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sldIdLst>
    <p:sldId id="378" r:id="rId2"/>
    <p:sldId id="379" r:id="rId3"/>
    <p:sldId id="449" r:id="rId4"/>
    <p:sldId id="380" r:id="rId5"/>
    <p:sldId id="381" r:id="rId6"/>
    <p:sldId id="444" r:id="rId7"/>
    <p:sldId id="445" r:id="rId8"/>
    <p:sldId id="446" r:id="rId9"/>
    <p:sldId id="447" r:id="rId10"/>
    <p:sldId id="448" r:id="rId11"/>
    <p:sldId id="382" r:id="rId12"/>
    <p:sldId id="383" r:id="rId13"/>
    <p:sldId id="384" r:id="rId14"/>
    <p:sldId id="385" r:id="rId15"/>
    <p:sldId id="386" r:id="rId16"/>
    <p:sldId id="442" r:id="rId17"/>
    <p:sldId id="422" r:id="rId18"/>
    <p:sldId id="388" r:id="rId19"/>
    <p:sldId id="389" r:id="rId20"/>
    <p:sldId id="439" r:id="rId21"/>
    <p:sldId id="440" r:id="rId22"/>
    <p:sldId id="392" r:id="rId23"/>
    <p:sldId id="393" r:id="rId24"/>
    <p:sldId id="394" r:id="rId25"/>
    <p:sldId id="395" r:id="rId26"/>
    <p:sldId id="396" r:id="rId27"/>
    <p:sldId id="398" r:id="rId28"/>
    <p:sldId id="432" r:id="rId29"/>
    <p:sldId id="433" r:id="rId30"/>
    <p:sldId id="434" r:id="rId31"/>
    <p:sldId id="435" r:id="rId32"/>
    <p:sldId id="436" r:id="rId33"/>
    <p:sldId id="437" r:id="rId34"/>
    <p:sldId id="438" r:id="rId35"/>
    <p:sldId id="406" r:id="rId36"/>
    <p:sldId id="407" r:id="rId37"/>
    <p:sldId id="408" r:id="rId38"/>
    <p:sldId id="409" r:id="rId39"/>
    <p:sldId id="410" r:id="rId40"/>
    <p:sldId id="411" r:id="rId41"/>
    <p:sldId id="412" r:id="rId42"/>
    <p:sldId id="413" r:id="rId43"/>
    <p:sldId id="414" r:id="rId44"/>
    <p:sldId id="415" r:id="rId45"/>
    <p:sldId id="441" r:id="rId46"/>
    <p:sldId id="417" r:id="rId47"/>
    <p:sldId id="418" r:id="rId48"/>
    <p:sldId id="419" r:id="rId49"/>
    <p:sldId id="420" r:id="rId50"/>
  </p:sldIdLst>
  <p:sldSz cx="7772400" cy="10058400"/>
  <p:notesSz cx="7010400" cy="9296400"/>
  <p:defaultTex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3" autoAdjust="0"/>
    <p:restoredTop sz="98881" autoAdjust="0"/>
  </p:normalViewPr>
  <p:slideViewPr>
    <p:cSldViewPr>
      <p:cViewPr varScale="1">
        <p:scale>
          <a:sx n="52" d="100"/>
          <a:sy n="52" d="100"/>
        </p:scale>
        <p:origin x="-1430" y="-101"/>
      </p:cViewPr>
      <p:guideLst>
        <p:guide orient="horz" pos="3168"/>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10/31/2015</a:t>
            </a:fld>
            <a:endParaRPr lang="en-US" dirty="0"/>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notesStyle>
    <a:lvl1pPr marL="0" algn="l" defTabSz="1018809" rtl="0" eaLnBrk="1" latinLnBrk="0" hangingPunct="1">
      <a:defRPr sz="1400" kern="1200">
        <a:solidFill>
          <a:schemeClr val="tx1"/>
        </a:solidFill>
        <a:latin typeface="+mn-lt"/>
        <a:ea typeface="+mn-ea"/>
        <a:cs typeface="+mn-cs"/>
      </a:defRPr>
    </a:lvl1pPr>
    <a:lvl2pPr marL="509405" algn="l" defTabSz="1018809" rtl="0" eaLnBrk="1" latinLnBrk="0" hangingPunct="1">
      <a:defRPr sz="1400" kern="1200">
        <a:solidFill>
          <a:schemeClr val="tx1"/>
        </a:solidFill>
        <a:latin typeface="+mn-lt"/>
        <a:ea typeface="+mn-ea"/>
        <a:cs typeface="+mn-cs"/>
      </a:defRPr>
    </a:lvl2pPr>
    <a:lvl3pPr marL="1018809" algn="l" defTabSz="1018809" rtl="0" eaLnBrk="1" latinLnBrk="0" hangingPunct="1">
      <a:defRPr sz="1400" kern="1200">
        <a:solidFill>
          <a:schemeClr val="tx1"/>
        </a:solidFill>
        <a:latin typeface="+mn-lt"/>
        <a:ea typeface="+mn-ea"/>
        <a:cs typeface="+mn-cs"/>
      </a:defRPr>
    </a:lvl3pPr>
    <a:lvl4pPr marL="1528214" algn="l" defTabSz="1018809" rtl="0" eaLnBrk="1" latinLnBrk="0" hangingPunct="1">
      <a:defRPr sz="1400" kern="1200">
        <a:solidFill>
          <a:schemeClr val="tx1"/>
        </a:solidFill>
        <a:latin typeface="+mn-lt"/>
        <a:ea typeface="+mn-ea"/>
        <a:cs typeface="+mn-cs"/>
      </a:defRPr>
    </a:lvl4pPr>
    <a:lvl5pPr marL="2037618" algn="l" defTabSz="1018809" rtl="0" eaLnBrk="1" latinLnBrk="0" hangingPunct="1">
      <a:defRPr sz="1400" kern="1200">
        <a:solidFill>
          <a:schemeClr val="tx1"/>
        </a:solidFill>
        <a:latin typeface="+mn-lt"/>
        <a:ea typeface="+mn-ea"/>
        <a:cs typeface="+mn-cs"/>
      </a:defRPr>
    </a:lvl5pPr>
    <a:lvl6pPr marL="2547024" algn="l" defTabSz="1018809" rtl="0" eaLnBrk="1" latinLnBrk="0" hangingPunct="1">
      <a:defRPr sz="1400" kern="1200">
        <a:solidFill>
          <a:schemeClr val="tx1"/>
        </a:solidFill>
        <a:latin typeface="+mn-lt"/>
        <a:ea typeface="+mn-ea"/>
        <a:cs typeface="+mn-cs"/>
      </a:defRPr>
    </a:lvl6pPr>
    <a:lvl7pPr marL="3056428" algn="l" defTabSz="1018809" rtl="0" eaLnBrk="1" latinLnBrk="0" hangingPunct="1">
      <a:defRPr sz="1400" kern="1200">
        <a:solidFill>
          <a:schemeClr val="tx1"/>
        </a:solidFill>
        <a:latin typeface="+mn-lt"/>
        <a:ea typeface="+mn-ea"/>
        <a:cs typeface="+mn-cs"/>
      </a:defRPr>
    </a:lvl7pPr>
    <a:lvl8pPr marL="3565833" algn="l" defTabSz="1018809" rtl="0" eaLnBrk="1" latinLnBrk="0" hangingPunct="1">
      <a:defRPr sz="1400" kern="1200">
        <a:solidFill>
          <a:schemeClr val="tx1"/>
        </a:solidFill>
        <a:latin typeface="+mn-lt"/>
        <a:ea typeface="+mn-ea"/>
        <a:cs typeface="+mn-cs"/>
      </a:defRPr>
    </a:lvl8pPr>
    <a:lvl9pPr marL="4075237" algn="l" defTabSz="101880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11</a:t>
            </a:fld>
            <a:endParaRPr lang="en-US" dirty="0"/>
          </a:p>
        </p:txBody>
      </p:sp>
    </p:spTree>
    <p:extLst>
      <p:ext uri="{BB962C8B-B14F-4D97-AF65-F5344CB8AC3E}">
        <p14:creationId xmlns:p14="http://schemas.microsoft.com/office/powerpoint/2010/main" val="934055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12</a:t>
            </a:fld>
            <a:endParaRPr lang="en-US" dirty="0"/>
          </a:p>
        </p:txBody>
      </p:sp>
    </p:spTree>
    <p:extLst>
      <p:ext uri="{BB962C8B-B14F-4D97-AF65-F5344CB8AC3E}">
        <p14:creationId xmlns:p14="http://schemas.microsoft.com/office/powerpoint/2010/main" val="2860798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57" name="Shape 157"/>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025327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49</a:t>
            </a:fld>
            <a:endParaRPr lang="en-US" dirty="0"/>
          </a:p>
        </p:txBody>
      </p:sp>
    </p:spTree>
    <p:extLst>
      <p:ext uri="{BB962C8B-B14F-4D97-AF65-F5344CB8AC3E}">
        <p14:creationId xmlns:p14="http://schemas.microsoft.com/office/powerpoint/2010/main" val="3252441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pPr/>
              <a:t>10/31/2015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pPr/>
              <a:t>10/31/2015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pPr/>
              <a:t>10/31/2015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pPr/>
              <a:t>‹#›</a:t>
            </a:fld>
            <a:endParaRPr lang="en-US" dirty="0"/>
          </a:p>
        </p:txBody>
      </p:sp>
      <p:sp>
        <p:nvSpPr>
          <p:cNvPr id="7" name="Rectangle 6"/>
          <p:cNvSpPr/>
          <p:nvPr userDrawn="1"/>
        </p:nvSpPr>
        <p:spPr>
          <a:xfrm>
            <a:off x="3481388" y="9659257"/>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a:t>
            </a:r>
            <a:r>
              <a:rPr lang="en-US" sz="900" kern="1200" smtClean="0">
                <a:solidFill>
                  <a:schemeClr val="tx1"/>
                </a:solidFill>
                <a:latin typeface="+mn-lt"/>
                <a:ea typeface="+mn-ea"/>
                <a:cs typeface="+mn-cs"/>
              </a:rPr>
              <a:t>:  07/01/2015</a:t>
            </a:r>
            <a:r>
              <a:rPr lang="en-US" sz="900" kern="1200" baseline="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220119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pPr/>
              <a:t>10/31/2015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C9F3C-5175-4E3A-98BB-AD089760102E}" type="datetime1">
              <a:rPr lang="en-US" smtClean="0"/>
              <a:pPr/>
              <a:t>10/31/2015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pPr/>
              <a:t>10/31/2015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pPr/>
              <a:t>10/31/2015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pPr/>
              <a:t>10/31/2015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pPr/>
              <a:t>10/31/2015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pPr/>
              <a:t>10/31/2015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3783A756-94F7-43CF-A3C1-1FB444D8776B}" type="datetime1">
              <a:rPr lang="en-US" smtClean="0"/>
              <a:pPr/>
              <a:t>10/31/2015</a:t>
            </a:fld>
            <a:endParaRPr lang="en-US" dirty="0"/>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www.google.com/url?sa=i&amp;rct=j&amp;q=&amp;esrc=s&amp;frm=1&amp;source=images&amp;cd=&amp;cad=rja&amp;docid=h103afVqGWhdNM&amp;tbnid=IR3quXKxwL94qM:&amp;ved=0CAUQjRw&amp;url=http://www.dreamstime.com/illustration/child-carrying-books.html&amp;ei=xMM8UoqYB6TCigKfzIDgDQ&amp;bvm=bv.52434380,d.cGE&amp;psig=AFQjCNEaKx0sAi9MkgP6Yk48407ewYP9vQ&amp;ust=1379800381543976" TargetMode="External"/><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resource.homestead.com/Grade-3.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corestandards.org/assets/Appendix_A.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hyperlink" Target="http://www.google.com/url?sa=i&amp;rct=j&amp;q=&amp;esrc=s&amp;frm=1&amp;source=images&amp;cd=&amp;cad=rja&amp;docid=h103afVqGWhdNM&amp;tbnid=IR3quXKxwL94qM:&amp;ved=0CAUQjRw&amp;url=http://www.dreamstime.com/illustration/child-carrying-books.html&amp;ei=xMM8UoqYB6TCigKfzIDgDQ&amp;bvm=bv.52434380,d.cGE&amp;psig=AFQjCNEaKx0sAi9MkgP6Yk48407ewYP9vQ&amp;ust=1379800381543976"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www.google.com/url?sa=i&amp;rct=j&amp;q=&amp;esrc=s&amp;frm=1&amp;source=images&amp;cd=&amp;cad=rja&amp;docid=h103afVqGWhdNM&amp;tbnid=IR3quXKxwL94qM:&amp;ved=0CAUQjRw&amp;url=http://www.dreamstime.com/illustration/child-carrying-books.html&amp;ei=xMM8UoqYB6TCigKfzIDgDQ&amp;bvm=bv.52434380,d.cGE&amp;psig=AFQjCNEaKx0sAi9MkgP6Yk48407ewYP9vQ&amp;ust=1379800381543976" TargetMode="External"/><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www.google.com/url?sa=i&amp;rct=j&amp;q=&amp;esrc=s&amp;source=images&amp;cd=&amp;cad=rja&amp;uact=8&amp;ved=0CAcQjRw&amp;url=http://www.twinkl.co.uk/resources/literacy/story-resources/9&amp;ei=_YCJVdl1kuKgBKicq-gD&amp;bvm=bv.96339352,d.cGU&amp;psig=AFQjCNFtGY9RcOccz7Ec9K3_yYGokTewPg&amp;ust=1435161169122440"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2.bp.blogspot.com/-AFwldHFkgI0/Thd0RV7LhqI/AAAAAAAAAtM/Tiyi2CSrluk/s1600/DSC00564.JPG" TargetMode="External"/><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livebinders.com/play/play?id=774846" TargetMode="External"/><Relationship Id="rId2" Type="http://schemas.openxmlformats.org/officeDocument/2006/relationships/hyperlink" Target="http://www.hsd.k12.or.us/Departments/PrintShop/WebSubmissionForms.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oaksportal.org/resources/"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a:xfrm>
            <a:off x="7310914" y="7102970"/>
            <a:ext cx="2380298" cy="408013"/>
          </a:xfrm>
        </p:spPr>
        <p:txBody>
          <a:bodyPr/>
          <a:lstStyle/>
          <a:p>
            <a:fld id="{D192E466-86B2-498F-86F8-110F8D9584F2}" type="slidenum">
              <a:rPr lang="en-US" smtClean="0"/>
              <a:pPr/>
              <a:t>1</a:t>
            </a:fld>
            <a:endParaRPr lang="en-US" dirty="0"/>
          </a:p>
        </p:txBody>
      </p:sp>
      <p:sp>
        <p:nvSpPr>
          <p:cNvPr id="22" name="Right Triangle 21"/>
          <p:cNvSpPr/>
          <p:nvPr/>
        </p:nvSpPr>
        <p:spPr>
          <a:xfrm rot="5400000" flipH="1">
            <a:off x="660173" y="7641998"/>
            <a:ext cx="1756229" cy="3076575"/>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Right Triangle 22"/>
          <p:cNvSpPr/>
          <p:nvPr/>
        </p:nvSpPr>
        <p:spPr>
          <a:xfrm rot="16200000" flipH="1">
            <a:off x="5476308" y="-699521"/>
            <a:ext cx="1596571" cy="2995613"/>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nvGrpSpPr>
          <p:cNvPr id="2" name="Group 1"/>
          <p:cNvGrpSpPr/>
          <p:nvPr/>
        </p:nvGrpSpPr>
        <p:grpSpPr>
          <a:xfrm>
            <a:off x="457200" y="457200"/>
            <a:ext cx="6096503" cy="4382253"/>
            <a:chOff x="553193" y="1404784"/>
            <a:chExt cx="5737885" cy="4183060"/>
          </a:xfrm>
        </p:grpSpPr>
        <p:grpSp>
          <p:nvGrpSpPr>
            <p:cNvPr id="16" name="Group 15"/>
            <p:cNvGrpSpPr/>
            <p:nvPr/>
          </p:nvGrpSpPr>
          <p:grpSpPr>
            <a:xfrm>
              <a:off x="736107" y="1404784"/>
              <a:ext cx="5554971" cy="4183060"/>
              <a:chOff x="736107" y="37450"/>
              <a:chExt cx="5554971" cy="4183060"/>
            </a:xfrm>
          </p:grpSpPr>
          <p:sp>
            <p:nvSpPr>
              <p:cNvPr id="17" name="TextBox 16"/>
              <p:cNvSpPr txBox="1"/>
              <p:nvPr/>
            </p:nvSpPr>
            <p:spPr>
              <a:xfrm>
                <a:off x="804678" y="3128466"/>
                <a:ext cx="5486400" cy="1092044"/>
              </a:xfrm>
              <a:prstGeom prst="rect">
                <a:avLst/>
              </a:prstGeom>
              <a:noFill/>
              <a:ln>
                <a:noFill/>
              </a:ln>
            </p:spPr>
            <p:txBody>
              <a:bodyPr wrap="square" lIns="96661" tIns="48331" rIns="96661" bIns="48331" rtlCol="0">
                <a:spAutoFit/>
              </a:bodyPr>
              <a:lstStyle/>
              <a:p>
                <a:r>
                  <a:rPr lang="en-US" sz="3400" b="1" dirty="0">
                    <a:effectLst>
                      <a:outerShdw blurRad="38100" dist="38100" dir="2700000" algn="tl">
                        <a:srgbClr val="000000">
                          <a:alpha val="43137"/>
                        </a:srgbClr>
                      </a:outerShdw>
                    </a:effectLst>
                  </a:rPr>
                  <a:t>T</a:t>
                </a:r>
                <a:r>
                  <a:rPr lang="en-US" sz="3400" b="1" dirty="0" smtClean="0">
                    <a:effectLst>
                      <a:outerShdw blurRad="38100" dist="38100" dir="2700000" algn="tl">
                        <a:srgbClr val="000000">
                          <a:alpha val="43137"/>
                        </a:srgbClr>
                      </a:outerShdw>
                    </a:effectLst>
                  </a:rPr>
                  <a:t>eacher Directions</a:t>
                </a:r>
              </a:p>
              <a:p>
                <a:r>
                  <a:rPr lang="en-US" sz="3400" b="1" dirty="0" smtClean="0">
                    <a:effectLst>
                      <a:outerShdw blurRad="38100" dist="38100" dir="2700000" algn="tl">
                        <a:srgbClr val="000000">
                          <a:alpha val="43137"/>
                        </a:srgbClr>
                      </a:outerShdw>
                    </a:effectLst>
                  </a:rPr>
                  <a:t>Quarter </a:t>
                </a:r>
                <a:r>
                  <a:rPr lang="en-US" sz="3400" b="1" i="1" u="sng" dirty="0" smtClean="0">
                    <a:effectLst>
                      <a:outerShdw blurRad="38100" dist="38100" dir="2700000" algn="tl">
                        <a:srgbClr val="000000">
                          <a:alpha val="43137"/>
                        </a:srgbClr>
                      </a:outerShdw>
                    </a:effectLst>
                  </a:rPr>
                  <a:t>2</a:t>
                </a:r>
                <a:r>
                  <a:rPr lang="en-US" sz="3400" b="1" dirty="0" smtClean="0">
                    <a:effectLst>
                      <a:outerShdw blurRad="38100" dist="38100" dir="2700000" algn="tl">
                        <a:srgbClr val="000000">
                          <a:alpha val="43137"/>
                        </a:srgbClr>
                      </a:outerShdw>
                    </a:effectLst>
                  </a:rPr>
                  <a:t> Pre-Assessment</a:t>
                </a:r>
              </a:p>
            </p:txBody>
          </p:sp>
          <p:sp>
            <p:nvSpPr>
              <p:cNvPr id="19" name="Rectangle 18"/>
              <p:cNvSpPr/>
              <p:nvPr/>
            </p:nvSpPr>
            <p:spPr>
              <a:xfrm>
                <a:off x="736107" y="37450"/>
                <a:ext cx="1727652" cy="830997"/>
              </a:xfrm>
              <a:prstGeom prst="rect">
                <a:avLst/>
              </a:prstGeom>
            </p:spPr>
            <p:txBody>
              <a:bodyPr wrap="none">
                <a:spAutoFit/>
              </a:bodyPr>
              <a:lstStyle/>
              <a:p>
                <a:r>
                  <a:rPr lang="en-US" sz="5100" b="1" dirty="0">
                    <a:effectLst>
                      <a:outerShdw blurRad="38100" dist="38100" dir="2700000" algn="tl">
                        <a:srgbClr val="000000">
                          <a:alpha val="43137"/>
                        </a:srgbClr>
                      </a:outerShdw>
                    </a:effectLst>
                  </a:rPr>
                  <a:t>Grade</a:t>
                </a:r>
              </a:p>
            </p:txBody>
          </p:sp>
        </p:grpSp>
        <p:sp>
          <p:nvSpPr>
            <p:cNvPr id="25" name="Rectangle 24"/>
            <p:cNvSpPr/>
            <p:nvPr/>
          </p:nvSpPr>
          <p:spPr>
            <a:xfrm>
              <a:off x="553193" y="2184854"/>
              <a:ext cx="1046740" cy="969496"/>
            </a:xfrm>
            <a:prstGeom prst="rect">
              <a:avLst/>
            </a:prstGeom>
            <a:solidFill>
              <a:srgbClr val="FFFFE7"/>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a:ln w="11430"/>
                  <a:effectLst>
                    <a:outerShdw blurRad="80000" dist="40000" dir="5040000" algn="tl">
                      <a:srgbClr val="000000">
                        <a:alpha val="30000"/>
                      </a:srgbClr>
                    </a:outerShdw>
                  </a:effectLst>
                </a:rPr>
                <a:t>3</a:t>
              </a:r>
              <a:r>
                <a:rPr lang="en-US" sz="6000" b="1" baseline="30000" dirty="0">
                  <a:ln w="11430"/>
                  <a:effectLst>
                    <a:outerShdw blurRad="80000" dist="40000" dir="5040000" algn="tl">
                      <a:srgbClr val="000000">
                        <a:alpha val="30000"/>
                      </a:srgbClr>
                    </a:outerShdw>
                  </a:effectLst>
                </a:rPr>
                <a:t>rd</a:t>
              </a:r>
              <a:endParaRPr lang="en-US" sz="6000" b="1" dirty="0">
                <a:ln w="11430"/>
                <a:effectLst>
                  <a:outerShdw blurRad="80000" dist="40000" dir="5040000" algn="tl">
                    <a:srgbClr val="000000">
                      <a:alpha val="30000"/>
                    </a:srgbClr>
                  </a:outerShdw>
                </a:effectLst>
              </a:endParaRPr>
            </a:p>
          </p:txBody>
        </p:sp>
        <p:grpSp>
          <p:nvGrpSpPr>
            <p:cNvPr id="11" name="Group 10"/>
            <p:cNvGrpSpPr/>
            <p:nvPr/>
          </p:nvGrpSpPr>
          <p:grpSpPr>
            <a:xfrm>
              <a:off x="1064366" y="2271080"/>
              <a:ext cx="2285688" cy="2330038"/>
              <a:chOff x="1975739" y="882135"/>
              <a:chExt cx="3113063" cy="3240142"/>
            </a:xfrm>
          </p:grpSpPr>
          <p:sp>
            <p:nvSpPr>
              <p:cNvPr id="12" name="Parallelogram 11"/>
              <p:cNvSpPr/>
              <p:nvPr/>
            </p:nvSpPr>
            <p:spPr>
              <a:xfrm rot="1584430" flipH="1">
                <a:off x="1975739" y="1498329"/>
                <a:ext cx="3113063" cy="2076476"/>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13" name="Parallelogram 12"/>
              <p:cNvSpPr/>
              <p:nvPr/>
            </p:nvSpPr>
            <p:spPr>
              <a:xfrm>
                <a:off x="2577440" y="882135"/>
                <a:ext cx="2505901" cy="1981199"/>
              </a:xfrm>
              <a:prstGeom prst="parallelogram">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nvGrpSpPr>
              <p:cNvPr id="14" name="Group 13"/>
              <p:cNvGrpSpPr/>
              <p:nvPr/>
            </p:nvGrpSpPr>
            <p:grpSpPr>
              <a:xfrm>
                <a:off x="2367178" y="1402448"/>
                <a:ext cx="2328450" cy="1796537"/>
                <a:chOff x="-3013272" y="753938"/>
                <a:chExt cx="3048000" cy="2476027"/>
              </a:xfrm>
            </p:grpSpPr>
            <p:sp>
              <p:nvSpPr>
                <p:cNvPr id="21" name="Rectangle 20"/>
                <p:cNvSpPr/>
                <p:nvPr/>
              </p:nvSpPr>
              <p:spPr>
                <a:xfrm rot="20691748">
                  <a:off x="-3013272" y="753938"/>
                  <a:ext cx="3048000" cy="247602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15" descr="http://thumbs.dreamstime.com/x/happy-kids-holding-books-5379901.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819" b="13667"/>
                <a:stretch/>
              </p:blipFill>
              <p:spPr bwMode="auto">
                <a:xfrm rot="21052658">
                  <a:off x="-2793023" y="1008490"/>
                  <a:ext cx="2562185" cy="16553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grpSp>
            <p:nvGrpSpPr>
              <p:cNvPr id="15" name="Group 14"/>
              <p:cNvGrpSpPr/>
              <p:nvPr/>
            </p:nvGrpSpPr>
            <p:grpSpPr>
              <a:xfrm>
                <a:off x="3265452" y="2454632"/>
                <a:ext cx="1775149" cy="1667645"/>
                <a:chOff x="5040111" y="2410697"/>
                <a:chExt cx="1775149" cy="1667645"/>
              </a:xfrm>
            </p:grpSpPr>
            <p:pic>
              <p:nvPicPr>
                <p:cNvPr id="18" name="Picture 19" descr="C:\Users\richmons\AppData\Local\Microsoft\Windows\Temporary Internet Files\Content.IE5\ETNPJYOF\MC900439819[1].png"/>
                <p:cNvPicPr>
                  <a:picLocks noChangeAspect="1" noChangeArrowheads="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7834802">
                  <a:off x="5040111" y="2410697"/>
                  <a:ext cx="1349748" cy="134974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Users\richmons\AppData\Local\Microsoft\Windows\Temporary Internet Files\Content.IE5\ETNPJYOF\MC900439819[1].png"/>
                <p:cNvPicPr>
                  <a:picLocks noChangeAspect="1" noChangeArrowheads="1"/>
                </p:cNvPicPr>
                <p:nvPr/>
              </p:nvPicPr>
              <p:blipFill>
                <a:blip r:embed="rId7" cstate="print">
                  <a:duotone>
                    <a:schemeClr val="accent6">
                      <a:shade val="45000"/>
                      <a:satMod val="135000"/>
                    </a:schemeClr>
                    <a:prstClr val="white"/>
                  </a:duotone>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9570370">
                  <a:off x="5465512" y="2728594"/>
                  <a:ext cx="1349748" cy="1349748"/>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35" name="Rectangle 34"/>
          <p:cNvSpPr/>
          <p:nvPr/>
        </p:nvSpPr>
        <p:spPr>
          <a:xfrm>
            <a:off x="779156" y="4856946"/>
            <a:ext cx="5841518" cy="400110"/>
          </a:xfrm>
          <a:prstGeom prst="rect">
            <a:avLst/>
          </a:prstGeom>
          <a:noFill/>
        </p:spPr>
        <p:txBody>
          <a:bodyPr wrap="square">
            <a:spAutoFit/>
          </a:bodyPr>
          <a:lstStyle/>
          <a:p>
            <a:r>
              <a:rPr lang="en-US" b="1" dirty="0" smtClean="0">
                <a:effectLst>
                  <a:outerShdw blurRad="38100" dist="38100" dir="2700000" algn="tl">
                    <a:srgbClr val="000000">
                      <a:alpha val="43137"/>
                    </a:srgbClr>
                  </a:outerShdw>
                </a:effectLst>
              </a:rPr>
              <a:t>Literary &amp; Informational </a:t>
            </a:r>
            <a:endParaRPr lang="en-US" b="1" dirty="0">
              <a:effectLst>
                <a:outerShdw blurRad="38100" dist="38100" dir="2700000" algn="tl">
                  <a:srgbClr val="000000">
                    <a:alpha val="43137"/>
                  </a:srgbClr>
                </a:outerShdw>
              </a:effectLst>
            </a:endParaRPr>
          </a:p>
        </p:txBody>
      </p:sp>
      <p:sp>
        <p:nvSpPr>
          <p:cNvPr id="36" name="Rectangle 35"/>
          <p:cNvSpPr/>
          <p:nvPr/>
        </p:nvSpPr>
        <p:spPr>
          <a:xfrm>
            <a:off x="792480" y="6091427"/>
            <a:ext cx="4160520" cy="2747773"/>
          </a:xfrm>
          <a:prstGeom prst="rect">
            <a:avLst/>
          </a:prstGeom>
        </p:spPr>
        <p:txBody>
          <a:bodyPr wrap="square" lIns="96378" tIns="48189" rIns="96378" bIns="48189">
            <a:spAutoFit/>
          </a:bodyPr>
          <a:lstStyle/>
          <a:p>
            <a:r>
              <a:rPr lang="en-US" sz="1300" b="1" u="sng" dirty="0">
                <a:effectLst>
                  <a:outerShdw blurRad="38100" dist="38100" dir="2700000" algn="tl">
                    <a:srgbClr val="000000">
                      <a:alpha val="43137"/>
                    </a:srgbClr>
                  </a:outerShdw>
                </a:effectLst>
              </a:rPr>
              <a:t>Readin</a:t>
            </a:r>
            <a:r>
              <a:rPr lang="en-US" sz="1300" b="1" dirty="0">
                <a:effectLst>
                  <a:outerShdw blurRad="38100" dist="38100" dir="2700000" algn="tl">
                    <a:srgbClr val="000000">
                      <a:alpha val="43137"/>
                    </a:srgbClr>
                  </a:outerShdw>
                </a:effectLst>
              </a:rPr>
              <a:t>g</a:t>
            </a:r>
          </a:p>
          <a:p>
            <a:r>
              <a:rPr lang="en-US" sz="1300" b="1" dirty="0">
                <a:solidFill>
                  <a:srgbClr val="C00000"/>
                </a:solidFill>
              </a:rPr>
              <a:t>12</a:t>
            </a:r>
            <a:r>
              <a:rPr lang="en-US" sz="1300" b="1" dirty="0"/>
              <a:t> Selected-Response Items</a:t>
            </a:r>
            <a:r>
              <a:rPr lang="en-US" sz="1300" b="1" dirty="0">
                <a:solidFill>
                  <a:srgbClr val="C00000"/>
                </a:solidFill>
              </a:rPr>
              <a:t> </a:t>
            </a:r>
          </a:p>
          <a:p>
            <a:r>
              <a:rPr lang="en-US" sz="1300" b="1" dirty="0">
                <a:solidFill>
                  <a:srgbClr val="C00000"/>
                </a:solidFill>
              </a:rPr>
              <a:t>  1 </a:t>
            </a:r>
            <a:r>
              <a:rPr lang="en-US" sz="1300" b="1" dirty="0"/>
              <a:t>Constructed Response </a:t>
            </a:r>
          </a:p>
          <a:p>
            <a:r>
              <a:rPr lang="en-US" sz="1300" b="1" u="sng" dirty="0">
                <a:effectLst>
                  <a:outerShdw blurRad="38100" dist="38100" dir="2700000" algn="tl">
                    <a:srgbClr val="000000">
                      <a:alpha val="43137"/>
                    </a:srgbClr>
                  </a:outerShdw>
                </a:effectLst>
              </a:rPr>
              <a:t>Research</a:t>
            </a:r>
          </a:p>
          <a:p>
            <a:r>
              <a:rPr lang="en-US" sz="1300" b="1" dirty="0">
                <a:solidFill>
                  <a:srgbClr val="C00000"/>
                </a:solidFill>
              </a:rPr>
              <a:t>  3</a:t>
            </a:r>
            <a:r>
              <a:rPr lang="en-US" sz="1300" b="1" dirty="0"/>
              <a:t> Constructed-Response</a:t>
            </a:r>
          </a:p>
          <a:p>
            <a:r>
              <a:rPr lang="en-US" sz="1300" b="1" dirty="0"/>
              <a:t>Writing</a:t>
            </a:r>
          </a:p>
          <a:p>
            <a:r>
              <a:rPr lang="en-US" sz="1300" b="1" dirty="0"/>
              <a:t>  </a:t>
            </a:r>
            <a:r>
              <a:rPr lang="en-US" sz="1300" b="1" dirty="0">
                <a:solidFill>
                  <a:srgbClr val="FF0000"/>
                </a:solidFill>
              </a:rPr>
              <a:t>1</a:t>
            </a:r>
            <a:r>
              <a:rPr lang="en-US" sz="1300" b="1" dirty="0"/>
              <a:t> Full Composition (Performance Task)</a:t>
            </a:r>
          </a:p>
          <a:p>
            <a:r>
              <a:rPr lang="en-US" sz="1300" b="1" dirty="0"/>
              <a:t>  </a:t>
            </a:r>
            <a:r>
              <a:rPr lang="en-US" sz="1300" b="1" dirty="0">
                <a:solidFill>
                  <a:srgbClr val="C00000"/>
                </a:solidFill>
              </a:rPr>
              <a:t>1</a:t>
            </a:r>
            <a:r>
              <a:rPr lang="en-US" sz="1300" b="1" dirty="0"/>
              <a:t> Brief Write </a:t>
            </a:r>
          </a:p>
          <a:p>
            <a:r>
              <a:rPr lang="en-US" sz="1300" b="1" dirty="0"/>
              <a:t>  </a:t>
            </a:r>
            <a:r>
              <a:rPr lang="en-US" sz="1300" b="1" dirty="0">
                <a:solidFill>
                  <a:srgbClr val="C00000"/>
                </a:solidFill>
              </a:rPr>
              <a:t>1 </a:t>
            </a:r>
            <a:r>
              <a:rPr lang="en-US" sz="1300" b="1" dirty="0"/>
              <a:t>Write to Revise </a:t>
            </a:r>
          </a:p>
          <a:p>
            <a:r>
              <a:rPr lang="en-US" sz="1300" b="1" u="sng" dirty="0">
                <a:effectLst>
                  <a:outerShdw blurRad="38100" dist="38100" dir="2700000" algn="tl">
                    <a:srgbClr val="000000">
                      <a:alpha val="43137"/>
                    </a:srgbClr>
                  </a:outerShdw>
                </a:effectLst>
              </a:rPr>
              <a:t>Writing  </a:t>
            </a:r>
            <a:r>
              <a:rPr lang="en-US" sz="1300" b="1" u="sng" dirty="0" smtClean="0">
                <a:effectLst>
                  <a:outerShdw blurRad="38100" dist="38100" dir="2700000" algn="tl">
                    <a:srgbClr val="000000">
                      <a:alpha val="43137"/>
                    </a:srgbClr>
                  </a:outerShdw>
                </a:effectLst>
              </a:rPr>
              <a:t>w/ </a:t>
            </a:r>
            <a:r>
              <a:rPr lang="en-US" sz="1300" b="1" u="sng" dirty="0">
                <a:effectLst>
                  <a:outerShdw blurRad="38100" dist="38100" dir="2700000" algn="tl">
                    <a:srgbClr val="000000">
                      <a:alpha val="43137"/>
                    </a:srgbClr>
                  </a:outerShdw>
                </a:effectLst>
              </a:rPr>
              <a:t>Integrated Language</a:t>
            </a:r>
          </a:p>
          <a:p>
            <a:r>
              <a:rPr lang="en-US" sz="1300" b="1" dirty="0"/>
              <a:t>  </a:t>
            </a:r>
            <a:r>
              <a:rPr lang="en-US" sz="1300" b="1" dirty="0">
                <a:solidFill>
                  <a:srgbClr val="C00000"/>
                </a:solidFill>
              </a:rPr>
              <a:t>1 </a:t>
            </a:r>
            <a:r>
              <a:rPr lang="en-US" sz="1300" b="1" dirty="0"/>
              <a:t>Language/Vocabulary</a:t>
            </a:r>
          </a:p>
          <a:p>
            <a:r>
              <a:rPr lang="en-US" sz="1300" b="1" dirty="0"/>
              <a:t>  </a:t>
            </a:r>
            <a:r>
              <a:rPr lang="en-US" sz="1300" b="1" dirty="0">
                <a:solidFill>
                  <a:srgbClr val="FF0000"/>
                </a:solidFill>
              </a:rPr>
              <a:t>1</a:t>
            </a:r>
            <a:r>
              <a:rPr lang="en-US" sz="1300" b="1" dirty="0"/>
              <a:t> Edit/Clarify</a:t>
            </a:r>
          </a:p>
          <a:p>
            <a:endParaRPr lang="en-US" sz="1300" dirty="0"/>
          </a:p>
        </p:txBody>
      </p:sp>
      <p:sp>
        <p:nvSpPr>
          <p:cNvPr id="37" name="Rectangle 36"/>
          <p:cNvSpPr/>
          <p:nvPr/>
        </p:nvSpPr>
        <p:spPr>
          <a:xfrm>
            <a:off x="4038600" y="7670681"/>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b="1" dirty="0" smtClean="0">
                <a:solidFill>
                  <a:schemeClr val="tx1"/>
                </a:solidFill>
                <a:effectLst>
                  <a:outerShdw blurRad="38100" dist="38100" dir="2700000" algn="tl">
                    <a:srgbClr val="000000">
                      <a:alpha val="43137"/>
                    </a:srgbClr>
                  </a:outerShdw>
                </a:effectLst>
              </a:rPr>
              <a:t>Performance Task </a:t>
            </a:r>
          </a:p>
          <a:p>
            <a:pPr algn="ctr"/>
            <a:r>
              <a:rPr lang="en-US" b="1" dirty="0" smtClean="0">
                <a:solidFill>
                  <a:schemeClr val="tx1"/>
                </a:solidFill>
                <a:effectLst>
                  <a:outerShdw blurRad="38100" dist="38100" dir="2700000" algn="tl">
                    <a:srgbClr val="000000">
                      <a:alpha val="43137"/>
                    </a:srgbClr>
                  </a:outerShdw>
                </a:effectLst>
              </a:rPr>
              <a:t>at Grade Level</a:t>
            </a:r>
            <a:endParaRPr lang="en-US" b="1" dirty="0">
              <a:solidFill>
                <a:schemeClr val="tx1"/>
              </a:solidFill>
              <a:effectLst>
                <a:outerShdw blurRad="38100" dist="38100" dir="2700000" algn="tl">
                  <a:srgbClr val="000000">
                    <a:alpha val="43137"/>
                  </a:srgbClr>
                </a:outerShdw>
              </a:effectLst>
            </a:endParaRPr>
          </a:p>
        </p:txBody>
      </p:sp>
      <p:sp>
        <p:nvSpPr>
          <p:cNvPr id="38" name="Rectangle 37"/>
          <p:cNvSpPr/>
          <p:nvPr/>
        </p:nvSpPr>
        <p:spPr>
          <a:xfrm>
            <a:off x="4038600" y="5991596"/>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b="1" dirty="0" smtClean="0">
                <a:solidFill>
                  <a:schemeClr val="tx1"/>
                </a:solidFill>
                <a:effectLst>
                  <a:outerShdw blurRad="38100" dist="38100" dir="2700000" algn="tl">
                    <a:srgbClr val="000000">
                      <a:alpha val="43137"/>
                    </a:srgbClr>
                  </a:outerShdw>
                </a:effectLst>
              </a:rPr>
              <a:t>Sequential Steps </a:t>
            </a:r>
            <a:r>
              <a:rPr lang="en-US" b="1" u="sng" dirty="0" smtClean="0">
                <a:solidFill>
                  <a:schemeClr val="tx1"/>
                </a:solidFill>
                <a:effectLst>
                  <a:outerShdw blurRad="38100" dist="38100" dir="2700000" algn="tl">
                    <a:srgbClr val="000000">
                      <a:alpha val="43137"/>
                    </a:srgbClr>
                  </a:outerShdw>
                </a:effectLst>
              </a:rPr>
              <a:t>toward</a:t>
            </a:r>
            <a:r>
              <a:rPr lang="en-US" b="1" dirty="0" smtClean="0">
                <a:solidFill>
                  <a:schemeClr val="tx1"/>
                </a:solidFill>
                <a:effectLst>
                  <a:outerShdw blurRad="38100" dist="38100" dir="2700000" algn="tl">
                    <a:srgbClr val="000000">
                      <a:alpha val="43137"/>
                    </a:srgbClr>
                  </a:outerShdw>
                </a:effectLst>
              </a:rPr>
              <a:t> Standard Mastery</a:t>
            </a:r>
            <a:endParaRPr lang="en-US"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3352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5395" y="335280"/>
            <a:ext cx="3886200" cy="410654"/>
          </a:xfrm>
          <a:prstGeom prst="rect">
            <a:avLst/>
          </a:prstGeom>
        </p:spPr>
        <p:txBody>
          <a:bodyPr lIns="101882" tIns="50941" rIns="101882" bIns="50941">
            <a:spAutoFit/>
          </a:bodyPr>
          <a:lstStyle/>
          <a:p>
            <a:pPr algn="ctr"/>
            <a:r>
              <a:rPr lang="en-US" dirty="0"/>
              <a:t>A</a:t>
            </a:r>
            <a:r>
              <a:rPr lang="en-US" dirty="0" smtClean="0"/>
              <a:t>ncillary Materials </a:t>
            </a:r>
            <a:endParaRPr lang="en-US" dirty="0"/>
          </a:p>
        </p:txBody>
      </p:sp>
      <p:sp>
        <p:nvSpPr>
          <p:cNvPr id="2" name="TextBox 1"/>
          <p:cNvSpPr txBox="1"/>
          <p:nvPr/>
        </p:nvSpPr>
        <p:spPr>
          <a:xfrm>
            <a:off x="1482675" y="1017833"/>
            <a:ext cx="4231640" cy="349098"/>
          </a:xfrm>
          <a:prstGeom prst="rect">
            <a:avLst/>
          </a:prstGeom>
          <a:noFill/>
        </p:spPr>
        <p:txBody>
          <a:bodyPr wrap="square" lIns="101882" tIns="50941" rIns="101882" bIns="50941" rtlCol="0">
            <a:spAutoFit/>
          </a:bodyPr>
          <a:lstStyle/>
          <a:p>
            <a:pPr algn="ctr"/>
            <a:r>
              <a:rPr lang="en-US" sz="1600" dirty="0"/>
              <a:t>Figure 2  Food Groups</a:t>
            </a:r>
          </a:p>
        </p:txBody>
      </p:sp>
      <p:pic>
        <p:nvPicPr>
          <p:cNvPr id="2050" name="Picture 2" descr="https://store.schoolspecialty.com/OA_HTML/xxssi_ibeGetWCCImage.jsp?docName=F1644984&amp;Rendition=Large"/>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345441" y="1508761"/>
            <a:ext cx="6890473" cy="34885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raigbailey.net/wp-content/uploads/the-junk-food-remedy.jpg"/>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rot="10800000" flipV="1">
            <a:off x="944138" y="5927428"/>
            <a:ext cx="5570220" cy="37484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63520" y="5588874"/>
            <a:ext cx="2308267" cy="349098"/>
          </a:xfrm>
          <a:prstGeom prst="rect">
            <a:avLst/>
          </a:prstGeom>
          <a:noFill/>
        </p:spPr>
        <p:txBody>
          <a:bodyPr wrap="square" lIns="101882" tIns="50941" rIns="101882" bIns="50941" rtlCol="0">
            <a:spAutoFit/>
          </a:bodyPr>
          <a:lstStyle/>
          <a:p>
            <a:r>
              <a:rPr lang="en-US" sz="1600" dirty="0"/>
              <a:t>Figure 3  Junk Food</a:t>
            </a:r>
          </a:p>
        </p:txBody>
      </p:sp>
    </p:spTree>
    <p:extLst>
      <p:ext uri="{BB962C8B-B14F-4D97-AF65-F5344CB8AC3E}">
        <p14:creationId xmlns:p14="http://schemas.microsoft.com/office/powerpoint/2010/main" val="3170205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11</a:t>
            </a:fld>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666595265"/>
              </p:ext>
            </p:extLst>
          </p:nvPr>
        </p:nvGraphicFramePr>
        <p:xfrm>
          <a:off x="404812" y="3001554"/>
          <a:ext cx="6876753" cy="1468846"/>
        </p:xfrm>
        <a:graphic>
          <a:graphicData uri="http://schemas.openxmlformats.org/drawingml/2006/table">
            <a:tbl>
              <a:tblPr firstRow="1" firstCol="1" bandRow="1"/>
              <a:tblGrid>
                <a:gridCol w="826492"/>
                <a:gridCol w="933685"/>
                <a:gridCol w="903166"/>
                <a:gridCol w="740839"/>
                <a:gridCol w="808116"/>
                <a:gridCol w="716197"/>
                <a:gridCol w="739275"/>
                <a:gridCol w="1208983"/>
              </a:tblGrid>
              <a:tr h="146885">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a:t>
                      </a:r>
                      <a:endParaRPr lang="en-US" sz="800" dirty="0">
                        <a:effectLst/>
                        <a:latin typeface="Calibri"/>
                        <a:ea typeface="Calibri"/>
                        <a:cs typeface="Times New Roman"/>
                      </a:endParaRPr>
                    </a:p>
                  </a:txBody>
                  <a:tcPr marL="34694" marR="34694"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 Kc</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Ck</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2 -Cl</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Standard Mastery </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321961">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Recall who, what, where, when, why and how about a story read and discussed in class.</a:t>
                      </a:r>
                      <a:endParaRPr lang="en-US" sz="800" dirty="0">
                        <a:effectLst/>
                        <a:latin typeface="Calibri"/>
                        <a:ea typeface="Calibri"/>
                        <a:cs typeface="Times New Roman"/>
                      </a:endParaRPr>
                    </a:p>
                  </a:txBody>
                  <a:tcPr marL="34694" marR="34694"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Use and define Standard Academic Language: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 who, what, where, when, why, and how; ask, answer, questions, key details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Connect the terms who to characters; where and when to setting; what and how to sequence of events.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Ask and answer who, what, where, when, why and how questions about key details in a text.</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u="sng" dirty="0">
                          <a:solidFill>
                            <a:srgbClr val="000000"/>
                          </a:solidFill>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Student understands that key details help tell who, what, where, when, why and how.</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Uses key details to identify who, what, where, when, why and how about a story not read in class.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Finds information using key details to answer specific questions about a new story.</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RL.2.1</a:t>
                      </a:r>
                      <a:r>
                        <a:rPr lang="en-US" sz="800" dirty="0">
                          <a:effectLst/>
                          <a:latin typeface="Calibri"/>
                          <a:ea typeface="Calibri"/>
                          <a:cs typeface="Helvetica"/>
                        </a:rPr>
                        <a:t> Ask and answer such questions as </a:t>
                      </a:r>
                      <a:r>
                        <a:rPr lang="en-US" sz="800" i="1" dirty="0">
                          <a:effectLst/>
                          <a:latin typeface="Calibri"/>
                          <a:ea typeface="Calibri"/>
                          <a:cs typeface="Helvetica"/>
                        </a:rPr>
                        <a:t>who, what, where, when, why</a:t>
                      </a:r>
                      <a:r>
                        <a:rPr lang="en-US" sz="800" dirty="0">
                          <a:effectLst/>
                          <a:latin typeface="Calibri"/>
                          <a:ea typeface="Calibri"/>
                          <a:cs typeface="Helvetica"/>
                        </a:rPr>
                        <a:t>, and </a:t>
                      </a:r>
                      <a:r>
                        <a:rPr lang="en-US" sz="800" i="1" dirty="0">
                          <a:effectLst/>
                          <a:latin typeface="Calibri"/>
                          <a:ea typeface="Calibri"/>
                          <a:cs typeface="Helvetica"/>
                        </a:rPr>
                        <a:t>how</a:t>
                      </a:r>
                      <a:r>
                        <a:rPr lang="en-US" sz="800" dirty="0">
                          <a:effectLst/>
                          <a:latin typeface="Calibri"/>
                          <a:ea typeface="Calibri"/>
                          <a:cs typeface="Helvetica"/>
                        </a:rPr>
                        <a:t> to demonstrate understanding of key details in a text</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grpSp>
        <p:nvGrpSpPr>
          <p:cNvPr id="5" name="Group 4"/>
          <p:cNvGrpSpPr/>
          <p:nvPr/>
        </p:nvGrpSpPr>
        <p:grpSpPr>
          <a:xfrm>
            <a:off x="152400" y="228600"/>
            <a:ext cx="7382136" cy="8004982"/>
            <a:chOff x="152400" y="228600"/>
            <a:chExt cx="6947893" cy="7641119"/>
          </a:xfrm>
        </p:grpSpPr>
        <p:sp>
          <p:nvSpPr>
            <p:cNvPr id="6" name="TextBox 5"/>
            <p:cNvSpPr txBox="1"/>
            <p:nvPr/>
          </p:nvSpPr>
          <p:spPr>
            <a:xfrm>
              <a:off x="352425" y="228600"/>
              <a:ext cx="6553200" cy="7329979"/>
            </a:xfrm>
            <a:prstGeom prst="rect">
              <a:avLst/>
            </a:prstGeom>
            <a:noFill/>
          </p:spPr>
          <p:txBody>
            <a:bodyPr wrap="square" rtlCol="0">
              <a:spAutoFit/>
            </a:bodyPr>
            <a:lstStyle/>
            <a:p>
              <a:pPr algn="ctr"/>
              <a:r>
                <a:rPr lang="en-US" sz="1500" b="1" u="sng" dirty="0"/>
                <a:t>Pre-Assessment and Learning Progressions</a:t>
              </a:r>
            </a:p>
            <a:p>
              <a:pPr algn="ctr"/>
              <a:endParaRPr lang="en-US" sz="1500" b="1" u="sng" dirty="0"/>
            </a:p>
            <a:p>
              <a:r>
                <a:rPr lang="en-US" sz="1200" dirty="0"/>
                <a:t>The </a:t>
              </a:r>
              <a:r>
                <a:rPr lang="en-US" sz="1200" b="1" u="sng" dirty="0"/>
                <a:t>pre-assessments</a:t>
              </a:r>
              <a:r>
                <a:rPr lang="en-US" sz="1200" dirty="0"/>
                <a:t> are </a:t>
              </a:r>
              <a:r>
                <a:rPr lang="en-US" sz="1200" dirty="0" smtClean="0"/>
                <a:t>unique</a:t>
              </a:r>
              <a:r>
                <a:rPr lang="en-US" sz="1200" dirty="0"/>
                <a:t>.  </a:t>
              </a:r>
            </a:p>
            <a:p>
              <a:endParaRPr lang="en-US" sz="800" dirty="0"/>
            </a:p>
            <a:p>
              <a:r>
                <a:rPr lang="en-US" sz="1200" dirty="0"/>
                <a:t>They measure progress </a:t>
              </a:r>
              <a:r>
                <a:rPr lang="en-US" sz="1200" b="1" i="1" u="sng" dirty="0">
                  <a:effectLst>
                    <a:outerShdw blurRad="38100" dist="38100" dir="2700000" algn="tl">
                      <a:srgbClr val="000000">
                        <a:alpha val="43137"/>
                      </a:srgbClr>
                    </a:outerShdw>
                  </a:effectLst>
                </a:rPr>
                <a:t>toward a standard</a:t>
              </a:r>
              <a:r>
                <a:rPr lang="en-US" sz="1200" dirty="0"/>
                <a:t>. </a:t>
              </a:r>
            </a:p>
            <a:p>
              <a:endParaRPr lang="en-US" sz="800" dirty="0"/>
            </a:p>
            <a:p>
              <a:r>
                <a:rPr lang="en-US" sz="1200" dirty="0"/>
                <a:t>Unlike the </a:t>
              </a:r>
              <a:r>
                <a:rPr lang="en-US" sz="1200" b="1" u="sng" dirty="0"/>
                <a:t>C</a:t>
              </a:r>
              <a:r>
                <a:rPr lang="en-US" sz="1200" dirty="0"/>
                <a:t>ommon </a:t>
              </a:r>
              <a:r>
                <a:rPr lang="en-US" sz="1200" b="1" u="sng" dirty="0"/>
                <a:t>F</a:t>
              </a:r>
              <a:r>
                <a:rPr lang="en-US" sz="1200" dirty="0"/>
                <a:t>ormative </a:t>
              </a:r>
              <a:r>
                <a:rPr lang="en-US" sz="1200" b="1" u="sng" dirty="0"/>
                <a:t>A</a:t>
              </a:r>
              <a:r>
                <a:rPr lang="en-US" sz="1200" dirty="0"/>
                <a:t>ssessments which measure standard mastery, the pre-assessments are more like a base-line picture of a student’s strengths and gaps, measuring skills and </a:t>
              </a:r>
              <a:r>
                <a:rPr lang="en-US" sz="1200" dirty="0" smtClean="0"/>
                <a:t>concepts students </a:t>
              </a:r>
              <a:r>
                <a:rPr lang="en-US" sz="1200" dirty="0"/>
                <a:t>need “</a:t>
              </a:r>
              <a:r>
                <a:rPr lang="en-US" sz="1200" b="1" i="1" dirty="0"/>
                <a:t>along the way</a:t>
              </a:r>
              <a:r>
                <a:rPr lang="en-US" sz="1200" dirty="0"/>
                <a:t>,” in order to achieve standard mastery.</a:t>
              </a:r>
            </a:p>
            <a:p>
              <a:endParaRPr lang="en-US" sz="1200" dirty="0"/>
            </a:p>
            <a:p>
              <a:endParaRPr lang="en-US" sz="1200" dirty="0"/>
            </a:p>
            <a:p>
              <a:endParaRPr lang="en-US" sz="12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200" dirty="0"/>
            </a:p>
            <a:p>
              <a:endParaRPr lang="en-US" sz="1200" dirty="0"/>
            </a:p>
            <a:p>
              <a:r>
                <a:rPr lang="en-US" sz="1200" dirty="0"/>
                <a:t>So what about a “post-assessment?”  There is not a standardized post-assessment.</a:t>
              </a:r>
            </a:p>
            <a:p>
              <a:r>
                <a:rPr lang="en-US" sz="1200" dirty="0"/>
                <a:t>The true measure of how students are doing “</a:t>
              </a:r>
              <a:r>
                <a:rPr lang="en-US" sz="1200" b="1" i="1" dirty="0"/>
                <a:t>along the way</a:t>
              </a:r>
              <a:r>
                <a:rPr lang="en-US" sz="1200" dirty="0"/>
                <a:t>,” is assessed in the classroom during instruction and classroom formative assessment.  For this reason The CFA’s are not called  “post-assessments.”  The CFAs measure the “</a:t>
              </a:r>
              <a:r>
                <a:rPr lang="en-US" sz="1200" b="1" i="1" dirty="0"/>
                <a:t>end goal</a:t>
              </a:r>
              <a:r>
                <a:rPr lang="en-US" sz="1200" dirty="0"/>
                <a:t>,” or standard mastery.  However, without the pre-assessments, how will we know what our instruction should focus on throughout each quarter?</a:t>
              </a:r>
            </a:p>
            <a:p>
              <a:endParaRPr lang="en-US" sz="800" dirty="0"/>
            </a:p>
            <a:p>
              <a:r>
                <a:rPr lang="en-US" sz="1200" b="1" u="sng" dirty="0"/>
                <a:t>Learning Progressions</a:t>
              </a:r>
              <a:r>
                <a:rPr lang="en-US" sz="1200" dirty="0"/>
                <a:t>: are the predicted set of skills needed to be able to complete the required task demand of each standard. The learning progressions were aligned to Hess’ </a:t>
              </a:r>
              <a:r>
                <a:rPr lang="en-US" sz="1200" b="1" i="1" dirty="0"/>
                <a:t>Cognitive Rigor Matrix</a:t>
              </a:r>
              <a:r>
                <a:rPr lang="en-US" sz="1200" dirty="0"/>
                <a:t>.</a:t>
              </a:r>
            </a:p>
            <a:p>
              <a:endParaRPr lang="en-US" sz="800" dirty="0"/>
            </a:p>
            <a:p>
              <a:r>
                <a:rPr lang="en-US" sz="1200" dirty="0"/>
                <a:t>The pre-assessments measure student proficiency indicated </a:t>
              </a:r>
              <a:r>
                <a:rPr lang="en-US" sz="1200" dirty="0" smtClean="0"/>
                <a:t>in </a:t>
              </a:r>
              <a:r>
                <a:rPr lang="en-US" sz="1200" dirty="0"/>
                <a:t>the boxes in </a:t>
              </a:r>
              <a:r>
                <a:rPr lang="en-US" sz="1200" b="1" i="1" dirty="0"/>
                <a:t>purple </a:t>
              </a:r>
              <a:r>
                <a:rPr lang="en-US" sz="1200" dirty="0"/>
                <a:t>(adjustment points). These points are tasks that allow us to adjust instruction based o</a:t>
              </a:r>
              <a:r>
                <a:rPr lang="en-US" sz="1200" dirty="0" smtClean="0"/>
                <a:t>n </a:t>
              </a:r>
              <a:r>
                <a:rPr lang="en-US" sz="1200" dirty="0"/>
                <a:t>performance.  For instance, if a student has difficulty on the first “purple” adjustment point (DOK-1, Cf) the teacher will need to go back to the tasks prior to DOK-1 Cf and scaffold instruction to close the gap, continually moving forward to the end of the  learning progression.</a:t>
              </a:r>
            </a:p>
            <a:p>
              <a:endParaRPr lang="en-US" sz="800" dirty="0"/>
            </a:p>
            <a:p>
              <a:r>
                <a:rPr lang="en-US" sz="1200" dirty="0"/>
                <a:t>There is a Reading Learning Progression checklist for each standard in each grade that can be used to monitor progress.  It is available at: </a:t>
              </a:r>
            </a:p>
          </p:txBody>
        </p:sp>
        <p:sp>
          <p:nvSpPr>
            <p:cNvPr id="28" name="Rectangle 27"/>
            <p:cNvSpPr/>
            <p:nvPr/>
          </p:nvSpPr>
          <p:spPr>
            <a:xfrm>
              <a:off x="1949335" y="7620000"/>
              <a:ext cx="2927464" cy="249719"/>
            </a:xfrm>
            <a:prstGeom prst="rect">
              <a:avLst/>
            </a:prstGeom>
            <a:noFill/>
          </p:spPr>
          <p:txBody>
            <a:bodyPr wrap="square">
              <a:spAutoFit/>
            </a:bodyPr>
            <a:lstStyle/>
            <a:p>
              <a:r>
                <a:rPr lang="en-US" sz="1100" dirty="0">
                  <a:solidFill>
                    <a:schemeClr val="accent6"/>
                  </a:solidFill>
                  <a:hlinkClick r:id="rId3"/>
                </a:rPr>
                <a:t>http://</a:t>
              </a:r>
              <a:r>
                <a:rPr lang="en-US" sz="1100" dirty="0" smtClean="0">
                  <a:solidFill>
                    <a:schemeClr val="accent6"/>
                  </a:solidFill>
                  <a:hlinkClick r:id="rId3"/>
                </a:rPr>
                <a:t>sresource.homestead.com/Grade-3.html</a:t>
              </a:r>
              <a:endParaRPr lang="en-US" sz="1100" dirty="0">
                <a:solidFill>
                  <a:schemeClr val="accent6"/>
                </a:solidFill>
              </a:endParaRPr>
            </a:p>
          </p:txBody>
        </p:sp>
        <p:grpSp>
          <p:nvGrpSpPr>
            <p:cNvPr id="3" name="Group 2"/>
            <p:cNvGrpSpPr/>
            <p:nvPr/>
          </p:nvGrpSpPr>
          <p:grpSpPr>
            <a:xfrm>
              <a:off x="152400" y="1665308"/>
              <a:ext cx="6947893" cy="2969002"/>
              <a:chOff x="152400" y="1665308"/>
              <a:chExt cx="6947893" cy="2969002"/>
            </a:xfrm>
          </p:grpSpPr>
          <p:grpSp>
            <p:nvGrpSpPr>
              <p:cNvPr id="15" name="Group 14"/>
              <p:cNvGrpSpPr/>
              <p:nvPr/>
            </p:nvGrpSpPr>
            <p:grpSpPr>
              <a:xfrm>
                <a:off x="390525" y="1950720"/>
                <a:ext cx="6477000" cy="885998"/>
                <a:chOff x="381000" y="304800"/>
                <a:chExt cx="6477000" cy="885998"/>
              </a:xfrm>
            </p:grpSpPr>
            <p:sp>
              <p:nvSpPr>
                <p:cNvPr id="16" name="Rectangle 15"/>
                <p:cNvSpPr/>
                <p:nvPr/>
              </p:nvSpPr>
              <p:spPr>
                <a:xfrm>
                  <a:off x="381000" y="304800"/>
                  <a:ext cx="52578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tx1"/>
                      </a:solidFill>
                    </a:rPr>
                    <a:t>Example of a </a:t>
                  </a:r>
                  <a:r>
                    <a:rPr lang="en-US" sz="1200" b="1" i="1" dirty="0">
                      <a:solidFill>
                        <a:schemeClr val="tx1"/>
                      </a:solidFill>
                    </a:rPr>
                    <a:t>Learning Progression </a:t>
                  </a:r>
                  <a:r>
                    <a:rPr lang="en-US" sz="1200" dirty="0">
                      <a:solidFill>
                        <a:schemeClr val="tx1"/>
                      </a:solidFill>
                    </a:rPr>
                    <a:t>for RL.2.1</a:t>
                  </a:r>
                </a:p>
                <a:p>
                  <a:pPr algn="ctr"/>
                  <a:r>
                    <a:rPr lang="en-US" sz="1200" dirty="0">
                      <a:solidFill>
                        <a:schemeClr val="tx1"/>
                      </a:solidFill>
                    </a:rPr>
                    <a:t>Pre-Assessments Measure </a:t>
                  </a:r>
                  <a:r>
                    <a:rPr lang="en-US" sz="1200" b="1" i="1" dirty="0">
                      <a:solidFill>
                        <a:schemeClr val="tx1"/>
                      </a:solidFill>
                    </a:rPr>
                    <a:t>Adjustment Points</a:t>
                  </a:r>
                  <a:r>
                    <a:rPr lang="en-US" sz="1200" i="1" dirty="0">
                      <a:solidFill>
                        <a:schemeClr val="tx1"/>
                      </a:solidFill>
                    </a:rPr>
                    <a:t> </a:t>
                  </a:r>
                  <a:r>
                    <a:rPr lang="en-US" sz="1200" dirty="0">
                      <a:solidFill>
                        <a:schemeClr val="tx1"/>
                      </a:solidFill>
                    </a:rPr>
                    <a:t>(in purple)</a:t>
                  </a:r>
                </a:p>
              </p:txBody>
            </p:sp>
            <p:sp>
              <p:nvSpPr>
                <p:cNvPr id="17" name="Rectangle 16"/>
                <p:cNvSpPr/>
                <p:nvPr/>
              </p:nvSpPr>
              <p:spPr>
                <a:xfrm>
                  <a:off x="5943600" y="304800"/>
                  <a:ext cx="8382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1" dirty="0">
                      <a:solidFill>
                        <a:schemeClr val="tx1"/>
                      </a:solidFill>
                    </a:rPr>
                    <a:t>CFA</a:t>
                  </a:r>
                </a:p>
                <a:p>
                  <a:r>
                    <a:rPr lang="en-US" sz="1100" dirty="0">
                      <a:solidFill>
                        <a:schemeClr val="tx1"/>
                      </a:solidFill>
                    </a:rPr>
                    <a:t>RL.2.1 </a:t>
                  </a:r>
                  <a:r>
                    <a:rPr lang="en-US" sz="1100" b="1" dirty="0">
                      <a:solidFill>
                        <a:schemeClr val="tx1"/>
                      </a:solidFill>
                    </a:rPr>
                    <a:t>grade-leve</a:t>
                  </a:r>
                  <a:r>
                    <a:rPr lang="en-US" sz="1100" dirty="0">
                      <a:solidFill>
                        <a:schemeClr val="tx1"/>
                      </a:solidFill>
                    </a:rPr>
                    <a:t>l standard assessment. </a:t>
                  </a:r>
                </a:p>
              </p:txBody>
            </p:sp>
            <p:sp>
              <p:nvSpPr>
                <p:cNvPr id="19" name="Rectangle 18"/>
                <p:cNvSpPr/>
                <p:nvPr/>
              </p:nvSpPr>
              <p:spPr>
                <a:xfrm>
                  <a:off x="385762" y="723900"/>
                  <a:ext cx="5257800" cy="419100"/>
                </a:xfrm>
                <a:prstGeom prst="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solidFill>
                    </a:rPr>
                    <a:t>After the pre-assessment is given, Learning Progressions provide informal formative assessment </a:t>
                  </a:r>
                  <a:r>
                    <a:rPr lang="en-US" sz="1100" b="1" i="1" dirty="0">
                      <a:solidFill>
                        <a:schemeClr val="tx1"/>
                      </a:solidFill>
                    </a:rPr>
                    <a:t>below and near grade-level  “</a:t>
                  </a:r>
                  <a:r>
                    <a:rPr lang="en-US" sz="1100" dirty="0">
                      <a:solidFill>
                        <a:schemeClr val="tx1"/>
                      </a:solidFill>
                    </a:rPr>
                    <a:t>tasks” </a:t>
                  </a:r>
                  <a:r>
                    <a:rPr lang="en-US" sz="1100" b="1" i="1" dirty="0">
                      <a:solidFill>
                        <a:schemeClr val="tx1"/>
                      </a:solidFill>
                    </a:rPr>
                    <a:t>throughout each quarter.</a:t>
                  </a:r>
                  <a:endParaRPr lang="en-US" sz="1100" dirty="0">
                    <a:solidFill>
                      <a:schemeClr val="tx1"/>
                    </a:solidFill>
                  </a:endParaRPr>
                </a:p>
              </p:txBody>
            </p:sp>
            <p:cxnSp>
              <p:nvCxnSpPr>
                <p:cNvPr id="18" name="Straight Arrow Connector 17"/>
                <p:cNvCxnSpPr/>
                <p:nvPr/>
              </p:nvCxnSpPr>
              <p:spPr>
                <a:xfrm>
                  <a:off x="381000" y="1190798"/>
                  <a:ext cx="6477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Rounded Rectangle 1"/>
              <p:cNvSpPr/>
              <p:nvPr/>
            </p:nvSpPr>
            <p:spPr>
              <a:xfrm>
                <a:off x="152400" y="1926510"/>
                <a:ext cx="838200"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effectLst>
                      <a:outerShdw blurRad="38100" dist="38100" dir="2700000" algn="tl">
                        <a:srgbClr val="000000">
                          <a:alpha val="43137"/>
                        </a:srgbClr>
                      </a:outerShdw>
                    </a:effectLst>
                  </a:rPr>
                  <a:t>Beg. of QTR</a:t>
                </a:r>
              </a:p>
            </p:txBody>
          </p:sp>
          <p:sp>
            <p:nvSpPr>
              <p:cNvPr id="12" name="Rounded Rectangle 11"/>
              <p:cNvSpPr/>
              <p:nvPr/>
            </p:nvSpPr>
            <p:spPr>
              <a:xfrm>
                <a:off x="3019425" y="4229100"/>
                <a:ext cx="797722"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effectLst>
                      <a:outerShdw blurRad="38100" dist="38100" dir="2700000" algn="tl">
                        <a:srgbClr val="000000">
                          <a:alpha val="43137"/>
                        </a:srgbClr>
                      </a:outerShdw>
                    </a:effectLst>
                  </a:rPr>
                  <a:t>Throughout the QTR</a:t>
                </a:r>
              </a:p>
            </p:txBody>
          </p:sp>
          <p:sp>
            <p:nvSpPr>
              <p:cNvPr id="13" name="Rounded Rectangle 12"/>
              <p:cNvSpPr/>
              <p:nvPr/>
            </p:nvSpPr>
            <p:spPr>
              <a:xfrm>
                <a:off x="6482357" y="1665308"/>
                <a:ext cx="617936"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effectLst>
                      <a:outerShdw blurRad="38100" dist="38100" dir="2700000" algn="tl">
                        <a:srgbClr val="000000">
                          <a:alpha val="43137"/>
                        </a:srgbClr>
                      </a:outerShdw>
                    </a:effectLst>
                  </a:rPr>
                  <a:t>END of  QTR</a:t>
                </a:r>
              </a:p>
            </p:txBody>
          </p:sp>
        </p:grpSp>
      </p:grpSp>
    </p:spTree>
    <p:extLst>
      <p:ext uri="{BB962C8B-B14F-4D97-AF65-F5344CB8AC3E}">
        <p14:creationId xmlns:p14="http://schemas.microsoft.com/office/powerpoint/2010/main" val="2297534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12</a:t>
            </a:fld>
            <a:endParaRPr lang="en-US" dirty="0"/>
          </a:p>
        </p:txBody>
      </p:sp>
      <p:sp>
        <p:nvSpPr>
          <p:cNvPr id="2" name="Rectangle 1"/>
          <p:cNvSpPr/>
          <p:nvPr/>
        </p:nvSpPr>
        <p:spPr>
          <a:xfrm>
            <a:off x="323850" y="718457"/>
            <a:ext cx="7124700" cy="1143760"/>
          </a:xfrm>
          <a:prstGeom prst="rect">
            <a:avLst/>
          </a:prstGeom>
        </p:spPr>
        <p:txBody>
          <a:bodyPr wrap="square" lIns="96378" tIns="48189" rIns="96378" bIns="48189">
            <a:spAutoFit/>
          </a:bodyPr>
          <a:lstStyle/>
          <a:p>
            <a:r>
              <a:rPr lang="en-US" sz="1700" b="1" dirty="0"/>
              <a:t>Quarter </a:t>
            </a:r>
            <a:r>
              <a:rPr lang="en-US" sz="1700" b="1" dirty="0" smtClean="0"/>
              <a:t>Two </a:t>
            </a:r>
            <a:r>
              <a:rPr lang="en-US" sz="1700" dirty="0"/>
              <a:t>Reading Literature Learning Progressions.  </a:t>
            </a:r>
          </a:p>
          <a:p>
            <a:r>
              <a:rPr lang="en-US" sz="1700" dirty="0"/>
              <a:t>The indicated boxes highlighted </a:t>
            </a:r>
            <a:r>
              <a:rPr lang="en-US" sz="1700" b="1" i="1" dirty="0"/>
              <a:t>before the standard</a:t>
            </a:r>
            <a:r>
              <a:rPr lang="en-US" sz="1700" dirty="0"/>
              <a:t>, are assessed on this pre-assessment. The standard itself is assessed on the Common Formative Assessment (CFA) at the end of each quarter.</a:t>
            </a:r>
          </a:p>
        </p:txBody>
      </p:sp>
      <p:graphicFrame>
        <p:nvGraphicFramePr>
          <p:cNvPr id="3" name="Table 2"/>
          <p:cNvGraphicFramePr>
            <a:graphicFrameLocks noGrp="1"/>
          </p:cNvGraphicFramePr>
          <p:nvPr>
            <p:extLst>
              <p:ext uri="{D42A27DB-BD31-4B8C-83A1-F6EECF244321}">
                <p14:modId xmlns:p14="http://schemas.microsoft.com/office/powerpoint/2010/main" val="1387508087"/>
              </p:ext>
            </p:extLst>
          </p:nvPr>
        </p:nvGraphicFramePr>
        <p:xfrm>
          <a:off x="388938" y="2209800"/>
          <a:ext cx="6850064" cy="2029670"/>
        </p:xfrm>
        <a:graphic>
          <a:graphicData uri="http://schemas.openxmlformats.org/drawingml/2006/table">
            <a:tbl>
              <a:tblPr firstRow="1" firstCol="1" bandRow="1"/>
              <a:tblGrid>
                <a:gridCol w="830262"/>
                <a:gridCol w="838200"/>
                <a:gridCol w="762000"/>
                <a:gridCol w="838200"/>
                <a:gridCol w="140290"/>
                <a:gridCol w="803998"/>
                <a:gridCol w="675358"/>
                <a:gridCol w="771838"/>
                <a:gridCol w="1189918"/>
              </a:tblGrid>
              <a:tr h="177884">
                <a:tc gridSpan="5">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Path to DOK - 1</a:t>
                      </a:r>
                      <a:endParaRPr lang="en-US" sz="800" dirty="0">
                        <a:effectLst/>
                        <a:latin typeface="Calibri"/>
                        <a:ea typeface="Calibri"/>
                        <a:cs typeface="Times New Roman"/>
                      </a:endParaRPr>
                    </a:p>
                  </a:txBody>
                  <a:tcPr marL="34803" marR="34803" marT="0" marB="0" anchor="ctr">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DB3E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Path to DOK - 2</a:t>
                      </a:r>
                      <a:endParaRPr lang="en-US" sz="800">
                        <a:effectLst/>
                        <a:latin typeface="Calibri"/>
                        <a:ea typeface="Calibri"/>
                        <a:cs typeface="Times New Roman"/>
                      </a:endParaRPr>
                    </a:p>
                  </a:txBody>
                  <a:tcPr marL="34803" marR="34803" marT="0" marB="0" anchor="ctr">
                    <a:lnL w="12700" cap="flat" cmpd="sng" algn="ctr">
                      <a:solidFill>
                        <a:srgbClr val="A6A6A6"/>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24519">
                <a:tc gridSpan="8">
                  <a:txBody>
                    <a:bodyPr/>
                    <a:lstStyle/>
                    <a:p>
                      <a:pPr marL="0" marR="0" algn="ctr">
                        <a:lnSpc>
                          <a:spcPct val="100000"/>
                        </a:lnSpc>
                        <a:spcBef>
                          <a:spcPts val="0"/>
                        </a:spcBef>
                        <a:spcAft>
                          <a:spcPts val="0"/>
                        </a:spcAft>
                      </a:pPr>
                      <a:r>
                        <a:rPr lang="en-US" sz="800" b="1">
                          <a:effectLst/>
                          <a:latin typeface="Calibri"/>
                          <a:ea typeface="Times New Roman"/>
                          <a:cs typeface="Times New Roman"/>
                        </a:rPr>
                        <a:t>                           </a:t>
                      </a:r>
                      <a:endParaRPr lang="en-US" sz="800">
                        <a:effectLst/>
                        <a:latin typeface="Calibri"/>
                        <a:ea typeface="Calibri"/>
                        <a:cs typeface="Times New Roman"/>
                      </a:endParaRPr>
                    </a:p>
                  </a:txBody>
                  <a:tcPr marL="34803" marR="34803" marT="0" marB="0" anchor="ctr">
                    <a:lnL w="28575" cap="flat" cmpd="sng" algn="ctr">
                      <a:solidFill>
                        <a:schemeClr val="tx1"/>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0000"/>
                        </a:lnSpc>
                        <a:spcBef>
                          <a:spcPts val="0"/>
                        </a:spcBef>
                        <a:spcAft>
                          <a:spcPts val="0"/>
                        </a:spcAft>
                      </a:pPr>
                      <a:r>
                        <a:rPr lang="en-US" sz="800" b="1">
                          <a:effectLst/>
                          <a:latin typeface="Calibri"/>
                          <a:ea typeface="Times New Roman"/>
                          <a:cs typeface="Times New Roman"/>
                        </a:rPr>
                        <a:t>End Goal</a:t>
                      </a:r>
                      <a:endParaRPr lang="en-US" sz="800">
                        <a:effectLst/>
                        <a:latin typeface="Calibri"/>
                        <a:ea typeface="Calibri"/>
                        <a:cs typeface="Times New Roman"/>
                      </a:endParaRPr>
                    </a:p>
                  </a:txBody>
                  <a:tcPr marL="34803" marR="34803" marT="0" marB="0" anchor="ctr">
                    <a:lnL>
                      <a:noFill/>
                    </a:lnL>
                    <a:lnR w="28575"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142307">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a:t>
                      </a:r>
                      <a:r>
                        <a:rPr lang="en-US" sz="800">
                          <a:solidFill>
                            <a:srgbClr val="000000"/>
                          </a:solidFill>
                          <a:effectLst/>
                          <a:latin typeface="Calibri"/>
                          <a:ea typeface="Times New Roman"/>
                          <a:cs typeface="Times New Roman"/>
                        </a:rPr>
                        <a:t>a</a:t>
                      </a:r>
                      <a:endParaRPr lang="en-US" sz="800">
                        <a:effectLst/>
                        <a:latin typeface="Calibri"/>
                        <a:ea typeface="Calibri"/>
                        <a:cs typeface="Times New Roman"/>
                      </a:endParaRPr>
                    </a:p>
                  </a:txBody>
                  <a:tcPr marL="34803" marR="34803" marT="0" marB="0" anchor="ctr">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a:t>
                      </a:r>
                      <a:r>
                        <a:rPr lang="en-US" sz="800">
                          <a:solidFill>
                            <a:srgbClr val="000000"/>
                          </a:solidFill>
                          <a:effectLst/>
                          <a:latin typeface="Calibri"/>
                          <a:ea typeface="Times New Roman"/>
                          <a:cs typeface="Times New Roman"/>
                        </a:rPr>
                        <a:t>c</a:t>
                      </a:r>
                      <a:endParaRPr lang="en-US" sz="800">
                        <a:effectLst/>
                        <a:latin typeface="Calibri"/>
                        <a:ea typeface="Calibri"/>
                        <a:cs typeface="Times New Roman"/>
                      </a:endParaRPr>
                    </a:p>
                  </a:txBody>
                  <a:tcPr marL="34803" marR="3480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a:t>
                      </a:r>
                      <a:r>
                        <a:rPr lang="en-US" sz="800">
                          <a:solidFill>
                            <a:srgbClr val="000000"/>
                          </a:solidFill>
                          <a:effectLst/>
                          <a:latin typeface="Calibri"/>
                          <a:ea typeface="Times New Roman"/>
                          <a:cs typeface="Times New Roman"/>
                        </a:rPr>
                        <a:t>d</a:t>
                      </a:r>
                      <a:endParaRPr lang="en-US" sz="800">
                        <a:effectLst/>
                        <a:latin typeface="Calibri"/>
                        <a:ea typeface="Calibri"/>
                        <a:cs typeface="Times New Roman"/>
                      </a:endParaRPr>
                    </a:p>
                  </a:txBody>
                  <a:tcPr marL="34803" marR="3480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a:t>
                      </a:r>
                      <a:r>
                        <a:rPr lang="en-US" sz="800">
                          <a:solidFill>
                            <a:srgbClr val="000000"/>
                          </a:solidFill>
                          <a:effectLst/>
                          <a:latin typeface="Calibri"/>
                          <a:ea typeface="Times New Roman"/>
                          <a:cs typeface="Times New Roman"/>
                        </a:rPr>
                        <a:t>f</a:t>
                      </a:r>
                      <a:endParaRPr lang="en-US" sz="800">
                        <a:effectLst/>
                        <a:latin typeface="Calibri"/>
                        <a:ea typeface="Calibri"/>
                        <a:cs typeface="Times New Roman"/>
                      </a:endParaRPr>
                    </a:p>
                  </a:txBody>
                  <a:tcPr marL="34803" marR="3480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gridSpan="2">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h</a:t>
                      </a:r>
                      <a:endParaRPr lang="en-US" sz="800">
                        <a:effectLst/>
                        <a:latin typeface="Calibri"/>
                        <a:ea typeface="Calibri"/>
                        <a:cs typeface="Times New Roman"/>
                      </a:endParaRPr>
                    </a:p>
                  </a:txBody>
                  <a:tcPr marL="34803" marR="3480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hMerge="1">
                  <a:txBody>
                    <a:bodyPr/>
                    <a:lstStyle/>
                    <a:p>
                      <a:pPr marL="0" marR="0" algn="ctr">
                        <a:lnSpc>
                          <a:spcPct val="115000"/>
                        </a:lnSpc>
                        <a:spcBef>
                          <a:spcPts val="0"/>
                        </a:spcBef>
                        <a:spcAft>
                          <a:spcPts val="0"/>
                        </a:spcAft>
                      </a:pPr>
                      <a:endParaRPr lang="en-US" sz="800">
                        <a:effectLst/>
                        <a:latin typeface="Calibri"/>
                        <a:ea typeface="Calibri"/>
                        <a:cs typeface="Times New Roman"/>
                      </a:endParaRPr>
                    </a:p>
                  </a:txBody>
                  <a:tcPr marL="34803" marR="3480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l</a:t>
                      </a:r>
                      <a:endParaRPr lang="en-US" sz="800">
                        <a:effectLst/>
                        <a:latin typeface="Calibri"/>
                        <a:ea typeface="Calibri"/>
                        <a:cs typeface="Times New Roman"/>
                      </a:endParaRPr>
                    </a:p>
                  </a:txBody>
                  <a:tcPr marL="34803" marR="3480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APn</a:t>
                      </a:r>
                      <a:endParaRPr lang="en-US" sz="800" dirty="0">
                        <a:effectLst/>
                        <a:latin typeface="Calibri"/>
                        <a:ea typeface="Calibri"/>
                        <a:cs typeface="Times New Roman"/>
                      </a:endParaRPr>
                    </a:p>
                  </a:txBody>
                  <a:tcPr marL="34803" marR="3480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4803" marR="34803" marT="0" marB="0" anchor="ctr">
                    <a:lnL w="12700" cap="flat" cmpd="sng" algn="ctr">
                      <a:solidFill>
                        <a:srgbClr val="A6A6A6"/>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076200">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Retell facts and details about a chapter, scene or stanza in a story, drama or poem (read and discussed in class).</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34803" marR="34803" marT="0" marB="0">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Define (understand and use) </a:t>
                      </a:r>
                      <a:r>
                        <a:rPr lang="en-US" sz="800" u="sng" dirty="0">
                          <a:solidFill>
                            <a:srgbClr val="000000"/>
                          </a:solidFill>
                          <a:effectLst/>
                          <a:latin typeface="Calibri"/>
                          <a:ea typeface="Times New Roman"/>
                          <a:cs typeface="Times New Roman"/>
                        </a:rPr>
                        <a:t>Standard Academic Language:</a:t>
                      </a:r>
                      <a:r>
                        <a:rPr lang="en-US" sz="800" dirty="0">
                          <a:solidFill>
                            <a:srgbClr val="000000"/>
                          </a:solidFill>
                          <a:effectLst/>
                          <a:latin typeface="Calibri"/>
                          <a:ea typeface="Times New Roman"/>
                          <a:cs typeface="Times New Roman"/>
                        </a:rPr>
                        <a:t> refer, dramas, poems, stories, describe, earlier, sections, builds, chapter, scene, and stanza.</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34803" marR="348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Describe the specific literary elements of a story, drama or poem.</a:t>
                      </a:r>
                      <a:endParaRPr lang="en-US" sz="800" dirty="0">
                        <a:effectLst/>
                        <a:latin typeface="Calibri"/>
                        <a:ea typeface="Calibri"/>
                        <a:cs typeface="Times New Roman"/>
                      </a:endParaRPr>
                    </a:p>
                  </a:txBody>
                  <a:tcPr marL="34803" marR="348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Answers who, what when,  where and how questions about a story, drama or poem by locating information from chapters, scenes or stanzas ( read but not discussed in class).</a:t>
                      </a:r>
                      <a:endParaRPr lang="en-US" sz="800" dirty="0">
                        <a:effectLst/>
                        <a:latin typeface="Calibri"/>
                        <a:ea typeface="Calibri"/>
                        <a:cs typeface="Times New Roman"/>
                      </a:endParaRPr>
                    </a:p>
                  </a:txBody>
                  <a:tcPr marL="34803" marR="348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gridSpan="2">
                  <a:txBody>
                    <a:bodyPr/>
                    <a:lstStyle/>
                    <a:p>
                      <a:pPr marL="0" marR="0" algn="l">
                        <a:lnSpc>
                          <a:spcPct val="100000"/>
                        </a:lnSpc>
                        <a:spcBef>
                          <a:spcPts val="0"/>
                        </a:spcBef>
                        <a:spcAft>
                          <a:spcPts val="0"/>
                        </a:spcAft>
                      </a:pPr>
                      <a:r>
                        <a:rPr lang="en-US" sz="800" u="sng" dirty="0">
                          <a:solidFill>
                            <a:srgbClr val="000000"/>
                          </a:solidFill>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Understands that  each part of a stanza (in a poem), a chapter (in a story) and a scene </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smtClean="0">
                          <a:solidFill>
                            <a:srgbClr val="000000"/>
                          </a:solidFill>
                          <a:effectLst/>
                          <a:latin typeface="Calibri"/>
                          <a:ea typeface="Times New Roman"/>
                          <a:cs typeface="Times New Roman"/>
                        </a:rPr>
                        <a:t>(in </a:t>
                      </a:r>
                      <a:r>
                        <a:rPr lang="en-US" sz="800" dirty="0">
                          <a:solidFill>
                            <a:srgbClr val="000000"/>
                          </a:solidFill>
                          <a:effectLst/>
                          <a:latin typeface="Calibri"/>
                          <a:ea typeface="Times New Roman"/>
                          <a:cs typeface="Times New Roman"/>
                        </a:rPr>
                        <a:t>a drama) builds on earlier sections and gives an example.</a:t>
                      </a:r>
                      <a:endParaRPr lang="en-US" sz="800" dirty="0">
                        <a:effectLst/>
                        <a:latin typeface="Calibri"/>
                        <a:ea typeface="Calibri"/>
                        <a:cs typeface="Times New Roman"/>
                      </a:endParaRPr>
                    </a:p>
                  </a:txBody>
                  <a:tcPr marL="34803" marR="348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marL="0" marR="0" algn="l">
                        <a:lnSpc>
                          <a:spcPct val="115000"/>
                        </a:lnSpc>
                        <a:spcBef>
                          <a:spcPts val="0"/>
                        </a:spcBef>
                        <a:spcAft>
                          <a:spcPts val="0"/>
                        </a:spcAft>
                      </a:pPr>
                      <a:endParaRPr lang="en-US" sz="800" dirty="0">
                        <a:effectLst/>
                        <a:latin typeface="Calibri"/>
                        <a:ea typeface="Calibri"/>
                        <a:cs typeface="Times New Roman"/>
                      </a:endParaRPr>
                    </a:p>
                  </a:txBody>
                  <a:tcPr marL="34803" marR="348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Identify a main idea in, or a generalization about a chapter, scene or stanza with supporting details</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Times New Roman"/>
                          <a:cs typeface="Times New Roman"/>
                        </a:rPr>
                        <a:t>SELECTED RESPONSE</a:t>
                      </a:r>
                    </a:p>
                    <a:p>
                      <a:pPr marL="0" marR="0" algn="l">
                        <a:lnSpc>
                          <a:spcPct val="100000"/>
                        </a:lnSpc>
                        <a:spcBef>
                          <a:spcPts val="0"/>
                        </a:spcBef>
                        <a:spcAft>
                          <a:spcPts val="0"/>
                        </a:spcAft>
                      </a:pPr>
                      <a:endParaRPr lang="en-US" sz="800" dirty="0">
                        <a:effectLst/>
                        <a:latin typeface="Calibri"/>
                        <a:ea typeface="Calibri"/>
                        <a:cs typeface="Times New Roman"/>
                      </a:endParaRPr>
                    </a:p>
                  </a:txBody>
                  <a:tcPr marL="34803" marR="348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Use the unique text features of chapters, scenes and stanzas to locate specific information about a story, drama or poem (which stanza refers to</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4803" marR="348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smtClean="0">
                          <a:solidFill>
                            <a:schemeClr val="tx1"/>
                          </a:solidFill>
                          <a:effectLst/>
                          <a:latin typeface="Calibri"/>
                          <a:ea typeface="Times New Roman"/>
                          <a:cs typeface="Times New Roman"/>
                        </a:rPr>
                        <a:t>RL.3.5</a:t>
                      </a:r>
                      <a:r>
                        <a:rPr lang="en-US" sz="800" b="1" dirty="0" smtClean="0">
                          <a:solidFill>
                            <a:schemeClr val="tx1"/>
                          </a:solidFill>
                          <a:effectLst/>
                          <a:latin typeface="Calibri"/>
                          <a:ea typeface="Calibri"/>
                          <a:cs typeface="Helvetica"/>
                        </a:rPr>
                        <a:t> </a:t>
                      </a:r>
                      <a:r>
                        <a:rPr lang="en-US" sz="800" dirty="0">
                          <a:effectLst/>
                          <a:latin typeface="Calibri"/>
                          <a:ea typeface="Calibri"/>
                          <a:cs typeface="Helvetica"/>
                        </a:rPr>
                        <a:t>Refer to parts of stories, dramas, and poems when writing or speaking about a text, using terms such as chapter, scene, and stanza; describe how each successive part builds on earlier sections.</a:t>
                      </a:r>
                      <a:endParaRPr lang="en-US" sz="800" dirty="0">
                        <a:effectLst/>
                        <a:latin typeface="Calibri"/>
                        <a:ea typeface="Calibri"/>
                        <a:cs typeface="Times New Roman"/>
                      </a:endParaRPr>
                    </a:p>
                  </a:txBody>
                  <a:tcPr marL="34803" marR="34803" marT="0" marB="0">
                    <a:lnL w="12700" cap="flat" cmpd="sng" algn="ctr">
                      <a:solidFill>
                        <a:srgbClr val="A6A6A6"/>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64219471"/>
              </p:ext>
            </p:extLst>
          </p:nvPr>
        </p:nvGraphicFramePr>
        <p:xfrm>
          <a:off x="391085" y="4495800"/>
          <a:ext cx="6771715" cy="2003341"/>
        </p:xfrm>
        <a:graphic>
          <a:graphicData uri="http://schemas.openxmlformats.org/drawingml/2006/table">
            <a:tbl>
              <a:tblPr firstRow="1" firstCol="1" bandRow="1"/>
              <a:tblGrid>
                <a:gridCol w="599515"/>
                <a:gridCol w="715295"/>
                <a:gridCol w="555953"/>
                <a:gridCol w="561884"/>
                <a:gridCol w="148068"/>
                <a:gridCol w="470005"/>
                <a:gridCol w="291995"/>
                <a:gridCol w="533400"/>
                <a:gridCol w="685800"/>
                <a:gridCol w="609600"/>
                <a:gridCol w="838200"/>
                <a:gridCol w="762000"/>
              </a:tblGrid>
              <a:tr h="174389">
                <a:tc gridSpan="4">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Path to DOK - 1</a:t>
                      </a:r>
                      <a:endParaRPr lang="en-US" sz="800" dirty="0">
                        <a:effectLst/>
                        <a:latin typeface="Calibri"/>
                        <a:ea typeface="Calibri"/>
                        <a:cs typeface="Times New Roman"/>
                      </a:endParaRPr>
                    </a:p>
                  </a:txBody>
                  <a:tcPr marL="34120" marR="34120" marT="0" marB="0" anchor="ctr">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DB3E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- 2</a:t>
                      </a:r>
                      <a:endParaRPr lang="en-US" sz="800">
                        <a:effectLst/>
                        <a:latin typeface="Calibri"/>
                        <a:ea typeface="Calibri"/>
                        <a:cs typeface="Times New Roman"/>
                      </a:endParaRPr>
                    </a:p>
                  </a:txBody>
                  <a:tcPr marL="34120" marR="3412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c hMerge="1">
                  <a:txBody>
                    <a:bodyPr/>
                    <a:lstStyle/>
                    <a:p>
                      <a:endParaRPr lang="en-US"/>
                    </a:p>
                  </a:txBody>
                  <a:tcPr/>
                </a:tc>
                <a:tc gridSpan="6">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Path to DOK - 3</a:t>
                      </a:r>
                      <a:endParaRPr lang="en-US" sz="800">
                        <a:effectLst/>
                        <a:latin typeface="Calibri"/>
                        <a:ea typeface="Calibri"/>
                        <a:cs typeface="Times New Roman"/>
                      </a:endParaRPr>
                    </a:p>
                  </a:txBody>
                  <a:tcPr marL="34120" marR="34120" marT="0" marB="0" anchor="ctr">
                    <a:lnL w="12700" cap="flat" cmpd="sng" algn="ctr">
                      <a:solidFill>
                        <a:srgbClr val="A6A6A6"/>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ABF8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2072">
                <a:tc gridSpan="11">
                  <a:txBody>
                    <a:bodyPr/>
                    <a:lstStyle/>
                    <a:p>
                      <a:pPr marL="0" marR="0" algn="l">
                        <a:lnSpc>
                          <a:spcPct val="100000"/>
                        </a:lnSpc>
                        <a:spcBef>
                          <a:spcPts val="0"/>
                        </a:spcBef>
                        <a:spcAft>
                          <a:spcPts val="0"/>
                        </a:spcAft>
                      </a:pPr>
                      <a:endParaRPr lang="en-US" sz="800">
                        <a:effectLst/>
                        <a:latin typeface="Calibri"/>
                        <a:ea typeface="Calibri"/>
                        <a:cs typeface="Times New Roman"/>
                      </a:endParaRPr>
                    </a:p>
                  </a:txBody>
                  <a:tcPr marL="34120" marR="34120" marT="0" marB="0" anchor="ctr">
                    <a:lnL w="28575" cap="flat" cmpd="sng" algn="ctr">
                      <a:solidFill>
                        <a:schemeClr val="tx1"/>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0000"/>
                        </a:lnSpc>
                        <a:spcBef>
                          <a:spcPts val="0"/>
                        </a:spcBef>
                        <a:spcAft>
                          <a:spcPts val="0"/>
                        </a:spcAft>
                      </a:pPr>
                      <a:r>
                        <a:rPr lang="en-US" sz="800" b="1">
                          <a:effectLst/>
                          <a:latin typeface="Calibri"/>
                          <a:ea typeface="Times New Roman"/>
                          <a:cs typeface="Times New Roman"/>
                        </a:rPr>
                        <a:t>End Goal</a:t>
                      </a:r>
                      <a:endParaRPr lang="en-US" sz="800">
                        <a:effectLst/>
                        <a:latin typeface="Calibri"/>
                        <a:ea typeface="Calibri"/>
                        <a:cs typeface="Times New Roman"/>
                      </a:endParaRPr>
                    </a:p>
                  </a:txBody>
                  <a:tcPr marL="34120" marR="34120" marT="0" marB="0" anchor="ctr">
                    <a:lnL>
                      <a:noFill/>
                    </a:lnL>
                    <a:lnR w="28575"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139511">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a:t>
                      </a:r>
                      <a:r>
                        <a:rPr lang="en-US" sz="800">
                          <a:solidFill>
                            <a:srgbClr val="000000"/>
                          </a:solidFill>
                          <a:effectLst/>
                          <a:latin typeface="Calibri"/>
                          <a:ea typeface="Times New Roman"/>
                          <a:cs typeface="Times New Roman"/>
                        </a:rPr>
                        <a:t>a</a:t>
                      </a:r>
                      <a:endParaRPr lang="en-US" sz="800">
                        <a:effectLst/>
                        <a:latin typeface="Calibri"/>
                        <a:ea typeface="Calibri"/>
                        <a:cs typeface="Times New Roman"/>
                      </a:endParaRPr>
                    </a:p>
                  </a:txBody>
                  <a:tcPr marL="34120" marR="34120" marT="0" marB="0" anchor="ctr">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a:t>
                      </a:r>
                      <a:r>
                        <a:rPr lang="en-US" sz="800">
                          <a:solidFill>
                            <a:srgbClr val="000000"/>
                          </a:solidFill>
                          <a:effectLst/>
                          <a:latin typeface="Calibri"/>
                          <a:ea typeface="Times New Roman"/>
                          <a:cs typeface="Times New Roman"/>
                        </a:rPr>
                        <a:t>c</a:t>
                      </a:r>
                      <a:endParaRPr lang="en-US" sz="800">
                        <a:effectLst/>
                        <a:latin typeface="Calibri"/>
                        <a:ea typeface="Calibri"/>
                        <a:cs typeface="Times New Roman"/>
                      </a:endParaRPr>
                    </a:p>
                  </a:txBody>
                  <a:tcPr marL="34120" marR="3412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a:t>
                      </a:r>
                      <a:r>
                        <a:rPr lang="en-US" sz="800">
                          <a:solidFill>
                            <a:srgbClr val="000000"/>
                          </a:solidFill>
                          <a:effectLst/>
                          <a:latin typeface="Calibri"/>
                          <a:ea typeface="Times New Roman"/>
                          <a:cs typeface="Times New Roman"/>
                        </a:rPr>
                        <a:t>d</a:t>
                      </a:r>
                      <a:endParaRPr lang="en-US" sz="800">
                        <a:effectLst/>
                        <a:latin typeface="Calibri"/>
                        <a:ea typeface="Calibri"/>
                        <a:cs typeface="Times New Roman"/>
                      </a:endParaRPr>
                    </a:p>
                  </a:txBody>
                  <a:tcPr marL="34120" marR="3412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gridSpan="2">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a:t>
                      </a:r>
                      <a:r>
                        <a:rPr lang="en-US" sz="800">
                          <a:solidFill>
                            <a:srgbClr val="000000"/>
                          </a:solidFill>
                          <a:effectLst/>
                          <a:latin typeface="Calibri"/>
                          <a:ea typeface="Times New Roman"/>
                          <a:cs typeface="Times New Roman"/>
                        </a:rPr>
                        <a:t>f</a:t>
                      </a:r>
                      <a:endParaRPr lang="en-US" sz="800">
                        <a:effectLst/>
                        <a:latin typeface="Calibri"/>
                        <a:ea typeface="Calibri"/>
                        <a:cs typeface="Times New Roman"/>
                      </a:endParaRPr>
                    </a:p>
                  </a:txBody>
                  <a:tcPr marL="34120" marR="3412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hMerge="1">
                  <a:txBody>
                    <a:bodyPr/>
                    <a:lstStyle/>
                    <a:p>
                      <a:pPr marL="0" marR="0" algn="ctr">
                        <a:lnSpc>
                          <a:spcPct val="100000"/>
                        </a:lnSpc>
                        <a:spcBef>
                          <a:spcPts val="0"/>
                        </a:spcBef>
                        <a:spcAft>
                          <a:spcPts val="0"/>
                        </a:spcAft>
                      </a:pPr>
                      <a:endParaRPr lang="en-US" sz="800">
                        <a:effectLst/>
                        <a:latin typeface="Calibri"/>
                        <a:ea typeface="Calibri"/>
                        <a:cs typeface="Times New Roman"/>
                      </a:endParaRPr>
                    </a:p>
                  </a:txBody>
                  <a:tcPr marL="34120" marR="3412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gridSpan="2">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h</a:t>
                      </a:r>
                      <a:endParaRPr lang="en-US" sz="800">
                        <a:effectLst/>
                        <a:latin typeface="Calibri"/>
                        <a:ea typeface="Calibri"/>
                        <a:cs typeface="Times New Roman"/>
                      </a:endParaRPr>
                    </a:p>
                  </a:txBody>
                  <a:tcPr marL="34120" marR="3412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hMerge="1">
                  <a:txBody>
                    <a:bodyPr/>
                    <a:lstStyle/>
                    <a:p>
                      <a:pPr marL="0" marR="0" algn="ctr">
                        <a:lnSpc>
                          <a:spcPct val="115000"/>
                        </a:lnSpc>
                        <a:spcBef>
                          <a:spcPts val="0"/>
                        </a:spcBef>
                        <a:spcAft>
                          <a:spcPts val="0"/>
                        </a:spcAft>
                      </a:pPr>
                      <a:endParaRPr lang="en-US" sz="800">
                        <a:effectLst/>
                        <a:latin typeface="Calibri"/>
                        <a:ea typeface="Calibri"/>
                        <a:cs typeface="Times New Roman"/>
                      </a:endParaRPr>
                    </a:p>
                  </a:txBody>
                  <a:tcPr marL="34120" marR="3412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AN</a:t>
                      </a:r>
                      <a:r>
                        <a:rPr lang="en-US" sz="800">
                          <a:solidFill>
                            <a:srgbClr val="000000"/>
                          </a:solidFill>
                          <a:effectLst/>
                          <a:latin typeface="Calibri"/>
                          <a:ea typeface="Times New Roman"/>
                          <a:cs typeface="Times New Roman"/>
                        </a:rPr>
                        <a:t>q</a:t>
                      </a:r>
                      <a:endParaRPr lang="en-US" sz="800">
                        <a:effectLst/>
                        <a:latin typeface="Calibri"/>
                        <a:ea typeface="Calibri"/>
                        <a:cs typeface="Times New Roman"/>
                      </a:endParaRPr>
                    </a:p>
                  </a:txBody>
                  <a:tcPr marL="34120" marR="3412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l">
                        <a:lnSpc>
                          <a:spcPct val="100000"/>
                        </a:lnSpc>
                        <a:spcBef>
                          <a:spcPts val="0"/>
                        </a:spcBef>
                        <a:spcAft>
                          <a:spcPts val="0"/>
                        </a:spcAft>
                      </a:pPr>
                      <a:r>
                        <a:rPr lang="en-US" sz="800" b="1">
                          <a:solidFill>
                            <a:srgbClr val="000000"/>
                          </a:solidFill>
                          <a:effectLst/>
                          <a:latin typeface="Calibri"/>
                          <a:ea typeface="Times New Roman"/>
                          <a:cs typeface="Times New Roman"/>
                        </a:rPr>
                        <a:t>DOK 3 - Cu</a:t>
                      </a:r>
                      <a:endParaRPr lang="en-US" sz="800">
                        <a:effectLst/>
                        <a:latin typeface="Calibri"/>
                        <a:ea typeface="Calibri"/>
                        <a:cs typeface="Times New Roman"/>
                      </a:endParaRPr>
                    </a:p>
                  </a:txBody>
                  <a:tcPr marL="34120" marR="3412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C</a:t>
                      </a:r>
                      <a:r>
                        <a:rPr lang="en-US" sz="800">
                          <a:solidFill>
                            <a:srgbClr val="000000"/>
                          </a:solidFill>
                          <a:effectLst/>
                          <a:latin typeface="Calibri"/>
                          <a:ea typeface="Times New Roman"/>
                          <a:cs typeface="Times New Roman"/>
                        </a:rPr>
                        <a:t>w</a:t>
                      </a:r>
                      <a:endParaRPr lang="en-US" sz="800">
                        <a:effectLst/>
                        <a:latin typeface="Calibri"/>
                        <a:ea typeface="Calibri"/>
                        <a:cs typeface="Times New Roman"/>
                      </a:endParaRPr>
                    </a:p>
                  </a:txBody>
                  <a:tcPr marL="34120" marR="3412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AN</a:t>
                      </a:r>
                      <a:r>
                        <a:rPr lang="en-US" sz="800">
                          <a:solidFill>
                            <a:srgbClr val="000000"/>
                          </a:solidFill>
                          <a:effectLst/>
                          <a:latin typeface="Calibri"/>
                          <a:ea typeface="Times New Roman"/>
                          <a:cs typeface="Times New Roman"/>
                        </a:rPr>
                        <a:t>A</a:t>
                      </a:r>
                      <a:endParaRPr lang="en-US" sz="800">
                        <a:effectLst/>
                        <a:latin typeface="Calibri"/>
                        <a:ea typeface="Calibri"/>
                        <a:cs typeface="Times New Roman"/>
                      </a:endParaRPr>
                    </a:p>
                  </a:txBody>
                  <a:tcPr marL="34120" marR="3412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4120" marR="34120" marT="0" marB="0" anchor="ctr">
                    <a:lnL w="12700" cap="flat" cmpd="sng" algn="ctr">
                      <a:solidFill>
                        <a:srgbClr val="A6A6A6"/>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994019">
                <a:tc>
                  <a:txBody>
                    <a:bodyPr/>
                    <a:lstStyle/>
                    <a:p>
                      <a:pPr marL="0" marR="0" algn="l">
                        <a:lnSpc>
                          <a:spcPct val="100000"/>
                        </a:lnSpc>
                        <a:spcBef>
                          <a:spcPts val="0"/>
                        </a:spcBef>
                        <a:spcAft>
                          <a:spcPts val="0"/>
                        </a:spcAft>
                      </a:pPr>
                      <a:r>
                        <a:rPr lang="en-US" sz="800">
                          <a:effectLst/>
                          <a:latin typeface="Calibri"/>
                          <a:ea typeface="Times New Roman"/>
                          <a:cs typeface="Times New Roman"/>
                        </a:rPr>
                        <a:t>Recall what specific characters in a text said about an event (read and discussed in class).</a:t>
                      </a:r>
                      <a:endParaRPr lang="en-US" sz="800">
                        <a:effectLst/>
                        <a:latin typeface="Calibri"/>
                        <a:ea typeface="Calibri"/>
                        <a:cs typeface="Times New Roman"/>
                      </a:endParaRPr>
                    </a:p>
                  </a:txBody>
                  <a:tcPr marL="34120" marR="34120" marT="0" marB="0">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Define (understand and use) </a:t>
                      </a:r>
                      <a:r>
                        <a:rPr lang="en-US" sz="800" u="sng">
                          <a:solidFill>
                            <a:srgbClr val="000000"/>
                          </a:solidFill>
                          <a:effectLst/>
                          <a:latin typeface="Calibri"/>
                          <a:ea typeface="Times New Roman"/>
                          <a:cs typeface="Times New Roman"/>
                        </a:rPr>
                        <a:t>Standard Academic Language:</a:t>
                      </a:r>
                      <a:r>
                        <a:rPr lang="en-US" sz="800">
                          <a:solidFill>
                            <a:srgbClr val="000000"/>
                          </a:solidFill>
                          <a:effectLst/>
                          <a:latin typeface="Calibri"/>
                          <a:ea typeface="Times New Roman"/>
                          <a:cs typeface="Times New Roman"/>
                        </a:rPr>
                        <a:t> </a:t>
                      </a:r>
                      <a:r>
                        <a:rPr lang="en-US" sz="800">
                          <a:effectLst/>
                          <a:latin typeface="Calibri"/>
                          <a:ea typeface="Times New Roman"/>
                          <a:cs typeface="Times New Roman"/>
                        </a:rPr>
                        <a:t> point of view, distinguish, narrator, characters and phrase “from that of...”.</a:t>
                      </a:r>
                      <a:endParaRPr lang="en-US" sz="800">
                        <a:effectLst/>
                        <a:latin typeface="Calibri"/>
                        <a:ea typeface="Calibri"/>
                        <a:cs typeface="Times New Roman"/>
                      </a:endParaRPr>
                    </a:p>
                  </a:txBody>
                  <a:tcPr marL="34120" marR="3412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effectLst/>
                          <a:latin typeface="Calibri"/>
                          <a:ea typeface="Times New Roman"/>
                          <a:cs typeface="Times New Roman"/>
                        </a:rPr>
                        <a:t>Identifies the narrator of a text.  Identifies characters in a text.</a:t>
                      </a:r>
                      <a:endParaRPr lang="en-US" sz="800">
                        <a:effectLst/>
                        <a:latin typeface="Calibri"/>
                        <a:ea typeface="Calibri"/>
                        <a:cs typeface="Times New Roman"/>
                      </a:endParaRPr>
                    </a:p>
                  </a:txBody>
                  <a:tcPr marL="34120" marR="3412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marL="0" marR="0" algn="l">
                        <a:lnSpc>
                          <a:spcPct val="100000"/>
                        </a:lnSpc>
                        <a:spcBef>
                          <a:spcPts val="0"/>
                        </a:spcBef>
                        <a:spcAft>
                          <a:spcPts val="0"/>
                        </a:spcAft>
                      </a:pPr>
                      <a:r>
                        <a:rPr lang="en-US" sz="800" b="1" dirty="0">
                          <a:effectLst/>
                          <a:latin typeface="Calibri"/>
                          <a:ea typeface="Times New Roman"/>
                          <a:cs typeface="Times New Roman"/>
                        </a:rPr>
                        <a:t>Describe or explain specific parts of a text that give understanding to what a character or narrator said</a:t>
                      </a:r>
                      <a:r>
                        <a:rPr lang="en-US" sz="800" b="1" dirty="0" smtClean="0">
                          <a:effectLst/>
                          <a:latin typeface="Calibri"/>
                          <a:ea typeface="Times New Roman"/>
                          <a:cs typeface="Times New Roman"/>
                        </a:rPr>
                        <a:t>.</a:t>
                      </a:r>
                    </a:p>
                    <a:p>
                      <a:pPr marL="0" marR="0" algn="l">
                        <a:lnSpc>
                          <a:spcPct val="100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a:t>
                      </a:r>
                      <a:r>
                        <a:rPr lang="en-US" sz="800" b="1" baseline="0" dirty="0" smtClean="0">
                          <a:solidFill>
                            <a:srgbClr val="C00000"/>
                          </a:solidFill>
                          <a:effectLst>
                            <a:outerShdw blurRad="38100" dist="38100" dir="2700000" algn="tl">
                              <a:srgbClr val="000000">
                                <a:alpha val="43137"/>
                              </a:srgbClr>
                            </a:outerShdw>
                          </a:effectLst>
                          <a:latin typeface="Calibri"/>
                          <a:ea typeface="Calibri"/>
                          <a:cs typeface="Times New Roman"/>
                        </a:rPr>
                        <a:t>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4120" marR="3412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marL="0" marR="0" algn="l">
                        <a:lnSpc>
                          <a:spcPct val="100000"/>
                        </a:lnSpc>
                        <a:spcBef>
                          <a:spcPts val="0"/>
                        </a:spcBef>
                        <a:spcAft>
                          <a:spcPts val="0"/>
                        </a:spcAft>
                      </a:pPr>
                      <a:endParaRPr lang="en-US" sz="800">
                        <a:effectLst/>
                        <a:latin typeface="Calibri"/>
                        <a:ea typeface="Calibri"/>
                        <a:cs typeface="Times New Roman"/>
                      </a:endParaRPr>
                    </a:p>
                  </a:txBody>
                  <a:tcPr marL="34120" marR="3412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marL="0" marR="0" algn="l">
                        <a:lnSpc>
                          <a:spcPct val="100000"/>
                        </a:lnSpc>
                        <a:spcBef>
                          <a:spcPts val="0"/>
                        </a:spcBef>
                        <a:spcAft>
                          <a:spcPts val="0"/>
                        </a:spcAft>
                      </a:pPr>
                      <a:r>
                        <a:rPr lang="en-US" sz="800" u="sng">
                          <a:solidFill>
                            <a:srgbClr val="000000"/>
                          </a:solidFill>
                          <a:effectLst/>
                          <a:latin typeface="Calibri"/>
                          <a:ea typeface="Times New Roman"/>
                          <a:cs typeface="Times New Roman"/>
                        </a:rPr>
                        <a:t>Concept Development</a:t>
                      </a:r>
                      <a:endParaRPr lang="en-US" sz="800">
                        <a:effectLst/>
                        <a:latin typeface="Calibri"/>
                        <a:ea typeface="Calibri"/>
                        <a:cs typeface="Times New Roman"/>
                      </a:endParaRPr>
                    </a:p>
                    <a:p>
                      <a:pPr marL="0" marR="0" algn="l">
                        <a:lnSpc>
                          <a:spcPct val="100000"/>
                        </a:lnSpc>
                        <a:spcBef>
                          <a:spcPts val="0"/>
                        </a:spcBef>
                        <a:spcAft>
                          <a:spcPts val="0"/>
                        </a:spcAft>
                      </a:pPr>
                      <a:r>
                        <a:rPr lang="en-US" sz="800">
                          <a:effectLst/>
                          <a:latin typeface="Calibri"/>
                          <a:ea typeface="Times New Roman"/>
                          <a:cs typeface="Times New Roman"/>
                        </a:rPr>
                        <a:t>Understands that points of view vary and are reflected in words or actions and gives an example of own point of view.</a:t>
                      </a:r>
                      <a:endParaRPr lang="en-US" sz="800">
                        <a:effectLst/>
                        <a:latin typeface="Calibri"/>
                        <a:ea typeface="Calibri"/>
                        <a:cs typeface="Times New Roman"/>
                      </a:endParaRPr>
                    </a:p>
                  </a:txBody>
                  <a:tcPr marL="34120" marR="3412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marL="0" marR="0" algn="l">
                        <a:lnSpc>
                          <a:spcPct val="115000"/>
                        </a:lnSpc>
                        <a:spcBef>
                          <a:spcPts val="0"/>
                        </a:spcBef>
                        <a:spcAft>
                          <a:spcPts val="0"/>
                        </a:spcAft>
                      </a:pPr>
                      <a:endParaRPr lang="en-US" sz="800">
                        <a:effectLst/>
                        <a:latin typeface="Calibri"/>
                        <a:ea typeface="Calibri"/>
                        <a:cs typeface="Times New Roman"/>
                      </a:endParaRPr>
                    </a:p>
                  </a:txBody>
                  <a:tcPr marL="34120" marR="3412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Identifies and </a:t>
                      </a:r>
                      <a:r>
                        <a:rPr lang="en-US" sz="800" dirty="0" smtClean="0">
                          <a:effectLst/>
                          <a:latin typeface="Calibri"/>
                          <a:ea typeface="Times New Roman"/>
                          <a:cs typeface="Times New Roman"/>
                        </a:rPr>
                        <a:t>compares </a:t>
                      </a:r>
                      <a:r>
                        <a:rPr lang="en-US" sz="800" dirty="0">
                          <a:effectLst/>
                          <a:latin typeface="Calibri"/>
                          <a:ea typeface="Times New Roman"/>
                          <a:cs typeface="Times New Roman"/>
                        </a:rPr>
                        <a:t>the different points of view in a text.</a:t>
                      </a:r>
                      <a:endParaRPr lang="en-US" sz="800" dirty="0">
                        <a:effectLst/>
                        <a:latin typeface="Calibri"/>
                        <a:ea typeface="Calibri"/>
                        <a:cs typeface="Times New Roman"/>
                      </a:endParaRPr>
                    </a:p>
                  </a:txBody>
                  <a:tcPr marL="34120" marR="3412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Explain a character’s point of view using supporting evidence from the text</a:t>
                      </a:r>
                      <a:r>
                        <a:rPr lang="en-US" sz="800" b="1" dirty="0" smtClean="0">
                          <a:effectLst/>
                          <a:latin typeface="Calibri"/>
                          <a:ea typeface="Times New Roman"/>
                          <a:cs typeface="Times New Roman"/>
                        </a:rPr>
                        <a:t>.</a:t>
                      </a:r>
                    </a:p>
                    <a:p>
                      <a:pPr marL="0" marR="0" algn="l">
                        <a:lnSpc>
                          <a:spcPct val="100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a:t>
                      </a:r>
                      <a:r>
                        <a:rPr lang="en-US" sz="800" b="1" baseline="0" dirty="0" smtClean="0">
                          <a:solidFill>
                            <a:srgbClr val="C00000"/>
                          </a:solidFill>
                          <a:effectLst>
                            <a:outerShdw blurRad="38100" dist="38100" dir="2700000" algn="tl">
                              <a:srgbClr val="000000">
                                <a:alpha val="43137"/>
                              </a:srgbClr>
                            </a:outerShdw>
                          </a:effectLst>
                          <a:latin typeface="Calibri"/>
                          <a:ea typeface="Calibri"/>
                          <a:cs typeface="Times New Roman"/>
                        </a:rPr>
                        <a:t>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4120" marR="3412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a:effectLst/>
                          <a:latin typeface="Calibri"/>
                          <a:ea typeface="Times New Roman"/>
                          <a:cs typeface="Times New Roman"/>
                        </a:rPr>
                        <a:t>Describe how a narrator’s or character’s point of view may affect the reader’s own point of view.</a:t>
                      </a:r>
                      <a:endParaRPr lang="en-US" sz="800">
                        <a:effectLst/>
                        <a:latin typeface="Calibri"/>
                        <a:ea typeface="Calibri"/>
                        <a:cs typeface="Times New Roman"/>
                      </a:endParaRPr>
                    </a:p>
                  </a:txBody>
                  <a:tcPr marL="34120" marR="3412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Analyze how a character or narrator’s point of view is different than your own</a:t>
                      </a:r>
                      <a:r>
                        <a:rPr lang="en-US" sz="800" b="1" dirty="0" smtClean="0">
                          <a:effectLst/>
                          <a:latin typeface="Calibri"/>
                          <a:ea typeface="Times New Roman"/>
                          <a:cs typeface="Times New Roman"/>
                        </a:rPr>
                        <a:t>.</a:t>
                      </a:r>
                    </a:p>
                    <a:p>
                      <a:pPr marL="0" marR="0" algn="l">
                        <a:lnSpc>
                          <a:spcPct val="100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CONSTRUCTED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4120" marR="3412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smtClean="0">
                          <a:solidFill>
                            <a:schemeClr val="tx1"/>
                          </a:solidFill>
                          <a:effectLst/>
                          <a:latin typeface="Calibri"/>
                          <a:ea typeface="Times New Roman"/>
                          <a:cs typeface="Times New Roman"/>
                        </a:rPr>
                        <a:t>RL.3.6 </a:t>
                      </a:r>
                      <a:r>
                        <a:rPr lang="en-US" sz="800" dirty="0">
                          <a:effectLst/>
                          <a:latin typeface="Calibri"/>
                          <a:ea typeface="Calibri"/>
                          <a:cs typeface="Helvetica"/>
                        </a:rPr>
                        <a:t>Distinguish their own point of view from that of the narrator or those of the characters.</a:t>
                      </a:r>
                      <a:endParaRPr lang="en-US" sz="800" dirty="0">
                        <a:effectLst/>
                        <a:latin typeface="Calibri"/>
                        <a:ea typeface="Calibri"/>
                        <a:cs typeface="Times New Roman"/>
                      </a:endParaRPr>
                    </a:p>
                  </a:txBody>
                  <a:tcPr marL="34120" marR="34120" marT="0" marB="0">
                    <a:lnL w="12700" cap="flat" cmpd="sng" algn="ctr">
                      <a:solidFill>
                        <a:srgbClr val="A6A6A6"/>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993827125"/>
              </p:ext>
            </p:extLst>
          </p:nvPr>
        </p:nvGraphicFramePr>
        <p:xfrm>
          <a:off x="339986" y="6705600"/>
          <a:ext cx="6822816" cy="1542288"/>
        </p:xfrm>
        <a:graphic>
          <a:graphicData uri="http://schemas.openxmlformats.org/drawingml/2006/table">
            <a:tbl>
              <a:tblPr firstRow="1" firstCol="1" bandRow="1"/>
              <a:tblGrid>
                <a:gridCol w="837890"/>
                <a:gridCol w="964238"/>
                <a:gridCol w="897739"/>
                <a:gridCol w="831240"/>
                <a:gridCol w="997487"/>
                <a:gridCol w="964238"/>
                <a:gridCol w="831240"/>
                <a:gridCol w="498744"/>
              </a:tblGrid>
              <a:tr h="136100">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t>
                      </a:r>
                      <a:r>
                        <a:rPr lang="en-US" sz="800" dirty="0" err="1">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33285" marR="33285" marT="0" marB="0" anchor="ctr">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a:t>
                      </a:r>
                      <a:r>
                        <a:rPr lang="en-US" sz="800">
                          <a:solidFill>
                            <a:srgbClr val="000000"/>
                          </a:solidFill>
                          <a:effectLst/>
                          <a:latin typeface="Calibri"/>
                          <a:ea typeface="Times New Roman"/>
                          <a:cs typeface="Times New Roman"/>
                        </a:rPr>
                        <a:t>c</a:t>
                      </a:r>
                      <a:endParaRPr lang="en-US" sz="800">
                        <a:effectLst/>
                        <a:latin typeface="Calibri"/>
                        <a:ea typeface="Calibri"/>
                        <a:cs typeface="Times New Roman"/>
                      </a:endParaRPr>
                    </a:p>
                  </a:txBody>
                  <a:tcPr marL="33285" marR="332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a:t>
                      </a:r>
                      <a:r>
                        <a:rPr lang="en-US" sz="800">
                          <a:solidFill>
                            <a:srgbClr val="000000"/>
                          </a:solidFill>
                          <a:effectLst/>
                          <a:latin typeface="Calibri"/>
                          <a:ea typeface="Times New Roman"/>
                          <a:cs typeface="Times New Roman"/>
                        </a:rPr>
                        <a:t>d</a:t>
                      </a:r>
                      <a:endParaRPr lang="en-US" sz="800">
                        <a:effectLst/>
                        <a:latin typeface="Calibri"/>
                        <a:ea typeface="Calibri"/>
                        <a:cs typeface="Times New Roman"/>
                      </a:endParaRPr>
                    </a:p>
                  </a:txBody>
                  <a:tcPr marL="33285" marR="332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3285" marR="332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h</a:t>
                      </a:r>
                      <a:endParaRPr lang="en-US" sz="800">
                        <a:effectLst/>
                        <a:latin typeface="Calibri"/>
                        <a:ea typeface="Calibri"/>
                        <a:cs typeface="Times New Roman"/>
                      </a:endParaRPr>
                    </a:p>
                  </a:txBody>
                  <a:tcPr marL="33285" marR="332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l</a:t>
                      </a:r>
                      <a:endParaRPr lang="en-US" sz="800">
                        <a:effectLst/>
                        <a:latin typeface="Calibri"/>
                        <a:ea typeface="Calibri"/>
                        <a:cs typeface="Times New Roman"/>
                      </a:endParaRPr>
                    </a:p>
                  </a:txBody>
                  <a:tcPr marL="33285" marR="332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Ap</a:t>
                      </a:r>
                      <a:r>
                        <a:rPr lang="en-US" sz="800">
                          <a:solidFill>
                            <a:srgbClr val="000000"/>
                          </a:solidFill>
                          <a:effectLst/>
                          <a:latin typeface="Calibri"/>
                          <a:ea typeface="Times New Roman"/>
                          <a:cs typeface="Times New Roman"/>
                        </a:rPr>
                        <a:t>n</a:t>
                      </a:r>
                      <a:endParaRPr lang="en-US" sz="800">
                        <a:effectLst/>
                        <a:latin typeface="Calibri"/>
                        <a:ea typeface="Calibri"/>
                        <a:cs typeface="Times New Roman"/>
                      </a:endParaRPr>
                    </a:p>
                  </a:txBody>
                  <a:tcPr marL="33285" marR="33285"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3285" marR="33285" marT="0" marB="0" anchor="ctr">
                    <a:lnL w="12700" cap="flat" cmpd="sng" algn="ctr">
                      <a:solidFill>
                        <a:srgbClr val="A6A6A6"/>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748548">
                <a:tc>
                  <a:txBody>
                    <a:bodyPr/>
                    <a:lstStyle/>
                    <a:p>
                      <a:pPr marL="0" marR="0" algn="l">
                        <a:lnSpc>
                          <a:spcPct val="115000"/>
                        </a:lnSpc>
                        <a:spcBef>
                          <a:spcPts val="0"/>
                        </a:spcBef>
                        <a:spcAft>
                          <a:spcPts val="0"/>
                        </a:spcAft>
                      </a:pPr>
                      <a:r>
                        <a:rPr lang="en-US" sz="800">
                          <a:effectLst/>
                          <a:latin typeface="Calibri"/>
                          <a:ea typeface="Times New Roman"/>
                          <a:cs typeface="Times New Roman"/>
                        </a:rPr>
                        <a:t>Tell about or locate illustrations in a text read and discussed in class.</a:t>
                      </a:r>
                      <a:endParaRPr lang="en-US" sz="800">
                        <a:effectLst/>
                        <a:latin typeface="Calibri"/>
                        <a:ea typeface="Calibri"/>
                        <a:cs typeface="Times New Roman"/>
                      </a:endParaRPr>
                    </a:p>
                  </a:txBody>
                  <a:tcPr marL="33285" marR="33285" marT="0" marB="0">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Define (understand and use) </a:t>
                      </a:r>
                      <a:r>
                        <a:rPr lang="en-US" sz="800" u="sng">
                          <a:solidFill>
                            <a:srgbClr val="000000"/>
                          </a:solidFill>
                          <a:effectLst/>
                          <a:latin typeface="Calibri"/>
                          <a:ea typeface="Times New Roman"/>
                          <a:cs typeface="Times New Roman"/>
                        </a:rPr>
                        <a:t>Standard Academic Language:</a:t>
                      </a:r>
                      <a:r>
                        <a:rPr lang="en-US" sz="800">
                          <a:solidFill>
                            <a:srgbClr val="000000"/>
                          </a:solidFill>
                          <a:effectLst/>
                          <a:latin typeface="Calibri"/>
                          <a:ea typeface="Times New Roman"/>
                          <a:cs typeface="Times New Roman"/>
                        </a:rPr>
                        <a:t> </a:t>
                      </a:r>
                      <a:r>
                        <a:rPr lang="en-US" sz="800">
                          <a:effectLst/>
                          <a:latin typeface="Calibri"/>
                          <a:ea typeface="Times New Roman"/>
                          <a:cs typeface="Times New Roman"/>
                        </a:rPr>
                        <a:t> explain, aspects, specific, illustrations, contribute, conveyed, create, mood, emphasize, characters, aspects and setting.</a:t>
                      </a:r>
                      <a:endParaRPr lang="en-US" sz="800">
                        <a:effectLst/>
                        <a:latin typeface="Calibri"/>
                        <a:ea typeface="Calibri"/>
                        <a:cs typeface="Times New Roman"/>
                      </a:endParaRPr>
                    </a:p>
                  </a:txBody>
                  <a:tcPr marL="33285" marR="3328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effectLst/>
                          <a:latin typeface="Calibri"/>
                          <a:ea typeface="Times New Roman"/>
                          <a:cs typeface="Times New Roman"/>
                        </a:rPr>
                        <a:t>Identify or describe specific illustrations that create mood, emphasize aspects of a character or setting</a:t>
                      </a:r>
                      <a:r>
                        <a:rPr lang="en-US" sz="800" b="1" dirty="0" smtClean="0">
                          <a:effectLst/>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3285" marR="3328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dirty="0">
                          <a:effectLst/>
                          <a:latin typeface="Calibri"/>
                          <a:ea typeface="Times New Roman"/>
                          <a:cs typeface="Times New Roman"/>
                        </a:rPr>
                        <a:t>Answer questions explaining how or in what way  illustrations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b="1" dirty="0">
                          <a:effectLst/>
                          <a:latin typeface="Calibri"/>
                          <a:ea typeface="Times New Roman"/>
                          <a:cs typeface="Times New Roman"/>
                        </a:rPr>
                        <a:t>contribute to a specific part of a text.</a:t>
                      </a:r>
                      <a:r>
                        <a:rPr lang="en-US" sz="800" dirty="0">
                          <a:effectLst/>
                          <a:latin typeface="Calibri"/>
                          <a:ea typeface="Times New Roman"/>
                          <a:cs typeface="Times New Roman"/>
                        </a:rPr>
                        <a:t>  </a:t>
                      </a:r>
                      <a:endParaRPr lang="en-US" sz="800" dirty="0" smtClean="0">
                        <a:effectLst/>
                        <a:latin typeface="Calibri"/>
                        <a:ea typeface="Times New Roman"/>
                        <a:cs typeface="Times New Roman"/>
                      </a:endParaRP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8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3285" marR="3328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u="sng">
                          <a:effectLst/>
                          <a:latin typeface="Calibri"/>
                          <a:ea typeface="Times New Roman"/>
                          <a:cs typeface="Times New Roman"/>
                        </a:rPr>
                        <a:t>Concept Development</a:t>
                      </a:r>
                      <a:endParaRPr lang="en-US" sz="800">
                        <a:effectLst/>
                        <a:latin typeface="Calibri"/>
                        <a:ea typeface="Calibri"/>
                        <a:cs typeface="Times New Roman"/>
                      </a:endParaRPr>
                    </a:p>
                    <a:p>
                      <a:pPr marL="0" marR="0" algn="l">
                        <a:lnSpc>
                          <a:spcPct val="115000"/>
                        </a:lnSpc>
                        <a:spcBef>
                          <a:spcPts val="0"/>
                        </a:spcBef>
                        <a:spcAft>
                          <a:spcPts val="0"/>
                        </a:spcAft>
                      </a:pPr>
                      <a:r>
                        <a:rPr lang="en-US" sz="800">
                          <a:effectLst/>
                          <a:latin typeface="Calibri"/>
                          <a:ea typeface="Times New Roman"/>
                          <a:cs typeface="Times New Roman"/>
                        </a:rPr>
                        <a:t>Understands that a text’s illustrations can contribute to the message the story is telling.</a:t>
                      </a:r>
                      <a:endParaRPr lang="en-US" sz="800">
                        <a:effectLst/>
                        <a:latin typeface="Calibri"/>
                        <a:ea typeface="Calibri"/>
                        <a:cs typeface="Times New Roman"/>
                      </a:endParaRPr>
                    </a:p>
                  </a:txBody>
                  <a:tcPr marL="33285" marR="3328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effectLst/>
                          <a:latin typeface="Calibri"/>
                          <a:ea typeface="Times New Roman"/>
                          <a:cs typeface="Times New Roman"/>
                        </a:rPr>
                        <a:t>Locate information within the text that is conveyed by specific aspects of the text’s illustrations</a:t>
                      </a:r>
                      <a:r>
                        <a:rPr lang="en-US" sz="800" b="1" dirty="0" smtClean="0">
                          <a:effectLst/>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CONSTRUCTED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3285" marR="33285"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gridSpan="2">
                  <a:txBody>
                    <a:bodyPr/>
                    <a:lstStyle/>
                    <a:p>
                      <a:pPr marL="0" marR="0" algn="l">
                        <a:lnSpc>
                          <a:spcPct val="115000"/>
                        </a:lnSpc>
                        <a:spcBef>
                          <a:spcPts val="0"/>
                        </a:spcBef>
                        <a:spcAft>
                          <a:spcPts val="0"/>
                        </a:spcAft>
                      </a:pPr>
                      <a:r>
                        <a:rPr lang="en-US" sz="800" b="1" u="sng" dirty="0" smtClean="0">
                          <a:solidFill>
                            <a:schemeClr val="tx1"/>
                          </a:solidFill>
                          <a:effectLst/>
                          <a:latin typeface="Calibri"/>
                          <a:ea typeface="Times New Roman"/>
                          <a:cs typeface="Times New Roman"/>
                        </a:rPr>
                        <a:t>RL.3.7</a:t>
                      </a:r>
                      <a:r>
                        <a:rPr lang="en-US" sz="800" b="1" dirty="0" smtClean="0">
                          <a:solidFill>
                            <a:schemeClr val="tx1"/>
                          </a:solidFill>
                          <a:effectLst/>
                          <a:latin typeface="Calibri"/>
                          <a:ea typeface="Calibri"/>
                          <a:cs typeface="Helvetica"/>
                        </a:rPr>
                        <a:t> </a:t>
                      </a:r>
                      <a:r>
                        <a:rPr lang="en-US" sz="800" dirty="0">
                          <a:effectLst/>
                          <a:latin typeface="Calibri"/>
                          <a:ea typeface="Calibri"/>
                          <a:cs typeface="Helvetica"/>
                        </a:rPr>
                        <a:t>Explain how specific aspects of a text’s illustrations contribute to what is conveyed by the words in a story (e.g., create mood, emphasize aspects of a character or setting).</a:t>
                      </a:r>
                      <a:endParaRPr lang="en-US" sz="800" dirty="0">
                        <a:effectLst/>
                        <a:latin typeface="Calibri"/>
                        <a:ea typeface="Calibri"/>
                        <a:cs typeface="Times New Roman"/>
                      </a:endParaRPr>
                    </a:p>
                  </a:txBody>
                  <a:tcPr marL="33285" marR="33285" marT="0" marB="0">
                    <a:lnL w="12700" cap="flat" cmpd="sng" algn="ctr">
                      <a:solidFill>
                        <a:srgbClr val="A6A6A6"/>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r>
            </a:tbl>
          </a:graphicData>
        </a:graphic>
      </p:graphicFrame>
      <p:sp>
        <p:nvSpPr>
          <p:cNvPr id="21" name="Rectangle 20"/>
          <p:cNvSpPr/>
          <p:nvPr/>
        </p:nvSpPr>
        <p:spPr>
          <a:xfrm rot="20969699">
            <a:off x="2703695" y="3971395"/>
            <a:ext cx="949960" cy="167640"/>
          </a:xfrm>
          <a:prstGeom prst="rect">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1000" b="1" dirty="0">
                <a:solidFill>
                  <a:schemeClr val="tx1"/>
                </a:solidFill>
                <a:effectLst>
                  <a:outerShdw blurRad="38100" dist="38100" dir="2700000" algn="tl">
                    <a:srgbClr val="000000">
                      <a:alpha val="43137"/>
                    </a:srgbClr>
                  </a:outerShdw>
                </a:effectLst>
              </a:rPr>
              <a:t>Not Assessed</a:t>
            </a:r>
          </a:p>
        </p:txBody>
      </p:sp>
    </p:spTree>
    <p:extLst>
      <p:ext uri="{BB962C8B-B14F-4D97-AF65-F5344CB8AC3E}">
        <p14:creationId xmlns:p14="http://schemas.microsoft.com/office/powerpoint/2010/main" val="3189814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71281382"/>
              </p:ext>
            </p:extLst>
          </p:nvPr>
        </p:nvGraphicFramePr>
        <p:xfrm>
          <a:off x="323850" y="1981200"/>
          <a:ext cx="6838950" cy="1235018"/>
        </p:xfrm>
        <a:graphic>
          <a:graphicData uri="http://schemas.openxmlformats.org/drawingml/2006/table">
            <a:tbl>
              <a:tblPr firstRow="1" firstCol="1" bandRow="1"/>
              <a:tblGrid>
                <a:gridCol w="791515"/>
                <a:gridCol w="1094435"/>
                <a:gridCol w="838200"/>
                <a:gridCol w="914400"/>
                <a:gridCol w="990600"/>
                <a:gridCol w="1143000"/>
                <a:gridCol w="1066800"/>
              </a:tblGrid>
              <a:tr h="137738">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t>
                      </a:r>
                      <a:r>
                        <a:rPr lang="en-US" sz="800" dirty="0" err="1">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33686" marR="33686" marT="0" marB="0" anchor="ctr">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a:t>
                      </a:r>
                      <a:r>
                        <a:rPr lang="en-US" sz="800">
                          <a:solidFill>
                            <a:srgbClr val="000000"/>
                          </a:solidFill>
                          <a:effectLst/>
                          <a:latin typeface="Calibri"/>
                          <a:ea typeface="Times New Roman"/>
                          <a:cs typeface="Times New Roman"/>
                        </a:rPr>
                        <a:t>c</a:t>
                      </a:r>
                      <a:endParaRPr lang="en-US" sz="800">
                        <a:effectLst/>
                        <a:latin typeface="Calibri"/>
                        <a:ea typeface="Calibri"/>
                        <a:cs typeface="Times New Roman"/>
                      </a:endParaRPr>
                    </a:p>
                  </a:txBody>
                  <a:tcPr marL="33686" marR="336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3686" marR="336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h</a:t>
                      </a:r>
                      <a:endParaRPr lang="en-US" sz="800">
                        <a:effectLst/>
                        <a:latin typeface="Calibri"/>
                        <a:ea typeface="Calibri"/>
                        <a:cs typeface="Times New Roman"/>
                      </a:endParaRPr>
                    </a:p>
                  </a:txBody>
                  <a:tcPr marL="33686" marR="336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Cl</a:t>
                      </a:r>
                      <a:endParaRPr lang="en-US" sz="800">
                        <a:effectLst/>
                        <a:latin typeface="Calibri"/>
                        <a:ea typeface="Calibri"/>
                        <a:cs typeface="Times New Roman"/>
                      </a:endParaRPr>
                    </a:p>
                  </a:txBody>
                  <a:tcPr marL="33686" marR="336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AP</a:t>
                      </a:r>
                      <a:r>
                        <a:rPr lang="en-US" sz="800">
                          <a:solidFill>
                            <a:srgbClr val="000000"/>
                          </a:solidFill>
                          <a:effectLst/>
                          <a:latin typeface="Calibri"/>
                          <a:ea typeface="Times New Roman"/>
                          <a:cs typeface="Times New Roman"/>
                        </a:rPr>
                        <a:t>n</a:t>
                      </a:r>
                      <a:endParaRPr lang="en-US" sz="800">
                        <a:effectLst/>
                        <a:latin typeface="Calibri"/>
                        <a:ea typeface="Calibri"/>
                        <a:cs typeface="Times New Roman"/>
                      </a:endParaRPr>
                    </a:p>
                  </a:txBody>
                  <a:tcPr marL="33686" marR="3368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3686" marR="33686" marT="0" marB="0" anchor="ctr">
                    <a:lnL w="12700" cap="flat" cmpd="sng" algn="ctr">
                      <a:solidFill>
                        <a:srgbClr val="A6A6A6"/>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621008">
                <a:tc>
                  <a:txBody>
                    <a:bodyPr/>
                    <a:lstStyle/>
                    <a:p>
                      <a:pPr marL="0" marR="0" algn="l">
                        <a:lnSpc>
                          <a:spcPct val="100000"/>
                        </a:lnSpc>
                        <a:spcBef>
                          <a:spcPts val="0"/>
                        </a:spcBef>
                        <a:spcAft>
                          <a:spcPts val="0"/>
                        </a:spcAft>
                      </a:pPr>
                      <a:r>
                        <a:rPr lang="en-US" sz="800" dirty="0">
                          <a:effectLst/>
                          <a:latin typeface="Calibri"/>
                          <a:ea typeface="Times New Roman"/>
                          <a:cs typeface="Times New Roman"/>
                        </a:rPr>
                        <a:t>Locate specific text features (i.e., key words, sidebars, hyperlinks) from a text read and discussed in class.</a:t>
                      </a:r>
                      <a:endParaRPr lang="en-US" sz="800" dirty="0">
                        <a:effectLst/>
                        <a:latin typeface="Calibri"/>
                        <a:ea typeface="Calibri"/>
                        <a:cs typeface="Times New Roman"/>
                      </a:endParaRPr>
                    </a:p>
                  </a:txBody>
                  <a:tcPr marL="33686" marR="33686" marT="0" marB="0">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Define (understand and use) </a:t>
                      </a:r>
                      <a:r>
                        <a:rPr lang="en-US" sz="800" u="sng" dirty="0">
                          <a:solidFill>
                            <a:srgbClr val="000000"/>
                          </a:solidFill>
                          <a:effectLst/>
                          <a:latin typeface="Calibri"/>
                          <a:ea typeface="Times New Roman"/>
                          <a:cs typeface="Times New Roman"/>
                        </a:rPr>
                        <a:t>Standard Academic Language:</a:t>
                      </a:r>
                      <a:r>
                        <a:rPr lang="en-US" sz="800" dirty="0">
                          <a:solidFill>
                            <a:srgbClr val="000000"/>
                          </a:solidFill>
                          <a:effectLst/>
                          <a:latin typeface="Calibri"/>
                          <a:ea typeface="Times New Roman"/>
                          <a:cs typeface="Times New Roman"/>
                        </a:rPr>
                        <a:t> </a:t>
                      </a:r>
                      <a:r>
                        <a:rPr lang="en-US" sz="800" dirty="0">
                          <a:effectLst/>
                          <a:latin typeface="Calibri"/>
                          <a:ea typeface="Times New Roman"/>
                          <a:cs typeface="Times New Roman"/>
                        </a:rPr>
                        <a:t> key words, sidebars, hyperlinks, relevant, efficiently, topic and text features/tools.</a:t>
                      </a:r>
                      <a:endParaRPr lang="en-US" sz="800" dirty="0">
                        <a:effectLst/>
                        <a:latin typeface="Calibri"/>
                        <a:ea typeface="Calibri"/>
                        <a:cs typeface="Times New Roman"/>
                      </a:endParaRPr>
                    </a:p>
                  </a:txBody>
                  <a:tcPr marL="33686" marR="3368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Answers questions about the purpose of different text features and search tools. </a:t>
                      </a:r>
                      <a:endParaRPr lang="en-US" sz="800" dirty="0">
                        <a:effectLst/>
                        <a:latin typeface="Calibri"/>
                        <a:ea typeface="Calibri"/>
                        <a:cs typeface="Times New Roman"/>
                      </a:endParaRPr>
                    </a:p>
                  </a:txBody>
                  <a:tcPr marL="33686" marR="3368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lnSpc>
                          <a:spcPct val="100000"/>
                        </a:lnSpc>
                        <a:spcAft>
                          <a:spcPts val="0"/>
                        </a:spcAft>
                      </a:pPr>
                      <a:r>
                        <a:rPr lang="en-US" sz="800" u="sng" dirty="0">
                          <a:effectLst/>
                          <a:latin typeface="Calibri"/>
                          <a:ea typeface="Times New Roman"/>
                          <a:cs typeface="Times New Roman"/>
                        </a:rPr>
                        <a:t>Concept Development</a:t>
                      </a:r>
                      <a:endParaRPr lang="en-US" sz="800" dirty="0">
                        <a:effectLst/>
                        <a:latin typeface="Calibri"/>
                      </a:endParaRPr>
                    </a:p>
                    <a:p>
                      <a:pPr algn="l">
                        <a:lnSpc>
                          <a:spcPct val="100000"/>
                        </a:lnSpc>
                        <a:spcAft>
                          <a:spcPts val="0"/>
                        </a:spcAft>
                      </a:pPr>
                      <a:r>
                        <a:rPr lang="en-US" sz="800" dirty="0">
                          <a:effectLst/>
                          <a:latin typeface="Calibri"/>
                          <a:ea typeface="Times New Roman"/>
                          <a:cs typeface="Times New Roman"/>
                        </a:rPr>
                        <a:t>Understands that search or text features (tools) can provide information about a text or topic.</a:t>
                      </a:r>
                      <a:endParaRPr lang="en-US" sz="800" dirty="0">
                        <a:effectLst/>
                        <a:latin typeface="Calibri"/>
                      </a:endParaRPr>
                    </a:p>
                  </a:txBody>
                  <a:tcPr marL="33686" marR="3368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Aft>
                          <a:spcPts val="0"/>
                        </a:spcAft>
                      </a:pPr>
                      <a:r>
                        <a:rPr lang="en-US" sz="800" b="1" dirty="0">
                          <a:effectLst/>
                          <a:latin typeface="Calibri"/>
                          <a:ea typeface="Times New Roman"/>
                          <a:cs typeface="Times New Roman"/>
                        </a:rPr>
                        <a:t>Locate information using key words, sidebars or hyperlinks (and other search tools/text features) relevant to a topic</a:t>
                      </a:r>
                      <a:r>
                        <a:rPr lang="en-US" sz="800" b="1" dirty="0" smtClean="0">
                          <a:effectLst/>
                          <a:latin typeface="Calibri"/>
                          <a:ea typeface="Times New Roman"/>
                          <a:cs typeface="Times New Roman"/>
                        </a:rPr>
                        <a:t>.</a:t>
                      </a:r>
                    </a:p>
                    <a:p>
                      <a:pPr algn="l">
                        <a:lnSpc>
                          <a:spcPct val="100000"/>
                        </a:lnSpc>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Times New Roman"/>
                          <a:cs typeface="Times New Roman"/>
                        </a:rPr>
                        <a:t>SELECTED RESPONSE</a:t>
                      </a:r>
                    </a:p>
                    <a:p>
                      <a:pPr algn="l">
                        <a:lnSpc>
                          <a:spcPct val="100000"/>
                        </a:lnSpc>
                        <a:spcAft>
                          <a:spcPts val="0"/>
                        </a:spcAft>
                      </a:pPr>
                      <a:endParaRPr lang="en-US" sz="800" dirty="0">
                        <a:effectLst/>
                        <a:latin typeface="Calibri"/>
                      </a:endParaRPr>
                    </a:p>
                  </a:txBody>
                  <a:tcPr marL="33686" marR="3368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lnSpc>
                          <a:spcPct val="100000"/>
                        </a:lnSpc>
                        <a:spcAft>
                          <a:spcPts val="0"/>
                        </a:spcAft>
                      </a:pPr>
                      <a:r>
                        <a:rPr lang="en-US" sz="800" b="1" dirty="0">
                          <a:effectLst/>
                          <a:latin typeface="Calibri"/>
                          <a:ea typeface="Times New Roman"/>
                          <a:cs typeface="Times New Roman"/>
                        </a:rPr>
                        <a:t>Obtain and Interpret information using key words, sidebars or hyperlinks relevant to a topic</a:t>
                      </a:r>
                      <a:r>
                        <a:rPr lang="en-US" sz="800" b="1" dirty="0" smtClean="0">
                          <a:effectLst/>
                          <a:latin typeface="Calibri"/>
                          <a:ea typeface="Times New Roman"/>
                          <a:cs typeface="Times New Roman"/>
                        </a:rPr>
                        <a:t>.</a:t>
                      </a:r>
                    </a:p>
                    <a:p>
                      <a:pPr algn="l">
                        <a:lnSpc>
                          <a:spcPct val="100000"/>
                        </a:lnSpc>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Times New Roman"/>
                          <a:cs typeface="Times New Roman"/>
                        </a:rPr>
                        <a:t>SELECTED REPSONSE </a:t>
                      </a:r>
                      <a:endParaRPr lang="en-US" sz="800" dirty="0">
                        <a:solidFill>
                          <a:srgbClr val="C00000"/>
                        </a:solidFill>
                        <a:effectLst>
                          <a:outerShdw blurRad="38100" dist="38100" dir="2700000" algn="tl">
                            <a:srgbClr val="000000">
                              <a:alpha val="43137"/>
                            </a:srgbClr>
                          </a:outerShdw>
                        </a:effectLst>
                        <a:latin typeface="Calibri"/>
                      </a:endParaRPr>
                    </a:p>
                  </a:txBody>
                  <a:tcPr marL="33686" marR="3368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smtClean="0">
                          <a:effectLst/>
                          <a:latin typeface="Calibri"/>
                          <a:ea typeface="Times New Roman"/>
                          <a:cs typeface="Times New Roman"/>
                        </a:rPr>
                        <a:t>RI.3.5</a:t>
                      </a:r>
                      <a:r>
                        <a:rPr lang="en-US" sz="800" dirty="0" smtClean="0">
                          <a:effectLst/>
                          <a:latin typeface="Calibri"/>
                          <a:ea typeface="Times New Roman"/>
                          <a:cs typeface="Times New Roman"/>
                        </a:rPr>
                        <a:t> </a:t>
                      </a:r>
                      <a:r>
                        <a:rPr lang="en-US" sz="800" dirty="0">
                          <a:effectLst/>
                          <a:latin typeface="Calibri"/>
                          <a:ea typeface="Times New Roman"/>
                          <a:cs typeface="Times New Roman"/>
                        </a:rPr>
                        <a:t>Use</a:t>
                      </a:r>
                      <a:r>
                        <a:rPr lang="en-US" sz="800" dirty="0">
                          <a:effectLst/>
                          <a:latin typeface="Calibri"/>
                          <a:ea typeface="Calibri"/>
                          <a:cs typeface="Helvetica"/>
                        </a:rPr>
                        <a:t> text features and search tools (e.g., key words, sidebars, hyperlinks) to locate information relevant to a given topic efficiently.</a:t>
                      </a:r>
                      <a:endParaRPr lang="en-US" sz="800" dirty="0">
                        <a:effectLst/>
                        <a:latin typeface="Calibri"/>
                        <a:ea typeface="Calibri"/>
                        <a:cs typeface="Times New Roman"/>
                      </a:endParaRPr>
                    </a:p>
                  </a:txBody>
                  <a:tcPr marL="33686" marR="33686" marT="0" marB="0">
                    <a:lnL w="12700" cap="flat" cmpd="sng" algn="ctr">
                      <a:solidFill>
                        <a:srgbClr val="A6A6A6"/>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13</a:t>
            </a:fld>
            <a:endParaRPr lang="en-US" dirty="0"/>
          </a:p>
        </p:txBody>
      </p:sp>
      <p:sp>
        <p:nvSpPr>
          <p:cNvPr id="8" name="Rectangle 7"/>
          <p:cNvSpPr/>
          <p:nvPr/>
        </p:nvSpPr>
        <p:spPr>
          <a:xfrm>
            <a:off x="323850" y="718457"/>
            <a:ext cx="7124700" cy="1143760"/>
          </a:xfrm>
          <a:prstGeom prst="rect">
            <a:avLst/>
          </a:prstGeom>
        </p:spPr>
        <p:txBody>
          <a:bodyPr wrap="square" lIns="96378" tIns="48189" rIns="96378" bIns="48189">
            <a:spAutoFit/>
          </a:bodyPr>
          <a:lstStyle/>
          <a:p>
            <a:r>
              <a:rPr lang="en-US" sz="1700" b="1" dirty="0"/>
              <a:t>Quarter </a:t>
            </a:r>
            <a:r>
              <a:rPr lang="en-US" sz="1700" b="1" dirty="0" smtClean="0"/>
              <a:t>Two </a:t>
            </a:r>
            <a:r>
              <a:rPr lang="en-US" sz="1700" dirty="0"/>
              <a:t>Reading </a:t>
            </a:r>
            <a:r>
              <a:rPr lang="en-US" sz="1700" dirty="0" smtClean="0"/>
              <a:t>Informational </a:t>
            </a:r>
            <a:r>
              <a:rPr lang="en-US" sz="1700" dirty="0"/>
              <a:t>Learning Progressions.  </a:t>
            </a:r>
          </a:p>
          <a:p>
            <a:r>
              <a:rPr lang="en-US" sz="1700" dirty="0"/>
              <a:t>The indicated boxes highlighted </a:t>
            </a:r>
            <a:r>
              <a:rPr lang="en-US" sz="1700" b="1" i="1" dirty="0"/>
              <a:t>before the standard</a:t>
            </a:r>
            <a:r>
              <a:rPr lang="en-US" sz="1700" dirty="0"/>
              <a:t>, are assessed on this pre-assessment. The standard itself is assessed on the Common Formative Assessment (CFA) at the end of each quarter.</a:t>
            </a:r>
          </a:p>
        </p:txBody>
      </p:sp>
      <p:graphicFrame>
        <p:nvGraphicFramePr>
          <p:cNvPr id="5" name="Table 4"/>
          <p:cNvGraphicFramePr>
            <a:graphicFrameLocks noGrp="1"/>
          </p:cNvGraphicFramePr>
          <p:nvPr>
            <p:extLst>
              <p:ext uri="{D42A27DB-BD31-4B8C-83A1-F6EECF244321}">
                <p14:modId xmlns:p14="http://schemas.microsoft.com/office/powerpoint/2010/main" val="2487877928"/>
              </p:ext>
            </p:extLst>
          </p:nvPr>
        </p:nvGraphicFramePr>
        <p:xfrm>
          <a:off x="323850" y="3429000"/>
          <a:ext cx="6838950" cy="1353700"/>
        </p:xfrm>
        <a:graphic>
          <a:graphicData uri="http://schemas.openxmlformats.org/drawingml/2006/table">
            <a:tbl>
              <a:tblPr firstRow="1" firstCol="1" bandRow="1"/>
              <a:tblGrid>
                <a:gridCol w="774221"/>
                <a:gridCol w="870998"/>
                <a:gridCol w="774221"/>
                <a:gridCol w="806480"/>
                <a:gridCol w="869830"/>
                <a:gridCol w="762000"/>
                <a:gridCol w="665024"/>
                <a:gridCol w="706576"/>
                <a:gridCol w="609600"/>
              </a:tblGrid>
              <a:tr h="134500">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2894" marR="32894" marT="0" marB="0" anchor="ctr">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a:t>
                      </a:r>
                      <a:r>
                        <a:rPr lang="en-US" sz="800">
                          <a:solidFill>
                            <a:srgbClr val="000000"/>
                          </a:solidFill>
                          <a:effectLst/>
                          <a:latin typeface="Calibri"/>
                          <a:ea typeface="Times New Roman"/>
                          <a:cs typeface="Times New Roman"/>
                        </a:rPr>
                        <a:t>c</a:t>
                      </a:r>
                      <a:endParaRPr lang="en-US" sz="800">
                        <a:effectLst/>
                        <a:latin typeface="Calibri"/>
                        <a:ea typeface="Calibri"/>
                        <a:cs typeface="Times New Roman"/>
                      </a:endParaRPr>
                    </a:p>
                  </a:txBody>
                  <a:tcPr marL="32894" marR="328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2894" marR="328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h</a:t>
                      </a:r>
                      <a:endParaRPr lang="en-US" sz="800">
                        <a:effectLst/>
                        <a:latin typeface="Calibri"/>
                        <a:ea typeface="Calibri"/>
                        <a:cs typeface="Times New Roman"/>
                      </a:endParaRPr>
                    </a:p>
                  </a:txBody>
                  <a:tcPr marL="32894" marR="328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ANq</a:t>
                      </a:r>
                      <a:endParaRPr lang="en-US" sz="800">
                        <a:effectLst/>
                        <a:latin typeface="Calibri"/>
                        <a:ea typeface="Calibri"/>
                        <a:cs typeface="Times New Roman"/>
                      </a:endParaRPr>
                    </a:p>
                  </a:txBody>
                  <a:tcPr marL="32894" marR="328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Cu</a:t>
                      </a:r>
                      <a:endParaRPr lang="en-US" sz="800">
                        <a:effectLst/>
                        <a:latin typeface="Calibri"/>
                        <a:ea typeface="Calibri"/>
                        <a:cs typeface="Times New Roman"/>
                      </a:endParaRPr>
                    </a:p>
                  </a:txBody>
                  <a:tcPr marL="32894" marR="328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8CCE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a:t>
                      </a:r>
                      <a:r>
                        <a:rPr lang="en-US" sz="800" b="1" dirty="0" err="1">
                          <a:solidFill>
                            <a:srgbClr val="000000"/>
                          </a:solidFill>
                          <a:effectLst/>
                          <a:latin typeface="Calibri"/>
                          <a:ea typeface="Times New Roman"/>
                          <a:cs typeface="Times New Roman"/>
                        </a:rPr>
                        <a:t>C</a:t>
                      </a:r>
                      <a:r>
                        <a:rPr lang="en-US" sz="800" dirty="0" err="1">
                          <a:solidFill>
                            <a:srgbClr val="000000"/>
                          </a:solidFill>
                          <a:effectLst/>
                          <a:latin typeface="Calibri"/>
                          <a:ea typeface="Times New Roman"/>
                          <a:cs typeface="Times New Roman"/>
                        </a:rPr>
                        <a:t>w</a:t>
                      </a:r>
                      <a:endParaRPr lang="en-US" sz="800" dirty="0">
                        <a:effectLst/>
                        <a:latin typeface="Calibri"/>
                        <a:ea typeface="Calibri"/>
                        <a:cs typeface="Times New Roman"/>
                      </a:endParaRPr>
                    </a:p>
                  </a:txBody>
                  <a:tcPr marL="32894" marR="328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AN</a:t>
                      </a:r>
                      <a:r>
                        <a:rPr lang="en-US" sz="800">
                          <a:solidFill>
                            <a:srgbClr val="000000"/>
                          </a:solidFill>
                          <a:effectLst/>
                          <a:latin typeface="Calibri"/>
                          <a:ea typeface="Times New Roman"/>
                          <a:cs typeface="Times New Roman"/>
                        </a:rPr>
                        <a:t>A</a:t>
                      </a:r>
                      <a:endParaRPr lang="en-US" sz="800">
                        <a:effectLst/>
                        <a:latin typeface="Calibri"/>
                        <a:ea typeface="Calibri"/>
                        <a:cs typeface="Times New Roman"/>
                      </a:endParaRPr>
                    </a:p>
                  </a:txBody>
                  <a:tcPr marL="32894" marR="328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2894" marR="32894" marT="0" marB="0" anchor="ctr">
                    <a:lnL w="12700" cap="flat" cmpd="sng" algn="ctr">
                      <a:solidFill>
                        <a:srgbClr val="A6A6A6"/>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647279">
                <a:tc>
                  <a:txBody>
                    <a:bodyPr/>
                    <a:lstStyle/>
                    <a:p>
                      <a:pPr marL="0" marR="0" algn="l">
                        <a:lnSpc>
                          <a:spcPct val="100000"/>
                        </a:lnSpc>
                        <a:spcBef>
                          <a:spcPts val="0"/>
                        </a:spcBef>
                        <a:spcAft>
                          <a:spcPts val="0"/>
                        </a:spcAft>
                      </a:pPr>
                      <a:r>
                        <a:rPr lang="en-US" sz="800" dirty="0">
                          <a:effectLst/>
                          <a:latin typeface="Calibri"/>
                          <a:ea typeface="Times New Roman"/>
                          <a:cs typeface="Times New Roman"/>
                        </a:rPr>
                        <a:t>Recall what an author conveys in a text about an event (read and discussed in class).</a:t>
                      </a:r>
                      <a:endParaRPr lang="en-US" sz="800" dirty="0">
                        <a:effectLst/>
                        <a:latin typeface="Calibri"/>
                        <a:ea typeface="Calibri"/>
                        <a:cs typeface="Times New Roman"/>
                      </a:endParaRPr>
                    </a:p>
                  </a:txBody>
                  <a:tcPr marL="32894" marR="32894" marT="0" marB="0">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Define (understand and use) </a:t>
                      </a:r>
                      <a:r>
                        <a:rPr lang="en-US" sz="800" u="sng" dirty="0">
                          <a:solidFill>
                            <a:srgbClr val="000000"/>
                          </a:solidFill>
                          <a:effectLst/>
                          <a:latin typeface="Calibri"/>
                          <a:ea typeface="Times New Roman"/>
                          <a:cs typeface="Times New Roman"/>
                        </a:rPr>
                        <a:t>Standard Academic Language:</a:t>
                      </a:r>
                      <a:r>
                        <a:rPr lang="en-US" sz="800" dirty="0">
                          <a:solidFill>
                            <a:srgbClr val="000000"/>
                          </a:solidFill>
                          <a:effectLst/>
                          <a:latin typeface="Calibri"/>
                          <a:ea typeface="Times New Roman"/>
                          <a:cs typeface="Times New Roman"/>
                        </a:rPr>
                        <a:t> </a:t>
                      </a:r>
                      <a:r>
                        <a:rPr lang="en-US" sz="800" dirty="0">
                          <a:effectLst/>
                          <a:latin typeface="Calibri"/>
                          <a:ea typeface="Times New Roman"/>
                          <a:cs typeface="Times New Roman"/>
                        </a:rPr>
                        <a:t> point of view, distinguish, author, and phrase “from that of...”.</a:t>
                      </a:r>
                      <a:endParaRPr lang="en-US" sz="800" dirty="0">
                        <a:effectLst/>
                        <a:latin typeface="Calibri"/>
                        <a:ea typeface="Calibri"/>
                        <a:cs typeface="Times New Roman"/>
                      </a:endParaRPr>
                    </a:p>
                  </a:txBody>
                  <a:tcPr marL="32894" marR="328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Describe or explain specific parts of a text that give understanding to an author’s point of view.</a:t>
                      </a:r>
                      <a:endParaRPr lang="en-US" sz="800" dirty="0">
                        <a:effectLst/>
                        <a:latin typeface="Calibri"/>
                        <a:ea typeface="Calibri"/>
                        <a:cs typeface="Times New Roman"/>
                      </a:endParaRPr>
                    </a:p>
                  </a:txBody>
                  <a:tcPr marL="32894" marR="328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u="sng" dirty="0">
                          <a:solidFill>
                            <a:srgbClr val="000000"/>
                          </a:solidFill>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effectLst/>
                          <a:latin typeface="Calibri"/>
                          <a:ea typeface="Times New Roman"/>
                          <a:cs typeface="Times New Roman"/>
                        </a:rPr>
                        <a:t>Understands that an author’s point of view is reflected in words and gives an example of his/her own point of view.</a:t>
                      </a:r>
                      <a:endParaRPr lang="en-US" sz="800" dirty="0">
                        <a:effectLst/>
                        <a:latin typeface="Calibri"/>
                        <a:ea typeface="Calibri"/>
                        <a:cs typeface="Times New Roman"/>
                      </a:endParaRPr>
                    </a:p>
                  </a:txBody>
                  <a:tcPr marL="32894" marR="328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Identifies and lists the author’s points of views within a text.  Compares an author’s point of view with their own</a:t>
                      </a:r>
                      <a:r>
                        <a:rPr lang="en-US" sz="800" b="1" dirty="0" smtClean="0">
                          <a:effectLst/>
                          <a:latin typeface="Calibri"/>
                          <a:ea typeface="Times New Roman"/>
                          <a:cs typeface="Times New Roman"/>
                        </a:rPr>
                        <a:t>.</a:t>
                      </a:r>
                    </a:p>
                    <a:p>
                      <a:pPr marL="0" marR="0" algn="l">
                        <a:lnSpc>
                          <a:spcPct val="100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2894" marR="328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Explain an author’s point of view using supporting evidence from the text</a:t>
                      </a:r>
                      <a:r>
                        <a:rPr lang="en-US" sz="800" b="1" dirty="0" smtClean="0">
                          <a:effectLst/>
                          <a:latin typeface="Calibri"/>
                          <a:ea typeface="Times New Roman"/>
                          <a:cs typeface="Times New Roman"/>
                        </a:rPr>
                        <a:t>.</a:t>
                      </a:r>
                    </a:p>
                    <a:p>
                      <a:pPr marL="0" marR="0" algn="l">
                        <a:lnSpc>
                          <a:spcPct val="100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2894" marR="328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Describe how an author’s point of view may affect the reader’s own point of view.</a:t>
                      </a:r>
                      <a:endParaRPr lang="en-US" sz="800" dirty="0">
                        <a:effectLst/>
                        <a:latin typeface="Calibri"/>
                        <a:ea typeface="Calibri"/>
                        <a:cs typeface="Times New Roman"/>
                      </a:endParaRPr>
                    </a:p>
                  </a:txBody>
                  <a:tcPr marL="32894" marR="328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Analyze how an author’s point of view is different than your own</a:t>
                      </a:r>
                      <a:r>
                        <a:rPr lang="en-US" sz="800" b="1" dirty="0" smtClean="0">
                          <a:effectLst/>
                          <a:latin typeface="Calibri"/>
                          <a:ea typeface="Times New Roman"/>
                          <a:cs typeface="Times New Roman"/>
                        </a:rPr>
                        <a:t>.</a:t>
                      </a:r>
                    </a:p>
                    <a:p>
                      <a:pPr marL="0" marR="0" algn="l">
                        <a:lnSpc>
                          <a:spcPct val="100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CONSTRUCTED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2894" marR="328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smtClean="0">
                          <a:effectLst/>
                          <a:latin typeface="Calibri"/>
                          <a:ea typeface="Times New Roman"/>
                          <a:cs typeface="Times New Roman"/>
                        </a:rPr>
                        <a:t>RI.3.6 </a:t>
                      </a:r>
                      <a:r>
                        <a:rPr lang="en-US" sz="800" b="0" dirty="0" smtClean="0">
                          <a:effectLst/>
                          <a:latin typeface="Calibri"/>
                          <a:ea typeface="Times New Roman"/>
                          <a:cs typeface="Times New Roman"/>
                        </a:rPr>
                        <a:t>Distinguish</a:t>
                      </a:r>
                      <a:r>
                        <a:rPr lang="en-US" sz="800" dirty="0" smtClean="0">
                          <a:effectLst/>
                          <a:latin typeface="Calibri"/>
                          <a:ea typeface="Calibri"/>
                          <a:cs typeface="Helvetica"/>
                        </a:rPr>
                        <a:t> </a:t>
                      </a:r>
                      <a:r>
                        <a:rPr lang="en-US" sz="800" dirty="0">
                          <a:effectLst/>
                          <a:latin typeface="Calibri"/>
                          <a:ea typeface="Calibri"/>
                          <a:cs typeface="Helvetica"/>
                        </a:rPr>
                        <a:t>their own point of view from that of the author of a text.</a:t>
                      </a:r>
                      <a:endParaRPr lang="en-US" sz="800" dirty="0">
                        <a:effectLst/>
                        <a:latin typeface="Calibri"/>
                        <a:ea typeface="Calibri"/>
                        <a:cs typeface="Times New Roman"/>
                      </a:endParaRPr>
                    </a:p>
                  </a:txBody>
                  <a:tcPr marL="32894" marR="32894" marT="0" marB="0">
                    <a:lnL w="12700" cap="flat" cmpd="sng" algn="ctr">
                      <a:solidFill>
                        <a:srgbClr val="A6A6A6"/>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31292392"/>
              </p:ext>
            </p:extLst>
          </p:nvPr>
        </p:nvGraphicFramePr>
        <p:xfrm>
          <a:off x="304801" y="5029200"/>
          <a:ext cx="6858000" cy="1682496"/>
        </p:xfrm>
        <a:graphic>
          <a:graphicData uri="http://schemas.openxmlformats.org/drawingml/2006/table">
            <a:tbl>
              <a:tblPr firstRow="1" firstCol="1" bandRow="1"/>
              <a:tblGrid>
                <a:gridCol w="875758"/>
                <a:gridCol w="876842"/>
                <a:gridCol w="762000"/>
                <a:gridCol w="838200"/>
                <a:gridCol w="838199"/>
                <a:gridCol w="609601"/>
                <a:gridCol w="914400"/>
                <a:gridCol w="1143000"/>
              </a:tblGrid>
              <a:tr h="138759">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t>
                      </a:r>
                      <a:r>
                        <a:rPr lang="en-US" sz="800" dirty="0" err="1">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33936" marR="33936" marT="0" marB="0" anchor="ctr">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a:t>
                      </a:r>
                      <a:r>
                        <a:rPr lang="en-US" sz="800">
                          <a:solidFill>
                            <a:srgbClr val="000000"/>
                          </a:solidFill>
                          <a:effectLst/>
                          <a:latin typeface="Calibri"/>
                          <a:ea typeface="Times New Roman"/>
                          <a:cs typeface="Times New Roman"/>
                        </a:rPr>
                        <a:t>c</a:t>
                      </a:r>
                      <a:endParaRPr lang="en-US" sz="800">
                        <a:effectLst/>
                        <a:latin typeface="Calibri"/>
                        <a:ea typeface="Calibri"/>
                        <a:cs typeface="Times New Roman"/>
                      </a:endParaRPr>
                    </a:p>
                  </a:txBody>
                  <a:tcPr marL="33936" marR="3393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C</a:t>
                      </a:r>
                      <a:r>
                        <a:rPr lang="en-US" sz="800" dirty="0" err="1">
                          <a:solidFill>
                            <a:srgbClr val="000000"/>
                          </a:solidFill>
                          <a:effectLst/>
                          <a:latin typeface="Calibri"/>
                          <a:ea typeface="Times New Roman"/>
                          <a:cs typeface="Times New Roman"/>
                        </a:rPr>
                        <a:t>f</a:t>
                      </a:r>
                      <a:endParaRPr lang="en-US" sz="800" dirty="0">
                        <a:effectLst/>
                        <a:latin typeface="Calibri"/>
                        <a:ea typeface="Calibri"/>
                        <a:cs typeface="Times New Roman"/>
                      </a:endParaRPr>
                    </a:p>
                  </a:txBody>
                  <a:tcPr marL="33936" marR="3393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a:t>
                      </a:r>
                      <a:r>
                        <a:rPr lang="en-US" sz="800">
                          <a:solidFill>
                            <a:srgbClr val="000000"/>
                          </a:solidFill>
                          <a:effectLst/>
                          <a:latin typeface="Calibri"/>
                          <a:ea typeface="Times New Roman"/>
                          <a:cs typeface="Times New Roman"/>
                        </a:rPr>
                        <a:t>h</a:t>
                      </a:r>
                      <a:endParaRPr lang="en-US" sz="800">
                        <a:effectLst/>
                        <a:latin typeface="Calibri"/>
                        <a:ea typeface="Calibri"/>
                        <a:cs typeface="Times New Roman"/>
                      </a:endParaRPr>
                    </a:p>
                  </a:txBody>
                  <a:tcPr marL="33936" marR="3393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l</a:t>
                      </a:r>
                      <a:endParaRPr lang="en-US" sz="800">
                        <a:effectLst/>
                        <a:latin typeface="Calibri"/>
                        <a:ea typeface="Calibri"/>
                        <a:cs typeface="Times New Roman"/>
                      </a:endParaRPr>
                    </a:p>
                  </a:txBody>
                  <a:tcPr marL="33936" marR="3393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l</a:t>
                      </a:r>
                      <a:endParaRPr lang="en-US" sz="800">
                        <a:effectLst/>
                        <a:latin typeface="Calibri"/>
                        <a:ea typeface="Calibri"/>
                        <a:cs typeface="Times New Roman"/>
                      </a:endParaRPr>
                    </a:p>
                  </a:txBody>
                  <a:tcPr marL="33936" marR="3393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AP</a:t>
                      </a:r>
                      <a:r>
                        <a:rPr lang="en-US" sz="800">
                          <a:solidFill>
                            <a:srgbClr val="000000"/>
                          </a:solidFill>
                          <a:effectLst/>
                          <a:latin typeface="Calibri"/>
                          <a:ea typeface="Times New Roman"/>
                          <a:cs typeface="Times New Roman"/>
                        </a:rPr>
                        <a:t>n</a:t>
                      </a:r>
                      <a:endParaRPr lang="en-US" sz="800">
                        <a:effectLst/>
                        <a:latin typeface="Calibri"/>
                        <a:ea typeface="Calibri"/>
                        <a:cs typeface="Times New Roman"/>
                      </a:endParaRPr>
                    </a:p>
                  </a:txBody>
                  <a:tcPr marL="33936" marR="3393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3936" marR="33936" marT="0" marB="0" anchor="ctr">
                    <a:lnL w="12700" cap="flat" cmpd="sng" algn="ctr">
                      <a:solidFill>
                        <a:srgbClr val="A6A6A6"/>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763176">
                <a:tc>
                  <a:txBody>
                    <a:bodyPr/>
                    <a:lstStyle/>
                    <a:p>
                      <a:pPr marL="0" marR="0" algn="l">
                        <a:lnSpc>
                          <a:spcPct val="115000"/>
                        </a:lnSpc>
                        <a:spcBef>
                          <a:spcPts val="0"/>
                        </a:spcBef>
                        <a:spcAft>
                          <a:spcPts val="0"/>
                        </a:spcAft>
                      </a:pPr>
                      <a:r>
                        <a:rPr lang="en-US" sz="800" dirty="0">
                          <a:effectLst/>
                          <a:latin typeface="Calibri"/>
                          <a:ea typeface="Times New Roman"/>
                          <a:cs typeface="Times New Roman"/>
                        </a:rPr>
                        <a:t>Locate or recall specific illustrations (maps, photographs) or specific words from a text read and discussed in class (rote memory).</a:t>
                      </a:r>
                      <a:endParaRPr lang="en-US" sz="800" dirty="0">
                        <a:effectLst/>
                        <a:latin typeface="Calibri"/>
                        <a:ea typeface="Calibri"/>
                        <a:cs typeface="Times New Roman"/>
                      </a:endParaRPr>
                    </a:p>
                  </a:txBody>
                  <a:tcPr marL="33936" marR="33936" marT="0" marB="0">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effectLst/>
                          <a:latin typeface="Calibri"/>
                          <a:ea typeface="Times New Roman"/>
                          <a:cs typeface="Times New Roman"/>
                        </a:rPr>
                        <a:t> </a:t>
                      </a:r>
                      <a:r>
                        <a:rPr lang="en-US" sz="800" dirty="0">
                          <a:solidFill>
                            <a:srgbClr val="000000"/>
                          </a:solidFill>
                          <a:effectLst/>
                          <a:latin typeface="Calibri"/>
                          <a:ea typeface="Times New Roman"/>
                          <a:cs typeface="Times New Roman"/>
                        </a:rPr>
                        <a:t> Define (understand and use) </a:t>
                      </a:r>
                      <a:r>
                        <a:rPr lang="en-US" sz="800" u="sng" dirty="0">
                          <a:solidFill>
                            <a:srgbClr val="000000"/>
                          </a:solidFill>
                          <a:effectLst/>
                          <a:latin typeface="Calibri"/>
                          <a:ea typeface="Times New Roman"/>
                          <a:cs typeface="Times New Roman"/>
                        </a:rPr>
                        <a:t>Standard Academic Language:</a:t>
                      </a:r>
                      <a:r>
                        <a:rPr lang="en-US" sz="800" dirty="0">
                          <a:solidFill>
                            <a:srgbClr val="000000"/>
                          </a:solidFill>
                          <a:effectLst/>
                          <a:latin typeface="Calibri"/>
                          <a:ea typeface="Times New Roman"/>
                          <a:cs typeface="Times New Roman"/>
                        </a:rPr>
                        <a:t> </a:t>
                      </a:r>
                      <a:r>
                        <a:rPr lang="en-US" sz="800" dirty="0">
                          <a:effectLst/>
                          <a:latin typeface="Calibri"/>
                          <a:ea typeface="Times New Roman"/>
                          <a:cs typeface="Times New Roman"/>
                        </a:rPr>
                        <a:t> illustrations, maps and photographs, the phrase “gained from”, demonstrate, key events and occur.</a:t>
                      </a:r>
                      <a:endParaRPr lang="en-US" sz="800" dirty="0">
                        <a:effectLst/>
                        <a:latin typeface="Calibri"/>
                        <a:ea typeface="Calibri"/>
                        <a:cs typeface="Times New Roman"/>
                      </a:endParaRPr>
                    </a:p>
                  </a:txBody>
                  <a:tcPr marL="33936" marR="3393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effectLst/>
                          <a:latin typeface="Calibri"/>
                          <a:ea typeface="Times New Roman"/>
                          <a:cs typeface="Times New Roman"/>
                        </a:rPr>
                        <a:t>Answers questions using illustrations as well as words in a text. </a:t>
                      </a:r>
                      <a:endParaRPr lang="en-US" sz="800" b="1" dirty="0" smtClean="0">
                        <a:effectLst/>
                        <a:latin typeface="Calibri"/>
                        <a:ea typeface="Times New Roman"/>
                        <a:cs typeface="Times New Roman"/>
                      </a:endParaRP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3936" marR="3393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u="sng" dirty="0">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effectLst/>
                          <a:latin typeface="Calibri"/>
                          <a:ea typeface="Times New Roman"/>
                          <a:cs typeface="Times New Roman"/>
                        </a:rPr>
                        <a:t>Understands that words of a text and illustrations (maps or photographs) are informational sources.</a:t>
                      </a:r>
                      <a:endParaRPr lang="en-US" sz="800" dirty="0">
                        <a:effectLst/>
                        <a:latin typeface="Calibri"/>
                        <a:ea typeface="Calibri"/>
                        <a:cs typeface="Times New Roman"/>
                      </a:endParaRPr>
                    </a:p>
                  </a:txBody>
                  <a:tcPr marL="33936" marR="3393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effectLst/>
                          <a:latin typeface="Calibri"/>
                          <a:ea typeface="Times New Roman"/>
                          <a:cs typeface="Times New Roman"/>
                        </a:rPr>
                        <a:t>Identifies a main idea or generalization(s) about how or why key events occur (using illustrations or text). </a:t>
                      </a:r>
                      <a:endParaRPr lang="en-US" sz="800" b="1" dirty="0" smtClean="0">
                        <a:effectLst/>
                        <a:latin typeface="Calibri"/>
                        <a:ea typeface="Times New Roman"/>
                        <a:cs typeface="Times New Roman"/>
                      </a:endParaRP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3936" marR="3393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effectLst/>
                          <a:latin typeface="Calibri"/>
                          <a:ea typeface="Times New Roman"/>
                          <a:cs typeface="Times New Roman"/>
                        </a:rPr>
                        <a:t>Locates specific illustrations or text information as evidence to support a central idea.</a:t>
                      </a:r>
                      <a:endParaRPr lang="en-US" sz="800" dirty="0">
                        <a:effectLst/>
                        <a:latin typeface="Calibri"/>
                        <a:ea typeface="Calibri"/>
                        <a:cs typeface="Times New Roman"/>
                      </a:endParaRPr>
                    </a:p>
                  </a:txBody>
                  <a:tcPr marL="33936" marR="3393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effectLst/>
                          <a:latin typeface="Calibri"/>
                          <a:ea typeface="Times New Roman"/>
                          <a:cs typeface="Times New Roman"/>
                        </a:rPr>
                        <a:t>Obtain and interpret information based on the illustrations and the words in the text to demonstrate understanding.  </a:t>
                      </a:r>
                      <a:endParaRPr lang="en-US" sz="800" b="1" dirty="0" smtClean="0">
                        <a:effectLst/>
                        <a:latin typeface="Calibri"/>
                        <a:ea typeface="Times New Roman"/>
                        <a:cs typeface="Times New Roman"/>
                      </a:endParaRP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CONSTRUCTED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3936" marR="3393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smtClean="0">
                          <a:effectLst/>
                          <a:latin typeface="Calibri"/>
                          <a:ea typeface="Times New Roman"/>
                          <a:cs typeface="Times New Roman"/>
                        </a:rPr>
                        <a:t>RI.3.7</a:t>
                      </a:r>
                      <a:r>
                        <a:rPr lang="en-US" sz="800" dirty="0" smtClean="0">
                          <a:effectLst/>
                          <a:latin typeface="Calibri"/>
                          <a:ea typeface="Times New Roman"/>
                          <a:cs typeface="Times New Roman"/>
                        </a:rPr>
                        <a:t> </a:t>
                      </a:r>
                      <a:r>
                        <a:rPr lang="en-US" sz="800" dirty="0">
                          <a:effectLst/>
                          <a:latin typeface="Calibri"/>
                          <a:ea typeface="Times New Roman"/>
                          <a:cs typeface="Times New Roman"/>
                        </a:rPr>
                        <a:t>Use</a:t>
                      </a:r>
                      <a:r>
                        <a:rPr lang="en-US" sz="800" dirty="0">
                          <a:effectLst/>
                          <a:latin typeface="Calibri"/>
                          <a:ea typeface="Calibri"/>
                          <a:cs typeface="Helvetica"/>
                        </a:rPr>
                        <a:t> information gained from illustrations (e.g., maps, photographs) and the words in a text to demonstrate understanding of the text (e.g., where, when, why, and how key events occur).</a:t>
                      </a:r>
                      <a:endParaRPr lang="en-US" sz="800" dirty="0">
                        <a:effectLst/>
                        <a:latin typeface="Calibri"/>
                        <a:ea typeface="Calibri"/>
                        <a:cs typeface="Times New Roman"/>
                      </a:endParaRPr>
                    </a:p>
                  </a:txBody>
                  <a:tcPr marL="33936" marR="33936" marT="0" marB="0">
                    <a:lnL w="12700" cap="flat" cmpd="sng" algn="ctr">
                      <a:solidFill>
                        <a:srgbClr val="A6A6A6"/>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11" name="Rectangle 10"/>
          <p:cNvSpPr/>
          <p:nvPr/>
        </p:nvSpPr>
        <p:spPr>
          <a:xfrm rot="20969699">
            <a:off x="2064721" y="2980794"/>
            <a:ext cx="949960" cy="167640"/>
          </a:xfrm>
          <a:prstGeom prst="rect">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1000" b="1" dirty="0">
                <a:solidFill>
                  <a:schemeClr val="tx1"/>
                </a:solidFill>
                <a:effectLst>
                  <a:outerShdw blurRad="38100" dist="38100" dir="2700000" algn="tl">
                    <a:srgbClr val="000000">
                      <a:alpha val="43137"/>
                    </a:srgbClr>
                  </a:outerShdw>
                </a:effectLst>
              </a:rPr>
              <a:t>Not Assessed</a:t>
            </a:r>
          </a:p>
        </p:txBody>
      </p:sp>
      <p:sp>
        <p:nvSpPr>
          <p:cNvPr id="12" name="Rectangle 11"/>
          <p:cNvSpPr/>
          <p:nvPr/>
        </p:nvSpPr>
        <p:spPr>
          <a:xfrm rot="20969699">
            <a:off x="1836121" y="4504794"/>
            <a:ext cx="949960" cy="167640"/>
          </a:xfrm>
          <a:prstGeom prst="rect">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1000" b="1" dirty="0">
                <a:solidFill>
                  <a:schemeClr val="tx1"/>
                </a:solidFill>
                <a:effectLst>
                  <a:outerShdw blurRad="38100" dist="38100" dir="2700000" algn="tl">
                    <a:srgbClr val="000000">
                      <a:alpha val="43137"/>
                    </a:srgbClr>
                  </a:outerShdw>
                </a:effectLst>
              </a:rPr>
              <a:t>Not Assessed</a:t>
            </a:r>
          </a:p>
        </p:txBody>
      </p:sp>
    </p:spTree>
    <p:extLst>
      <p:ext uri="{BB962C8B-B14F-4D97-AF65-F5344CB8AC3E}">
        <p14:creationId xmlns:p14="http://schemas.microsoft.com/office/powerpoint/2010/main" val="502427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31800" y="1005841"/>
            <a:ext cx="6908800" cy="8302491"/>
          </a:xfrm>
          <a:prstGeom prst="rect">
            <a:avLst/>
          </a:prstGeom>
          <a:solidFill>
            <a:schemeClr val="bg1"/>
          </a:solidFill>
          <a:ln>
            <a:solidFill>
              <a:schemeClr val="accent1"/>
            </a:solidFill>
          </a:ln>
        </p:spPr>
        <p:txBody>
          <a:bodyPr wrap="square" lIns="99276" tIns="49638" rIns="99276" bIns="49638" rtlCol="0">
            <a:spAutoFit/>
          </a:bodyPr>
          <a:lstStyle/>
          <a:p>
            <a:endParaRPr lang="en-US" sz="1300" b="1" u="sng" dirty="0" smtClean="0"/>
          </a:p>
          <a:p>
            <a:r>
              <a:rPr lang="en-US" sz="1300" b="1" u="sng" dirty="0" smtClean="0"/>
              <a:t>Key Idea</a:t>
            </a:r>
          </a:p>
          <a:p>
            <a:r>
              <a:rPr lang="en-US" sz="1300" dirty="0" smtClean="0"/>
              <a:t>Write </a:t>
            </a:r>
            <a:r>
              <a:rPr lang="en-US" sz="1300" b="1" dirty="0" smtClean="0"/>
              <a:t>one</a:t>
            </a:r>
            <a:r>
              <a:rPr lang="en-US" sz="1300" dirty="0" smtClean="0"/>
              <a:t> new </a:t>
            </a:r>
            <a:r>
              <a:rPr lang="en-US" sz="1300" u="sng" dirty="0" smtClean="0"/>
              <a:t>key idea</a:t>
            </a:r>
            <a:r>
              <a:rPr lang="en-US" sz="1300" dirty="0" smtClean="0"/>
              <a:t> about the </a:t>
            </a:r>
            <a:r>
              <a:rPr lang="en-US" sz="1300" u="sng" dirty="0" smtClean="0"/>
              <a:t>main idea</a:t>
            </a:r>
            <a:endParaRPr lang="en-US" sz="1300" dirty="0" smtClean="0"/>
          </a:p>
          <a:p>
            <a:endParaRPr lang="en-US" sz="1300" dirty="0" smtClean="0"/>
          </a:p>
          <a:p>
            <a:r>
              <a:rPr lang="en-US" sz="1300" dirty="0" smtClean="0"/>
              <a:t>____________________________________________________________________________</a:t>
            </a:r>
          </a:p>
          <a:p>
            <a:endParaRPr lang="en-US" sz="1300" dirty="0" smtClean="0"/>
          </a:p>
          <a:p>
            <a:r>
              <a:rPr lang="en-US" sz="1300" dirty="0" smtClean="0"/>
              <a:t>____________________________________________________________________________</a:t>
            </a:r>
          </a:p>
          <a:p>
            <a:endParaRPr lang="en-US" sz="1300" b="1" u="sng" dirty="0" smtClean="0"/>
          </a:p>
          <a:p>
            <a:r>
              <a:rPr lang="en-US" sz="1300" b="1" u="sng" dirty="0" smtClean="0"/>
              <a:t>Key Details</a:t>
            </a:r>
          </a:p>
          <a:p>
            <a:endParaRPr lang="en-US" sz="1300" b="1" u="sng" dirty="0" smtClean="0"/>
          </a:p>
          <a:p>
            <a:r>
              <a:rPr lang="en-US" sz="1300" dirty="0" smtClean="0"/>
              <a:t>Explain more about the new </a:t>
            </a:r>
            <a:r>
              <a:rPr lang="en-US" sz="1300" u="sng" dirty="0" smtClean="0"/>
              <a:t>key idea</a:t>
            </a:r>
            <a:r>
              <a:rPr lang="en-US" sz="1300" dirty="0" smtClean="0"/>
              <a:t>.  Write two </a:t>
            </a:r>
            <a:r>
              <a:rPr lang="en-US" sz="1300" u="sng" dirty="0" smtClean="0"/>
              <a:t>key details</a:t>
            </a:r>
            <a:r>
              <a:rPr lang="en-US" sz="1300" dirty="0" smtClean="0"/>
              <a:t> from the section or paragraph that </a:t>
            </a:r>
            <a:r>
              <a:rPr lang="en-US" sz="1300" u="sng" dirty="0" smtClean="0"/>
              <a:t>support</a:t>
            </a:r>
            <a:r>
              <a:rPr lang="en-US" sz="1300" dirty="0" smtClean="0"/>
              <a:t> the </a:t>
            </a:r>
            <a:r>
              <a:rPr lang="en-US" sz="1300" u="sng" dirty="0" smtClean="0"/>
              <a:t>key idea</a:t>
            </a:r>
            <a:r>
              <a:rPr lang="en-US" sz="1300" dirty="0" smtClean="0"/>
              <a:t>.</a:t>
            </a:r>
          </a:p>
          <a:p>
            <a:endParaRPr lang="en-US" sz="1300" dirty="0"/>
          </a:p>
          <a:p>
            <a:pPr marL="171437" indent="-171437">
              <a:buFont typeface="Arial" panose="020B0604020202020204" pitchFamily="34" charset="0"/>
              <a:buChar char="•"/>
            </a:pPr>
            <a:r>
              <a:rPr lang="en-US" sz="1300" b="1" dirty="0" smtClean="0"/>
              <a:t>Key Detail </a:t>
            </a:r>
            <a:r>
              <a:rPr lang="en-US" sz="1300" dirty="0" smtClean="0"/>
              <a:t>__________________________________________________________________</a:t>
            </a:r>
          </a:p>
          <a:p>
            <a:pPr marL="171437" indent="-171437">
              <a:buFont typeface="Arial" panose="020B0604020202020204" pitchFamily="34" charset="0"/>
              <a:buChar char="•"/>
            </a:pPr>
            <a:endParaRPr lang="en-US" sz="1300" dirty="0" smtClean="0"/>
          </a:p>
          <a:p>
            <a:pPr marL="171437" indent="-171437"/>
            <a:r>
              <a:rPr lang="en-US" sz="1300" dirty="0" smtClean="0"/>
              <a:t>      __________________________________________________________________________</a:t>
            </a:r>
          </a:p>
          <a:p>
            <a:pPr marL="171437" indent="-171437"/>
            <a:endParaRPr lang="en-US" sz="1300" dirty="0" smtClean="0"/>
          </a:p>
          <a:p>
            <a:pPr marL="171437" indent="-171437"/>
            <a:endParaRPr lang="en-US" sz="1300" dirty="0"/>
          </a:p>
          <a:p>
            <a:pPr marL="171437" indent="-171437">
              <a:buFont typeface="Arial" panose="020B0604020202020204" pitchFamily="34" charset="0"/>
              <a:buChar char="•"/>
            </a:pPr>
            <a:r>
              <a:rPr lang="en-US" sz="1300" b="1" dirty="0" smtClean="0"/>
              <a:t>Key Detail </a:t>
            </a:r>
            <a:r>
              <a:rPr lang="en-US" sz="1300" dirty="0" smtClean="0"/>
              <a:t>_________________________________________________________________</a:t>
            </a:r>
          </a:p>
          <a:p>
            <a:pPr marL="171437" indent="-171437"/>
            <a:endParaRPr lang="en-US" sz="1300" dirty="0" smtClean="0"/>
          </a:p>
          <a:p>
            <a:pPr marL="171437" indent="-171437"/>
            <a:r>
              <a:rPr lang="en-US" sz="1300" dirty="0" smtClean="0"/>
              <a:t>      _________________________________________________________________________</a:t>
            </a:r>
            <a:endParaRPr lang="en-US" sz="1300" dirty="0"/>
          </a:p>
          <a:p>
            <a:endParaRPr lang="en-US" sz="1300" b="1" u="sng" dirty="0" smtClean="0"/>
          </a:p>
          <a:p>
            <a:endParaRPr lang="en-US" sz="1300" b="1" u="sng" dirty="0" smtClean="0"/>
          </a:p>
          <a:p>
            <a:r>
              <a:rPr lang="en-US" sz="1300" b="1" u="sng" dirty="0" smtClean="0"/>
              <a:t>Again and Again</a:t>
            </a:r>
          </a:p>
          <a:p>
            <a:r>
              <a:rPr lang="en-US" sz="1300" dirty="0" smtClean="0"/>
              <a:t>What words or phrases does the author use again and again?  Write them here.  Think about why the author keeps using them again and again.</a:t>
            </a:r>
          </a:p>
          <a:p>
            <a:endParaRPr lang="en-US" sz="1300" dirty="0" smtClean="0"/>
          </a:p>
          <a:p>
            <a:endParaRPr lang="en-US" sz="1300" dirty="0" smtClean="0"/>
          </a:p>
          <a:p>
            <a:endParaRPr lang="en-US" sz="1300" dirty="0" smtClean="0"/>
          </a:p>
          <a:p>
            <a:endParaRPr lang="en-US" sz="1300" dirty="0" smtClean="0"/>
          </a:p>
          <a:p>
            <a:endParaRPr lang="en-US" sz="1300" b="1" u="sng" dirty="0" smtClean="0"/>
          </a:p>
          <a:p>
            <a:endParaRPr lang="en-US" sz="1300" b="1" u="sng" dirty="0" smtClean="0"/>
          </a:p>
          <a:p>
            <a:endParaRPr lang="en-US" sz="1300" b="1" u="sng" dirty="0" smtClean="0"/>
          </a:p>
          <a:p>
            <a:endParaRPr lang="en-US" sz="1300" b="1" u="sng" dirty="0" smtClean="0"/>
          </a:p>
          <a:p>
            <a:endParaRPr lang="en-US" sz="1300" b="1" u="sng" dirty="0" smtClean="0"/>
          </a:p>
          <a:p>
            <a:endParaRPr lang="en-US" sz="1300" b="1" u="sng" dirty="0"/>
          </a:p>
          <a:p>
            <a:r>
              <a:rPr lang="en-US" sz="1300" dirty="0" smtClean="0"/>
              <a:t>Write </a:t>
            </a:r>
            <a:r>
              <a:rPr lang="en-US" sz="1300" b="1" u="sng" dirty="0" smtClean="0"/>
              <a:t>one conclusion</a:t>
            </a:r>
            <a:r>
              <a:rPr lang="en-US" sz="1300" b="1" dirty="0" smtClean="0"/>
              <a:t> </a:t>
            </a:r>
            <a:r>
              <a:rPr lang="en-US" sz="1300" dirty="0" smtClean="0"/>
              <a:t>sentence  that tells  the most about the new </a:t>
            </a:r>
            <a:r>
              <a:rPr lang="en-US" sz="1300" u="sng" dirty="0" smtClean="0"/>
              <a:t>key idea</a:t>
            </a:r>
            <a:r>
              <a:rPr lang="en-US" sz="1300" dirty="0" smtClean="0"/>
              <a:t> and </a:t>
            </a:r>
            <a:r>
              <a:rPr lang="en-US" sz="1300" u="sng" dirty="0" smtClean="0"/>
              <a:t>key details</a:t>
            </a:r>
            <a:r>
              <a:rPr lang="en-US" sz="1300" dirty="0" smtClean="0"/>
              <a:t>.</a:t>
            </a:r>
          </a:p>
          <a:p>
            <a:r>
              <a:rPr lang="en-US" sz="1300" dirty="0" smtClean="0"/>
              <a:t> Use some of the again and again words if you can.</a:t>
            </a:r>
            <a:endParaRPr lang="en-US" sz="1300" dirty="0"/>
          </a:p>
          <a:p>
            <a:r>
              <a:rPr lang="en-US" sz="1300" dirty="0" smtClean="0"/>
              <a:t>____________________________________________________________________________</a:t>
            </a:r>
          </a:p>
          <a:p>
            <a:endParaRPr lang="en-US" sz="1300" dirty="0" smtClean="0"/>
          </a:p>
          <a:p>
            <a:r>
              <a:rPr lang="en-US" sz="1300" dirty="0" smtClean="0"/>
              <a:t>_____________________________________________________________________________</a:t>
            </a:r>
          </a:p>
        </p:txBody>
      </p:sp>
      <p:sp>
        <p:nvSpPr>
          <p:cNvPr id="4" name="Slide Number Placeholder 3"/>
          <p:cNvSpPr>
            <a:spLocks noGrp="1"/>
          </p:cNvSpPr>
          <p:nvPr>
            <p:ph type="sldNum" sz="quarter" idx="12"/>
          </p:nvPr>
        </p:nvSpPr>
        <p:spPr/>
        <p:txBody>
          <a:bodyPr/>
          <a:lstStyle/>
          <a:p>
            <a:fld id="{F177B04D-AEB5-43ED-B9BA-B3D1EC9C9067}" type="slidenum">
              <a:rPr lang="en-US" smtClean="0"/>
              <a:pPr/>
              <a:t>14</a:t>
            </a:fld>
            <a:endParaRPr lang="en-US" dirty="0"/>
          </a:p>
        </p:txBody>
      </p:sp>
      <p:sp>
        <p:nvSpPr>
          <p:cNvPr id="19" name="TextBox 18"/>
          <p:cNvSpPr txBox="1"/>
          <p:nvPr/>
        </p:nvSpPr>
        <p:spPr>
          <a:xfrm>
            <a:off x="86360" y="167640"/>
            <a:ext cx="966153" cy="331078"/>
          </a:xfrm>
          <a:prstGeom prst="rect">
            <a:avLst/>
          </a:prstGeom>
          <a:solidFill>
            <a:schemeClr val="bg2">
              <a:lumMod val="90000"/>
            </a:schemeClr>
          </a:solidFill>
        </p:spPr>
        <p:txBody>
          <a:bodyPr wrap="square" lIns="99276" tIns="49638" rIns="99276" bIns="49638" rtlCol="0">
            <a:spAutoFit/>
          </a:bodyPr>
          <a:lstStyle/>
          <a:p>
            <a:r>
              <a:rPr lang="en-US" sz="1500" b="1" dirty="0" smtClean="0"/>
              <a:t>Grade 3</a:t>
            </a:r>
            <a:endParaRPr lang="en-US" sz="1500" b="1" dirty="0"/>
          </a:p>
        </p:txBody>
      </p:sp>
      <p:sp>
        <p:nvSpPr>
          <p:cNvPr id="20" name="TextBox 19"/>
          <p:cNvSpPr txBox="1"/>
          <p:nvPr/>
        </p:nvSpPr>
        <p:spPr>
          <a:xfrm>
            <a:off x="690880" y="6621780"/>
            <a:ext cx="6217920" cy="1562184"/>
          </a:xfrm>
          <a:prstGeom prst="rect">
            <a:avLst/>
          </a:prstGeom>
          <a:noFill/>
          <a:ln>
            <a:solidFill>
              <a:schemeClr val="accent1"/>
            </a:solidFill>
          </a:ln>
        </p:spPr>
        <p:txBody>
          <a:bodyPr wrap="square" lIns="99276" tIns="49638" rIns="99276" bIns="49638" rtlCol="0">
            <a:spAutoFit/>
          </a:bodyPr>
          <a:lstStyle/>
          <a:p>
            <a:endParaRPr lang="en-US" dirty="0" smtClean="0"/>
          </a:p>
          <a:p>
            <a:endParaRPr lang="en-US" dirty="0" smtClean="0"/>
          </a:p>
          <a:p>
            <a:endParaRPr lang="en-US" dirty="0" smtClean="0"/>
          </a:p>
          <a:p>
            <a:endParaRPr lang="en-US" dirty="0" smtClean="0"/>
          </a:p>
          <a:p>
            <a:endParaRPr lang="en-US" dirty="0" smtClean="0"/>
          </a:p>
        </p:txBody>
      </p:sp>
      <p:sp>
        <p:nvSpPr>
          <p:cNvPr id="22" name="Rectangle 21"/>
          <p:cNvSpPr/>
          <p:nvPr/>
        </p:nvSpPr>
        <p:spPr>
          <a:xfrm>
            <a:off x="4150678" y="1150620"/>
            <a:ext cx="3017201" cy="1954375"/>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n-US" sz="1100" b="1" dirty="0"/>
              <a:t>Instruct students to </a:t>
            </a:r>
            <a:r>
              <a:rPr lang="en-US" sz="1100" b="1" u="sng" dirty="0" smtClean="0"/>
              <a:t>re-read</a:t>
            </a:r>
            <a:r>
              <a:rPr lang="en-US" sz="1100" b="1" dirty="0" smtClean="0"/>
              <a:t> a paragraph </a:t>
            </a:r>
            <a:r>
              <a:rPr lang="en-US" sz="1100" b="1" dirty="0"/>
              <a:t>or </a:t>
            </a:r>
            <a:r>
              <a:rPr lang="en-US" sz="1100" b="1" dirty="0" smtClean="0"/>
              <a:t>section of the text they liked or you’ve chosen.</a:t>
            </a:r>
          </a:p>
          <a:p>
            <a:endParaRPr lang="en-US" sz="1100" b="1" dirty="0"/>
          </a:p>
          <a:p>
            <a:r>
              <a:rPr lang="en-US" sz="1100" b="1" dirty="0" smtClean="0"/>
              <a:t>Ask, “Does the section or paragraph state something new about </a:t>
            </a:r>
            <a:r>
              <a:rPr lang="en-US" sz="1100" b="1" dirty="0"/>
              <a:t>the </a:t>
            </a:r>
            <a:r>
              <a:rPr lang="en-US" sz="1100" b="1" u="sng" dirty="0" smtClean="0">
                <a:solidFill>
                  <a:srgbClr val="C00000"/>
                </a:solidFill>
                <a:effectLst>
                  <a:outerShdw blurRad="38100" dist="38100" dir="2700000" algn="tl">
                    <a:srgbClr val="000000">
                      <a:alpha val="43137"/>
                    </a:srgbClr>
                  </a:outerShdw>
                </a:effectLst>
              </a:rPr>
              <a:t>main idea</a:t>
            </a:r>
            <a:r>
              <a:rPr lang="en-US" sz="1100" b="1" dirty="0" smtClean="0"/>
              <a:t>?” </a:t>
            </a:r>
          </a:p>
          <a:p>
            <a:r>
              <a:rPr lang="en-US" sz="1100" b="1" dirty="0" smtClean="0"/>
              <a:t>This is a </a:t>
            </a:r>
            <a:r>
              <a:rPr lang="en-US" sz="1100" b="1" u="sng" dirty="0" smtClean="0">
                <a:solidFill>
                  <a:srgbClr val="C00000"/>
                </a:solidFill>
                <a:effectLst>
                  <a:outerShdw blurRad="38100" dist="38100" dir="2700000" algn="tl">
                    <a:srgbClr val="000000">
                      <a:alpha val="43137"/>
                    </a:srgbClr>
                  </a:outerShdw>
                </a:effectLst>
              </a:rPr>
              <a:t>key idea</a:t>
            </a:r>
            <a:r>
              <a:rPr lang="en-US" sz="1100" b="1" dirty="0" smtClean="0">
                <a:solidFill>
                  <a:srgbClr val="C00000"/>
                </a:solidFill>
                <a:effectLst>
                  <a:outerShdw blurRad="38100" dist="38100" dir="2700000" algn="tl">
                    <a:srgbClr val="000000">
                      <a:alpha val="43137"/>
                    </a:srgbClr>
                  </a:outerShdw>
                </a:effectLst>
              </a:rPr>
              <a:t> </a:t>
            </a:r>
            <a:r>
              <a:rPr lang="en-US" sz="1100" b="1" dirty="0" smtClean="0"/>
              <a:t>about the </a:t>
            </a:r>
            <a:r>
              <a:rPr lang="en-US" sz="1100" b="1" u="sng" dirty="0" smtClean="0">
                <a:solidFill>
                  <a:srgbClr val="C00000"/>
                </a:solidFill>
                <a:effectLst>
                  <a:outerShdw blurRad="38100" dist="38100" dir="2700000" algn="tl">
                    <a:srgbClr val="000000">
                      <a:alpha val="43137"/>
                    </a:srgbClr>
                  </a:outerShdw>
                </a:effectLst>
              </a:rPr>
              <a:t>main idea</a:t>
            </a:r>
            <a:r>
              <a:rPr lang="en-US" sz="1100" b="1" dirty="0" smtClean="0">
                <a:solidFill>
                  <a:srgbClr val="C00000"/>
                </a:solidFill>
                <a:effectLst>
                  <a:outerShdw blurRad="38100" dist="38100" dir="2700000" algn="tl">
                    <a:srgbClr val="000000">
                      <a:alpha val="43137"/>
                    </a:srgbClr>
                  </a:outerShdw>
                </a:effectLst>
              </a:rPr>
              <a:t> </a:t>
            </a:r>
            <a:r>
              <a:rPr lang="en-US" sz="1100" b="1" dirty="0" smtClean="0"/>
              <a:t>(be sure students know what the </a:t>
            </a:r>
            <a:r>
              <a:rPr lang="en-US" sz="1100" b="1" u="sng" dirty="0">
                <a:solidFill>
                  <a:srgbClr val="C00000"/>
                </a:solidFill>
                <a:effectLst>
                  <a:outerShdw blurRad="38100" dist="38100" dir="2700000" algn="tl">
                    <a:srgbClr val="000000">
                      <a:alpha val="43137"/>
                    </a:srgbClr>
                  </a:outerShdw>
                </a:effectLst>
              </a:rPr>
              <a:t>main </a:t>
            </a:r>
            <a:r>
              <a:rPr lang="en-US" sz="1100" b="1" u="sng" dirty="0" smtClean="0">
                <a:solidFill>
                  <a:srgbClr val="C00000"/>
                </a:solidFill>
                <a:effectLst>
                  <a:outerShdw blurRad="38100" dist="38100" dir="2700000" algn="tl">
                    <a:srgbClr val="000000">
                      <a:alpha val="43137"/>
                    </a:srgbClr>
                  </a:outerShdw>
                </a:effectLst>
              </a:rPr>
              <a:t>idea</a:t>
            </a:r>
            <a:r>
              <a:rPr lang="en-US" sz="1100" b="1" dirty="0" smtClean="0">
                <a:solidFill>
                  <a:srgbClr val="C00000"/>
                </a:solidFill>
                <a:effectLst>
                  <a:outerShdw blurRad="38100" dist="38100" dir="2700000" algn="tl">
                    <a:srgbClr val="000000">
                      <a:alpha val="43137"/>
                    </a:srgbClr>
                  </a:outerShdw>
                </a:effectLst>
              </a:rPr>
              <a:t> </a:t>
            </a:r>
            <a:r>
              <a:rPr lang="en-US" sz="1100" b="1" dirty="0" smtClean="0"/>
              <a:t>is).</a:t>
            </a:r>
          </a:p>
          <a:p>
            <a:endParaRPr lang="en-US" sz="1100" b="1" dirty="0"/>
          </a:p>
          <a:p>
            <a:r>
              <a:rPr lang="en-US" sz="1100" b="1" dirty="0" smtClean="0"/>
              <a:t>Have students write </a:t>
            </a:r>
            <a:r>
              <a:rPr lang="en-US" sz="1100" b="1" u="sng" dirty="0">
                <a:solidFill>
                  <a:srgbClr val="C00000"/>
                </a:solidFill>
                <a:effectLst>
                  <a:outerShdw blurRad="38100" dist="38100" dir="2700000" algn="tl">
                    <a:srgbClr val="000000">
                      <a:alpha val="43137"/>
                    </a:srgbClr>
                  </a:outerShdw>
                </a:effectLst>
              </a:rPr>
              <a:t>ONE</a:t>
            </a:r>
            <a:r>
              <a:rPr lang="en-US" sz="1100" b="1" dirty="0">
                <a:solidFill>
                  <a:srgbClr val="C00000"/>
                </a:solidFill>
                <a:effectLst>
                  <a:outerShdw blurRad="38100" dist="38100" dir="2700000" algn="tl">
                    <a:srgbClr val="000000">
                      <a:alpha val="43137"/>
                    </a:srgbClr>
                  </a:outerShdw>
                </a:effectLst>
              </a:rPr>
              <a:t> </a:t>
            </a:r>
            <a:r>
              <a:rPr lang="en-US" sz="1100" b="1" dirty="0"/>
              <a:t>brief sentence about </a:t>
            </a:r>
            <a:r>
              <a:rPr lang="en-US" sz="1100" b="1" dirty="0" smtClean="0"/>
              <a:t>the new  </a:t>
            </a:r>
            <a:r>
              <a:rPr lang="en-US" sz="1100" b="1" u="sng" dirty="0" smtClean="0">
                <a:solidFill>
                  <a:srgbClr val="C00000"/>
                </a:solidFill>
                <a:effectLst>
                  <a:outerShdw blurRad="38100" dist="38100" dir="2700000" algn="tl">
                    <a:srgbClr val="000000">
                      <a:alpha val="43137"/>
                    </a:srgbClr>
                  </a:outerShdw>
                </a:effectLst>
              </a:rPr>
              <a:t>key idea</a:t>
            </a:r>
            <a:r>
              <a:rPr lang="en-US" sz="1100" b="1" dirty="0" smtClean="0">
                <a:solidFill>
                  <a:srgbClr val="C00000"/>
                </a:solidFill>
                <a:effectLst>
                  <a:outerShdw blurRad="38100" dist="38100" dir="2700000" algn="tl">
                    <a:srgbClr val="000000">
                      <a:alpha val="43137"/>
                    </a:srgbClr>
                  </a:outerShdw>
                </a:effectLst>
              </a:rPr>
              <a:t> </a:t>
            </a:r>
            <a:r>
              <a:rPr lang="en-US" sz="1100" b="1" dirty="0" smtClean="0"/>
              <a:t>.</a:t>
            </a:r>
          </a:p>
          <a:p>
            <a:endParaRPr lang="en-US" sz="1100" b="1" dirty="0" smtClean="0"/>
          </a:p>
        </p:txBody>
      </p:sp>
      <p:sp>
        <p:nvSpPr>
          <p:cNvPr id="26" name="Rectangle 25"/>
          <p:cNvSpPr/>
          <p:nvPr/>
        </p:nvSpPr>
        <p:spPr>
          <a:xfrm>
            <a:off x="6908800" y="2598420"/>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p:txBody>
      </p:sp>
      <p:sp>
        <p:nvSpPr>
          <p:cNvPr id="27" name="Rectangle 26"/>
          <p:cNvSpPr/>
          <p:nvPr/>
        </p:nvSpPr>
        <p:spPr>
          <a:xfrm>
            <a:off x="3281680" y="3604262"/>
            <a:ext cx="3368040" cy="1954375"/>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n-US" sz="1000" b="1" dirty="0" smtClean="0"/>
              <a:t>Ask students to look for </a:t>
            </a:r>
            <a:r>
              <a:rPr lang="en-US" sz="1000" b="1" u="sng" dirty="0" smtClean="0">
                <a:solidFill>
                  <a:srgbClr val="C00000"/>
                </a:solidFill>
                <a:effectLst>
                  <a:outerShdw blurRad="38100" dist="38100" dir="2700000" algn="tl">
                    <a:srgbClr val="000000">
                      <a:alpha val="43137"/>
                    </a:srgbClr>
                  </a:outerShdw>
                </a:effectLst>
              </a:rPr>
              <a:t>key details</a:t>
            </a:r>
            <a:r>
              <a:rPr lang="en-US" sz="1000" b="1" dirty="0" smtClean="0"/>
              <a:t> that </a:t>
            </a:r>
            <a:r>
              <a:rPr lang="en-US" sz="1000" b="1" u="sng" dirty="0" smtClean="0"/>
              <a:t>explain more</a:t>
            </a:r>
            <a:r>
              <a:rPr lang="en-US" sz="1000" b="1" dirty="0" smtClean="0"/>
              <a:t> about the new </a:t>
            </a:r>
            <a:r>
              <a:rPr lang="en-US" sz="1000" b="1" u="sng" dirty="0" smtClean="0">
                <a:solidFill>
                  <a:srgbClr val="C00000"/>
                </a:solidFill>
                <a:effectLst>
                  <a:outerShdw blurRad="38100" dist="38100" dir="2700000" algn="tl">
                    <a:srgbClr val="000000">
                      <a:alpha val="43137"/>
                    </a:srgbClr>
                  </a:outerShdw>
                </a:effectLst>
              </a:rPr>
              <a:t>key idea</a:t>
            </a:r>
            <a:r>
              <a:rPr lang="en-US" sz="1000" b="1" dirty="0" smtClean="0"/>
              <a:t>.</a:t>
            </a:r>
          </a:p>
          <a:p>
            <a:endParaRPr lang="en-US" sz="700" b="1" dirty="0"/>
          </a:p>
          <a:p>
            <a:r>
              <a:rPr lang="en-US" sz="1000" b="1" u="sng" dirty="0" smtClean="0">
                <a:solidFill>
                  <a:srgbClr val="C00000"/>
                </a:solidFill>
                <a:effectLst>
                  <a:outerShdw blurRad="38100" dist="38100" dir="2700000" algn="tl">
                    <a:srgbClr val="000000">
                      <a:alpha val="43137"/>
                    </a:srgbClr>
                  </a:outerShdw>
                </a:effectLst>
              </a:rPr>
              <a:t>Key details</a:t>
            </a:r>
            <a:r>
              <a:rPr lang="en-US" sz="1000" b="1" dirty="0" smtClean="0">
                <a:solidFill>
                  <a:srgbClr val="C00000"/>
                </a:solidFill>
                <a:effectLst>
                  <a:outerShdw blurRad="38100" dist="38100" dir="2700000" algn="tl">
                    <a:srgbClr val="000000">
                      <a:alpha val="43137"/>
                    </a:srgbClr>
                  </a:outerShdw>
                </a:effectLst>
              </a:rPr>
              <a:t> </a:t>
            </a:r>
            <a:r>
              <a:rPr lang="en-US" sz="1000" b="1" dirty="0" smtClean="0"/>
              <a:t>are reasons that support a </a:t>
            </a:r>
            <a:r>
              <a:rPr lang="en-US" sz="1000" b="1" u="sng" dirty="0" smtClean="0">
                <a:solidFill>
                  <a:srgbClr val="C00000"/>
                </a:solidFill>
                <a:effectLst>
                  <a:outerShdw blurRad="38100" dist="38100" dir="2700000" algn="tl">
                    <a:srgbClr val="000000">
                      <a:alpha val="43137"/>
                    </a:srgbClr>
                  </a:outerShdw>
                </a:effectLst>
              </a:rPr>
              <a:t>key idea</a:t>
            </a:r>
            <a:r>
              <a:rPr lang="en-US" sz="1000" b="1" dirty="0" smtClean="0"/>
              <a:t>. Instruct students to write </a:t>
            </a:r>
            <a:r>
              <a:rPr lang="en-US" sz="1000" b="1" u="sng" dirty="0" smtClean="0"/>
              <a:t>2 brief key details</a:t>
            </a:r>
            <a:r>
              <a:rPr lang="en-US" sz="1000" b="1" dirty="0" smtClean="0"/>
              <a:t> that support the key idea.</a:t>
            </a:r>
          </a:p>
          <a:p>
            <a:endParaRPr lang="en-US" sz="700" b="1" dirty="0" smtClean="0"/>
          </a:p>
          <a:p>
            <a:r>
              <a:rPr lang="en-US" sz="1000" b="1" dirty="0" smtClean="0"/>
              <a:t> Example:  If the </a:t>
            </a:r>
            <a:r>
              <a:rPr lang="en-US" sz="1000" b="1" u="sng" dirty="0">
                <a:solidFill>
                  <a:srgbClr val="C00000"/>
                </a:solidFill>
                <a:effectLst>
                  <a:outerShdw blurRad="38100" dist="38100" dir="2700000" algn="tl">
                    <a:srgbClr val="000000">
                      <a:alpha val="43137"/>
                    </a:srgbClr>
                  </a:outerShdw>
                </a:effectLst>
              </a:rPr>
              <a:t>main </a:t>
            </a:r>
            <a:r>
              <a:rPr lang="en-US" sz="1000" b="1" u="sng" dirty="0" smtClean="0">
                <a:solidFill>
                  <a:srgbClr val="C00000"/>
                </a:solidFill>
                <a:effectLst>
                  <a:outerShdw blurRad="38100" dist="38100" dir="2700000" algn="tl">
                    <a:srgbClr val="000000">
                      <a:alpha val="43137"/>
                    </a:srgbClr>
                  </a:outerShdw>
                </a:effectLst>
              </a:rPr>
              <a:t>idea</a:t>
            </a:r>
            <a:r>
              <a:rPr lang="en-US" sz="1000" b="1" dirty="0" smtClean="0">
                <a:solidFill>
                  <a:srgbClr val="C00000"/>
                </a:solidFill>
                <a:effectLst>
                  <a:outerShdw blurRad="38100" dist="38100" dir="2700000" algn="tl">
                    <a:srgbClr val="000000">
                      <a:alpha val="43137"/>
                    </a:srgbClr>
                  </a:outerShdw>
                </a:effectLst>
              </a:rPr>
              <a:t> </a:t>
            </a:r>
            <a:r>
              <a:rPr lang="en-US" sz="1000" b="1" dirty="0" smtClean="0"/>
              <a:t>is about dogs and..</a:t>
            </a:r>
          </a:p>
          <a:p>
            <a:endParaRPr lang="en-US" sz="700" b="1" dirty="0" smtClean="0"/>
          </a:p>
          <a:p>
            <a:r>
              <a:rPr lang="en-US" sz="1000" b="1" dirty="0" smtClean="0"/>
              <a:t>“The dog likes to play,” (is the </a:t>
            </a:r>
            <a:r>
              <a:rPr lang="en-US" sz="1000" b="1" u="sng" dirty="0" smtClean="0">
                <a:solidFill>
                  <a:srgbClr val="C00000"/>
                </a:solidFill>
                <a:effectLst>
                  <a:outerShdw blurRad="38100" dist="38100" dir="2700000" algn="tl">
                    <a:srgbClr val="000000">
                      <a:alpha val="43137"/>
                    </a:srgbClr>
                  </a:outerShdw>
                </a:effectLst>
              </a:rPr>
              <a:t>key Idea</a:t>
            </a:r>
            <a:r>
              <a:rPr lang="en-US" sz="1000" b="1" dirty="0" smtClean="0"/>
              <a:t>),</a:t>
            </a:r>
          </a:p>
          <a:p>
            <a:r>
              <a:rPr lang="en-US" sz="1000" b="1" dirty="0" smtClean="0"/>
              <a:t>Then some </a:t>
            </a:r>
            <a:r>
              <a:rPr lang="en-US" sz="1000" b="1" u="sng" dirty="0" smtClean="0">
                <a:solidFill>
                  <a:srgbClr val="C00000"/>
                </a:solidFill>
                <a:effectLst>
                  <a:outerShdw blurRad="38100" dist="38100" dir="2700000" algn="tl">
                    <a:srgbClr val="000000">
                      <a:alpha val="43137"/>
                    </a:srgbClr>
                  </a:outerShdw>
                </a:effectLst>
              </a:rPr>
              <a:t>key details</a:t>
            </a:r>
            <a:r>
              <a:rPr lang="en-US" sz="1000" b="1" dirty="0" smtClean="0">
                <a:solidFill>
                  <a:srgbClr val="C00000"/>
                </a:solidFill>
              </a:rPr>
              <a:t> </a:t>
            </a:r>
            <a:r>
              <a:rPr lang="en-US" sz="1000" b="1" dirty="0" smtClean="0"/>
              <a:t>might be:</a:t>
            </a:r>
          </a:p>
          <a:p>
            <a:pPr>
              <a:buFont typeface="Arial" pitchFamily="34" charset="0"/>
              <a:buChar char="•"/>
            </a:pPr>
            <a:r>
              <a:rPr lang="en-US" sz="1000" b="1" dirty="0" smtClean="0"/>
              <a:t> the dog likes to play fetch.</a:t>
            </a:r>
          </a:p>
          <a:p>
            <a:pPr>
              <a:buFont typeface="Arial" pitchFamily="34" charset="0"/>
              <a:buChar char="•"/>
            </a:pPr>
            <a:r>
              <a:rPr lang="en-US" sz="1000" b="1" dirty="0" smtClean="0"/>
              <a:t> the dog likes to play with the ball.</a:t>
            </a:r>
          </a:p>
        </p:txBody>
      </p:sp>
      <p:sp>
        <p:nvSpPr>
          <p:cNvPr id="28" name="Rectangle 27"/>
          <p:cNvSpPr/>
          <p:nvPr/>
        </p:nvSpPr>
        <p:spPr>
          <a:xfrm>
            <a:off x="6477000" y="4526280"/>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p:txBody>
      </p:sp>
      <p:sp>
        <p:nvSpPr>
          <p:cNvPr id="29" name="Rectangle 28"/>
          <p:cNvSpPr/>
          <p:nvPr/>
        </p:nvSpPr>
        <p:spPr>
          <a:xfrm>
            <a:off x="431800" y="6019801"/>
            <a:ext cx="2590800" cy="1169545"/>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n-US" sz="1000" b="1" dirty="0" smtClean="0"/>
              <a:t>Have students re-read the paragraph or section they wrote about and write words or ideas they see </a:t>
            </a:r>
            <a:r>
              <a:rPr lang="en-US" sz="1000" b="1" u="sng" dirty="0" smtClean="0">
                <a:solidFill>
                  <a:srgbClr val="C00000"/>
                </a:solidFill>
                <a:effectLst>
                  <a:outerShdw blurRad="38100" dist="38100" dir="2700000" algn="tl">
                    <a:srgbClr val="000000">
                      <a:alpha val="43137"/>
                    </a:srgbClr>
                  </a:outerShdw>
                </a:effectLst>
              </a:rPr>
              <a:t>Again and Again</a:t>
            </a:r>
            <a:r>
              <a:rPr lang="en-US" sz="1000" b="1" dirty="0" smtClean="0"/>
              <a:t>, in the box.</a:t>
            </a:r>
          </a:p>
          <a:p>
            <a:r>
              <a:rPr lang="en-US" sz="1000" b="1" dirty="0" smtClean="0"/>
              <a:t> </a:t>
            </a:r>
          </a:p>
          <a:p>
            <a:r>
              <a:rPr lang="en-US" sz="1000" b="1" dirty="0" smtClean="0"/>
              <a:t>Explain, “When authors use the same words, phrases or ideas </a:t>
            </a:r>
            <a:r>
              <a:rPr lang="en-US" sz="1000" b="1" u="sng" dirty="0" smtClean="0">
                <a:solidFill>
                  <a:srgbClr val="C00000"/>
                </a:solidFill>
                <a:effectLst>
                  <a:outerShdw blurRad="38100" dist="38100" dir="2700000" algn="tl">
                    <a:srgbClr val="000000">
                      <a:alpha val="43137"/>
                    </a:srgbClr>
                  </a:outerShdw>
                </a:effectLst>
              </a:rPr>
              <a:t>Again and Again</a:t>
            </a:r>
            <a:r>
              <a:rPr lang="en-US" sz="1000" b="1" dirty="0" smtClean="0">
                <a:solidFill>
                  <a:srgbClr val="C00000"/>
                </a:solidFill>
                <a:effectLst>
                  <a:outerShdw blurRad="38100" dist="38100" dir="2700000" algn="tl">
                    <a:srgbClr val="000000">
                      <a:alpha val="43137"/>
                    </a:srgbClr>
                  </a:outerShdw>
                </a:effectLst>
              </a:rPr>
              <a:t> </a:t>
            </a:r>
            <a:r>
              <a:rPr lang="en-US" sz="1000" b="1" dirty="0" smtClean="0"/>
              <a:t>ask yourself “why?”.  It means something is important.”</a:t>
            </a:r>
            <a:endParaRPr lang="en-US" sz="1000" b="1" dirty="0"/>
          </a:p>
        </p:txBody>
      </p:sp>
      <p:sp>
        <p:nvSpPr>
          <p:cNvPr id="30" name="Rectangle 29"/>
          <p:cNvSpPr/>
          <p:nvPr/>
        </p:nvSpPr>
        <p:spPr>
          <a:xfrm>
            <a:off x="2763520" y="6522720"/>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b="1" dirty="0" smtClean="0">
                <a:effectLst>
                  <a:outerShdw blurRad="38100" dist="38100" dir="2700000" algn="tl">
                    <a:srgbClr val="000000">
                      <a:alpha val="43137"/>
                    </a:srgbClr>
                  </a:outerShdw>
                </a:effectLst>
              </a:rPr>
              <a:t>3</a:t>
            </a:r>
            <a:endParaRPr lang="en-US" b="1" dirty="0">
              <a:effectLst>
                <a:outerShdw blurRad="38100" dist="38100" dir="2700000" algn="tl">
                  <a:srgbClr val="000000">
                    <a:alpha val="43137"/>
                  </a:srgbClr>
                </a:outerShdw>
              </a:effectLst>
            </a:endParaRPr>
          </a:p>
        </p:txBody>
      </p:sp>
      <p:sp>
        <p:nvSpPr>
          <p:cNvPr id="31" name="Rectangle 30"/>
          <p:cNvSpPr/>
          <p:nvPr/>
        </p:nvSpPr>
        <p:spPr>
          <a:xfrm>
            <a:off x="3886200" y="6370322"/>
            <a:ext cx="3108960" cy="1615821"/>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n-US" sz="1000" b="1" dirty="0" smtClean="0"/>
              <a:t>Instruct students to look at the again and again words or phrases, ask “Do you see some of the again and again words or ideas in the </a:t>
            </a:r>
            <a:r>
              <a:rPr lang="en-US" sz="1000" b="1" u="sng" dirty="0" smtClean="0">
                <a:solidFill>
                  <a:srgbClr val="C00000"/>
                </a:solidFill>
                <a:effectLst>
                  <a:outerShdw blurRad="38100" dist="38100" dir="2700000" algn="tl">
                    <a:srgbClr val="000000">
                      <a:alpha val="43137"/>
                    </a:srgbClr>
                  </a:outerShdw>
                </a:effectLst>
              </a:rPr>
              <a:t>key ideas</a:t>
            </a:r>
            <a:r>
              <a:rPr lang="en-US" sz="1000" dirty="0" smtClean="0"/>
              <a:t> or </a:t>
            </a:r>
            <a:r>
              <a:rPr lang="en-US" sz="1000" b="1" u="sng" dirty="0" smtClean="0">
                <a:solidFill>
                  <a:srgbClr val="C00000"/>
                </a:solidFill>
                <a:effectLst>
                  <a:outerShdw blurRad="38100" dist="38100" dir="2700000" algn="tl">
                    <a:srgbClr val="000000">
                      <a:alpha val="43137"/>
                    </a:srgbClr>
                  </a:outerShdw>
                </a:effectLst>
              </a:rPr>
              <a:t>key details</a:t>
            </a:r>
            <a:r>
              <a:rPr lang="en-US" sz="1000" dirty="0" smtClean="0">
                <a:solidFill>
                  <a:srgbClr val="C00000"/>
                </a:solidFill>
              </a:rPr>
              <a:t> </a:t>
            </a:r>
            <a:r>
              <a:rPr lang="en-US" sz="1000" b="1" dirty="0" smtClean="0"/>
              <a:t>sentences you wrote? Can the words help you write </a:t>
            </a:r>
            <a:r>
              <a:rPr lang="en-US" sz="1000" b="1" u="sng" dirty="0" smtClean="0">
                <a:solidFill>
                  <a:srgbClr val="C00000"/>
                </a:solidFill>
                <a:effectLst>
                  <a:outerShdw blurRad="38100" dist="38100" dir="2700000" algn="tl">
                    <a:srgbClr val="000000">
                      <a:alpha val="43137"/>
                    </a:srgbClr>
                  </a:outerShdw>
                </a:effectLst>
              </a:rPr>
              <a:t>one conclusion</a:t>
            </a:r>
            <a:r>
              <a:rPr lang="en-US" sz="1000" b="1" dirty="0" smtClean="0"/>
              <a:t> sentence that tell the most about the </a:t>
            </a:r>
            <a:r>
              <a:rPr lang="en-US" sz="1000" b="1" u="sng" dirty="0" smtClean="0">
                <a:solidFill>
                  <a:srgbClr val="C00000"/>
                </a:solidFill>
                <a:effectLst>
                  <a:outerShdw blurRad="38100" dist="38100" dir="2700000" algn="tl">
                    <a:srgbClr val="000000">
                      <a:alpha val="43137"/>
                    </a:srgbClr>
                  </a:outerShdw>
                </a:effectLst>
              </a:rPr>
              <a:t>key idea</a:t>
            </a:r>
            <a:r>
              <a:rPr lang="en-US" sz="1000" b="1" dirty="0" smtClean="0">
                <a:solidFill>
                  <a:srgbClr val="C00000"/>
                </a:solidFill>
                <a:effectLst>
                  <a:outerShdw blurRad="38100" dist="38100" dir="2700000" algn="tl">
                    <a:srgbClr val="000000">
                      <a:alpha val="43137"/>
                    </a:srgbClr>
                  </a:outerShdw>
                </a:effectLst>
              </a:rPr>
              <a:t> </a:t>
            </a:r>
            <a:r>
              <a:rPr lang="en-US" sz="1000" b="1" dirty="0" smtClean="0"/>
              <a:t>you chose?”</a:t>
            </a:r>
          </a:p>
          <a:p>
            <a:endParaRPr lang="en-US" sz="1000" b="1" dirty="0"/>
          </a:p>
          <a:p>
            <a:r>
              <a:rPr lang="en-US" sz="1000" b="1" dirty="0"/>
              <a:t>Summarizing is a big part of writing </a:t>
            </a:r>
            <a:r>
              <a:rPr lang="en-US" sz="1000" b="1" dirty="0" smtClean="0"/>
              <a:t>conclusions.  It is an </a:t>
            </a:r>
            <a:r>
              <a:rPr lang="en-US" sz="1000" b="1" u="sng" dirty="0" smtClean="0"/>
              <a:t>extremely important</a:t>
            </a:r>
            <a:r>
              <a:rPr lang="en-US" sz="1000" b="1" dirty="0" smtClean="0"/>
              <a:t> strategy for students to learn in order to use research skills effectively.</a:t>
            </a:r>
            <a:endParaRPr lang="en-US" sz="1000" b="1" dirty="0"/>
          </a:p>
        </p:txBody>
      </p:sp>
      <p:sp>
        <p:nvSpPr>
          <p:cNvPr id="32" name="Rectangle 31"/>
          <p:cNvSpPr/>
          <p:nvPr/>
        </p:nvSpPr>
        <p:spPr>
          <a:xfrm>
            <a:off x="6908800" y="7124700"/>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b="1" dirty="0" smtClean="0">
                <a:effectLst>
                  <a:outerShdw blurRad="38100" dist="38100" dir="2700000" algn="tl">
                    <a:srgbClr val="000000">
                      <a:alpha val="43137"/>
                    </a:srgbClr>
                  </a:outerShdw>
                </a:effectLst>
              </a:rPr>
              <a:t>4</a:t>
            </a:r>
            <a:endParaRPr lang="en-US" b="1" dirty="0">
              <a:effectLst>
                <a:outerShdw blurRad="38100" dist="38100" dir="2700000" algn="tl">
                  <a:srgbClr val="000000">
                    <a:alpha val="43137"/>
                  </a:srgbClr>
                </a:outerShdw>
              </a:effectLst>
            </a:endParaRPr>
          </a:p>
        </p:txBody>
      </p:sp>
      <p:sp>
        <p:nvSpPr>
          <p:cNvPr id="33" name="Rectangle 32"/>
          <p:cNvSpPr/>
          <p:nvPr/>
        </p:nvSpPr>
        <p:spPr>
          <a:xfrm>
            <a:off x="1468120" y="8260890"/>
            <a:ext cx="6217920" cy="1492710"/>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n-US" sz="1000" b="1" u="sng" dirty="0" smtClean="0">
                <a:solidFill>
                  <a:srgbClr val="002060"/>
                </a:solidFill>
              </a:rPr>
              <a:t>Differentiation</a:t>
            </a:r>
            <a:r>
              <a:rPr lang="en-US" sz="1000" b="1" dirty="0" smtClean="0">
                <a:solidFill>
                  <a:srgbClr val="002060"/>
                </a:solidFill>
              </a:rPr>
              <a:t>:</a:t>
            </a:r>
            <a:endParaRPr lang="en-US" sz="1000" b="1" dirty="0">
              <a:solidFill>
                <a:srgbClr val="002060"/>
              </a:solidFill>
            </a:endParaRPr>
          </a:p>
          <a:p>
            <a:r>
              <a:rPr lang="en-US" sz="900" b="1" dirty="0" smtClean="0">
                <a:solidFill>
                  <a:srgbClr val="002060"/>
                </a:solidFill>
              </a:rPr>
              <a:t>Students who need more  pages – print as many as needed. Students who would benefit from enrichment can continue on with more sections or paragraphs.</a:t>
            </a:r>
            <a:r>
              <a:rPr lang="en-US" sz="900" b="1" dirty="0">
                <a:solidFill>
                  <a:srgbClr val="002060"/>
                </a:solidFill>
              </a:rPr>
              <a:t> </a:t>
            </a:r>
            <a:r>
              <a:rPr lang="en-US" sz="900" b="1" dirty="0" smtClean="0">
                <a:solidFill>
                  <a:srgbClr val="002060"/>
                </a:solidFill>
              </a:rPr>
              <a:t>Students who need more direct instruction – teach each part as a </a:t>
            </a:r>
            <a:endParaRPr lang="en-US" sz="900" b="1" dirty="0">
              <a:solidFill>
                <a:srgbClr val="002060"/>
              </a:solidFill>
            </a:endParaRPr>
          </a:p>
          <a:p>
            <a:r>
              <a:rPr lang="en-US" sz="900" b="1" dirty="0" smtClean="0">
                <a:solidFill>
                  <a:srgbClr val="002060"/>
                </a:solidFill>
              </a:rPr>
              <a:t>mini lesson.  These concepts can be taught separately:</a:t>
            </a:r>
            <a:endParaRPr lang="en-US" sz="900" b="1" dirty="0">
              <a:solidFill>
                <a:srgbClr val="002060"/>
              </a:solidFill>
            </a:endParaRPr>
          </a:p>
          <a:p>
            <a:pPr marL="403196" indent="-171437">
              <a:buFont typeface="Arial" panose="020B0604020202020204" pitchFamily="34" charset="0"/>
              <a:buChar char="•"/>
            </a:pPr>
            <a:r>
              <a:rPr lang="en-US" sz="900" b="1" dirty="0" smtClean="0">
                <a:solidFill>
                  <a:srgbClr val="002060"/>
                </a:solidFill>
              </a:rPr>
              <a:t>Main Idea</a:t>
            </a:r>
          </a:p>
          <a:p>
            <a:pPr marL="403196" indent="-171437">
              <a:buFont typeface="Arial" panose="020B0604020202020204" pitchFamily="34" charset="0"/>
              <a:buChar char="•"/>
            </a:pPr>
            <a:r>
              <a:rPr lang="en-US" sz="900" b="1" dirty="0" smtClean="0">
                <a:solidFill>
                  <a:srgbClr val="002060"/>
                </a:solidFill>
              </a:rPr>
              <a:t>Key Idea</a:t>
            </a:r>
          </a:p>
          <a:p>
            <a:pPr marL="403196" indent="-171437">
              <a:buFont typeface="Arial" panose="020B0604020202020204" pitchFamily="34" charset="0"/>
              <a:buChar char="•"/>
            </a:pPr>
            <a:r>
              <a:rPr lang="en-US" sz="900" b="1" dirty="0" smtClean="0">
                <a:solidFill>
                  <a:srgbClr val="002060"/>
                </a:solidFill>
              </a:rPr>
              <a:t>Key Details</a:t>
            </a:r>
          </a:p>
          <a:p>
            <a:pPr marL="403196" indent="-171437">
              <a:buFont typeface="Arial" panose="020B0604020202020204" pitchFamily="34" charset="0"/>
              <a:buChar char="•"/>
            </a:pPr>
            <a:r>
              <a:rPr lang="en-US" sz="900" b="1" dirty="0" smtClean="0">
                <a:solidFill>
                  <a:srgbClr val="002060"/>
                </a:solidFill>
              </a:rPr>
              <a:t>Again and Again</a:t>
            </a:r>
          </a:p>
          <a:p>
            <a:pPr marL="403196" indent="-171437">
              <a:buFont typeface="Arial" panose="020B0604020202020204" pitchFamily="34" charset="0"/>
              <a:buChar char="•"/>
            </a:pPr>
            <a:r>
              <a:rPr lang="en-US" sz="900" b="1" dirty="0" smtClean="0">
                <a:solidFill>
                  <a:srgbClr val="002060"/>
                </a:solidFill>
              </a:rPr>
              <a:t>Conclusions - Summarizing</a:t>
            </a:r>
            <a:endParaRPr lang="en-US" sz="900" b="1" dirty="0">
              <a:solidFill>
                <a:srgbClr val="002060"/>
              </a:solidFill>
            </a:endParaRPr>
          </a:p>
          <a:p>
            <a:r>
              <a:rPr lang="en-US" sz="900" b="1" dirty="0" smtClean="0">
                <a:solidFill>
                  <a:srgbClr val="002060"/>
                </a:solidFill>
              </a:rPr>
              <a:t>ELL Students may need each part taught using language (sentence) frames emphasizing transitional words. </a:t>
            </a:r>
            <a:endParaRPr lang="en-US" sz="900" b="1" dirty="0">
              <a:solidFill>
                <a:srgbClr val="002060"/>
              </a:solidFill>
            </a:endParaRPr>
          </a:p>
        </p:txBody>
      </p:sp>
      <p:sp>
        <p:nvSpPr>
          <p:cNvPr id="17" name="TextBox 16"/>
          <p:cNvSpPr txBox="1"/>
          <p:nvPr/>
        </p:nvSpPr>
        <p:spPr>
          <a:xfrm>
            <a:off x="259080" y="3939541"/>
            <a:ext cx="2418080" cy="1320362"/>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9276" tIns="49638" rIns="99276" bIns="49638" rtlCol="0">
            <a:spAutoFit/>
          </a:bodyPr>
          <a:lstStyle/>
          <a:p>
            <a:r>
              <a:rPr lang="en-US" dirty="0" smtClean="0"/>
              <a:t>Remember students will need to have a note-taking form for each passage.</a:t>
            </a:r>
            <a:endParaRPr lang="en-US" dirty="0"/>
          </a:p>
        </p:txBody>
      </p:sp>
      <p:sp>
        <p:nvSpPr>
          <p:cNvPr id="21" name="TextBox 20"/>
          <p:cNvSpPr txBox="1"/>
          <p:nvPr/>
        </p:nvSpPr>
        <p:spPr>
          <a:xfrm>
            <a:off x="431800" y="501253"/>
            <a:ext cx="1778000" cy="523220"/>
          </a:xfrm>
          <a:prstGeom prst="rect">
            <a:avLst/>
          </a:prstGeom>
          <a:noFill/>
          <a:ln w="28575">
            <a:solidFill>
              <a:schemeClr val="tx1"/>
            </a:solidFill>
          </a:ln>
        </p:spPr>
        <p:txBody>
          <a:bodyPr wrap="square" rtlCol="0">
            <a:spAutoFit/>
          </a:bodyPr>
          <a:lstStyle/>
          <a:p>
            <a:pPr algn="ctr"/>
            <a:r>
              <a:rPr lang="en-US" sz="1400" b="1" dirty="0" smtClean="0"/>
              <a:t>Research Notes</a:t>
            </a:r>
          </a:p>
          <a:p>
            <a:pPr algn="ctr"/>
            <a:r>
              <a:rPr lang="en-US" sz="1400" b="1" dirty="0" smtClean="0"/>
              <a:t>Teacher Guide</a:t>
            </a:r>
            <a:endParaRPr lang="en-US" sz="1400" b="1" dirty="0"/>
          </a:p>
        </p:txBody>
      </p:sp>
    </p:spTree>
    <p:extLst>
      <p:ext uri="{BB962C8B-B14F-4D97-AF65-F5344CB8AC3E}">
        <p14:creationId xmlns:p14="http://schemas.microsoft.com/office/powerpoint/2010/main" val="1051378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31800" y="1104900"/>
            <a:ext cx="6908800" cy="8702600"/>
          </a:xfrm>
          <a:prstGeom prst="rect">
            <a:avLst/>
          </a:prstGeom>
          <a:solidFill>
            <a:schemeClr val="bg1"/>
          </a:solidFill>
          <a:ln>
            <a:solidFill>
              <a:schemeClr val="accent1"/>
            </a:solidFill>
          </a:ln>
        </p:spPr>
        <p:txBody>
          <a:bodyPr wrap="square" lIns="99276" tIns="49638" rIns="99276" bIns="49638" rtlCol="0">
            <a:spAutoFit/>
          </a:bodyPr>
          <a:lstStyle/>
          <a:p>
            <a:endParaRPr lang="en-US" sz="1300" b="1" u="sng" dirty="0" smtClean="0"/>
          </a:p>
          <a:p>
            <a:r>
              <a:rPr lang="en-US" sz="1300" b="1" u="sng" dirty="0" smtClean="0"/>
              <a:t>Key Idea</a:t>
            </a:r>
          </a:p>
          <a:p>
            <a:r>
              <a:rPr lang="en-US" sz="1300" dirty="0" smtClean="0"/>
              <a:t>Write </a:t>
            </a:r>
            <a:r>
              <a:rPr lang="en-US" sz="1300" b="1" dirty="0" smtClean="0"/>
              <a:t>one</a:t>
            </a:r>
            <a:r>
              <a:rPr lang="en-US" sz="1300" dirty="0" smtClean="0"/>
              <a:t> new </a:t>
            </a:r>
            <a:r>
              <a:rPr lang="en-US" sz="1300" u="sng" dirty="0" smtClean="0"/>
              <a:t>key idea</a:t>
            </a:r>
            <a:r>
              <a:rPr lang="en-US" sz="1300" dirty="0" smtClean="0"/>
              <a:t> about the </a:t>
            </a:r>
            <a:r>
              <a:rPr lang="en-US" sz="1300" u="sng" dirty="0" smtClean="0"/>
              <a:t>main idea</a:t>
            </a:r>
            <a:endParaRPr lang="en-US" sz="1300" dirty="0" smtClean="0"/>
          </a:p>
          <a:p>
            <a:endParaRPr lang="en-US" sz="1300" dirty="0" smtClean="0"/>
          </a:p>
          <a:p>
            <a:r>
              <a:rPr lang="en-US" sz="1300" dirty="0" smtClean="0"/>
              <a:t>____________________________________________________________________________</a:t>
            </a:r>
          </a:p>
          <a:p>
            <a:endParaRPr lang="en-US" sz="1300" dirty="0" smtClean="0"/>
          </a:p>
          <a:p>
            <a:r>
              <a:rPr lang="en-US" sz="1300" dirty="0" smtClean="0"/>
              <a:t>____________________________________________________________________________</a:t>
            </a:r>
          </a:p>
          <a:p>
            <a:endParaRPr lang="en-US" sz="1300" b="1" u="sng" dirty="0" smtClean="0"/>
          </a:p>
          <a:p>
            <a:r>
              <a:rPr lang="en-US" sz="1300" b="1" u="sng" dirty="0" smtClean="0"/>
              <a:t>Key Details</a:t>
            </a:r>
          </a:p>
          <a:p>
            <a:endParaRPr lang="en-US" sz="1300" b="1" u="sng" dirty="0" smtClean="0"/>
          </a:p>
          <a:p>
            <a:r>
              <a:rPr lang="en-US" sz="1300" dirty="0" smtClean="0"/>
              <a:t>Explain more about the new </a:t>
            </a:r>
            <a:r>
              <a:rPr lang="en-US" sz="1300" u="sng" dirty="0" smtClean="0"/>
              <a:t>key idea</a:t>
            </a:r>
            <a:r>
              <a:rPr lang="en-US" sz="1300" dirty="0" smtClean="0"/>
              <a:t>.  Write two </a:t>
            </a:r>
            <a:r>
              <a:rPr lang="en-US" sz="1300" u="sng" dirty="0" smtClean="0"/>
              <a:t>key details</a:t>
            </a:r>
            <a:r>
              <a:rPr lang="en-US" sz="1300" dirty="0" smtClean="0"/>
              <a:t> from the paragraph or section that support the new </a:t>
            </a:r>
            <a:r>
              <a:rPr lang="en-US" sz="1300" u="sng" dirty="0" smtClean="0"/>
              <a:t>key idea</a:t>
            </a:r>
            <a:r>
              <a:rPr lang="en-US" sz="1300" dirty="0" smtClean="0"/>
              <a:t>.</a:t>
            </a:r>
          </a:p>
          <a:p>
            <a:endParaRPr lang="en-US" sz="1300" dirty="0"/>
          </a:p>
          <a:p>
            <a:pPr marL="171437" indent="-171437">
              <a:buFont typeface="Arial" panose="020B0604020202020204" pitchFamily="34" charset="0"/>
              <a:buChar char="•"/>
            </a:pPr>
            <a:r>
              <a:rPr lang="en-US" sz="1300" dirty="0" smtClean="0"/>
              <a:t>Key Detail _________________________________________________________________________</a:t>
            </a:r>
          </a:p>
          <a:p>
            <a:pPr marL="171437" indent="-171437">
              <a:buFont typeface="Arial" panose="020B0604020202020204" pitchFamily="34" charset="0"/>
              <a:buChar char="•"/>
            </a:pPr>
            <a:endParaRPr lang="en-US" sz="1300" dirty="0" smtClean="0"/>
          </a:p>
          <a:p>
            <a:pPr marL="171437" indent="-171437"/>
            <a:r>
              <a:rPr lang="en-US" sz="1300" dirty="0" smtClean="0"/>
              <a:t>     __________________________________________________________________________</a:t>
            </a:r>
          </a:p>
          <a:p>
            <a:pPr marL="171437" indent="-171437"/>
            <a:endParaRPr lang="en-US" sz="1300" dirty="0" smtClean="0"/>
          </a:p>
          <a:p>
            <a:pPr marL="171437" indent="-171437"/>
            <a:endParaRPr lang="en-US" sz="1300" dirty="0"/>
          </a:p>
          <a:p>
            <a:pPr marL="171437" indent="-171437">
              <a:buFont typeface="Arial" panose="020B0604020202020204" pitchFamily="34" charset="0"/>
              <a:buChar char="•"/>
            </a:pPr>
            <a:r>
              <a:rPr lang="en-US" sz="1300" dirty="0" smtClean="0"/>
              <a:t>Key Detail </a:t>
            </a:r>
          </a:p>
          <a:p>
            <a:r>
              <a:rPr lang="en-US" sz="1300" dirty="0"/>
              <a:t> </a:t>
            </a:r>
            <a:r>
              <a:rPr lang="en-US" sz="1300" dirty="0" smtClean="0"/>
              <a:t>    _________________________________________________________________________</a:t>
            </a:r>
          </a:p>
          <a:p>
            <a:pPr marL="171437" indent="-171437"/>
            <a:endParaRPr lang="en-US" sz="1300" dirty="0" smtClean="0"/>
          </a:p>
          <a:p>
            <a:pPr marL="171437" indent="-171437"/>
            <a:r>
              <a:rPr lang="en-US" sz="1300" dirty="0" smtClean="0"/>
              <a:t>      _________________________________________________________________________</a:t>
            </a:r>
            <a:endParaRPr lang="en-US" sz="1300" dirty="0"/>
          </a:p>
          <a:p>
            <a:endParaRPr lang="en-US" sz="1300" b="1" u="sng" dirty="0" smtClean="0"/>
          </a:p>
          <a:p>
            <a:endParaRPr lang="en-US" sz="1300" b="1" u="sng" dirty="0" smtClean="0"/>
          </a:p>
          <a:p>
            <a:r>
              <a:rPr lang="en-US" sz="1300" b="1" u="sng" dirty="0" smtClean="0"/>
              <a:t>Again and Again</a:t>
            </a:r>
          </a:p>
          <a:p>
            <a:r>
              <a:rPr lang="en-US" sz="1300" dirty="0" smtClean="0"/>
              <a:t>What words or phrases does the author use  again and again?  Write them here.  </a:t>
            </a:r>
          </a:p>
          <a:p>
            <a:r>
              <a:rPr lang="en-US" sz="1300" dirty="0" smtClean="0"/>
              <a:t>Think about why the author keeps using them again and again.</a:t>
            </a:r>
          </a:p>
          <a:p>
            <a:endParaRPr lang="en-US" sz="1300" dirty="0" smtClean="0"/>
          </a:p>
          <a:p>
            <a:endParaRPr lang="en-US" sz="1300" dirty="0" smtClean="0"/>
          </a:p>
          <a:p>
            <a:endParaRPr lang="en-US" sz="1300" dirty="0" smtClean="0"/>
          </a:p>
          <a:p>
            <a:endParaRPr lang="en-US" sz="1300" dirty="0" smtClean="0"/>
          </a:p>
          <a:p>
            <a:endParaRPr lang="en-US" sz="1300" b="1" u="sng" dirty="0" smtClean="0"/>
          </a:p>
          <a:p>
            <a:endParaRPr lang="en-US" sz="1300" b="1" u="sng" dirty="0" smtClean="0"/>
          </a:p>
          <a:p>
            <a:endParaRPr lang="en-US" sz="1300" b="1" u="sng" dirty="0" smtClean="0"/>
          </a:p>
          <a:p>
            <a:endParaRPr lang="en-US" sz="1300" b="1" u="sng" dirty="0" smtClean="0"/>
          </a:p>
          <a:p>
            <a:endParaRPr lang="en-US" sz="1300" b="1" u="sng" dirty="0" smtClean="0"/>
          </a:p>
          <a:p>
            <a:r>
              <a:rPr lang="en-US" sz="1300" dirty="0" smtClean="0"/>
              <a:t>Write </a:t>
            </a:r>
            <a:r>
              <a:rPr lang="en-US" sz="1300" b="1" u="sng" dirty="0" smtClean="0"/>
              <a:t>one conclusion</a:t>
            </a:r>
            <a:r>
              <a:rPr lang="en-US" sz="1300" b="1" dirty="0" smtClean="0"/>
              <a:t> </a:t>
            </a:r>
            <a:r>
              <a:rPr lang="en-US" sz="1300" dirty="0" smtClean="0"/>
              <a:t>sentence  that tells the most about the new </a:t>
            </a:r>
            <a:r>
              <a:rPr lang="en-US" sz="1300" u="sng" dirty="0" smtClean="0"/>
              <a:t>key idea</a:t>
            </a:r>
            <a:r>
              <a:rPr lang="en-US" sz="1300" dirty="0" smtClean="0"/>
              <a:t> and </a:t>
            </a:r>
            <a:r>
              <a:rPr lang="en-US" sz="1300" u="sng" dirty="0" smtClean="0"/>
              <a:t>key details</a:t>
            </a:r>
            <a:r>
              <a:rPr lang="en-US" sz="1300" dirty="0" smtClean="0"/>
              <a:t>.</a:t>
            </a:r>
          </a:p>
          <a:p>
            <a:r>
              <a:rPr lang="en-US" sz="1300" dirty="0" smtClean="0"/>
              <a:t> Use some of the again and again words if you can.</a:t>
            </a:r>
            <a:endParaRPr lang="en-US" sz="1300" dirty="0"/>
          </a:p>
          <a:p>
            <a:r>
              <a:rPr lang="en-US" sz="1300" dirty="0" smtClean="0"/>
              <a:t>____________________________________________________________________________</a:t>
            </a:r>
          </a:p>
          <a:p>
            <a:endParaRPr lang="en-US" sz="1300" dirty="0" smtClean="0"/>
          </a:p>
          <a:p>
            <a:r>
              <a:rPr lang="en-US" sz="1300" dirty="0" smtClean="0"/>
              <a:t>____________________________________________________________________________</a:t>
            </a:r>
          </a:p>
        </p:txBody>
      </p:sp>
      <p:sp>
        <p:nvSpPr>
          <p:cNvPr id="4" name="Slide Number Placeholder 3"/>
          <p:cNvSpPr>
            <a:spLocks noGrp="1"/>
          </p:cNvSpPr>
          <p:nvPr>
            <p:ph type="sldNum" sz="quarter" idx="12"/>
          </p:nvPr>
        </p:nvSpPr>
        <p:spPr/>
        <p:txBody>
          <a:bodyPr/>
          <a:lstStyle/>
          <a:p>
            <a:fld id="{F177B04D-AEB5-43ED-B9BA-B3D1EC9C9067}" type="slidenum">
              <a:rPr lang="en-US" smtClean="0"/>
              <a:pPr/>
              <a:t>15</a:t>
            </a:fld>
            <a:endParaRPr lang="en-US" dirty="0"/>
          </a:p>
        </p:txBody>
      </p:sp>
      <p:sp>
        <p:nvSpPr>
          <p:cNvPr id="19" name="TextBox 18"/>
          <p:cNvSpPr txBox="1"/>
          <p:nvPr/>
        </p:nvSpPr>
        <p:spPr>
          <a:xfrm>
            <a:off x="569436" y="113218"/>
            <a:ext cx="966153" cy="331078"/>
          </a:xfrm>
          <a:prstGeom prst="rect">
            <a:avLst/>
          </a:prstGeom>
          <a:solidFill>
            <a:schemeClr val="bg2">
              <a:lumMod val="90000"/>
            </a:schemeClr>
          </a:solidFill>
        </p:spPr>
        <p:txBody>
          <a:bodyPr wrap="square" lIns="99276" tIns="49638" rIns="99276" bIns="49638" rtlCol="0">
            <a:spAutoFit/>
          </a:bodyPr>
          <a:lstStyle/>
          <a:p>
            <a:r>
              <a:rPr lang="en-US" sz="1500" b="1" dirty="0" smtClean="0"/>
              <a:t>Grade 3</a:t>
            </a:r>
            <a:endParaRPr lang="en-US" sz="1500" b="1" dirty="0"/>
          </a:p>
        </p:txBody>
      </p:sp>
      <p:sp>
        <p:nvSpPr>
          <p:cNvPr id="20" name="TextBox 19"/>
          <p:cNvSpPr txBox="1"/>
          <p:nvPr/>
        </p:nvSpPr>
        <p:spPr>
          <a:xfrm>
            <a:off x="690880" y="6807198"/>
            <a:ext cx="6217920" cy="1562184"/>
          </a:xfrm>
          <a:prstGeom prst="rect">
            <a:avLst/>
          </a:prstGeom>
          <a:noFill/>
          <a:ln>
            <a:solidFill>
              <a:schemeClr val="accent1"/>
            </a:solidFill>
          </a:ln>
        </p:spPr>
        <p:txBody>
          <a:bodyPr wrap="square" lIns="99276" tIns="49638" rIns="99276" bIns="49638" rtlCol="0">
            <a:spAutoFit/>
          </a:bodyPr>
          <a:lstStyle/>
          <a:p>
            <a:endParaRPr lang="en-US" dirty="0" smtClean="0"/>
          </a:p>
          <a:p>
            <a:endParaRPr lang="en-US" dirty="0" smtClean="0"/>
          </a:p>
          <a:p>
            <a:endParaRPr lang="en-US" dirty="0" smtClean="0"/>
          </a:p>
          <a:p>
            <a:endParaRPr lang="en-US" dirty="0" smtClean="0"/>
          </a:p>
          <a:p>
            <a:endParaRPr lang="en-US" dirty="0" smtClean="0"/>
          </a:p>
        </p:txBody>
      </p:sp>
      <p:sp>
        <p:nvSpPr>
          <p:cNvPr id="8" name="TextBox 7"/>
          <p:cNvSpPr txBox="1"/>
          <p:nvPr/>
        </p:nvSpPr>
        <p:spPr>
          <a:xfrm>
            <a:off x="431800" y="685800"/>
            <a:ext cx="6908800" cy="338555"/>
          </a:xfrm>
          <a:prstGeom prst="rect">
            <a:avLst/>
          </a:prstGeom>
          <a:noFill/>
        </p:spPr>
        <p:txBody>
          <a:bodyPr wrap="square" lIns="99276" tIns="49638" rIns="99276" bIns="49638" rtlCol="0">
            <a:spAutoFit/>
          </a:bodyPr>
          <a:lstStyle/>
          <a:p>
            <a:r>
              <a:rPr lang="en-US" sz="1500" dirty="0" smtClean="0"/>
              <a:t>Name_________________  Passage_______________ Main Idea ____________</a:t>
            </a:r>
            <a:endParaRPr lang="en-US" sz="1500" dirty="0"/>
          </a:p>
        </p:txBody>
      </p:sp>
      <p:graphicFrame>
        <p:nvGraphicFramePr>
          <p:cNvPr id="10" name="Table 9"/>
          <p:cNvGraphicFramePr>
            <a:graphicFrameLocks noGrp="1"/>
          </p:cNvGraphicFramePr>
          <p:nvPr>
            <p:extLst>
              <p:ext uri="{D42A27DB-BD31-4B8C-83A1-F6EECF244321}">
                <p14:modId xmlns:p14="http://schemas.microsoft.com/office/powerpoint/2010/main" val="1411505222"/>
              </p:ext>
            </p:extLst>
          </p:nvPr>
        </p:nvGraphicFramePr>
        <p:xfrm>
          <a:off x="1945930" y="64378"/>
          <a:ext cx="5570225" cy="701040"/>
        </p:xfrm>
        <a:graphic>
          <a:graphicData uri="http://schemas.openxmlformats.org/drawingml/2006/table">
            <a:tbl>
              <a:tblPr firstRow="1" bandRow="1">
                <a:tableStyleId>{5940675A-B579-460E-94D1-54222C63F5DA}</a:tableStyleId>
              </a:tblPr>
              <a:tblGrid>
                <a:gridCol w="566739"/>
                <a:gridCol w="971550"/>
                <a:gridCol w="870347"/>
                <a:gridCol w="728664"/>
                <a:gridCol w="829866"/>
                <a:gridCol w="809625"/>
                <a:gridCol w="793434"/>
              </a:tblGrid>
              <a:tr h="164222">
                <a:tc rowSpan="2">
                  <a:txBody>
                    <a:bodyPr/>
                    <a:lstStyle/>
                    <a:p>
                      <a:pPr algn="ctr"/>
                      <a:r>
                        <a:rPr lang="en-US" sz="1400" b="1" dirty="0" smtClean="0">
                          <a:solidFill>
                            <a:schemeClr val="tx1"/>
                          </a:solidFill>
                        </a:rPr>
                        <a:t>R</a:t>
                      </a:r>
                      <a:r>
                        <a:rPr lang="en-US" sz="1400" b="1" baseline="0" dirty="0" smtClean="0">
                          <a:solidFill>
                            <a:schemeClr val="tx1"/>
                          </a:solidFill>
                        </a:rPr>
                        <a:t> </a:t>
                      </a:r>
                      <a:r>
                        <a:rPr lang="en-US" sz="1400" b="1" dirty="0" smtClean="0">
                          <a:solidFill>
                            <a:schemeClr val="tx1"/>
                          </a:solidFill>
                        </a:rPr>
                        <a:t>E-</a:t>
                      </a:r>
                    </a:p>
                    <a:p>
                      <a:pPr algn="ctr"/>
                      <a:r>
                        <a:rPr lang="en-US" sz="1200" b="1" i="1" dirty="0" smtClean="0">
                          <a:solidFill>
                            <a:srgbClr val="FF0000"/>
                          </a:solidFill>
                        </a:rPr>
                        <a:t>read</a:t>
                      </a:r>
                    </a:p>
                    <a:p>
                      <a:pPr algn="ctr"/>
                      <a:endParaRPr lang="en-US" sz="1400" b="1" i="1" dirty="0">
                        <a:solidFill>
                          <a:srgbClr val="FF0000"/>
                        </a:solidFill>
                      </a:endParaRPr>
                    </a:p>
                  </a:txBody>
                  <a:tcPr marL="97155" marR="97155">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800" b="1" dirty="0" smtClean="0"/>
                        <a:t>S</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A</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R</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C</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H</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255662">
                <a:tc vMerge="1">
                  <a:txBody>
                    <a:bodyPr/>
                    <a:lstStyle/>
                    <a:p>
                      <a:endParaRPr lang="en-US" sz="1200" b="1"/>
                    </a:p>
                  </a:txBody>
                  <a:tcPr anchor="ctr">
                    <a:solidFill>
                      <a:schemeClr val="bg1"/>
                    </a:solidFill>
                  </a:tcPr>
                </a:tc>
                <a:tc>
                  <a:txBody>
                    <a:bodyPr/>
                    <a:lstStyle/>
                    <a:p>
                      <a:r>
                        <a:rPr lang="en-US" sz="800" b="1" dirty="0" smtClean="0"/>
                        <a:t>SOMETHING NEW</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r>
                        <a:rPr lang="en-US" sz="800" b="1" dirty="0" smtClean="0"/>
                        <a:t>EXPLAIN</a:t>
                      </a:r>
                      <a:r>
                        <a:rPr lang="en-US" sz="800" b="1" baseline="0" dirty="0" smtClean="0"/>
                        <a:t> MORE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r>
                        <a:rPr lang="en-US" sz="800" b="1" dirty="0" smtClean="0"/>
                        <a:t>AGAIN</a:t>
                      </a:r>
                      <a:r>
                        <a:rPr lang="en-US" sz="800" b="1" baseline="0" dirty="0" smtClean="0"/>
                        <a:t> and AGAIN</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99"/>
                    </a:solidFill>
                  </a:tcPr>
                </a:tc>
                <a:tc>
                  <a:txBody>
                    <a:bodyPr/>
                    <a:lstStyle/>
                    <a:p>
                      <a:r>
                        <a:rPr lang="en-US" sz="800" b="1" dirty="0" smtClean="0"/>
                        <a:t>RELEVANT</a:t>
                      </a:r>
                      <a:r>
                        <a:rPr lang="en-US" sz="800" b="1" baseline="0" dirty="0" smtClean="0"/>
                        <a:t> OR NOT?</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r>
                        <a:rPr lang="en-US" sz="800" b="1" dirty="0" smtClean="0"/>
                        <a:t>CONCLUDE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r>
                        <a:rPr lang="en-US" sz="800" b="1" dirty="0" smtClean="0"/>
                        <a:t>HAVE EVIDENCE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9" name="TextBox 8"/>
          <p:cNvSpPr txBox="1"/>
          <p:nvPr/>
        </p:nvSpPr>
        <p:spPr>
          <a:xfrm>
            <a:off x="431800" y="428621"/>
            <a:ext cx="1600200" cy="307777"/>
          </a:xfrm>
          <a:prstGeom prst="rect">
            <a:avLst/>
          </a:prstGeom>
          <a:solidFill>
            <a:schemeClr val="bg1"/>
          </a:solidFill>
          <a:ln w="28575">
            <a:solidFill>
              <a:schemeClr val="tx1"/>
            </a:solidFill>
          </a:ln>
        </p:spPr>
        <p:txBody>
          <a:bodyPr wrap="square" rtlCol="0">
            <a:spAutoFit/>
          </a:bodyPr>
          <a:ls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a:lstStyle>
          <a:p>
            <a:pPr algn="ctr"/>
            <a:r>
              <a:rPr lang="en-US" sz="1400" b="1" dirty="0" smtClean="0"/>
              <a:t>Research Notes</a:t>
            </a:r>
          </a:p>
        </p:txBody>
      </p:sp>
    </p:spTree>
    <p:extLst>
      <p:ext uri="{BB962C8B-B14F-4D97-AF65-F5344CB8AC3E}">
        <p14:creationId xmlns:p14="http://schemas.microsoft.com/office/powerpoint/2010/main" val="2959297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800" y="335280"/>
            <a:ext cx="6736080" cy="9274619"/>
          </a:xfrm>
          <a:prstGeom prst="rect">
            <a:avLst/>
          </a:prstGeom>
          <a:noFill/>
        </p:spPr>
        <p:txBody>
          <a:bodyPr wrap="square" lIns="101882" tIns="50941" rIns="101882" bIns="50941" rtlCol="0">
            <a:spAutoFit/>
          </a:bodyPr>
          <a:lstStyle/>
          <a:p>
            <a:endParaRPr lang="en-US" sz="1600" dirty="0"/>
          </a:p>
          <a:p>
            <a:pPr algn="ctr"/>
            <a:r>
              <a:rPr lang="en-US" sz="1600" b="1" dirty="0"/>
              <a:t>Determining Grade Level Text</a:t>
            </a:r>
          </a:p>
          <a:p>
            <a:pPr algn="ctr"/>
            <a:endParaRPr lang="en-US" sz="1600" b="1" dirty="0"/>
          </a:p>
          <a:p>
            <a:r>
              <a:rPr lang="en-US" sz="1600" dirty="0"/>
              <a:t>Grade level text is determined by using a combination of both the CCSS new quantitative ranges and qualitative measures.</a:t>
            </a:r>
          </a:p>
          <a:p>
            <a:endParaRPr lang="en-US" sz="1600" dirty="0"/>
          </a:p>
          <a:p>
            <a:r>
              <a:rPr lang="en-US" sz="1600" b="1" dirty="0"/>
              <a:t>Example</a:t>
            </a:r>
            <a:r>
              <a:rPr lang="en-US" sz="1600" dirty="0"/>
              <a:t>:  If  the grade equivalent for a text is </a:t>
            </a:r>
            <a:r>
              <a:rPr lang="en-US" b="1" dirty="0">
                <a:solidFill>
                  <a:srgbClr val="0070C0"/>
                </a:solidFill>
              </a:rPr>
              <a:t>6.8</a:t>
            </a:r>
            <a:r>
              <a:rPr lang="en-US" sz="1600" dirty="0"/>
              <a:t> and has a lexile of </a:t>
            </a:r>
            <a:r>
              <a:rPr lang="en-US" b="1" dirty="0">
                <a:solidFill>
                  <a:srgbClr val="0070C0"/>
                </a:solidFill>
              </a:rPr>
              <a:t>970</a:t>
            </a:r>
            <a:r>
              <a:rPr lang="en-US" sz="1600" dirty="0"/>
              <a:t>, quantitative data shows that placement should be </a:t>
            </a:r>
            <a:r>
              <a:rPr lang="en-US" sz="1600" b="1" dirty="0"/>
              <a:t>between grades 4 and 8</a:t>
            </a:r>
            <a:r>
              <a:rPr lang="en-US" sz="1600" dirty="0"/>
              <a:t>.</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b="1" dirty="0" smtClean="0"/>
              <a:t>Four </a:t>
            </a:r>
            <a:r>
              <a:rPr lang="en-US" sz="1600" b="1" dirty="0"/>
              <a:t>qualitative </a:t>
            </a:r>
            <a:r>
              <a:rPr lang="en-US" sz="1600" dirty="0"/>
              <a:t>measures can be looked at from the lower grade band of grade 4 to the higher grade band of grade 8 to  determine a grade level readability.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smtClean="0"/>
              <a:t>The </a:t>
            </a:r>
            <a:r>
              <a:rPr lang="en-US" sz="1600" dirty="0"/>
              <a:t>combination of the </a:t>
            </a:r>
            <a:r>
              <a:rPr lang="en-US" sz="1600" b="1" dirty="0"/>
              <a:t>quantitative</a:t>
            </a:r>
            <a:r>
              <a:rPr lang="en-US" sz="1600" dirty="0"/>
              <a:t> ranges and </a:t>
            </a:r>
            <a:r>
              <a:rPr lang="en-US" sz="1600" b="1" dirty="0"/>
              <a:t>qualitative</a:t>
            </a:r>
            <a:r>
              <a:rPr lang="en-US" sz="1600" dirty="0"/>
              <a:t> measures for this particular text shows that grade 6 would be the best readability level for this text.</a:t>
            </a:r>
          </a:p>
          <a:p>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1623029977"/>
              </p:ext>
            </p:extLst>
          </p:nvPr>
        </p:nvGraphicFramePr>
        <p:xfrm>
          <a:off x="431800" y="2430780"/>
          <a:ext cx="6390640" cy="2029145"/>
        </p:xfrm>
        <a:graphic>
          <a:graphicData uri="http://schemas.openxmlformats.org/drawingml/2006/table">
            <a:tbl>
              <a:tblPr/>
              <a:tblGrid>
                <a:gridCol w="2257594"/>
                <a:gridCol w="2066163"/>
                <a:gridCol w="2066883"/>
              </a:tblGrid>
              <a:tr h="510604">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 Core Band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Lexile Framework®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320612">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nd</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230">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303848">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8</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466">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10</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385">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CCR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0" name="Group 9"/>
          <p:cNvGrpSpPr/>
          <p:nvPr/>
        </p:nvGrpSpPr>
        <p:grpSpPr>
          <a:xfrm>
            <a:off x="3022600" y="3280541"/>
            <a:ext cx="3454400" cy="586740"/>
            <a:chOff x="2667000" y="3515710"/>
            <a:chExt cx="3048000" cy="533400"/>
          </a:xfrm>
        </p:grpSpPr>
        <p:sp>
          <p:nvSpPr>
            <p:cNvPr id="8" name="Rectangle 7"/>
            <p:cNvSpPr/>
            <p:nvPr/>
          </p:nvSpPr>
          <p:spPr>
            <a:xfrm>
              <a:off x="2667000" y="3515710"/>
              <a:ext cx="12192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95800" y="3515710"/>
              <a:ext cx="12192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1" name="Table 10"/>
          <p:cNvGraphicFramePr>
            <a:graphicFrameLocks noGrp="1"/>
          </p:cNvGraphicFramePr>
          <p:nvPr>
            <p:extLst>
              <p:ext uri="{D42A27DB-BD31-4B8C-83A1-F6EECF244321}">
                <p14:modId xmlns:p14="http://schemas.microsoft.com/office/powerpoint/2010/main" val="2754523843"/>
              </p:ext>
            </p:extLst>
          </p:nvPr>
        </p:nvGraphicFramePr>
        <p:xfrm>
          <a:off x="280670" y="5340096"/>
          <a:ext cx="7340600" cy="3118104"/>
        </p:xfrm>
        <a:graphic>
          <a:graphicData uri="http://schemas.openxmlformats.org/drawingml/2006/table">
            <a:tbl>
              <a:tblPr firstRow="1" bandRow="1">
                <a:tableStyleId>{5940675A-B579-460E-94D1-54222C63F5DA}</a:tableStyleId>
              </a:tblPr>
              <a:tblGrid>
                <a:gridCol w="1468120"/>
                <a:gridCol w="1727200"/>
                <a:gridCol w="1295400"/>
                <a:gridCol w="1122680"/>
                <a:gridCol w="1036320"/>
                <a:gridCol w="690880"/>
              </a:tblGrid>
              <a:tr h="335280">
                <a:tc rowSpan="2">
                  <a:txBody>
                    <a:bodyPr/>
                    <a:lstStyle/>
                    <a:p>
                      <a:pPr algn="ctr"/>
                      <a:endParaRPr lang="en-US" sz="1100" dirty="0" smtClean="0">
                        <a:solidFill>
                          <a:srgbClr val="002060"/>
                        </a:solidFill>
                      </a:endParaRPr>
                    </a:p>
                    <a:p>
                      <a:pPr algn="ctr"/>
                      <a:r>
                        <a:rPr lang="en-US" sz="1100" b="1" u="sng" dirty="0" smtClean="0">
                          <a:solidFill>
                            <a:srgbClr val="002060"/>
                          </a:solidFill>
                          <a:effectLst>
                            <a:outerShdw blurRad="38100" dist="38100" dir="2700000" algn="tl">
                              <a:srgbClr val="000000">
                                <a:alpha val="43137"/>
                              </a:srgbClr>
                            </a:outerShdw>
                          </a:effectLst>
                        </a:rPr>
                        <a:t>4 Qualitative Factors</a:t>
                      </a:r>
                      <a:endParaRPr lang="en-US" sz="1100" b="1" u="sng" dirty="0">
                        <a:solidFill>
                          <a:srgbClr val="002060"/>
                        </a:solidFill>
                        <a:effectLst>
                          <a:outerShdw blurRad="38100" dist="38100" dir="2700000" algn="tl">
                            <a:srgbClr val="000000">
                              <a:alpha val="43137"/>
                            </a:srgbClr>
                          </a:outerShdw>
                        </a:effectLst>
                      </a:endParaRPr>
                    </a:p>
                  </a:txBody>
                  <a:tcPr marL="103632" marR="103632" marT="50292" marB="50292" anchor="ctr"/>
                </a:tc>
                <a:tc gridSpan="5">
                  <a:txBody>
                    <a:bodyPr/>
                    <a:lstStyle/>
                    <a:p>
                      <a:pPr algn="ctr"/>
                      <a:r>
                        <a:rPr lang="en-US" sz="1500" b="1" dirty="0" smtClean="0">
                          <a:solidFill>
                            <a:srgbClr val="002060"/>
                          </a:solidFill>
                        </a:rPr>
                        <a:t>Rate your</a:t>
                      </a:r>
                      <a:r>
                        <a:rPr lang="en-US" sz="1500" b="1" baseline="0" dirty="0" smtClean="0">
                          <a:solidFill>
                            <a:srgbClr val="002060"/>
                          </a:solidFill>
                        </a:rPr>
                        <a:t> text from easiest to most difficult </a:t>
                      </a:r>
                      <a:r>
                        <a:rPr lang="en-US" sz="1500" b="1" u="sng" baseline="0" dirty="0" smtClean="0">
                          <a:solidFill>
                            <a:srgbClr val="002060"/>
                          </a:solidFill>
                        </a:rPr>
                        <a:t>between bands</a:t>
                      </a:r>
                      <a:r>
                        <a:rPr lang="en-US" sz="1500" b="1" baseline="0" dirty="0" smtClean="0">
                          <a:solidFill>
                            <a:srgbClr val="002060"/>
                          </a:solidFill>
                        </a:rPr>
                        <a:t>.</a:t>
                      </a:r>
                      <a:endParaRPr lang="en-US" sz="1500" b="1"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3504">
                <a:tc vMerge="1">
                  <a:txBody>
                    <a:bodyPr/>
                    <a:lstStyle/>
                    <a:p>
                      <a:endParaRPr lang="en-US" sz="1400" dirty="0"/>
                    </a:p>
                  </a:txBody>
                  <a:tcPr/>
                </a:tc>
                <a:tc>
                  <a:txBody>
                    <a:bodyPr/>
                    <a:lstStyle/>
                    <a:p>
                      <a:pPr algn="ctr"/>
                      <a:r>
                        <a:rPr lang="en-US" sz="1100" b="1" dirty="0" smtClean="0">
                          <a:solidFill>
                            <a:srgbClr val="002060"/>
                          </a:solidFill>
                        </a:rPr>
                        <a:t>Beginning</a:t>
                      </a:r>
                      <a:r>
                        <a:rPr lang="en-US" sz="1100" b="1" baseline="0" dirty="0" smtClean="0">
                          <a:solidFill>
                            <a:srgbClr val="002060"/>
                          </a:solidFill>
                        </a:rPr>
                        <a:t> of lower (band) grade</a:t>
                      </a:r>
                      <a:endParaRPr lang="en-US" sz="1100" b="1" dirty="0">
                        <a:solidFill>
                          <a:srgbClr val="002060"/>
                        </a:solidFill>
                      </a:endParaRPr>
                    </a:p>
                  </a:txBody>
                  <a:tcPr marL="103632" marR="103632" marT="50292" marB="50292" anchor="ctr">
                    <a:solidFill>
                      <a:schemeClr val="bg1">
                        <a:lumMod val="95000"/>
                      </a:schemeClr>
                    </a:solidFill>
                  </a:tcPr>
                </a:tc>
                <a:tc>
                  <a:txBody>
                    <a:bodyPr/>
                    <a:lstStyle/>
                    <a:p>
                      <a:pPr algn="ctr"/>
                      <a:r>
                        <a:rPr lang="en-US" sz="1100" b="1" dirty="0" smtClean="0">
                          <a:solidFill>
                            <a:srgbClr val="002060"/>
                          </a:solidFill>
                        </a:rPr>
                        <a:t>End of lower (band) grade</a:t>
                      </a:r>
                      <a:endParaRPr lang="en-US" sz="1100" b="1" dirty="0">
                        <a:solidFill>
                          <a:srgbClr val="002060"/>
                        </a:solidFill>
                      </a:endParaRPr>
                    </a:p>
                  </a:txBody>
                  <a:tcPr marL="103632" marR="103632" marT="50292" marB="50292" anchor="ctr">
                    <a:solidFill>
                      <a:schemeClr val="bg1">
                        <a:lumMod val="85000"/>
                      </a:schemeClr>
                    </a:solidFill>
                  </a:tcPr>
                </a:tc>
                <a:tc>
                  <a:txBody>
                    <a:bodyPr/>
                    <a:lstStyle/>
                    <a:p>
                      <a:pPr algn="ctr"/>
                      <a:r>
                        <a:rPr lang="en-US" sz="1100" b="1" dirty="0" smtClean="0">
                          <a:solidFill>
                            <a:srgbClr val="002060"/>
                          </a:solidFill>
                        </a:rPr>
                        <a:t>Beginning of higher (band) to mid</a:t>
                      </a:r>
                      <a:endParaRPr lang="en-US" sz="1100" b="1" dirty="0">
                        <a:solidFill>
                          <a:srgbClr val="002060"/>
                        </a:solidFill>
                      </a:endParaRPr>
                    </a:p>
                  </a:txBody>
                  <a:tcPr marL="103632" marR="103632" marT="50292" marB="50292" anchor="ctr">
                    <a:solidFill>
                      <a:schemeClr val="accent1">
                        <a:lumMod val="20000"/>
                        <a:lumOff val="80000"/>
                      </a:schemeClr>
                    </a:solidFill>
                  </a:tcPr>
                </a:tc>
                <a:tc>
                  <a:txBody>
                    <a:bodyPr/>
                    <a:lstStyle/>
                    <a:p>
                      <a:pPr algn="ctr"/>
                      <a:r>
                        <a:rPr lang="en-US" sz="1100" b="1" dirty="0" smtClean="0">
                          <a:solidFill>
                            <a:srgbClr val="002060"/>
                          </a:solidFill>
                        </a:rPr>
                        <a:t>End of higher</a:t>
                      </a:r>
                      <a:r>
                        <a:rPr lang="en-US" sz="1100" b="1" baseline="0" dirty="0" smtClean="0">
                          <a:solidFill>
                            <a:srgbClr val="002060"/>
                          </a:solidFill>
                        </a:rPr>
                        <a:t> (band) </a:t>
                      </a:r>
                      <a:r>
                        <a:rPr lang="en-US" sz="1100" b="1" dirty="0" smtClean="0">
                          <a:solidFill>
                            <a:srgbClr val="002060"/>
                          </a:solidFill>
                        </a:rPr>
                        <a:t>grade</a:t>
                      </a:r>
                      <a:endParaRPr lang="en-US" sz="1100" b="1" dirty="0">
                        <a:solidFill>
                          <a:srgbClr val="002060"/>
                        </a:solidFill>
                      </a:endParaRPr>
                    </a:p>
                  </a:txBody>
                  <a:tcPr marL="103632" marR="103632" marT="50292" marB="50292" anchor="ctr">
                    <a:solidFill>
                      <a:schemeClr val="accent1">
                        <a:lumMod val="40000"/>
                        <a:lumOff val="60000"/>
                      </a:schemeClr>
                    </a:solidFill>
                  </a:tcPr>
                </a:tc>
                <a:tc>
                  <a:txBody>
                    <a:bodyPr/>
                    <a:lstStyle/>
                    <a:p>
                      <a:pPr algn="ctr"/>
                      <a:r>
                        <a:rPr lang="en-US" sz="1100" b="1" dirty="0" smtClean="0">
                          <a:solidFill>
                            <a:srgbClr val="002060"/>
                          </a:solidFill>
                        </a:rPr>
                        <a:t>Not suited to band</a:t>
                      </a:r>
                      <a:endParaRPr lang="en-US" sz="1100" b="1" dirty="0">
                        <a:solidFill>
                          <a:srgbClr val="002060"/>
                        </a:solidFill>
                      </a:endParaRPr>
                    </a:p>
                  </a:txBody>
                  <a:tcPr marL="103632" marR="103632" marT="50292" marB="50292" anchor="ctr">
                    <a:solidFill>
                      <a:schemeClr val="accent6">
                        <a:lumMod val="20000"/>
                        <a:lumOff val="80000"/>
                      </a:schemeClr>
                    </a:solidFill>
                  </a:tcPr>
                </a:tc>
              </a:tr>
              <a:tr h="435864">
                <a:tc>
                  <a:txBody>
                    <a:bodyPr/>
                    <a:lstStyle/>
                    <a:p>
                      <a:r>
                        <a:rPr lang="en-US" sz="1100" dirty="0" smtClean="0">
                          <a:solidFill>
                            <a:srgbClr val="002060"/>
                          </a:solidFill>
                        </a:rPr>
                        <a:t>Purpose/Meaning</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Structure</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Language Clarity</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Language </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Overall Placement</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23" name="Group 22"/>
          <p:cNvGrpSpPr/>
          <p:nvPr/>
        </p:nvGrpSpPr>
        <p:grpSpPr>
          <a:xfrm>
            <a:off x="2001413" y="6342401"/>
            <a:ext cx="5181600" cy="1931669"/>
            <a:chOff x="1752600" y="5922580"/>
            <a:chExt cx="4572000" cy="1756063"/>
          </a:xfrm>
        </p:grpSpPr>
        <p:grpSp>
          <p:nvGrpSpPr>
            <p:cNvPr id="12" name="Group 11"/>
            <p:cNvGrpSpPr/>
            <p:nvPr/>
          </p:nvGrpSpPr>
          <p:grpSpPr>
            <a:xfrm>
              <a:off x="1752600" y="6019800"/>
              <a:ext cx="4572000" cy="1544543"/>
              <a:chOff x="3657600" y="4426548"/>
              <a:chExt cx="3581400" cy="1544543"/>
            </a:xfrm>
          </p:grpSpPr>
          <p:cxnSp>
            <p:nvCxnSpPr>
              <p:cNvPr id="13" name="Straight Arrow Connector 12"/>
              <p:cNvCxnSpPr/>
              <p:nvPr/>
            </p:nvCxnSpPr>
            <p:spPr>
              <a:xfrm>
                <a:off x="3657600" y="4426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657600" y="4800600"/>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657600" y="5188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57600" y="5569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657600" y="5971091"/>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4490679" y="625891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478248" y="592258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524500" y="6667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464355" y="7048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64355" y="7450043"/>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a:off x="1209040" y="9183102"/>
            <a:ext cx="5483860" cy="410654"/>
          </a:xfrm>
          <a:prstGeom prst="rect">
            <a:avLst/>
          </a:prstGeom>
        </p:spPr>
        <p:txBody>
          <a:bodyPr wrap="square" lIns="101882" tIns="50941" rIns="101882" bIns="50941">
            <a:spAutoFit/>
          </a:bodyPr>
          <a:lstStyle/>
          <a:p>
            <a:pPr algn="ctr"/>
            <a:r>
              <a:rPr lang="en-US" sz="1000" b="1" dirty="0">
                <a:solidFill>
                  <a:srgbClr val="002060"/>
                </a:solidFill>
              </a:rPr>
              <a:t>To see more details about each of the qualitative measures please go to slide 6 of: </a:t>
            </a:r>
            <a:r>
              <a:rPr lang="en-US" sz="1000" b="1" dirty="0">
                <a:solidFill>
                  <a:srgbClr val="002060"/>
                </a:solidFill>
                <a:hlinkClick r:id="rId2"/>
              </a:rPr>
              <a:t>http://www.corestandards.org/assets/Appendix_A.pdf</a:t>
            </a:r>
            <a:endParaRPr lang="en-US" sz="1000" b="1" dirty="0">
              <a:solidFill>
                <a:srgbClr val="002060"/>
              </a:solidFill>
            </a:endParaRPr>
          </a:p>
        </p:txBody>
      </p:sp>
    </p:spTree>
    <p:extLst>
      <p:ext uri="{BB962C8B-B14F-4D97-AF65-F5344CB8AC3E}">
        <p14:creationId xmlns:p14="http://schemas.microsoft.com/office/powerpoint/2010/main" val="2763996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graphicFrame>
        <p:nvGraphicFramePr>
          <p:cNvPr id="152" name="Shape 152"/>
          <p:cNvGraphicFramePr/>
          <p:nvPr>
            <p:extLst>
              <p:ext uri="{D42A27DB-BD31-4B8C-83A1-F6EECF244321}">
                <p14:modId xmlns:p14="http://schemas.microsoft.com/office/powerpoint/2010/main" val="3853355967"/>
              </p:ext>
            </p:extLst>
          </p:nvPr>
        </p:nvGraphicFramePr>
        <p:xfrm>
          <a:off x="151619" y="318330"/>
          <a:ext cx="7600307" cy="9282870"/>
        </p:xfrm>
        <a:graphic>
          <a:graphicData uri="http://schemas.openxmlformats.org/drawingml/2006/table">
            <a:tbl>
              <a:tblPr>
                <a:noFill/>
              </a:tblPr>
              <a:tblGrid>
                <a:gridCol w="610381"/>
                <a:gridCol w="1487209"/>
                <a:gridCol w="1487624"/>
                <a:gridCol w="1565933"/>
                <a:gridCol w="1252751"/>
                <a:gridCol w="1196409"/>
              </a:tblGrid>
              <a:tr h="389125">
                <a:tc rowSpan="2">
                  <a:txBody>
                    <a:bodyPr/>
                    <a:lstStyle/>
                    <a:p>
                      <a:pPr marL="0" marR="0" lvl="0" indent="0" algn="ctr" rtl="0">
                        <a:lnSpc>
                          <a:spcPct val="115000"/>
                        </a:lnSpc>
                        <a:spcBef>
                          <a:spcPts val="0"/>
                        </a:spcBef>
                        <a:spcAft>
                          <a:spcPts val="0"/>
                        </a:spcAft>
                        <a:buSzPct val="25000"/>
                        <a:buNone/>
                      </a:pPr>
                      <a:r>
                        <a:rPr lang="en-US" sz="1200" b="1" u="none" strike="noStrike" cap="none" baseline="0" dirty="0">
                          <a:solidFill>
                            <a:srgbClr val="000000"/>
                          </a:solidFill>
                          <a:latin typeface="Calibri"/>
                          <a:ea typeface="Calibri"/>
                          <a:cs typeface="Calibri"/>
                          <a:sym typeface="Calibri"/>
                        </a:rPr>
                        <a:t>Score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A5A5A5"/>
                    </a:solidFill>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Statement of Purpose/Focus and </a:t>
                      </a:r>
                    </a:p>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Organization</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8CB3E3"/>
                    </a:solidFill>
                  </a:tcPr>
                </a:tc>
                <a:tc hMerge="1">
                  <a:txBody>
                    <a:bodyPr/>
                    <a:lstStyle/>
                    <a:p>
                      <a:endParaRPr lang="en-US"/>
                    </a:p>
                  </a:txBody>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Development: Language and Elaboration of Evidence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C2D59B"/>
                    </a:solidFill>
                  </a:tcPr>
                </a:tc>
                <a:tc hMerge="1">
                  <a:txBody>
                    <a:bodyPr/>
                    <a:lstStyle/>
                    <a:p>
                      <a:endParaRPr lang="en-US"/>
                    </a:p>
                  </a:txBody>
                  <a:tcPr/>
                </a:tc>
                <a:tc rowSpan="2">
                  <a:txBody>
                    <a:bodyPr/>
                    <a:lstStyle/>
                    <a:p>
                      <a:pPr marL="0" marR="0" lvl="0" indent="0" algn="ctr" rtl="0">
                        <a:lnSpc>
                          <a:spcPct val="115000"/>
                        </a:lnSpc>
                        <a:spcBef>
                          <a:spcPts val="0"/>
                        </a:spcBef>
                        <a:spcAft>
                          <a:spcPts val="0"/>
                        </a:spcAft>
                        <a:buSzPct val="25000"/>
                        <a:buNone/>
                      </a:pPr>
                      <a:r>
                        <a:rPr lang="en-US" sz="1300" b="1" u="none" strike="noStrike" cap="none" baseline="0" dirty="0">
                          <a:solidFill>
                            <a:srgbClr val="000000"/>
                          </a:solidFill>
                          <a:latin typeface="Calibri"/>
                          <a:ea typeface="Calibri"/>
                          <a:cs typeface="Calibri"/>
                          <a:sym typeface="Calibri"/>
                        </a:rPr>
                        <a:t>Conventions</a:t>
                      </a:r>
                    </a:p>
                    <a:p>
                      <a:pPr lvl="0" algn="ctr" rtl="0">
                        <a:lnSpc>
                          <a:spcPct val="115000"/>
                        </a:lnSpc>
                        <a:spcBef>
                          <a:spcPts val="0"/>
                        </a:spcBef>
                        <a:buSzPct val="25000"/>
                        <a:buNone/>
                      </a:pPr>
                      <a:r>
                        <a:rPr lang="en-US" sz="600" b="1" i="1" u="sng" dirty="0">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dirty="0">
                          <a:solidFill>
                            <a:schemeClr val="dk1"/>
                          </a:solidFill>
                          <a:latin typeface="Calibri"/>
                          <a:ea typeface="Calibri"/>
                          <a:cs typeface="Calibri"/>
                          <a:sym typeface="Calibri"/>
                        </a:rPr>
                        <a:t>Conventions:</a:t>
                      </a:r>
                    </a:p>
                    <a:p>
                      <a:pPr lvl="0" algn="ctr" rtl="0">
                        <a:lnSpc>
                          <a:spcPct val="115000"/>
                        </a:lnSpc>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3rd</a:t>
                      </a:r>
                      <a:r>
                        <a:rPr lang="en-US" sz="600" b="1" dirty="0">
                          <a:solidFill>
                            <a:schemeClr val="dk1"/>
                          </a:solidFill>
                          <a:latin typeface="Calibri"/>
                          <a:ea typeface="Calibri"/>
                          <a:cs typeface="Calibri"/>
                          <a:sym typeface="Calibri"/>
                        </a:rPr>
                        <a:t>-L.3.2</a:t>
                      </a:r>
                    </a:p>
                    <a:p>
                      <a:pPr lvl="0" algn="ctr" rtl="0">
                        <a:lnSpc>
                          <a:spcPct val="115000"/>
                        </a:lnSpc>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4th</a:t>
                      </a:r>
                      <a:r>
                        <a:rPr lang="en-US" sz="600" b="1" dirty="0">
                          <a:solidFill>
                            <a:schemeClr val="dk1"/>
                          </a:solidFill>
                          <a:latin typeface="Calibri"/>
                          <a:ea typeface="Calibri"/>
                          <a:cs typeface="Calibri"/>
                          <a:sym typeface="Calibri"/>
                        </a:rPr>
                        <a:t>-L.4.2, L.4.3b</a:t>
                      </a:r>
                    </a:p>
                    <a:p>
                      <a:pPr lvl="0" algn="ctr" rtl="0">
                        <a:lnSpc>
                          <a:spcPct val="115000"/>
                        </a:lnSpc>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5th</a:t>
                      </a:r>
                      <a:r>
                        <a:rPr lang="en-US" sz="600" b="1" dirty="0">
                          <a:solidFill>
                            <a:schemeClr val="dk1"/>
                          </a:solidFill>
                          <a:latin typeface="Calibri"/>
                          <a:ea typeface="Calibri"/>
                          <a:cs typeface="Calibri"/>
                          <a:sym typeface="Calibri"/>
                        </a:rPr>
                        <a:t>-L.5.2</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AC090"/>
                    </a:solidFill>
                  </a:tcPr>
                </a:tc>
              </a:tr>
              <a:tr h="1014425">
                <a:tc vMerge="1">
                  <a:txBody>
                    <a:bodyPr/>
                    <a:lstStyle/>
                    <a:p>
                      <a:endParaRPr lang="en-US"/>
                    </a:p>
                  </a:txBody>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Statement of Purpose/Focus </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SzPct val="25000"/>
                        <a:buNone/>
                      </a:pPr>
                      <a:r>
                        <a:rPr lang="en-US" sz="600" b="1">
                          <a:solidFill>
                            <a:schemeClr val="dk1"/>
                          </a:solidFill>
                          <a:latin typeface="Calibri"/>
                          <a:ea typeface="Calibri"/>
                          <a:cs typeface="Calibri"/>
                          <a:sym typeface="Calibri"/>
                        </a:rPr>
                        <a:t>Text Types &amp; Purposes:</a:t>
                      </a:r>
                    </a:p>
                    <a:p>
                      <a:pPr lvl="0" algn="ctr" rtl="0">
                        <a:lnSpc>
                          <a:spcPct val="115000"/>
                        </a:lnSpc>
                        <a:spcBef>
                          <a:spcPts val="0"/>
                        </a:spcBef>
                        <a:buSzPct val="25000"/>
                        <a:buNone/>
                      </a:pP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-W.3.2a-b</a:t>
                      </a:r>
                    </a:p>
                    <a:p>
                      <a:pPr lvl="0" algn="ctr" rtl="0">
                        <a:lnSpc>
                          <a:spcPct val="115000"/>
                        </a:lnSpc>
                        <a:spcBef>
                          <a:spcPts val="0"/>
                        </a:spcBef>
                        <a:buSzPct val="25000"/>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-W.4.2a-b</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-W.5.2a-b</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AE5F1"/>
                    </a:solidFill>
                  </a:tcPr>
                </a:tc>
                <a:tc>
                  <a:txBody>
                    <a:bodyPr/>
                    <a:lstStyle/>
                    <a:p>
                      <a:pPr marL="0" marR="0" lvl="0" indent="0" algn="ctr" rtl="0">
                        <a:spcBef>
                          <a:spcPts val="0"/>
                        </a:spcBef>
                        <a:buSzPct val="25000"/>
                        <a:buNone/>
                      </a:pPr>
                      <a:r>
                        <a:rPr lang="en-US" sz="1200" b="1" u="none" strike="noStrike" cap="none" baseline="0">
                          <a:latin typeface="Calibri"/>
                          <a:ea typeface="Calibri"/>
                          <a:cs typeface="Calibri"/>
                          <a:sym typeface="Calibri"/>
                        </a:rPr>
                        <a:t>Organization</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spcBef>
                          <a:spcPts val="0"/>
                        </a:spcBef>
                        <a:buClr>
                          <a:schemeClr val="dk1"/>
                        </a:buClr>
                        <a:buSzPct val="25000"/>
                        <a:buFont typeface="Arial"/>
                        <a:buNone/>
                      </a:pPr>
                      <a:r>
                        <a:rPr lang="en-US" sz="600" b="1">
                          <a:solidFill>
                            <a:schemeClr val="dk1"/>
                          </a:solidFill>
                          <a:latin typeface="Calibri"/>
                          <a:ea typeface="Calibri"/>
                          <a:cs typeface="Calibri"/>
                          <a:sym typeface="Calibri"/>
                        </a:rPr>
                        <a:t>Text Types &amp; Purposes:</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-W.3.2c-d</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-W.4.2c-d</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-W.5.2c-d</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AE5F1"/>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Elaboration of Evidence</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Research to Build and Present Knowledge:</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-W.3.7-8</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-W.4.7-9</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-W.5.7-9</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6E3BC"/>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Language and Vocabulary</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Conventions &amp; Vocab.  Acquisition: </a:t>
                      </a: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-L.3.1b-i, L.3.3a &amp; L.3.6</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-L.4.1, L.4.3a, &amp; L.4.6</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-L.5.1b-e, L.5.3a &amp; L.5.6</a:t>
                      </a:r>
                    </a:p>
                    <a:p>
                      <a:pPr marL="0" marR="0" lvl="0" indent="0" algn="ctr" rtl="0">
                        <a:lnSpc>
                          <a:spcPct val="115000"/>
                        </a:lnSpc>
                        <a:spcBef>
                          <a:spcPts val="0"/>
                        </a:spcBef>
                        <a:spcAft>
                          <a:spcPts val="0"/>
                        </a:spcAft>
                        <a:buNone/>
                      </a:pPr>
                      <a:endParaRPr sz="600" b="1">
                        <a:latin typeface="Calibri"/>
                        <a:ea typeface="Calibri"/>
                        <a:cs typeface="Calibri"/>
                        <a:sym typeface="Calibri"/>
                      </a:endParaRP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6E3BC"/>
                    </a:solidFill>
                  </a:tcPr>
                </a:tc>
                <a:tc vMerge="1">
                  <a:txBody>
                    <a:bodyPr/>
                    <a:lstStyle/>
                    <a:p>
                      <a:endParaRPr lang="en-US"/>
                    </a:p>
                  </a:txBody>
                  <a:tcPr/>
                </a:tc>
              </a:tr>
              <a:tr h="1937975">
                <a:tc>
                  <a:txBody>
                    <a:bodyPr/>
                    <a:lstStyle/>
                    <a:p>
                      <a:pPr marL="0" marR="0" lvl="0" indent="0" algn="ctr" rtl="0">
                        <a:lnSpc>
                          <a:spcPct val="115000"/>
                        </a:lnSpc>
                        <a:spcBef>
                          <a:spcPts val="0"/>
                        </a:spcBef>
                        <a:spcAft>
                          <a:spcPts val="0"/>
                        </a:spcAft>
                        <a:buSzPct val="25000"/>
                        <a:buNone/>
                      </a:pPr>
                      <a:r>
                        <a:rPr lang="en-US" sz="2000" b="1" u="none" strike="noStrike" cap="none" baseline="0" dirty="0">
                          <a:solidFill>
                            <a:srgbClr val="000000"/>
                          </a:solidFill>
                          <a:latin typeface="Calibri"/>
                          <a:ea typeface="Calibri"/>
                          <a:cs typeface="Calibri"/>
                          <a:sym typeface="Calibri"/>
                        </a:rPr>
                        <a:t>4</a:t>
                      </a:r>
                    </a:p>
                    <a:p>
                      <a:pPr marL="0" marR="0" lvl="0" indent="0" algn="ctr" rtl="0">
                        <a:lnSpc>
                          <a:spcPct val="115000"/>
                        </a:lnSpc>
                        <a:spcBef>
                          <a:spcPts val="0"/>
                        </a:spcBef>
                        <a:spcAft>
                          <a:spcPts val="0"/>
                        </a:spcAft>
                        <a:buSzPct val="25000"/>
                        <a:buNone/>
                      </a:pPr>
                      <a:r>
                        <a:rPr lang="en-US" sz="800" b="1" u="none" strike="noStrike" cap="none" baseline="0" dirty="0">
                          <a:solidFill>
                            <a:srgbClr val="000000"/>
                          </a:solidFill>
                          <a:latin typeface="Calibri"/>
                          <a:ea typeface="Calibri"/>
                          <a:cs typeface="Calibri"/>
                          <a:sym typeface="Calibri"/>
                        </a:rPr>
                        <a:t>Exemplary</a:t>
                      </a:r>
                    </a:p>
                    <a:p>
                      <a:pPr marL="0" marR="0" lvl="0" indent="0" algn="ctr" rtl="0">
                        <a:lnSpc>
                          <a:spcPct val="115000"/>
                        </a:lnSpc>
                        <a:spcBef>
                          <a:spcPts val="0"/>
                        </a:spcBef>
                        <a:spcAft>
                          <a:spcPts val="0"/>
                        </a:spcAft>
                        <a:buSzPct val="25000"/>
                        <a:buNone/>
                      </a:pPr>
                      <a:r>
                        <a:rPr lang="en-US" sz="900" b="1" dirty="0">
                          <a:latin typeface="Calibri"/>
                          <a:ea typeface="Calibri"/>
                          <a:cs typeface="Calibri"/>
                          <a:sym typeface="Calibri"/>
                        </a:rPr>
                        <a:t>(E)</a:t>
                      </a:r>
                    </a:p>
                  </a:txBody>
                  <a:tcPr marL="92525" marR="28650" marT="0" marB="0" anchor="ctr">
                    <a:lnL w="12700" cap="flat">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is fully sustained and consistently and purposefully focused: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latin typeface="+mn-lt"/>
                          <a:ea typeface="Calibri"/>
                          <a:cs typeface="Times New Roman"/>
                        </a:rPr>
                        <a:t>controlling </a:t>
                      </a:r>
                      <a:r>
                        <a:rPr lang="en-US" sz="900" dirty="0">
                          <a:latin typeface="+mn-lt"/>
                          <a:ea typeface="Calibri"/>
                          <a:cs typeface="Times New Roman"/>
                        </a:rPr>
                        <a:t>idea or main idea of a topic is focused, clearly stated, and strongly </a:t>
                      </a:r>
                      <a:r>
                        <a:rPr lang="en-US" sz="900" dirty="0" smtClean="0">
                          <a:latin typeface="+mn-lt"/>
                          <a:ea typeface="Calibri"/>
                          <a:cs typeface="Times New Roman"/>
                        </a:rPr>
                        <a:t>maintained.</a:t>
                      </a:r>
                    </a:p>
                    <a:p>
                      <a:pPr marL="58738" marR="0" indent="-58738" algn="l">
                        <a:spcBef>
                          <a:spcPts val="0"/>
                        </a:spcBef>
                        <a:spcAft>
                          <a:spcPts val="0"/>
                        </a:spcAft>
                        <a:buFont typeface="Arial" pitchFamily="34" charset="0"/>
                        <a:buChar char="•"/>
                      </a:pPr>
                      <a:endParaRPr lang="en-US" sz="900" dirty="0" smtClean="0">
                        <a:latin typeface="+mn-lt"/>
                        <a:ea typeface="Calibri"/>
                        <a:cs typeface="Times New Roman"/>
                      </a:endParaRPr>
                    </a:p>
                    <a:p>
                      <a:pPr marL="58738" marR="0" indent="-58738" algn="l">
                        <a:spcBef>
                          <a:spcPts val="0"/>
                        </a:spcBef>
                        <a:spcAft>
                          <a:spcPts val="0"/>
                        </a:spcAft>
                        <a:buFont typeface="Arial" pitchFamily="34" charset="0"/>
                        <a:buChar char="•"/>
                      </a:pPr>
                      <a:r>
                        <a:rPr lang="en-US" sz="900" dirty="0" smtClean="0">
                          <a:latin typeface="+mn-lt"/>
                          <a:ea typeface="Calibri"/>
                          <a:cs typeface="Times New Roman"/>
                        </a:rPr>
                        <a:t>controlling idea or main idea of a topic is introduced and communicated clearly within the context.</a:t>
                      </a:r>
                      <a:endParaRPr lang="en-US" sz="900" dirty="0">
                        <a:latin typeface="+mn-lt"/>
                        <a:ea typeface="Calibri"/>
                        <a:cs typeface="Times New Roman"/>
                      </a:endParaRPr>
                    </a:p>
                  </a:txBody>
                  <a:tcPr marL="34290" marR="3429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has a clear and effective organizational structure creating unity and </a:t>
                      </a:r>
                      <a:r>
                        <a:rPr lang="en-US" sz="900" dirty="0" smtClean="0">
                          <a:solidFill>
                            <a:srgbClr val="000000"/>
                          </a:solidFill>
                          <a:latin typeface="+mn-lt"/>
                          <a:ea typeface="Calibri"/>
                          <a:cs typeface="Franklin Gothic Book"/>
                        </a:rPr>
                        <a:t>completeness</a:t>
                      </a:r>
                      <a:r>
                        <a:rPr lang="en-US" sz="900" dirty="0">
                          <a:solidFill>
                            <a:srgbClr val="000000"/>
                          </a:solidFill>
                          <a:latin typeface="+mn-lt"/>
                          <a:ea typeface="Calibri"/>
                          <a:cs typeface="Franklin Gothic Book"/>
                        </a:rPr>
                        <a:t>: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use </a:t>
                      </a:r>
                      <a:r>
                        <a:rPr lang="en-US" sz="900" dirty="0">
                          <a:solidFill>
                            <a:srgbClr val="000000"/>
                          </a:solidFill>
                          <a:latin typeface="+mn-lt"/>
                          <a:ea typeface="Calibri"/>
                          <a:cs typeface="Franklin Gothic Book"/>
                        </a:rPr>
                        <a:t>of a variety of transitional </a:t>
                      </a:r>
                      <a:r>
                        <a:rPr lang="en-US" sz="900" dirty="0" smtClean="0">
                          <a:solidFill>
                            <a:srgbClr val="000000"/>
                          </a:solidFill>
                          <a:latin typeface="+mn-lt"/>
                          <a:ea typeface="Calibri"/>
                          <a:cs typeface="Franklin Gothic Book"/>
                        </a:rPr>
                        <a:t>strategies. </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logical </a:t>
                      </a:r>
                      <a:r>
                        <a:rPr lang="en-US" sz="900" dirty="0">
                          <a:solidFill>
                            <a:srgbClr val="000000"/>
                          </a:solidFill>
                          <a:latin typeface="+mn-lt"/>
                          <a:ea typeface="Calibri"/>
                          <a:cs typeface="Franklin Gothic Book"/>
                        </a:rPr>
                        <a:t>progression of ideas from beginning to </a:t>
                      </a:r>
                      <a:r>
                        <a:rPr lang="en-US" sz="900" dirty="0" smtClean="0">
                          <a:solidFill>
                            <a:srgbClr val="000000"/>
                          </a:solidFill>
                          <a:latin typeface="+mn-lt"/>
                          <a:ea typeface="Calibri"/>
                          <a:cs typeface="Franklin Gothic Book"/>
                        </a:rPr>
                        <a:t>end. </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 effective </a:t>
                      </a:r>
                      <a:r>
                        <a:rPr lang="en-US" sz="900" dirty="0">
                          <a:solidFill>
                            <a:srgbClr val="000000"/>
                          </a:solidFill>
                          <a:latin typeface="+mn-lt"/>
                          <a:ea typeface="Calibri"/>
                          <a:cs typeface="Franklin Gothic Book"/>
                        </a:rPr>
                        <a:t>introduction and conclusion for audience and </a:t>
                      </a:r>
                      <a:r>
                        <a:rPr lang="en-US" sz="900" dirty="0" smtClean="0">
                          <a:solidFill>
                            <a:srgbClr val="000000"/>
                          </a:solidFill>
                          <a:latin typeface="+mn-lt"/>
                          <a:ea typeface="Calibri"/>
                          <a:cs typeface="Franklin Gothic Book"/>
                        </a:rPr>
                        <a:t>purpose.</a:t>
                      </a:r>
                      <a:endParaRPr lang="en-US" sz="900" dirty="0">
                        <a:solidFill>
                          <a:srgbClr val="000000"/>
                        </a:solidFill>
                        <a:latin typeface="+mn-lt"/>
                        <a:ea typeface="Calibri"/>
                        <a:cs typeface="Franklin Gothic Book"/>
                      </a:endParaRPr>
                    </a:p>
                  </a:txBody>
                  <a:tcPr marL="34290" marR="3429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provides thorough and convincing support/evidence for the controlling idea or main idea that includes the effective use of sources, facts, and details: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use </a:t>
                      </a:r>
                      <a:r>
                        <a:rPr lang="en-US" sz="900" dirty="0">
                          <a:solidFill>
                            <a:srgbClr val="000000"/>
                          </a:solidFill>
                          <a:latin typeface="+mn-lt"/>
                          <a:ea typeface="Calibri"/>
                          <a:cs typeface="Franklin Gothic Book"/>
                        </a:rPr>
                        <a:t>of evidence from sources is smoothly </a:t>
                      </a:r>
                      <a:r>
                        <a:rPr lang="en-US" sz="900" dirty="0" smtClean="0">
                          <a:solidFill>
                            <a:srgbClr val="000000"/>
                          </a:solidFill>
                          <a:latin typeface="+mn-lt"/>
                          <a:ea typeface="Calibri"/>
                          <a:cs typeface="Franklin Gothic Book"/>
                        </a:rPr>
                        <a:t>integrated, comprehensive</a:t>
                      </a:r>
                      <a:r>
                        <a:rPr lang="en-US" sz="900" dirty="0">
                          <a:solidFill>
                            <a:srgbClr val="000000"/>
                          </a:solidFill>
                          <a:latin typeface="+mn-lt"/>
                          <a:ea typeface="Calibri"/>
                          <a:cs typeface="Franklin Gothic Book"/>
                        </a:rPr>
                        <a:t>, and relevant </a:t>
                      </a:r>
                      <a:r>
                        <a:rPr lang="en-US" sz="900" dirty="0" smtClean="0">
                          <a:solidFill>
                            <a:srgbClr val="000000"/>
                          </a:solidFill>
                          <a:latin typeface="+mn-lt"/>
                          <a:ea typeface="Calibri"/>
                          <a:cs typeface="Franklin Gothic Book"/>
                        </a:rPr>
                        <a:t>.</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effective </a:t>
                      </a:r>
                      <a:r>
                        <a:rPr lang="en-US" sz="900" dirty="0">
                          <a:solidFill>
                            <a:srgbClr val="000000"/>
                          </a:solidFill>
                          <a:latin typeface="+mn-lt"/>
                          <a:ea typeface="Calibri"/>
                          <a:cs typeface="Franklin Gothic Book"/>
                        </a:rPr>
                        <a:t>use of a variety of elaborative techniques </a:t>
                      </a:r>
                      <a:r>
                        <a:rPr lang="en-US" sz="900" dirty="0" smtClean="0">
                          <a:solidFill>
                            <a:srgbClr val="000000"/>
                          </a:solidFill>
                          <a:latin typeface="+mn-lt"/>
                          <a:ea typeface="Calibri"/>
                          <a:cs typeface="Franklin Gothic Book"/>
                        </a:rPr>
                        <a:t>.</a:t>
                      </a:r>
                      <a:endParaRPr lang="en-US" sz="900" dirty="0">
                        <a:solidFill>
                          <a:srgbClr val="000000"/>
                        </a:solidFill>
                        <a:latin typeface="+mn-lt"/>
                        <a:ea typeface="Calibri"/>
                        <a:cs typeface="Franklin Gothic Book"/>
                      </a:endParaRPr>
                    </a:p>
                  </a:txBody>
                  <a:tcPr marL="34290" marR="3429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clearly and effectively expresses ideas, using precise language: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use </a:t>
                      </a:r>
                      <a:r>
                        <a:rPr lang="en-US" sz="900" dirty="0">
                          <a:solidFill>
                            <a:srgbClr val="000000"/>
                          </a:solidFill>
                          <a:latin typeface="+mn-lt"/>
                          <a:ea typeface="Calibri"/>
                          <a:cs typeface="Franklin Gothic Book"/>
                        </a:rPr>
                        <a:t>of academic and domain-specific vocabulary is clearly appropriate for the audience and </a:t>
                      </a:r>
                      <a:r>
                        <a:rPr lang="en-US" sz="900" dirty="0" smtClean="0">
                          <a:solidFill>
                            <a:srgbClr val="000000"/>
                          </a:solidFill>
                          <a:latin typeface="+mn-lt"/>
                          <a:ea typeface="Calibri"/>
                          <a:cs typeface="Franklin Gothic Book"/>
                        </a:rPr>
                        <a:t>purpose. </a:t>
                      </a:r>
                      <a:endParaRPr lang="en-US" sz="900" dirty="0">
                        <a:solidFill>
                          <a:srgbClr val="000000"/>
                        </a:solidFill>
                        <a:latin typeface="+mn-lt"/>
                        <a:ea typeface="Calibri"/>
                        <a:cs typeface="Franklin Gothic Book"/>
                      </a:endParaRPr>
                    </a:p>
                  </a:txBody>
                  <a:tcPr marL="34290" marR="3429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demonstrates a strong command of conventions: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few</a:t>
                      </a:r>
                      <a:r>
                        <a:rPr lang="en-US" sz="900" dirty="0">
                          <a:solidFill>
                            <a:srgbClr val="000000"/>
                          </a:solidFill>
                          <a:latin typeface="+mn-lt"/>
                          <a:ea typeface="Calibri"/>
                          <a:cs typeface="Franklin Gothic Book"/>
                        </a:rPr>
                        <a:t>, if any, errors are present in usage and sentence </a:t>
                      </a:r>
                      <a:r>
                        <a:rPr lang="en-US" sz="900" dirty="0" smtClean="0">
                          <a:solidFill>
                            <a:srgbClr val="000000"/>
                          </a:solidFill>
                          <a:latin typeface="+mn-lt"/>
                          <a:ea typeface="Calibri"/>
                          <a:cs typeface="Franklin Gothic Book"/>
                        </a:rPr>
                        <a:t>formation. </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effective </a:t>
                      </a:r>
                      <a:r>
                        <a:rPr lang="en-US" sz="900" dirty="0">
                          <a:solidFill>
                            <a:srgbClr val="000000"/>
                          </a:solidFill>
                          <a:latin typeface="+mn-lt"/>
                          <a:ea typeface="Calibri"/>
                          <a:cs typeface="Franklin Gothic Book"/>
                        </a:rPr>
                        <a:t>and consistent use of punctuation, capitalization, and </a:t>
                      </a:r>
                      <a:r>
                        <a:rPr lang="en-US" sz="900" dirty="0" smtClean="0">
                          <a:solidFill>
                            <a:srgbClr val="000000"/>
                          </a:solidFill>
                          <a:latin typeface="+mn-lt"/>
                          <a:ea typeface="Calibri"/>
                          <a:cs typeface="Franklin Gothic Book"/>
                        </a:rPr>
                        <a:t>spelling. </a:t>
                      </a:r>
                      <a:endParaRPr lang="en-US" sz="900" dirty="0">
                        <a:solidFill>
                          <a:srgbClr val="000000"/>
                        </a:solidFill>
                        <a:latin typeface="+mn-lt"/>
                        <a:ea typeface="Calibri"/>
                        <a:cs typeface="Franklin Gothic Book"/>
                      </a:endParaRPr>
                    </a:p>
                  </a:txBody>
                  <a:tcPr marL="34290" marR="3429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2005275">
                <a:tc>
                  <a:txBody>
                    <a:bodyPr/>
                    <a:lstStyle/>
                    <a:p>
                      <a:pPr marL="0" marR="0" lvl="0" indent="0" algn="ctr" rtl="0">
                        <a:lnSpc>
                          <a:spcPct val="115000"/>
                        </a:lnSpc>
                        <a:spcBef>
                          <a:spcPts val="0"/>
                        </a:spcBef>
                        <a:spcAft>
                          <a:spcPts val="0"/>
                        </a:spcAft>
                        <a:buSzPct val="25000"/>
                        <a:buNone/>
                      </a:pPr>
                      <a:r>
                        <a:rPr lang="en-US" sz="2000" b="1" u="none" strike="noStrike" cap="none" baseline="0" dirty="0">
                          <a:solidFill>
                            <a:srgbClr val="000000"/>
                          </a:solidFill>
                          <a:latin typeface="Calibri"/>
                          <a:ea typeface="Calibri"/>
                          <a:cs typeface="Calibri"/>
                          <a:sym typeface="Calibri"/>
                        </a:rPr>
                        <a:t>3</a:t>
                      </a:r>
                    </a:p>
                    <a:p>
                      <a:pPr marL="0" marR="0" lvl="0" indent="0" algn="ctr" rtl="0">
                        <a:lnSpc>
                          <a:spcPct val="115000"/>
                        </a:lnSpc>
                        <a:spcBef>
                          <a:spcPts val="0"/>
                        </a:spcBef>
                        <a:spcAft>
                          <a:spcPts val="0"/>
                        </a:spcAft>
                        <a:buSzPct val="25000"/>
                        <a:buNone/>
                      </a:pPr>
                      <a:r>
                        <a:rPr lang="en-US" sz="900" b="1" u="none" strike="noStrike" cap="none" baseline="0" dirty="0">
                          <a:solidFill>
                            <a:srgbClr val="000000"/>
                          </a:solidFill>
                          <a:latin typeface="Calibri"/>
                          <a:ea typeface="Calibri"/>
                          <a:cs typeface="Calibri"/>
                          <a:sym typeface="Calibri"/>
                        </a:rPr>
                        <a:t>Proficient</a:t>
                      </a:r>
                    </a:p>
                    <a:p>
                      <a:pPr marL="0" marR="0" lvl="0" indent="0" algn="ctr" rtl="0">
                        <a:lnSpc>
                          <a:spcPct val="115000"/>
                        </a:lnSpc>
                        <a:spcBef>
                          <a:spcPts val="0"/>
                        </a:spcBef>
                        <a:spcAft>
                          <a:spcPts val="0"/>
                        </a:spcAft>
                        <a:buSzPct val="25000"/>
                        <a:buNone/>
                      </a:pPr>
                      <a:r>
                        <a:rPr lang="en-US" sz="1000" b="1" dirty="0">
                          <a:latin typeface="Calibri"/>
                          <a:ea typeface="Calibri"/>
                          <a:cs typeface="Calibri"/>
                          <a:sym typeface="Calibri"/>
                        </a:rPr>
                        <a:t>(M)</a:t>
                      </a:r>
                    </a:p>
                  </a:txBody>
                  <a:tcPr marL="92525" marR="28650" marT="0" marB="0" anchor="ctr">
                    <a:lnL w="12700" cap="flat">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is adequately sustained and generally focused</a:t>
                      </a:r>
                      <a:r>
                        <a:rPr lang="en-US" sz="900" dirty="0" smtClean="0">
                          <a:solidFill>
                            <a:srgbClr val="000000"/>
                          </a:solidFill>
                          <a:latin typeface="+mn-lt"/>
                          <a:ea typeface="Calibri"/>
                          <a:cs typeface="Franklin Gothic Book"/>
                        </a:rPr>
                        <a:t>:</a:t>
                      </a: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focus </a:t>
                      </a:r>
                      <a:r>
                        <a:rPr lang="en-US" sz="900" dirty="0">
                          <a:solidFill>
                            <a:srgbClr val="000000"/>
                          </a:solidFill>
                          <a:latin typeface="+mn-lt"/>
                          <a:ea typeface="Calibri"/>
                          <a:cs typeface="Franklin Gothic Book"/>
                        </a:rPr>
                        <a:t>is clear and for the most part maintained, </a:t>
                      </a:r>
                      <a:r>
                        <a:rPr lang="en-US" sz="900" i="1" dirty="0">
                          <a:solidFill>
                            <a:srgbClr val="000000"/>
                          </a:solidFill>
                          <a:latin typeface="+mn-lt"/>
                          <a:ea typeface="Calibri"/>
                          <a:cs typeface="Franklin Gothic Book"/>
                        </a:rPr>
                        <a:t>though some loosely related material may be </a:t>
                      </a:r>
                      <a:r>
                        <a:rPr lang="en-US" sz="900" i="1" dirty="0" smtClean="0">
                          <a:solidFill>
                            <a:srgbClr val="000000"/>
                          </a:solidFill>
                          <a:latin typeface="+mn-lt"/>
                          <a:ea typeface="Calibri"/>
                          <a:cs typeface="Franklin Gothic Book"/>
                        </a:rPr>
                        <a:t>present. </a:t>
                      </a:r>
                    </a:p>
                    <a:p>
                      <a:pPr marL="58738" marR="0" indent="-58738" algn="l">
                        <a:spcBef>
                          <a:spcPts val="0"/>
                        </a:spcBef>
                        <a:spcAft>
                          <a:spcPts val="0"/>
                        </a:spcAft>
                        <a:buFont typeface="Arial" pitchFamily="34" charset="0"/>
                        <a:buChar char="•"/>
                      </a:pPr>
                      <a:endParaRPr lang="en-US" sz="900" i="1"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some </a:t>
                      </a:r>
                      <a:r>
                        <a:rPr lang="en-US" sz="900" dirty="0">
                          <a:solidFill>
                            <a:srgbClr val="000000"/>
                          </a:solidFill>
                          <a:latin typeface="+mn-lt"/>
                          <a:ea typeface="Calibri"/>
                          <a:cs typeface="Franklin Gothic Book"/>
                        </a:rPr>
                        <a:t>context for the controlling idea or main idea of the topic is </a:t>
                      </a:r>
                      <a:r>
                        <a:rPr lang="en-US" sz="900" dirty="0" smtClean="0">
                          <a:solidFill>
                            <a:srgbClr val="000000"/>
                          </a:solidFill>
                          <a:latin typeface="+mn-lt"/>
                          <a:ea typeface="Calibri"/>
                          <a:cs typeface="Franklin Gothic Book"/>
                        </a:rPr>
                        <a:t>adequate. </a:t>
                      </a:r>
                      <a:endParaRPr lang="en-US" sz="900" dirty="0">
                        <a:solidFill>
                          <a:srgbClr val="000000"/>
                        </a:solidFill>
                        <a:latin typeface="+mn-lt"/>
                        <a:ea typeface="Calibri"/>
                        <a:cs typeface="Franklin Gothic Book"/>
                      </a:endParaRPr>
                    </a:p>
                  </a:txBody>
                  <a:tcPr marL="34290" marR="3429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has an evident organizational structure and a sense of completeness, though there may be minor flaws and some ideas may be loosely connected: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adequate </a:t>
                      </a:r>
                      <a:r>
                        <a:rPr lang="en-US" sz="900" dirty="0">
                          <a:solidFill>
                            <a:srgbClr val="000000"/>
                          </a:solidFill>
                          <a:latin typeface="+mn-lt"/>
                          <a:ea typeface="Calibri"/>
                          <a:cs typeface="Franklin Gothic Book"/>
                        </a:rPr>
                        <a:t>use of transitional strategies with some </a:t>
                      </a:r>
                      <a:r>
                        <a:rPr lang="en-US" sz="900" dirty="0" smtClean="0">
                          <a:solidFill>
                            <a:srgbClr val="000000"/>
                          </a:solidFill>
                          <a:latin typeface="+mn-lt"/>
                          <a:ea typeface="Calibri"/>
                          <a:cs typeface="Franklin Gothic Book"/>
                        </a:rPr>
                        <a:t>variety.</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 </a:t>
                      </a:r>
                      <a:r>
                        <a:rPr lang="en-US" sz="900" dirty="0">
                          <a:solidFill>
                            <a:srgbClr val="000000"/>
                          </a:solidFill>
                          <a:latin typeface="+mn-lt"/>
                          <a:ea typeface="Calibri"/>
                          <a:cs typeface="Franklin Gothic Book"/>
                        </a:rPr>
                        <a:t>adequate progression of ideas from beginning to </a:t>
                      </a:r>
                      <a:r>
                        <a:rPr lang="en-US" sz="900" dirty="0" smtClean="0">
                          <a:solidFill>
                            <a:srgbClr val="000000"/>
                          </a:solidFill>
                          <a:latin typeface="+mn-lt"/>
                          <a:ea typeface="Calibri"/>
                          <a:cs typeface="Franklin Gothic Book"/>
                        </a:rPr>
                        <a:t>end.</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adequate introduction </a:t>
                      </a:r>
                      <a:r>
                        <a:rPr lang="en-US" sz="900" dirty="0">
                          <a:solidFill>
                            <a:srgbClr val="000000"/>
                          </a:solidFill>
                          <a:latin typeface="+mn-lt"/>
                          <a:ea typeface="Calibri"/>
                          <a:cs typeface="Franklin Gothic Book"/>
                        </a:rPr>
                        <a:t>and </a:t>
                      </a:r>
                      <a:r>
                        <a:rPr lang="en-US" sz="900" dirty="0" smtClean="0">
                          <a:solidFill>
                            <a:srgbClr val="000000"/>
                          </a:solidFill>
                          <a:latin typeface="+mn-lt"/>
                          <a:ea typeface="Calibri"/>
                          <a:cs typeface="Franklin Gothic Book"/>
                        </a:rPr>
                        <a:t>conclusion. </a:t>
                      </a:r>
                      <a:endParaRPr lang="en-US" sz="900" dirty="0">
                        <a:solidFill>
                          <a:srgbClr val="000000"/>
                        </a:solidFill>
                        <a:latin typeface="+mn-lt"/>
                        <a:ea typeface="Calibri"/>
                        <a:cs typeface="Franklin Gothic Book"/>
                      </a:endParaRPr>
                    </a:p>
                  </a:txBody>
                  <a:tcPr marL="34290" marR="3429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provides adequate support/evidence for the controlling idea or main idea that includes the use of sources, facts, and details: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some </a:t>
                      </a:r>
                      <a:r>
                        <a:rPr lang="en-US" sz="900" dirty="0">
                          <a:solidFill>
                            <a:srgbClr val="000000"/>
                          </a:solidFill>
                          <a:latin typeface="+mn-lt"/>
                          <a:ea typeface="Calibri"/>
                          <a:cs typeface="Franklin Gothic Book"/>
                        </a:rPr>
                        <a:t>evidence from sources is integrated, though citations may be general or </a:t>
                      </a:r>
                      <a:r>
                        <a:rPr lang="en-US" sz="900" dirty="0" smtClean="0">
                          <a:solidFill>
                            <a:srgbClr val="000000"/>
                          </a:solidFill>
                          <a:latin typeface="+mn-lt"/>
                          <a:ea typeface="Calibri"/>
                          <a:cs typeface="Franklin Gothic Book"/>
                        </a:rPr>
                        <a:t>imprecise.</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adequate </a:t>
                      </a:r>
                      <a:r>
                        <a:rPr lang="en-US" sz="900" dirty="0">
                          <a:solidFill>
                            <a:srgbClr val="000000"/>
                          </a:solidFill>
                          <a:latin typeface="+mn-lt"/>
                          <a:ea typeface="Calibri"/>
                          <a:cs typeface="Franklin Gothic Book"/>
                        </a:rPr>
                        <a:t>use of some elaborative </a:t>
                      </a:r>
                      <a:r>
                        <a:rPr lang="en-US" sz="900" dirty="0" smtClean="0">
                          <a:solidFill>
                            <a:srgbClr val="000000"/>
                          </a:solidFill>
                          <a:latin typeface="+mn-lt"/>
                          <a:ea typeface="Calibri"/>
                          <a:cs typeface="Franklin Gothic Book"/>
                        </a:rPr>
                        <a:t>techniques.</a:t>
                      </a:r>
                      <a:endParaRPr lang="en-US" sz="900" dirty="0">
                        <a:solidFill>
                          <a:srgbClr val="000000"/>
                        </a:solidFill>
                        <a:latin typeface="+mn-lt"/>
                        <a:ea typeface="Calibri"/>
                        <a:cs typeface="Franklin Gothic Book"/>
                      </a:endParaRPr>
                    </a:p>
                  </a:txBody>
                  <a:tcPr marL="34290" marR="3429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adequately expresses ideas, employing a mix of precise with more general </a:t>
                      </a:r>
                      <a:r>
                        <a:rPr lang="en-US" sz="900" dirty="0" smtClean="0">
                          <a:solidFill>
                            <a:srgbClr val="000000"/>
                          </a:solidFill>
                          <a:latin typeface="+mn-lt"/>
                          <a:ea typeface="Calibri"/>
                          <a:cs typeface="Franklin Gothic Book"/>
                        </a:rPr>
                        <a:t>language.</a:t>
                      </a: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pPr>
                      <a:r>
                        <a:rPr lang="en-US" sz="900" dirty="0" smtClean="0">
                          <a:solidFill>
                            <a:srgbClr val="000000"/>
                          </a:solidFill>
                          <a:latin typeface="+mn-lt"/>
                          <a:ea typeface="Calibri"/>
                          <a:cs typeface="Franklin Gothic Book"/>
                        </a:rPr>
                        <a:t>Use </a:t>
                      </a:r>
                      <a:r>
                        <a:rPr lang="en-US" sz="900" dirty="0">
                          <a:solidFill>
                            <a:srgbClr val="000000"/>
                          </a:solidFill>
                          <a:latin typeface="+mn-lt"/>
                          <a:ea typeface="Calibri"/>
                          <a:cs typeface="Franklin Gothic Book"/>
                        </a:rPr>
                        <a:t>of domain-specific vocabulary is generally appropriate for the audience and </a:t>
                      </a:r>
                      <a:r>
                        <a:rPr lang="en-US" sz="900" dirty="0" smtClean="0">
                          <a:solidFill>
                            <a:srgbClr val="000000"/>
                          </a:solidFill>
                          <a:latin typeface="+mn-lt"/>
                          <a:ea typeface="Calibri"/>
                          <a:cs typeface="Franklin Gothic Book"/>
                        </a:rPr>
                        <a:t>purpose. </a:t>
                      </a:r>
                      <a:endParaRPr lang="en-US" sz="900" dirty="0">
                        <a:solidFill>
                          <a:srgbClr val="000000"/>
                        </a:solidFill>
                        <a:latin typeface="+mn-lt"/>
                        <a:ea typeface="Calibri"/>
                        <a:cs typeface="Franklin Gothic Book"/>
                      </a:endParaRPr>
                    </a:p>
                  </a:txBody>
                  <a:tcPr marL="34290" marR="3429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demonstrates an adequate command of conventions: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some </a:t>
                      </a:r>
                      <a:r>
                        <a:rPr lang="en-US" sz="900" dirty="0">
                          <a:solidFill>
                            <a:srgbClr val="000000"/>
                          </a:solidFill>
                          <a:latin typeface="+mn-lt"/>
                          <a:ea typeface="Calibri"/>
                          <a:cs typeface="Franklin Gothic Book"/>
                        </a:rPr>
                        <a:t>errors in usage and sentence formation may be present, but no systematic pattern of errors is </a:t>
                      </a:r>
                      <a:r>
                        <a:rPr lang="en-US" sz="900" dirty="0" smtClean="0">
                          <a:solidFill>
                            <a:srgbClr val="000000"/>
                          </a:solidFill>
                          <a:latin typeface="+mn-lt"/>
                          <a:ea typeface="Calibri"/>
                          <a:cs typeface="Franklin Gothic Book"/>
                        </a:rPr>
                        <a:t>displayed.</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adequate </a:t>
                      </a:r>
                      <a:r>
                        <a:rPr lang="en-US" sz="900" dirty="0">
                          <a:solidFill>
                            <a:srgbClr val="000000"/>
                          </a:solidFill>
                          <a:latin typeface="+mn-lt"/>
                          <a:ea typeface="Calibri"/>
                          <a:cs typeface="Franklin Gothic Book"/>
                        </a:rPr>
                        <a:t>use of punctuation, capitalization, and </a:t>
                      </a:r>
                      <a:r>
                        <a:rPr lang="en-US" sz="900" dirty="0" smtClean="0">
                          <a:solidFill>
                            <a:srgbClr val="000000"/>
                          </a:solidFill>
                          <a:latin typeface="+mn-lt"/>
                          <a:ea typeface="Calibri"/>
                          <a:cs typeface="Franklin Gothic Book"/>
                        </a:rPr>
                        <a:t>spelling. </a:t>
                      </a:r>
                      <a:endParaRPr lang="en-US" sz="900" dirty="0">
                        <a:solidFill>
                          <a:srgbClr val="000000"/>
                        </a:solidFill>
                        <a:latin typeface="+mn-lt"/>
                        <a:ea typeface="Calibri"/>
                        <a:cs typeface="Franklin Gothic Book"/>
                      </a:endParaRPr>
                    </a:p>
                  </a:txBody>
                  <a:tcPr marL="34290" marR="3429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937975">
                <a:tc>
                  <a:txBody>
                    <a:bodyPr/>
                    <a:lstStyle/>
                    <a:p>
                      <a:pPr marL="0" marR="0" lvl="0" indent="0" algn="ctr" rtl="0">
                        <a:lnSpc>
                          <a:spcPct val="115000"/>
                        </a:lnSpc>
                        <a:spcBef>
                          <a:spcPts val="0"/>
                        </a:spcBef>
                        <a:spcAft>
                          <a:spcPts val="0"/>
                        </a:spcAft>
                        <a:buSzPct val="25000"/>
                        <a:buNone/>
                      </a:pPr>
                      <a:r>
                        <a:rPr lang="en-US" sz="2000" b="1" u="none" strike="noStrike" cap="none" baseline="0" dirty="0">
                          <a:solidFill>
                            <a:srgbClr val="000000"/>
                          </a:solidFill>
                          <a:latin typeface="Calibri"/>
                          <a:ea typeface="Calibri"/>
                          <a:cs typeface="Calibri"/>
                          <a:sym typeface="Calibri"/>
                        </a:rPr>
                        <a:t>2</a:t>
                      </a:r>
                    </a:p>
                    <a:p>
                      <a:pPr marL="0" marR="0" lvl="0" indent="0" algn="ctr" rtl="0">
                        <a:lnSpc>
                          <a:spcPct val="115000"/>
                        </a:lnSpc>
                        <a:spcBef>
                          <a:spcPts val="0"/>
                        </a:spcBef>
                        <a:spcAft>
                          <a:spcPts val="0"/>
                        </a:spcAft>
                        <a:buSzPct val="25000"/>
                        <a:buNone/>
                      </a:pPr>
                      <a:r>
                        <a:rPr lang="en-US" sz="800" b="1" u="none" strike="noStrike" cap="none" baseline="0" dirty="0">
                          <a:solidFill>
                            <a:srgbClr val="000000"/>
                          </a:solidFill>
                          <a:latin typeface="Calibri"/>
                          <a:ea typeface="Calibri"/>
                          <a:cs typeface="Calibri"/>
                          <a:sym typeface="Calibri"/>
                        </a:rPr>
                        <a:t>Developing</a:t>
                      </a:r>
                    </a:p>
                    <a:p>
                      <a:pPr marL="0" marR="0" lvl="0" indent="0" algn="ctr" rtl="0">
                        <a:lnSpc>
                          <a:spcPct val="115000"/>
                        </a:lnSpc>
                        <a:spcBef>
                          <a:spcPts val="0"/>
                        </a:spcBef>
                        <a:spcAft>
                          <a:spcPts val="0"/>
                        </a:spcAft>
                        <a:buSzPct val="25000"/>
                        <a:buNone/>
                      </a:pPr>
                      <a:r>
                        <a:rPr lang="en-US" sz="900" b="1" dirty="0">
                          <a:latin typeface="Calibri"/>
                          <a:ea typeface="Calibri"/>
                          <a:cs typeface="Calibri"/>
                          <a:sym typeface="Calibri"/>
                        </a:rPr>
                        <a:t>(NM)</a:t>
                      </a:r>
                    </a:p>
                  </a:txBody>
                  <a:tcPr marL="92525" marR="28650" marT="0" marB="0" anchor="ctr">
                    <a:lnL w="12700" cap="flat">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is somewhat sustained and may have a minor drift in focus</a:t>
                      </a:r>
                      <a:r>
                        <a:rPr lang="en-US" sz="900" dirty="0" smtClean="0">
                          <a:solidFill>
                            <a:srgbClr val="000000"/>
                          </a:solidFill>
                          <a:latin typeface="+mn-lt"/>
                          <a:ea typeface="Calibri"/>
                          <a:cs typeface="Franklin Gothic Book"/>
                        </a:rPr>
                        <a:t>:</a:t>
                      </a: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may </a:t>
                      </a:r>
                      <a:r>
                        <a:rPr lang="en-US" sz="900" dirty="0">
                          <a:solidFill>
                            <a:srgbClr val="000000"/>
                          </a:solidFill>
                          <a:latin typeface="+mn-lt"/>
                          <a:ea typeface="Calibri"/>
                          <a:cs typeface="Franklin Gothic Book"/>
                        </a:rPr>
                        <a:t>be clearly focused on the controlling or main idea, but is insufficiently </a:t>
                      </a:r>
                      <a:r>
                        <a:rPr lang="en-US" sz="900" dirty="0" smtClean="0">
                          <a:solidFill>
                            <a:srgbClr val="000000"/>
                          </a:solidFill>
                          <a:latin typeface="+mn-lt"/>
                          <a:ea typeface="Calibri"/>
                          <a:cs typeface="Franklin Gothic Book"/>
                        </a:rPr>
                        <a:t>sustained.</a:t>
                      </a:r>
                    </a:p>
                    <a:p>
                      <a:pPr marL="58738" marR="0" indent="-58738" algn="l">
                        <a:spcBef>
                          <a:spcPts val="0"/>
                        </a:spcBef>
                        <a:spcAft>
                          <a:spcPts val="0"/>
                        </a:spcAft>
                        <a:buFont typeface="Arial" pitchFamily="34" charset="0"/>
                        <a:buChar char="•"/>
                      </a:pPr>
                      <a:endParaRPr lang="en-US" sz="900" dirty="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controlling </a:t>
                      </a:r>
                      <a:r>
                        <a:rPr lang="en-US" sz="900" dirty="0">
                          <a:solidFill>
                            <a:srgbClr val="000000"/>
                          </a:solidFill>
                          <a:latin typeface="+mn-lt"/>
                          <a:ea typeface="Calibri"/>
                          <a:cs typeface="Franklin Gothic Book"/>
                        </a:rPr>
                        <a:t>idea or main idea may be unclear and somewhat </a:t>
                      </a:r>
                      <a:r>
                        <a:rPr lang="en-US" sz="900" dirty="0" smtClean="0">
                          <a:solidFill>
                            <a:srgbClr val="000000"/>
                          </a:solidFill>
                          <a:latin typeface="+mn-lt"/>
                          <a:ea typeface="Calibri"/>
                          <a:cs typeface="Franklin Gothic Book"/>
                        </a:rPr>
                        <a:t>unfocused.</a:t>
                      </a:r>
                      <a:endParaRPr lang="en-US" sz="900" dirty="0">
                        <a:solidFill>
                          <a:srgbClr val="000000"/>
                        </a:solidFill>
                        <a:latin typeface="+mn-lt"/>
                        <a:ea typeface="Calibri"/>
                        <a:cs typeface="Franklin Gothic Book"/>
                      </a:endParaRPr>
                    </a:p>
                  </a:txBody>
                  <a:tcPr marL="34290" marR="3429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has an inconsistent organizational structure, and flaws are evident: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inconsistent </a:t>
                      </a:r>
                      <a:r>
                        <a:rPr lang="en-US" sz="900" dirty="0">
                          <a:solidFill>
                            <a:srgbClr val="000000"/>
                          </a:solidFill>
                          <a:latin typeface="+mn-lt"/>
                          <a:ea typeface="Calibri"/>
                          <a:cs typeface="Franklin Gothic Book"/>
                        </a:rPr>
                        <a:t>use of transitional strategies with little </a:t>
                      </a:r>
                      <a:r>
                        <a:rPr lang="en-US" sz="900" dirty="0" smtClean="0">
                          <a:solidFill>
                            <a:srgbClr val="000000"/>
                          </a:solidFill>
                          <a:latin typeface="+mn-lt"/>
                          <a:ea typeface="Calibri"/>
                          <a:cs typeface="Franklin Gothic Book"/>
                        </a:rPr>
                        <a:t>variety. </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uneven </a:t>
                      </a:r>
                      <a:r>
                        <a:rPr lang="en-US" sz="900" dirty="0">
                          <a:solidFill>
                            <a:srgbClr val="000000"/>
                          </a:solidFill>
                          <a:latin typeface="+mn-lt"/>
                          <a:ea typeface="Calibri"/>
                          <a:cs typeface="Franklin Gothic Book"/>
                        </a:rPr>
                        <a:t>progression of ideas from beginning to </a:t>
                      </a:r>
                      <a:r>
                        <a:rPr lang="en-US" sz="900" dirty="0" smtClean="0">
                          <a:solidFill>
                            <a:srgbClr val="000000"/>
                          </a:solidFill>
                          <a:latin typeface="+mn-lt"/>
                          <a:ea typeface="Calibri"/>
                          <a:cs typeface="Franklin Gothic Book"/>
                        </a:rPr>
                        <a:t>end.</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conclusion </a:t>
                      </a:r>
                      <a:r>
                        <a:rPr lang="en-US" sz="900" dirty="0">
                          <a:solidFill>
                            <a:srgbClr val="000000"/>
                          </a:solidFill>
                          <a:latin typeface="+mn-lt"/>
                          <a:ea typeface="Calibri"/>
                          <a:cs typeface="Franklin Gothic Book"/>
                        </a:rPr>
                        <a:t>and introduction, if present, are </a:t>
                      </a:r>
                      <a:r>
                        <a:rPr lang="en-US" sz="900" dirty="0" smtClean="0">
                          <a:solidFill>
                            <a:srgbClr val="000000"/>
                          </a:solidFill>
                          <a:latin typeface="+mn-lt"/>
                          <a:ea typeface="Calibri"/>
                          <a:cs typeface="Franklin Gothic Book"/>
                        </a:rPr>
                        <a:t>weak.</a:t>
                      </a:r>
                      <a:endParaRPr lang="en-US" sz="900" dirty="0">
                        <a:solidFill>
                          <a:srgbClr val="000000"/>
                        </a:solidFill>
                        <a:latin typeface="+mn-lt"/>
                        <a:ea typeface="Calibri"/>
                        <a:cs typeface="Franklin Gothic Book"/>
                      </a:endParaRPr>
                    </a:p>
                  </a:txBody>
                  <a:tcPr marL="34290" marR="3429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provides uneven, cursory support/evidence for the controlling idea or main idea that includes partial or uneven use of sources, facts, and details: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evidence </a:t>
                      </a:r>
                      <a:r>
                        <a:rPr lang="en-US" sz="900" dirty="0">
                          <a:solidFill>
                            <a:srgbClr val="000000"/>
                          </a:solidFill>
                          <a:latin typeface="+mn-lt"/>
                          <a:ea typeface="Calibri"/>
                          <a:cs typeface="Franklin Gothic Book"/>
                        </a:rPr>
                        <a:t>from sources is weakly integrated, and citations, if present, are </a:t>
                      </a:r>
                      <a:r>
                        <a:rPr lang="en-US" sz="900" dirty="0" smtClean="0">
                          <a:solidFill>
                            <a:srgbClr val="000000"/>
                          </a:solidFill>
                          <a:latin typeface="+mn-lt"/>
                          <a:ea typeface="Calibri"/>
                          <a:cs typeface="Franklin Gothic Book"/>
                        </a:rPr>
                        <a:t>uneven.</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weak or uneven use </a:t>
                      </a:r>
                      <a:r>
                        <a:rPr lang="en-US" sz="900" dirty="0">
                          <a:solidFill>
                            <a:srgbClr val="000000"/>
                          </a:solidFill>
                          <a:latin typeface="+mn-lt"/>
                          <a:ea typeface="Calibri"/>
                          <a:cs typeface="Franklin Gothic Book"/>
                        </a:rPr>
                        <a:t>of elaborative </a:t>
                      </a:r>
                      <a:r>
                        <a:rPr lang="en-US" sz="900" dirty="0" smtClean="0">
                          <a:solidFill>
                            <a:srgbClr val="000000"/>
                          </a:solidFill>
                          <a:latin typeface="+mn-lt"/>
                          <a:ea typeface="Calibri"/>
                          <a:cs typeface="Franklin Gothic Book"/>
                        </a:rPr>
                        <a:t>techniques. </a:t>
                      </a:r>
                      <a:endParaRPr lang="en-US" sz="900" dirty="0">
                        <a:solidFill>
                          <a:srgbClr val="000000"/>
                        </a:solidFill>
                        <a:latin typeface="+mn-lt"/>
                        <a:ea typeface="Calibri"/>
                        <a:cs typeface="Franklin Gothic Book"/>
                      </a:endParaRPr>
                    </a:p>
                  </a:txBody>
                  <a:tcPr marL="34290" marR="3429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expresses ideas unevenly, using simplistic language: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use </a:t>
                      </a:r>
                      <a:r>
                        <a:rPr lang="en-US" sz="900" dirty="0">
                          <a:solidFill>
                            <a:srgbClr val="000000"/>
                          </a:solidFill>
                          <a:latin typeface="+mn-lt"/>
                          <a:ea typeface="Calibri"/>
                          <a:cs typeface="Franklin Gothic Book"/>
                        </a:rPr>
                        <a:t>of domain-specific vocabulary that may at times be inappropriate for the audience and </a:t>
                      </a:r>
                      <a:r>
                        <a:rPr lang="en-US" sz="900" dirty="0" smtClean="0">
                          <a:solidFill>
                            <a:srgbClr val="000000"/>
                          </a:solidFill>
                          <a:latin typeface="+mn-lt"/>
                          <a:ea typeface="Calibri"/>
                          <a:cs typeface="Franklin Gothic Book"/>
                        </a:rPr>
                        <a:t>purpose. </a:t>
                      </a:r>
                      <a:endParaRPr lang="en-US" sz="900" dirty="0">
                        <a:solidFill>
                          <a:srgbClr val="000000"/>
                        </a:solidFill>
                        <a:latin typeface="+mn-lt"/>
                        <a:ea typeface="Calibri"/>
                        <a:cs typeface="Franklin Gothic Book"/>
                      </a:endParaRPr>
                    </a:p>
                  </a:txBody>
                  <a:tcPr marL="34290" marR="3429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demonstrates a partial command of conventions: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frequent </a:t>
                      </a:r>
                      <a:r>
                        <a:rPr lang="en-US" sz="900" dirty="0">
                          <a:solidFill>
                            <a:srgbClr val="000000"/>
                          </a:solidFill>
                          <a:latin typeface="+mn-lt"/>
                          <a:ea typeface="Calibri"/>
                          <a:cs typeface="Franklin Gothic Book"/>
                        </a:rPr>
                        <a:t>errors in usage may obscure </a:t>
                      </a:r>
                      <a:r>
                        <a:rPr lang="en-US" sz="900" dirty="0" smtClean="0">
                          <a:solidFill>
                            <a:srgbClr val="000000"/>
                          </a:solidFill>
                          <a:latin typeface="+mn-lt"/>
                          <a:ea typeface="Calibri"/>
                          <a:cs typeface="Franklin Gothic Book"/>
                        </a:rPr>
                        <a:t>meaning. </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inconsistent </a:t>
                      </a:r>
                      <a:r>
                        <a:rPr lang="en-US" sz="900" dirty="0">
                          <a:solidFill>
                            <a:srgbClr val="000000"/>
                          </a:solidFill>
                          <a:latin typeface="+mn-lt"/>
                          <a:ea typeface="Calibri"/>
                          <a:cs typeface="Franklin Gothic Book"/>
                        </a:rPr>
                        <a:t>use of punctuation, capitalization, and </a:t>
                      </a:r>
                      <a:r>
                        <a:rPr lang="en-US" sz="900" dirty="0" smtClean="0">
                          <a:solidFill>
                            <a:srgbClr val="000000"/>
                          </a:solidFill>
                          <a:latin typeface="+mn-lt"/>
                          <a:ea typeface="Calibri"/>
                          <a:cs typeface="Franklin Gothic Book"/>
                        </a:rPr>
                        <a:t>spelling. </a:t>
                      </a:r>
                      <a:endParaRPr lang="en-US" sz="900" dirty="0">
                        <a:solidFill>
                          <a:srgbClr val="000000"/>
                        </a:solidFill>
                        <a:latin typeface="+mn-lt"/>
                        <a:ea typeface="Calibri"/>
                        <a:cs typeface="Franklin Gothic Book"/>
                      </a:endParaRPr>
                    </a:p>
                  </a:txBody>
                  <a:tcPr marL="34290" marR="3429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41792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1</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Merging</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(NY)</a:t>
                      </a:r>
                    </a:p>
                  </a:txBody>
                  <a:tcPr marL="92525" marR="28650" marT="0" marB="0" anchor="ctr">
                    <a:lnL w="12700" cap="flat">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may be related to the topic but may provide little or no focus</a:t>
                      </a:r>
                      <a:r>
                        <a:rPr lang="en-US" sz="900" dirty="0" smtClean="0">
                          <a:solidFill>
                            <a:srgbClr val="000000"/>
                          </a:solidFill>
                          <a:latin typeface="+mn-lt"/>
                          <a:ea typeface="Calibri"/>
                          <a:cs typeface="Franklin Gothic Book"/>
                        </a:rPr>
                        <a:t>:</a:t>
                      </a: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may </a:t>
                      </a:r>
                      <a:r>
                        <a:rPr lang="en-US" sz="900" dirty="0">
                          <a:solidFill>
                            <a:srgbClr val="000000"/>
                          </a:solidFill>
                          <a:latin typeface="+mn-lt"/>
                          <a:ea typeface="Calibri"/>
                          <a:cs typeface="Franklin Gothic Book"/>
                        </a:rPr>
                        <a:t>be very brief may have a major drift </a:t>
                      </a:r>
                      <a:r>
                        <a:rPr lang="en-US" sz="900" dirty="0" smtClean="0">
                          <a:solidFill>
                            <a:srgbClr val="000000"/>
                          </a:solidFill>
                          <a:latin typeface="+mn-lt"/>
                          <a:ea typeface="Calibri"/>
                          <a:cs typeface="Franklin Gothic Book"/>
                        </a:rPr>
                        <a:t>focus.</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may </a:t>
                      </a:r>
                      <a:r>
                        <a:rPr lang="en-US" sz="900" dirty="0">
                          <a:solidFill>
                            <a:srgbClr val="000000"/>
                          </a:solidFill>
                          <a:latin typeface="+mn-lt"/>
                          <a:ea typeface="Calibri"/>
                          <a:cs typeface="Franklin Gothic Book"/>
                        </a:rPr>
                        <a:t>be confusing or </a:t>
                      </a:r>
                      <a:r>
                        <a:rPr lang="en-US" sz="900" dirty="0" smtClean="0">
                          <a:solidFill>
                            <a:srgbClr val="000000"/>
                          </a:solidFill>
                          <a:latin typeface="+mn-lt"/>
                          <a:ea typeface="Calibri"/>
                          <a:cs typeface="Franklin Gothic Book"/>
                        </a:rPr>
                        <a:t>ambiguous.</a:t>
                      </a:r>
                      <a:endParaRPr lang="en-US" sz="900" dirty="0">
                        <a:solidFill>
                          <a:srgbClr val="000000"/>
                        </a:solidFill>
                        <a:latin typeface="+mn-lt"/>
                        <a:ea typeface="Calibri"/>
                        <a:cs typeface="Franklin Gothic Book"/>
                      </a:endParaRPr>
                    </a:p>
                  </a:txBody>
                  <a:tcPr marL="34290" marR="3429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has little or no discernible organizational structure: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few </a:t>
                      </a:r>
                      <a:r>
                        <a:rPr lang="en-US" sz="900" dirty="0">
                          <a:solidFill>
                            <a:srgbClr val="000000"/>
                          </a:solidFill>
                          <a:latin typeface="+mn-lt"/>
                          <a:ea typeface="Calibri"/>
                          <a:cs typeface="Franklin Gothic Book"/>
                        </a:rPr>
                        <a:t>or no transitional strategies are evident </a:t>
                      </a:r>
                      <a:r>
                        <a:rPr lang="en-US" sz="900" dirty="0" smtClean="0">
                          <a:solidFill>
                            <a:srgbClr val="000000"/>
                          </a:solidFill>
                          <a:latin typeface="+mn-lt"/>
                          <a:ea typeface="Calibri"/>
                          <a:cs typeface="Franklin Gothic Book"/>
                        </a:rPr>
                        <a:t>.</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frequent </a:t>
                      </a:r>
                      <a:r>
                        <a:rPr lang="en-US" sz="900" dirty="0">
                          <a:solidFill>
                            <a:srgbClr val="000000"/>
                          </a:solidFill>
                          <a:latin typeface="+mn-lt"/>
                          <a:ea typeface="Calibri"/>
                          <a:cs typeface="Franklin Gothic Book"/>
                        </a:rPr>
                        <a:t>extraneous ideas may </a:t>
                      </a:r>
                      <a:r>
                        <a:rPr lang="en-US" sz="900" dirty="0" smtClean="0">
                          <a:solidFill>
                            <a:srgbClr val="000000"/>
                          </a:solidFill>
                          <a:latin typeface="+mn-lt"/>
                          <a:ea typeface="Calibri"/>
                          <a:cs typeface="Franklin Gothic Book"/>
                        </a:rPr>
                        <a:t>intrude.</a:t>
                      </a:r>
                      <a:endParaRPr lang="en-US" sz="900" dirty="0">
                        <a:solidFill>
                          <a:srgbClr val="000000"/>
                        </a:solidFill>
                        <a:latin typeface="+mn-lt"/>
                        <a:ea typeface="Calibri"/>
                        <a:cs typeface="Franklin Gothic Book"/>
                      </a:endParaRPr>
                    </a:p>
                  </a:txBody>
                  <a:tcPr marL="34290" marR="3429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provides minimal support/evidence for the controlling idea or main idea that includes little or no use of sources, facts, and details: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use </a:t>
                      </a:r>
                      <a:r>
                        <a:rPr lang="en-US" sz="900" dirty="0">
                          <a:solidFill>
                            <a:srgbClr val="000000"/>
                          </a:solidFill>
                          <a:latin typeface="+mn-lt"/>
                          <a:ea typeface="Calibri"/>
                          <a:cs typeface="Franklin Gothic Book"/>
                        </a:rPr>
                        <a:t>of evidence from the source material is minimal, absent, in error, or </a:t>
                      </a:r>
                      <a:r>
                        <a:rPr lang="en-US" sz="900" dirty="0" smtClean="0">
                          <a:solidFill>
                            <a:srgbClr val="000000"/>
                          </a:solidFill>
                          <a:latin typeface="+mn-lt"/>
                          <a:ea typeface="Calibri"/>
                          <a:cs typeface="Franklin Gothic Book"/>
                        </a:rPr>
                        <a:t>irrelevant.</a:t>
                      </a:r>
                      <a:endParaRPr lang="en-US" sz="900" dirty="0">
                        <a:solidFill>
                          <a:srgbClr val="000000"/>
                        </a:solidFill>
                        <a:latin typeface="+mn-lt"/>
                        <a:ea typeface="Calibri"/>
                        <a:cs typeface="Franklin Gothic Book"/>
                      </a:endParaRPr>
                    </a:p>
                  </a:txBody>
                  <a:tcPr marL="34290" marR="3429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expression of ideas is vague, lacks clarity, or is confusing: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uses </a:t>
                      </a:r>
                      <a:r>
                        <a:rPr lang="en-US" sz="900" dirty="0">
                          <a:solidFill>
                            <a:srgbClr val="000000"/>
                          </a:solidFill>
                          <a:latin typeface="+mn-lt"/>
                          <a:ea typeface="Calibri"/>
                          <a:cs typeface="Franklin Gothic Book"/>
                        </a:rPr>
                        <a:t>limited language or domain-specific </a:t>
                      </a:r>
                      <a:r>
                        <a:rPr lang="en-US" sz="900" dirty="0" smtClean="0">
                          <a:solidFill>
                            <a:srgbClr val="000000"/>
                          </a:solidFill>
                          <a:latin typeface="+mn-lt"/>
                          <a:ea typeface="Calibri"/>
                          <a:cs typeface="Franklin Gothic Book"/>
                        </a:rPr>
                        <a:t>vocabulary. </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may </a:t>
                      </a:r>
                      <a:r>
                        <a:rPr lang="en-US" sz="900" dirty="0">
                          <a:solidFill>
                            <a:srgbClr val="000000"/>
                          </a:solidFill>
                          <a:latin typeface="+mn-lt"/>
                          <a:ea typeface="Calibri"/>
                          <a:cs typeface="Franklin Gothic Book"/>
                        </a:rPr>
                        <a:t>have little sense of audience and purpose </a:t>
                      </a:r>
                      <a:r>
                        <a:rPr lang="en-US" sz="900" dirty="0" smtClean="0">
                          <a:solidFill>
                            <a:srgbClr val="000000"/>
                          </a:solidFill>
                          <a:latin typeface="+mn-lt"/>
                          <a:ea typeface="Calibri"/>
                          <a:cs typeface="Franklin Gothic Book"/>
                        </a:rPr>
                        <a:t>.</a:t>
                      </a:r>
                      <a:endParaRPr lang="en-US" sz="900" dirty="0">
                        <a:solidFill>
                          <a:srgbClr val="000000"/>
                        </a:solidFill>
                        <a:latin typeface="+mn-lt"/>
                        <a:ea typeface="Calibri"/>
                        <a:cs typeface="Franklin Gothic Book"/>
                      </a:endParaRPr>
                    </a:p>
                  </a:txBody>
                  <a:tcPr marL="34290" marR="3429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algn="l">
                        <a:spcBef>
                          <a:spcPts val="0"/>
                        </a:spcBef>
                        <a:spcAft>
                          <a:spcPts val="0"/>
                        </a:spcAft>
                      </a:pPr>
                      <a:r>
                        <a:rPr lang="en-US" sz="900" dirty="0">
                          <a:solidFill>
                            <a:srgbClr val="000000"/>
                          </a:solidFill>
                          <a:latin typeface="+mn-lt"/>
                          <a:ea typeface="Calibri"/>
                          <a:cs typeface="Franklin Gothic Book"/>
                        </a:rPr>
                        <a:t>The response demonstrates a lack of command of conventions: </a:t>
                      </a:r>
                      <a:endParaRPr lang="en-US" sz="900" dirty="0" smtClean="0">
                        <a:solidFill>
                          <a:srgbClr val="000000"/>
                        </a:solidFill>
                        <a:latin typeface="+mn-lt"/>
                        <a:ea typeface="Calibri"/>
                        <a:cs typeface="Franklin Gothic Book"/>
                      </a:endParaRPr>
                    </a:p>
                    <a:p>
                      <a:pPr marL="0" marR="0" algn="l">
                        <a:spcBef>
                          <a:spcPts val="0"/>
                        </a:spcBef>
                        <a:spcAft>
                          <a:spcPts val="0"/>
                        </a:spcAft>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errors </a:t>
                      </a:r>
                      <a:r>
                        <a:rPr lang="en-US" sz="900" dirty="0">
                          <a:solidFill>
                            <a:srgbClr val="000000"/>
                          </a:solidFill>
                          <a:latin typeface="+mn-lt"/>
                          <a:ea typeface="Calibri"/>
                          <a:cs typeface="Franklin Gothic Book"/>
                        </a:rPr>
                        <a:t>are frequent and </a:t>
                      </a:r>
                      <a:r>
                        <a:rPr lang="en-US" sz="900" dirty="0" smtClean="0">
                          <a:solidFill>
                            <a:srgbClr val="000000"/>
                          </a:solidFill>
                          <a:latin typeface="+mn-lt"/>
                          <a:ea typeface="Calibri"/>
                          <a:cs typeface="Franklin Gothic Book"/>
                        </a:rPr>
                        <a:t>severe.</a:t>
                      </a:r>
                    </a:p>
                    <a:p>
                      <a:pPr marL="58738" marR="0" indent="-58738" algn="l">
                        <a:spcBef>
                          <a:spcPts val="0"/>
                        </a:spcBef>
                        <a:spcAft>
                          <a:spcPts val="0"/>
                        </a:spcAft>
                        <a:buFont typeface="Arial" pitchFamily="34" charset="0"/>
                        <a:buChar char="•"/>
                      </a:pPr>
                      <a:endParaRPr lang="en-US" sz="90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n-US" sz="900" dirty="0" smtClean="0">
                          <a:solidFill>
                            <a:srgbClr val="000000"/>
                          </a:solidFill>
                          <a:latin typeface="+mn-lt"/>
                          <a:ea typeface="Calibri"/>
                          <a:cs typeface="Franklin Gothic Book"/>
                        </a:rPr>
                        <a:t>meaning </a:t>
                      </a:r>
                      <a:r>
                        <a:rPr lang="en-US" sz="900" dirty="0">
                          <a:solidFill>
                            <a:srgbClr val="000000"/>
                          </a:solidFill>
                          <a:latin typeface="+mn-lt"/>
                          <a:ea typeface="Calibri"/>
                          <a:cs typeface="Franklin Gothic Book"/>
                        </a:rPr>
                        <a:t>is often </a:t>
                      </a:r>
                      <a:r>
                        <a:rPr lang="en-US" sz="900" dirty="0" smtClean="0">
                          <a:solidFill>
                            <a:srgbClr val="000000"/>
                          </a:solidFill>
                          <a:latin typeface="+mn-lt"/>
                          <a:ea typeface="Calibri"/>
                          <a:cs typeface="Franklin Gothic Book"/>
                        </a:rPr>
                        <a:t>obscure. </a:t>
                      </a:r>
                      <a:endParaRPr lang="en-US" sz="900" dirty="0">
                        <a:solidFill>
                          <a:srgbClr val="000000"/>
                        </a:solidFill>
                        <a:latin typeface="+mn-lt"/>
                        <a:ea typeface="Calibri"/>
                        <a:cs typeface="Franklin Gothic Book"/>
                      </a:endParaRPr>
                    </a:p>
                  </a:txBody>
                  <a:tcPr marL="34290" marR="3429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353750">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0</a:t>
                      </a:r>
                    </a:p>
                  </a:txBody>
                  <a:tcPr marL="92525" marR="28650" marT="0" marB="0" anchor="ctr">
                    <a:lnL w="12700" cap="flat">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gridSpan="5">
                  <a:txBody>
                    <a:bodyPr/>
                    <a:lstStyle/>
                    <a:p>
                      <a:pPr algn="l" fontAlgn="t"/>
                      <a:r>
                        <a:rPr lang="en-US" sz="1000" b="0" i="0" u="none" strike="noStrike" dirty="0">
                          <a:solidFill>
                            <a:srgbClr val="000000"/>
                          </a:solidFill>
                          <a:latin typeface="+mn-lt"/>
                        </a:rPr>
                        <a:t>A response gets no credit if it provides no evidence of the ability to [fill in with key language from the intended target].</a:t>
                      </a:r>
                    </a:p>
                  </a:txBody>
                  <a:tcPr marL="92536" marR="10516" marT="9793"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53" name="Shape 153"/>
          <p:cNvSpPr/>
          <p:nvPr/>
        </p:nvSpPr>
        <p:spPr>
          <a:xfrm>
            <a:off x="184750" y="43698"/>
            <a:ext cx="7248671" cy="346227"/>
          </a:xfrm>
          <a:prstGeom prst="rect">
            <a:avLst/>
          </a:prstGeom>
          <a:noFill/>
          <a:ln>
            <a:noFill/>
          </a:ln>
        </p:spPr>
        <p:txBody>
          <a:bodyPr lIns="96875" tIns="48425" rIns="96875" bIns="48425" anchor="t" anchorCtr="0">
            <a:noAutofit/>
          </a:bodyPr>
          <a:lstStyle/>
          <a:p>
            <a:pPr marL="0" marR="0" lvl="0" indent="0" algn="l" rtl="0">
              <a:spcBef>
                <a:spcPts val="0"/>
              </a:spcBef>
              <a:buSzPct val="25000"/>
              <a:buNone/>
            </a:pPr>
            <a:r>
              <a:rPr lang="en-US" sz="1600" b="1" i="0" u="none" strike="noStrike" cap="none" baseline="0" dirty="0">
                <a:solidFill>
                  <a:schemeClr val="dk1"/>
                </a:solidFill>
                <a:latin typeface="Calibri"/>
                <a:ea typeface="Calibri"/>
                <a:cs typeface="Calibri"/>
                <a:sym typeface="Calibri"/>
              </a:rPr>
              <a:t> Grades 3 - 5: Generic 4-Point Informational/Explanatory Writing Rubric </a:t>
            </a:r>
          </a:p>
        </p:txBody>
      </p:sp>
      <p:sp>
        <p:nvSpPr>
          <p:cNvPr id="154" name="Shape 154"/>
          <p:cNvSpPr txBox="1">
            <a:spLocks noGrp="1"/>
          </p:cNvSpPr>
          <p:nvPr>
            <p:ph type="sldNum" idx="12"/>
          </p:nvPr>
        </p:nvSpPr>
        <p:spPr>
          <a:xfrm>
            <a:off x="7162800" y="9522884"/>
            <a:ext cx="589127" cy="535515"/>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678475711"/>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99391843"/>
              </p:ext>
            </p:extLst>
          </p:nvPr>
        </p:nvGraphicFramePr>
        <p:xfrm>
          <a:off x="184752" y="414961"/>
          <a:ext cx="7402900" cy="5809530"/>
        </p:xfrm>
        <a:graphic>
          <a:graphicData uri="http://schemas.openxmlformats.org/drawingml/2006/table">
            <a:tbl>
              <a:tblPr/>
              <a:tblGrid>
                <a:gridCol w="2017429"/>
                <a:gridCol w="777241"/>
                <a:gridCol w="453391"/>
                <a:gridCol w="453391"/>
                <a:gridCol w="388620"/>
                <a:gridCol w="3312828"/>
              </a:tblGrid>
              <a:tr h="649984">
                <a:tc rowSpan="2">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Times New Roman"/>
                        </a:rPr>
                        <a:t>Receptive modalities*:</a:t>
                      </a:r>
                      <a:r>
                        <a:rPr lang="en-US" sz="900" kern="1200" dirty="0">
                          <a:solidFill>
                            <a:srgbClr val="7F7F7F"/>
                          </a:solidFill>
                          <a:effectLst/>
                          <a:latin typeface="Calibri"/>
                          <a:ea typeface="Calibri"/>
                          <a:cs typeface="Times New Roman"/>
                        </a:rPr>
                        <a:t>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Ways in which students receive communications from others (e.g., listening, reading, viewing). Instruction and assessment of receptive modalities focus on students’ communication of their understanding of the meaning of communications from others.</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900" kern="1200" dirty="0">
                          <a:solidFill>
                            <a:srgbClr val="7F7F7F"/>
                          </a:solidFill>
                          <a:effectLst/>
                          <a:latin typeface="Calibri"/>
                          <a:ea typeface="Calibri"/>
                          <a:cs typeface="Times New Roman"/>
                        </a:rPr>
                        <a:t>Listening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&amp; reading</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9 - create clear and coherent grade-appropriate </a:t>
                      </a:r>
                      <a:r>
                        <a:rPr lang="en-US" sz="1300" kern="1200" dirty="0">
                          <a:effectLst/>
                          <a:latin typeface="Calibri"/>
                          <a:ea typeface="Times New Roman"/>
                          <a:cs typeface="Times New Roman"/>
                        </a:rPr>
                        <a:t>speech and text   </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10 - make accurate use </a:t>
                      </a:r>
                      <a:r>
                        <a:rPr lang="en-US" sz="1300" kern="1200" dirty="0">
                          <a:effectLst/>
                          <a:latin typeface="Calibri"/>
                          <a:ea typeface="Times New Roman"/>
                          <a:cs typeface="Times New Roman"/>
                        </a:rPr>
                        <a:t>of standard English to communicate in grade-appropriate speech and writing</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Times New Roman"/>
                          <a:cs typeface="Times New Roman"/>
                        </a:rPr>
                        <a:t>1</a:t>
                      </a:r>
                      <a:endParaRPr lang="en-US" sz="9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construct meaning </a:t>
                      </a:r>
                      <a:r>
                        <a:rPr lang="en-US" sz="900" kern="1200" dirty="0">
                          <a:solidFill>
                            <a:srgbClr val="7F7F7F"/>
                          </a:solidFill>
                          <a:effectLst/>
                          <a:latin typeface="Calibri"/>
                          <a:ea typeface="Calibri"/>
                          <a:cs typeface="GillSansMT"/>
                        </a:rPr>
                        <a:t>from oral presentations and literary and informational text through grade-appropriate listening, reading, and viewing</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069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Calibri"/>
                          <a:cs typeface="Times New Roman"/>
                        </a:rPr>
                        <a:t>8</a:t>
                      </a:r>
                      <a:endParaRPr lang="en-US" sz="9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determine the meaning</a:t>
                      </a:r>
                      <a:r>
                        <a:rPr lang="en-US" sz="900" kern="1200" dirty="0">
                          <a:solidFill>
                            <a:srgbClr val="7F7F7F"/>
                          </a:solidFill>
                          <a:effectLst/>
                          <a:latin typeface="Calibri"/>
                          <a:ea typeface="Calibri"/>
                          <a:cs typeface="GillSansMT"/>
                        </a:rPr>
                        <a:t> of words and phrases in oral presentations and literary and informational text</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825377">
                <a:tc rowSpan="3">
                  <a:txBody>
                    <a:bodyPr/>
                    <a:lstStyle/>
                    <a:p>
                      <a:pPr marL="0" marR="0">
                        <a:lnSpc>
                          <a:spcPct val="115000"/>
                        </a:lnSpc>
                        <a:spcBef>
                          <a:spcPts val="0"/>
                        </a:spcBef>
                        <a:spcAft>
                          <a:spcPts val="0"/>
                        </a:spcAft>
                      </a:pPr>
                      <a:r>
                        <a:rPr lang="en-US" sz="2100" b="1" kern="1200" dirty="0">
                          <a:effectLst/>
                          <a:latin typeface="Calibri"/>
                          <a:ea typeface="Calibri"/>
                          <a:cs typeface="Times New Roman"/>
                        </a:rPr>
                        <a:t>Productive modalities*:</a:t>
                      </a:r>
                      <a:r>
                        <a:rPr lang="en-US" sz="2100" kern="1200" dirty="0">
                          <a:effectLst/>
                          <a:latin typeface="Calibri"/>
                          <a:ea typeface="Calibri"/>
                          <a:cs typeface="Times New Roman"/>
                        </a:rPr>
                        <a:t> </a:t>
                      </a:r>
                      <a:r>
                        <a:rPr lang="en-US" sz="1200" kern="1200" dirty="0">
                          <a:effectLst/>
                          <a:latin typeface="Calibri"/>
                          <a:ea typeface="Calibri"/>
                          <a:cs typeface="Times New Roman"/>
                        </a:rPr>
                        <a:t>Ways in which students communicate to others (e.g., speaking, writing, and drawing). Instruction and assessment of productive modalities focus on students’ communication of their own understanding or </a:t>
                      </a:r>
                      <a:r>
                        <a:rPr lang="en-US" sz="1300" kern="1200" dirty="0">
                          <a:effectLst/>
                          <a:latin typeface="Calibri"/>
                          <a:ea typeface="Calibri"/>
                          <a:cs typeface="Times New Roman"/>
                        </a:rPr>
                        <a:t>interpretation.</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en-US" sz="1200" kern="1200" dirty="0">
                          <a:effectLst/>
                          <a:latin typeface="Calibri"/>
                          <a:ea typeface="Calibri"/>
                          <a:cs typeface="Times New Roman"/>
                        </a:rPr>
                        <a:t>Speaking </a:t>
                      </a:r>
                      <a:br>
                        <a:rPr lang="en-US" sz="1200" kern="1200" dirty="0">
                          <a:effectLst/>
                          <a:latin typeface="Calibri"/>
                          <a:ea typeface="Calibri"/>
                          <a:cs typeface="Times New Roman"/>
                        </a:rPr>
                      </a:br>
                      <a:r>
                        <a:rPr lang="en-US" sz="1200" kern="1200" dirty="0">
                          <a:effectLst/>
                          <a:latin typeface="Calibri"/>
                          <a:ea typeface="Calibri"/>
                          <a:cs typeface="Times New Roman"/>
                        </a:rPr>
                        <a:t>&amp;</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kern="1200" dirty="0">
                          <a:effectLst/>
                          <a:latin typeface="Calibri"/>
                          <a:ea typeface="Calibri"/>
                          <a:cs typeface="Times New Roman"/>
                        </a:rPr>
                        <a:t>Writing</a:t>
                      </a:r>
                      <a:endParaRPr lang="en-US" sz="12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400" kern="1200" dirty="0">
                          <a:effectLst/>
                          <a:latin typeface="Calibri"/>
                          <a:ea typeface="Times New Roman"/>
                          <a:cs typeface="GillSansMT"/>
                        </a:rPr>
                        <a:t>3</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effectLst/>
                          <a:latin typeface="Calibri"/>
                          <a:ea typeface="Calibri"/>
                          <a:cs typeface="GillSansMT"/>
                        </a:rPr>
                        <a:t>speak and write about grade-appropriate complex literary and informational texts and topics</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373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400" b="1" kern="1200" dirty="0">
                          <a:effectLst/>
                          <a:latin typeface="Calibri"/>
                          <a:ea typeface="Times New Roman"/>
                          <a:cs typeface="Times New Roman"/>
                        </a:rPr>
                        <a:t>4</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en-US" sz="1700" b="1" kern="1200">
                          <a:effectLst/>
                          <a:latin typeface="Calibri"/>
                          <a:ea typeface="Calibri"/>
                          <a:cs typeface="GillSansMT"/>
                        </a:rPr>
                        <a:t>construct grade-appropriate oral and written claims and support them with reasoning and evidence</a:t>
                      </a:r>
                      <a:endParaRPr lang="en-US" sz="150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8191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400" kern="1200" dirty="0">
                          <a:effectLst/>
                          <a:latin typeface="Calibri"/>
                          <a:ea typeface="Times New Roman"/>
                          <a:cs typeface="Times New Roman"/>
                        </a:rPr>
                        <a:t>7</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a:effectLst/>
                          <a:latin typeface="Calibri"/>
                          <a:ea typeface="Calibri"/>
                          <a:cs typeface="GillSansMT"/>
                        </a:rPr>
                        <a:t>adapt language choices to purpose, task, and audience when speaking and writing</a:t>
                      </a:r>
                      <a:endParaRPr lang="en-US" sz="150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42795">
                <a:tc rowSpan="3">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Times New Roman"/>
                        </a:rPr>
                        <a:t>Interactive modalities*: </a:t>
                      </a:r>
                      <a:r>
                        <a:rPr lang="en-US" sz="900" kern="1200" dirty="0">
                          <a:solidFill>
                            <a:srgbClr val="7F7F7F"/>
                          </a:solidFill>
                          <a:effectLst/>
                          <a:latin typeface="Calibri"/>
                          <a:ea typeface="Calibri"/>
                          <a:cs typeface="Times New Roman"/>
                        </a:rPr>
                        <a:t>Collaborative use of receptive and productive modalities as “students engage in conversations, provide and obtain information, express feelings and emotions, and exchange opinions” (Phillips, 2008, p. 3). </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900" kern="1200" dirty="0">
                          <a:solidFill>
                            <a:srgbClr val="7F7F7F"/>
                          </a:solidFill>
                          <a:effectLst/>
                          <a:latin typeface="Calibri"/>
                          <a:ea typeface="Calibri"/>
                          <a:cs typeface="Times New Roman"/>
                        </a:rPr>
                        <a:t>Listening, speaking, reading,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and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writing</a:t>
                      </a:r>
                      <a:endParaRPr lang="en-US" sz="900" dirty="0">
                        <a:effectLst/>
                        <a:latin typeface="Calibri"/>
                        <a:ea typeface="Calibri"/>
                        <a:cs typeface="Times New Roman"/>
                      </a:endParaRPr>
                    </a:p>
                  </a:txBody>
                  <a:tcPr marL="34287" marR="34287" marT="1215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Times New Roman"/>
                          <a:cs typeface="GillSansMT"/>
                        </a:rPr>
                        <a:t>2</a:t>
                      </a:r>
                      <a:endParaRPr lang="en-US" sz="9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participate in grade-appropriate oral and written exchanges</a:t>
                      </a:r>
                      <a:r>
                        <a:rPr lang="en-US" sz="900" kern="1200" dirty="0">
                          <a:solidFill>
                            <a:srgbClr val="7F7F7F"/>
                          </a:solidFill>
                          <a:effectLst/>
                          <a:latin typeface="Calibri"/>
                          <a:ea typeface="Calibri"/>
                          <a:cs typeface="GillSansMT"/>
                        </a:rPr>
                        <a:t> of information, ideas, and analyses, responding to peer, audience, or reader comments and questions</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0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Times New Roman"/>
                          <a:cs typeface="Times New Roman"/>
                        </a:rPr>
                        <a:t>5</a:t>
                      </a:r>
                      <a:endParaRPr lang="en-US" sz="9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conduct research and evaluate and communicate</a:t>
                      </a:r>
                      <a:r>
                        <a:rPr lang="en-US" sz="900" kern="1200" dirty="0">
                          <a:solidFill>
                            <a:srgbClr val="7F7F7F"/>
                          </a:solidFill>
                          <a:effectLst/>
                          <a:latin typeface="Calibri"/>
                          <a:ea typeface="Calibri"/>
                          <a:cs typeface="GillSansMT"/>
                        </a:rPr>
                        <a:t> findings to answer questions or solve problems</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07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Times New Roman"/>
                          <a:cs typeface="Times New Roman"/>
                        </a:rPr>
                        <a:t>6</a:t>
                      </a:r>
                      <a:endParaRPr lang="en-US" sz="9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analyze and critique</a:t>
                      </a:r>
                      <a:r>
                        <a:rPr lang="en-US" sz="900" kern="1200" dirty="0">
                          <a:solidFill>
                            <a:srgbClr val="7F7F7F"/>
                          </a:solidFill>
                          <a:effectLst/>
                          <a:latin typeface="Calibri"/>
                          <a:ea typeface="Calibri"/>
                          <a:cs typeface="GillSansMT"/>
                        </a:rPr>
                        <a:t> the arguments of others orally and in writing</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41410835"/>
              </p:ext>
            </p:extLst>
          </p:nvPr>
        </p:nvGraphicFramePr>
        <p:xfrm>
          <a:off x="184751" y="6360963"/>
          <a:ext cx="7402898" cy="2218398"/>
        </p:xfrm>
        <a:graphic>
          <a:graphicData uri="http://schemas.openxmlformats.org/drawingml/2006/table">
            <a:tbl>
              <a:tblPr firstRow="1" firstCol="1" bandRow="1"/>
              <a:tblGrid>
                <a:gridCol w="925363"/>
                <a:gridCol w="993907"/>
                <a:gridCol w="891090"/>
                <a:gridCol w="736863"/>
                <a:gridCol w="1079589"/>
                <a:gridCol w="1233816"/>
                <a:gridCol w="1542270"/>
              </a:tblGrid>
              <a:tr h="612611">
                <a:tc>
                  <a:txBody>
                    <a:bodyPr/>
                    <a:lstStyle/>
                    <a:p>
                      <a:pPr marL="0" marR="0" algn="ctr">
                        <a:lnSpc>
                          <a:spcPct val="115000"/>
                        </a:lnSpc>
                        <a:spcBef>
                          <a:spcPts val="0"/>
                        </a:spcBef>
                        <a:spcAft>
                          <a:spcPts val="0"/>
                        </a:spcAft>
                      </a:pPr>
                      <a:r>
                        <a:rPr lang="en-US" sz="1400" b="1" dirty="0">
                          <a:solidFill>
                            <a:srgbClr val="000000"/>
                          </a:solidFill>
                          <a:effectLst/>
                          <a:latin typeface="Calibri"/>
                          <a:ea typeface="Times New Roman"/>
                          <a:cs typeface="Times New Roman"/>
                        </a:rPr>
                        <a:t>Standard</a:t>
                      </a:r>
                      <a:endParaRPr lang="en-US" sz="14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700" b="1" dirty="0">
                          <a:effectLst/>
                          <a:latin typeface="Calibri"/>
                          <a:ea typeface="Times New Roman"/>
                          <a:cs typeface="Times New Roman"/>
                        </a:rPr>
                        <a:t>An ELL can…</a:t>
                      </a:r>
                      <a:endParaRPr lang="en-US" sz="17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nSpc>
                          <a:spcPct val="115000"/>
                        </a:lnSpc>
                        <a:spcBef>
                          <a:spcPts val="0"/>
                        </a:spcBef>
                        <a:spcAft>
                          <a:spcPts val="0"/>
                        </a:spcAft>
                      </a:pPr>
                      <a:r>
                        <a:rPr lang="en-US" sz="1700" b="1" dirty="0">
                          <a:solidFill>
                            <a:srgbClr val="000000"/>
                          </a:solidFill>
                          <a:effectLst/>
                          <a:latin typeface="Calibri"/>
                          <a:ea typeface="Times New Roman"/>
                          <a:cs typeface="Times New Roman"/>
                        </a:rPr>
                        <a:t>By the end of an English language proficiency level, an ELL in </a:t>
                      </a:r>
                      <a:r>
                        <a:rPr lang="en-US" sz="1700" b="1" dirty="0" smtClean="0">
                          <a:solidFill>
                            <a:srgbClr val="000000"/>
                          </a:solidFill>
                          <a:effectLst/>
                          <a:latin typeface="Calibri"/>
                          <a:ea typeface="Times New Roman"/>
                          <a:cs typeface="Times New Roman"/>
                        </a:rPr>
                        <a:t>2</a:t>
                      </a:r>
                      <a:r>
                        <a:rPr lang="en-US" sz="1700" b="1" baseline="30000" dirty="0" smtClean="0">
                          <a:solidFill>
                            <a:srgbClr val="000000"/>
                          </a:solidFill>
                          <a:effectLst/>
                          <a:latin typeface="Calibri"/>
                          <a:ea typeface="Times New Roman"/>
                          <a:cs typeface="Times New Roman"/>
                        </a:rPr>
                        <a:t>nd</a:t>
                      </a:r>
                      <a:r>
                        <a:rPr lang="en-US" sz="1700" b="1" dirty="0" smtClean="0">
                          <a:solidFill>
                            <a:srgbClr val="000000"/>
                          </a:solidFill>
                          <a:effectLst/>
                          <a:latin typeface="Calibri"/>
                          <a:ea typeface="Times New Roman"/>
                          <a:cs typeface="Times New Roman"/>
                        </a:rPr>
                        <a:t> – 3rd Grade can </a:t>
                      </a:r>
                      <a:r>
                        <a:rPr lang="en-US" sz="1700" b="1" dirty="0">
                          <a:solidFill>
                            <a:srgbClr val="000000"/>
                          </a:solidFill>
                          <a:effectLst/>
                          <a:latin typeface="Calibri"/>
                          <a:ea typeface="Times New Roman"/>
                          <a:cs typeface="Times New Roman"/>
                        </a:rPr>
                        <a:t>. . . </a:t>
                      </a:r>
                      <a:endParaRPr lang="en-US" sz="17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2169">
                <a:tc rowSpan="2">
                  <a:txBody>
                    <a:bodyPr/>
                    <a:lstStyle/>
                    <a:p>
                      <a:pPr marL="0" marR="0" algn="ctr">
                        <a:lnSpc>
                          <a:spcPct val="115000"/>
                        </a:lnSpc>
                        <a:spcBef>
                          <a:spcPts val="0"/>
                        </a:spcBef>
                        <a:spcAft>
                          <a:spcPts val="0"/>
                        </a:spcAft>
                      </a:pPr>
                      <a:r>
                        <a:rPr lang="en-US" sz="3200" b="1" dirty="0">
                          <a:solidFill>
                            <a:srgbClr val="000000"/>
                          </a:solidFill>
                          <a:effectLst/>
                          <a:latin typeface="Calibri"/>
                          <a:ea typeface="Times New Roman"/>
                          <a:cs typeface="Times New Roman"/>
                        </a:rPr>
                        <a:t>4</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Productive</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(S &amp; W)</a:t>
                      </a:r>
                      <a:endParaRPr lang="en-US" sz="13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en-US" sz="900" b="1" dirty="0">
                          <a:effectLst/>
                          <a:latin typeface="Calibri"/>
                          <a:ea typeface="Times New Roman"/>
                          <a:cs typeface="Times New Roman"/>
                        </a:rPr>
                        <a:t>…construct grade-appropriate oral and written claims and support them with reasoning and evidence. </a:t>
                      </a:r>
                      <a:endParaRPr lang="en-US" sz="9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1</a:t>
                      </a:r>
                      <a:endParaRPr lang="en-US" sz="21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2</a:t>
                      </a:r>
                      <a:endParaRPr lang="en-US" sz="21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a:solidFill>
                            <a:srgbClr val="000000"/>
                          </a:solidFill>
                          <a:effectLst/>
                          <a:latin typeface="Calibri"/>
                          <a:ea typeface="Times New Roman"/>
                          <a:cs typeface="Times New Roman"/>
                        </a:rPr>
                        <a:t>3</a:t>
                      </a:r>
                      <a:endParaRPr lang="en-US" sz="210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a:solidFill>
                            <a:srgbClr val="000000"/>
                          </a:solidFill>
                          <a:effectLst/>
                          <a:latin typeface="Calibri"/>
                          <a:ea typeface="Times New Roman"/>
                          <a:cs typeface="Times New Roman"/>
                        </a:rPr>
                        <a:t>4</a:t>
                      </a:r>
                      <a:endParaRPr lang="en-US" sz="210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5</a:t>
                      </a:r>
                      <a:endParaRPr lang="en-US" sz="21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15931">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…express an opinion about a familiar topic.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en-US" sz="900" dirty="0" smtClean="0">
                          <a:solidFill>
                            <a:srgbClr val="000000"/>
                          </a:solidFill>
                          <a:effectLst/>
                          <a:latin typeface="Calibri"/>
                          <a:ea typeface="Times New Roman"/>
                          <a:cs typeface="Times New Roman"/>
                        </a:rPr>
                        <a:t>…express</a:t>
                      </a:r>
                      <a:r>
                        <a:rPr lang="en-US" sz="900" baseline="0" dirty="0" smtClean="0">
                          <a:solidFill>
                            <a:srgbClr val="000000"/>
                          </a:solidFill>
                          <a:effectLst/>
                          <a:latin typeface="Calibri"/>
                          <a:ea typeface="Times New Roman"/>
                          <a:cs typeface="Times New Roman"/>
                        </a:rPr>
                        <a:t> an opinion about a familiar topic or story.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en-US" sz="900" dirty="0" smtClean="0">
                          <a:solidFill>
                            <a:srgbClr val="000000"/>
                          </a:solidFill>
                          <a:effectLst/>
                          <a:latin typeface="Calibri"/>
                          <a:ea typeface="Times New Roman"/>
                          <a:cs typeface="Times New Roman"/>
                        </a:rPr>
                        <a:t>…e</a:t>
                      </a:r>
                      <a:r>
                        <a:rPr lang="en-US" sz="900" b="0" i="0" u="none" strike="noStrike" dirty="0" smtClean="0">
                          <a:solidFill>
                            <a:srgbClr val="000000"/>
                          </a:solidFill>
                          <a:effectLst/>
                          <a:latin typeface="Calibri" panose="020F0502020204030204" pitchFamily="34" charset="0"/>
                        </a:rPr>
                        <a:t>xpress an opinion about a familiar topic or story, giving one or more reasons for the opinion.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dirty="0" smtClean="0">
                          <a:solidFill>
                            <a:srgbClr val="000000"/>
                          </a:solidFill>
                          <a:effectLst/>
                          <a:latin typeface="Calibri"/>
                          <a:ea typeface="Times New Roman"/>
                          <a:cs typeface="Times New Roman"/>
                        </a:rPr>
                        <a:t>…</a:t>
                      </a:r>
                      <a:r>
                        <a:rPr lang="en-US" sz="900" b="0" i="0" u="none" strike="noStrike" dirty="0" smtClean="0">
                          <a:solidFill>
                            <a:srgbClr val="000000"/>
                          </a:solidFill>
                          <a:effectLst/>
                          <a:latin typeface="Calibri" panose="020F0502020204030204" pitchFamily="34" charset="0"/>
                        </a:rPr>
                        <a:t>express opinions about a variety of topics, introducing the topic &amp; giving several reasons for the opinion.</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dirty="0" smtClean="0">
                          <a:solidFill>
                            <a:srgbClr val="000000"/>
                          </a:solidFill>
                          <a:effectLst/>
                          <a:latin typeface="Calibri"/>
                          <a:ea typeface="Times New Roman"/>
                          <a:cs typeface="Times New Roman"/>
                        </a:rPr>
                        <a:t>…</a:t>
                      </a:r>
                      <a:r>
                        <a:rPr lang="en-US" sz="900" b="0" i="0" u="none" strike="noStrike" dirty="0" smtClean="0">
                          <a:solidFill>
                            <a:srgbClr val="000000"/>
                          </a:solidFill>
                          <a:effectLst/>
                          <a:latin typeface="Calibri" panose="020F0502020204030204" pitchFamily="34" charset="0"/>
                        </a:rPr>
                        <a:t>express opinions about a variety of topics, introducing the topic, giving several reasons for the opinion, &amp; providing a concluding statement.</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Rectangle 7"/>
          <p:cNvSpPr/>
          <p:nvPr/>
        </p:nvSpPr>
        <p:spPr>
          <a:xfrm>
            <a:off x="261866" y="8632793"/>
            <a:ext cx="7299701" cy="1016624"/>
          </a:xfrm>
          <a:prstGeom prst="rect">
            <a:avLst/>
          </a:prstGeom>
          <a:noFill/>
        </p:spPr>
        <p:txBody>
          <a:bodyPr wrap="square" lIns="92392" tIns="46196" rIns="92392" bIns="46196">
            <a:spAutoFit/>
          </a:bodyPr>
          <a:lstStyle/>
          <a:p>
            <a:r>
              <a:rPr lang="en-US" sz="1000" dirty="0"/>
              <a:t>This performance task is based on writing.  As an option if you’d like to monitor growth for ELP as a second goal, teachers can choose to assess ELP standard 4 because it aligns with this specific performance task. Your student’s full composition can be analyzed to identify English language proficiency levels.  It is evident that students will be navigating through the modalities to get to the end product. However, it is important to keep in mind what the full opinion writing performance task is assessing and how deeply the student understands class content and language. The  ELP growth goal is to provide the “just-right scaffolds” for students to demonstrate their understanding in order for them to move from one proficiency level to the next.</a:t>
            </a:r>
          </a:p>
        </p:txBody>
      </p:sp>
      <p:sp>
        <p:nvSpPr>
          <p:cNvPr id="9" name="Rectangle 8"/>
          <p:cNvSpPr/>
          <p:nvPr/>
        </p:nvSpPr>
        <p:spPr>
          <a:xfrm>
            <a:off x="107638" y="30440"/>
            <a:ext cx="7480010" cy="401071"/>
          </a:xfrm>
          <a:prstGeom prst="rect">
            <a:avLst/>
          </a:prstGeom>
        </p:spPr>
        <p:txBody>
          <a:bodyPr wrap="square" lIns="92392" tIns="46196" rIns="92392" bIns="46196">
            <a:spAutoFit/>
          </a:bodyPr>
          <a:lstStyle/>
          <a:p>
            <a:pPr algn="ctr"/>
            <a:r>
              <a:rPr lang="en-US" b="1" i="1" dirty="0"/>
              <a:t>ELP </a:t>
            </a:r>
            <a:r>
              <a:rPr lang="en-US" b="1" i="1" dirty="0" smtClean="0"/>
              <a:t>2</a:t>
            </a:r>
            <a:r>
              <a:rPr lang="en-US" b="1" i="1" baseline="30000" dirty="0" smtClean="0"/>
              <a:t>nd</a:t>
            </a:r>
            <a:r>
              <a:rPr lang="en-US" b="1" i="1" dirty="0" smtClean="0"/>
              <a:t> – 3</a:t>
            </a:r>
            <a:r>
              <a:rPr lang="en-US" b="1" i="1" baseline="30000" dirty="0" smtClean="0"/>
              <a:t>rd</a:t>
            </a:r>
            <a:r>
              <a:rPr lang="en-US" b="1" i="1" dirty="0" smtClean="0"/>
              <a:t> Grade Band Standards </a:t>
            </a:r>
            <a:r>
              <a:rPr lang="en-US" b="1" i="1" dirty="0"/>
              <a:t>Organized by </a:t>
            </a:r>
            <a:r>
              <a:rPr lang="en-US" b="1" i="1" dirty="0" smtClean="0"/>
              <a:t>Modality</a:t>
            </a:r>
          </a:p>
        </p:txBody>
      </p:sp>
      <p:sp>
        <p:nvSpPr>
          <p:cNvPr id="2" name="TextBox 1"/>
          <p:cNvSpPr txBox="1"/>
          <p:nvPr/>
        </p:nvSpPr>
        <p:spPr>
          <a:xfrm>
            <a:off x="3950052" y="9831418"/>
            <a:ext cx="3822348" cy="221492"/>
          </a:xfrm>
          <a:prstGeom prst="rect">
            <a:avLst/>
          </a:prstGeom>
          <a:noFill/>
        </p:spPr>
        <p:txBody>
          <a:bodyPr wrap="square" lIns="96908" tIns="48454" rIns="96908" bIns="48454" rtlCol="0">
            <a:spAutoFit/>
          </a:bodyPr>
          <a:lstStyle/>
          <a:p>
            <a:r>
              <a:rPr lang="en-US" sz="800" b="1" i="1" dirty="0"/>
              <a:t>Oregon ELP Standards Aligned with Performance Task, 2014; Arcema Tovar</a:t>
            </a:r>
          </a:p>
        </p:txBody>
      </p:sp>
    </p:spTree>
    <p:extLst>
      <p:ext uri="{BB962C8B-B14F-4D97-AF65-F5344CB8AC3E}">
        <p14:creationId xmlns:p14="http://schemas.microsoft.com/office/powerpoint/2010/main" val="389660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87447783"/>
              </p:ext>
            </p:extLst>
          </p:nvPr>
        </p:nvGraphicFramePr>
        <p:xfrm>
          <a:off x="261863" y="90782"/>
          <a:ext cx="7325784" cy="9337251"/>
        </p:xfrm>
        <a:graphic>
          <a:graphicData uri="http://schemas.openxmlformats.org/drawingml/2006/table">
            <a:tbl>
              <a:tblPr/>
              <a:tblGrid>
                <a:gridCol w="385570"/>
                <a:gridCol w="483655"/>
                <a:gridCol w="2799189"/>
                <a:gridCol w="913422"/>
                <a:gridCol w="913422"/>
                <a:gridCol w="828709"/>
                <a:gridCol w="559839"/>
                <a:gridCol w="441978"/>
              </a:tblGrid>
              <a:tr h="240075">
                <a:tc gridSpan="8">
                  <a:txBody>
                    <a:bodyPr/>
                    <a:lstStyle/>
                    <a:p>
                      <a:pPr algn="l" fontAlgn="ctr"/>
                      <a:r>
                        <a:rPr lang="en-US" sz="1400" b="1" i="0" u="none" strike="noStrike" dirty="0" smtClean="0">
                          <a:solidFill>
                            <a:srgbClr val="000000"/>
                          </a:solidFill>
                          <a:latin typeface="Calibri"/>
                        </a:rPr>
                        <a:t>Informational Writing  Pre-Assessment</a:t>
                      </a:r>
                      <a:endParaRPr lang="en-US" sz="1400" b="1" i="0" u="none" strike="noStrike"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0876">
                <a:tc gridSpan="3">
                  <a:txBody>
                    <a:bodyPr/>
                    <a:lstStyle/>
                    <a:p>
                      <a:pPr algn="l" fontAlgn="t"/>
                      <a:r>
                        <a:rPr lang="en-US" sz="1200" b="1" i="0" u="none" strike="noStrike" dirty="0">
                          <a:solidFill>
                            <a:srgbClr val="000000"/>
                          </a:solidFill>
                          <a:latin typeface="Calibri"/>
                        </a:rPr>
                        <a:t>Student and Class Scoring:</a:t>
                      </a: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1000" b="1" i="0" u="none" strike="noStrike" dirty="0">
                          <a:solidFill>
                            <a:srgbClr val="000000"/>
                          </a:solidFill>
                          <a:latin typeface="Calibri"/>
                        </a:rPr>
                        <a:t>School Year: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000" b="0" i="0" u="none" strike="sng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000" b="1" i="0" u="none" strike="noStrike" dirty="0">
                          <a:solidFill>
                            <a:srgbClr val="000000"/>
                          </a:solidFill>
                          <a:latin typeface="Calibri"/>
                        </a:rPr>
                        <a:t>Grade: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4707">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dirty="0" smtClean="0">
                          <a:solidFill>
                            <a:srgbClr val="000000"/>
                          </a:solidFill>
                          <a:latin typeface="Calibri"/>
                        </a:rPr>
                        <a:t>Teacher’s </a:t>
                      </a:r>
                      <a:r>
                        <a:rPr lang="en-US" sz="1000" b="1" i="0" u="none" strike="noStrike" dirty="0">
                          <a:solidFill>
                            <a:srgbClr val="000000"/>
                          </a:solidFill>
                          <a:latin typeface="Calibri"/>
                        </a:rPr>
                        <a:t>Name: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6242">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a:solidFill>
                            <a:srgbClr val="000000"/>
                          </a:solidFill>
                          <a:latin typeface="Calibri"/>
                        </a:rPr>
                        <a:t>School: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8013">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n-US" sz="1000" b="1"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0915">
                <a:tc rowSpan="2" gridSpan="3">
                  <a:txBody>
                    <a:bodyPr/>
                    <a:lstStyle/>
                    <a:p>
                      <a:pPr algn="ctr" fontAlgn="ctr"/>
                      <a:r>
                        <a:rPr lang="en-US" sz="1000" b="1" i="0" u="none" strike="noStrike">
                          <a:solidFill>
                            <a:srgbClr val="FFFFFF"/>
                          </a:solidFill>
                          <a:latin typeface="Calibri"/>
                        </a:rPr>
                        <a:t>Student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n-US" sz="1000" b="1" i="0" u="none" strike="noStrike">
                          <a:solidFill>
                            <a:srgbClr val="FFFFFF"/>
                          </a:solidFill>
                          <a:latin typeface="Calibri"/>
                        </a:rPr>
                        <a:t>Focus and Organization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Elaboration and Evidence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Conventions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Student 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ELP 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8013">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10526">
                <a:tc>
                  <a:txBody>
                    <a:bodyPr/>
                    <a:lstStyle/>
                    <a:p>
                      <a:pPr algn="ctr" fontAlgn="ctr"/>
                      <a:r>
                        <a:rPr lang="en-US" sz="1000" b="0" i="0" u="none" strike="noStrike" dirty="0" smtClean="0">
                          <a:solidFill>
                            <a:srgbClr val="000000"/>
                          </a:solidFill>
                          <a:latin typeface="Calibri"/>
                        </a:rPr>
                        <a:t> 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smtClean="0">
                          <a:solidFill>
                            <a:srgbClr val="000000"/>
                          </a:solidFill>
                          <a:latin typeface="Calibri"/>
                        </a:rPr>
                        <a:t> 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smtClean="0">
                          <a:solidFill>
                            <a:srgbClr val="000000"/>
                          </a:solidFill>
                          <a:latin typeface="Calibri"/>
                        </a:rPr>
                        <a:t> 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smtClean="0">
                          <a:solidFill>
                            <a:srgbClr val="000000"/>
                          </a:solidFill>
                          <a:latin typeface="Calibri"/>
                        </a:rPr>
                        <a:t> 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432703" y="708350"/>
            <a:ext cx="154222" cy="138428"/>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1</a:t>
            </a:r>
          </a:p>
        </p:txBody>
      </p:sp>
      <p:sp>
        <p:nvSpPr>
          <p:cNvPr id="6" name="TextBox 2"/>
          <p:cNvSpPr txBox="1"/>
          <p:nvPr/>
        </p:nvSpPr>
        <p:spPr>
          <a:xfrm>
            <a:off x="431262" y="874175"/>
            <a:ext cx="164446" cy="139800"/>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2</a:t>
            </a:r>
          </a:p>
        </p:txBody>
      </p:sp>
      <p:sp>
        <p:nvSpPr>
          <p:cNvPr id="7" name="TextBox 3"/>
          <p:cNvSpPr txBox="1"/>
          <p:nvPr/>
        </p:nvSpPr>
        <p:spPr>
          <a:xfrm>
            <a:off x="432252" y="1027245"/>
            <a:ext cx="159620" cy="133103"/>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3</a:t>
            </a:r>
          </a:p>
        </p:txBody>
      </p:sp>
      <p:sp>
        <p:nvSpPr>
          <p:cNvPr id="8" name="TextBox 4"/>
          <p:cNvSpPr txBox="1"/>
          <p:nvPr/>
        </p:nvSpPr>
        <p:spPr>
          <a:xfrm>
            <a:off x="432444" y="1181052"/>
            <a:ext cx="159620" cy="135322"/>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4</a:t>
            </a:r>
          </a:p>
        </p:txBody>
      </p:sp>
      <p:sp>
        <p:nvSpPr>
          <p:cNvPr id="9" name="TextBox 5"/>
          <p:cNvSpPr txBox="1"/>
          <p:nvPr/>
        </p:nvSpPr>
        <p:spPr>
          <a:xfrm>
            <a:off x="611857" y="731446"/>
            <a:ext cx="578693" cy="1302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Emerging</a:t>
            </a:r>
          </a:p>
        </p:txBody>
      </p:sp>
      <p:sp>
        <p:nvSpPr>
          <p:cNvPr id="10" name="TextBox 6"/>
          <p:cNvSpPr txBox="1"/>
          <p:nvPr/>
        </p:nvSpPr>
        <p:spPr>
          <a:xfrm>
            <a:off x="612050" y="885254"/>
            <a:ext cx="578693" cy="13170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Developing</a:t>
            </a:r>
          </a:p>
        </p:txBody>
      </p:sp>
      <p:sp>
        <p:nvSpPr>
          <p:cNvPr id="11" name="TextBox 7"/>
          <p:cNvSpPr txBox="1"/>
          <p:nvPr/>
        </p:nvSpPr>
        <p:spPr>
          <a:xfrm>
            <a:off x="614346" y="1036290"/>
            <a:ext cx="578693" cy="1302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Proficient</a:t>
            </a:r>
          </a:p>
        </p:txBody>
      </p:sp>
      <p:sp>
        <p:nvSpPr>
          <p:cNvPr id="12" name="TextBox 8"/>
          <p:cNvSpPr txBox="1"/>
          <p:nvPr/>
        </p:nvSpPr>
        <p:spPr>
          <a:xfrm>
            <a:off x="619507" y="1190099"/>
            <a:ext cx="578693" cy="12736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Exemplary</a:t>
            </a:r>
          </a:p>
        </p:txBody>
      </p:sp>
      <p:sp>
        <p:nvSpPr>
          <p:cNvPr id="13" name="TextBox 9"/>
          <p:cNvSpPr txBox="1"/>
          <p:nvPr/>
        </p:nvSpPr>
        <p:spPr>
          <a:xfrm>
            <a:off x="416092" y="566368"/>
            <a:ext cx="604747" cy="1333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Scoring Key:</a:t>
            </a:r>
          </a:p>
        </p:txBody>
      </p:sp>
      <p:sp>
        <p:nvSpPr>
          <p:cNvPr id="14" name="TextBox 10"/>
          <p:cNvSpPr txBox="1"/>
          <p:nvPr/>
        </p:nvSpPr>
        <p:spPr>
          <a:xfrm>
            <a:off x="1261536" y="713775"/>
            <a:ext cx="327182" cy="137512"/>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0 - 4</a:t>
            </a:r>
          </a:p>
        </p:txBody>
      </p:sp>
      <p:sp>
        <p:nvSpPr>
          <p:cNvPr id="15" name="TextBox 11"/>
          <p:cNvSpPr txBox="1"/>
          <p:nvPr/>
        </p:nvSpPr>
        <p:spPr>
          <a:xfrm>
            <a:off x="1254706" y="879697"/>
            <a:ext cx="330518" cy="140058"/>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5 - 7</a:t>
            </a:r>
          </a:p>
        </p:txBody>
      </p:sp>
      <p:sp>
        <p:nvSpPr>
          <p:cNvPr id="16" name="TextBox 12"/>
          <p:cNvSpPr txBox="1"/>
          <p:nvPr/>
        </p:nvSpPr>
        <p:spPr>
          <a:xfrm>
            <a:off x="1255696" y="1031583"/>
            <a:ext cx="327286" cy="143164"/>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8 - 10</a:t>
            </a:r>
          </a:p>
        </p:txBody>
      </p:sp>
      <p:sp>
        <p:nvSpPr>
          <p:cNvPr id="17" name="TextBox 13"/>
          <p:cNvSpPr txBox="1"/>
          <p:nvPr/>
        </p:nvSpPr>
        <p:spPr>
          <a:xfrm>
            <a:off x="1255888" y="1186573"/>
            <a:ext cx="327286" cy="140058"/>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11 - 12</a:t>
            </a:r>
          </a:p>
        </p:txBody>
      </p:sp>
      <p:sp>
        <p:nvSpPr>
          <p:cNvPr id="18" name="TextBox 14"/>
          <p:cNvSpPr txBox="1"/>
          <p:nvPr/>
        </p:nvSpPr>
        <p:spPr>
          <a:xfrm>
            <a:off x="1126038" y="568769"/>
            <a:ext cx="701139" cy="12048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Total # Correct</a:t>
            </a:r>
          </a:p>
        </p:txBody>
      </p:sp>
    </p:spTree>
    <p:extLst>
      <p:ext uri="{BB962C8B-B14F-4D97-AF65-F5344CB8AC3E}">
        <p14:creationId xmlns:p14="http://schemas.microsoft.com/office/powerpoint/2010/main" val="1893224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82990" y="643547"/>
            <a:ext cx="2867142" cy="2440992"/>
            <a:chOff x="3733800" y="524470"/>
            <a:chExt cx="2757146" cy="2523451"/>
          </a:xfrm>
        </p:grpSpPr>
        <p:sp>
          <p:nvSpPr>
            <p:cNvPr id="5" name="Rectangle 4"/>
            <p:cNvSpPr/>
            <p:nvPr/>
          </p:nvSpPr>
          <p:spPr>
            <a:xfrm>
              <a:off x="3733800" y="524470"/>
              <a:ext cx="1298387" cy="1028009"/>
            </a:xfrm>
            <a:prstGeom prst="rect">
              <a:avLst/>
            </a:prstGeom>
            <a:solidFill>
              <a:srgbClr val="FFFFBD"/>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a:t>
              </a:r>
              <a:r>
                <a:rPr lang="en-US" sz="6000" b="1" baseline="300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rd</a:t>
              </a:r>
              <a:endPar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nvGrpSpPr>
            <p:cNvPr id="3" name="Group 2"/>
            <p:cNvGrpSpPr/>
            <p:nvPr/>
          </p:nvGrpSpPr>
          <p:grpSpPr>
            <a:xfrm>
              <a:off x="4275685" y="577256"/>
              <a:ext cx="2215261" cy="2470665"/>
              <a:chOff x="1975739" y="882135"/>
              <a:chExt cx="3113063" cy="3240142"/>
            </a:xfrm>
          </p:grpSpPr>
          <p:sp>
            <p:nvSpPr>
              <p:cNvPr id="16" name="Parallelogram 15"/>
              <p:cNvSpPr/>
              <p:nvPr/>
            </p:nvSpPr>
            <p:spPr>
              <a:xfrm rot="1584430" flipH="1">
                <a:off x="1975739" y="1498329"/>
                <a:ext cx="3113063" cy="2076476"/>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17" name="Parallelogram 16"/>
              <p:cNvSpPr/>
              <p:nvPr/>
            </p:nvSpPr>
            <p:spPr>
              <a:xfrm>
                <a:off x="2577440" y="882135"/>
                <a:ext cx="2505901" cy="1981199"/>
              </a:xfrm>
              <a:prstGeom prst="parallelogram">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nvGrpSpPr>
              <p:cNvPr id="18" name="Group 17"/>
              <p:cNvGrpSpPr/>
              <p:nvPr/>
            </p:nvGrpSpPr>
            <p:grpSpPr>
              <a:xfrm>
                <a:off x="2232022" y="1402448"/>
                <a:ext cx="2328450" cy="1796537"/>
                <a:chOff x="-3190194" y="753938"/>
                <a:chExt cx="3048000" cy="2476027"/>
              </a:xfrm>
            </p:grpSpPr>
            <p:sp>
              <p:nvSpPr>
                <p:cNvPr id="19" name="Rectangle 18"/>
                <p:cNvSpPr/>
                <p:nvPr/>
              </p:nvSpPr>
              <p:spPr>
                <a:xfrm rot="20691748">
                  <a:off x="-3190194" y="753938"/>
                  <a:ext cx="3048000" cy="247602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5" descr="http://thumbs.dreamstime.com/x/happy-kids-holding-books-5379901.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19" b="13667"/>
                <a:stretch/>
              </p:blipFill>
              <p:spPr bwMode="auto">
                <a:xfrm rot="21052658">
                  <a:off x="-2990684" y="1008491"/>
                  <a:ext cx="2562184" cy="16553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grpSp>
            <p:nvGrpSpPr>
              <p:cNvPr id="21" name="Group 20"/>
              <p:cNvGrpSpPr/>
              <p:nvPr/>
            </p:nvGrpSpPr>
            <p:grpSpPr>
              <a:xfrm>
                <a:off x="3265452" y="2454632"/>
                <a:ext cx="1775149" cy="1667645"/>
                <a:chOff x="5040111" y="2410697"/>
                <a:chExt cx="1775149" cy="1667645"/>
              </a:xfrm>
            </p:grpSpPr>
            <p:pic>
              <p:nvPicPr>
                <p:cNvPr id="22" name="Picture 19" descr="C:\Users\richmons\AppData\Local\Microsoft\Windows\Temporary Internet Files\Content.IE5\ETNPJYOF\MC900439819[1].png"/>
                <p:cNvPicPr>
                  <a:picLocks noChangeAspect="1" noChangeArrowheads="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7834802">
                  <a:off x="5040111" y="2410697"/>
                  <a:ext cx="1349748" cy="134974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9" descr="C:\Users\richmons\AppData\Local\Microsoft\Windows\Temporary Internet Files\Content.IE5\ETNPJYOF\MC900439819[1].png"/>
                <p:cNvPicPr>
                  <a:picLocks noChangeAspect="1" noChangeArrowheads="1"/>
                </p:cNvPicPr>
                <p:nvPr/>
              </p:nvPicPr>
              <p:blipFill>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9570370">
                  <a:off x="5465512" y="2728594"/>
                  <a:ext cx="1349748" cy="1349748"/>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7" name="TextBox 6"/>
          <p:cNvSpPr txBox="1"/>
          <p:nvPr/>
        </p:nvSpPr>
        <p:spPr>
          <a:xfrm>
            <a:off x="3565505" y="1696449"/>
            <a:ext cx="2840064" cy="87231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1" tIns="50941" rIns="101881" bIns="50941" rtlCol="0">
            <a:spAutoFit/>
          </a:bodyPr>
          <a:lstStyle/>
          <a:p>
            <a:r>
              <a:rPr lang="en-US" sz="2600" b="1" dirty="0">
                <a:solidFill>
                  <a:schemeClr val="accent1">
                    <a:lumMod val="75000"/>
                  </a:schemeClr>
                </a:solidFill>
                <a:latin typeface="Bookman Old Style" pitchFamily="18" charset="0"/>
              </a:rPr>
              <a:t>Quarter </a:t>
            </a:r>
            <a:r>
              <a:rPr lang="en-US" sz="2600" b="1" dirty="0" smtClean="0">
                <a:solidFill>
                  <a:schemeClr val="accent1">
                    <a:lumMod val="75000"/>
                  </a:schemeClr>
                </a:solidFill>
                <a:latin typeface="Bookman Old Style" pitchFamily="18" charset="0"/>
              </a:rPr>
              <a:t>Two </a:t>
            </a:r>
            <a:r>
              <a:rPr lang="en-US" sz="2400" b="1" dirty="0" smtClean="0">
                <a:latin typeface="Bookman Old Style" pitchFamily="18" charset="0"/>
              </a:rPr>
              <a:t>Pre-Assessment</a:t>
            </a:r>
            <a:endParaRPr lang="en-US" b="1" dirty="0" smtClean="0">
              <a:latin typeface="Bookman Old Style" pitchFamily="18" charset="0"/>
            </a:endParaRPr>
          </a:p>
        </p:txBody>
      </p:sp>
      <p:sp>
        <p:nvSpPr>
          <p:cNvPr id="25" name="TextBox 24"/>
          <p:cNvSpPr txBox="1"/>
          <p:nvPr/>
        </p:nvSpPr>
        <p:spPr>
          <a:xfrm>
            <a:off x="1093014" y="6067835"/>
            <a:ext cx="5917386" cy="256765"/>
          </a:xfrm>
          <a:prstGeom prst="rect">
            <a:avLst/>
          </a:prstGeom>
          <a:noFill/>
        </p:spPr>
        <p:txBody>
          <a:bodyPr wrap="square" lIns="101882" tIns="50941" rIns="101882" bIns="50941" rtlCol="0">
            <a:spAutoFit/>
          </a:bodyPr>
          <a:lstStyle/>
          <a:p>
            <a:pPr algn="ctr"/>
            <a:r>
              <a:rPr lang="en-US" sz="1000" b="1" i="1" dirty="0">
                <a:latin typeface="Calibri" panose="020F0502020204030204" pitchFamily="34" charset="0"/>
              </a:rPr>
              <a:t>Note:  There may be more standards per target.  </a:t>
            </a:r>
            <a:r>
              <a:rPr lang="en-US" sz="1000" b="1" i="1" dirty="0" smtClean="0">
                <a:latin typeface="Calibri" panose="020F0502020204030204" pitchFamily="34" charset="0"/>
              </a:rPr>
              <a:t>Writing standards assessed in this assessment are boxed.</a:t>
            </a:r>
            <a:endParaRPr lang="en-US" sz="1000" b="1" i="1" dirty="0">
              <a:latin typeface="Calibri" panose="020F0502020204030204" pitchFamily="34"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311689855"/>
              </p:ext>
            </p:extLst>
          </p:nvPr>
        </p:nvGraphicFramePr>
        <p:xfrm>
          <a:off x="1209042" y="6441948"/>
          <a:ext cx="5705113" cy="254965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31801"/>
                <a:gridCol w="2245359"/>
                <a:gridCol w="2418080"/>
                <a:gridCol w="609873"/>
              </a:tblGrid>
              <a:tr h="284988">
                <a:tc gridSpan="4">
                  <a:txBody>
                    <a:bodyPr/>
                    <a:lstStyle/>
                    <a:p>
                      <a:pPr algn="ctr"/>
                      <a:r>
                        <a:rPr lang="en-US" sz="1200" b="1" dirty="0" smtClean="0"/>
                        <a:t>Informational Writing and Language</a:t>
                      </a:r>
                      <a:endParaRPr lang="en-US" sz="1200" b="1" dirty="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0">
                <a:tc gridSpan="2">
                  <a:txBody>
                    <a:bodyPr/>
                    <a:lstStyle/>
                    <a:p>
                      <a:pPr algn="ctr"/>
                      <a:r>
                        <a:rPr lang="en-US" sz="1200" b="1" dirty="0" smtClean="0"/>
                        <a:t>Targets</a:t>
                      </a:r>
                      <a:endParaRPr lang="en-US" sz="1200" b="1" dirty="0"/>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t>Standards</a:t>
                      </a:r>
                      <a:endParaRPr lang="en-US" sz="1200" b="1" dirty="0"/>
                    </a:p>
                  </a:txBody>
                  <a:tcPr marL="103632" marR="103632" marT="50292" marB="50292">
                    <a:solidFill>
                      <a:schemeClr val="bg1"/>
                    </a:solidFill>
                  </a:tcPr>
                </a:tc>
                <a:tc>
                  <a:txBody>
                    <a:bodyPr/>
                    <a:lstStyle/>
                    <a:p>
                      <a:pPr algn="ctr"/>
                      <a:r>
                        <a:rPr lang="en-US" sz="1200" b="1" dirty="0" smtClean="0"/>
                        <a:t>DOK</a:t>
                      </a:r>
                      <a:endParaRPr lang="en-US" sz="1200" b="1" dirty="0"/>
                    </a:p>
                  </a:txBody>
                  <a:tcPr marL="103632" marR="103632" marT="50292" marB="50292">
                    <a:solidFill>
                      <a:schemeClr val="bg1"/>
                    </a:solidFill>
                  </a:tcPr>
                </a:tc>
              </a:tr>
              <a:tr h="469392">
                <a:tc>
                  <a:txBody>
                    <a:bodyPr/>
                    <a:lstStyle/>
                    <a:p>
                      <a:r>
                        <a:rPr lang="en-US" sz="1200" b="1" dirty="0" smtClean="0"/>
                        <a:t>3a</a:t>
                      </a:r>
                      <a:endParaRPr lang="en-US" sz="1200" b="1" dirty="0"/>
                    </a:p>
                  </a:txBody>
                  <a:tcPr marL="103632" marR="103632" marT="50292" marB="50292">
                    <a:solidFill>
                      <a:srgbClr val="FFFFCC"/>
                    </a:solidFill>
                  </a:tcPr>
                </a:tc>
                <a:tc>
                  <a:txBody>
                    <a:bodyPr/>
                    <a:lstStyle/>
                    <a:p>
                      <a:r>
                        <a:rPr lang="en-US" sz="1200" b="1" dirty="0" smtClean="0"/>
                        <a:t>Brief Informational Write</a:t>
                      </a:r>
                      <a:endParaRPr lang="en-US" sz="1200" b="1" dirty="0"/>
                    </a:p>
                  </a:txBody>
                  <a:tcPr marL="103632" marR="103632" marT="50292" marB="50292">
                    <a:solidFill>
                      <a:srgbClr val="FFFFCC"/>
                    </a:solidFill>
                  </a:tcPr>
                </a:tc>
                <a:tc>
                  <a:txBody>
                    <a:bodyPr/>
                    <a:lstStyle/>
                    <a:p>
                      <a:r>
                        <a:rPr lang="en-US" sz="1200" b="1" dirty="0" smtClean="0"/>
                        <a:t>W.2a,</a:t>
                      </a:r>
                      <a:r>
                        <a:rPr lang="en-US" sz="1200" b="1" baseline="0" dirty="0" smtClean="0"/>
                        <a:t> W.2b,  W.2d,  W.2d,  W.2e and/or W.9</a:t>
                      </a:r>
                      <a:endParaRPr lang="en-US" sz="1200" b="1" dirty="0"/>
                    </a:p>
                  </a:txBody>
                  <a:tcPr marL="103632" marR="103632" marT="50292" marB="50292">
                    <a:solidFill>
                      <a:srgbClr val="FFFFCC"/>
                    </a:solidFill>
                  </a:tcPr>
                </a:tc>
                <a:tc>
                  <a:txBody>
                    <a:bodyPr/>
                    <a:lstStyle/>
                    <a:p>
                      <a:pPr algn="ctr"/>
                      <a:r>
                        <a:rPr lang="en-US" sz="1200" b="1" dirty="0" smtClean="0"/>
                        <a:t>3</a:t>
                      </a:r>
                      <a:endParaRPr lang="en-US" sz="1200" b="1" dirty="0"/>
                    </a:p>
                  </a:txBody>
                  <a:tcPr marL="103632" marR="103632" marT="50292" marB="50292" anchor="ctr">
                    <a:solidFill>
                      <a:srgbClr val="FFFFCC"/>
                    </a:solidFill>
                  </a:tcPr>
                </a:tc>
              </a:tr>
              <a:tr h="469392">
                <a:tc>
                  <a:txBody>
                    <a:bodyPr/>
                    <a:lstStyle/>
                    <a:p>
                      <a:r>
                        <a:rPr lang="en-US" sz="1200" b="1" dirty="0" smtClean="0"/>
                        <a:t>3b</a:t>
                      </a:r>
                      <a:endParaRPr lang="en-US" sz="1200" b="1" dirty="0"/>
                    </a:p>
                  </a:txBody>
                  <a:tcPr marL="103632" marR="103632" marT="50292" marB="50292">
                    <a:solidFill>
                      <a:srgbClr val="FFFFCC"/>
                    </a:solidFill>
                  </a:tcPr>
                </a:tc>
                <a:tc>
                  <a:txBody>
                    <a:bodyPr/>
                    <a:lstStyle/>
                    <a:p>
                      <a:r>
                        <a:rPr lang="en-US" sz="1200" b="1" dirty="0" smtClean="0"/>
                        <a:t>Write-Revise Informational</a:t>
                      </a:r>
                      <a:endParaRPr lang="en-US" sz="1200" b="1" dirty="0"/>
                    </a:p>
                  </a:txBody>
                  <a:tcPr marL="103632" marR="103632" marT="50292" marB="50292">
                    <a:solidFill>
                      <a:srgbClr val="FFFFCC"/>
                    </a:solidFill>
                  </a:tcPr>
                </a:tc>
                <a:tc>
                  <a:txBody>
                    <a:bodyPr/>
                    <a:lstStyle/>
                    <a:p>
                      <a:r>
                        <a:rPr lang="en-US" sz="1200" b="1" dirty="0" smtClean="0"/>
                        <a:t>W.2a,</a:t>
                      </a:r>
                      <a:r>
                        <a:rPr lang="en-US" sz="1200" b="1" baseline="0" dirty="0" smtClean="0"/>
                        <a:t> W.2b,  W.2d,  W.2d,  W.2e and/or W.9</a:t>
                      </a:r>
                      <a:endParaRPr lang="en-US" sz="1200" b="1" dirty="0"/>
                    </a:p>
                  </a:txBody>
                  <a:tcPr marL="103632" marR="103632" marT="50292" marB="50292">
                    <a:solidFill>
                      <a:srgbClr val="FFFFCC"/>
                    </a:solidFill>
                  </a:tcPr>
                </a:tc>
                <a:tc>
                  <a:txBody>
                    <a:bodyPr/>
                    <a:lstStyle/>
                    <a:p>
                      <a:pPr algn="ctr"/>
                      <a:r>
                        <a:rPr lang="en-US" sz="1200" b="1" dirty="0" smtClean="0"/>
                        <a:t>2</a:t>
                      </a:r>
                      <a:endParaRPr lang="en-US" sz="1200" b="1" dirty="0"/>
                    </a:p>
                  </a:txBody>
                  <a:tcPr marL="103632" marR="103632" marT="50292" marB="50292" anchor="ctr">
                    <a:solidFill>
                      <a:srgbClr val="FFFFCC"/>
                    </a:solidFill>
                  </a:tcPr>
                </a:tc>
              </a:tr>
              <a:tr h="472440">
                <a:tc>
                  <a:txBody>
                    <a:bodyPr/>
                    <a:lstStyle/>
                    <a:p>
                      <a:r>
                        <a:rPr lang="en-US" sz="1200" b="1" dirty="0" smtClean="0"/>
                        <a:t>4</a:t>
                      </a:r>
                      <a:endParaRPr lang="en-US" sz="1200" b="1" dirty="0"/>
                    </a:p>
                  </a:txBody>
                  <a:tcPr marL="103632" marR="103632" marT="50292" marB="50292">
                    <a:solidFill>
                      <a:srgbClr val="FFFFCC"/>
                    </a:solidFill>
                  </a:tcPr>
                </a:tc>
                <a:tc>
                  <a:txBody>
                    <a:bodyPr/>
                    <a:lstStyle/>
                    <a:p>
                      <a:r>
                        <a:rPr lang="en-US" sz="1200" b="1" dirty="0" smtClean="0"/>
                        <a:t>Full Informational Composition</a:t>
                      </a:r>
                      <a:endParaRPr lang="en-US" sz="1200" b="1" dirty="0"/>
                    </a:p>
                  </a:txBody>
                  <a:tcPr marL="103632" marR="103632" marT="50292" marB="50292">
                    <a:solidFill>
                      <a:srgbClr val="FFFFCC"/>
                    </a:solidFill>
                  </a:tcPr>
                </a:tc>
                <a:tc>
                  <a:txBody>
                    <a:bodyPr/>
                    <a:lstStyle/>
                    <a:p>
                      <a:r>
                        <a:rPr lang="pl-PL" sz="1200" b="1" dirty="0" smtClean="0"/>
                        <a:t>W-2a, W-2b, W-2c, W-2d, W-2e, W-3b, W-4, W-5, W-8, W-9 </a:t>
                      </a:r>
                      <a:endParaRPr lang="en-US" sz="1200" b="1" dirty="0"/>
                    </a:p>
                  </a:txBody>
                  <a:tcPr marL="103632" marR="103632" marT="50292" marB="50292">
                    <a:solidFill>
                      <a:srgbClr val="FFFFCC"/>
                    </a:solidFill>
                  </a:tcPr>
                </a:tc>
                <a:tc>
                  <a:txBody>
                    <a:bodyPr/>
                    <a:lstStyle/>
                    <a:p>
                      <a:pPr algn="ctr"/>
                      <a:r>
                        <a:rPr lang="en-US" sz="1200" b="1" dirty="0" smtClean="0"/>
                        <a:t>4</a:t>
                      </a:r>
                      <a:endParaRPr lang="en-US" sz="1200" b="1" dirty="0"/>
                    </a:p>
                  </a:txBody>
                  <a:tcPr marL="103632" marR="103632" marT="50292" marB="50292" anchor="ctr">
                    <a:solidFill>
                      <a:srgbClr val="FFFFCC"/>
                    </a:solidFill>
                  </a:tcPr>
                </a:tc>
              </a:tr>
              <a:tr h="284988">
                <a:tc>
                  <a:txBody>
                    <a:bodyPr/>
                    <a:lstStyle/>
                    <a:p>
                      <a:r>
                        <a:rPr lang="en-US" sz="1200" b="1" dirty="0" smtClean="0"/>
                        <a:t>8</a:t>
                      </a:r>
                      <a:endParaRPr lang="en-US" sz="1200" b="1" dirty="0"/>
                    </a:p>
                  </a:txBody>
                  <a:tcPr marL="103632" marR="103632" marT="50292" marB="50292">
                    <a:solidFill>
                      <a:srgbClr val="FFFFCC"/>
                    </a:solidFill>
                  </a:tcPr>
                </a:tc>
                <a:tc>
                  <a:txBody>
                    <a:bodyPr/>
                    <a:lstStyle/>
                    <a:p>
                      <a:r>
                        <a:rPr lang="en-US" sz="1200" b="1" dirty="0" smtClean="0"/>
                        <a:t>Language-Vocabulary Use</a:t>
                      </a:r>
                      <a:endParaRPr lang="en-US" sz="1200" b="1" dirty="0"/>
                    </a:p>
                  </a:txBody>
                  <a:tcPr marL="103632" marR="103632" marT="50292" marB="50292">
                    <a:solidFill>
                      <a:srgbClr val="FFFFCC"/>
                    </a:solidFill>
                  </a:tcPr>
                </a:tc>
                <a:tc>
                  <a:txBody>
                    <a:bodyPr/>
                    <a:lstStyle/>
                    <a:p>
                      <a:r>
                        <a:rPr lang="en-US" sz="1200" b="1" dirty="0" smtClean="0"/>
                        <a:t>W.2d, L.3a</a:t>
                      </a:r>
                      <a:r>
                        <a:rPr lang="en-US" sz="1200" b="1" baseline="0" dirty="0" smtClean="0"/>
                        <a:t> </a:t>
                      </a:r>
                      <a:endParaRPr lang="en-US" sz="1200" b="1" dirty="0"/>
                    </a:p>
                  </a:txBody>
                  <a:tcPr marL="103632" marR="103632" marT="50292" marB="50292">
                    <a:solidFill>
                      <a:srgbClr val="FFFFCC"/>
                    </a:solidFill>
                  </a:tcPr>
                </a:tc>
                <a:tc>
                  <a:txBody>
                    <a:bodyPr/>
                    <a:lstStyle/>
                    <a:p>
                      <a:pPr algn="ctr"/>
                      <a:r>
                        <a:rPr lang="en-US" sz="1200" b="1" dirty="0" smtClean="0"/>
                        <a:t>1-2</a:t>
                      </a:r>
                      <a:endParaRPr lang="en-US" sz="1200" b="1" dirty="0"/>
                    </a:p>
                  </a:txBody>
                  <a:tcPr marL="103632" marR="103632" marT="50292" marB="50292" anchor="ctr">
                    <a:solidFill>
                      <a:srgbClr val="FFFFCC"/>
                    </a:solidFill>
                  </a:tcPr>
                </a:tc>
              </a:tr>
              <a:tr h="284988">
                <a:tc>
                  <a:txBody>
                    <a:bodyPr/>
                    <a:lstStyle/>
                    <a:p>
                      <a:r>
                        <a:rPr lang="en-US" sz="1200" b="1" dirty="0" smtClean="0"/>
                        <a:t>9</a:t>
                      </a:r>
                      <a:endParaRPr lang="en-US" sz="1200" b="1" dirty="0"/>
                    </a:p>
                  </a:txBody>
                  <a:tcPr marL="103632" marR="103632" marT="50292" marB="50292">
                    <a:solidFill>
                      <a:srgbClr val="FFFFCC"/>
                    </a:solidFill>
                  </a:tcPr>
                </a:tc>
                <a:tc>
                  <a:txBody>
                    <a:bodyPr/>
                    <a:lstStyle/>
                    <a:p>
                      <a:r>
                        <a:rPr lang="en-US" sz="1200" b="1" dirty="0" smtClean="0"/>
                        <a:t>Edit and Clarify</a:t>
                      </a:r>
                      <a:endParaRPr lang="en-US" sz="1200" b="1" dirty="0"/>
                    </a:p>
                  </a:txBody>
                  <a:tcPr marL="103632" marR="103632" marT="50292" marB="50292">
                    <a:solidFill>
                      <a:srgbClr val="FFFFCC"/>
                    </a:solidFill>
                  </a:tcPr>
                </a:tc>
                <a:tc>
                  <a:txBody>
                    <a:bodyPr/>
                    <a:lstStyle/>
                    <a:p>
                      <a:r>
                        <a:rPr lang="en-US" sz="1200" b="1" dirty="0" smtClean="0"/>
                        <a:t>L..2a</a:t>
                      </a:r>
                      <a:endParaRPr lang="en-US" sz="1200" b="1" dirty="0"/>
                    </a:p>
                  </a:txBody>
                  <a:tcPr marL="103632" marR="103632" marT="50292" marB="50292">
                    <a:solidFill>
                      <a:srgbClr val="FFFFCC"/>
                    </a:solidFill>
                  </a:tcPr>
                </a:tc>
                <a:tc>
                  <a:txBody>
                    <a:bodyPr/>
                    <a:lstStyle/>
                    <a:p>
                      <a:pPr algn="ctr"/>
                      <a:r>
                        <a:rPr lang="en-US" sz="1200" b="1" dirty="0" smtClean="0"/>
                        <a:t>1-2</a:t>
                      </a:r>
                      <a:endParaRPr lang="en-US" sz="1200" b="1" dirty="0"/>
                    </a:p>
                  </a:txBody>
                  <a:tcPr marL="103632" marR="103632" marT="50292" marB="50292" anchor="ctr">
                    <a:solidFill>
                      <a:srgbClr val="FFFFCC"/>
                    </a:solid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731696161"/>
              </p:ext>
            </p:extLst>
          </p:nvPr>
        </p:nvGraphicFramePr>
        <p:xfrm>
          <a:off x="1640842" y="2996184"/>
          <a:ext cx="4759958" cy="142189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56765"/>
                <a:gridCol w="2665835"/>
                <a:gridCol w="1051558"/>
                <a:gridCol w="685800"/>
              </a:tblGrid>
              <a:tr h="284988">
                <a:tc gridSpan="4">
                  <a:txBody>
                    <a:bodyPr/>
                    <a:lstStyle/>
                    <a:p>
                      <a:pPr algn="ctr"/>
                      <a:r>
                        <a:rPr lang="en-US" sz="1200" b="1" dirty="0" smtClean="0"/>
                        <a:t>Reading: Literature</a:t>
                      </a:r>
                      <a:endParaRPr lang="en-US" sz="1200" b="1" dirty="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48412">
                <a:tc gridSpan="2">
                  <a:txBody>
                    <a:bodyPr/>
                    <a:lstStyle/>
                    <a:p>
                      <a:pPr algn="ctr"/>
                      <a:r>
                        <a:rPr lang="en-US" sz="1200" b="1" dirty="0" smtClean="0"/>
                        <a:t>Targets</a:t>
                      </a:r>
                      <a:endParaRPr lang="en-US" sz="1200" b="1" dirty="0"/>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t>Standards</a:t>
                      </a:r>
                      <a:endParaRPr lang="en-US" sz="1200" b="1" dirty="0"/>
                    </a:p>
                  </a:txBody>
                  <a:tcPr marL="103632" marR="103632" marT="50292" marB="50292">
                    <a:solidFill>
                      <a:schemeClr val="bg1"/>
                    </a:solidFill>
                  </a:tcPr>
                </a:tc>
                <a:tc>
                  <a:txBody>
                    <a:bodyPr/>
                    <a:lstStyle/>
                    <a:p>
                      <a:pPr algn="ctr"/>
                      <a:r>
                        <a:rPr lang="en-US" sz="1200" b="1" dirty="0" smtClean="0"/>
                        <a:t>DOK</a:t>
                      </a:r>
                      <a:endParaRPr lang="en-US" sz="1200" b="1" dirty="0"/>
                    </a:p>
                  </a:txBody>
                  <a:tcPr marL="103632" marR="103632" marT="50292" marB="50292">
                    <a:solidFill>
                      <a:schemeClr val="bg1"/>
                    </a:solidFill>
                  </a:tcPr>
                </a:tc>
              </a:tr>
              <a:tr h="284988">
                <a:tc>
                  <a:txBody>
                    <a:bodyPr/>
                    <a:lstStyle/>
                    <a:p>
                      <a:r>
                        <a:rPr lang="en-US" sz="1200" b="1" dirty="0" smtClean="0"/>
                        <a:t>4</a:t>
                      </a:r>
                      <a:endParaRPr lang="en-US" sz="1200" b="1" dirty="0"/>
                    </a:p>
                  </a:txBody>
                  <a:tcPr marL="103632" marR="103632" marT="50292" marB="50292">
                    <a:solidFill>
                      <a:srgbClr val="FFFFCC"/>
                    </a:solidFill>
                  </a:tcPr>
                </a:tc>
                <a:tc>
                  <a:txBody>
                    <a:bodyPr/>
                    <a:lstStyle/>
                    <a:p>
                      <a:r>
                        <a:rPr lang="en-US" sz="1200" b="1" dirty="0" smtClean="0"/>
                        <a:t>Reasoning &amp;</a:t>
                      </a:r>
                      <a:r>
                        <a:rPr lang="en-US" sz="1200" b="1" baseline="0" dirty="0" smtClean="0"/>
                        <a:t> Evaluation</a:t>
                      </a:r>
                      <a:endParaRPr lang="en-US" sz="1200" b="1" dirty="0"/>
                    </a:p>
                  </a:txBody>
                  <a:tcPr marL="103632" marR="103632" marT="50292" marB="50292">
                    <a:solidFill>
                      <a:srgbClr val="FFFFCC"/>
                    </a:solidFill>
                  </a:tcPr>
                </a:tc>
                <a:tc>
                  <a:txBody>
                    <a:bodyPr/>
                    <a:lstStyle/>
                    <a:p>
                      <a:r>
                        <a:rPr lang="en-US" sz="1200" b="1" dirty="0" smtClean="0"/>
                        <a:t>RL.6</a:t>
                      </a:r>
                      <a:endParaRPr lang="en-US" sz="1200" b="1" dirty="0"/>
                    </a:p>
                  </a:txBody>
                  <a:tcPr marL="103632" marR="103632" marT="50292" marB="50292">
                    <a:solidFill>
                      <a:srgbClr val="FFFFCC"/>
                    </a:solidFill>
                  </a:tcPr>
                </a:tc>
                <a:tc>
                  <a:txBody>
                    <a:bodyPr/>
                    <a:lstStyle/>
                    <a:p>
                      <a:pPr algn="ctr"/>
                      <a:r>
                        <a:rPr lang="en-US" sz="1200" b="1" dirty="0" smtClean="0"/>
                        <a:t>3-4</a:t>
                      </a:r>
                      <a:endParaRPr lang="en-US" sz="1200" b="1" dirty="0"/>
                    </a:p>
                  </a:txBody>
                  <a:tcPr marL="103632" marR="103632" marT="50292" marB="50292" anchor="ctr">
                    <a:solidFill>
                      <a:srgbClr val="FFFFCC"/>
                    </a:solidFill>
                  </a:tcPr>
                </a:tc>
              </a:tr>
              <a:tr h="213360">
                <a:tc>
                  <a:txBody>
                    <a:bodyPr/>
                    <a:lstStyle/>
                    <a:p>
                      <a:r>
                        <a:rPr lang="en-US" sz="1200" b="1" dirty="0" smtClean="0"/>
                        <a:t>5</a:t>
                      </a:r>
                      <a:endParaRPr lang="en-US" sz="1200" b="1" dirty="0"/>
                    </a:p>
                  </a:txBody>
                  <a:tcPr marL="103632" marR="103632" marT="50292" marB="50292">
                    <a:solidFill>
                      <a:srgbClr val="FFFFCC"/>
                    </a:solidFill>
                  </a:tcPr>
                </a:tc>
                <a:tc>
                  <a:txBody>
                    <a:bodyPr/>
                    <a:lstStyle/>
                    <a:p>
                      <a:r>
                        <a:rPr lang="en-US" sz="1200" b="1" dirty="0" smtClean="0"/>
                        <a:t>Analysis Within or Across Texts</a:t>
                      </a:r>
                      <a:endParaRPr lang="en-US" sz="1200" b="1" dirty="0"/>
                    </a:p>
                  </a:txBody>
                  <a:tcPr marL="103632" marR="103632" marT="50292" marB="50292">
                    <a:solidFill>
                      <a:srgbClr val="FFFFCC"/>
                    </a:solidFill>
                  </a:tcPr>
                </a:tc>
                <a:tc>
                  <a:txBody>
                    <a:bodyPr/>
                    <a:lstStyle/>
                    <a:p>
                      <a:r>
                        <a:rPr lang="en-US" sz="1200" b="1" dirty="0" smtClean="0">
                          <a:solidFill>
                            <a:schemeClr val="tx1"/>
                          </a:solidFill>
                        </a:rPr>
                        <a:t>RL.6,</a:t>
                      </a:r>
                      <a:r>
                        <a:rPr lang="en-US" sz="1200" b="1" baseline="0" dirty="0" smtClean="0">
                          <a:solidFill>
                            <a:schemeClr val="tx1"/>
                          </a:solidFill>
                        </a:rPr>
                        <a:t> RL.7</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t>3-4</a:t>
                      </a:r>
                      <a:endParaRPr lang="en-US" sz="1200" b="1" dirty="0"/>
                    </a:p>
                  </a:txBody>
                  <a:tcPr marL="103632" marR="103632" marT="50292" marB="50292" anchor="ctr">
                    <a:solidFill>
                      <a:srgbClr val="FFFFCC"/>
                    </a:solidFill>
                  </a:tcPr>
                </a:tc>
              </a:tr>
              <a:tr h="284988">
                <a:tc>
                  <a:txBody>
                    <a:bodyPr/>
                    <a:lstStyle/>
                    <a:p>
                      <a:r>
                        <a:rPr lang="en-US" sz="1200" b="1" dirty="0" smtClean="0"/>
                        <a:t>6</a:t>
                      </a:r>
                      <a:endParaRPr lang="en-US" sz="1200" b="1" dirty="0"/>
                    </a:p>
                  </a:txBody>
                  <a:tcPr marL="103632" marR="103632" marT="50292" marB="50292">
                    <a:solidFill>
                      <a:srgbClr val="FFFFCC"/>
                    </a:solidFill>
                  </a:tcPr>
                </a:tc>
                <a:tc>
                  <a:txBody>
                    <a:bodyPr/>
                    <a:lstStyle/>
                    <a:p>
                      <a:r>
                        <a:rPr lang="en-US" sz="1200" b="1" dirty="0" smtClean="0"/>
                        <a:t>Text Structures/Features</a:t>
                      </a:r>
                      <a:endParaRPr lang="en-US" sz="1200" b="1" dirty="0"/>
                    </a:p>
                  </a:txBody>
                  <a:tcPr marL="103632" marR="103632" marT="50292" marB="50292">
                    <a:solidFill>
                      <a:srgbClr val="FFFFCC"/>
                    </a:solidFill>
                  </a:tcPr>
                </a:tc>
                <a:tc>
                  <a:txBody>
                    <a:bodyPr/>
                    <a:lstStyle/>
                    <a:p>
                      <a:r>
                        <a:rPr lang="en-US" sz="1200" b="1" dirty="0" smtClean="0">
                          <a:solidFill>
                            <a:schemeClr val="tx1"/>
                          </a:solidFill>
                        </a:rPr>
                        <a:t>RL.5</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t>2-3</a:t>
                      </a:r>
                      <a:endParaRPr lang="en-US" sz="1200" b="1" dirty="0"/>
                    </a:p>
                  </a:txBody>
                  <a:tcPr marL="103632" marR="103632" marT="50292" marB="50292" anchor="ctr">
                    <a:solidFill>
                      <a:srgbClr val="FFFFCC"/>
                    </a:solid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600001380"/>
              </p:ext>
            </p:extLst>
          </p:nvPr>
        </p:nvGraphicFramePr>
        <p:xfrm>
          <a:off x="1640842" y="4520184"/>
          <a:ext cx="4759958" cy="142341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56765"/>
                <a:gridCol w="2665835"/>
                <a:gridCol w="1051558"/>
                <a:gridCol w="685800"/>
              </a:tblGrid>
              <a:tr h="284988">
                <a:tc gridSpan="4">
                  <a:txBody>
                    <a:bodyPr/>
                    <a:lstStyle/>
                    <a:p>
                      <a:pPr algn="ctr"/>
                      <a:r>
                        <a:rPr lang="en-US" sz="1200" b="1" dirty="0" smtClean="0"/>
                        <a:t>Reading: Informational</a:t>
                      </a:r>
                      <a:endParaRPr lang="en-US" sz="1200" b="1" dirty="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195072">
                <a:tc gridSpan="2">
                  <a:txBody>
                    <a:bodyPr/>
                    <a:lstStyle/>
                    <a:p>
                      <a:pPr algn="ctr"/>
                      <a:r>
                        <a:rPr lang="en-US" sz="1200" b="1" dirty="0" smtClean="0"/>
                        <a:t>Targets</a:t>
                      </a:r>
                      <a:endParaRPr lang="en-US" sz="1200" b="1" dirty="0"/>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t>Standards</a:t>
                      </a:r>
                      <a:endParaRPr lang="en-US" sz="1200" b="1" dirty="0"/>
                    </a:p>
                  </a:txBody>
                  <a:tcPr marL="103632" marR="103632" marT="50292" marB="50292">
                    <a:solidFill>
                      <a:schemeClr val="bg1"/>
                    </a:solidFill>
                  </a:tcPr>
                </a:tc>
                <a:tc>
                  <a:txBody>
                    <a:bodyPr/>
                    <a:lstStyle/>
                    <a:p>
                      <a:pPr algn="ctr"/>
                      <a:r>
                        <a:rPr lang="en-US" sz="1200" b="1" dirty="0" smtClean="0"/>
                        <a:t>DOK</a:t>
                      </a:r>
                      <a:endParaRPr lang="en-US" sz="1200" b="1" dirty="0"/>
                    </a:p>
                  </a:txBody>
                  <a:tcPr marL="103632" marR="103632" marT="50292" marB="50292">
                    <a:solidFill>
                      <a:schemeClr val="bg1"/>
                    </a:solidFill>
                  </a:tcPr>
                </a:tc>
              </a:tr>
              <a:tr h="284988">
                <a:tc>
                  <a:txBody>
                    <a:bodyPr/>
                    <a:lstStyle/>
                    <a:p>
                      <a:r>
                        <a:rPr lang="en-US" sz="1200" b="1" dirty="0" smtClean="0"/>
                        <a:t>4</a:t>
                      </a:r>
                      <a:endParaRPr lang="en-US" sz="1200" b="1" dirty="0"/>
                    </a:p>
                  </a:txBody>
                  <a:tcPr marL="103632" marR="103632" marT="50292" marB="50292">
                    <a:solidFill>
                      <a:srgbClr val="FFFFCC"/>
                    </a:solidFill>
                  </a:tcPr>
                </a:tc>
                <a:tc>
                  <a:txBody>
                    <a:bodyPr/>
                    <a:lstStyle/>
                    <a:p>
                      <a:r>
                        <a:rPr lang="en-US" sz="1200" b="1" dirty="0" smtClean="0"/>
                        <a:t>Reasoning &amp;</a:t>
                      </a:r>
                      <a:r>
                        <a:rPr lang="en-US" sz="1200" b="1" baseline="0" dirty="0" smtClean="0"/>
                        <a:t> Evaluation</a:t>
                      </a:r>
                      <a:endParaRPr lang="en-US" sz="1200" b="1" dirty="0"/>
                    </a:p>
                  </a:txBody>
                  <a:tcPr marL="103632" marR="103632" marT="50292" marB="50292">
                    <a:solidFill>
                      <a:srgbClr val="FFFFCC"/>
                    </a:solidFill>
                  </a:tcPr>
                </a:tc>
                <a:tc>
                  <a:txBody>
                    <a:bodyPr/>
                    <a:lstStyle/>
                    <a:p>
                      <a:r>
                        <a:rPr lang="en-US" sz="1200" b="1" dirty="0" smtClean="0"/>
                        <a:t>RI.6</a:t>
                      </a:r>
                      <a:endParaRPr lang="en-US" sz="1200" b="1" dirty="0"/>
                    </a:p>
                  </a:txBody>
                  <a:tcPr marL="103632" marR="103632" marT="50292" marB="50292">
                    <a:solidFill>
                      <a:srgbClr val="FFFFCC"/>
                    </a:solidFill>
                  </a:tcPr>
                </a:tc>
                <a:tc>
                  <a:txBody>
                    <a:bodyPr/>
                    <a:lstStyle/>
                    <a:p>
                      <a:pPr algn="ctr"/>
                      <a:r>
                        <a:rPr lang="en-US" sz="1200" b="1" dirty="0" smtClean="0"/>
                        <a:t>3-4</a:t>
                      </a:r>
                      <a:endParaRPr lang="en-US" sz="1200" b="1" dirty="0"/>
                    </a:p>
                  </a:txBody>
                  <a:tcPr marL="103632" marR="103632" marT="50292" marB="50292" anchor="ctr">
                    <a:solidFill>
                      <a:srgbClr val="FFFFCC"/>
                    </a:solidFill>
                  </a:tcPr>
                </a:tc>
              </a:tr>
              <a:tr h="284988">
                <a:tc>
                  <a:txBody>
                    <a:bodyPr/>
                    <a:lstStyle/>
                    <a:p>
                      <a:r>
                        <a:rPr lang="en-US" sz="1200" b="1" dirty="0" smtClean="0"/>
                        <a:t>5</a:t>
                      </a:r>
                      <a:endParaRPr lang="en-US" sz="1200" b="1" dirty="0"/>
                    </a:p>
                  </a:txBody>
                  <a:tcPr marL="103632" marR="103632" marT="50292" marB="50292">
                    <a:solidFill>
                      <a:srgbClr val="FFFFCC"/>
                    </a:solidFill>
                  </a:tcPr>
                </a:tc>
                <a:tc>
                  <a:txBody>
                    <a:bodyPr/>
                    <a:lstStyle/>
                    <a:p>
                      <a:r>
                        <a:rPr lang="en-US" sz="1200" b="1" dirty="0" smtClean="0"/>
                        <a:t>Analysis Within or Across Texts</a:t>
                      </a:r>
                      <a:endParaRPr lang="en-US" sz="1200" b="1" dirty="0"/>
                    </a:p>
                  </a:txBody>
                  <a:tcPr marL="103632" marR="103632" marT="50292" marB="50292">
                    <a:solidFill>
                      <a:srgbClr val="FFFFCC"/>
                    </a:solidFill>
                  </a:tcPr>
                </a:tc>
                <a:tc>
                  <a:txBody>
                    <a:bodyPr/>
                    <a:lstStyle/>
                    <a:p>
                      <a:r>
                        <a:rPr lang="en-US" sz="1200" b="1" dirty="0" smtClean="0"/>
                        <a:t>RI.7</a:t>
                      </a:r>
                      <a:endParaRPr lang="en-US" sz="1200" b="1" dirty="0"/>
                    </a:p>
                  </a:txBody>
                  <a:tcPr marL="103632" marR="103632" marT="50292" marB="50292">
                    <a:solidFill>
                      <a:srgbClr val="FFFFCC"/>
                    </a:solidFill>
                  </a:tcPr>
                </a:tc>
                <a:tc>
                  <a:txBody>
                    <a:bodyPr/>
                    <a:lstStyle/>
                    <a:p>
                      <a:pPr algn="ctr"/>
                      <a:r>
                        <a:rPr lang="en-US" sz="1200" b="1" dirty="0" smtClean="0"/>
                        <a:t>2-3</a:t>
                      </a:r>
                      <a:endParaRPr lang="en-US" sz="1200" b="1" dirty="0"/>
                    </a:p>
                  </a:txBody>
                  <a:tcPr marL="103632" marR="103632" marT="50292" marB="50292" anchor="ctr">
                    <a:solidFill>
                      <a:srgbClr val="FFFFCC"/>
                    </a:solidFill>
                  </a:tcPr>
                </a:tc>
              </a:tr>
              <a:tr h="284988">
                <a:tc>
                  <a:txBody>
                    <a:bodyPr/>
                    <a:lstStyle/>
                    <a:p>
                      <a:r>
                        <a:rPr lang="en-US" sz="1200" b="1" dirty="0" smtClean="0"/>
                        <a:t>6</a:t>
                      </a:r>
                      <a:endParaRPr lang="en-US" sz="1200" b="1" dirty="0"/>
                    </a:p>
                  </a:txBody>
                  <a:tcPr marL="103632" marR="103632" marT="50292" marB="50292">
                    <a:solidFill>
                      <a:srgbClr val="FFFFCC"/>
                    </a:solidFill>
                  </a:tcPr>
                </a:tc>
                <a:tc>
                  <a:txBody>
                    <a:bodyPr/>
                    <a:lstStyle/>
                    <a:p>
                      <a:r>
                        <a:rPr lang="en-US" sz="1200" b="1" dirty="0" smtClean="0"/>
                        <a:t>Text Structures/Features</a:t>
                      </a:r>
                      <a:endParaRPr lang="en-US" sz="1200" b="1" dirty="0"/>
                    </a:p>
                  </a:txBody>
                  <a:tcPr marL="103632" marR="103632" marT="50292" marB="50292">
                    <a:solidFill>
                      <a:srgbClr val="FFFFCC"/>
                    </a:solidFill>
                  </a:tcPr>
                </a:tc>
                <a:tc>
                  <a:txBody>
                    <a:bodyPr/>
                    <a:lstStyle/>
                    <a:p>
                      <a:r>
                        <a:rPr lang="en-US" sz="1200" b="1" dirty="0" smtClean="0"/>
                        <a:t>Rl.5, RI.7</a:t>
                      </a:r>
                      <a:endParaRPr lang="en-US" sz="1200" b="1" dirty="0"/>
                    </a:p>
                  </a:txBody>
                  <a:tcPr marL="103632" marR="103632" marT="50292" marB="50292">
                    <a:solidFill>
                      <a:srgbClr val="FFFFCC"/>
                    </a:solidFill>
                  </a:tcPr>
                </a:tc>
                <a:tc>
                  <a:txBody>
                    <a:bodyPr/>
                    <a:lstStyle/>
                    <a:p>
                      <a:pPr algn="ctr"/>
                      <a:r>
                        <a:rPr lang="en-US" sz="1200" b="1" dirty="0" smtClean="0"/>
                        <a:t>2</a:t>
                      </a:r>
                      <a:endParaRPr lang="en-US" sz="1200" b="1" dirty="0"/>
                    </a:p>
                  </a:txBody>
                  <a:tcPr marL="103632" marR="103632" marT="50292" marB="50292" anchor="ctr">
                    <a:solidFill>
                      <a:srgbClr val="FFFFCC"/>
                    </a:solidFill>
                  </a:tcPr>
                </a:tc>
              </a:tr>
            </a:tbl>
          </a:graphicData>
        </a:graphic>
      </p:graphicFrame>
      <p:sp>
        <p:nvSpPr>
          <p:cNvPr id="2" name="Rectangle 1"/>
          <p:cNvSpPr/>
          <p:nvPr/>
        </p:nvSpPr>
        <p:spPr>
          <a:xfrm>
            <a:off x="5630008" y="7042639"/>
            <a:ext cx="457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912576" y="7502768"/>
            <a:ext cx="457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912576" y="8001000"/>
            <a:ext cx="2335823"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240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numCol="1"/>
          <a:lstStyle/>
          <a:p>
            <a:fld id="{F177B04D-AEB5-43ED-B9BA-B3D1EC9C9067}" type="slidenum">
              <a:rPr lang="en-US" smtClean="0"/>
              <a:pPr/>
              <a:t>20</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667230014"/>
              </p:ext>
            </p:extLst>
          </p:nvPr>
        </p:nvGraphicFramePr>
        <p:xfrm>
          <a:off x="385434" y="830225"/>
          <a:ext cx="6822440" cy="7499959"/>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b="0" i="0"/>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a:t>
                      </a:r>
                    </a:p>
                  </a:txBody>
                  <a:tcPr marL="103632" marR="103632" marT="50292" marB="50292"/>
                </a:tc>
                <a:tc hMerge="1">
                  <a:txBody>
                    <a:bodyPr/>
                    <a:lstStyle/>
                    <a:p>
                      <a:endParaRPr lang="en-US"/>
                    </a:p>
                  </a:txBody>
                  <a:tcPr/>
                </a:tc>
              </a:tr>
              <a:tr h="335280">
                <a:tc gridSpan="2">
                  <a:txBody>
                    <a:bodyPr/>
                    <a:lstStyle/>
                    <a:p>
                      <a:pPr marL="0" marR="0" indent="0" algn="ctr" defTabSz="914318" rtl="0" eaLnBrk="1" latinLnBrk="0" hangingPunct="1">
                        <a:lnSpc>
                          <a:spcPct val="100000"/>
                        </a:lnSpc>
                        <a:spcBef>
                          <a:spcPts val="0"/>
                        </a:spcBef>
                        <a:spcAft>
                          <a:spcPts val="0"/>
                        </a:spcAft>
                        <a:buClrTx/>
                        <a:buSzTx/>
                        <a:buFontTx/>
                        <a:buNone/>
                        <a:tabLst/>
                        <a:defRPr/>
                      </a:pPr>
                      <a:r>
                        <a:rPr lang="en-US" sz="1500" b="1" dirty="0" smtClean="0">
                          <a:effectLst/>
                        </a:rPr>
                        <a:t>Quarter 2</a:t>
                      </a:r>
                      <a:r>
                        <a:rPr lang="en-US" sz="1500" b="1" baseline="0" dirty="0" smtClean="0">
                          <a:effectLst/>
                        </a:rPr>
                        <a:t> Pre-Assessment  </a:t>
                      </a:r>
                      <a:r>
                        <a:rPr lang="en-US" sz="1500" b="1" u="sng" dirty="0" smtClean="0">
                          <a:effectLst/>
                        </a:rPr>
                        <a:t>Research Constructed Response</a:t>
                      </a:r>
                      <a:r>
                        <a:rPr lang="en-US" sz="1500" b="1" dirty="0" smtClean="0">
                          <a:effectLst/>
                        </a:rPr>
                        <a:t> Answer Key</a:t>
                      </a:r>
                    </a:p>
                  </a:txBody>
                  <a:tcPr marL="103632" marR="103632" marT="50292" marB="50292"/>
                </a:tc>
                <a:tc hMerge="1">
                  <a:txBody>
                    <a:bodyPr/>
                    <a:lstStyle/>
                    <a:p>
                      <a:endParaRPr lang="en-US"/>
                    </a:p>
                  </a:txBody>
                  <a:tcPr/>
                </a:tc>
              </a:tr>
              <a:tr h="592328">
                <a:tc gridSpan="2">
                  <a:txBody>
                    <a:bodyPr/>
                    <a:lstStyle/>
                    <a:p>
                      <a:pPr marL="0" marR="0" lvl="0" indent="0" algn="ctr" defTabSz="914318" rtl="0" eaLnBrk="1"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n-lt"/>
                          <a:ea typeface="+mn-ea"/>
                          <a:cs typeface="+mn-cs"/>
                        </a:rPr>
                        <a:t>Constructed Response Research Rubrics Target 2</a:t>
                      </a:r>
                    </a:p>
                    <a:p>
                      <a:pPr marL="0" marR="0" lvl="0" indent="0" algn="ctr" defTabSz="914318" rtl="0" eaLnBrk="1"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Locate, Select, Interpret and Integrate Information.</a:t>
                      </a:r>
                    </a:p>
                  </a:txBody>
                  <a:tcPr marL="103632" marR="103632" marT="50292" marB="50292"/>
                </a:tc>
                <a:tc hMerge="1">
                  <a:txBody>
                    <a:bodyPr/>
                    <a:lstStyle/>
                    <a:p>
                      <a:endParaRPr lang="en-US"/>
                    </a:p>
                  </a:txBody>
                  <a:tcPr/>
                </a:tc>
              </a:tr>
              <a:tr h="516991">
                <a:tc gridSpan="2">
                  <a:txBody>
                    <a:bodyPr/>
                    <a:lstStyle/>
                    <a:p>
                      <a:pPr marL="0" marR="0" indent="0" algn="l" defTabSz="966612" rtl="0" eaLnBrk="1" fontAlgn="auto" latinLnBrk="0" hangingPunct="1">
                        <a:lnSpc>
                          <a:spcPct val="100000"/>
                        </a:lnSpc>
                        <a:spcBef>
                          <a:spcPts val="0"/>
                        </a:spcBef>
                        <a:spcAft>
                          <a:spcPts val="0"/>
                        </a:spcAft>
                        <a:buClrTx/>
                        <a:buSzTx/>
                        <a:buFont typeface="+mj-lt"/>
                        <a:buNone/>
                        <a:tabLst/>
                        <a:defRPr/>
                      </a:pPr>
                      <a:r>
                        <a:rPr lang="en-US" sz="1400" b="1" dirty="0" smtClean="0">
                          <a:latin typeface="+mn-lt"/>
                        </a:rPr>
                        <a:t>Question # 7  Prompt:</a:t>
                      </a:r>
                      <a:r>
                        <a:rPr lang="en-US" sz="1400" b="1" baseline="0" dirty="0" smtClean="0">
                          <a:latin typeface="+mn-lt"/>
                        </a:rPr>
                        <a:t>  How are the villagers’ and the soldiers’ points of view different in the play </a:t>
                      </a:r>
                      <a:r>
                        <a:rPr lang="en-US" sz="1400" b="1" i="1" u="sng" baseline="0" dirty="0" smtClean="0">
                          <a:latin typeface="+mn-lt"/>
                        </a:rPr>
                        <a:t>Stone Soup</a:t>
                      </a:r>
                      <a:r>
                        <a:rPr lang="en-US" sz="1400" b="1" baseline="0" dirty="0" smtClean="0">
                          <a:latin typeface="+mn-lt"/>
                        </a:rPr>
                        <a:t>?  How do you know?  Use details and examples from the play.</a:t>
                      </a:r>
                      <a:endParaRPr lang="en-US" sz="1400" b="1" baseline="0" dirty="0" smtClean="0">
                        <a:solidFill>
                          <a:schemeClr val="tx1"/>
                        </a:solidFill>
                      </a:endParaRPr>
                    </a:p>
                  </a:txBody>
                  <a:tcPr marL="103632" marR="103632" marT="50292" marB="50292"/>
                </a:tc>
                <a:tc hMerge="1">
                  <a:txBody>
                    <a:bodyPr/>
                    <a:lstStyle/>
                    <a:p>
                      <a:endParaRPr lang="en-US" dirty="0"/>
                    </a:p>
                  </a:txBody>
                  <a:tcPr/>
                </a:tc>
              </a:tr>
              <a:tr h="335280">
                <a:tc gridSpan="2">
                  <a:txBody>
                    <a:bodyPr/>
                    <a:lstStyle/>
                    <a:p>
                      <a:pPr marL="0" marR="0" indent="0" algn="ctr" defTabSz="914318" rtl="0" eaLnBrk="1" latinLnBrk="0" hangingPunct="1">
                        <a:lnSpc>
                          <a:spcPct val="100000"/>
                        </a:lnSpc>
                        <a:spcBef>
                          <a:spcPts val="0"/>
                        </a:spcBef>
                        <a:spcAft>
                          <a:spcPts val="0"/>
                        </a:spcAft>
                        <a:buClrTx/>
                        <a:buSzTx/>
                        <a:buFontTx/>
                        <a:buNone/>
                        <a:tabLst/>
                        <a:defRPr/>
                      </a:pPr>
                      <a:r>
                        <a:rPr lang="en-US" sz="1500" b="1" dirty="0" smtClean="0"/>
                        <a:t>Teacher</a:t>
                      </a:r>
                      <a:r>
                        <a:rPr lang="en-US" sz="1500" b="1" baseline="0" dirty="0" smtClean="0"/>
                        <a:t> /Rubric “Language Response”</a:t>
                      </a:r>
                      <a:endParaRPr lang="en-US" sz="1500" b="1" dirty="0" smtClean="0"/>
                    </a:p>
                  </a:txBody>
                  <a:tcPr marL="103632" marR="103632" marT="50292" marB="50292">
                    <a:solidFill>
                      <a:schemeClr val="bg1">
                        <a:lumMod val="85000"/>
                      </a:schemeClr>
                    </a:solidFill>
                  </a:tcPr>
                </a:tc>
                <a:tc hMerge="1">
                  <a:txBody>
                    <a:bodyPr/>
                    <a:lstStyle/>
                    <a:p>
                      <a:endParaRPr lang="en-US"/>
                    </a:p>
                  </a:txBody>
                  <a:tcPr/>
                </a:tc>
              </a:tr>
              <a:tr h="930503">
                <a:tc gridSpan="2">
                  <a:txBody>
                    <a:bodyPr/>
                    <a:lstStyle/>
                    <a:p>
                      <a:pPr marL="0" marR="0" indent="0" algn="l" defTabSz="914318" rtl="0" eaLnBrk="1" latinLnBrk="0" hangingPunct="1">
                        <a:lnSpc>
                          <a:spcPct val="100000"/>
                        </a:lnSpc>
                        <a:spcBef>
                          <a:spcPts val="0"/>
                        </a:spcBef>
                        <a:spcAft>
                          <a:spcPts val="0"/>
                        </a:spcAft>
                        <a:buClrTx/>
                        <a:buSzTx/>
                        <a:buFontTx/>
                        <a:buNone/>
                        <a:tabLst/>
                        <a:defRPr/>
                      </a:pPr>
                      <a:r>
                        <a:rPr lang="en-US" sz="1000" b="1" u="sng" dirty="0" smtClean="0"/>
                        <a:t>The response gives sufficient evidence</a:t>
                      </a:r>
                      <a:r>
                        <a:rPr lang="en-US" sz="1000" b="0" u="none" dirty="0" smtClean="0"/>
                        <a:t> of the </a:t>
                      </a:r>
                      <a:r>
                        <a:rPr lang="en-US" sz="1000" dirty="0" smtClean="0"/>
                        <a:t>ability to locate and select</a:t>
                      </a:r>
                      <a:r>
                        <a:rPr lang="en-US" sz="1000" baseline="0" dirty="0" smtClean="0"/>
                        <a:t> information about the prompt.  Students will locate and then select information from the play </a:t>
                      </a:r>
                      <a:r>
                        <a:rPr lang="en-US" sz="1000" b="1" i="1" u="sng" baseline="0" dirty="0" smtClean="0"/>
                        <a:t>Stone Soup</a:t>
                      </a:r>
                      <a:r>
                        <a:rPr lang="en-US" sz="1000" baseline="0" dirty="0" smtClean="0"/>
                        <a:t> to show how the points of view of the villagers and the soldiers differ.</a:t>
                      </a:r>
                    </a:p>
                    <a:p>
                      <a:pPr marL="0" marR="0" indent="0" algn="l" defTabSz="914318" rtl="0" eaLnBrk="1" latinLnBrk="0" hangingPunct="1">
                        <a:lnSpc>
                          <a:spcPct val="100000"/>
                        </a:lnSpc>
                        <a:spcBef>
                          <a:spcPts val="0"/>
                        </a:spcBef>
                        <a:spcAft>
                          <a:spcPts val="0"/>
                        </a:spcAft>
                        <a:buClrTx/>
                        <a:buSzTx/>
                        <a:buFontTx/>
                        <a:buNone/>
                        <a:tabLst/>
                        <a:defRPr/>
                      </a:pPr>
                      <a:endParaRPr lang="en-US" sz="1000" b="0" u="sng" dirty="0" smtClean="0"/>
                    </a:p>
                    <a:p>
                      <a:pPr marL="0" marR="0" lvl="0" indent="0" algn="l" defTabSz="914318"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prstClr val="black"/>
                          </a:solidFill>
                          <a:effectLst/>
                          <a:uLnTx/>
                          <a:uFillTx/>
                          <a:latin typeface="+mn-lt"/>
                          <a:ea typeface="+mn-ea"/>
                          <a:cs typeface="+mn-cs"/>
                        </a:rPr>
                        <a:t>The response gives sufficient evidence</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of the ability to interpret and integrate information about the prompt.  Students interpret information when they can use the play to compare the differences between the villagers and the soldiers points of view. Sufficient evidence could include that the villagers’ point of view was (1) they had little food, (2) they did not want to give the soldiers food, and (3) they were afraid they wouldn’t have enough food for themselves.  Sufficient evidence could include that from the soldiers’ point of view  (1)  the villagers should share their food, and (2) the villagers would only share their food if they were tricked into sharing their food.  Students integrate information when they write a complete response integrating details and examples from the play </a:t>
                      </a:r>
                      <a:r>
                        <a:rPr kumimoji="0" lang="en-US" sz="1000" b="1" i="1" u="sng" strike="noStrike" kern="1200" cap="none" spc="0" normalizeH="0" baseline="0" noProof="0" dirty="0" smtClean="0">
                          <a:ln>
                            <a:noFill/>
                          </a:ln>
                          <a:solidFill>
                            <a:prstClr val="black"/>
                          </a:solidFill>
                          <a:effectLst/>
                          <a:uLnTx/>
                          <a:uFillTx/>
                          <a:latin typeface="+mn-lt"/>
                          <a:ea typeface="+mn-ea"/>
                          <a:cs typeface="+mn-cs"/>
                        </a:rPr>
                        <a:t>Stone Soup</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a:t>
                      </a:r>
                      <a:endParaRPr lang="en-US" sz="1000" b="1" i="1" u="none" baseline="0" dirty="0" smtClean="0"/>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t>Student “Language” Response Example</a:t>
                      </a:r>
                      <a:endParaRPr lang="en-US" sz="1300" b="1" dirty="0"/>
                    </a:p>
                  </a:txBody>
                  <a:tcPr marL="103632" marR="103632" marT="50292" marB="50292">
                    <a:solidFill>
                      <a:schemeClr val="bg1">
                        <a:lumMod val="85000"/>
                      </a:schemeClr>
                    </a:solidFill>
                  </a:tcPr>
                </a:tc>
                <a:tc hMerge="1">
                  <a:txBody>
                    <a:bodyPr/>
                    <a:lstStyle/>
                    <a:p>
                      <a:endParaRPr lang="en-US" sz="1000" dirty="0"/>
                    </a:p>
                  </a:txBody>
                  <a:tcPr/>
                </a:tc>
              </a:tr>
              <a:tr h="947928">
                <a:tc>
                  <a:txBody>
                    <a:bodyPr/>
                    <a:lstStyle/>
                    <a:p>
                      <a:pPr algn="ctr"/>
                      <a:r>
                        <a:rPr lang="en-US" sz="2100" b="1" dirty="0" smtClean="0"/>
                        <a:t>2</a:t>
                      </a:r>
                      <a:endParaRPr lang="en-US" sz="2100" b="1" dirty="0"/>
                    </a:p>
                  </a:txBody>
                  <a:tcPr marL="103632" marR="103632" marT="50292" marB="50292" anchor="ctr"/>
                </a:tc>
                <a:tc>
                  <a:txBody>
                    <a:bodyPr/>
                    <a:lstStyle/>
                    <a:p>
                      <a:r>
                        <a:rPr lang="en-US" sz="1000" i="1" dirty="0" smtClean="0"/>
                        <a:t>Student has stated(located and selected) the point of view of both the villagers and soldiers.  The student has used sufficient details and examples (interpreted and integrated)from the play to explain how their points of view are different.</a:t>
                      </a:r>
                    </a:p>
                    <a:p>
                      <a:r>
                        <a:rPr lang="en-US" sz="1100" i="0" dirty="0" smtClean="0"/>
                        <a:t>The villagers’ point of view is different than the soldiers’ point</a:t>
                      </a:r>
                      <a:r>
                        <a:rPr lang="en-US" sz="1100" i="0" baseline="0" dirty="0" smtClean="0"/>
                        <a:t> of view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in the play </a:t>
                      </a:r>
                      <a:r>
                        <a:rPr kumimoji="0" lang="en-US" sz="1100" b="1" i="1" u="sng" strike="noStrike" kern="1200" cap="none" spc="0" normalizeH="0" baseline="0" noProof="0" dirty="0" smtClean="0">
                          <a:ln>
                            <a:noFill/>
                          </a:ln>
                          <a:solidFill>
                            <a:prstClr val="black"/>
                          </a:solidFill>
                          <a:effectLst/>
                          <a:uLnTx/>
                          <a:uFillTx/>
                          <a:latin typeface="+mn-lt"/>
                          <a:ea typeface="+mn-ea"/>
                          <a:cs typeface="+mn-cs"/>
                        </a:rPr>
                        <a:t>Stone Soup</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The villagers’ point of view is that they should not have to give the soldiers food.  The villagers said they had too little food for themselves.  The soldiers’ point of view is that the villagers would share their food if they were tricked into sharing the food.  Each time the soldiers wanted more food for their soup they would say, “Do you have a little?”  The main difference is that the villagers did not want to give the soldiers food but the soldiers felt the villagers should share.</a:t>
                      </a:r>
                      <a:endParaRPr sz="1100" i="0" dirty="0"/>
                    </a:p>
                  </a:txBody>
                  <a:tcPr marL="103632" marR="103632" marT="50292" marB="50292"/>
                </a:tc>
              </a:tr>
              <a:tr h="717143">
                <a:tc>
                  <a:txBody>
                    <a:bodyPr/>
                    <a:lstStyle/>
                    <a:p>
                      <a:pPr algn="ctr"/>
                      <a:r>
                        <a:rPr lang="en-US" sz="2100" b="1" dirty="0" smtClean="0"/>
                        <a:t>1</a:t>
                      </a:r>
                      <a:endParaRPr lang="en-US" sz="2100" b="1" dirty="0"/>
                    </a:p>
                  </a:txBody>
                  <a:tcPr marL="103632" marR="103632" marT="50292" marB="50292"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i="1" dirty="0" smtClean="0"/>
                        <a:t>Student has vaguely stated(located and selected) the point of view of both the villagers and soldiers.  The student has used few or minimal details and examples (interpreted and integrated)from the play to explain how their points of view are different.</a:t>
                      </a:r>
                    </a:p>
                    <a:p>
                      <a:r>
                        <a:rPr lang="en-US" sz="1100" b="0" i="0" baseline="0" dirty="0" smtClean="0"/>
                        <a:t>In the play called </a:t>
                      </a:r>
                      <a:r>
                        <a:rPr lang="en-US" sz="1100" b="1" i="1" u="sng" baseline="0" dirty="0" smtClean="0"/>
                        <a:t>Stone Soup</a:t>
                      </a:r>
                      <a:r>
                        <a:rPr lang="en-US" sz="1100" b="1" i="1" u="none" baseline="0" dirty="0" smtClean="0"/>
                        <a:t> </a:t>
                      </a:r>
                      <a:r>
                        <a:rPr lang="en-US" sz="1100" b="0" i="0" baseline="0" dirty="0" smtClean="0"/>
                        <a:t>the villagers did not want to share their food but the soldiers needed food.  That is different.  The soldiers had to trick the villagers and then they had stone soup.  It was really good because they had a party.</a:t>
                      </a:r>
                    </a:p>
                  </a:txBody>
                  <a:tcPr marL="103632" marR="103632" marT="50292" marB="50292"/>
                </a:tc>
              </a:tr>
              <a:tr h="448919">
                <a:tc>
                  <a:txBody>
                    <a:bodyPr/>
                    <a:lstStyle/>
                    <a:p>
                      <a:pPr algn="ctr"/>
                      <a:r>
                        <a:rPr lang="en-US" sz="2100" b="1" dirty="0" smtClean="0"/>
                        <a:t>0</a:t>
                      </a:r>
                      <a:endParaRPr lang="en-US" sz="2100" b="1" dirty="0"/>
                    </a:p>
                  </a:txBody>
                  <a:tcPr marL="103632" marR="103632" marT="50292" marB="50292" anchor="ct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Student has not stated(located and selected) the point of view of both the villagers and soldiers.</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This was a good play.  I liked how the soldiers got the villagers to make them some food.</a:t>
                      </a:r>
                      <a:endParaRPr lang="en-US" sz="1100" b="0" i="0" baseline="0" dirty="0" smtClean="0"/>
                    </a:p>
                  </a:txBody>
                  <a:tcPr marL="103632" marR="103632" marT="50292" marB="50292"/>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84628697"/>
              </p:ext>
            </p:extLst>
          </p:nvPr>
        </p:nvGraphicFramePr>
        <p:xfrm>
          <a:off x="5410200" y="8382000"/>
          <a:ext cx="1676400" cy="871031"/>
        </p:xfrm>
        <a:graphic>
          <a:graphicData uri="http://schemas.openxmlformats.org/drawingml/2006/table">
            <a:tbl>
              <a:tblPr firstRow="1" firstCol="1" bandRow="1"/>
              <a:tblGrid>
                <a:gridCol w="1676400"/>
              </a:tblGrid>
              <a:tr h="139511">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a:t>
                      </a:r>
                      <a:r>
                        <a:rPr lang="en-US" sz="800" b="1" dirty="0" smtClean="0">
                          <a:solidFill>
                            <a:srgbClr val="000000"/>
                          </a:solidFill>
                          <a:effectLst/>
                          <a:latin typeface="Calibri"/>
                          <a:ea typeface="Times New Roman"/>
                          <a:cs typeface="Times New Roman"/>
                        </a:rPr>
                        <a:t>– ANA Toward  RL.3.6</a:t>
                      </a:r>
                      <a:endParaRPr lang="en-US" sz="800" b="1" dirty="0">
                        <a:effectLst/>
                        <a:latin typeface="Calibri"/>
                        <a:ea typeface="Calibri"/>
                        <a:cs typeface="Times New Roman"/>
                      </a:endParaRPr>
                    </a:p>
                  </a:txBody>
                  <a:tcPr marL="34120" marR="341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393889">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Analyze how a character or narrator’s point of view is different than your </a:t>
                      </a:r>
                      <a:r>
                        <a:rPr lang="en-US" sz="800" b="1" dirty="0" smtClean="0">
                          <a:effectLst/>
                          <a:latin typeface="Calibri"/>
                          <a:ea typeface="Times New Roman"/>
                          <a:cs typeface="Times New Roman"/>
                        </a:rPr>
                        <a:t>own.</a:t>
                      </a:r>
                      <a:r>
                        <a:rPr lang="en-US" sz="800" b="1" baseline="0" dirty="0" smtClean="0">
                          <a:effectLst/>
                          <a:latin typeface="Calibri"/>
                          <a:ea typeface="Times New Roman"/>
                          <a:cs typeface="Times New Roman"/>
                        </a:rPr>
                        <a:t> </a:t>
                      </a:r>
                      <a:r>
                        <a:rPr lang="en-US" sz="800" b="1" dirty="0" smtClean="0">
                          <a:effectLst/>
                          <a:latin typeface="Calibri"/>
                          <a:ea typeface="Times New Roman"/>
                          <a:cs typeface="Times New Roman"/>
                        </a:rPr>
                        <a:t>Note:  Students must be able to distinguish a character’s POV before differentiating it from their own</a:t>
                      </a:r>
                      <a:r>
                        <a:rPr lang="en-US" sz="800" b="1" baseline="0" dirty="0" smtClean="0">
                          <a:effectLst/>
                          <a:latin typeface="Calibri"/>
                          <a:ea typeface="Times New Roman"/>
                          <a:cs typeface="Times New Roman"/>
                        </a:rPr>
                        <a:t> or the author’s.</a:t>
                      </a:r>
                      <a:endParaRPr lang="en-US" sz="800" b="1" dirty="0" smtClean="0">
                        <a:effectLst/>
                        <a:latin typeface="Calibri"/>
                        <a:ea typeface="Times New Roman"/>
                        <a:cs typeface="Times New Roman"/>
                      </a:endParaRPr>
                    </a:p>
                  </a:txBody>
                  <a:tcPr marL="34120" marR="34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1001181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21</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012383823"/>
              </p:ext>
            </p:extLst>
          </p:nvPr>
        </p:nvGraphicFramePr>
        <p:xfrm>
          <a:off x="568960" y="685800"/>
          <a:ext cx="6822440" cy="6961632"/>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b="0" i="0"/>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a:t>
                      </a:r>
                    </a:p>
                  </a:txBody>
                  <a:tcPr marL="103632" marR="103632" marT="50292" marB="50292"/>
                </a:tc>
                <a:tc hMerge="1">
                  <a:txBody>
                    <a:bodyPr/>
                    <a:lstStyle/>
                    <a:p>
                      <a:endParaRPr lang="en-US"/>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effectLst/>
                        </a:rPr>
                        <a:t>Quarter 2 Pre-Assessment </a:t>
                      </a:r>
                      <a:r>
                        <a:rPr lang="en-US" sz="1500" b="1" u="sng" dirty="0" smtClean="0">
                          <a:effectLst/>
                        </a:rPr>
                        <a:t>Research Constructed Response</a:t>
                      </a:r>
                      <a:r>
                        <a:rPr lang="en-US" sz="1500" b="1" dirty="0" smtClean="0">
                          <a:effectLst/>
                        </a:rPr>
                        <a:t> Answer Key</a:t>
                      </a:r>
                    </a:p>
                  </a:txBody>
                  <a:tcPr marL="103632" marR="103632" marT="50292" marB="50292"/>
                </a:tc>
                <a:tc hMerge="1">
                  <a:txBody>
                    <a:bodyPr/>
                    <a:lstStyle/>
                    <a:p>
                      <a:endParaRPr lang="en-US"/>
                    </a:p>
                  </a:txBody>
                  <a:tcPr/>
                </a:tc>
              </a:tr>
              <a:tr h="426720">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300" b="1" u="sng" dirty="0" smtClean="0"/>
                        <a:t>Constructed Response</a:t>
                      </a:r>
                      <a:r>
                        <a:rPr lang="en-US" sz="1300" b="1" u="sng" baseline="0" dirty="0" smtClean="0"/>
                        <a:t> </a:t>
                      </a:r>
                      <a:r>
                        <a:rPr lang="en-US" sz="1300" b="1" u="sng" dirty="0" smtClean="0"/>
                        <a:t>Research Rubrics</a:t>
                      </a:r>
                      <a:r>
                        <a:rPr lang="en-US" sz="1300" b="1" u="sng" baseline="0" dirty="0" smtClean="0"/>
                        <a:t> </a:t>
                      </a:r>
                      <a:r>
                        <a:rPr lang="en-US" sz="1300" b="1" u="sng" dirty="0" smtClean="0"/>
                        <a:t>Target</a:t>
                      </a:r>
                      <a:r>
                        <a:rPr lang="en-US" sz="1300" b="1" u="sng" baseline="0" dirty="0" smtClean="0"/>
                        <a:t> 3</a:t>
                      </a:r>
                      <a:endParaRPr lang="en-US" sz="1300" b="1" u="sng" dirty="0" smtClean="0"/>
                    </a:p>
                    <a:p>
                      <a:pPr marL="231775" indent="-231775" algn="ctr"/>
                      <a:r>
                        <a:rPr lang="en-US" sz="1200" b="1" baseline="0" dirty="0" smtClean="0"/>
                        <a:t>evidence of the ability to distinguish </a:t>
                      </a:r>
                      <a:r>
                        <a:rPr lang="en-US" sz="1200" b="1" u="sng" baseline="0" dirty="0" smtClean="0"/>
                        <a:t>relevant</a:t>
                      </a:r>
                      <a:r>
                        <a:rPr lang="en-US" sz="1200" b="1" baseline="0" dirty="0" smtClean="0"/>
                        <a:t> from irrelevant information such as fact from opinion</a:t>
                      </a:r>
                      <a:endParaRPr lang="en-US" sz="1200" b="1" dirty="0" smtClean="0"/>
                    </a:p>
                  </a:txBody>
                  <a:tcPr marL="103632" marR="103632" marT="50292" marB="50292"/>
                </a:tc>
                <a:tc hMerge="1">
                  <a:txBody>
                    <a:bodyPr/>
                    <a:lstStyle/>
                    <a:p>
                      <a:endParaRPr lang="en-US"/>
                    </a:p>
                  </a:txBody>
                  <a:tcPr/>
                </a:tc>
              </a:tr>
              <a:tr h="56997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500" b="1" dirty="0" smtClean="0"/>
                        <a:t>Question #8  Prompt:</a:t>
                      </a:r>
                      <a:r>
                        <a:rPr lang="en-US" sz="1500" b="1" baseline="0" dirty="0" smtClean="0"/>
                        <a:t>  Which part of the play </a:t>
                      </a:r>
                      <a:r>
                        <a:rPr lang="en-US" sz="1500" b="1" i="1" u="sng" baseline="0" dirty="0" smtClean="0"/>
                        <a:t>Stone Soup</a:t>
                      </a:r>
                      <a:r>
                        <a:rPr lang="en-US" sz="1500" b="1" i="1" u="none" baseline="0" dirty="0" smtClean="0"/>
                        <a:t> </a:t>
                      </a:r>
                      <a:r>
                        <a:rPr lang="en-US" sz="1500" b="1" baseline="0" dirty="0" smtClean="0"/>
                        <a:t>does each illustration tell about?  Give an example from the play for each illustration.</a:t>
                      </a:r>
                      <a:endParaRPr lang="en-US" sz="1500" b="1" dirty="0" smtClean="0"/>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t>Teacher</a:t>
                      </a:r>
                      <a:r>
                        <a:rPr lang="en-US" sz="1500" b="1" baseline="0" dirty="0" smtClean="0"/>
                        <a:t> /Rubric “Language Response”</a:t>
                      </a:r>
                      <a:endParaRPr lang="en-US" sz="1500" b="1" dirty="0" smtClean="0"/>
                    </a:p>
                  </a:txBody>
                  <a:tcPr marL="103632" marR="103632" marT="50292" marB="50292">
                    <a:solidFill>
                      <a:schemeClr val="bg1">
                        <a:lumMod val="85000"/>
                      </a:schemeClr>
                    </a:solidFill>
                  </a:tcPr>
                </a:tc>
                <a:tc hMerge="1">
                  <a:txBody>
                    <a:bodyPr/>
                    <a:lstStyle/>
                    <a:p>
                      <a:endParaRPr lang="en-US"/>
                    </a:p>
                  </a:txBody>
                  <a:tcPr/>
                </a:tc>
              </a:tr>
              <a:tr h="1257300">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b="1" u="sng" dirty="0" smtClean="0"/>
                        <a:t>The response gives sufficient evidence</a:t>
                      </a:r>
                      <a:r>
                        <a:rPr lang="en-US" sz="1100" b="1" u="none" dirty="0" smtClean="0"/>
                        <a:t> </a:t>
                      </a:r>
                      <a:r>
                        <a:rPr lang="en-US" sz="1100" u="none" dirty="0" smtClean="0"/>
                        <a:t>of </a:t>
                      </a:r>
                      <a:r>
                        <a:rPr lang="en-US" sz="1100" dirty="0" smtClean="0"/>
                        <a:t>the ability to distinguish relevant from irrelevant</a:t>
                      </a:r>
                      <a:r>
                        <a:rPr lang="en-US" sz="1100" baseline="0" dirty="0" smtClean="0"/>
                        <a:t> information that support and answer the prompt.   Students should be able to select specific information from the play </a:t>
                      </a:r>
                      <a:r>
                        <a:rPr lang="en-US" sz="1100" b="1" i="1" u="sng" baseline="0" dirty="0" smtClean="0"/>
                        <a:t>Stone Soup</a:t>
                      </a:r>
                      <a:r>
                        <a:rPr lang="en-US" sz="1100" b="1" i="1" u="none" baseline="0" dirty="0" smtClean="0"/>
                        <a:t> </a:t>
                      </a:r>
                      <a:r>
                        <a:rPr lang="en-US" sz="1100" baseline="0" dirty="0" smtClean="0"/>
                        <a:t>that connects to each illustration.  Sufficient examples or details that students could use for </a:t>
                      </a:r>
                      <a:r>
                        <a:rPr lang="en-US" sz="1100" b="1" baseline="0" dirty="0" smtClean="0"/>
                        <a:t>Illustration A  </a:t>
                      </a:r>
                      <a:r>
                        <a:rPr lang="en-US" sz="1100" baseline="0" dirty="0" smtClean="0"/>
                        <a:t>from the play could include (1) soldiers were walking home from war, (2) soldiers asked villagers for a pot, (3) soldiers said they could make stone soup if they had a pot, and (4) the villager is giving the soldier a pot. Sufficient examples or details that students could use for </a:t>
                      </a:r>
                      <a:r>
                        <a:rPr lang="en-US" sz="1100" b="1" baseline="0" dirty="0" smtClean="0"/>
                        <a:t>Illustration B </a:t>
                      </a:r>
                      <a:r>
                        <a:rPr lang="en-US" sz="1100" baseline="0" dirty="0" smtClean="0"/>
                        <a:t>from the play could include (1) the soldiers put stones in the pot to make stone soup, (2) the villagers asked “what is stone soup?” and (3) at the end of the story the soup had vegetables and stones.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Sufficient examples or details that students could use for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Illustration C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from the play could include (1) a soldier said the soup would be fit for a king if they had barley and milk, and (2) a villager brought some barley for the stone soup. </a:t>
                      </a:r>
                      <a:endParaRPr lang="en-US" sz="1100" dirty="0" smtClean="0"/>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t>Student “Language” Response Example</a:t>
                      </a:r>
                      <a:endParaRPr lang="en-US" sz="1300" b="1" dirty="0"/>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t>2</a:t>
                      </a:r>
                      <a:endParaRPr lang="en-US" sz="2000" b="1" dirty="0"/>
                    </a:p>
                  </a:txBody>
                  <a:tcPr marL="103632" marR="103632" marT="50292" marB="50292" anchor="ctr"/>
                </a:tc>
                <a:tc>
                  <a:txBody>
                    <a:bodyPr/>
                    <a:lstStyle/>
                    <a:p>
                      <a:r>
                        <a:rPr lang="en-US" sz="1000" b="0" i="1" dirty="0" smtClean="0"/>
                        <a:t>Student</a:t>
                      </a:r>
                      <a:r>
                        <a:rPr lang="en-US" sz="1000" b="0" i="1" baseline="0" dirty="0" smtClean="0"/>
                        <a:t> is able to distinguish </a:t>
                      </a:r>
                      <a:r>
                        <a:rPr lang="en-US" sz="1000" b="1" i="1" baseline="0" dirty="0" smtClean="0"/>
                        <a:t>sufficient</a:t>
                      </a:r>
                      <a:r>
                        <a:rPr lang="en-US" sz="1000" b="0" i="1" baseline="0" dirty="0" smtClean="0"/>
                        <a:t> relevant information from the play that connects to each illustration.</a:t>
                      </a:r>
                    </a:p>
                    <a:p>
                      <a:r>
                        <a:rPr lang="en-US" sz="1100" b="0" i="0" baseline="0" dirty="0" smtClean="0"/>
                        <a:t>There are three illustrations in the play </a:t>
                      </a:r>
                      <a:r>
                        <a:rPr lang="en-US" sz="1100" b="1" i="1" u="sng" baseline="0" dirty="0" smtClean="0"/>
                        <a:t>Stone Soup</a:t>
                      </a:r>
                      <a:r>
                        <a:rPr lang="en-US" sz="1100" b="0" i="1" u="none" baseline="0" dirty="0" smtClean="0"/>
                        <a:t>.  </a:t>
                      </a:r>
                      <a:r>
                        <a:rPr lang="en-US" sz="1100" b="0" i="0" u="none" baseline="0" dirty="0" smtClean="0"/>
                        <a:t>Illustration </a:t>
                      </a:r>
                      <a:r>
                        <a:rPr lang="en-US" sz="1100" b="0" i="0" baseline="0" dirty="0" smtClean="0"/>
                        <a:t>A  shows a villager bringing a large pot to a solider. In the play the soldiers asked the villagers if they could borrow a large pot. Illustration B is a picture of soup with a big stone in it. When the villagers gave the soldiers a big pot they filled it up with stones to make stone soup. Illustration C is a picture of barley.  A soldier told the villagers that “This soup would be fit for a king if we had some barley and milk.”  </a:t>
                      </a:r>
                    </a:p>
                  </a:txBody>
                  <a:tcPr marL="103632" marR="103632" marT="50292" marB="50292"/>
                </a:tc>
              </a:tr>
              <a:tr h="771144">
                <a:tc>
                  <a:txBody>
                    <a:bodyPr/>
                    <a:lstStyle/>
                    <a:p>
                      <a:pPr algn="ctr"/>
                      <a:r>
                        <a:rPr lang="en-US" sz="2000" b="1" dirty="0" smtClean="0"/>
                        <a:t>1</a:t>
                      </a:r>
                      <a:endParaRPr lang="en-US" sz="2000" b="1" dirty="0"/>
                    </a:p>
                  </a:txBody>
                  <a:tcPr marL="103632" marR="103632" marT="50292" marB="50292" anchor="ctr"/>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000" b="0" i="1" dirty="0" smtClean="0"/>
                        <a:t>Student</a:t>
                      </a:r>
                      <a:r>
                        <a:rPr lang="en-US" sz="1000" b="0" i="1" baseline="0" dirty="0" smtClean="0"/>
                        <a:t> is able to distinguish </a:t>
                      </a:r>
                      <a:r>
                        <a:rPr lang="en-US" sz="1000" b="1" i="1" baseline="0" dirty="0" smtClean="0"/>
                        <a:t>some </a:t>
                      </a:r>
                      <a:r>
                        <a:rPr lang="en-US" sz="1000" b="0" i="1" baseline="0" dirty="0" smtClean="0"/>
                        <a:t>relevant information from the play that connects to each illustration.</a:t>
                      </a:r>
                    </a:p>
                    <a:p>
                      <a:pPr marL="0" marR="0" indent="0" algn="l" defTabSz="1018824" rtl="0" eaLnBrk="1" fontAlgn="auto" latinLnBrk="0" hangingPunct="1">
                        <a:lnSpc>
                          <a:spcPct val="100000"/>
                        </a:lnSpc>
                        <a:spcBef>
                          <a:spcPts val="0"/>
                        </a:spcBef>
                        <a:spcAft>
                          <a:spcPts val="0"/>
                        </a:spcAft>
                        <a:buClrTx/>
                        <a:buSzTx/>
                        <a:buFontTx/>
                        <a:buNone/>
                        <a:tabLst/>
                        <a:defRPr/>
                      </a:pPr>
                      <a:r>
                        <a:rPr lang="en-US" sz="1100" b="0" i="0" baseline="0" dirty="0" smtClean="0"/>
                        <a:t>One picture is a man giving a soldier a pot to make soup.  Another one is soup with a big stone in it and the last picture is to show how barley looks.  This happens in the play too like when a villager gives the soldiers a big pot.</a:t>
                      </a:r>
                    </a:p>
                  </a:txBody>
                  <a:tcPr marL="103632" marR="103632" marT="50292" marB="50292"/>
                </a:tc>
              </a:tr>
              <a:tr h="472440">
                <a:tc>
                  <a:txBody>
                    <a:bodyPr/>
                    <a:lstStyle/>
                    <a:p>
                      <a:pPr algn="ctr"/>
                      <a:r>
                        <a:rPr lang="en-US" sz="2000" b="1" dirty="0" smtClean="0"/>
                        <a:t>0</a:t>
                      </a:r>
                      <a:endParaRPr lang="en-US" sz="2000" b="1" dirty="0"/>
                    </a:p>
                  </a:txBody>
                  <a:tcPr marL="103632" marR="103632" marT="50292" marB="50292" anchor="ctr"/>
                </a:tc>
                <a:tc>
                  <a:txBody>
                    <a:bodyPr/>
                    <a:lstStyle/>
                    <a:p>
                      <a:r>
                        <a:rPr lang="en-US" sz="1000" b="0" i="1" baseline="0" dirty="0" smtClean="0"/>
                        <a:t>Student is not able to distinguish relevant information in order to answer the prompt.</a:t>
                      </a:r>
                    </a:p>
                    <a:p>
                      <a:r>
                        <a:rPr lang="en-US" sz="1100" b="0" i="0" baseline="0" dirty="0" smtClean="0"/>
                        <a:t>This is a really interesting play.  I like the pictures too because they let you know what will happen in the story.</a:t>
                      </a:r>
                    </a:p>
                  </a:txBody>
                  <a:tcPr marL="103632" marR="103632" marT="50292" marB="50292"/>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64295251"/>
              </p:ext>
            </p:extLst>
          </p:nvPr>
        </p:nvGraphicFramePr>
        <p:xfrm>
          <a:off x="5719763" y="7696200"/>
          <a:ext cx="1676400" cy="609600"/>
        </p:xfrm>
        <a:graphic>
          <a:graphicData uri="http://schemas.openxmlformats.org/drawingml/2006/table">
            <a:tbl>
              <a:tblPr firstRow="1" firstCol="1" bandRow="1"/>
              <a:tblGrid>
                <a:gridCol w="1676400"/>
              </a:tblGrid>
              <a:tr h="136100">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2 </a:t>
                      </a:r>
                      <a:r>
                        <a:rPr lang="en-US" sz="900" b="1" dirty="0" smtClean="0">
                          <a:solidFill>
                            <a:srgbClr val="000000"/>
                          </a:solidFill>
                          <a:effectLst/>
                          <a:latin typeface="Calibri"/>
                          <a:ea typeface="Times New Roman"/>
                          <a:cs typeface="Times New Roman"/>
                        </a:rPr>
                        <a:t>– Cl  Toward RL.3.7</a:t>
                      </a:r>
                      <a:endParaRPr lang="en-US" sz="900" b="1" dirty="0">
                        <a:effectLst/>
                        <a:latin typeface="Calibri"/>
                        <a:ea typeface="Calibri"/>
                        <a:cs typeface="Times New Roman"/>
                      </a:endParaRPr>
                    </a:p>
                  </a:txBody>
                  <a:tcPr marL="33285" marR="33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472440">
                <a:tc>
                  <a:txBody>
                    <a:bodyPr/>
                    <a:lstStyle/>
                    <a:p>
                      <a:pPr marL="0" marR="0" algn="l">
                        <a:lnSpc>
                          <a:spcPct val="100000"/>
                        </a:lnSpc>
                        <a:spcBef>
                          <a:spcPts val="0"/>
                        </a:spcBef>
                        <a:spcAft>
                          <a:spcPts val="0"/>
                        </a:spcAft>
                      </a:pPr>
                      <a:r>
                        <a:rPr lang="en-US" sz="900" b="1" dirty="0">
                          <a:effectLst/>
                          <a:latin typeface="Calibri"/>
                          <a:ea typeface="Times New Roman"/>
                          <a:cs typeface="Times New Roman"/>
                        </a:rPr>
                        <a:t>Locate information within the text that is conveyed by specific aspects of the text’s illustrations</a:t>
                      </a:r>
                      <a:r>
                        <a:rPr lang="en-US" sz="900" b="1" dirty="0" smtClean="0">
                          <a:effectLst/>
                          <a:latin typeface="Calibri"/>
                          <a:ea typeface="Times New Roman"/>
                          <a:cs typeface="Times New Roman"/>
                        </a:rPr>
                        <a:t>.</a:t>
                      </a:r>
                    </a:p>
                  </a:txBody>
                  <a:tcPr marL="33285" marR="332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1269616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sldNum" sz="quarter" idx="4294967295"/>
          </p:nvPr>
        </p:nvSpPr>
        <p:spPr>
          <a:xfrm>
            <a:off x="6557965" y="9372467"/>
            <a:ext cx="842011" cy="300837"/>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a:solidFill>
                  <a:srgbClr val="888888"/>
                </a:solidFill>
              </a:rPr>
              <a:t>22</a:t>
            </a:fld>
            <a:endParaRPr dirty="0">
              <a:solidFill>
                <a:srgbClr val="888888"/>
              </a:solidFill>
            </a:endParaRPr>
          </a:p>
        </p:txBody>
      </p:sp>
      <p:graphicFrame>
        <p:nvGraphicFramePr>
          <p:cNvPr id="148" name="Table 148"/>
          <p:cNvGraphicFramePr/>
          <p:nvPr>
            <p:extLst>
              <p:ext uri="{D42A27DB-BD31-4B8C-83A1-F6EECF244321}">
                <p14:modId xmlns:p14="http://schemas.microsoft.com/office/powerpoint/2010/main" val="2720552735"/>
              </p:ext>
            </p:extLst>
          </p:nvPr>
        </p:nvGraphicFramePr>
        <p:xfrm>
          <a:off x="304800" y="1066800"/>
          <a:ext cx="6995160" cy="7150607"/>
        </p:xfrm>
        <a:graphic>
          <a:graphicData uri="http://schemas.openxmlformats.org/drawingml/2006/table">
            <a:tbl>
              <a:tblPr firstRow="1"/>
              <a:tblGrid>
                <a:gridCol w="967414"/>
                <a:gridCol w="6027746"/>
              </a:tblGrid>
              <a:tr h="624839">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b="0" i="0"/>
                      </a:pPr>
                      <a:r>
                        <a:rPr lang="en-US" sz="1000" b="0" i="1" dirty="0" smtClean="0">
                          <a:effectLst/>
                        </a:rPr>
                        <a:t>A note about constructed responses:  Constructed </a:t>
                      </a:r>
                      <a:r>
                        <a:rPr lang="en-US" sz="1000" b="0" i="1" baseline="0" dirty="0" smtClean="0">
                          <a:effectLst/>
                        </a:rPr>
                        <a:t>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a:t>
                      </a: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a:solidFill>
                        <a:srgbClr val="000000"/>
                      </a:solidFill>
                      <a:round/>
                    </a:lnB>
                  </a:tcPr>
                </a:tc>
                <a:tc hMerge="1">
                  <a:txBody>
                    <a:bodyPr/>
                    <a:lstStyle/>
                    <a:p>
                      <a:endParaRPr lang="en-US"/>
                    </a:p>
                  </a:txBody>
                  <a:tcPr/>
                </a:tc>
              </a:tr>
              <a:tr h="217932">
                <a:tc gridSpan="2">
                  <a:txBody>
                    <a:bodyPr/>
                    <a:lstStyle/>
                    <a:p>
                      <a:pPr marL="0" marR="0" lvl="0" indent="0" algn="ctr" defTabSz="1018809" rtl="0" eaLnBrk="1" fontAlgn="auto" latinLnBrk="0" hangingPunct="1">
                        <a:lnSpc>
                          <a:spcPct val="100000"/>
                        </a:lnSpc>
                        <a:spcBef>
                          <a:spcPts val="0"/>
                        </a:spcBef>
                        <a:spcAft>
                          <a:spcPts val="0"/>
                        </a:spcAft>
                        <a:buClrTx/>
                        <a:buSzTx/>
                        <a:buFontTx/>
                        <a:buNone/>
                        <a:tabLst/>
                        <a:defRPr sz="1800" b="0" i="0"/>
                      </a:pPr>
                      <a:r>
                        <a:rPr lang="en-US" sz="1400" b="1" dirty="0" smtClean="0"/>
                        <a:t>Quarter 2 Pre-Assessment </a:t>
                      </a:r>
                      <a:r>
                        <a:rPr lang="en-US" sz="1400" b="1" u="sng" dirty="0" smtClean="0"/>
                        <a:t>Constructed Response</a:t>
                      </a:r>
                      <a:r>
                        <a:rPr lang="en-US" sz="1400" b="1" u="sng" baseline="0" dirty="0" smtClean="0"/>
                        <a:t> </a:t>
                      </a:r>
                      <a:r>
                        <a:rPr lang="en-US" sz="1400" b="1" baseline="0" dirty="0" smtClean="0"/>
                        <a:t>Answer Key</a:t>
                      </a:r>
                      <a:endParaRPr lang="en-US" sz="1400" b="1" dirty="0" smtClean="0"/>
                    </a:p>
                  </a:txBody>
                  <a:tcPr marL="0" marR="0" marT="0" marB="0"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17932">
                <a:tc gridSpan="2">
                  <a:txBody>
                    <a:bodyPr/>
                    <a:lstStyle/>
                    <a:p>
                      <a:pPr lvl="0" algn="l">
                        <a:defRPr sz="1800" b="0" i="0"/>
                      </a:pPr>
                      <a:r>
                        <a:rPr sz="1400" b="1" dirty="0">
                          <a:latin typeface="+mn-lt"/>
                        </a:rPr>
                        <a:t>Standard </a:t>
                      </a:r>
                      <a:r>
                        <a:rPr sz="1400" b="1" dirty="0" smtClean="0">
                          <a:latin typeface="+mn-lt"/>
                        </a:rPr>
                        <a:t>R</a:t>
                      </a:r>
                      <a:r>
                        <a:rPr lang="en-US" sz="1400" b="1" dirty="0" smtClean="0">
                          <a:latin typeface="+mn-lt"/>
                        </a:rPr>
                        <a:t>I</a:t>
                      </a:r>
                      <a:r>
                        <a:rPr sz="1400" b="1" dirty="0" smtClean="0">
                          <a:latin typeface="+mn-lt"/>
                        </a:rPr>
                        <a:t>.</a:t>
                      </a:r>
                      <a:r>
                        <a:rPr lang="en-US" sz="1400" b="1" dirty="0" smtClean="0">
                          <a:latin typeface="+mn-lt"/>
                        </a:rPr>
                        <a:t>3.6</a:t>
                      </a:r>
                      <a:r>
                        <a:rPr sz="1400" b="1" dirty="0" smtClean="0">
                          <a:latin typeface="+mn-lt"/>
                        </a:rPr>
                        <a:t>   </a:t>
                      </a:r>
                      <a:r>
                        <a:rPr sz="1400" b="1" i="1" dirty="0" smtClean="0">
                          <a:latin typeface="+mn-lt"/>
                        </a:rPr>
                        <a:t>Reading</a:t>
                      </a:r>
                      <a:r>
                        <a:rPr sz="1400" b="1" dirty="0" smtClean="0">
                          <a:latin typeface="+mn-lt"/>
                        </a:rPr>
                        <a:t> </a:t>
                      </a:r>
                      <a:r>
                        <a:rPr sz="1400" b="1" u="none" dirty="0">
                          <a:latin typeface="+mn-lt"/>
                        </a:rPr>
                        <a:t>Constructed Response Rubric</a:t>
                      </a:r>
                    </a:p>
                  </a:txBody>
                  <a:tcPr marL="0" marR="0" marT="0" marB="0"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a:solidFill>
                        <a:srgbClr val="000000"/>
                      </a:solidFill>
                      <a:round/>
                    </a:lnB>
                  </a:tcPr>
                </a:tc>
                <a:tc hMerge="1">
                  <a:txBody>
                    <a:bodyPr/>
                    <a:lstStyle/>
                    <a:p>
                      <a:endParaRPr lang="en-US"/>
                    </a:p>
                  </a:txBody>
                  <a:tcPr/>
                </a:tc>
              </a:tr>
              <a:tr h="542834">
                <a:tc gridSpan="2">
                  <a:txBody>
                    <a:bodyPr/>
                    <a:lstStyle/>
                    <a:p>
                      <a:pPr marL="0" marR="0" indent="0" algn="l" defTabSz="966612" rtl="0" eaLnBrk="1" fontAlgn="auto" latinLnBrk="0" hangingPunct="1">
                        <a:lnSpc>
                          <a:spcPct val="100000"/>
                        </a:lnSpc>
                        <a:spcBef>
                          <a:spcPts val="0"/>
                        </a:spcBef>
                        <a:spcAft>
                          <a:spcPts val="0"/>
                        </a:spcAft>
                        <a:buClrTx/>
                        <a:buSzTx/>
                        <a:buFont typeface="+mj-lt"/>
                        <a:buNone/>
                        <a:tabLst/>
                        <a:defRPr/>
                      </a:pPr>
                      <a:r>
                        <a:rPr sz="1700" b="1" dirty="0">
                          <a:latin typeface="+mn-lt"/>
                        </a:rPr>
                        <a:t>Question </a:t>
                      </a:r>
                      <a:r>
                        <a:rPr lang="en-US" sz="1700" b="1" dirty="0" smtClean="0">
                          <a:latin typeface="+mn-lt"/>
                        </a:rPr>
                        <a:t>#15 P</a:t>
                      </a:r>
                      <a:r>
                        <a:rPr sz="1700" b="1" dirty="0" smtClean="0">
                          <a:latin typeface="+mn-lt"/>
                        </a:rPr>
                        <a:t>rompt:</a:t>
                      </a:r>
                      <a:r>
                        <a:rPr lang="en-US" sz="1700" b="1" dirty="0" smtClean="0">
                          <a:latin typeface="+mn-lt"/>
                        </a:rPr>
                        <a:t> </a:t>
                      </a:r>
                      <a:r>
                        <a:rPr lang="en-US" sz="1800" b="1" dirty="0" smtClean="0"/>
                        <a:t>Explain </a:t>
                      </a:r>
                      <a:r>
                        <a:rPr lang="en-US" sz="1800" b="1" u="sng" dirty="0" smtClean="0"/>
                        <a:t>how and why</a:t>
                      </a:r>
                      <a:r>
                        <a:rPr lang="en-US" sz="1800" b="1" dirty="0" smtClean="0"/>
                        <a:t> Elise Graham’s feelings about her name</a:t>
                      </a:r>
                      <a:r>
                        <a:rPr lang="en-US" sz="1800" b="1" baseline="0" dirty="0" smtClean="0"/>
                        <a:t> </a:t>
                      </a:r>
                      <a:r>
                        <a:rPr lang="en-US" sz="1800" b="1" dirty="0" smtClean="0"/>
                        <a:t>changed from the beginning of the passage to the end of the passage. Use details from the text.</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hMerge="1">
                  <a:txBody>
                    <a:bodyPr/>
                    <a:lstStyle/>
                    <a:p>
                      <a:endParaRPr lang="en-US"/>
                    </a:p>
                  </a:txBody>
                  <a:tcPr/>
                </a:tc>
              </a:tr>
              <a:tr h="798576">
                <a:tc gridSpan="2">
                  <a:txBody>
                    <a:bodyPr/>
                    <a:lstStyle/>
                    <a:p>
                      <a:r>
                        <a:rPr lang="en-US" sz="1000" u="sng" kern="1200" dirty="0" smtClean="0">
                          <a:solidFill>
                            <a:schemeClr val="tx1"/>
                          </a:solidFill>
                          <a:effectLst/>
                          <a:latin typeface="+mn-lt"/>
                          <a:ea typeface="+mn-ea"/>
                          <a:cs typeface="+mn-cs"/>
                        </a:rPr>
                        <a:t>Directions</a:t>
                      </a:r>
                      <a:r>
                        <a:rPr lang="en-US" sz="1000" u="sng" kern="1200" baseline="0" dirty="0" smtClean="0">
                          <a:solidFill>
                            <a:schemeClr val="tx1"/>
                          </a:solidFill>
                          <a:effectLst/>
                          <a:latin typeface="+mn-lt"/>
                          <a:ea typeface="+mn-ea"/>
                          <a:cs typeface="+mn-cs"/>
                        </a:rPr>
                        <a:t> for Scoring</a:t>
                      </a:r>
                      <a:r>
                        <a:rPr lang="en-US" sz="1000" kern="1200" baseline="0" dirty="0" smtClean="0">
                          <a:solidFill>
                            <a:schemeClr val="tx1"/>
                          </a:solidFill>
                          <a:effectLst/>
                          <a:latin typeface="+mn-lt"/>
                          <a:ea typeface="+mn-ea"/>
                          <a:cs typeface="+mn-cs"/>
                        </a:rPr>
                        <a:t>: </a:t>
                      </a:r>
                      <a:r>
                        <a:rPr lang="en-US" sz="1000" kern="1200" dirty="0" smtClean="0">
                          <a:solidFill>
                            <a:srgbClr val="000000"/>
                          </a:solidFill>
                          <a:effectLst/>
                          <a:latin typeface="+mn-lt"/>
                          <a:ea typeface="Times New Roman"/>
                          <a:cs typeface="Arial"/>
                        </a:rPr>
                        <a:t>Write an overview of what students could include in a proficient response with examples from the text.  Be very specific and “lengthy.”</a:t>
                      </a:r>
                      <a:endParaRPr lang="en-US" sz="1000" u="none" kern="1200" dirty="0" smtClean="0">
                        <a:solidFill>
                          <a:schemeClr val="tx1"/>
                        </a:solidFill>
                        <a:effectLst/>
                        <a:latin typeface="+mn-lt"/>
                        <a:ea typeface="+mn-ea"/>
                        <a:cs typeface="+mn-cs"/>
                      </a:endParaRPr>
                    </a:p>
                    <a:p>
                      <a:r>
                        <a:rPr sz="1000" b="1" u="sng" dirty="0" smtClean="0">
                          <a:latin typeface="+mn-lt"/>
                        </a:rPr>
                        <a:t>Sufficient Evidence</a:t>
                      </a:r>
                      <a:r>
                        <a:rPr lang="en-US" sz="1000" b="0" u="none" baseline="0" dirty="0" smtClean="0">
                          <a:uFill>
                            <a:solidFill/>
                          </a:uFill>
                          <a:latin typeface="+mn-lt"/>
                        </a:rPr>
                        <a:t> </a:t>
                      </a:r>
                      <a:r>
                        <a:rPr lang="en-US" sz="1000" b="0" baseline="0" dirty="0" smtClean="0">
                          <a:uFill>
                            <a:solidFill/>
                          </a:uFill>
                          <a:latin typeface="+mn-lt"/>
                        </a:rPr>
                        <a:t>for a student response would focus on responding to the prompt – explaining how and why Elise’s feelings evolved in the passage.</a:t>
                      </a:r>
                    </a:p>
                    <a:p>
                      <a:pPr lvl="0" algn="l">
                        <a:defRPr sz="1800" b="0" i="0"/>
                      </a:pPr>
                      <a:r>
                        <a:rPr sz="1000" b="1" u="sng" dirty="0" smtClean="0">
                          <a:latin typeface="+mn-lt"/>
                        </a:rPr>
                        <a:t>Specific </a:t>
                      </a:r>
                      <a:r>
                        <a:rPr lang="en-US" sz="1000" b="1" u="sng" dirty="0" smtClean="0">
                          <a:uFill>
                            <a:solidFill/>
                          </a:uFill>
                          <a:latin typeface="+mn-lt"/>
                        </a:rPr>
                        <a:t>I</a:t>
                      </a:r>
                      <a:r>
                        <a:rPr sz="1000" b="1" u="sng" dirty="0" smtClean="0">
                          <a:uFill>
                            <a:solidFill/>
                          </a:uFill>
                          <a:latin typeface="+mn-lt"/>
                        </a:rPr>
                        <a:t>dentifications</a:t>
                      </a:r>
                      <a:r>
                        <a:rPr lang="en-US" sz="1000" b="0" u="none" baseline="0" dirty="0" smtClean="0">
                          <a:uFill>
                            <a:solidFill/>
                          </a:uFill>
                          <a:latin typeface="+mn-lt"/>
                        </a:rPr>
                        <a:t> </a:t>
                      </a:r>
                      <a:r>
                        <a:rPr lang="en-US" sz="1000" b="0" baseline="0" dirty="0" smtClean="0">
                          <a:uFill>
                            <a:solidFill/>
                          </a:uFill>
                          <a:latin typeface="+mn-lt"/>
                        </a:rPr>
                        <a:t>(details) to support the response should include some type of sequence showing how Elise felt at the beginning of the passage and then again at the end.  In response to “how,” she felt, details could include that (1) she was teased about having the name Graham and (2) her peers did not believe her when she told them her Uncle Sylvester invented the Graham Cracker. At the end of the passage details in response to “why” can vary between opinion if there is supported evidence such as (1) Elise changed her feelings about her name being Graham because her uncle helped others be healthy.</a:t>
                      </a:r>
                    </a:p>
                    <a:p>
                      <a:pPr lvl="0" algn="l">
                        <a:defRPr sz="1800" b="0" i="0"/>
                      </a:pPr>
                      <a:r>
                        <a:rPr sz="1000" b="1" u="sng" dirty="0" smtClean="0">
                          <a:latin typeface="+mn-lt"/>
                        </a:rPr>
                        <a:t>Full Support</a:t>
                      </a:r>
                      <a:r>
                        <a:rPr lang="en-US" sz="1000" b="0" u="none" baseline="0" dirty="0" smtClean="0">
                          <a:latin typeface="+mn-lt"/>
                        </a:rPr>
                        <a:t> </a:t>
                      </a:r>
                      <a:r>
                        <a:rPr lang="en-US" sz="1000" b="0" baseline="0" dirty="0" smtClean="0">
                          <a:latin typeface="+mn-lt"/>
                        </a:rPr>
                        <a:t>(other details) that gives credence to the response is acceptable if it is source information.</a:t>
                      </a:r>
                      <a:endParaRPr sz="1000" b="0" dirty="0">
                        <a:uFill>
                          <a:solidFill/>
                        </a:uFill>
                        <a:latin typeface="+mn-lt"/>
                      </a:endParaRPr>
                    </a:p>
                  </a:txBody>
                  <a:tcPr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hMerge="1">
                  <a:txBody>
                    <a:bodyPr/>
                    <a:lstStyle/>
                    <a:p>
                      <a:endParaRPr lang="en-US"/>
                    </a:p>
                  </a:txBody>
                  <a:tcPr/>
                </a:tc>
              </a:tr>
              <a:tr h="754380">
                <a:tc>
                  <a:txBody>
                    <a:bodyPr/>
                    <a:lstStyle/>
                    <a:p>
                      <a:pPr lvl="0" algn="ctr">
                        <a:defRPr sz="1800" b="0" i="0"/>
                      </a:pPr>
                      <a:r>
                        <a:rPr sz="2000" b="1" dirty="0">
                          <a:latin typeface="+mn-lt"/>
                        </a:rPr>
                        <a:t>3</a:t>
                      </a: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1" u="none" kern="1200" baseline="0" dirty="0" smtClean="0">
                          <a:solidFill>
                            <a:schemeClr val="tx1"/>
                          </a:solidFill>
                          <a:latin typeface="+mn-lt"/>
                          <a:ea typeface="+mn-ea"/>
                          <a:cs typeface="+mn-cs"/>
                        </a:rPr>
                        <a:t>The student provides proficient evidence by stating how and why Elise changes her mind  in the passage and in a sequential order.</a:t>
                      </a:r>
                      <a:endParaRPr lang="en-US" sz="1100" b="1" u="sng" kern="1200" baseline="0" dirty="0" smtClean="0">
                        <a:solidFill>
                          <a:schemeClr val="tx1"/>
                        </a:solidFill>
                        <a:latin typeface="+mn-lt"/>
                        <a:ea typeface="+mn-ea"/>
                        <a:cs typeface="+mn-cs"/>
                      </a:endParaRPr>
                    </a:p>
                    <a:p>
                      <a:r>
                        <a:rPr lang="en-US" sz="1100" dirty="0" smtClean="0">
                          <a:solidFill>
                            <a:schemeClr val="tx1"/>
                          </a:solidFill>
                        </a:rPr>
                        <a:t>Elise Graham was teased about her last name being Graham</a:t>
                      </a:r>
                      <a:r>
                        <a:rPr lang="en-US" sz="1100" baseline="0" dirty="0" smtClean="0">
                          <a:solidFill>
                            <a:schemeClr val="tx1"/>
                          </a:solidFill>
                        </a:rPr>
                        <a:t> when she was in kindergarten.  The other kids called her graham cracker and they did not believe her when she told them her Uncle Sylvester invented graham crackers.  The story told many facts about how Sylvester believed graham flour was healthy for people.  He also believed eating foods like fruits, vegetables and whole wheat could  help people feel better.  Sylvester said people who gulped down a lot of food looked like boa constrictors!  Scientists now know Sylvester was right!  At the end of the story Elise is glad to be a Graham.  I think it’s because her uncle was right!  She would rather be a Graham than a boa constrictor who eats food whole!</a:t>
                      </a:r>
                      <a:endParaRPr lang="en-US" sz="1100" dirty="0">
                        <a:solidFill>
                          <a:schemeClr val="tx1"/>
                        </a:solidFill>
                      </a:endParaRPr>
                    </a:p>
                  </a:txBody>
                  <a:tcPr marL="96012" marR="96012" marT="48768" marB="48768">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502920">
                <a:tc>
                  <a:txBody>
                    <a:bodyPr/>
                    <a:lstStyle/>
                    <a:p>
                      <a:pPr lvl="0" algn="ctr">
                        <a:defRPr sz="1800" b="0" i="0"/>
                      </a:pPr>
                      <a:r>
                        <a:rPr sz="2000" b="1" dirty="0">
                          <a:latin typeface="+mn-lt"/>
                        </a:rPr>
                        <a:t>2</a:t>
                      </a: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1" u="none" kern="1200" baseline="0" dirty="0" smtClean="0">
                          <a:solidFill>
                            <a:schemeClr val="tx1"/>
                          </a:solidFill>
                          <a:latin typeface="+mn-lt"/>
                          <a:ea typeface="+mn-ea"/>
                          <a:cs typeface="+mn-cs"/>
                        </a:rPr>
                        <a:t>The student provides proficient evidence by stating how and why Elise changes her mind  in the passage but there is no sequential order.</a:t>
                      </a:r>
                      <a:endParaRPr lang="en-US" sz="1100" b="1" u="sng" kern="1200" baseline="0" dirty="0" smtClean="0">
                        <a:solidFill>
                          <a:schemeClr val="tx1"/>
                        </a:solidFill>
                        <a:latin typeface="+mn-lt"/>
                        <a:ea typeface="+mn-ea"/>
                        <a:cs typeface="+mn-cs"/>
                      </a:endParaRPr>
                    </a:p>
                    <a:p>
                      <a:r>
                        <a:rPr lang="en-US" sz="1100" b="0" u="none" kern="1200" baseline="0" dirty="0" smtClean="0">
                          <a:solidFill>
                            <a:schemeClr val="tx1"/>
                          </a:solidFill>
                          <a:latin typeface="+mn-lt"/>
                          <a:ea typeface="+mn-ea"/>
                          <a:cs typeface="+mn-cs"/>
                        </a:rPr>
                        <a:t>Elise did not like to be made fun of.  The other kids called her names like graham crackers.  I would not like that either.  Then at the end she decides its better to be a graham cracker than a boa constrictor.</a:t>
                      </a:r>
                    </a:p>
                  </a:txBody>
                  <a:tcPr marL="96012" marR="96012" marT="48768" marB="48768">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365760">
                <a:tc>
                  <a:txBody>
                    <a:bodyPr/>
                    <a:lstStyle/>
                    <a:p>
                      <a:pPr lvl="0" algn="ctr">
                        <a:defRPr sz="1800" b="0" i="0"/>
                      </a:pPr>
                      <a:r>
                        <a:rPr sz="2000" b="1" dirty="0">
                          <a:latin typeface="+mn-lt"/>
                        </a:rPr>
                        <a:t>1</a:t>
                      </a: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1" u="none" kern="1200" baseline="0" dirty="0" smtClean="0">
                          <a:solidFill>
                            <a:schemeClr val="tx1"/>
                          </a:solidFill>
                          <a:latin typeface="+mn-lt"/>
                          <a:ea typeface="+mn-ea"/>
                          <a:cs typeface="+mn-cs"/>
                        </a:rPr>
                        <a:t>The student provides minimal evidence of how and why Elise changes her mind  in the passage.  There is a lack of sequential order.</a:t>
                      </a:r>
                      <a:endParaRPr lang="en-US" sz="1100" b="1" u="sng"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u="none" kern="1200" baseline="0" dirty="0" smtClean="0">
                          <a:solidFill>
                            <a:schemeClr val="tx1"/>
                          </a:solidFill>
                          <a:latin typeface="+mn-lt"/>
                          <a:ea typeface="+mn-ea"/>
                          <a:cs typeface="+mn-cs"/>
                        </a:rPr>
                        <a:t>Her uncle invented good food. The girl did not like her name and then later she did like her name.  I think she liked what her uncle did.</a:t>
                      </a:r>
                    </a:p>
                  </a:txBody>
                  <a:tcPr marL="96012" marR="96012" marT="48768" marB="48768">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335280">
                <a:tc>
                  <a:txBody>
                    <a:bodyPr/>
                    <a:lstStyle/>
                    <a:p>
                      <a:pPr lvl="0" algn="ctr">
                        <a:defRPr sz="1800" b="0" i="0"/>
                      </a:pPr>
                      <a:r>
                        <a:rPr sz="2000" b="1" dirty="0">
                          <a:latin typeface="+mn-lt"/>
                        </a:rPr>
                        <a:t>0</a:t>
                      </a: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0" i="1" u="none" kern="1200" baseline="0" dirty="0" smtClean="0">
                          <a:solidFill>
                            <a:schemeClr val="tx1"/>
                          </a:solidFill>
                          <a:latin typeface="+mn-lt"/>
                          <a:ea typeface="+mn-ea"/>
                          <a:cs typeface="+mn-cs"/>
                        </a:rPr>
                        <a:t>Student writing has little or nothing to do with  the question.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0" i="0" u="none" kern="1200" baseline="0" dirty="0" smtClean="0">
                          <a:solidFill>
                            <a:schemeClr val="tx1"/>
                          </a:solidFill>
                          <a:latin typeface="+mn-lt"/>
                          <a:ea typeface="+mn-ea"/>
                          <a:cs typeface="+mn-cs"/>
                        </a:rPr>
                        <a:t>I like graham crackers with milk.</a:t>
                      </a:r>
                    </a:p>
                  </a:txBody>
                  <a:tcPr marL="96012" marR="96012" marT="48768" marB="48768">
                    <a:lnL w="12700">
                      <a:solidFill>
                        <a:srgbClr val="000000"/>
                      </a:solidFill>
                      <a:round/>
                    </a:lnL>
                    <a:lnR w="12700">
                      <a:solidFill>
                        <a:srgbClr val="000000"/>
                      </a:solidFill>
                      <a:round/>
                    </a:lnR>
                    <a:lnT w="12700">
                      <a:solidFill>
                        <a:srgbClr val="000000"/>
                      </a:solidFill>
                      <a:round/>
                    </a:lnT>
                    <a:lnB w="12700">
                      <a:solidFill>
                        <a:srgbClr val="000000"/>
                      </a:solidFill>
                      <a:round/>
                    </a:lnB>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507568483"/>
              </p:ext>
            </p:extLst>
          </p:nvPr>
        </p:nvGraphicFramePr>
        <p:xfrm>
          <a:off x="5562600" y="8305800"/>
          <a:ext cx="1524000" cy="548640"/>
        </p:xfrm>
        <a:graphic>
          <a:graphicData uri="http://schemas.openxmlformats.org/drawingml/2006/table">
            <a:tbl>
              <a:tblPr firstRow="1" firstCol="1" bandRow="1"/>
              <a:tblGrid>
                <a:gridCol w="1524000"/>
              </a:tblGrid>
              <a:tr h="134500">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3 </a:t>
                      </a:r>
                      <a:r>
                        <a:rPr lang="en-US" sz="900" b="1" dirty="0" smtClean="0">
                          <a:solidFill>
                            <a:srgbClr val="000000"/>
                          </a:solidFill>
                          <a:effectLst/>
                          <a:latin typeface="Calibri"/>
                          <a:ea typeface="Times New Roman"/>
                          <a:cs typeface="Times New Roman"/>
                        </a:rPr>
                        <a:t>– ANA Toward</a:t>
                      </a:r>
                      <a:r>
                        <a:rPr lang="en-US" sz="900" b="1" baseline="0" dirty="0" smtClean="0">
                          <a:solidFill>
                            <a:srgbClr val="000000"/>
                          </a:solidFill>
                          <a:effectLst/>
                          <a:latin typeface="Calibri"/>
                          <a:ea typeface="Times New Roman"/>
                          <a:cs typeface="Times New Roman"/>
                        </a:rPr>
                        <a:t> RI.3.6</a:t>
                      </a:r>
                      <a:endParaRPr lang="en-US" sz="900" b="1" dirty="0">
                        <a:effectLst/>
                        <a:latin typeface="Calibri"/>
                        <a:ea typeface="Calibri"/>
                        <a:cs typeface="Times New Roman"/>
                      </a:endParaRPr>
                    </a:p>
                  </a:txBody>
                  <a:tcPr marL="32894" marR="328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398900">
                <a:tc>
                  <a:txBody>
                    <a:bodyPr/>
                    <a:lstStyle/>
                    <a:p>
                      <a:pPr marL="0" marR="0" algn="l">
                        <a:lnSpc>
                          <a:spcPct val="100000"/>
                        </a:lnSpc>
                        <a:spcBef>
                          <a:spcPts val="0"/>
                        </a:spcBef>
                        <a:spcAft>
                          <a:spcPts val="0"/>
                        </a:spcAft>
                      </a:pPr>
                      <a:r>
                        <a:rPr lang="en-US" sz="900" b="1" dirty="0">
                          <a:effectLst/>
                          <a:latin typeface="Calibri"/>
                          <a:ea typeface="Times New Roman"/>
                          <a:cs typeface="Times New Roman"/>
                        </a:rPr>
                        <a:t>Analyze how an author’s point of view is different than your own</a:t>
                      </a:r>
                      <a:r>
                        <a:rPr lang="en-US" sz="900" b="1" dirty="0" smtClean="0">
                          <a:effectLst/>
                          <a:latin typeface="Calibri"/>
                          <a:ea typeface="Times New Roman"/>
                          <a:cs typeface="Times New Roman"/>
                        </a:rPr>
                        <a:t>.</a:t>
                      </a:r>
                    </a:p>
                  </a:txBody>
                  <a:tcPr marL="32894" marR="32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1889390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23</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542523952"/>
              </p:ext>
            </p:extLst>
          </p:nvPr>
        </p:nvGraphicFramePr>
        <p:xfrm>
          <a:off x="381000" y="990600"/>
          <a:ext cx="6822440" cy="7481316"/>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b="0" i="0"/>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a:t>
                      </a:r>
                    </a:p>
                  </a:txBody>
                  <a:tcPr marL="103632" marR="103632" marT="50292" marB="50292"/>
                </a:tc>
                <a:tc hMerge="1">
                  <a:txBody>
                    <a:bodyPr/>
                    <a:lstStyle/>
                    <a:p>
                      <a:endParaRPr lang="en-US"/>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effectLst/>
                        </a:rPr>
                        <a:t>Quarter 2 Pre-Assessment </a:t>
                      </a:r>
                      <a:r>
                        <a:rPr lang="en-US" sz="1500" b="1" u="sng" dirty="0" smtClean="0">
                          <a:effectLst/>
                        </a:rPr>
                        <a:t>Research Constructed Response</a:t>
                      </a:r>
                      <a:r>
                        <a:rPr lang="en-US" sz="1500" b="1" dirty="0" smtClean="0">
                          <a:effectLst/>
                        </a:rPr>
                        <a:t> Answer Key</a:t>
                      </a:r>
                    </a:p>
                  </a:txBody>
                  <a:tcPr marL="103632" marR="103632" marT="50292" marB="50292"/>
                </a:tc>
                <a:tc hMerge="1">
                  <a:txBody>
                    <a:bodyPr/>
                    <a:lstStyle/>
                    <a:p>
                      <a:endParaRPr lang="en-US"/>
                    </a:p>
                  </a:txBody>
                  <a:tcPr/>
                </a:tc>
              </a:tr>
              <a:tr h="58674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700" b="1" i="0" u="sng" strike="noStrike" kern="1200" cap="none" spc="0" normalizeH="0" baseline="0" noProof="0" dirty="0" smtClean="0">
                          <a:ln>
                            <a:noFill/>
                          </a:ln>
                          <a:solidFill>
                            <a:prstClr val="black"/>
                          </a:solidFill>
                          <a:effectLst/>
                          <a:uLnTx/>
                          <a:uFillTx/>
                          <a:latin typeface="+mn-lt"/>
                          <a:ea typeface="+mn-ea"/>
                          <a:cs typeface="+mn-cs"/>
                        </a:rPr>
                        <a:t>Constructed Response Research Rubrics Target 4</a:t>
                      </a:r>
                    </a:p>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Ability to cite evidence to support opinions and/or ideas</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marL="103632" marR="103632" marT="50292" marB="50292"/>
                </a:tc>
                <a:tc hMerge="1">
                  <a:txBody>
                    <a:bodyPr/>
                    <a:lstStyle/>
                    <a:p>
                      <a:endParaRPr lang="en-US"/>
                    </a:p>
                  </a:txBody>
                  <a:tcPr/>
                </a:tc>
              </a:tr>
              <a:tr h="56997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500" b="1" dirty="0" smtClean="0"/>
                        <a:t>Question #16  Prompt: </a:t>
                      </a:r>
                      <a:r>
                        <a:rPr lang="en-US" sz="1600" b="1" dirty="0" smtClean="0"/>
                        <a:t>Based on the passage and illustrations,  explain why Sylvester chose the ingredients he used to make Graham </a:t>
                      </a:r>
                      <a:r>
                        <a:rPr lang="en-US" sz="1600" b="1" baseline="0" dirty="0" smtClean="0"/>
                        <a:t>C</a:t>
                      </a:r>
                      <a:r>
                        <a:rPr lang="en-US" sz="1600" b="1" dirty="0" smtClean="0"/>
                        <a:t>rackers. </a:t>
                      </a: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t>Teacher</a:t>
                      </a:r>
                      <a:r>
                        <a:rPr lang="en-US" sz="1500" b="1" baseline="0" dirty="0" smtClean="0"/>
                        <a:t>/Rubric “Language Response”</a:t>
                      </a:r>
                      <a:endParaRPr lang="en-US" sz="1500" b="1" dirty="0" smtClean="0"/>
                    </a:p>
                  </a:txBody>
                  <a:tcPr marL="103632" marR="103632" marT="50292" marB="50292">
                    <a:solidFill>
                      <a:schemeClr val="bg1">
                        <a:lumMod val="85000"/>
                      </a:schemeClr>
                    </a:solidFill>
                  </a:tcPr>
                </a:tc>
                <a:tc hMerge="1">
                  <a:txBody>
                    <a:bodyPr/>
                    <a:lstStyle/>
                    <a:p>
                      <a:endParaRPr lang="en-US"/>
                    </a:p>
                  </a:txBody>
                  <a:tcPr/>
                </a:tc>
              </a:tr>
              <a:tr h="1110996">
                <a:tc gridSpan="2">
                  <a:txBody>
                    <a:bodyPr/>
                    <a:lstStyle/>
                    <a:p>
                      <a:r>
                        <a:rPr lang="en-US" sz="1100" b="1" u="sng" dirty="0" smtClean="0"/>
                        <a:t>The response gives sufficient evidence</a:t>
                      </a:r>
                      <a:r>
                        <a:rPr lang="en-US" sz="1100" b="1" u="none" dirty="0" smtClean="0"/>
                        <a:t> </a:t>
                      </a:r>
                      <a:r>
                        <a:rPr lang="en-US" sz="1100" u="none" dirty="0" smtClean="0"/>
                        <a:t>of </a:t>
                      </a:r>
                      <a:r>
                        <a:rPr lang="en-US" sz="1100" dirty="0" smtClean="0"/>
                        <a:t>the ability to cite</a:t>
                      </a:r>
                      <a:r>
                        <a:rPr lang="en-US" sz="1100" baseline="0" dirty="0" smtClean="0"/>
                        <a:t> evidence to support the student’s response. </a:t>
                      </a:r>
                    </a:p>
                    <a:p>
                      <a:r>
                        <a:rPr lang="en-US" sz="1100" u="none" dirty="0" smtClean="0"/>
                        <a:t>The</a:t>
                      </a:r>
                      <a:r>
                        <a:rPr lang="en-US" sz="1100" u="none" baseline="0" dirty="0" smtClean="0"/>
                        <a:t> student answers the prompt specifically.  </a:t>
                      </a:r>
                      <a:endParaRPr lang="en-US" sz="1100" u="none" dirty="0" smtClean="0"/>
                    </a:p>
                    <a:p>
                      <a:r>
                        <a:rPr lang="en-US" sz="1100" b="1" u="sng" dirty="0" smtClean="0"/>
                        <a:t>Evidence to support the prompt</a:t>
                      </a:r>
                      <a:r>
                        <a:rPr lang="en-US" sz="1100" b="1" u="none" dirty="0" smtClean="0"/>
                        <a:t> </a:t>
                      </a:r>
                      <a:r>
                        <a:rPr lang="en-US" sz="1100" dirty="0" smtClean="0"/>
                        <a:t>should include (1) reasons for selecting the ingredients and (2) including some of the ingredients.  Students should include some of the “reasons,” (i.e., watching people eat unhealthy foods and becoming sick or overweight, noting that a dog who was fed whole wheat became healthy, Sylvester eating natural foods felt better, etc...).  Ingredients listed should be both from the </a:t>
                      </a:r>
                      <a:r>
                        <a:rPr lang="en-US" sz="1100" u="sng" dirty="0" smtClean="0"/>
                        <a:t>text</a:t>
                      </a:r>
                      <a:r>
                        <a:rPr lang="en-US" sz="1100" dirty="0" smtClean="0"/>
                        <a:t> and the </a:t>
                      </a:r>
                      <a:r>
                        <a:rPr lang="en-US" sz="1100" u="sng" dirty="0" smtClean="0"/>
                        <a:t>illustrations</a:t>
                      </a:r>
                      <a:r>
                        <a:rPr lang="en-US" sz="1100" dirty="0" smtClean="0"/>
                        <a:t>.  Although the prompt does not specifically ask for a list of ingredients, in order to answer the prompt sufficiently to explain “why” some would need to be included.  Ingredients from the text include graham flour and whole wheat bread.  Ingredients listed in the illustration would include milk, eggs and molasses.</a:t>
                      </a: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t>Student “Language” Response Example</a:t>
                      </a:r>
                      <a:endParaRPr lang="en-US" sz="1300" b="1" dirty="0">
                        <a:solidFill>
                          <a:srgbClr val="C00000"/>
                        </a:solidFill>
                      </a:endParaRP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t>2</a:t>
                      </a:r>
                      <a:endParaRPr lang="en-US" sz="2000" b="1" dirty="0"/>
                    </a:p>
                  </a:txBody>
                  <a:tcPr marL="103632" marR="103632" marT="50292" marB="5029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1" u="none" kern="1200" baseline="0" dirty="0" smtClean="0">
                          <a:solidFill>
                            <a:schemeClr val="tx1"/>
                          </a:solidFill>
                          <a:latin typeface="+mn-lt"/>
                          <a:ea typeface="+mn-ea"/>
                          <a:cs typeface="+mn-cs"/>
                        </a:rPr>
                        <a:t>Student gives a proficient response to the prompt using details from both the passage and illustrations to explain why Sylvester chose the ingredients he used to make graham crackers.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u="none" kern="1200" baseline="0" dirty="0" smtClean="0">
                          <a:solidFill>
                            <a:schemeClr val="tx1"/>
                          </a:solidFill>
                          <a:latin typeface="+mn-lt"/>
                          <a:ea typeface="+mn-ea"/>
                          <a:cs typeface="+mn-cs"/>
                        </a:rPr>
                        <a:t>Sylvester Graham invented graham crackers.  Why did he choose the ingredients he did?  Sylvester was a sickly child and when he grew up he wanted to be strong and healthy.  He noticed people who ate huge amounts of certain foods were sick or overweight.  When he studied about dogs who were fed whole wheat breads and became healthy he wondered if whole wheat was healthy because it was not “processed.”  Sylvester starting eating all natural foods and he felt better.  He made graham crackers from all natural ingredients too.  He used whole wheat (graham flour), molasses, milk and eggs.  These natural ingredients helped him and others feel better!</a:t>
                      </a:r>
                    </a:p>
                  </a:txBody>
                  <a:tcPr marL="96012" marR="96012" marT="48768" marB="48768"/>
                </a:tc>
              </a:tr>
              <a:tr h="771144">
                <a:tc>
                  <a:txBody>
                    <a:bodyPr/>
                    <a:lstStyle/>
                    <a:p>
                      <a:pPr algn="ctr"/>
                      <a:r>
                        <a:rPr lang="en-US" sz="2000" b="1" dirty="0" smtClean="0"/>
                        <a:t>1</a:t>
                      </a:r>
                      <a:endParaRPr lang="en-US" sz="2000" b="1" dirty="0"/>
                    </a:p>
                  </a:txBody>
                  <a:tcPr marL="103632" marR="103632" marT="50292" marB="50292"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100" b="0" i="1" u="none" kern="1200" baseline="0" dirty="0" smtClean="0">
                          <a:solidFill>
                            <a:schemeClr val="tx1"/>
                          </a:solidFill>
                          <a:latin typeface="+mn-lt"/>
                          <a:ea typeface="+mn-ea"/>
                          <a:cs typeface="+mn-cs"/>
                        </a:rPr>
                        <a:t>Student responds to the prompt with some details from both the passage and illustrations to explain why Sylvester chose the ingredients he used to make Graham Crackers.</a:t>
                      </a:r>
                    </a:p>
                    <a:p>
                      <a:r>
                        <a:rPr lang="en-US" sz="1100" b="0" u="none" kern="1200" baseline="0" dirty="0" smtClean="0">
                          <a:solidFill>
                            <a:schemeClr val="tx1"/>
                          </a:solidFill>
                          <a:latin typeface="+mn-lt"/>
                          <a:ea typeface="+mn-ea"/>
                          <a:cs typeface="+mn-cs"/>
                        </a:rPr>
                        <a:t>Sylvester Graham invented the very first graham crackers.  His graham crackers were very healthy and many people ate them.  He used the best and most natural ingredients, like whole wheat and milk and eggs.  He made graham crackers so other people could feel better.</a:t>
                      </a:r>
                    </a:p>
                  </a:txBody>
                  <a:tcPr marL="96012" marR="96012" marT="48768" marB="48768"/>
                </a:tc>
              </a:tr>
              <a:tr h="472440">
                <a:tc>
                  <a:txBody>
                    <a:bodyPr/>
                    <a:lstStyle/>
                    <a:p>
                      <a:pPr algn="ctr"/>
                      <a:r>
                        <a:rPr lang="en-US" sz="2000" b="1" dirty="0" smtClean="0"/>
                        <a:t>0</a:t>
                      </a:r>
                      <a:endParaRPr lang="en-US" sz="2000" b="1" dirty="0"/>
                    </a:p>
                  </a:txBody>
                  <a:tcPr marL="103632" marR="103632" marT="50292" marB="5029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1" u="none" kern="1200" baseline="0" dirty="0" smtClean="0">
                          <a:solidFill>
                            <a:schemeClr val="tx1"/>
                          </a:solidFill>
                          <a:latin typeface="+mn-lt"/>
                          <a:ea typeface="+mn-ea"/>
                          <a:cs typeface="+mn-cs"/>
                        </a:rPr>
                        <a:t>Student does not answer the prompt.</a:t>
                      </a:r>
                      <a:endParaRPr lang="en-US" sz="1300" b="1" u="sng"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u="none" kern="1200" baseline="0" dirty="0" smtClean="0">
                          <a:solidFill>
                            <a:schemeClr val="tx1"/>
                          </a:solidFill>
                          <a:latin typeface="+mn-lt"/>
                          <a:ea typeface="+mn-ea"/>
                          <a:cs typeface="+mn-cs"/>
                        </a:rPr>
                        <a:t>Graham Crackers are delicious.  I love to eat them with milk.</a:t>
                      </a:r>
                    </a:p>
                  </a:txBody>
                  <a:tcPr marL="96012" marR="96012" marT="48768" marB="48768"/>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23103511"/>
              </p:ext>
            </p:extLst>
          </p:nvPr>
        </p:nvGraphicFramePr>
        <p:xfrm>
          <a:off x="5486400" y="8534400"/>
          <a:ext cx="1676400" cy="687399"/>
        </p:xfrm>
        <a:graphic>
          <a:graphicData uri="http://schemas.openxmlformats.org/drawingml/2006/table">
            <a:tbl>
              <a:tblPr firstRow="1" firstCol="1" bandRow="1"/>
              <a:tblGrid>
                <a:gridCol w="1676400"/>
              </a:tblGrid>
              <a:tr h="138759">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2 </a:t>
                      </a:r>
                      <a:r>
                        <a:rPr lang="en-US" sz="900" b="1" dirty="0" smtClean="0">
                          <a:solidFill>
                            <a:srgbClr val="000000"/>
                          </a:solidFill>
                          <a:effectLst/>
                          <a:latin typeface="Calibri"/>
                          <a:ea typeface="Times New Roman"/>
                          <a:cs typeface="Times New Roman"/>
                        </a:rPr>
                        <a:t>– </a:t>
                      </a:r>
                      <a:r>
                        <a:rPr lang="en-US" sz="900" b="1" dirty="0" err="1" smtClean="0">
                          <a:solidFill>
                            <a:srgbClr val="000000"/>
                          </a:solidFill>
                          <a:effectLst/>
                          <a:latin typeface="Calibri"/>
                          <a:ea typeface="Times New Roman"/>
                          <a:cs typeface="Times New Roman"/>
                        </a:rPr>
                        <a:t>Apn</a:t>
                      </a:r>
                      <a:r>
                        <a:rPr lang="en-US" sz="900" b="1" dirty="0" smtClean="0">
                          <a:solidFill>
                            <a:srgbClr val="000000"/>
                          </a:solidFill>
                          <a:effectLst/>
                          <a:latin typeface="Calibri"/>
                          <a:ea typeface="Times New Roman"/>
                          <a:cs typeface="Times New Roman"/>
                        </a:rPr>
                        <a:t>  Toward RI.3.7</a:t>
                      </a:r>
                      <a:endParaRPr lang="en-US" sz="900" b="1" dirty="0">
                        <a:effectLst/>
                        <a:latin typeface="Calibri"/>
                        <a:ea typeface="Calibri"/>
                        <a:cs typeface="Times New Roman"/>
                      </a:endParaRPr>
                    </a:p>
                  </a:txBody>
                  <a:tcPr marL="33936" marR="33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r>
              <a:tr h="545592">
                <a:tc>
                  <a:txBody>
                    <a:bodyPr/>
                    <a:lstStyle/>
                    <a:p>
                      <a:pPr marL="0" marR="0" algn="l">
                        <a:lnSpc>
                          <a:spcPct val="100000"/>
                        </a:lnSpc>
                        <a:spcBef>
                          <a:spcPts val="0"/>
                        </a:spcBef>
                        <a:spcAft>
                          <a:spcPts val="0"/>
                        </a:spcAft>
                      </a:pPr>
                      <a:r>
                        <a:rPr lang="en-US" sz="900" b="1" dirty="0">
                          <a:effectLst/>
                          <a:latin typeface="Calibri"/>
                          <a:ea typeface="Times New Roman"/>
                          <a:cs typeface="Times New Roman"/>
                        </a:rPr>
                        <a:t>Obtain and interpret information based on the illustrations and the words in the text to demonstrate understanding.  </a:t>
                      </a:r>
                      <a:endParaRPr lang="en-US" sz="900" b="1" dirty="0" smtClean="0">
                        <a:effectLst/>
                        <a:latin typeface="Calibri"/>
                        <a:ea typeface="Times New Roman"/>
                        <a:cs typeface="Times New Roman"/>
                      </a:endParaRPr>
                    </a:p>
                  </a:txBody>
                  <a:tcPr marL="33936" marR="339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3551033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24</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974141786"/>
              </p:ext>
            </p:extLst>
          </p:nvPr>
        </p:nvGraphicFramePr>
        <p:xfrm>
          <a:off x="385434" y="251460"/>
          <a:ext cx="6822440" cy="8628888"/>
        </p:xfrm>
        <a:graphic>
          <a:graphicData uri="http://schemas.openxmlformats.org/drawingml/2006/table">
            <a:tbl>
              <a:tblPr firstRow="1" bandRow="1">
                <a:tableStyleId>{5940675A-B579-460E-94D1-54222C63F5DA}</a:tableStyleId>
              </a:tblPr>
              <a:tblGrid>
                <a:gridCol w="539750"/>
                <a:gridCol w="6282690"/>
              </a:tblGrid>
              <a:tr h="434340">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Calibri"/>
                          <a:cs typeface="Times New Roman"/>
                        </a:rPr>
                        <a:t>Note:  “Brief Writes” should take no longer than 10 minutes.   Brief writes are scored with a 2-3 point rubric. Full compositions are scored with a 4 point rubric.   The difference between this rubric and the constructed response reading rubrics, is that the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Brief Write Rubric is assessing writing proficiency </a:t>
                      </a:r>
                      <a:r>
                        <a:rPr kumimoji="0" lang="en-US" sz="1000" b="0" i="0" u="none" strike="noStrike" kern="1200" cap="none" spc="0" normalizeH="0" baseline="0" noProof="0" dirty="0" smtClean="0">
                          <a:ln>
                            <a:noFill/>
                          </a:ln>
                          <a:solidFill>
                            <a:prstClr val="black"/>
                          </a:solidFill>
                          <a:effectLst/>
                          <a:uLnTx/>
                          <a:uFillTx/>
                          <a:latin typeface="+mn-lt"/>
                          <a:ea typeface="Calibri"/>
                          <a:cs typeface="Times New Roman"/>
                        </a:rPr>
                        <a:t>in a specific area, while the reading rubrics are assessing comprehension.  </a:t>
                      </a:r>
                    </a:p>
                  </a:txBody>
                  <a:tcPr marL="103632" marR="103632" marT="50292" marB="50292"/>
                </a:tc>
                <a:tc hMerge="1">
                  <a:txBody>
                    <a:bodyPr/>
                    <a:lstStyle/>
                    <a:p>
                      <a:endParaRPr lang="en-US"/>
                    </a:p>
                  </a:txBody>
                  <a:tcPr/>
                </a:tc>
              </a:tr>
              <a:tr h="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Quarter 2 Pre-Assessment </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Brief Write Constructed Response</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Answer Key</a:t>
                      </a:r>
                    </a:p>
                  </a:txBody>
                  <a:tcPr marL="103632" marR="103632" marT="50292" marB="50292"/>
                </a:tc>
                <a:tc hMerge="1">
                  <a:txBody>
                    <a:bodyPr/>
                    <a:lstStyle/>
                    <a:p>
                      <a:endParaRPr lang="en-US"/>
                    </a:p>
                  </a:txBody>
                  <a:tcPr/>
                </a:tc>
              </a:tr>
              <a:tr h="278892">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200" b="1" u="sng" dirty="0" smtClean="0"/>
                        <a:t>Organization:  Conclusion</a:t>
                      </a:r>
                    </a:p>
                    <a:p>
                      <a:pPr marL="0" marR="0" indent="0" algn="ctr" defTabSz="966612" rtl="0" eaLnBrk="1" fontAlgn="auto" latinLnBrk="0" hangingPunct="1">
                        <a:lnSpc>
                          <a:spcPct val="100000"/>
                        </a:lnSpc>
                        <a:spcBef>
                          <a:spcPts val="0"/>
                        </a:spcBef>
                        <a:spcAft>
                          <a:spcPts val="0"/>
                        </a:spcAft>
                        <a:buClrTx/>
                        <a:buSzTx/>
                        <a:buFontTx/>
                        <a:buNone/>
                        <a:tabLst/>
                        <a:defRPr/>
                      </a:pPr>
                      <a:r>
                        <a:rPr lang="en-US" sz="1200" dirty="0" smtClean="0"/>
                        <a:t>W.3.2.e  Target: 3a</a:t>
                      </a:r>
                      <a:br>
                        <a:rPr lang="en-US" sz="1200" dirty="0" smtClean="0"/>
                      </a:br>
                      <a:r>
                        <a:rPr lang="en-US" sz="1200" dirty="0" smtClean="0"/>
                        <a:t>Provide a concluding statement or section related to the information or explanation presented.</a:t>
                      </a:r>
                      <a:endParaRPr lang="en-US" sz="1200" b="1" dirty="0" smtClean="0"/>
                    </a:p>
                  </a:txBody>
                  <a:tcPr marL="103632" marR="103632" marT="50292" marB="50292"/>
                </a:tc>
                <a:tc hMerge="1">
                  <a:txBody>
                    <a:bodyPr/>
                    <a:lstStyle/>
                    <a:p>
                      <a:endParaRPr lang="en-US"/>
                    </a:p>
                  </a:txBody>
                  <a:tcPr/>
                </a:tc>
              </a:tr>
              <a:tr h="2144268">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200" b="1" dirty="0" smtClean="0"/>
                        <a:t>Question # 17  Prompt: A student is writing a report</a:t>
                      </a:r>
                      <a:r>
                        <a:rPr lang="en-US" sz="1200" b="1" baseline="0" dirty="0" smtClean="0"/>
                        <a:t> </a:t>
                      </a:r>
                      <a:r>
                        <a:rPr lang="en-US" sz="1200" b="1" dirty="0" smtClean="0"/>
                        <a:t>for the</a:t>
                      </a:r>
                      <a:r>
                        <a:rPr lang="en-US" sz="1200" b="1" baseline="0" dirty="0" smtClean="0"/>
                        <a:t> class </a:t>
                      </a:r>
                      <a:r>
                        <a:rPr lang="en-US" sz="1200" b="1" dirty="0" smtClean="0"/>
                        <a:t>about the differences between whole grains</a:t>
                      </a:r>
                      <a:r>
                        <a:rPr lang="en-US" sz="1200" b="1" baseline="0" dirty="0" smtClean="0"/>
                        <a:t> and processed grains. </a:t>
                      </a:r>
                      <a:r>
                        <a:rPr lang="en-US" sz="1200" b="1" dirty="0" smtClean="0"/>
                        <a:t>Read the draft of the report and complete the task that follows.</a:t>
                      </a: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n-US" sz="600" b="1" dirty="0" smtClean="0"/>
                    </a:p>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1200" b="1" i="0" u="sng" kern="1200" dirty="0" smtClean="0">
                          <a:solidFill>
                            <a:srgbClr val="000000"/>
                          </a:solidFill>
                          <a:effectLst/>
                          <a:latin typeface="+mn-lt"/>
                          <a:ea typeface="Times New Roman"/>
                          <a:cs typeface="Times New Roman"/>
                        </a:rPr>
                        <a:t>Processed and Unprocessed Bread</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800" b="1" i="0" kern="1200" dirty="0" smtClean="0">
                          <a:solidFill>
                            <a:srgbClr val="000000"/>
                          </a:solidFill>
                          <a:effectLst/>
                          <a:latin typeface="+mn-lt"/>
                          <a:ea typeface="Times New Roman"/>
                          <a:cs typeface="Times New Roman"/>
                        </a:rPr>
                        <a:t>       </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200" b="0" i="0" kern="1200" dirty="0" smtClean="0">
                          <a:solidFill>
                            <a:srgbClr val="000000"/>
                          </a:solidFill>
                          <a:effectLst/>
                          <a:latin typeface="+mn-lt"/>
                          <a:ea typeface="Times New Roman"/>
                          <a:cs typeface="Times New Roman"/>
                        </a:rPr>
                        <a:t>      Sylvester Graham invented the Graham</a:t>
                      </a:r>
                      <a:r>
                        <a:rPr lang="en-US" sz="1200" b="0" i="0" kern="1200" baseline="0" dirty="0" smtClean="0">
                          <a:solidFill>
                            <a:srgbClr val="000000"/>
                          </a:solidFill>
                          <a:effectLst/>
                          <a:latin typeface="+mn-lt"/>
                          <a:ea typeface="Times New Roman"/>
                          <a:cs typeface="Times New Roman"/>
                        </a:rPr>
                        <a:t> Cracker.  He made it because he thought it would be healthy for</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200" b="0" i="0" kern="1200" baseline="0" dirty="0" smtClean="0">
                          <a:solidFill>
                            <a:srgbClr val="000000"/>
                          </a:solidFill>
                          <a:effectLst/>
                          <a:latin typeface="+mn-lt"/>
                          <a:ea typeface="Times New Roman"/>
                          <a:cs typeface="Times New Roman"/>
                        </a:rPr>
                        <a:t>      people. It all started when he began to study about two kinds of bread. </a:t>
                      </a: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n-US" sz="800" b="0" i="0" kern="1200" baseline="0" dirty="0" smtClean="0">
                        <a:solidFill>
                          <a:srgbClr val="000000"/>
                        </a:solidFill>
                        <a:effectLst/>
                        <a:latin typeface="+mn-lt"/>
                        <a:ea typeface="Times New Roman"/>
                        <a:cs typeface="Times New Roman"/>
                      </a:endParaRP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200" b="0" i="0" kern="1200" baseline="0" dirty="0" smtClean="0">
                          <a:solidFill>
                            <a:srgbClr val="000000"/>
                          </a:solidFill>
                          <a:effectLst/>
                          <a:latin typeface="+mn-lt"/>
                          <a:ea typeface="Times New Roman"/>
                          <a:cs typeface="Times New Roman"/>
                        </a:rPr>
                        <a:t>      </a:t>
                      </a:r>
                      <a:r>
                        <a:rPr lang="en-US" sz="1200" b="0" i="0" kern="1200" dirty="0" smtClean="0">
                          <a:solidFill>
                            <a:srgbClr val="000000"/>
                          </a:solidFill>
                          <a:effectLst/>
                          <a:latin typeface="+mn-lt"/>
                          <a:ea typeface="Times New Roman"/>
                          <a:cs typeface="Times New Roman"/>
                        </a:rPr>
                        <a:t>Bread made from white flour is processed bread.  When</a:t>
                      </a:r>
                      <a:r>
                        <a:rPr lang="en-US" sz="1200" b="0" i="0" kern="1200" baseline="0" dirty="0" smtClean="0">
                          <a:solidFill>
                            <a:srgbClr val="000000"/>
                          </a:solidFill>
                          <a:effectLst/>
                          <a:latin typeface="+mn-lt"/>
                          <a:ea typeface="Times New Roman"/>
                          <a:cs typeface="Times New Roman"/>
                        </a:rPr>
                        <a:t> </a:t>
                      </a:r>
                      <a:r>
                        <a:rPr lang="en-US" sz="1200" b="0" i="0" kern="1200" dirty="0" smtClean="0">
                          <a:solidFill>
                            <a:srgbClr val="000000"/>
                          </a:solidFill>
                          <a:effectLst/>
                          <a:latin typeface="+mn-lt"/>
                          <a:ea typeface="Times New Roman"/>
                          <a:cs typeface="Times New Roman"/>
                        </a:rPr>
                        <a:t>wheat goes through a process </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200" b="0" i="0" kern="1200" baseline="0" dirty="0" smtClean="0">
                          <a:solidFill>
                            <a:srgbClr val="000000"/>
                          </a:solidFill>
                          <a:effectLst/>
                          <a:latin typeface="+mn-lt"/>
                          <a:ea typeface="Times New Roman"/>
                          <a:cs typeface="Times New Roman"/>
                        </a:rPr>
                        <a:t>      it is called processed wheat.  Processed wheat is used to make white bread. </a:t>
                      </a: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n-US" sz="800" b="0" i="0" kern="1200" baseline="0" dirty="0" smtClean="0">
                        <a:solidFill>
                          <a:srgbClr val="000000"/>
                        </a:solidFill>
                        <a:effectLst/>
                        <a:latin typeface="+mn-lt"/>
                        <a:ea typeface="Times New Roman"/>
                        <a:cs typeface="Times New Roman"/>
                      </a:endParaRP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200" b="0" i="0" kern="1200" baseline="0" dirty="0" smtClean="0">
                          <a:solidFill>
                            <a:srgbClr val="000000"/>
                          </a:solidFill>
                          <a:effectLst/>
                          <a:latin typeface="+mn-lt"/>
                          <a:ea typeface="Times New Roman"/>
                          <a:cs typeface="Times New Roman"/>
                        </a:rPr>
                        <a:t>      Bread made from wheat that does not go through a process is unprocessed bread.</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200" b="0" i="0" kern="1200" baseline="0" dirty="0" smtClean="0">
                          <a:solidFill>
                            <a:srgbClr val="000000"/>
                          </a:solidFill>
                          <a:effectLst/>
                          <a:latin typeface="+mn-lt"/>
                          <a:ea typeface="Times New Roman"/>
                          <a:cs typeface="Times New Roman"/>
                        </a:rPr>
                        <a:t>      Unprocessed wheat is used to make whole grain bread.</a:t>
                      </a: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n-US" sz="800" b="0" i="0" kern="1200" baseline="0" dirty="0" smtClean="0">
                        <a:solidFill>
                          <a:srgbClr val="000000"/>
                        </a:solidFill>
                        <a:effectLst/>
                        <a:latin typeface="+mn-lt"/>
                        <a:ea typeface="Times New Roman"/>
                        <a:cs typeface="Times New Roman"/>
                      </a:endParaRP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200" b="0" i="0" kern="1200" baseline="0" dirty="0" smtClean="0">
                          <a:solidFill>
                            <a:srgbClr val="000000"/>
                          </a:solidFill>
                          <a:effectLst/>
                          <a:latin typeface="+mn-lt"/>
                          <a:ea typeface="Times New Roman"/>
                          <a:cs typeface="Times New Roman"/>
                        </a:rPr>
                        <a:t>      Sylvester Graham wanted to make healthy foods.  </a:t>
                      </a:r>
                      <a:endParaRPr lang="en-US" sz="1200" b="1" i="0" kern="1200" dirty="0" smtClean="0">
                        <a:solidFill>
                          <a:srgbClr val="000000"/>
                        </a:solidFill>
                        <a:effectLst/>
                        <a:latin typeface="+mn-lt"/>
                        <a:ea typeface="Times New Roman"/>
                        <a:cs typeface="Times New Roman"/>
                      </a:endParaRP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n-US" sz="800" b="1" dirty="0" smtClean="0"/>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200" b="1" dirty="0" smtClean="0"/>
                        <a:t>Write an ending paragraph or paragraphs that finish the conclusion</a:t>
                      </a:r>
                      <a:r>
                        <a:rPr lang="en-US" sz="1200" b="1" baseline="0" dirty="0" smtClean="0"/>
                        <a:t> of</a:t>
                      </a:r>
                      <a:r>
                        <a:rPr lang="en-US" sz="1200" b="1" dirty="0" smtClean="0"/>
                        <a:t> the student’s report based on details from </a:t>
                      </a:r>
                      <a:r>
                        <a:rPr lang="en-US" sz="1200" b="1" i="1" u="sng" dirty="0" smtClean="0"/>
                        <a:t>My</a:t>
                      </a:r>
                      <a:r>
                        <a:rPr lang="en-US" sz="1200" b="1" i="1" u="sng" baseline="0" dirty="0" smtClean="0"/>
                        <a:t> Name is Graham, As in Cracker</a:t>
                      </a:r>
                      <a:r>
                        <a:rPr lang="en-US" sz="1200" b="1" baseline="0" dirty="0" smtClean="0"/>
                        <a:t>.</a:t>
                      </a:r>
                      <a:endParaRPr lang="en-US" sz="1200" b="1" dirty="0" smtClean="0"/>
                    </a:p>
                  </a:txBody>
                  <a:tcPr marL="103632" marR="103632" marT="50292" marB="50292"/>
                </a:tc>
                <a:tc hMerge="1">
                  <a:txBody>
                    <a:bodyPr/>
                    <a:lstStyle/>
                    <a:p>
                      <a:endParaRPr lang="en-US" dirty="0"/>
                    </a:p>
                  </a:txBody>
                  <a:tcPr/>
                </a:tc>
              </a:tr>
              <a:tr h="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t>Teacher</a:t>
                      </a:r>
                      <a:r>
                        <a:rPr lang="en-US" sz="1400" b="1" baseline="0" dirty="0" smtClean="0"/>
                        <a:t> /Rubric “Language Response”</a:t>
                      </a:r>
                      <a:endParaRPr lang="en-US" sz="1400" b="1" dirty="0" smtClean="0"/>
                    </a:p>
                  </a:txBody>
                  <a:tcPr marL="103632" marR="103632" marT="50292" marB="50292">
                    <a:solidFill>
                      <a:schemeClr val="bg1">
                        <a:lumMod val="85000"/>
                      </a:schemeClr>
                    </a:solidFill>
                  </a:tcPr>
                </a:tc>
                <a:tc hMerge="1">
                  <a:txBody>
                    <a:bodyPr/>
                    <a:lstStyle/>
                    <a:p>
                      <a:endParaRPr lang="en-US"/>
                    </a:p>
                  </a:txBody>
                  <a:tcPr/>
                </a:tc>
              </a:tr>
              <a:tr h="952500">
                <a:tc gridSpan="2">
                  <a:txBody>
                    <a:bodyPr/>
                    <a:lstStyle/>
                    <a:p>
                      <a:pPr lvl="0" algn="l">
                        <a:defRPr sz="1800" b="0" i="0"/>
                      </a:pPr>
                      <a:r>
                        <a:rPr lang="en-US" sz="1100" u="sng" kern="1200" dirty="0" smtClean="0">
                          <a:solidFill>
                            <a:schemeClr val="tx1"/>
                          </a:solidFill>
                          <a:effectLst/>
                          <a:latin typeface="+mn-lt"/>
                          <a:ea typeface="+mn-ea"/>
                          <a:cs typeface="+mn-cs"/>
                        </a:rPr>
                        <a:t>Directions</a:t>
                      </a:r>
                      <a:r>
                        <a:rPr lang="en-US" sz="1100" u="sng" kern="1200" baseline="0" dirty="0" smtClean="0">
                          <a:solidFill>
                            <a:schemeClr val="tx1"/>
                          </a:solidFill>
                          <a:effectLst/>
                          <a:latin typeface="+mn-lt"/>
                          <a:ea typeface="+mn-ea"/>
                          <a:cs typeface="+mn-cs"/>
                        </a:rPr>
                        <a:t> for Scoring</a:t>
                      </a:r>
                      <a:r>
                        <a:rPr lang="en-US" sz="1100" kern="1200" baseline="0" dirty="0" smtClean="0">
                          <a:solidFill>
                            <a:schemeClr val="tx1"/>
                          </a:solidFill>
                          <a:effectLst/>
                          <a:latin typeface="+mn-lt"/>
                          <a:ea typeface="+mn-ea"/>
                          <a:cs typeface="+mn-cs"/>
                        </a:rPr>
                        <a:t>: </a:t>
                      </a:r>
                      <a:r>
                        <a:rPr lang="en-US" sz="1100" kern="1200" dirty="0" smtClean="0">
                          <a:solidFill>
                            <a:srgbClr val="000000"/>
                          </a:solidFill>
                          <a:effectLst/>
                          <a:latin typeface="+mn-lt"/>
                          <a:ea typeface="Times New Roman"/>
                          <a:cs typeface="Arial"/>
                        </a:rPr>
                        <a:t>Write an overview of what students could include in a proficient response with examples from the text.  Be very specific and “lengthy.”</a:t>
                      </a:r>
                      <a:r>
                        <a:rPr lang="en-US" sz="1100" u="none" dirty="0" smtClean="0"/>
                        <a:t> </a:t>
                      </a:r>
                      <a:r>
                        <a:rPr lang="en-US" sz="1100" u="sng" dirty="0" smtClean="0"/>
                        <a:t>T</a:t>
                      </a:r>
                      <a:r>
                        <a:rPr lang="en-US" sz="1100" u="sng" dirty="0" smtClean="0">
                          <a:latin typeface="+mn-lt"/>
                        </a:rPr>
                        <a:t>eacher Language and Scoring Notes</a:t>
                      </a:r>
                      <a:r>
                        <a:rPr lang="en-US" sz="1100" dirty="0" smtClean="0">
                          <a:latin typeface="+mn-lt"/>
                        </a:rPr>
                        <a:t>:</a:t>
                      </a:r>
                      <a:endParaRPr lang="en-US" sz="1100" b="1" dirty="0" smtClean="0">
                        <a:latin typeface="+mn-lt"/>
                      </a:endParaRPr>
                    </a:p>
                    <a:p>
                      <a:pPr lvl="0" algn="l">
                        <a:defRPr sz="1800" b="0" i="0"/>
                      </a:pPr>
                      <a:r>
                        <a:rPr lang="en-US" sz="1100" b="1" dirty="0" smtClean="0">
                          <a:latin typeface="+mn-lt"/>
                        </a:rPr>
                        <a:t>The student response </a:t>
                      </a:r>
                      <a:r>
                        <a:rPr lang="en-US" sz="1100" b="0" dirty="0" smtClean="0">
                          <a:latin typeface="+mn-lt"/>
                        </a:rPr>
                        <a:t>should provide a conclusion (1-2 paragraphs) that logically follow</a:t>
                      </a:r>
                      <a:r>
                        <a:rPr lang="en-US" sz="1100" b="0" baseline="0" dirty="0" smtClean="0">
                          <a:latin typeface="+mn-lt"/>
                        </a:rPr>
                        <a:t> </a:t>
                      </a:r>
                      <a:r>
                        <a:rPr lang="en-US" sz="1100" b="0" dirty="0" smtClean="0">
                          <a:latin typeface="+mn-lt"/>
                        </a:rPr>
                        <a:t>and support</a:t>
                      </a:r>
                      <a:r>
                        <a:rPr lang="en-US" sz="1100" b="0" baseline="0" dirty="0" smtClean="0">
                          <a:latin typeface="+mn-lt"/>
                        </a:rPr>
                        <a:t> </a:t>
                      </a:r>
                      <a:r>
                        <a:rPr lang="en-US" sz="1100" b="0" dirty="0" smtClean="0">
                          <a:latin typeface="+mn-lt"/>
                        </a:rPr>
                        <a:t>the preceding information about processed or unprocessed bread. The conclusion should have a statement that provides an answer to</a:t>
                      </a:r>
                      <a:r>
                        <a:rPr lang="en-US" sz="1100" b="0" baseline="0" dirty="0" smtClean="0">
                          <a:latin typeface="+mn-lt"/>
                        </a:rPr>
                        <a:t> why the preceding information is important, doing more than restating reasons (formulaic ending) or just summarizing main ideas.</a:t>
                      </a:r>
                      <a:endParaRPr lang="en-US" sz="1100" b="0" dirty="0" smtClean="0">
                        <a:uFill>
                          <a:solidFill/>
                        </a:uFill>
                        <a:latin typeface="+mn-lt"/>
                      </a:endParaRP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t>Student “Language” Response Example</a:t>
                      </a:r>
                      <a:endParaRPr lang="en-US" sz="1300" b="1" dirty="0"/>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t>2</a:t>
                      </a:r>
                      <a:endParaRPr lang="en-US" sz="2000" b="1" dirty="0"/>
                    </a:p>
                  </a:txBody>
                  <a:tcPr marL="103632" marR="103632" marT="50292" marB="50292" anchor="ctr"/>
                </a:tc>
                <a:tc>
                  <a:txBody>
                    <a:bodyPr/>
                    <a:lstStyle/>
                    <a:p>
                      <a:r>
                        <a:rPr lang="en-US" sz="1000" b="0" i="1" dirty="0" smtClean="0"/>
                        <a:t>The response</a:t>
                      </a:r>
                      <a:r>
                        <a:rPr lang="en-US" sz="1000" b="0" i="1" baseline="0" dirty="0" smtClean="0"/>
                        <a:t> </a:t>
                      </a:r>
                      <a:r>
                        <a:rPr lang="en-US" sz="1000" b="0" i="1" dirty="0" smtClean="0"/>
                        <a:t>provides a conclusion that follows logically from the preceding</a:t>
                      </a:r>
                      <a:r>
                        <a:rPr lang="en-US" sz="1000" b="0" i="1" baseline="0" dirty="0" smtClean="0"/>
                        <a:t> </a:t>
                      </a:r>
                      <a:r>
                        <a:rPr lang="en-US" sz="1000" b="0" i="1" dirty="0" smtClean="0"/>
                        <a:t>information about processed</a:t>
                      </a:r>
                      <a:r>
                        <a:rPr lang="en-US" sz="1000" b="0" i="1" baseline="0" dirty="0" smtClean="0"/>
                        <a:t> and unprocessed bread and </a:t>
                      </a:r>
                      <a:r>
                        <a:rPr lang="en-US" sz="1000" b="0" i="1" dirty="0" smtClean="0"/>
                        <a:t>explains why the information is</a:t>
                      </a:r>
                      <a:r>
                        <a:rPr lang="en-US" sz="1000" b="0" i="1" baseline="0" dirty="0" smtClean="0"/>
                        <a:t> important without using a formulaic or summarized ending.</a:t>
                      </a:r>
                    </a:p>
                    <a:p>
                      <a:r>
                        <a:rPr lang="en-US" sz="1100" b="0" i="0" baseline="0" dirty="0" smtClean="0"/>
                        <a:t>He learned about processed and unprocessed bread.  He found that in an experiment, dogs fed bread made from white flour got sick and died, but dogs fed bread made from whole grains were healthy. He thought that the nutrients were taken out of processed wheat.  Sylvester began to eat whole grains, fruits and vegetables.  He felt better.  He knew it made a difference and wanted others to know too!  </a:t>
                      </a:r>
                    </a:p>
                  </a:txBody>
                  <a:tcPr marL="103632" marR="103632" marT="50292" marB="50292"/>
                </a:tc>
              </a:tr>
              <a:tr h="771144">
                <a:tc>
                  <a:txBody>
                    <a:bodyPr/>
                    <a:lstStyle/>
                    <a:p>
                      <a:pPr algn="ctr"/>
                      <a:r>
                        <a:rPr lang="en-US" sz="2000" b="1" dirty="0" smtClean="0"/>
                        <a:t>1</a:t>
                      </a:r>
                      <a:endParaRPr lang="en-US" sz="2000" b="1" dirty="0"/>
                    </a:p>
                  </a:txBody>
                  <a:tcPr marL="103632" marR="103632" marT="50292" marB="50292"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i="1" dirty="0" smtClean="0"/>
                        <a:t>The response provides a conclusion that is partially related to the information about </a:t>
                      </a:r>
                      <a:r>
                        <a:rPr lang="en-US" sz="1000" b="0" i="1" baseline="0" dirty="0" smtClean="0"/>
                        <a:t>and </a:t>
                      </a:r>
                      <a:r>
                        <a:rPr lang="en-US" sz="1000" b="0" i="1" dirty="0" smtClean="0"/>
                        <a:t>restates it</a:t>
                      </a:r>
                      <a:r>
                        <a:rPr lang="en-US" sz="1000" b="0" i="1" baseline="0" dirty="0" smtClean="0"/>
                        <a:t> with a </a:t>
                      </a:r>
                      <a:r>
                        <a:rPr lang="en-US" sz="1000" b="0" i="1" dirty="0" smtClean="0"/>
                        <a:t>formulaic ending. </a:t>
                      </a:r>
                    </a:p>
                    <a:p>
                      <a:pPr marL="0" marR="0" indent="0" algn="l" defTabSz="966612" rtl="0" eaLnBrk="1" fontAlgn="auto" latinLnBrk="0" hangingPunct="1">
                        <a:lnSpc>
                          <a:spcPct val="100000"/>
                        </a:lnSpc>
                        <a:spcBef>
                          <a:spcPts val="0"/>
                        </a:spcBef>
                        <a:spcAft>
                          <a:spcPts val="0"/>
                        </a:spcAft>
                        <a:buClrTx/>
                        <a:buSzTx/>
                        <a:buFontTx/>
                        <a:buNone/>
                        <a:tabLst/>
                        <a:defRPr/>
                      </a:pPr>
                      <a:r>
                        <a:rPr lang="en-US" sz="1100" b="0" i="0" dirty="0" smtClean="0"/>
                        <a:t>He</a:t>
                      </a:r>
                      <a:r>
                        <a:rPr lang="en-US" sz="1100" b="0" i="0" baseline="0" dirty="0" smtClean="0"/>
                        <a:t> learned about two kinds of bread, processed and unprocessed.  He chose to make Graham Crackers from unprocessed bread.  This is how he made healthy food.</a:t>
                      </a:r>
                      <a:endParaRPr lang="en-US" sz="1100" b="0" i="0" dirty="0" smtClean="0"/>
                    </a:p>
                  </a:txBody>
                  <a:tcPr marL="103632" marR="103632" marT="50292" marB="50292"/>
                </a:tc>
              </a:tr>
              <a:tr h="472440">
                <a:tc>
                  <a:txBody>
                    <a:bodyPr/>
                    <a:lstStyle/>
                    <a:p>
                      <a:pPr algn="ctr"/>
                      <a:r>
                        <a:rPr lang="en-US" sz="2000" b="1" dirty="0" smtClean="0"/>
                        <a:t>0</a:t>
                      </a:r>
                      <a:endParaRPr lang="en-US" sz="2000" b="1" dirty="0"/>
                    </a:p>
                  </a:txBody>
                  <a:tcPr marL="103632" marR="103632" marT="50292" marB="50292" anchor="ctr"/>
                </a:tc>
                <a:tc>
                  <a:txBody>
                    <a:bodyPr/>
                    <a:lstStyle/>
                    <a:p>
                      <a:r>
                        <a:rPr lang="en-US" sz="1000" i="1" dirty="0" smtClean="0"/>
                        <a:t>The response: provides no conclusion or a conclusion that is at best minimally related to the</a:t>
                      </a:r>
                      <a:r>
                        <a:rPr lang="en-US" sz="1000" i="1" baseline="0" dirty="0" smtClean="0"/>
                        <a:t> </a:t>
                      </a:r>
                      <a:r>
                        <a:rPr lang="en-US" sz="1000" i="1" dirty="0" smtClean="0"/>
                        <a:t>information and</a:t>
                      </a:r>
                      <a:r>
                        <a:rPr lang="en-US" sz="1000" i="1" baseline="0" dirty="0" smtClean="0"/>
                        <a:t> </a:t>
                      </a:r>
                      <a:r>
                        <a:rPr lang="en-US" sz="1000" i="1" dirty="0" smtClean="0"/>
                        <a:t>may restate random details from the preceding information.</a:t>
                      </a:r>
                    </a:p>
                    <a:p>
                      <a:r>
                        <a:rPr lang="en-US" sz="1100" i="0" dirty="0" smtClean="0"/>
                        <a:t>Sylvester Graham was a famous baker.  He liked white bread and whole bread.  </a:t>
                      </a:r>
                    </a:p>
                  </a:txBody>
                  <a:tcPr marL="103632" marR="103632" marT="50292" marB="50292"/>
                </a:tc>
              </a:tr>
            </a:tbl>
          </a:graphicData>
        </a:graphic>
      </p:graphicFrame>
    </p:spTree>
    <p:extLst>
      <p:ext uri="{BB962C8B-B14F-4D97-AF65-F5344CB8AC3E}">
        <p14:creationId xmlns:p14="http://schemas.microsoft.com/office/powerpoint/2010/main" val="6166303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25</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97283857"/>
              </p:ext>
            </p:extLst>
          </p:nvPr>
        </p:nvGraphicFramePr>
        <p:xfrm>
          <a:off x="347661" y="990600"/>
          <a:ext cx="7043738" cy="7518616"/>
        </p:xfrm>
        <a:graphic>
          <a:graphicData uri="http://schemas.openxmlformats.org/drawingml/2006/table">
            <a:tbl>
              <a:tblPr firstRow="1" bandRow="1">
                <a:effectLst>
                  <a:innerShdw blurRad="114300">
                    <a:prstClr val="black"/>
                  </a:innerShdw>
                </a:effectLst>
                <a:tableStyleId>{5C22544A-7EE6-4342-B048-85BDC9FD1C3A}</a:tableStyleId>
              </a:tblPr>
              <a:tblGrid>
                <a:gridCol w="5824539"/>
                <a:gridCol w="639650"/>
                <a:gridCol w="579549"/>
              </a:tblGrid>
              <a:tr h="319314">
                <a:tc gridSpan="3">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600" b="1" i="0" u="none" dirty="0" smtClean="0">
                          <a:solidFill>
                            <a:schemeClr val="tx1"/>
                          </a:solidFill>
                          <a:effectLst/>
                          <a:latin typeface="+mn-lt"/>
                        </a:rPr>
                        <a:t>Grade 3 - Quarter</a:t>
                      </a:r>
                      <a:r>
                        <a:rPr lang="en-US" sz="1600" b="1" i="0" u="none" baseline="0" dirty="0" smtClean="0">
                          <a:solidFill>
                            <a:schemeClr val="tx1"/>
                          </a:solidFill>
                          <a:effectLst/>
                          <a:latin typeface="+mn-lt"/>
                        </a:rPr>
                        <a:t> 2 Pre-Assessment Selected Response/Point Answer Key</a:t>
                      </a:r>
                      <a:endParaRPr lang="en-US" sz="1600" b="1" i="0" u="none" dirty="0" smtClean="0">
                        <a:solidFill>
                          <a:schemeClr val="tx1"/>
                        </a:solidFill>
                        <a:effectLst/>
                        <a:latin typeface="+mn-lt"/>
                      </a:endParaRPr>
                    </a:p>
                  </a:txBody>
                  <a:tcPr marL="97155" marR="97155" marT="47897" marB="47897" anchor="ctr">
                    <a:solidFill>
                      <a:schemeClr val="bg1"/>
                    </a:solidFill>
                  </a:tcPr>
                </a:tc>
                <a:tc hMerge="1">
                  <a:txBody>
                    <a:bodyPr/>
                    <a:lstStyle/>
                    <a:p>
                      <a:pPr algn="ct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solidFill>
                  </a:tcPr>
                </a:tc>
                <a:tc hMerge="1">
                  <a:txBody>
                    <a:bodyPr/>
                    <a:lstStyle/>
                    <a:p>
                      <a:pPr algn="ct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solidFill>
                  </a:tcPr>
                </a:tc>
              </a:tr>
              <a:tr h="3193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0" dirty="0" smtClean="0">
                          <a:latin typeface="+mn-lt"/>
                          <a:cs typeface="Helvetica" pitchFamily="34" charset="0"/>
                        </a:rPr>
                        <a:t>Why do the soldiers say they can’t make soup?</a:t>
                      </a:r>
                      <a:r>
                        <a:rPr lang="en-US" sz="1100" b="0" baseline="0" dirty="0" smtClean="0">
                          <a:latin typeface="+mn-lt"/>
                          <a:cs typeface="Helvetica" pitchFamily="34" charset="0"/>
                        </a:rPr>
                        <a:t>   </a:t>
                      </a:r>
                      <a:r>
                        <a:rPr lang="en-US" sz="1100" b="0" i="0" u="none" dirty="0" smtClean="0">
                          <a:solidFill>
                            <a:schemeClr val="tx1"/>
                          </a:solidFill>
                          <a:effectLst/>
                          <a:latin typeface="+mn-lt"/>
                        </a:rPr>
                        <a:t>RL.3.5  DOK-2</a:t>
                      </a:r>
                      <a:r>
                        <a:rPr lang="en-US" sz="1100" b="0" i="0" u="none" baseline="0" dirty="0" smtClean="0">
                          <a:solidFill>
                            <a:schemeClr val="tx1"/>
                          </a:solidFill>
                          <a:effectLst/>
                          <a:latin typeface="+mn-lt"/>
                        </a:rPr>
                        <a:t> </a:t>
                      </a:r>
                      <a:r>
                        <a:rPr lang="en-US" sz="1100" b="0" i="0" u="none" dirty="0" smtClean="0">
                          <a:solidFill>
                            <a:schemeClr val="tx1"/>
                          </a:solidFill>
                          <a:effectLst/>
                          <a:latin typeface="+mn-lt"/>
                        </a:rPr>
                        <a:t>Cl</a:t>
                      </a: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C</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1</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7383">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a:pPr>
                      <a:r>
                        <a:rPr lang="en-US" sz="1100" b="1" u="sng" dirty="0" smtClean="0">
                          <a:solidFill>
                            <a:schemeClr val="tx1"/>
                          </a:solidFill>
                          <a:effectLst>
                            <a:outerShdw blurRad="38100" dist="38100" dir="2700000" algn="tl">
                              <a:srgbClr val="000000">
                                <a:alpha val="43137"/>
                              </a:srgbClr>
                            </a:outerShdw>
                          </a:effectLst>
                          <a:latin typeface="+mn-lt"/>
                        </a:rPr>
                        <a:t>Question 2</a:t>
                      </a:r>
                      <a:r>
                        <a:rPr lang="en-US" sz="1100" b="0" u="none" baseline="0" dirty="0" smtClean="0">
                          <a:solidFill>
                            <a:schemeClr val="dk1"/>
                          </a:solidFill>
                          <a:effectLst/>
                          <a:latin typeface="+mn-lt"/>
                        </a:rPr>
                        <a:t> </a:t>
                      </a:r>
                      <a:r>
                        <a:rPr lang="en-US" sz="1100" b="0" baseline="0" dirty="0" smtClean="0">
                          <a:latin typeface="+mn-lt"/>
                          <a:cs typeface="Helvetica" pitchFamily="34" charset="0"/>
                        </a:rPr>
                        <a:t> </a:t>
                      </a:r>
                      <a:r>
                        <a:rPr lang="en-US" sz="1100" b="0" dirty="0" smtClean="0">
                          <a:latin typeface="+mn-lt"/>
                          <a:cs typeface="Helvetica" pitchFamily="34" charset="0"/>
                        </a:rPr>
                        <a:t>In what scene do the soldiers carry out their plan?</a:t>
                      </a:r>
                      <a:r>
                        <a:rPr lang="en-US" sz="1100" b="0" baseline="0" dirty="0" smtClean="0">
                          <a:latin typeface="+mn-lt"/>
                          <a:cs typeface="Helvetica" pitchFamily="34" charset="0"/>
                        </a:rPr>
                        <a:t>   </a:t>
                      </a:r>
                      <a:r>
                        <a:rPr lang="en-US" sz="1100" b="0" i="0" dirty="0" smtClean="0">
                          <a:latin typeface="+mn-lt"/>
                          <a:sym typeface="Helvetica"/>
                        </a:rPr>
                        <a:t>RL.3.5 DOK-2</a:t>
                      </a:r>
                      <a:r>
                        <a:rPr lang="en-US" sz="1100" b="0" i="0" baseline="0" dirty="0" smtClean="0">
                          <a:latin typeface="+mn-lt"/>
                          <a:sym typeface="Helvetica"/>
                        </a:rPr>
                        <a:t> </a:t>
                      </a:r>
                      <a:r>
                        <a:rPr lang="en-US" sz="1100" b="0" i="0" baseline="0" dirty="0" err="1" smtClean="0">
                          <a:latin typeface="+mn-lt"/>
                          <a:sym typeface="Helvetica"/>
                        </a:rPr>
                        <a:t>APn</a:t>
                      </a:r>
                      <a:endParaRPr lang="en-US" sz="1100" b="0" i="0" dirty="0" smtClean="0">
                        <a:latin typeface="+mn-lt"/>
                        <a:sym typeface="Helvetica"/>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C</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1</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3</a:t>
                      </a:r>
                      <a:r>
                        <a:rPr lang="en-US" sz="1100" b="0" dirty="0" smtClean="0">
                          <a:latin typeface="+mn-lt"/>
                          <a:sym typeface="Helvetica"/>
                        </a:rPr>
                        <a:t>  </a:t>
                      </a:r>
                      <a:r>
                        <a:rPr lang="en-US" sz="1100" b="0" dirty="0" smtClean="0">
                          <a:latin typeface="+mn-lt"/>
                          <a:cs typeface="Helvetica" pitchFamily="34" charset="0"/>
                        </a:rPr>
                        <a:t>Why did the townspeople hide their food from the soldiers?</a:t>
                      </a:r>
                      <a:r>
                        <a:rPr lang="en-US" sz="1100" b="0" baseline="0" dirty="0" smtClean="0">
                          <a:latin typeface="+mn-lt"/>
                          <a:cs typeface="Helvetica" pitchFamily="34" charset="0"/>
                        </a:rPr>
                        <a:t>   </a:t>
                      </a:r>
                      <a:r>
                        <a:rPr lang="en-US" sz="1100" b="0" dirty="0" smtClean="0">
                          <a:latin typeface="+mn-lt"/>
                          <a:sym typeface="Helvetica"/>
                        </a:rPr>
                        <a:t>RL.3.6 </a:t>
                      </a:r>
                      <a:r>
                        <a:rPr lang="en-US" sz="1100" b="0" baseline="0" dirty="0" smtClean="0">
                          <a:latin typeface="+mn-lt"/>
                          <a:sym typeface="Helvetica"/>
                        </a:rPr>
                        <a:t> DOK-1 Cf</a:t>
                      </a:r>
                      <a:endParaRPr lang="en-US" sz="1100" b="0" dirty="0" smtClean="0">
                        <a:solidFill>
                          <a:schemeClr val="tx1"/>
                        </a:solidFill>
                        <a:latin typeface="+mn-lt"/>
                        <a:cs typeface="Helvetica" pitchFamily="34" charset="0"/>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A</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1</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7383">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a:pPr>
                      <a:r>
                        <a:rPr lang="en-US" sz="1100" b="1" u="sng" dirty="0" smtClean="0">
                          <a:solidFill>
                            <a:schemeClr val="tx1"/>
                          </a:solidFill>
                          <a:effectLst>
                            <a:outerShdw blurRad="38100" dist="38100" dir="2700000" algn="tl">
                              <a:srgbClr val="000000">
                                <a:alpha val="43137"/>
                              </a:srgbClr>
                            </a:outerShdw>
                          </a:effectLst>
                          <a:latin typeface="+mn-lt"/>
                        </a:rPr>
                        <a:t>Question 4</a:t>
                      </a:r>
                      <a:r>
                        <a:rPr lang="en-US" sz="1100" b="0" u="none" dirty="0" smtClean="0">
                          <a:solidFill>
                            <a:schemeClr val="tx1"/>
                          </a:solidFill>
                          <a:effectLst>
                            <a:outerShdw blurRad="38100" dist="38100" dir="2700000" algn="tl">
                              <a:srgbClr val="000000">
                                <a:alpha val="43137"/>
                              </a:srgbClr>
                            </a:outerShdw>
                          </a:effectLst>
                          <a:latin typeface="+mn-lt"/>
                        </a:rPr>
                        <a:t>  </a:t>
                      </a:r>
                      <a:r>
                        <a:rPr lang="en-US" sz="1100" b="0" dirty="0" smtClean="0">
                          <a:latin typeface="+mn-lt"/>
                          <a:cs typeface="Helvetica" pitchFamily="34" charset="0"/>
                        </a:rPr>
                        <a:t>Which generalization supports the soldiers’ points of view about the villagers? Which statement best supports your answer in Part A?</a:t>
                      </a:r>
                      <a:r>
                        <a:rPr lang="en-US" sz="1100" b="0" baseline="0" dirty="0" smtClean="0">
                          <a:latin typeface="+mn-lt"/>
                          <a:cs typeface="Helvetica" pitchFamily="34" charset="0"/>
                        </a:rPr>
                        <a:t>   </a:t>
                      </a:r>
                      <a:r>
                        <a:rPr lang="en-US" sz="1100" b="0" u="none" dirty="0" smtClean="0">
                          <a:latin typeface="+mn-lt"/>
                          <a:sym typeface="Helvetica"/>
                        </a:rPr>
                        <a:t>RL.3.6</a:t>
                      </a:r>
                      <a:r>
                        <a:rPr lang="en-US" sz="1100" b="0" u="none" baseline="0" dirty="0" smtClean="0">
                          <a:latin typeface="+mn-lt"/>
                          <a:sym typeface="Helvetica"/>
                        </a:rPr>
                        <a:t> DOK-3 Cu (Must have both).</a:t>
                      </a:r>
                      <a:endParaRPr lang="en-US" sz="1100" b="0"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C/B</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1</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a:pPr>
                      <a:r>
                        <a:rPr lang="en-US" sz="1100" b="1" u="sng" dirty="0" smtClean="0">
                          <a:solidFill>
                            <a:schemeClr val="tx1"/>
                          </a:solidFill>
                          <a:effectLst>
                            <a:outerShdw blurRad="38100" dist="38100" dir="2700000" algn="tl">
                              <a:srgbClr val="000000">
                                <a:alpha val="43137"/>
                              </a:srgbClr>
                            </a:outerShdw>
                          </a:effectLst>
                          <a:latin typeface="+mn-lt"/>
                        </a:rPr>
                        <a:t>Question 5</a:t>
                      </a:r>
                      <a:r>
                        <a:rPr lang="en-US" sz="1100" b="0" u="none" dirty="0" smtClean="0">
                          <a:solidFill>
                            <a:schemeClr val="tx1"/>
                          </a:solidFill>
                          <a:effectLst>
                            <a:outerShdw blurRad="38100" dist="38100" dir="2700000" algn="tl">
                              <a:srgbClr val="000000">
                                <a:alpha val="43137"/>
                              </a:srgbClr>
                            </a:outerShdw>
                          </a:effectLst>
                          <a:latin typeface="+mn-lt"/>
                        </a:rPr>
                        <a:t>  </a:t>
                      </a:r>
                      <a:r>
                        <a:rPr lang="en-US" sz="1100" b="0" dirty="0" smtClean="0">
                          <a:latin typeface="+mn-lt"/>
                          <a:cs typeface="Helvetica" pitchFamily="34" charset="0"/>
                        </a:rPr>
                        <a:t>What is the purpose of </a:t>
                      </a:r>
                      <a:r>
                        <a:rPr lang="en-US" sz="1100" b="0" u="sng" dirty="0" smtClean="0">
                          <a:latin typeface="+mn-lt"/>
                          <a:cs typeface="Helvetica" pitchFamily="34" charset="0"/>
                        </a:rPr>
                        <a:t>Illustration A?</a:t>
                      </a:r>
                      <a:r>
                        <a:rPr lang="en-US" sz="1100" b="0" u="none" baseline="0" dirty="0" smtClean="0">
                          <a:latin typeface="+mn-lt"/>
                          <a:cs typeface="Helvetica" pitchFamily="34" charset="0"/>
                        </a:rPr>
                        <a:t>  </a:t>
                      </a:r>
                      <a:r>
                        <a:rPr lang="en-US" sz="1100" b="0" dirty="0" smtClean="0">
                          <a:latin typeface="+mn-lt"/>
                          <a:sym typeface="Helvetica"/>
                        </a:rPr>
                        <a:t>RL.3.7 DOK-1 Cd</a:t>
                      </a:r>
                      <a:endParaRPr lang="en-US" sz="1100" b="0" u="none"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C</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1</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35280">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a:pPr>
                      <a:r>
                        <a:rPr lang="en-US" sz="1100" b="1" u="sng" dirty="0" smtClean="0">
                          <a:solidFill>
                            <a:schemeClr val="tx1"/>
                          </a:solidFill>
                          <a:effectLst>
                            <a:outerShdw blurRad="38100" dist="38100" dir="2700000" algn="tl">
                              <a:srgbClr val="000000">
                                <a:alpha val="43137"/>
                              </a:srgbClr>
                            </a:outerShdw>
                          </a:effectLst>
                          <a:latin typeface="+mn-lt"/>
                        </a:rPr>
                        <a:t>Question 6</a:t>
                      </a:r>
                      <a:r>
                        <a:rPr lang="en-US" sz="1100" b="0" u="none" dirty="0" smtClean="0">
                          <a:solidFill>
                            <a:schemeClr val="tx1"/>
                          </a:solidFill>
                          <a:effectLst>
                            <a:outerShdw blurRad="38100" dist="38100" dir="2700000" algn="tl">
                              <a:srgbClr val="000000">
                                <a:alpha val="43137"/>
                              </a:srgbClr>
                            </a:outerShdw>
                          </a:effectLst>
                          <a:latin typeface="+mn-lt"/>
                        </a:rPr>
                        <a:t>   </a:t>
                      </a:r>
                      <a:r>
                        <a:rPr lang="en-US" sz="1100" b="0" dirty="0" smtClean="0">
                          <a:latin typeface="+mn-lt"/>
                          <a:cs typeface="Helvetica" pitchFamily="34" charset="0"/>
                        </a:rPr>
                        <a:t>How does </a:t>
                      </a:r>
                      <a:r>
                        <a:rPr lang="en-US" sz="1100" b="0" u="sng" dirty="0" smtClean="0">
                          <a:latin typeface="+mn-lt"/>
                          <a:cs typeface="Helvetica" pitchFamily="34" charset="0"/>
                        </a:rPr>
                        <a:t>Illustration C</a:t>
                      </a:r>
                      <a:r>
                        <a:rPr lang="en-US" sz="1100" b="0" dirty="0" smtClean="0">
                          <a:latin typeface="+mn-lt"/>
                          <a:cs typeface="Helvetica" pitchFamily="34" charset="0"/>
                        </a:rPr>
                        <a:t> most contribute to the reader’s  understanding of the play?</a:t>
                      </a:r>
                    </a:p>
                    <a:p>
                      <a:pPr marL="0" marR="0" lvl="0" indent="0" algn="l" defTabSz="1018809" rtl="0" eaLnBrk="1" fontAlgn="auto" latinLnBrk="0" hangingPunct="1">
                        <a:lnSpc>
                          <a:spcPct val="100000"/>
                        </a:lnSpc>
                        <a:spcBef>
                          <a:spcPts val="0"/>
                        </a:spcBef>
                        <a:spcAft>
                          <a:spcPts val="0"/>
                        </a:spcAft>
                        <a:buClrTx/>
                        <a:buSzTx/>
                        <a:buFontTx/>
                        <a:buNone/>
                        <a:tabLst/>
                        <a:defRPr sz="1800"/>
                      </a:pPr>
                      <a:r>
                        <a:rPr lang="en-US" sz="1100" b="0" dirty="0" smtClean="0">
                          <a:latin typeface="+mn-lt"/>
                          <a:sym typeface="Helvetica"/>
                        </a:rPr>
                        <a:t>RL.3.7</a:t>
                      </a:r>
                      <a:r>
                        <a:rPr lang="en-US" sz="1100" b="0" baseline="0" dirty="0" smtClean="0">
                          <a:latin typeface="+mn-lt"/>
                          <a:sym typeface="Helvetica"/>
                        </a:rPr>
                        <a:t> DOK-1 </a:t>
                      </a:r>
                      <a:r>
                        <a:rPr lang="en-US" sz="1100" b="0" baseline="0" dirty="0" err="1" smtClean="0">
                          <a:latin typeface="+mn-lt"/>
                          <a:sym typeface="Helvetica"/>
                        </a:rPr>
                        <a:t>Cf</a:t>
                      </a:r>
                      <a:endParaRPr lang="en-US" sz="1100" b="0"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A</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1</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7</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1" u="sng" dirty="0" smtClean="0">
                          <a:solidFill>
                            <a:schemeClr val="tx1"/>
                          </a:solidFill>
                          <a:effectLst>
                            <a:outerShdw blurRad="38100" dist="38100" dir="2700000" algn="tl">
                              <a:srgbClr val="000000">
                                <a:alpha val="43137"/>
                              </a:srgbClr>
                            </a:outerShdw>
                          </a:effectLst>
                          <a:latin typeface="+mn-lt"/>
                        </a:rPr>
                        <a:t>Literary Constructed Response</a:t>
                      </a:r>
                      <a:endParaRPr lang="en-US" sz="1100" b="0" u="sng"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RL.3.6</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2</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7383">
                <a:tc>
                  <a:txBody>
                    <a:bodyPr/>
                    <a:lstStyle/>
                    <a:p>
                      <a:r>
                        <a:rPr lang="en-US" sz="1100" b="1" u="sng" dirty="0" smtClean="0">
                          <a:solidFill>
                            <a:schemeClr val="tx1"/>
                          </a:solidFill>
                          <a:effectLst>
                            <a:outerShdw blurRad="38100" dist="38100" dir="2700000" algn="tl">
                              <a:srgbClr val="000000">
                                <a:alpha val="43137"/>
                              </a:srgbClr>
                            </a:outerShdw>
                          </a:effectLst>
                          <a:latin typeface="+mn-lt"/>
                        </a:rPr>
                        <a:t>Question 8</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1" u="sng" dirty="0" smtClean="0">
                          <a:solidFill>
                            <a:schemeClr val="tx1"/>
                          </a:solidFill>
                          <a:effectLst>
                            <a:outerShdw blurRad="38100" dist="38100" dir="2700000" algn="tl">
                              <a:srgbClr val="000000">
                                <a:alpha val="43137"/>
                              </a:srgbClr>
                            </a:outerShdw>
                          </a:effectLst>
                          <a:latin typeface="+mn-lt"/>
                        </a:rPr>
                        <a:t>Literary Constructed Response</a:t>
                      </a: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RL.3.7</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2</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9</a:t>
                      </a:r>
                      <a:r>
                        <a:rPr lang="en-US" sz="1100" b="0" u="none" dirty="0" smtClean="0">
                          <a:latin typeface="+mn-lt"/>
                          <a:cs typeface="Helvetica" pitchFamily="34" charset="0"/>
                        </a:rPr>
                        <a:t>  </a:t>
                      </a:r>
                      <a:r>
                        <a:rPr lang="en-US" sz="1100" b="0" dirty="0" smtClean="0">
                          <a:latin typeface="+mn-lt"/>
                          <a:cs typeface="Helvetica" pitchFamily="34" charset="0"/>
                        </a:rPr>
                        <a:t>According to the timeline, when did American  college students refer to wagons as “dog wagons?</a:t>
                      </a:r>
                      <a:r>
                        <a:rPr lang="en-US" sz="1100" b="0" baseline="0" dirty="0" smtClean="0">
                          <a:latin typeface="+mn-lt"/>
                          <a:cs typeface="Helvetica" pitchFamily="34" charset="0"/>
                        </a:rPr>
                        <a:t>  </a:t>
                      </a:r>
                      <a:r>
                        <a:rPr lang="en-US" sz="1100" b="0" u="none" dirty="0" smtClean="0">
                          <a:latin typeface="+mn-lt"/>
                          <a:cs typeface="Helvetica" pitchFamily="34" charset="0"/>
                        </a:rPr>
                        <a:t>RI.3.5</a:t>
                      </a:r>
                      <a:r>
                        <a:rPr lang="en-US" sz="1100" b="0" u="none" baseline="0" dirty="0" smtClean="0">
                          <a:latin typeface="+mn-lt"/>
                          <a:cs typeface="Helvetica" pitchFamily="34" charset="0"/>
                        </a:rPr>
                        <a:t> DOK-2 CL</a:t>
                      </a:r>
                      <a:endParaRPr lang="en-US" sz="1100" b="0" u="none"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C</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1</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521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10</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0" dirty="0" smtClean="0">
                          <a:latin typeface="+mn-lt"/>
                          <a:cs typeface="Helvetica" pitchFamily="34" charset="0"/>
                        </a:rPr>
                        <a:t>Where do many people live that like Cole-slaw as a topping on their hot dogs?</a:t>
                      </a:r>
                      <a:r>
                        <a:rPr lang="en-US" sz="1100" b="0" baseline="0" dirty="0" smtClean="0">
                          <a:latin typeface="+mn-lt"/>
                          <a:cs typeface="Helvetica" pitchFamily="34" charset="0"/>
                        </a:rPr>
                        <a:t>  </a:t>
                      </a:r>
                      <a:r>
                        <a:rPr lang="en-US" sz="1100" b="0" dirty="0" smtClean="0">
                          <a:latin typeface="+mn-lt"/>
                          <a:cs typeface="Helvetica" pitchFamily="34" charset="0"/>
                        </a:rPr>
                        <a:t>RI.3.5 DOK-2</a:t>
                      </a:r>
                      <a:r>
                        <a:rPr lang="en-US" sz="1100" b="0" baseline="0" dirty="0" smtClean="0">
                          <a:latin typeface="+mn-lt"/>
                          <a:cs typeface="Helvetica" pitchFamily="34" charset="0"/>
                        </a:rPr>
                        <a:t> </a:t>
                      </a:r>
                      <a:r>
                        <a:rPr lang="en-US" sz="1100" b="0" baseline="0" dirty="0" err="1" smtClean="0">
                          <a:latin typeface="+mn-lt"/>
                          <a:cs typeface="Helvetica" pitchFamily="34" charset="0"/>
                        </a:rPr>
                        <a:t>APn</a:t>
                      </a:r>
                      <a:endParaRPr lang="en-US" sz="1100" b="0"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B</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1</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02109">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11</a:t>
                      </a:r>
                      <a:r>
                        <a:rPr lang="en-US" sz="1100" b="0" u="none" dirty="0" smtClean="0">
                          <a:solidFill>
                            <a:schemeClr val="tx1"/>
                          </a:solidFill>
                          <a:effectLst>
                            <a:outerShdw blurRad="38100" dist="38100" dir="2700000" algn="tl">
                              <a:srgbClr val="000000">
                                <a:alpha val="43137"/>
                              </a:srgbClr>
                            </a:outerShdw>
                          </a:effectLst>
                          <a:latin typeface="+mn-lt"/>
                        </a:rPr>
                        <a:t>  </a:t>
                      </a:r>
                      <a:r>
                        <a:rPr lang="en-US" sz="1100" b="0" dirty="0" smtClean="0">
                          <a:latin typeface="+mn-lt"/>
                          <a:cs typeface="Helvetica" pitchFamily="34" charset="0"/>
                        </a:rPr>
                        <a:t>Which statement best describes Graham’s point of view about food?</a:t>
                      </a:r>
                      <a:r>
                        <a:rPr lang="en-US" sz="1100" b="0" baseline="0" dirty="0" smtClean="0">
                          <a:latin typeface="+mn-lt"/>
                          <a:cs typeface="Helvetica" pitchFamily="34" charset="0"/>
                        </a:rPr>
                        <a:t> </a:t>
                      </a:r>
                      <a:r>
                        <a:rPr lang="en-US" sz="1100" b="0" u="none" dirty="0" smtClean="0">
                          <a:latin typeface="+mn-lt"/>
                          <a:cs typeface="Helvetica" pitchFamily="34" charset="0"/>
                        </a:rPr>
                        <a:t>RI.3.6 DOK- 2</a:t>
                      </a:r>
                      <a:r>
                        <a:rPr lang="en-US" sz="1100" b="0" u="none" baseline="0" dirty="0" smtClean="0">
                          <a:latin typeface="+mn-lt"/>
                          <a:cs typeface="Helvetica" pitchFamily="34" charset="0"/>
                        </a:rPr>
                        <a:t>ANq</a:t>
                      </a:r>
                      <a:endParaRPr lang="en-US" sz="1100" b="0" u="none"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C</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1</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7383">
                <a:tc>
                  <a:txBody>
                    <a:bodyPr/>
                    <a:lstStyle/>
                    <a:p>
                      <a:pPr marL="342900" marR="0" indent="-342900" algn="l" defTabSz="1018809"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12</a:t>
                      </a:r>
                      <a:r>
                        <a:rPr lang="en-US" sz="1100" b="0" u="none" dirty="0" smtClean="0">
                          <a:solidFill>
                            <a:schemeClr val="tx1"/>
                          </a:solidFill>
                          <a:effectLst>
                            <a:outerShdw blurRad="38100" dist="38100" dir="2700000" algn="tl">
                              <a:srgbClr val="000000">
                                <a:alpha val="43137"/>
                              </a:srgbClr>
                            </a:outerShdw>
                          </a:effectLst>
                          <a:latin typeface="+mn-lt"/>
                        </a:rPr>
                        <a:t>  </a:t>
                      </a:r>
                      <a:r>
                        <a:rPr lang="en-US" sz="1100" b="0" dirty="0" smtClean="0">
                          <a:latin typeface="Calibri" panose="020F0502020204030204" pitchFamily="34" charset="0"/>
                          <a:cs typeface="Helvetica" pitchFamily="34" charset="0"/>
                        </a:rPr>
                        <a:t>Why does Sylvester compare people to boa constrictors? </a:t>
                      </a:r>
                      <a:r>
                        <a:rPr lang="en-US" sz="1100" b="0" baseline="0" dirty="0" smtClean="0">
                          <a:latin typeface="Calibri" panose="020F0502020204030204" pitchFamily="34" charset="0"/>
                          <a:cs typeface="Helvetica" pitchFamily="34" charset="0"/>
                        </a:rPr>
                        <a:t> </a:t>
                      </a:r>
                      <a:r>
                        <a:rPr lang="en-US" sz="1100" b="0" dirty="0" smtClean="0">
                          <a:latin typeface="+mn-lt"/>
                          <a:cs typeface="Helvetica" pitchFamily="34" charset="0"/>
                        </a:rPr>
                        <a:t>RI.3.6 DOK-</a:t>
                      </a:r>
                      <a:r>
                        <a:rPr lang="en-US" sz="1100" b="0" dirty="0" smtClean="0">
                          <a:solidFill>
                            <a:schemeClr val="tx1"/>
                          </a:solidFill>
                          <a:latin typeface="+mn-lt"/>
                          <a:cs typeface="Helvetica" pitchFamily="34" charset="0"/>
                        </a:rPr>
                        <a:t>3</a:t>
                      </a:r>
                      <a:r>
                        <a:rPr lang="en-US" sz="1100" b="0" baseline="0" dirty="0" smtClean="0">
                          <a:solidFill>
                            <a:srgbClr val="FF0000"/>
                          </a:solidFill>
                          <a:latin typeface="+mn-lt"/>
                          <a:cs typeface="Helvetica" pitchFamily="34" charset="0"/>
                        </a:rPr>
                        <a:t> </a:t>
                      </a:r>
                      <a:r>
                        <a:rPr lang="en-US" sz="1100" b="0" baseline="0" dirty="0" smtClean="0">
                          <a:latin typeface="+mn-lt"/>
                          <a:cs typeface="Helvetica" pitchFamily="34" charset="0"/>
                        </a:rPr>
                        <a:t>Cu</a:t>
                      </a:r>
                      <a:endParaRPr lang="en-US" sz="1100" b="0" u="none" dirty="0" smtClean="0">
                        <a:solidFill>
                          <a:schemeClr val="tx1"/>
                        </a:solidFill>
                        <a:latin typeface="+mn-lt"/>
                        <a:cs typeface="Helvetica" pitchFamily="34" charset="0"/>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A</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1</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97761">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13</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0" dirty="0" smtClean="0">
                          <a:latin typeface="+mn-lt"/>
                          <a:cs typeface="Helvetica" pitchFamily="34" charset="0"/>
                        </a:rPr>
                        <a:t>What did Graham believe about white bread? </a:t>
                      </a:r>
                      <a:r>
                        <a:rPr lang="en-US" sz="1100" b="0" u="none" dirty="0" smtClean="0">
                          <a:solidFill>
                            <a:schemeClr val="tx1"/>
                          </a:solidFill>
                          <a:effectLst/>
                          <a:latin typeface="+mn-lt"/>
                        </a:rPr>
                        <a:t> RI.3.7 DOK-1 </a:t>
                      </a:r>
                      <a:r>
                        <a:rPr lang="en-US" sz="1100" b="0" u="none" dirty="0" err="1" smtClean="0">
                          <a:solidFill>
                            <a:schemeClr val="tx1"/>
                          </a:solidFill>
                          <a:effectLst/>
                          <a:latin typeface="+mn-lt"/>
                        </a:rPr>
                        <a:t>Cf</a:t>
                      </a:r>
                      <a:endParaRPr lang="en-US" sz="1100" b="0" i="0" u="none"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B</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1</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3607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14</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0" dirty="0" smtClean="0">
                          <a:latin typeface="+mn-lt"/>
                          <a:cs typeface="Helvetica" pitchFamily="34" charset="0"/>
                        </a:rPr>
                        <a:t>Why might the author have included the illustration of two kinds of bread?</a:t>
                      </a:r>
                      <a:r>
                        <a:rPr lang="en-US" sz="1100" b="0" baseline="0" dirty="0" smtClean="0">
                          <a:latin typeface="+mn-lt"/>
                          <a:cs typeface="Helvetica" pitchFamily="34" charset="0"/>
                        </a:rPr>
                        <a:t> </a:t>
                      </a:r>
                      <a:r>
                        <a:rPr lang="en-US" sz="1100" b="0" i="0" dirty="0" smtClean="0">
                          <a:latin typeface="+mn-lt"/>
                          <a:cs typeface="Helvetica" pitchFamily="34" charset="0"/>
                        </a:rPr>
                        <a:t>RI.3.7  DOK-2 Cl</a:t>
                      </a:r>
                      <a:endParaRPr lang="en-US" sz="1100" b="0" i="0"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D</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1</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36002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15</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1" u="none" dirty="0" smtClean="0">
                          <a:solidFill>
                            <a:schemeClr val="tx1"/>
                          </a:solidFill>
                          <a:effectLst/>
                          <a:latin typeface="+mn-lt"/>
                        </a:rPr>
                        <a:t>  </a:t>
                      </a:r>
                      <a:r>
                        <a:rPr lang="en-US" sz="1100" b="1" u="sng" dirty="0" smtClean="0">
                          <a:solidFill>
                            <a:schemeClr val="tx1"/>
                          </a:solidFill>
                          <a:effectLst>
                            <a:outerShdw blurRad="38100" dist="38100" dir="2700000" algn="tl">
                              <a:srgbClr val="000000">
                                <a:alpha val="43137"/>
                              </a:srgbClr>
                            </a:outerShdw>
                          </a:effectLst>
                          <a:latin typeface="+mn-lt"/>
                        </a:rPr>
                        <a:t>Informational Text Constructed</a:t>
                      </a:r>
                      <a:r>
                        <a:rPr lang="en-US" sz="1100" b="1" u="sng" baseline="0" dirty="0" smtClean="0">
                          <a:solidFill>
                            <a:schemeClr val="tx1"/>
                          </a:solidFill>
                          <a:effectLst>
                            <a:outerShdw blurRad="38100" dist="38100" dir="2700000" algn="tl">
                              <a:srgbClr val="000000">
                                <a:alpha val="43137"/>
                              </a:srgbClr>
                            </a:outerShdw>
                          </a:effectLst>
                          <a:latin typeface="+mn-lt"/>
                        </a:rPr>
                        <a:t> Response</a:t>
                      </a:r>
                      <a:r>
                        <a:rPr lang="en-US" sz="1100" b="0" i="1" u="none" baseline="0" dirty="0" smtClean="0">
                          <a:solidFill>
                            <a:schemeClr val="tx1"/>
                          </a:solidFill>
                          <a:effectLst/>
                          <a:latin typeface="+mn-lt"/>
                        </a:rPr>
                        <a:t>          </a:t>
                      </a:r>
                      <a:endParaRPr lang="en-US" sz="1100" b="0" i="1" u="none"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RI.3.6</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3</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3528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16</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1" u="sng" dirty="0" smtClean="0">
                          <a:solidFill>
                            <a:schemeClr val="tx1"/>
                          </a:solidFill>
                          <a:effectLst>
                            <a:outerShdw blurRad="38100" dist="38100" dir="2700000" algn="tl">
                              <a:srgbClr val="000000">
                                <a:alpha val="43137"/>
                              </a:srgbClr>
                            </a:outerShdw>
                          </a:effectLst>
                          <a:latin typeface="+mn-lt"/>
                        </a:rPr>
                        <a:t>Informational Text Constructed Response</a:t>
                      </a: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RI.3.7</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2</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Write</a:t>
                      </a:r>
                      <a:r>
                        <a:rPr lang="en-US" sz="1100" b="1" u="sng" baseline="0" dirty="0" smtClean="0">
                          <a:solidFill>
                            <a:schemeClr val="tx1"/>
                          </a:solidFill>
                          <a:effectLst>
                            <a:outerShdw blurRad="38100" dist="38100" dir="2700000" algn="tl">
                              <a:srgbClr val="000000">
                                <a:alpha val="43137"/>
                              </a:srgbClr>
                            </a:outerShdw>
                          </a:effectLst>
                          <a:latin typeface="+mn-lt"/>
                        </a:rPr>
                        <a:t> and Revise</a:t>
                      </a:r>
                      <a:endParaRPr lang="en-US" sz="1100" b="1" u="sng"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10534">
                <a:tc>
                  <a:txBody>
                    <a:bodyPr/>
                    <a:lstStyle/>
                    <a:p>
                      <a:r>
                        <a:rPr lang="en-US" sz="1100" b="1" u="sng" dirty="0" smtClean="0">
                          <a:solidFill>
                            <a:schemeClr val="tx1"/>
                          </a:solidFill>
                          <a:effectLst>
                            <a:outerShdw blurRad="38100" dist="38100" dir="2700000" algn="tl">
                              <a:srgbClr val="000000">
                                <a:alpha val="43137"/>
                              </a:srgbClr>
                            </a:outerShdw>
                          </a:effectLst>
                          <a:latin typeface="+mn-lt"/>
                        </a:rPr>
                        <a:t>Question 17</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1" dirty="0" smtClean="0">
                          <a:effectLst>
                            <a:outerShdw blurRad="38100" dist="38100" dir="2700000" algn="tl">
                              <a:srgbClr val="000000">
                                <a:alpha val="43137"/>
                              </a:srgbClr>
                            </a:outerShdw>
                          </a:effectLst>
                          <a:latin typeface="+mn-lt"/>
                          <a:cs typeface="Helvetica" pitchFamily="34" charset="0"/>
                        </a:rPr>
                        <a:t>Brief Write</a:t>
                      </a: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W.3.2e</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2</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3193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18</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1" u="sng" dirty="0" smtClean="0">
                          <a:solidFill>
                            <a:schemeClr val="tx1"/>
                          </a:solidFill>
                          <a:effectLst>
                            <a:outerShdw blurRad="38100" dist="38100" dir="2700000" algn="tl">
                              <a:srgbClr val="000000">
                                <a:alpha val="43137"/>
                              </a:srgbClr>
                            </a:outerShdw>
                          </a:effectLst>
                          <a:latin typeface="+mn-lt"/>
                        </a:rPr>
                        <a:t>Revise</a:t>
                      </a:r>
                      <a:r>
                        <a:rPr lang="en-US" sz="1100" b="1" u="sng" baseline="0" dirty="0" smtClean="0">
                          <a:solidFill>
                            <a:schemeClr val="tx1"/>
                          </a:solidFill>
                          <a:effectLst>
                            <a:outerShdw blurRad="38100" dist="38100" dir="2700000" algn="tl">
                              <a:srgbClr val="000000">
                                <a:alpha val="43137"/>
                              </a:srgbClr>
                            </a:outerShdw>
                          </a:effectLst>
                          <a:latin typeface="+mn-lt"/>
                        </a:rPr>
                        <a:t> a Brief Text</a:t>
                      </a:r>
                      <a:endParaRPr lang="en-US" sz="1100" b="1" u="sng"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C</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1</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193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19</a:t>
                      </a:r>
                      <a:r>
                        <a:rPr lang="en-US" sz="1100" b="1" u="none" dirty="0" smtClean="0">
                          <a:solidFill>
                            <a:schemeClr val="tx1"/>
                          </a:solidFill>
                          <a:effectLst>
                            <a:outerShdw blurRad="38100" dist="38100" dir="2700000" algn="tl">
                              <a:srgbClr val="000000">
                                <a:alpha val="43137"/>
                              </a:srgbClr>
                            </a:outerShdw>
                          </a:effectLst>
                          <a:latin typeface="+mn-lt"/>
                        </a:rPr>
                        <a:t>   </a:t>
                      </a:r>
                      <a:r>
                        <a:rPr lang="en-US" sz="1100" b="0" dirty="0" smtClean="0">
                          <a:latin typeface="+mn-lt"/>
                        </a:rPr>
                        <a:t>Which word could be used to replace </a:t>
                      </a:r>
                      <a:r>
                        <a:rPr lang="en-US" sz="1100" b="0" i="1" u="sng" dirty="0" smtClean="0">
                          <a:latin typeface="+mn-lt"/>
                        </a:rPr>
                        <a:t>nutrients</a:t>
                      </a:r>
                      <a:r>
                        <a:rPr lang="en-US" sz="1100" b="0" dirty="0" smtClean="0">
                          <a:latin typeface="+mn-lt"/>
                        </a:rPr>
                        <a:t>?</a:t>
                      </a:r>
                      <a:r>
                        <a:rPr lang="en-US" sz="1100" b="0" baseline="0" dirty="0" smtClean="0">
                          <a:latin typeface="+mn-lt"/>
                        </a:rPr>
                        <a:t> </a:t>
                      </a:r>
                      <a:r>
                        <a:rPr lang="en-US" sz="1100" b="0" u="none" dirty="0" smtClean="0">
                          <a:latin typeface="+mn-lt"/>
                        </a:rPr>
                        <a:t>L </a:t>
                      </a:r>
                      <a:r>
                        <a:rPr lang="en-US" sz="1100" b="0" dirty="0" smtClean="0">
                          <a:latin typeface="+mn-lt"/>
                        </a:rPr>
                        <a:t>3.3.a </a:t>
                      </a:r>
                      <a:endParaRPr lang="en-US" sz="1100" b="0" u="sng"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A</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1</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3193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effectLst>
                            <a:outerShdw blurRad="38100" dist="38100" dir="2700000" algn="tl">
                              <a:srgbClr val="000000">
                                <a:alpha val="43137"/>
                              </a:srgbClr>
                            </a:outerShdw>
                          </a:effectLst>
                          <a:latin typeface="+mn-lt"/>
                        </a:rPr>
                        <a:t>Question 20</a:t>
                      </a:r>
                      <a:r>
                        <a:rPr lang="en-US" sz="1100" b="0" u="none" dirty="0" smtClean="0">
                          <a:solidFill>
                            <a:schemeClr val="tx1"/>
                          </a:solidFill>
                          <a:effectLst>
                            <a:outerShdw blurRad="38100" dist="38100" dir="2700000" algn="tl">
                              <a:srgbClr val="000000">
                                <a:alpha val="43137"/>
                              </a:srgbClr>
                            </a:outerShdw>
                          </a:effectLst>
                          <a:latin typeface="+mn-lt"/>
                        </a:rPr>
                        <a:t>   </a:t>
                      </a:r>
                      <a:r>
                        <a:rPr lang="en-US" sz="1100" b="0" dirty="0" smtClean="0">
                          <a:latin typeface="+mn-lt"/>
                          <a:cs typeface="Helvetica" panose="020B0604020202020204" pitchFamily="34" charset="0"/>
                        </a:rPr>
                        <a:t>Which two sentences have no errors in punctuation?</a:t>
                      </a:r>
                      <a:r>
                        <a:rPr lang="en-US" sz="1100" b="0" baseline="0" dirty="0" smtClean="0">
                          <a:latin typeface="+mn-lt"/>
                          <a:cs typeface="+mn-cs"/>
                        </a:rPr>
                        <a:t>  </a:t>
                      </a:r>
                      <a:r>
                        <a:rPr lang="en-US" sz="1100" b="0" u="none" dirty="0" smtClean="0"/>
                        <a:t>L.2 (both must be correct)</a:t>
                      </a:r>
                      <a:endParaRPr lang="en-US" sz="1100" b="0" u="none" dirty="0" smtClean="0">
                        <a:latin typeface="+mn-lt"/>
                        <a:cs typeface="Helvetica" pitchFamily="34" charset="0"/>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B,C</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1</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bl>
          </a:graphicData>
        </a:graphic>
      </p:graphicFrame>
    </p:spTree>
    <p:extLst>
      <p:ext uri="{BB962C8B-B14F-4D97-AF65-F5344CB8AC3E}">
        <p14:creationId xmlns:p14="http://schemas.microsoft.com/office/powerpoint/2010/main" val="1720951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26</a:t>
            </a:fld>
            <a:endParaRPr lang="en-US" dirty="0"/>
          </a:p>
        </p:txBody>
      </p:sp>
      <p:sp>
        <p:nvSpPr>
          <p:cNvPr id="12" name="Right Triangle 11"/>
          <p:cNvSpPr/>
          <p:nvPr/>
        </p:nvSpPr>
        <p:spPr>
          <a:xfrm rot="5400000" flipH="1">
            <a:off x="660173" y="7641998"/>
            <a:ext cx="1756229" cy="3076575"/>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3" name="Right Triangle 12"/>
          <p:cNvSpPr/>
          <p:nvPr/>
        </p:nvSpPr>
        <p:spPr>
          <a:xfrm rot="16200000" flipH="1">
            <a:off x="5476308" y="-699521"/>
            <a:ext cx="1596571" cy="2995613"/>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nvGrpSpPr>
          <p:cNvPr id="3" name="Group 2"/>
          <p:cNvGrpSpPr/>
          <p:nvPr/>
        </p:nvGrpSpPr>
        <p:grpSpPr>
          <a:xfrm>
            <a:off x="835909" y="1752600"/>
            <a:ext cx="5829300" cy="5069183"/>
            <a:chOff x="786738" y="1990418"/>
            <a:chExt cx="5486400" cy="4838766"/>
          </a:xfrm>
        </p:grpSpPr>
        <p:grpSp>
          <p:nvGrpSpPr>
            <p:cNvPr id="5" name="Group 19"/>
            <p:cNvGrpSpPr/>
            <p:nvPr/>
          </p:nvGrpSpPr>
          <p:grpSpPr>
            <a:xfrm>
              <a:off x="786738" y="1990418"/>
              <a:ext cx="5486400" cy="4838766"/>
              <a:chOff x="786738" y="623084"/>
              <a:chExt cx="5486400" cy="4838766"/>
            </a:xfrm>
          </p:grpSpPr>
          <p:sp>
            <p:nvSpPr>
              <p:cNvPr id="6" name="TextBox 5"/>
              <p:cNvSpPr txBox="1"/>
              <p:nvPr/>
            </p:nvSpPr>
            <p:spPr>
              <a:xfrm>
                <a:off x="786738" y="3370930"/>
                <a:ext cx="5486400" cy="2090920"/>
              </a:xfrm>
              <a:prstGeom prst="rect">
                <a:avLst/>
              </a:prstGeom>
              <a:noFill/>
              <a:ln>
                <a:noFill/>
              </a:ln>
            </p:spPr>
            <p:txBody>
              <a:bodyPr wrap="square" lIns="96661" tIns="48331" rIns="96661" bIns="48331" rtlCol="0">
                <a:spAutoFit/>
              </a:bodyPr>
              <a:lstStyle/>
              <a:p>
                <a:r>
                  <a:rPr lang="en-US" sz="3400" b="1" dirty="0">
                    <a:effectLst>
                      <a:outerShdw blurRad="38100" dist="38100" dir="2700000" algn="tl">
                        <a:srgbClr val="000000">
                          <a:alpha val="43137"/>
                        </a:srgbClr>
                      </a:outerShdw>
                    </a:effectLst>
                  </a:rPr>
                  <a:t>Student Copy</a:t>
                </a:r>
              </a:p>
              <a:p>
                <a:r>
                  <a:rPr lang="en-US" sz="3400" b="1" dirty="0">
                    <a:effectLst>
                      <a:outerShdw blurRad="38100" dist="38100" dir="2700000" algn="tl">
                        <a:srgbClr val="000000">
                          <a:alpha val="43137"/>
                        </a:srgbClr>
                      </a:outerShdw>
                    </a:effectLst>
                  </a:rPr>
                  <a:t>Pre-Assessment Quarter </a:t>
                </a:r>
                <a:r>
                  <a:rPr lang="en-US" sz="3400" b="1" i="1" u="sng" dirty="0" smtClean="0">
                    <a:effectLst>
                      <a:outerShdw blurRad="38100" dist="38100" dir="2700000" algn="tl">
                        <a:srgbClr val="000000">
                          <a:alpha val="43137"/>
                        </a:srgbClr>
                      </a:outerShdw>
                    </a:effectLst>
                  </a:rPr>
                  <a:t>2</a:t>
                </a:r>
                <a:endParaRPr lang="en-US" sz="3400" b="1" i="1" u="sng" dirty="0">
                  <a:effectLst>
                    <a:outerShdw blurRad="38100" dist="38100" dir="2700000" algn="tl">
                      <a:srgbClr val="000000">
                        <a:alpha val="43137"/>
                      </a:srgbClr>
                    </a:outerShdw>
                  </a:effectLst>
                </a:endParaRPr>
              </a:p>
              <a:p>
                <a:pPr algn="ctr"/>
                <a:endParaRPr lang="en-US" sz="3400" b="1" dirty="0">
                  <a:effectLst>
                    <a:outerShdw blurRad="38100" dist="38100" dir="2700000" algn="tl">
                      <a:srgbClr val="000000">
                        <a:alpha val="43137"/>
                      </a:srgbClr>
                    </a:outerShdw>
                  </a:effectLst>
                </a:endParaRPr>
              </a:p>
              <a:p>
                <a:r>
                  <a:rPr lang="en-US" sz="3400" b="1" dirty="0">
                    <a:effectLst>
                      <a:outerShdw blurRad="38100" dist="38100" dir="2700000" algn="tl">
                        <a:srgbClr val="000000">
                          <a:alpha val="43137"/>
                        </a:srgbClr>
                      </a:outerShdw>
                    </a:effectLst>
                  </a:rPr>
                  <a:t>Name ____________________</a:t>
                </a:r>
              </a:p>
            </p:txBody>
          </p:sp>
          <p:sp>
            <p:nvSpPr>
              <p:cNvPr id="9" name="Rectangle 8"/>
              <p:cNvSpPr/>
              <p:nvPr/>
            </p:nvSpPr>
            <p:spPr>
              <a:xfrm>
                <a:off x="2053548" y="623084"/>
                <a:ext cx="1918346" cy="923330"/>
              </a:xfrm>
              <a:prstGeom prst="rect">
                <a:avLst/>
              </a:prstGeom>
            </p:spPr>
            <p:txBody>
              <a:bodyPr wrap="none">
                <a:spAutoFit/>
              </a:bodyPr>
              <a:lstStyle/>
              <a:p>
                <a:r>
                  <a:rPr lang="en-US" sz="5700" b="1" dirty="0">
                    <a:effectLst>
                      <a:outerShdw blurRad="38100" dist="38100" dir="2700000" algn="tl">
                        <a:srgbClr val="000000">
                          <a:alpha val="43137"/>
                        </a:srgbClr>
                      </a:outerShdw>
                    </a:effectLst>
                  </a:rPr>
                  <a:t>Grade</a:t>
                </a:r>
              </a:p>
            </p:txBody>
          </p:sp>
        </p:grpSp>
        <p:sp>
          <p:nvSpPr>
            <p:cNvPr id="22" name="Rectangle 21"/>
            <p:cNvSpPr/>
            <p:nvPr/>
          </p:nvSpPr>
          <p:spPr>
            <a:xfrm>
              <a:off x="2514600" y="2819400"/>
              <a:ext cx="1339665" cy="969496"/>
            </a:xfrm>
            <a:prstGeom prst="rect">
              <a:avLst/>
            </a:prstGeom>
            <a:solidFill>
              <a:srgbClr val="FFFFBD"/>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a:t>
              </a:r>
              <a:r>
                <a:rPr lang="en-US" sz="6000" b="1" baseline="300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rd</a:t>
              </a:r>
              <a:endPar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nvGrpSpPr>
            <p:cNvPr id="10" name="Group 9"/>
            <p:cNvGrpSpPr/>
            <p:nvPr/>
          </p:nvGrpSpPr>
          <p:grpSpPr>
            <a:xfrm>
              <a:off x="3168973" y="2777944"/>
              <a:ext cx="2285688" cy="2330038"/>
              <a:chOff x="1975739" y="882135"/>
              <a:chExt cx="3113063" cy="3240142"/>
            </a:xfrm>
          </p:grpSpPr>
          <p:sp>
            <p:nvSpPr>
              <p:cNvPr id="11" name="Parallelogram 10"/>
              <p:cNvSpPr/>
              <p:nvPr/>
            </p:nvSpPr>
            <p:spPr>
              <a:xfrm rot="1584430" flipH="1">
                <a:off x="1975739" y="1326332"/>
                <a:ext cx="3113063" cy="2076476"/>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15" name="Parallelogram 14"/>
              <p:cNvSpPr/>
              <p:nvPr/>
            </p:nvSpPr>
            <p:spPr>
              <a:xfrm>
                <a:off x="2577440" y="882135"/>
                <a:ext cx="2505901" cy="1981199"/>
              </a:xfrm>
              <a:prstGeom prst="parallelogram">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nvGrpSpPr>
              <p:cNvPr id="16" name="Group 15"/>
              <p:cNvGrpSpPr/>
              <p:nvPr/>
            </p:nvGrpSpPr>
            <p:grpSpPr>
              <a:xfrm>
                <a:off x="2232022" y="1402448"/>
                <a:ext cx="2328450" cy="1796537"/>
                <a:chOff x="-3190194" y="753938"/>
                <a:chExt cx="3048000" cy="2476027"/>
              </a:xfrm>
            </p:grpSpPr>
            <p:sp>
              <p:nvSpPr>
                <p:cNvPr id="20" name="Rectangle 19"/>
                <p:cNvSpPr/>
                <p:nvPr/>
              </p:nvSpPr>
              <p:spPr>
                <a:xfrm rot="20691748">
                  <a:off x="-3190194" y="753938"/>
                  <a:ext cx="3048000" cy="247602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15" descr="http://thumbs.dreamstime.com/x/happy-kids-holding-books-5379901.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819" b="13667"/>
                <a:stretch/>
              </p:blipFill>
              <p:spPr bwMode="auto">
                <a:xfrm rot="21052658">
                  <a:off x="-2990684" y="1008491"/>
                  <a:ext cx="2562184" cy="16553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grpSp>
            <p:nvGrpSpPr>
              <p:cNvPr id="17" name="Group 16"/>
              <p:cNvGrpSpPr/>
              <p:nvPr/>
            </p:nvGrpSpPr>
            <p:grpSpPr>
              <a:xfrm>
                <a:off x="3265452" y="2454632"/>
                <a:ext cx="1775149" cy="1667645"/>
                <a:chOff x="5040111" y="2410697"/>
                <a:chExt cx="1775149" cy="1667645"/>
              </a:xfrm>
            </p:grpSpPr>
            <p:pic>
              <p:nvPicPr>
                <p:cNvPr id="18" name="Picture 19" descr="C:\Users\richmons\AppData\Local\Microsoft\Windows\Temporary Internet Files\Content.IE5\ETNPJYOF\MC900439819[1].png"/>
                <p:cNvPicPr>
                  <a:picLocks noChangeAspect="1" noChangeArrowheads="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7834802">
                  <a:off x="5040111" y="2410697"/>
                  <a:ext cx="1349748" cy="134974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Users\richmons\AppData\Local\Microsoft\Windows\Temporary Internet Files\Content.IE5\ETNPJYOF\MC900439819[1].png"/>
                <p:cNvPicPr>
                  <a:picLocks noChangeAspect="1" noChangeArrowheads="1"/>
                </p:cNvPicPr>
                <p:nvPr/>
              </p:nvPicPr>
              <p:blipFill>
                <a:blip r:embed="rId7" cstate="print">
                  <a:duotone>
                    <a:schemeClr val="accent6">
                      <a:shade val="45000"/>
                      <a:satMod val="135000"/>
                    </a:schemeClr>
                    <a:prstClr val="white"/>
                  </a:duotone>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9570370">
                  <a:off x="5465512" y="2728594"/>
                  <a:ext cx="1349748" cy="1349748"/>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2430139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27</a:t>
            </a:fld>
            <a:endParaRPr lang="en-US" dirty="0"/>
          </a:p>
        </p:txBody>
      </p:sp>
      <p:sp>
        <p:nvSpPr>
          <p:cNvPr id="5" name="TextBox 4"/>
          <p:cNvSpPr txBox="1"/>
          <p:nvPr/>
        </p:nvSpPr>
        <p:spPr>
          <a:xfrm>
            <a:off x="161925" y="152400"/>
            <a:ext cx="7448550" cy="7083837"/>
          </a:xfrm>
          <a:prstGeom prst="rect">
            <a:avLst/>
          </a:prstGeom>
          <a:noFill/>
        </p:spPr>
        <p:txBody>
          <a:bodyPr wrap="square" lIns="96367" tIns="48184" rIns="96367" bIns="48184" rtlCol="0">
            <a:spAutoFit/>
          </a:bodyPr>
          <a:lstStyle/>
          <a:p>
            <a:r>
              <a:rPr lang="en-US" sz="1400" b="1" u="sng" dirty="0"/>
              <a:t>Student Directions</a:t>
            </a:r>
            <a:r>
              <a:rPr lang="en-US" sz="1400" b="1" dirty="0"/>
              <a:t>:  Read the Directions.  </a:t>
            </a:r>
          </a:p>
          <a:p>
            <a:endParaRPr lang="en-US" sz="1200" u="sng" dirty="0"/>
          </a:p>
          <a:p>
            <a:r>
              <a:rPr lang="en-US" sz="1200" b="1" u="sng" dirty="0"/>
              <a:t>Part 1</a:t>
            </a:r>
            <a:r>
              <a:rPr lang="en-US" sz="1200" b="1" dirty="0"/>
              <a:t> </a:t>
            </a:r>
          </a:p>
          <a:p>
            <a:endParaRPr lang="en-US" sz="800" b="1" dirty="0"/>
          </a:p>
          <a:p>
            <a:r>
              <a:rPr lang="en-US" sz="1200" b="1" dirty="0"/>
              <a:t>Your assignment:</a:t>
            </a:r>
          </a:p>
          <a:p>
            <a:r>
              <a:rPr lang="en-US" sz="1200" dirty="0"/>
              <a:t>You will read </a:t>
            </a:r>
            <a:r>
              <a:rPr lang="en-US" sz="1200" dirty="0" smtClean="0"/>
              <a:t>several literary and informational accounts </a:t>
            </a:r>
            <a:r>
              <a:rPr lang="en-US" sz="1200" dirty="0"/>
              <a:t>about </a:t>
            </a:r>
            <a:r>
              <a:rPr lang="en-US" sz="1200" dirty="0" smtClean="0"/>
              <a:t>food.</a:t>
            </a:r>
          </a:p>
          <a:p>
            <a:r>
              <a:rPr lang="en-US" sz="1200" dirty="0" smtClean="0"/>
              <a:t>As </a:t>
            </a:r>
            <a:r>
              <a:rPr lang="en-US" sz="1200" dirty="0"/>
              <a:t>you read, take notes on these sources.  </a:t>
            </a:r>
          </a:p>
          <a:p>
            <a:r>
              <a:rPr lang="en-US" sz="1200" dirty="0"/>
              <a:t>Then you will answer several research questions about these </a:t>
            </a:r>
            <a:r>
              <a:rPr lang="en-US" sz="1200" dirty="0" smtClean="0"/>
              <a:t>sources</a:t>
            </a:r>
            <a:r>
              <a:rPr lang="en-US" sz="1200" dirty="0"/>
              <a:t>. </a:t>
            </a:r>
            <a:endParaRPr lang="en-US" sz="1200" dirty="0" smtClean="0"/>
          </a:p>
          <a:p>
            <a:endParaRPr lang="en-US" sz="1200" dirty="0"/>
          </a:p>
          <a:p>
            <a:pPr marL="359702" indent="-359702">
              <a:defRPr/>
            </a:pPr>
            <a:r>
              <a:rPr lang="en-US" sz="1200" dirty="0"/>
              <a:t>These will help you plan to write an </a:t>
            </a:r>
            <a:r>
              <a:rPr lang="en-US" sz="1200" dirty="0" smtClean="0"/>
              <a:t>article</a:t>
            </a:r>
            <a:r>
              <a:rPr lang="en-US" sz="1200" dirty="0"/>
              <a:t>. People eat different foods for different reasons. You are going to write </a:t>
            </a:r>
            <a:r>
              <a:rPr lang="en-US" sz="1200" dirty="0" smtClean="0"/>
              <a:t>an</a:t>
            </a:r>
          </a:p>
          <a:p>
            <a:pPr marL="359702" indent="-359702">
              <a:defRPr/>
            </a:pPr>
            <a:r>
              <a:rPr lang="en-US" sz="1200" dirty="0"/>
              <a:t>i</a:t>
            </a:r>
            <a:r>
              <a:rPr lang="en-US" sz="1200" dirty="0" smtClean="0"/>
              <a:t>nformational article </a:t>
            </a:r>
            <a:r>
              <a:rPr lang="en-US" sz="1200" dirty="0"/>
              <a:t>about why people choose to eat the foods they do.  Use examples and details from all </a:t>
            </a:r>
            <a:r>
              <a:rPr lang="en-US" sz="1200" dirty="0" smtClean="0"/>
              <a:t>three</a:t>
            </a:r>
          </a:p>
          <a:p>
            <a:pPr marL="359702" indent="-359702">
              <a:defRPr/>
            </a:pPr>
            <a:r>
              <a:rPr lang="en-US" sz="1200" dirty="0" smtClean="0"/>
              <a:t>sources</a:t>
            </a:r>
            <a:r>
              <a:rPr lang="en-US" sz="1200" dirty="0"/>
              <a:t>. </a:t>
            </a:r>
          </a:p>
          <a:p>
            <a:r>
              <a:rPr lang="en-US" sz="1200" dirty="0">
                <a:solidFill>
                  <a:srgbClr val="FF0000"/>
                </a:solidFill>
              </a:rPr>
              <a:t>	</a:t>
            </a:r>
            <a:endParaRPr lang="en-US" sz="1200" b="1" dirty="0"/>
          </a:p>
          <a:p>
            <a:r>
              <a:rPr lang="en-US" sz="1200" b="1" dirty="0"/>
              <a:t>Steps you will be following:</a:t>
            </a:r>
          </a:p>
          <a:p>
            <a:r>
              <a:rPr lang="en-US" sz="1200" dirty="0"/>
              <a:t>In order to help you plan and write your </a:t>
            </a:r>
            <a:r>
              <a:rPr lang="en-US" sz="1200" dirty="0" smtClean="0"/>
              <a:t>article</a:t>
            </a:r>
            <a:r>
              <a:rPr lang="en-US" sz="1200" dirty="0" smtClean="0">
                <a:solidFill>
                  <a:srgbClr val="C00000"/>
                </a:solidFill>
              </a:rPr>
              <a:t>, </a:t>
            </a:r>
            <a:r>
              <a:rPr lang="en-US" sz="1200" dirty="0"/>
              <a:t>you will do all of the following:</a:t>
            </a:r>
          </a:p>
          <a:p>
            <a:pPr marL="228600" indent="-228600">
              <a:buAutoNum type="arabicPeriod"/>
            </a:pPr>
            <a:r>
              <a:rPr lang="en-US" sz="1200" dirty="0" smtClean="0"/>
              <a:t>Read all three sources.</a:t>
            </a:r>
          </a:p>
          <a:p>
            <a:r>
              <a:rPr lang="en-US" sz="1200" dirty="0" smtClean="0"/>
              <a:t>2</a:t>
            </a:r>
            <a:r>
              <a:rPr lang="en-US" sz="1200" dirty="0"/>
              <a:t>. </a:t>
            </a:r>
            <a:r>
              <a:rPr lang="en-US" sz="1200" dirty="0" smtClean="0"/>
              <a:t>  Answer </a:t>
            </a:r>
            <a:r>
              <a:rPr lang="en-US" sz="1200" dirty="0"/>
              <a:t>several questions about the sources.</a:t>
            </a:r>
          </a:p>
          <a:p>
            <a:r>
              <a:rPr lang="en-US" sz="1200" dirty="0"/>
              <a:t>3. </a:t>
            </a:r>
            <a:r>
              <a:rPr lang="en-US" sz="1200" dirty="0" smtClean="0"/>
              <a:t>  Plan </a:t>
            </a:r>
            <a:r>
              <a:rPr lang="en-US" sz="1200" dirty="0"/>
              <a:t>your article.</a:t>
            </a:r>
          </a:p>
          <a:p>
            <a:endParaRPr lang="en-US" sz="1200" b="1" dirty="0"/>
          </a:p>
          <a:p>
            <a:r>
              <a:rPr lang="en-US" sz="1200" b="1" dirty="0"/>
              <a:t>Directions for beginning:</a:t>
            </a:r>
          </a:p>
          <a:p>
            <a:r>
              <a:rPr lang="en-US" sz="1200" dirty="0"/>
              <a:t>You will now read </a:t>
            </a:r>
            <a:r>
              <a:rPr lang="en-US" sz="1200" dirty="0" smtClean="0"/>
              <a:t>several types of texts. Take </a:t>
            </a:r>
            <a:r>
              <a:rPr lang="en-US" sz="1200" dirty="0"/>
              <a:t>notes because you may want to refer to your notes while you plan your article. You can refer to any of the sources as often as you like.</a:t>
            </a:r>
            <a:r>
              <a:rPr lang="en-US" sz="1200" b="1" dirty="0"/>
              <a:t> </a:t>
            </a:r>
          </a:p>
          <a:p>
            <a:endParaRPr lang="en-US" sz="800" b="1" dirty="0"/>
          </a:p>
          <a:p>
            <a:r>
              <a:rPr lang="en-US" sz="1200" b="1" dirty="0"/>
              <a:t>Questions</a:t>
            </a:r>
          </a:p>
          <a:p>
            <a:r>
              <a:rPr lang="en-US" sz="1200" dirty="0"/>
              <a:t>Answer the questions.  Your answers to these questions will be scored. Also, they will help you think about the sources you’ve read, which should help you plan your article.</a:t>
            </a:r>
          </a:p>
          <a:p>
            <a:endParaRPr lang="en-US" sz="800" dirty="0"/>
          </a:p>
          <a:p>
            <a:r>
              <a:rPr lang="en-US" sz="1200" b="1" u="sng" dirty="0"/>
              <a:t>Part 2</a:t>
            </a:r>
            <a:r>
              <a:rPr lang="en-US" sz="1200" b="1" dirty="0"/>
              <a:t> </a:t>
            </a:r>
          </a:p>
          <a:p>
            <a:pPr marL="359702" indent="-359702">
              <a:defRPr/>
            </a:pPr>
            <a:r>
              <a:rPr lang="en-US" sz="1200" b="1" u="sng" dirty="0"/>
              <a:t>Your assignment</a:t>
            </a:r>
            <a:r>
              <a:rPr lang="en-US" sz="1200" b="1" dirty="0"/>
              <a:t>: </a:t>
            </a:r>
            <a:r>
              <a:rPr lang="en-US" sz="1200" dirty="0"/>
              <a:t>People eat different foods for different reasons. You are going to write an</a:t>
            </a:r>
          </a:p>
          <a:p>
            <a:pPr marL="359702" indent="-359702">
              <a:defRPr/>
            </a:pPr>
            <a:r>
              <a:rPr lang="en-US" sz="1200" dirty="0"/>
              <a:t>Informational article about why people choose to eat the foods they do.  Use examples and details       </a:t>
            </a:r>
          </a:p>
          <a:p>
            <a:pPr marL="359702" indent="-359702">
              <a:defRPr/>
            </a:pPr>
            <a:r>
              <a:rPr lang="en-US" sz="1200" dirty="0" smtClean="0"/>
              <a:t>from </a:t>
            </a:r>
            <a:r>
              <a:rPr lang="en-US" sz="1200" dirty="0"/>
              <a:t>all three sources. </a:t>
            </a:r>
          </a:p>
          <a:p>
            <a:endParaRPr lang="en-US" sz="800" dirty="0"/>
          </a:p>
          <a:p>
            <a:r>
              <a:rPr lang="en-US" sz="1200" b="1" u="sng" dirty="0"/>
              <a:t>You will</a:t>
            </a:r>
            <a:r>
              <a:rPr lang="en-US" sz="1200" dirty="0"/>
              <a:t>:</a:t>
            </a:r>
          </a:p>
          <a:p>
            <a:pPr marL="361375" indent="-361375">
              <a:buAutoNum type="arabicPeriod"/>
            </a:pPr>
            <a:r>
              <a:rPr lang="en-US" sz="1200" dirty="0"/>
              <a:t>Plan your writing.  You may use your notes and answers.</a:t>
            </a:r>
          </a:p>
          <a:p>
            <a:pPr marL="361375" indent="-361375">
              <a:buAutoNum type="arabicPeriod"/>
            </a:pPr>
            <a:endParaRPr lang="en-US" sz="1200" dirty="0"/>
          </a:p>
          <a:p>
            <a:pPr marL="361375" indent="-361375">
              <a:buAutoNum type="arabicPeriod"/>
            </a:pPr>
            <a:r>
              <a:rPr lang="en-US" sz="1200" dirty="0" smtClean="0"/>
              <a:t>Write, </a:t>
            </a:r>
            <a:r>
              <a:rPr lang="en-US" sz="1200" dirty="0"/>
              <a:t>r</a:t>
            </a:r>
            <a:r>
              <a:rPr lang="en-US" sz="1200" dirty="0" smtClean="0"/>
              <a:t>evise </a:t>
            </a:r>
            <a:r>
              <a:rPr lang="en-US" sz="1200" dirty="0"/>
              <a:t>and </a:t>
            </a:r>
            <a:r>
              <a:rPr lang="en-US" sz="1200" dirty="0" smtClean="0"/>
              <a:t>edit </a:t>
            </a:r>
            <a:r>
              <a:rPr lang="en-US" sz="1200" dirty="0"/>
              <a:t>your first draft (your teacher will give you paper).</a:t>
            </a:r>
          </a:p>
          <a:p>
            <a:pPr marL="361375" indent="-361375">
              <a:buAutoNum type="arabicPeriod"/>
            </a:pPr>
            <a:endParaRPr lang="en-US" sz="1200" dirty="0"/>
          </a:p>
          <a:p>
            <a:pPr marL="361375" indent="-361375">
              <a:buAutoNum type="arabicPeriod"/>
            </a:pPr>
            <a:r>
              <a:rPr lang="en-US" sz="1200" dirty="0"/>
              <a:t>Write a final draft for your  report.</a:t>
            </a:r>
          </a:p>
          <a:p>
            <a:pPr marL="361375" indent="-361375">
              <a:buAutoNum type="arabicPeriod"/>
            </a:pPr>
            <a:endParaRPr lang="en-US" sz="1200" dirty="0"/>
          </a:p>
        </p:txBody>
      </p:sp>
      <p:graphicFrame>
        <p:nvGraphicFramePr>
          <p:cNvPr id="7" name="Table 6"/>
          <p:cNvGraphicFramePr>
            <a:graphicFrameLocks noGrp="1"/>
          </p:cNvGraphicFramePr>
          <p:nvPr>
            <p:extLst>
              <p:ext uri="{D42A27DB-BD31-4B8C-83A1-F6EECF244321}">
                <p14:modId xmlns:p14="http://schemas.microsoft.com/office/powerpoint/2010/main" val="746406421"/>
              </p:ext>
            </p:extLst>
          </p:nvPr>
        </p:nvGraphicFramePr>
        <p:xfrm>
          <a:off x="1014413" y="7509028"/>
          <a:ext cx="5553075" cy="2013856"/>
        </p:xfrm>
        <a:graphic>
          <a:graphicData uri="http://schemas.openxmlformats.org/drawingml/2006/table">
            <a:tbl>
              <a:tblPr firstRow="1" bandRow="1">
                <a:tableStyleId>{5940675A-B579-460E-94D1-54222C63F5DA}</a:tableStyleId>
              </a:tblPr>
              <a:tblGrid>
                <a:gridCol w="1180160"/>
                <a:gridCol w="4372915"/>
              </a:tblGrid>
              <a:tr h="383177">
                <a:tc>
                  <a:txBody>
                    <a:bodyPr/>
                    <a:lstStyle/>
                    <a:p>
                      <a:pPr algn="r"/>
                      <a:r>
                        <a:rPr lang="en-US" sz="900" b="1" i="1" dirty="0" smtClean="0">
                          <a:solidFill>
                            <a:schemeClr val="tx1"/>
                          </a:solidFill>
                        </a:rPr>
                        <a:t>Purpose</a:t>
                      </a:r>
                      <a:endParaRPr lang="en-US" sz="900" b="1" i="1" dirty="0">
                        <a:solidFill>
                          <a:schemeClr val="tx1"/>
                        </a:solidFill>
                      </a:endParaRPr>
                    </a:p>
                  </a:txBody>
                  <a:tcPr marL="97155" marR="97155" marT="47897" marB="47897"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how well you maintain your focus, and establish a setting, narrator and or characters.</a:t>
                      </a:r>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2"/>
                    </a:solidFill>
                  </a:tcPr>
                </a:tc>
              </a:tr>
              <a:tr h="239486">
                <a:tc>
                  <a:txBody>
                    <a:bodyPr/>
                    <a:lstStyle/>
                    <a:p>
                      <a:pPr algn="r"/>
                      <a:r>
                        <a:rPr lang="en-US" sz="900" b="1" i="1" dirty="0" smtClean="0">
                          <a:solidFill>
                            <a:schemeClr val="tx1"/>
                          </a:solidFill>
                        </a:rPr>
                        <a:t>Organization</a:t>
                      </a:r>
                      <a:endParaRPr lang="en-US" sz="900" b="1" i="1" dirty="0">
                        <a:solidFill>
                          <a:schemeClr val="tx1"/>
                        </a:solidFill>
                      </a:endParaRPr>
                    </a:p>
                  </a:txBody>
                  <a:tcPr marL="97155" marR="97155" marT="47897" marB="47897" anchor="ctr">
                    <a:lnT w="12700" cap="flat" cmpd="sng" algn="ctr">
                      <a:noFill/>
                      <a:prstDash val="solid"/>
                      <a:round/>
                      <a:headEnd type="none" w="med" len="med"/>
                      <a:tailEnd type="none" w="med" len="med"/>
                    </a:lnT>
                    <a:solidFill>
                      <a:schemeClr val="bg2"/>
                    </a:solidFill>
                  </a:tcPr>
                </a:tc>
                <a:tc>
                  <a:txBody>
                    <a:bodyPr/>
                    <a:lstStyle/>
                    <a:p>
                      <a:r>
                        <a:rPr lang="en-US" sz="900" b="1" dirty="0" smtClean="0"/>
                        <a:t>how well the events logically flow from beginning to end using effective transitions and how well you stay on topic throughout the story.</a:t>
                      </a:r>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2"/>
                    </a:solidFill>
                  </a:tcPr>
                </a:tc>
              </a:tr>
              <a:tr h="383177">
                <a:tc>
                  <a:txBody>
                    <a:bodyPr/>
                    <a:lstStyle/>
                    <a:p>
                      <a:pPr algn="r"/>
                      <a:r>
                        <a:rPr lang="en-US" sz="900" b="1" i="1" dirty="0" smtClean="0">
                          <a:solidFill>
                            <a:schemeClr val="tx1"/>
                          </a:solidFill>
                        </a:rPr>
                        <a:t>Elaboration:</a:t>
                      </a:r>
                    </a:p>
                    <a:p>
                      <a:pPr algn="r"/>
                      <a:r>
                        <a:rPr lang="en-US" sz="900" b="1" i="1" dirty="0" smtClean="0">
                          <a:solidFill>
                            <a:schemeClr val="tx1"/>
                          </a:solidFill>
                        </a:rPr>
                        <a:t>of evidence</a:t>
                      </a:r>
                    </a:p>
                  </a:txBody>
                  <a:tcPr marL="97155" marR="97155" marT="47897" marB="47897" anchor="ctr">
                    <a:lnB w="12700" cap="flat" cmpd="sng" algn="ctr">
                      <a:noFill/>
                      <a:prstDash val="solid"/>
                      <a:round/>
                      <a:headEnd type="none" w="med" len="med"/>
                      <a:tailEnd type="none" w="med" len="med"/>
                    </a:lnB>
                    <a:solidFill>
                      <a:schemeClr val="bg1">
                        <a:lumMod val="95000"/>
                      </a:schemeClr>
                    </a:solidFill>
                  </a:tcPr>
                </a:tc>
                <a:tc>
                  <a:txBody>
                    <a:bodyPr/>
                    <a:lstStyle/>
                    <a:p>
                      <a:r>
                        <a:rPr lang="en-US" sz="900" b="1" dirty="0" smtClean="0"/>
                        <a:t>how well you elaborate with details, dialogue, and description to advance the story or illustrate the experience.</a:t>
                      </a:r>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83177">
                <a:tc>
                  <a:txBody>
                    <a:bodyPr/>
                    <a:lstStyle/>
                    <a:p>
                      <a:pPr algn="r"/>
                      <a:r>
                        <a:rPr lang="en-US" sz="900" b="1" i="1" dirty="0" smtClean="0">
                          <a:solidFill>
                            <a:schemeClr val="tx1"/>
                          </a:solidFill>
                        </a:rPr>
                        <a:t>Elaboration:</a:t>
                      </a:r>
                    </a:p>
                    <a:p>
                      <a:pPr algn="r"/>
                      <a:r>
                        <a:rPr lang="en-US" sz="900" b="1" i="1" dirty="0" smtClean="0">
                          <a:solidFill>
                            <a:schemeClr val="tx1"/>
                          </a:solidFill>
                        </a:rPr>
                        <a:t>of language and vocabulary</a:t>
                      </a:r>
                      <a:endParaRPr lang="en-US" sz="900" b="1" i="1" dirty="0">
                        <a:solidFill>
                          <a:schemeClr val="tx1"/>
                        </a:solidFill>
                      </a:endParaRPr>
                    </a:p>
                  </a:txBody>
                  <a:tcPr marL="97155" marR="97155" marT="47897" marB="47897" anchor="ctr">
                    <a:lnT w="12700" cap="flat" cmpd="sng" algn="ctr">
                      <a:noFill/>
                      <a:prstDash val="solid"/>
                      <a:round/>
                      <a:headEnd type="none" w="med" len="med"/>
                      <a:tailEnd type="none" w="med" len="med"/>
                    </a:lnT>
                    <a:solidFill>
                      <a:schemeClr val="bg1">
                        <a:lumMod val="95000"/>
                      </a:schemeClr>
                    </a:solidFill>
                  </a:tcPr>
                </a:tc>
                <a:tc>
                  <a:txBody>
                    <a:bodyPr/>
                    <a:lstStyle/>
                    <a:p>
                      <a:r>
                        <a:rPr lang="en-US" sz="900" b="1" dirty="0" smtClean="0"/>
                        <a:t>how well you effectively express experiences or events using sensory, concrete, and figurative language that is appropriate for your purpose.</a:t>
                      </a:r>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239486">
                <a:tc>
                  <a:txBody>
                    <a:bodyPr/>
                    <a:lstStyle/>
                    <a:p>
                      <a:pPr algn="r"/>
                      <a:r>
                        <a:rPr lang="en-US" sz="900" b="1" i="1" dirty="0" smtClean="0">
                          <a:solidFill>
                            <a:schemeClr val="tx1"/>
                          </a:solidFill>
                        </a:rPr>
                        <a:t>Conventions</a:t>
                      </a:r>
                      <a:endParaRPr lang="en-US" sz="900" b="1" i="1" dirty="0">
                        <a:solidFill>
                          <a:schemeClr val="tx1"/>
                        </a:solidFill>
                      </a:endParaRPr>
                    </a:p>
                  </a:txBody>
                  <a:tcPr marL="97155" marR="97155" marT="47897" marB="47897" anchor="ctr">
                    <a:solidFill>
                      <a:schemeClr val="accent6">
                        <a:lumMod val="20000"/>
                        <a:lumOff val="80000"/>
                      </a:schemeClr>
                    </a:solidFill>
                  </a:tcPr>
                </a:tc>
                <a:tc>
                  <a:txBody>
                    <a:bodyPr/>
                    <a:lstStyle/>
                    <a:p>
                      <a:r>
                        <a:rPr lang="en-US" sz="900" b="1" dirty="0" smtClean="0"/>
                        <a:t> how well you follow the rules of grammar, usage, and mechanics (spelling, punctuation, capitalization, etc.).</a:t>
                      </a:r>
                    </a:p>
                  </a:txBody>
                  <a:tcPr marL="97155" marR="97155" marT="47897" marB="47897" anchor="ctr">
                    <a:solidFill>
                      <a:schemeClr val="accent6">
                        <a:lumMod val="20000"/>
                        <a:lumOff val="80000"/>
                      </a:schemeClr>
                    </a:solidFill>
                  </a:tcPr>
                </a:tc>
              </a:tr>
            </a:tbl>
          </a:graphicData>
        </a:graphic>
      </p:graphicFrame>
      <p:sp>
        <p:nvSpPr>
          <p:cNvPr id="3" name="TextBox 2"/>
          <p:cNvSpPr txBox="1"/>
          <p:nvPr/>
        </p:nvSpPr>
        <p:spPr>
          <a:xfrm>
            <a:off x="2819400" y="7082348"/>
            <a:ext cx="2133600" cy="307777"/>
          </a:xfrm>
          <a:prstGeom prst="rect">
            <a:avLst/>
          </a:prstGeom>
          <a:noFill/>
        </p:spPr>
        <p:txBody>
          <a:bodyPr wrap="square" rtlCol="0">
            <a:spAutoFit/>
          </a:bodyPr>
          <a:lstStyle/>
          <a:p>
            <a:r>
              <a:rPr lang="en-US" sz="1400" b="1" u="sng" dirty="0"/>
              <a:t>You Will be Scored by</a:t>
            </a:r>
            <a:r>
              <a:rPr lang="en-US" sz="1400" b="1" u="sng" dirty="0" smtClean="0"/>
              <a:t>….</a:t>
            </a:r>
            <a:endParaRPr lang="en-US" sz="1400" b="1" u="sng" dirty="0"/>
          </a:p>
        </p:txBody>
      </p:sp>
    </p:spTree>
    <p:extLst>
      <p:ext uri="{BB962C8B-B14F-4D97-AF65-F5344CB8AC3E}">
        <p14:creationId xmlns:p14="http://schemas.microsoft.com/office/powerpoint/2010/main" val="31843573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6490" y="485191"/>
            <a:ext cx="6982510" cy="9555821"/>
          </a:xfrm>
          <a:prstGeom prst="rect">
            <a:avLst/>
          </a:prstGeom>
        </p:spPr>
        <p:txBody>
          <a:bodyPr wrap="square">
            <a:spAutoFit/>
          </a:bodyPr>
          <a:lstStyle/>
          <a:p>
            <a:pPr algn="ctr">
              <a:lnSpc>
                <a:spcPct val="107000"/>
              </a:lnSpc>
              <a:spcAft>
                <a:spcPts val="800"/>
              </a:spcAft>
            </a:pPr>
            <a:r>
              <a:rPr lang="en-US" sz="1800" b="1" dirty="0" smtClean="0">
                <a:latin typeface="Calibri" panose="020F0502020204030204" pitchFamily="34" charset="0"/>
                <a:ea typeface="Calibri" panose="020F0502020204030204" pitchFamily="34" charset="0"/>
                <a:cs typeface="Times New Roman" panose="02020603050405020304" pitchFamily="18" charset="0"/>
              </a:rPr>
              <a:t>Stone Soup</a:t>
            </a:r>
          </a:p>
          <a:p>
            <a:pPr algn="ctr">
              <a:lnSpc>
                <a:spcPct val="107000"/>
              </a:lnSpc>
              <a:spcAft>
                <a:spcPts val="800"/>
              </a:spcAft>
            </a:pPr>
            <a:r>
              <a:rPr lang="en-US" sz="1400" b="1" dirty="0" smtClean="0">
                <a:latin typeface="Calibri" panose="020F0502020204030204" pitchFamily="34" charset="0"/>
                <a:ea typeface="Calibri" panose="020F0502020204030204" pitchFamily="34" charset="0"/>
                <a:cs typeface="Times New Roman" panose="02020603050405020304" pitchFamily="18" charset="0"/>
              </a:rPr>
              <a:t>Traditional Folktale </a:t>
            </a:r>
          </a:p>
          <a:p>
            <a:pPr algn="ctr">
              <a:lnSpc>
                <a:spcPct val="107000"/>
              </a:lnSpc>
              <a:spcAft>
                <a:spcPts val="800"/>
              </a:spcAft>
            </a:pPr>
            <a:endParaRPr lang="en-US" sz="1400" b="1"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smtClean="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i="1" u="sng" dirty="0" smtClean="0">
                <a:latin typeface="Calibri" panose="020F0502020204030204" pitchFamily="34" charset="0"/>
                <a:ea typeface="Calibri" panose="020F0502020204030204" pitchFamily="34" charset="0"/>
                <a:cs typeface="Times New Roman" panose="02020603050405020304" pitchFamily="18" charset="0"/>
              </a:rPr>
              <a:t>Scene 1</a:t>
            </a:r>
            <a:r>
              <a:rPr lang="en-US" sz="1200" b="1" i="1" dirty="0" smtClean="0">
                <a:latin typeface="Calibri" panose="020F0502020204030204" pitchFamily="34" charset="0"/>
                <a:ea typeface="Calibri" panose="020F0502020204030204" pitchFamily="34" charset="0"/>
                <a:cs typeface="Times New Roman" panose="02020603050405020304" pitchFamily="18" charset="0"/>
              </a:rPr>
              <a:t>: </a:t>
            </a:r>
            <a:r>
              <a:rPr lang="en-US" sz="1200" i="1" dirty="0" smtClean="0">
                <a:latin typeface="Calibri" panose="020F0502020204030204" pitchFamily="34" charset="0"/>
                <a:ea typeface="Calibri" panose="020F0502020204030204" pitchFamily="34" charset="0"/>
                <a:cs typeface="Times New Roman" panose="02020603050405020304" pitchFamily="18" charset="0"/>
              </a:rPr>
              <a:t> The soldiers are near a village.  They are tired and hungry and far from home</a:t>
            </a:r>
            <a:r>
              <a:rPr lang="en-US" sz="1200" dirty="0" smtClean="0">
                <a:latin typeface="Calibri" panose="020F0502020204030204" pitchFamily="34" charset="0"/>
                <a:ea typeface="Calibri" panose="020F0502020204030204" pitchFamily="34" charset="0"/>
                <a:cs typeface="Times New Roman" panose="02020603050405020304" pitchFamily="18" charset="0"/>
              </a:rPr>
              <a:t>.</a:t>
            </a:r>
            <a:endParaRPr lang="en-US" sz="12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Narrator</a:t>
            </a:r>
            <a:r>
              <a:rPr lang="en-US" sz="1200" dirty="0" smtClean="0">
                <a:latin typeface="Calibri" panose="020F0502020204030204" pitchFamily="34" charset="0"/>
                <a:ea typeface="Calibri" panose="020F0502020204030204" pitchFamily="34" charset="0"/>
                <a:cs typeface="Times New Roman" panose="02020603050405020304" pitchFamily="18" charset="0"/>
              </a:rPr>
              <a:t>: A long time ago, in a different land, some soldiers were walking home from war. </a:t>
            </a:r>
          </a:p>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Soldier 1</a:t>
            </a:r>
            <a:r>
              <a:rPr lang="en-US" sz="1200" dirty="0" smtClean="0">
                <a:latin typeface="Calibri" panose="020F0502020204030204" pitchFamily="34" charset="0"/>
                <a:ea typeface="Calibri" panose="020F0502020204030204" pitchFamily="34" charset="0"/>
                <a:cs typeface="Times New Roman" panose="02020603050405020304" pitchFamily="18" charset="0"/>
              </a:rPr>
              <a:t>: We have walked so far. My feet hurt and I am hungry. I would love some soup. </a:t>
            </a:r>
          </a:p>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Soldier 2</a:t>
            </a:r>
            <a:r>
              <a:rPr lang="en-US" sz="1200" dirty="0" smtClean="0">
                <a:latin typeface="Calibri" panose="020F0502020204030204" pitchFamily="34" charset="0"/>
                <a:ea typeface="Calibri" panose="020F0502020204030204" pitchFamily="34" charset="0"/>
                <a:cs typeface="Times New Roman" panose="02020603050405020304" pitchFamily="18" charset="0"/>
              </a:rPr>
              <a:t>: How can we make soup we have no food? </a:t>
            </a:r>
          </a:p>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Soldier 3</a:t>
            </a:r>
            <a:r>
              <a:rPr lang="en-US" sz="1200" dirty="0" smtClean="0">
                <a:latin typeface="Calibri" panose="020F0502020204030204" pitchFamily="34" charset="0"/>
                <a:ea typeface="Calibri" panose="020F0502020204030204" pitchFamily="34" charset="0"/>
                <a:cs typeface="Times New Roman" panose="02020603050405020304" pitchFamily="18" charset="0"/>
              </a:rPr>
              <a:t>: Look up there I see a town. I bet they have food and a bed. </a:t>
            </a:r>
          </a:p>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Soldier 1</a:t>
            </a:r>
            <a:r>
              <a:rPr lang="en-US" sz="1200" dirty="0" smtClean="0">
                <a:latin typeface="Calibri" panose="020F0502020204030204" pitchFamily="34" charset="0"/>
                <a:ea typeface="Calibri" panose="020F0502020204030204" pitchFamily="34" charset="0"/>
                <a:cs typeface="Times New Roman" panose="02020603050405020304" pitchFamily="18" charset="0"/>
              </a:rPr>
              <a:t>: It’s no use. They will not give us any food. They will chase us out. </a:t>
            </a:r>
          </a:p>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Soldier 2</a:t>
            </a:r>
            <a:r>
              <a:rPr lang="en-US" sz="1200" dirty="0" smtClean="0">
                <a:latin typeface="Calibri" panose="020F0502020204030204" pitchFamily="34" charset="0"/>
                <a:ea typeface="Calibri" panose="020F0502020204030204" pitchFamily="34" charset="0"/>
                <a:cs typeface="Times New Roman" panose="02020603050405020304" pitchFamily="18" charset="0"/>
              </a:rPr>
              <a:t>: Still we can ask. </a:t>
            </a:r>
          </a:p>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Soldier 3</a:t>
            </a:r>
            <a:r>
              <a:rPr lang="en-US" sz="1200" dirty="0" smtClean="0">
                <a:latin typeface="Calibri" panose="020F0502020204030204" pitchFamily="34" charset="0"/>
                <a:ea typeface="Calibri" panose="020F0502020204030204" pitchFamily="34" charset="0"/>
                <a:cs typeface="Times New Roman" panose="02020603050405020304" pitchFamily="18" charset="0"/>
              </a:rPr>
              <a:t>: Yes, we will never know until we ask. </a:t>
            </a:r>
          </a:p>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Soldier 1</a:t>
            </a:r>
            <a:r>
              <a:rPr lang="en-US" sz="1200" dirty="0" smtClean="0">
                <a:latin typeface="Calibri" panose="020F0502020204030204" pitchFamily="34" charset="0"/>
                <a:ea typeface="Calibri" panose="020F0502020204030204" pitchFamily="34" charset="0"/>
                <a:cs typeface="Times New Roman" panose="02020603050405020304" pitchFamily="18" charset="0"/>
              </a:rPr>
              <a:t>: Ok, you ask and then you will know. </a:t>
            </a:r>
          </a:p>
          <a:p>
            <a:pPr>
              <a:lnSpc>
                <a:spcPct val="107000"/>
              </a:lnSpc>
              <a:spcAft>
                <a:spcPts val="800"/>
              </a:spcAft>
            </a:pPr>
            <a:r>
              <a:rPr lang="en-US" sz="1200" b="1" i="1" u="sng" dirty="0" smtClean="0">
                <a:latin typeface="Calibri" panose="020F0502020204030204" pitchFamily="34" charset="0"/>
                <a:ea typeface="Calibri" panose="020F0502020204030204" pitchFamily="34" charset="0"/>
                <a:cs typeface="Times New Roman" panose="02020603050405020304" pitchFamily="18" charset="0"/>
              </a:rPr>
              <a:t>Scene 2</a:t>
            </a:r>
            <a:r>
              <a:rPr lang="en-US" sz="1200" b="1" i="1" dirty="0" smtClean="0">
                <a:latin typeface="Calibri" panose="020F0502020204030204" pitchFamily="34" charset="0"/>
                <a:ea typeface="Calibri" panose="020F0502020204030204" pitchFamily="34" charset="0"/>
                <a:cs typeface="Times New Roman" panose="02020603050405020304" pitchFamily="18" charset="0"/>
              </a:rPr>
              <a:t>:  </a:t>
            </a:r>
            <a:r>
              <a:rPr lang="en-US" sz="1200" i="1" dirty="0" smtClean="0">
                <a:latin typeface="Calibri" panose="020F0502020204030204" pitchFamily="34" charset="0"/>
                <a:ea typeface="Calibri" panose="020F0502020204030204" pitchFamily="34" charset="0"/>
                <a:cs typeface="Times New Roman" panose="02020603050405020304" pitchFamily="18" charset="0"/>
              </a:rPr>
              <a:t>The soldiers enter the village to talk to the townspeople.</a:t>
            </a:r>
            <a:endParaRPr lang="en-US" sz="1200" b="1" i="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Narrator</a:t>
            </a:r>
            <a:r>
              <a:rPr lang="en-US" sz="1200" dirty="0" smtClean="0">
                <a:latin typeface="Calibri" panose="020F0502020204030204" pitchFamily="34" charset="0"/>
                <a:ea typeface="Calibri" panose="020F0502020204030204" pitchFamily="34" charset="0"/>
                <a:cs typeface="Times New Roman" panose="02020603050405020304" pitchFamily="18" charset="0"/>
              </a:rPr>
              <a:t>: The townspeople saw the soldiers coming and hid their food. Each time the soldiers stopped at a house the villagers said they had no extra beds and too little food for themselves. So the soldiers kept going to the next house. Then one soldier had an idea. </a:t>
            </a:r>
          </a:p>
          <a:p>
            <a:pPr>
              <a:lnSpc>
                <a:spcPct val="107000"/>
              </a:lnSpc>
              <a:spcAft>
                <a:spcPts val="800"/>
              </a:spcAft>
            </a:pPr>
            <a:r>
              <a:rPr lang="en-US" sz="1200" b="1" i="1" u="sng" dirty="0" smtClean="0">
                <a:latin typeface="Calibri" panose="020F0502020204030204" pitchFamily="34" charset="0"/>
                <a:ea typeface="Calibri" panose="020F0502020204030204" pitchFamily="34" charset="0"/>
                <a:cs typeface="Times New Roman" panose="02020603050405020304" pitchFamily="18" charset="0"/>
              </a:rPr>
              <a:t>Scene 3</a:t>
            </a:r>
            <a:r>
              <a:rPr lang="en-US" sz="1200" b="1" i="1" dirty="0" smtClean="0">
                <a:latin typeface="Calibri" panose="020F0502020204030204" pitchFamily="34" charset="0"/>
                <a:ea typeface="Calibri" panose="020F0502020204030204" pitchFamily="34" charset="0"/>
                <a:cs typeface="Times New Roman" panose="02020603050405020304" pitchFamily="18" charset="0"/>
              </a:rPr>
              <a:t>:  </a:t>
            </a:r>
            <a:r>
              <a:rPr lang="en-US" sz="1200" i="1" dirty="0" smtClean="0">
                <a:latin typeface="Calibri" panose="020F0502020204030204" pitchFamily="34" charset="0"/>
                <a:ea typeface="Calibri" panose="020F0502020204030204" pitchFamily="34" charset="0"/>
                <a:cs typeface="Times New Roman" panose="02020603050405020304" pitchFamily="18" charset="0"/>
              </a:rPr>
              <a:t>The soldiers huddle together away from the villagers to </a:t>
            </a:r>
          </a:p>
          <a:p>
            <a:pPr>
              <a:lnSpc>
                <a:spcPct val="107000"/>
              </a:lnSpc>
              <a:spcAft>
                <a:spcPts val="800"/>
              </a:spcAft>
            </a:pPr>
            <a:r>
              <a:rPr lang="en-US" sz="1200" i="1" dirty="0" smtClean="0">
                <a:latin typeface="Calibri" panose="020F0502020204030204" pitchFamily="34" charset="0"/>
                <a:ea typeface="Calibri" panose="020F0502020204030204" pitchFamily="34" charset="0"/>
                <a:cs typeface="Times New Roman" panose="02020603050405020304" pitchFamily="18" charset="0"/>
              </a:rPr>
              <a:t>talk about what to do.  Then they walk  back to speak to the villagers.</a:t>
            </a:r>
            <a:endParaRPr lang="en-US" sz="1200" b="1" i="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Soldier 1</a:t>
            </a:r>
            <a:r>
              <a:rPr lang="en-US" sz="1200" dirty="0" smtClean="0">
                <a:latin typeface="Calibri" panose="020F0502020204030204" pitchFamily="34" charset="0"/>
                <a:ea typeface="Calibri" panose="020F0502020204030204" pitchFamily="34" charset="0"/>
                <a:cs typeface="Times New Roman" panose="02020603050405020304" pitchFamily="18" charset="0"/>
              </a:rPr>
              <a:t>: Good Villagers, since you have no food, will you let us </a:t>
            </a:r>
          </a:p>
          <a:p>
            <a:pPr>
              <a:lnSpc>
                <a:spcPct val="107000"/>
              </a:lnSpc>
              <a:spcAft>
                <a:spcPts val="800"/>
              </a:spcAft>
            </a:pPr>
            <a:r>
              <a:rPr lang="en-US" sz="1200" dirty="0" smtClean="0">
                <a:latin typeface="Calibri" panose="020F0502020204030204" pitchFamily="34" charset="0"/>
                <a:ea typeface="Calibri" panose="020F0502020204030204" pitchFamily="34" charset="0"/>
                <a:cs typeface="Times New Roman" panose="02020603050405020304" pitchFamily="18" charset="0"/>
              </a:rPr>
              <a:t>use a big pot? Then we can make stone soup.</a:t>
            </a:r>
          </a:p>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Villager 1</a:t>
            </a:r>
            <a:r>
              <a:rPr lang="en-US" sz="1200" dirty="0" smtClean="0">
                <a:latin typeface="Calibri" panose="020F0502020204030204" pitchFamily="34" charset="0"/>
                <a:ea typeface="Calibri" panose="020F0502020204030204" pitchFamily="34" charset="0"/>
                <a:cs typeface="Times New Roman" panose="02020603050405020304" pitchFamily="18" charset="0"/>
              </a:rPr>
              <a:t>: What is stone soup? </a:t>
            </a:r>
          </a:p>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Villager 2</a:t>
            </a:r>
            <a:r>
              <a:rPr lang="en-US" sz="1200" dirty="0" smtClean="0">
                <a:latin typeface="Calibri" panose="020F0502020204030204" pitchFamily="34" charset="0"/>
                <a:ea typeface="Calibri" panose="020F0502020204030204" pitchFamily="34" charset="0"/>
                <a:cs typeface="Times New Roman" panose="02020603050405020304" pitchFamily="18" charset="0"/>
              </a:rPr>
              <a:t>: I don’t know bring a pot. </a:t>
            </a:r>
          </a:p>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Narrator</a:t>
            </a:r>
            <a:r>
              <a:rPr lang="en-US" sz="1200" dirty="0" smtClean="0">
                <a:latin typeface="Calibri" panose="020F0502020204030204" pitchFamily="34" charset="0"/>
                <a:ea typeface="Calibri" panose="020F0502020204030204" pitchFamily="34" charset="0"/>
                <a:cs typeface="Times New Roman" panose="02020603050405020304" pitchFamily="18" charset="0"/>
              </a:rPr>
              <a:t>: They filled the pot with water and the soldiers found some stones and put them into the water.</a:t>
            </a:r>
          </a:p>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Soldier 2</a:t>
            </a:r>
            <a:r>
              <a:rPr lang="en-US" sz="1200" dirty="0" smtClean="0">
                <a:latin typeface="Calibri" panose="020F0502020204030204" pitchFamily="34" charset="0"/>
                <a:ea typeface="Calibri" panose="020F0502020204030204" pitchFamily="34" charset="0"/>
                <a:cs typeface="Times New Roman" panose="02020603050405020304" pitchFamily="18" charset="0"/>
              </a:rPr>
              <a:t>: (sniffing the soup) Something is missing…salt and pepper. Do you have a little? </a:t>
            </a:r>
          </a:p>
        </p:txBody>
      </p:sp>
      <p:sp>
        <p:nvSpPr>
          <p:cNvPr id="4" name="Slide Number Placeholder 3"/>
          <p:cNvSpPr>
            <a:spLocks noGrp="1"/>
          </p:cNvSpPr>
          <p:nvPr>
            <p:ph type="sldNum" sz="quarter" idx="12"/>
          </p:nvPr>
        </p:nvSpPr>
        <p:spPr/>
        <p:txBody>
          <a:bodyPr/>
          <a:lstStyle/>
          <a:p>
            <a:fld id="{F177B04D-AEB5-43ED-B9BA-B3D1EC9C9067}" type="slidenum">
              <a:rPr lang="en-US" smtClean="0"/>
              <a:pPr/>
              <a:t>28</a:t>
            </a:fld>
            <a:endParaRPr lang="en-US" dirty="0"/>
          </a:p>
        </p:txBody>
      </p:sp>
      <p:sp>
        <p:nvSpPr>
          <p:cNvPr id="2" name="AutoShape 2" descr="data:image/jpeg;base64,/9j/4AAQSkZJRgABAQAAAQABAAD/2wCEAAkGBxQTEhUTExQUFhUWGB4bGBcXFxgYGBcYGRcYGBcaHB0cHCggGholHRcUITEhJSkrLi4uGB8zODMsNygtLisBCgoKDg0OGxAQGywlHyY0LCwsLCwsLCwsLCwsLCwsLCwsLCwsLCwsLCwsLCwsLCwsLCwsLCwsLCwsLCwsLCwsLP/AABEIAPoAygMBIgACEQEDEQH/xAAbAAACAwEBAQAAAAAAAAAAAAAEBgIDBQcBAP/EAD4QAAEDAgMECAQFAwMEAwAAAAEAAhEDIQQSMQVBUWEGEyJxgZGh8DKxweEHI0LR8VJicjOCshQkksIVU6L/xAAaAQACAwEBAAAAAAAAAAAAAAACAwEEBQAG/8QALhEAAgICAgEDAwIGAwEAAAAAAAECEQMhBBIxBUFREyIycYEVQmGRocEUsdEG/9oADAMBAAIRAxEAPwDneEjeLIguAkxfiqcPTtPFFCiJOp0VRs0wDE1Jiy9pQQAd38r7FtEkzyhRqVI4aKGyao8zdy+iwKqAv797lZm9+/BcwOqezypY33D6IXLF1OuSZXtQdlEnSEvcmRmw4o/AN18FktBlbezqcA+CHNJJDOMrmbhpywdx+iNw05Te06eCGDexYbvqFp4alYDTRYmTLSNtxtglbDy6Z3/REUqQs0ea9qiSVKkxzjDQZ4AcOSS5NohRpk6jYEz3rx1O2a+itNAm/K8qVShAA5IPqB9XspoCB571FwEA8J3++Cvo0SeQQ72xO/391EZ7OoEoVpPjdSxJgDvn1UJIMDT5qLzmsAeF1a90xDQLXqjhqfcrMfR5QtepTvAvzi3uyzcZUDTaSruKS8ITNIAp0+3PJfUaZLrcFcxxLgXW9/yvmv7cbvsnuTFxoLo18omNDrvt/CPqbUJJMG5ndvWU50EAGL6ozqXcClvqvI77mjLwxnKPRHBkCRvWfhWyRy+60oik1WpFFMzMXTgg7kHWNlpbREABZrlCYTPt/ipPC8dY2XzSYRCu+iqi2bcV7izYAL5hghRqvl0cFP8AMJZFtiAmOhR0S8G3BTZs1hiTwhVOXKkmXeArbNLCtBZbhC0KDIbmJiPoqMGIEc+XuEBtzEdY+lhmzJOZ8f0g6FY8YPLk6o1pSUIObBtp7Zc1p6lhJDhLjeREmPeiA2X0kdnLqri4boHDXh6orphQNFrWhttfiLcuhFvO/NJ9LD9ZTebNy3iZDribz3r0GLg4+nVryYObmTctM67gKgq0xUYQQeF9OatqU9fBI/4a41zKlTDkgj4m3mD+qNx3LoFRnZJXmebhfHzuH9v0NvhZlmxqQLQETPBD4iIA3oxzYE8UJiHjQGe5Jg7dh5NaM7FgIGpVMECyOxInz+SjlDRMCe7mr+OVUKkqQNR0I5a+izMZSa0knwWhXeBJ8fJLu0MVmYXHW6uYISlK0V5UlbB62NhwjiqKdY5gToss1TMojD1DmbPH6rW+mooz3kbYxvbMR7uthhMDu5oClRtI0+6220Lb/NZc5pmrCLoUdnala9W7WDksfAsl0e9Qtao+w5K9Mz4R+6gDaDhJQTgrsZ8SHJXR8HZ40QqG6jTfZfVFU028U1LRUej0m4VT39vxXuIkHSIKHp/GjS9xbNTC0iT4gJm2O8kGViYWAwwRNj5WjvT30a6J4qq0FtItBaDNSWjviJWdyYymmkjS4koY3cmfYU2A58R8kP0S2SauLrVSfhcGAcBlBnx080z1ehVRjmxWDiRLgGxGsRJ/betDD9EusHWGtUpODRTIYGdoU/hJkam536oOFxZY5tzG8rmQy40oHOvxK2a9jYBOXMcxh5AGtoFh32STQqZKZBHaDgIOYEQZEg+Fu5db6QdFaTgTVr4h4GoL2AO4SGtEW4Ln+3tk4cNeaZqZ7kEuLwXXs7MJvOvILdjVWYcoSsq/DxubHiB+k6Wgjv8Ad11ep8Lp4fVIH4VbKcDUxDrAHI3/AC3+hH/kn18kFeP9ayKXJpeyRv8ApcH9KwOo2wE2j5lAuow7vWnW+iDi5Ko45M0pxAK1K4CGxTt0wPNH1m6lLG28cQ4tBsr3Gi8kkkVcjBtr4zcEvYiqS2ERiLu1WdiCZXoMGNRVFLkSBt6NwLJe3zWe74lrbMIzSeCsZHUSlBWxjpGzfD0Wx1jliYdxcWgaLfdmn4SsaS2a+L8RSwR7XP7LTf8AD4fdZOFbeUXiMUQIHFaDWinD8gTFt1970O6wlWV3zC+xIRQV6O5CBS4FpKHzgDQ66Ty4wpvsIQ1RytJGZlZ7UqQIVGa9ldkGW+uqa/w46InG4kFw/Jpmamugvl8beqNJCmzo/wCEPQgMpNxmIaHOec1NpuGjc48/NdXB4kfRZFbabaYyAAACABEAAQABysgKe3JGtpAnvCZDEKnlCsdXHXEf2CDuN3fZYuz9pmrSxNGm782lVI10DhmbG+PiHgi8dVDhP62Gf8hvHkkja9Q4bGjE0RAqt7cHsvAv2hudzSMuPrP9Szhydo18F2zamKxPX9ZkZSpAmXXcCBJEgiW63N771zhuJfWeBTZ2XOOV77D/ACI3iL2T3tPpTTpU67WsJZiKZDhYOY4iLHeEobHpuID3WtDR/S3h4p+LH2lTQrLleONpj/s7DUqWGb1JqOYDD8xzFr3H49Phc4+BjdpZSqbkp7Q2qaRp0N1WDvlpBkRHOPVM9AQSOAXlvX+LDDn7R/m2bnomeWTG4y9i1wuUJiBEBFOfdD1mysSHk2ZbAsU0xA8UibZaRUMp7xFXK0zuCQdsVcziVs+nJ9mUc7szqjr+CDeiqhgShQJAK3IlPL5oFqMgrVwVMkW3rPq6hbWxacu8CpzSqFiMcPvr+pvYGlGXwTGavMeaysK3Qc1tPw1z38PusS3J2azgkqEKmBIChiNLKbT6KnNLjPBa/goKiVKnobKGMC9pvMG19IUGv4iUcE09iZyTVAFY2QzaUvAjXTvW5hNkVq8hjJJsAF0voh+FIp/m4ip+Y24a0iQY3kgga988FYi/goZVvYg7K6C4yu4gUHgfpJgSOMm0XXY+jWyaez6Aot/1C0GqbWIkhtrWk+Z5IyhtnqZY2nDQIkxLiBAJI+ImBdAbTxJDZeQHOueDWiSSeX7FWYY3eypPIq0Z20MeT1hmwAHeTLj8gqdj4kupD/L5WSltva56lzgb1HEDkDIjwbKZdgUyylh2HUsLj43HzVpR6lW7Y34ml+Xn9+7pdxeEBs+chuSP0Hj/AI/JMRJNOBcankBEpP23txjey2547hzQSgpx6sbHI8cuyFjFbH6zEdW1zXNDhJBkAHU+AWjWwYY7KLCbdw0R3R+o52d7sokRYAE3udPBZ3S+rliD2tPDej4+Lr5A5Gb6m0L+IIxG0GxJawgCOQn6J0qugpF6HVZrucBIzXdwGV0E+PzTxWuvJ/8A0E+3Iivav9s9L6HCsMn73/ov63szwKrrutIUG6AbkFjtpNYDvPD3uWFHG5OkbXbWwDbWIIEJSxu+dUVtPaznEnedPsseoTvkuPvxXoeLgcI7M/LNWV4l1ivqAmAq69meK9oOuFf9ivdz2ein2wtfZLoeELhqRfUy8vLeYWlRweWSPBV801XVhYoPt2Xyaxq6X8lW7Fvn4neZXuGy5JMSJk8VYAOXkVTxNRtFmcXPaFluNaASe4DeZUc2+EJSpgkTpK18dhLUzMDLfv3BaWRxi0vkzoyk7KcM+TbUlOmwuh78XiM1T8ukTJOkxAOUcZQn4f7GpVcZRZWPZguAJAD3gS1h5G/ku6VxkYGgiANbWdxAsAO6ApxRU32XgrZcnTXuVbK2ZSwrMlJjGNAF2mXOPOR9fJTxmIgTIt2okXi8R71SHtXpuaNV2HqMLamuaRDwYhzeZvosStt5jg4EE1CIGpcSdIjeeA5rRjhMuea3Q67WdRY51dxyCPhcR8V/haLnw3pH29jK1ZjnUqVY0hBqVshAy2sJiwt5Lb2bgXEtfjH5wLlhk2izdQB5nuTlU27Se00y0dW5paWyRYjhl0iVLydfGyFHt50cJwtGnWqMBeBRZcl1i6T2vlA+6ZNn7WNbG9i1MDK0DeIEeMrKr7Hp0q7qLqbSwuJY+YLSDoIgkQQU9dHaOCwbBUnrKwFgBEHxmDzJ7lYcvtQvrsK6X4x1DD9UyeuqNv8A2tOvjqFzMYd0gugbo4lNW0sc6tUdUdq43jQDQAdyXdpEh7QPLfK6CIkzXwWIyif0sF++LD3xS1t6v+S+oT2ndlg75zH3wVmIxJc8YeYaxuaoRxJBPjpC1sDs6hXY52JZV/6dhDWin2S52pvwaB4lwvqFMpeaBitqxS6IOfTq2IFocDoeR5rouCr03gNDhm0hxvMSQOI1KQOkHR+th3F9A9fQ1a9oyvA4ObMyDqROk2Wl0YANM13lwPwguEBrYBeeZm08BzVTLxcWePTJG/6+5ajysuB/Uxyr/oYxLXlnpw4eF9Vh9LKWUjLvHrZTwfSKlUc5oc0NBAYTrzM8DKK2m0ZZLibWm48wvOZeBLBm7Y9x/wA/ueo4vqEc2Osn2y/wIrWlxkkCOA/dfZhIPPU6qWMYWyCN8gjeCgusutBK1YEpJaI4w28VCnaCvcXceK8aNE1LQi/vs2djH80cw7/iVoYvEQw9w+qxNn1crwfekfVF4yoC0tm5IjwlUsmO8iLUJ1Fl+BxgyOHP5pgo1GZRLhoNx4JOpywESCTomGniqYABYZi/a+yKeJXaIx5+qpirhbuCY8S2zG6u0AG86AAbylzBtJcE7fhvhOsxbXuhwpAvAj9W4+ZCdlx95IpxdQsdNg7IZgaQq18vXuEwbil4b3K7ZPS49oVpLAZY4yMzTuO8Rx3qfSPAtf1dVziG9Y3PJkZXGJPIEhO2yujtJje0xj3/ANRHkO4W8lb46UEUuVLtUV/c4/tujU2niKTGUi7qySHAEk3EbhAEfVPXR3oAKHbe5oeRrw4701Yem6mSxjWga/lta3XiIQO0qTzObT++pHoNye7ZRT6qkEYbYlAH48zr6we+yAxOzcO2pOdznE3JvHC8WCGcSQQDYWhoME8Cd/qi8F0f6y9QZGa8z5qfx9wfy8IWdodF24qq8te0CkSGloDhET2jm14SAOaTtq08TRg9YypTzBoe1oygb7D9Q9yuu4rB03MNJgy0ZBeW6vjcTvHJZW26LMrWkdnKRkAmNLzqXC833gbkcZPwLlE5VjKjyJo1w9sGTlykd8Zr+SW8TtKqzM6Rm0zGZHGNLroeJ6H0n1CHHq+YlpDbwYufNYWM6M9W45X5o0NiTv1T021oWqT2J+DrVIJ+EG5cfifr48UxbL2zVLWsDiA0ENA+Et1OYbzzKrq4CKjWmZdEuOoJB05aBfYOhDjTmM05TpcbvH6rlS9wpNexu4DEmo0tZlz76bvmNyzq2FNJzgWOAcZjI7ISDYnUIKnScH7wRvBuOC0W7dxDBBdm5m8rvqV5B6X4Lzg6Fdhz0W5zH5jQARzkQqKvRzE0WF2Hq9awfoI7Ud2h8Lqml0lqPqZHZQN9gD4eaPoYypnDQ7sxr8krNjT+5DsWaSdMTsXm1ylrZhzToDym47llQcxtZdK27sTraZMXJEnj380i7T2c+iW5x2XglruMGD4g2VSeLrtGlxs/f7ZP9AKseyoVDYL5zl9X3QkF5tOy2mLLynV7V16zRCvNyoWycrpIj1xzC+9OtDbByt/JYbC8vvbvSOdV0DZ7qJpUyWunI2ddcoXZEtFaD29ivg6BJj5Jy/DzEClinZtCwgczY/RY+AaAA4jdm+gHoEx7A2f1uVrC0OzXn+nNLo4mJ8kiGTtlo0eThUMFjR/8c9+Fe59QmpWcXZDdgbIDDpIkDMYMQRbenjYmMe6m3OQHBg0MggDleR5EQRCCxNNgcWZicgEnW4Gg4ol+LfRgwMp3iYA4OjetNQSWjz88jb2bdF5JhwBPGIEeZVhw7NS1pPMSUv7D2vUfAIbeTzibSd1lqOxDySLAi/ER9zEKGgU0aDGNmwHkLLNxTzVqdWPgb8ZG8/0o17sjJEk6Cd5Ngg8Izq2wf9Rxvzcd/goRL+CNSiXGGwGt8pmPHesylDsTNi1kMaD5kjxlbOKcGU4HMnubcnzjzS1sh4FRhdPak+LjAHoUyOxUgSrhesOJqyQS+Gm1okxeeXolraFUtqupySWx2pBsMsRzmb2tKcsM6GutaXHjfj6BJdenmq1T/KamJaQu13B7muAgtLZub31v4CAs7EUe1/vM8pKJw4OYjgb+CnWOZzuZ056fdEmBT8kaTcpJPxDXg4cVDH0B+k2PorsVUgDj7CArVbSNRu+YTKTWyW6M2rhiHZo0WzsGvmOWBcRPkfND0agJzDxHzX2H7FQgaE5hyP8ABPoq8vFDI+bHLD1tKbrWV+3thsr0DAHaB3fBUAvHI28COCwKFckg79f3TPsXEySw6P8A+Qu0+Vl0FcaJcqlaOIVqRa5zHatMHkQYPgoOdu8k3/iLsjqq/WgANq68niZ8xfzSY8KnKNOjXhk7RtBWZD1W3NlBtVeuKFRoZPJ2K6zYhN2Cx8U2Dg0D4huASliHSGhGMNhppzRVa2IbqToa2sjKPDgCBEJ8/DnAF1Z7yBLKd40Bfu/8Uk160vAFw3S2pOsW3WXXfw8wBp4N9R47VZ888oGUesqhxVeSzU9SyViovwOGl/OPUrX2phGvaGukCdQYifT+UJsiOvjzTDicK0tIIHuP2WopHnepj7Dw/U0y9w7TrAHgDHqUfQoDMN5PacffNDtdmjvt3NE/X0WlhW2J4n0Flz0Stk8TUDWFx0AlY2z65dL3X39xOnoPRD9LdoQOqab6n6I3ZND8gHe6D4bh74qUqRzdsG2vX7D+6PEmTv7vJLQY7raMOiwJHfMd62tvPin338BA+RCxG4kDENbOoHpAH1802CETZdVeWUazuE35SeXNKuyquZ2vxNE94gFMnSUxSqCYmfpCStk4jLlHAgec/sjTAZjV3ZK5aPcKurWgh3Fx9CpdJmFuIB4z8gfqFj1sRI8T5z/CUp7ocoaTNPFV8wkePvyWZQrFru9e0Khnw/g/TwVB1ngU+wEk9M0MFUAcW7neiKq9lzZGlv2PvgstlW4I3H0W7Tp9YzmN6VM5RotovuFtbOqEtfGobmb3tuFg4d0OAPGD3rY2RUHWxuMz5XU4wZnv4h0BXwXWNuRDxyInMPIlcjL5C7RRaHUatE/pc4DuOnzK4ziKXV1Hs/pJSsqvZd48q0UNUxyVZKsbuSmPj5IVAi2aDXRDuCuabKAJ+TqbxNg0Cd+/guw4Kh1eEpM4NXIcLQL6zGN3vb5Tou04tsU2DgAPRZ3pkX1cn7l/1SatRMDZ7suIaeLvnb6ptxRhju4/JJFPEgVc390DvmE54535bz/afktT4MeD0zM2cOw3x/5QtrQLG2Z8LRy/91ZtzFZab72Ij35hE1bOTpWJm1axq13Efqdbu/iE94WOqaOA9QuaU8T+YCN59N/oPVdD2Z/osmLibb5325QjmgIPyYPSB+gE3LfK5KT8XiC3EB54gHy+yZOkFQCoL/q3cmzHr80n7YfBnuPqfsmRQqT2Me36gdQLhvEePZCQdkv7UHdB8jCaXVc2HcOAEab4H1PklHC2cTBEDSRxjcOSl+xy2mS6dNI6t/F5E8soH0SaTceKeumNQOw1M7w+d+kEft5JIp6nkq0tSLCf2BuHZLOY+R+/zVHEIvCglpvyKHqiCE5MSvLBs+VwnfZNWwzISvjmSCRuumDo5UkBTLaGPxYdtCnlee/zVuwqoJLjoPqq9u6giN37LPwuKAe5rQQLa3M6/OUL0tC6sb6LgKz7ntNnhdct6YUQzFOy6Ov4p6q42CHkgC08I3pI6S4kVquZozAWm/JRKh2Ewy1eMcreqI1Cg+jCQvguNPyi2md3uUwUKGCytnr5gTdusX/Sl1mq0WYpwAHDkP2S2dONnbvw82d1ldz4tTg+JkD5yugbZdDfP0Czeg+CFLDzMyZNouQNeNoVvSWv2R4hBw8fTCkyObk75WxRZX/7igOLiT4CV0PF1AaDjuyn7LkGLxZbiKLj/wDZ6EH34LqlerOFPIAeEhXJKkijheme7JEtH+I/5E/RK3SzGkZaY1eSTxj3Katjaf7R8yuf9Kas4t/Kw8h90zErbIyuooz8E0uqgAaD5kN+q6mBFNjRoGwNfDfyXKNgVc1don4nN8m5nHz7K6oPgbp8P0XZCMfhittguc+JHxEWHI74t9km7fHaI7vmnDbIINI2zdYSbAEA9mNEo7ZvU11PvREvAD8huzQCwt3ER5j95S43DhrnZiYLSQOWYg92hW5s7F2E7rDulYO0qxNS4boRpe8m/HU+SJnRM/b7ppMHv3olegQH7rj39UxY05qYtoUvPbDwVXyeRuP4NFhg8ivsTSmYVVcaHzRgIN/d1KYu6YA5ksPcjeilTQc0NVESOSK6I0YqQN99+vgEz2G+ww7ZpTTB4H5rDaw9ohptv4cJ97kz7Tpjq3cr67/JKuK6QU6QqUgyXvLYcdwAP1KXN/adCNsB25jy6KY0EZuZ4LNYy3wiyiASSTcnVEdf2csADwvHeqk52a+Hj9UrKssbl82N7bFeitHFfdaOH2QK0PlGD0UPwLdWEg8DvUm4SpG7zCsz8BPHctKmBA1097lPZoU8cX4OvbL6Q1aLCwEFgkFh1nSx1Wt/1QxNEua+CNW/qZvuOHNJlR5MnitLYbSKhfeRTcNeJHnosfgc3JHIsbdpj+bxMc8bmtMzMbRe+o1sdprxfuOvkum0nH/pXNMaNPmbz5JHbjm5u3Aki6d8FldQcRvDf3+q9Lka9jz2OLV2H7FOvcPqua7cf+dUJ3uPzPnaF0fZL8uuh/YrnO2mXniHHhvsmYPcDM/Bm9DHTic5sW0nnnJGX/2XVmVIpNM/oF/D7LlHROmeteZkBuXXXMZn/wDPqugYzG/9u1uhLR5ElRkWyMbpGQ/ECpBboC7no6Z80o7WqdrxO5MXR2S0jg53v0Svth35hvvHqiXgF+TxlWLTGu7VA7QIIJJuCNw0n7q2rVgj5+qpxTpBjePf0RvwcvIIRLY5/Pf5x5rHx2HhwK0aAnWdLa8ZR20sDnplwB7P1SZK1YcHTowCJCv2cQTBvG7jCGqOIEj9KvomDIQJ0RLwFbZwzW1JaOy4ZhG6Zn1VnRFhNeANOU/VfYx2ek0jVkg9xuPX5rV6A0vzXngBfwJTnTCTuJr7XOSm4nQtO7l38lybaFVtSrmbMevu66n0wP5B/wAYXHqVylZFpDcD3sNL/ZK8DwqXsjS/iotckdFRfeadhYPNeCqN6HFTcvCEHVe5LzN+A+nXbOhVoxXM+X3WUHQj2PdA+HTgP2XOCQqWdvSOp4SmSLyPmt7YFLtvzRGXvm+ixa+MvuHch241wMtJXlsOVwzLJWkbk8XbG435N/pDhabi4sBYBfTQAaLa6K40vpEHu8konF1HiHaEaStvos4NZA/rIN9+UFb3H9RXIydEq0Y+bhPDj7XY04h8Wmw4eSSOkL4APIjWNITjisU2ZIkDUDeDr6SkXpC6GwHA3Pz+y2sKaSMfK9gvRL/UPEj0TFtPGTH+I36XP7rC6HM/OI5furcdUIcRw/ddlCxK0a2wRGY8XO395+iVekTYe423Gxnlu7k59G6eaiXR+o7/AASx0xoEPHNp3zo48uahPdESWhdq4mWtXwq27j80BSfaOBV+WQmWDR7WGUE8DymN6bti4XPRrCNwjxFkr06OcD18AV0HoZhwaFcTdpEzGhEfX0Q+EGts5RtGhkqEbp+VlXUsJTD02wnV1XAxE5h4/dL+GGYObw08Upq0RLySwlWxbuOnfqPfNO3QVg6t74jVo5k/tdI+GtaL6fVblLpAzD0QzV1zlG6ePvcog9bCUW3ou6cY4NblkzaBxK5k1vaO6629qbRdWcS7f7ss0N8lGXInSRZw4q2ypsA8VLrOSmWBfZuAVd0y08nXSIieCshfASp5AltkqTKHQLq9uIMBR6tu9GMcIFvkpbQDg/Z0OFKpJGuu9EiqZVdNs7la1i81Jo9DGLqi51c7+6N6J2ZtM0Xg7iRI3GEO1sKutTm0KMeTpJSjpkZMKcOrHmvimvbnpmRBmLlsjeNUr7TzOAEHedNdEDRziIMR5+aIeXkQajjzJuPsvQcf1yK1lj+6/wDDBz+ju7xy/ZhfQ0RXJNotfmDH0V+0mfmnvPzWFTw1SmCab5mCQb/CZEc7LabtGjViXBjzfKQQZi4FoJ5BaWPlYORvHL9vcoy4+XD+SGHoafyqjTuv5j7BY/TjCQ1hG4n1JWt0aqtDy0OEEa7rAoLpbW/Ju0ntekFFP8xaWjm5olryONwPVH0KQ08fS/zQmNqZni0RaUXRxIEW0gEyujOmTLG6DGsiI/UnLo66KWIG95Zv/uEpKNUZmnUB3oU57LrAsc/+p0jwCP2B9xZ/EhgNYRHwfUJOwrYBvc+kJ92zSFVzib7glLblGnhmyXAuO46+WpRUgXvRhbQ2plJa3X5+5WZTDiS6bnf/ACvfjqF/Hkj6dIKjny0aHHwRa8ARpcVNuHcRMLSZhuRPh9kUyk4CzHeA1VJ56Lf0rME4d3D0UW0HcCmYYVxEgEd8KoUuJcP9qj/kAvCkYDaLpsPNXOw5Gsea0cQwZrkW42Pihn4gMNteV/VR9Ry8ExhXkGfhSRYedlY2mIHab5qjE4lzhF/FXU6Vh3J8brYt1eh9ostO5WEhUMmIVzafJealGjbjnZYavAAKkAk2X1SoG6qVEzBmJ0m1vmoUWRLIy6nROkgfNGUsLuHa715TyN5n0/cqGIxFtYHD4fQXKFJtg9m/YsrMaNSPC6zsQyQSWgjhElRrVrdkRzVDWu4k96OEeu7OavRdh8W+k4OpwItlM5VojpA9xio2B/bceUfussEDUydwGg71Q6oRoAtHFz88FV3+pVycPFJ+D3aIpklzAAeWnluKFw7A4jsvjjDZ3aAm6sqYiRpJ5BUtYSZuOat/xKT24pFf/hJas2MJQpfq6wRrmaB9Vq19pgAMpt7IGptPcFiUqvEk96v67im/xJy0kA/TkieL2g6IaMpO/WOYSljdjl7s73lxJ1O9MNWoCNUFiHiYze/FIny8rfksYuHjrwYQ2XcmQBw4I1mAYBqZ4iI5yvRi8tmw7iSJVdXFlw7ZsNwEIJSmyxDHFBRxOUBrHARx1VVbFvbBzz3AIR2IG4eX8KgO3qI4/kGdJ6CKmMcTJMeK8fj51eT4FBYitNkNmTo40IcthOJqtdu8VVI3BQhTAR1QDVkarDHerWaDuXjS4EEajQoplIkDXzRJ0LcGOLqrQZlV1ceIgKvFtE6BVho4BZCxqjRv4K6YLnIxlQDQX4q2i0RoEWxgvYaKHFHWyrCvF83oo1XMbc/yrGi/ggMSEHVMi3ZacRJsAO9D1q7Qe0+eTfsg8TqrtntEm25M+ikrOWRt0gg1LS1sDi76IR73HQ+K+rG5714TZQo0OZKiwjeL68VcKjQbyfkgwbKdIXRdL8ipZWvARiMXbst8yPkg3Oc43Pgr94X1bVSkk6RMcurBjSJ3+ipr4M/pzE80YPjHcraZu5H2cfBP1eyMPEYJwP14KdPZ5gHXuR+IPZWW95BEE+4TYzlLViXItqYMtEkR3oKu0HQyfRXC+t+9egJ0E15ZXnk+AU4U6rxobvIR1ZojRDOYOATE2yeyqyk0HHQfJSNFzRJCIolEsCFzaCVNWBUsOXI5jDA10Vjvg8Poq6bjA7lMW5C5yo//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data:image/jpeg;base64,/9j/4AAQSkZJRgABAQAAAQABAAD/2wCEAAkGBxQTEhUTExQUFhUWGB4bGBcXFxgYGBcYGRcYGBcaHB0cHCggGholHRcUITEhJSkrLi4uGB8zODMsNygtLisBCgoKDg0OGxAQGywlHyY0LCwsLCwsLCwsLCwsLCwsLCwsLCwsLCwsLCwsLCwsLCwsLCwsLCwsLCwsLCwsLCwsLP/AABEIAPoAygMBIgACEQEDEQH/xAAbAAACAwEBAQAAAAAAAAAAAAAEBgIDBQcBAP/EAD4QAAEDAgMECAQFAwMEAwAAAAEAAhEDIQQSMQVBUWEGEyJxgZGh8DKxweEHI0LR8VJicjOCshQkksIVU6L/xAAaAQACAwEBAAAAAAAAAAAAAAACAwEEBQAG/8QALhEAAgICAgEDAwIGAwEAAAAAAAECEQMhBBIxBUFREyIycYEVQmGRocEUsdEG/9oADAMBAAIRAxEAPwDneEjeLIguAkxfiqcPTtPFFCiJOp0VRs0wDE1Jiy9pQQAd38r7FtEkzyhRqVI4aKGyao8zdy+iwKqAv797lZm9+/BcwOqezypY33D6IXLF1OuSZXtQdlEnSEvcmRmw4o/AN18FktBlbezqcA+CHNJJDOMrmbhpywdx+iNw05Te06eCGDexYbvqFp4alYDTRYmTLSNtxtglbDy6Z3/REUqQs0ea9qiSVKkxzjDQZ4AcOSS5NohRpk6jYEz3rx1O2a+itNAm/K8qVShAA5IPqB9XspoCB571FwEA8J3++Cvo0SeQQ72xO/391EZ7OoEoVpPjdSxJgDvn1UJIMDT5qLzmsAeF1a90xDQLXqjhqfcrMfR5QtepTvAvzi3uyzcZUDTaSruKS8ITNIAp0+3PJfUaZLrcFcxxLgXW9/yvmv7cbvsnuTFxoLo18omNDrvt/CPqbUJJMG5ndvWU50EAGL6ozqXcClvqvI77mjLwxnKPRHBkCRvWfhWyRy+60oik1WpFFMzMXTgg7kHWNlpbREABZrlCYTPt/ipPC8dY2XzSYRCu+iqi2bcV7izYAL5hghRqvl0cFP8AMJZFtiAmOhR0S8G3BTZs1hiTwhVOXKkmXeArbNLCtBZbhC0KDIbmJiPoqMGIEc+XuEBtzEdY+lhmzJOZ8f0g6FY8YPLk6o1pSUIObBtp7Zc1p6lhJDhLjeREmPeiA2X0kdnLqri4boHDXh6orphQNFrWhttfiLcuhFvO/NJ9LD9ZTebNy3iZDribz3r0GLg4+nVryYObmTctM67gKgq0xUYQQeF9OatqU9fBI/4a41zKlTDkgj4m3mD+qNx3LoFRnZJXmebhfHzuH9v0NvhZlmxqQLQETPBD4iIA3oxzYE8UJiHjQGe5Jg7dh5NaM7FgIGpVMECyOxInz+SjlDRMCe7mr+OVUKkqQNR0I5a+izMZSa0knwWhXeBJ8fJLu0MVmYXHW6uYISlK0V5UlbB62NhwjiqKdY5gToss1TMojD1DmbPH6rW+mooz3kbYxvbMR7uthhMDu5oClRtI0+6220Lb/NZc5pmrCLoUdnala9W7WDksfAsl0e9Qtao+w5K9Mz4R+6gDaDhJQTgrsZ8SHJXR8HZ40QqG6jTfZfVFU028U1LRUej0m4VT39vxXuIkHSIKHp/GjS9xbNTC0iT4gJm2O8kGViYWAwwRNj5WjvT30a6J4qq0FtItBaDNSWjviJWdyYymmkjS4koY3cmfYU2A58R8kP0S2SauLrVSfhcGAcBlBnx080z1ehVRjmxWDiRLgGxGsRJ/betDD9EusHWGtUpODRTIYGdoU/hJkam536oOFxZY5tzG8rmQy40oHOvxK2a9jYBOXMcxh5AGtoFh32STQqZKZBHaDgIOYEQZEg+Fu5db6QdFaTgTVr4h4GoL2AO4SGtEW4Ln+3tk4cNeaZqZ7kEuLwXXs7MJvOvILdjVWYcoSsq/DxubHiB+k6Wgjv8Ad11ep8Lp4fVIH4VbKcDUxDrAHI3/AC3+hH/kn18kFeP9ayKXJpeyRv8ApcH9KwOo2wE2j5lAuow7vWnW+iDi5Ko45M0pxAK1K4CGxTt0wPNH1m6lLG28cQ4tBsr3Gi8kkkVcjBtr4zcEvYiqS2ERiLu1WdiCZXoMGNRVFLkSBt6NwLJe3zWe74lrbMIzSeCsZHUSlBWxjpGzfD0Wx1jliYdxcWgaLfdmn4SsaS2a+L8RSwR7XP7LTf8AD4fdZOFbeUXiMUQIHFaDWinD8gTFt1970O6wlWV3zC+xIRQV6O5CBS4FpKHzgDQ66Ty4wpvsIQ1RytJGZlZ7UqQIVGa9ldkGW+uqa/w46InG4kFw/Jpmamugvl8beqNJCmzo/wCEPQgMpNxmIaHOec1NpuGjc48/NdXB4kfRZFbabaYyAAACABEAAQABysgKe3JGtpAnvCZDEKnlCsdXHXEf2CDuN3fZYuz9pmrSxNGm782lVI10DhmbG+PiHgi8dVDhP62Gf8hvHkkja9Q4bGjE0RAqt7cHsvAv2hudzSMuPrP9Szhydo18F2zamKxPX9ZkZSpAmXXcCBJEgiW63N771zhuJfWeBTZ2XOOV77D/ACI3iL2T3tPpTTpU67WsJZiKZDhYOY4iLHeEobHpuID3WtDR/S3h4p+LH2lTQrLleONpj/s7DUqWGb1JqOYDD8xzFr3H49Phc4+BjdpZSqbkp7Q2qaRp0N1WDvlpBkRHOPVM9AQSOAXlvX+LDDn7R/m2bnomeWTG4y9i1wuUJiBEBFOfdD1mysSHk2ZbAsU0xA8UibZaRUMp7xFXK0zuCQdsVcziVs+nJ9mUc7szqjr+CDeiqhgShQJAK3IlPL5oFqMgrVwVMkW3rPq6hbWxacu8CpzSqFiMcPvr+pvYGlGXwTGavMeaysK3Qc1tPw1z38PusS3J2azgkqEKmBIChiNLKbT6KnNLjPBa/goKiVKnobKGMC9pvMG19IUGv4iUcE09iZyTVAFY2QzaUvAjXTvW5hNkVq8hjJJsAF0voh+FIp/m4ip+Y24a0iQY3kgga988FYi/goZVvYg7K6C4yu4gUHgfpJgSOMm0XXY+jWyaez6Aot/1C0GqbWIkhtrWk+Z5IyhtnqZY2nDQIkxLiBAJI+ImBdAbTxJDZeQHOueDWiSSeX7FWYY3eypPIq0Z20MeT1hmwAHeTLj8gqdj4kupD/L5WSltva56lzgb1HEDkDIjwbKZdgUyylh2HUsLj43HzVpR6lW7Y34ml+Xn9+7pdxeEBs+chuSP0Hj/AI/JMRJNOBcankBEpP23txjey2547hzQSgpx6sbHI8cuyFjFbH6zEdW1zXNDhJBkAHU+AWjWwYY7KLCbdw0R3R+o52d7sokRYAE3udPBZ3S+rliD2tPDej4+Lr5A5Gb6m0L+IIxG0GxJawgCOQn6J0qugpF6HVZrucBIzXdwGV0E+PzTxWuvJ/8A0E+3Iivav9s9L6HCsMn73/ov63szwKrrutIUG6AbkFjtpNYDvPD3uWFHG5OkbXbWwDbWIIEJSxu+dUVtPaznEnedPsseoTvkuPvxXoeLgcI7M/LNWV4l1ivqAmAq69meK9oOuFf9ivdz2ein2wtfZLoeELhqRfUy8vLeYWlRweWSPBV801XVhYoPt2Xyaxq6X8lW7Fvn4neZXuGy5JMSJk8VYAOXkVTxNRtFmcXPaFluNaASe4DeZUc2+EJSpgkTpK18dhLUzMDLfv3BaWRxi0vkzoyk7KcM+TbUlOmwuh78XiM1T8ukTJOkxAOUcZQn4f7GpVcZRZWPZguAJAD3gS1h5G/ku6VxkYGgiANbWdxAsAO6ApxRU32XgrZcnTXuVbK2ZSwrMlJjGNAF2mXOPOR9fJTxmIgTIt2okXi8R71SHtXpuaNV2HqMLamuaRDwYhzeZvosStt5jg4EE1CIGpcSdIjeeA5rRjhMuea3Q67WdRY51dxyCPhcR8V/haLnw3pH29jK1ZjnUqVY0hBqVshAy2sJiwt5Lb2bgXEtfjH5wLlhk2izdQB5nuTlU27Se00y0dW5paWyRYjhl0iVLydfGyFHt50cJwtGnWqMBeBRZcl1i6T2vlA+6ZNn7WNbG9i1MDK0DeIEeMrKr7Hp0q7qLqbSwuJY+YLSDoIgkQQU9dHaOCwbBUnrKwFgBEHxmDzJ7lYcvtQvrsK6X4x1DD9UyeuqNv8A2tOvjqFzMYd0gugbo4lNW0sc6tUdUdq43jQDQAdyXdpEh7QPLfK6CIkzXwWIyif0sF++LD3xS1t6v+S+oT2ndlg75zH3wVmIxJc8YeYaxuaoRxJBPjpC1sDs6hXY52JZV/6dhDWin2S52pvwaB4lwvqFMpeaBitqxS6IOfTq2IFocDoeR5rouCr03gNDhm0hxvMSQOI1KQOkHR+th3F9A9fQ1a9oyvA4ObMyDqROk2Wl0YANM13lwPwguEBrYBeeZm08BzVTLxcWePTJG/6+5ajysuB/Uxyr/oYxLXlnpw4eF9Vh9LKWUjLvHrZTwfSKlUc5oc0NBAYTrzM8DKK2m0ZZLibWm48wvOZeBLBm7Y9x/wA/ueo4vqEc2Osn2y/wIrWlxkkCOA/dfZhIPPU6qWMYWyCN8gjeCgusutBK1YEpJaI4w28VCnaCvcXceK8aNE1LQi/vs2djH80cw7/iVoYvEQw9w+qxNn1crwfekfVF4yoC0tm5IjwlUsmO8iLUJ1Fl+BxgyOHP5pgo1GZRLhoNx4JOpywESCTomGniqYABYZi/a+yKeJXaIx5+qpirhbuCY8S2zG6u0AG86AAbylzBtJcE7fhvhOsxbXuhwpAvAj9W4+ZCdlx95IpxdQsdNg7IZgaQq18vXuEwbil4b3K7ZPS49oVpLAZY4yMzTuO8Rx3qfSPAtf1dVziG9Y3PJkZXGJPIEhO2yujtJje0xj3/ANRHkO4W8lb46UEUuVLtUV/c4/tujU2niKTGUi7qySHAEk3EbhAEfVPXR3oAKHbe5oeRrw4701Yem6mSxjWga/lta3XiIQO0qTzObT++pHoNye7ZRT6qkEYbYlAH48zr6we+yAxOzcO2pOdznE3JvHC8WCGcSQQDYWhoME8Cd/qi8F0f6y9QZGa8z5qfx9wfy8IWdodF24qq8te0CkSGloDhET2jm14SAOaTtq08TRg9YypTzBoe1oygb7D9Q9yuu4rB03MNJgy0ZBeW6vjcTvHJZW26LMrWkdnKRkAmNLzqXC833gbkcZPwLlE5VjKjyJo1w9sGTlykd8Zr+SW8TtKqzM6Rm0zGZHGNLroeJ6H0n1CHHq+YlpDbwYufNYWM6M9W45X5o0NiTv1T021oWqT2J+DrVIJ+EG5cfifr48UxbL2zVLWsDiA0ENA+Et1OYbzzKrq4CKjWmZdEuOoJB05aBfYOhDjTmM05TpcbvH6rlS9wpNexu4DEmo0tZlz76bvmNyzq2FNJzgWOAcZjI7ISDYnUIKnScH7wRvBuOC0W7dxDBBdm5m8rvqV5B6X4Lzg6Fdhz0W5zH5jQARzkQqKvRzE0WF2Hq9awfoI7Ud2h8Lqml0lqPqZHZQN9gD4eaPoYypnDQ7sxr8krNjT+5DsWaSdMTsXm1ylrZhzToDym47llQcxtZdK27sTraZMXJEnj380i7T2c+iW5x2XglruMGD4g2VSeLrtGlxs/f7ZP9AKseyoVDYL5zl9X3QkF5tOy2mLLynV7V16zRCvNyoWycrpIj1xzC+9OtDbByt/JYbC8vvbvSOdV0DZ7qJpUyWunI2ddcoXZEtFaD29ivg6BJj5Jy/DzEClinZtCwgczY/RY+AaAA4jdm+gHoEx7A2f1uVrC0OzXn+nNLo4mJ8kiGTtlo0eThUMFjR/8c9+Fe59QmpWcXZDdgbIDDpIkDMYMQRbenjYmMe6m3OQHBg0MggDleR5EQRCCxNNgcWZicgEnW4Gg4ol+LfRgwMp3iYA4OjetNQSWjz88jb2bdF5JhwBPGIEeZVhw7NS1pPMSUv7D2vUfAIbeTzibSd1lqOxDySLAi/ER9zEKGgU0aDGNmwHkLLNxTzVqdWPgb8ZG8/0o17sjJEk6Cd5Ngg8Izq2wf9Rxvzcd/goRL+CNSiXGGwGt8pmPHesylDsTNi1kMaD5kjxlbOKcGU4HMnubcnzjzS1sh4FRhdPak+LjAHoUyOxUgSrhesOJqyQS+Gm1okxeeXolraFUtqupySWx2pBsMsRzmb2tKcsM6GutaXHjfj6BJdenmq1T/KamJaQu13B7muAgtLZub31v4CAs7EUe1/vM8pKJw4OYjgb+CnWOZzuZ056fdEmBT8kaTcpJPxDXg4cVDH0B+k2PorsVUgDj7CArVbSNRu+YTKTWyW6M2rhiHZo0WzsGvmOWBcRPkfND0agJzDxHzX2H7FQgaE5hyP8ABPoq8vFDI+bHLD1tKbrWV+3thsr0DAHaB3fBUAvHI28COCwKFckg79f3TPsXEySw6P8A+Qu0+Vl0FcaJcqlaOIVqRa5zHatMHkQYPgoOdu8k3/iLsjqq/WgANq68niZ8xfzSY8KnKNOjXhk7RtBWZD1W3NlBtVeuKFRoZPJ2K6zYhN2Cx8U2Dg0D4huASliHSGhGMNhppzRVa2IbqToa2sjKPDgCBEJ8/DnAF1Z7yBLKd40Bfu/8Uk160vAFw3S2pOsW3WXXfw8wBp4N9R47VZ888oGUesqhxVeSzU9SyViovwOGl/OPUrX2phGvaGukCdQYifT+UJsiOvjzTDicK0tIIHuP2WopHnepj7Dw/U0y9w7TrAHgDHqUfQoDMN5PacffNDtdmjvt3NE/X0WlhW2J4n0Flz0Stk8TUDWFx0AlY2z65dL3X39xOnoPRD9LdoQOqab6n6I3ZND8gHe6D4bh74qUqRzdsG2vX7D+6PEmTv7vJLQY7raMOiwJHfMd62tvPin338BA+RCxG4kDENbOoHpAH1802CETZdVeWUazuE35SeXNKuyquZ2vxNE94gFMnSUxSqCYmfpCStk4jLlHAgec/sjTAZjV3ZK5aPcKurWgh3Fx9CpdJmFuIB4z8gfqFj1sRI8T5z/CUp7ocoaTNPFV8wkePvyWZQrFru9e0Khnw/g/TwVB1ngU+wEk9M0MFUAcW7neiKq9lzZGlv2PvgstlW4I3H0W7Tp9YzmN6VM5RotovuFtbOqEtfGobmb3tuFg4d0OAPGD3rY2RUHWxuMz5XU4wZnv4h0BXwXWNuRDxyInMPIlcjL5C7RRaHUatE/pc4DuOnzK4ziKXV1Hs/pJSsqvZd48q0UNUxyVZKsbuSmPj5IVAi2aDXRDuCuabKAJ+TqbxNg0Cd+/guw4Kh1eEpM4NXIcLQL6zGN3vb5Tou04tsU2DgAPRZ3pkX1cn7l/1SatRMDZ7suIaeLvnb6ptxRhju4/JJFPEgVc390DvmE54535bz/afktT4MeD0zM2cOw3x/5QtrQLG2Z8LRy/91ZtzFZab72Ij35hE1bOTpWJm1axq13Efqdbu/iE94WOqaOA9QuaU8T+YCN59N/oPVdD2Z/osmLibb5325QjmgIPyYPSB+gE3LfK5KT8XiC3EB54gHy+yZOkFQCoL/q3cmzHr80n7YfBnuPqfsmRQqT2Me36gdQLhvEePZCQdkv7UHdB8jCaXVc2HcOAEab4H1PklHC2cTBEDSRxjcOSl+xy2mS6dNI6t/F5E8soH0SaTceKeumNQOw1M7w+d+kEft5JIp6nkq0tSLCf2BuHZLOY+R+/zVHEIvCglpvyKHqiCE5MSvLBs+VwnfZNWwzISvjmSCRuumDo5UkBTLaGPxYdtCnlee/zVuwqoJLjoPqq9u6giN37LPwuKAe5rQQLa3M6/OUL0tC6sb6LgKz7ntNnhdct6YUQzFOy6Ov4p6q42CHkgC08I3pI6S4kVquZozAWm/JRKh2Ewy1eMcreqI1Cg+jCQvguNPyi2md3uUwUKGCytnr5gTdusX/Sl1mq0WYpwAHDkP2S2dONnbvw82d1ldz4tTg+JkD5yugbZdDfP0Czeg+CFLDzMyZNouQNeNoVvSWv2R4hBw8fTCkyObk75WxRZX/7igOLiT4CV0PF1AaDjuyn7LkGLxZbiKLj/wDZ6EH34LqlerOFPIAeEhXJKkijheme7JEtH+I/5E/RK3SzGkZaY1eSTxj3Katjaf7R8yuf9Kas4t/Kw8h90zErbIyuooz8E0uqgAaD5kN+q6mBFNjRoGwNfDfyXKNgVc1don4nN8m5nHz7K6oPgbp8P0XZCMfhittguc+JHxEWHI74t9km7fHaI7vmnDbIINI2zdYSbAEA9mNEo7ZvU11PvREvAD8huzQCwt3ER5j95S43DhrnZiYLSQOWYg92hW5s7F2E7rDulYO0qxNS4boRpe8m/HU+SJnRM/b7ppMHv3olegQH7rj39UxY05qYtoUvPbDwVXyeRuP4NFhg8ivsTSmYVVcaHzRgIN/d1KYu6YA5ksPcjeilTQc0NVESOSK6I0YqQN99+vgEz2G+ww7ZpTTB4H5rDaw9ohptv4cJ97kz7Tpjq3cr67/JKuK6QU6QqUgyXvLYcdwAP1KXN/adCNsB25jy6KY0EZuZ4LNYy3wiyiASSTcnVEdf2csADwvHeqk52a+Hj9UrKssbl82N7bFeitHFfdaOH2QK0PlGD0UPwLdWEg8DvUm4SpG7zCsz8BPHctKmBA1097lPZoU8cX4OvbL6Q1aLCwEFgkFh1nSx1Wt/1QxNEua+CNW/qZvuOHNJlR5MnitLYbSKhfeRTcNeJHnosfgc3JHIsbdpj+bxMc8bmtMzMbRe+o1sdprxfuOvkum0nH/pXNMaNPmbz5JHbjm5u3Aki6d8FldQcRvDf3+q9Lka9jz2OLV2H7FOvcPqua7cf+dUJ3uPzPnaF0fZL8uuh/YrnO2mXniHHhvsmYPcDM/Bm9DHTic5sW0nnnJGX/2XVmVIpNM/oF/D7LlHROmeteZkBuXXXMZn/wDPqugYzG/9u1uhLR5ElRkWyMbpGQ/ECpBboC7no6Z80o7WqdrxO5MXR2S0jg53v0Svth35hvvHqiXgF+TxlWLTGu7VA7QIIJJuCNw0n7q2rVgj5+qpxTpBjePf0RvwcvIIRLY5/Pf5x5rHx2HhwK0aAnWdLa8ZR20sDnplwB7P1SZK1YcHTowCJCv2cQTBvG7jCGqOIEj9KvomDIQJ0RLwFbZwzW1JaOy4ZhG6Zn1VnRFhNeANOU/VfYx2ek0jVkg9xuPX5rV6A0vzXngBfwJTnTCTuJr7XOSm4nQtO7l38lybaFVtSrmbMevu66n0wP5B/wAYXHqVylZFpDcD3sNL/ZK8DwqXsjS/iotckdFRfeadhYPNeCqN6HFTcvCEHVe5LzN+A+nXbOhVoxXM+X3WUHQj2PdA+HTgP2XOCQqWdvSOp4SmSLyPmt7YFLtvzRGXvm+ixa+MvuHch241wMtJXlsOVwzLJWkbk8XbG435N/pDhabi4sBYBfTQAaLa6K40vpEHu8konF1HiHaEaStvos4NZA/rIN9+UFb3H9RXIydEq0Y+bhPDj7XY04h8Wmw4eSSOkL4APIjWNITjisU2ZIkDUDeDr6SkXpC6GwHA3Pz+y2sKaSMfK9gvRL/UPEj0TFtPGTH+I36XP7rC6HM/OI5furcdUIcRw/ddlCxK0a2wRGY8XO395+iVekTYe423Gxnlu7k59G6eaiXR+o7/AASx0xoEPHNp3zo48uahPdESWhdq4mWtXwq27j80BSfaOBV+WQmWDR7WGUE8DymN6bti4XPRrCNwjxFkr06OcD18AV0HoZhwaFcTdpEzGhEfX0Q+EGts5RtGhkqEbp+VlXUsJTD02wnV1XAxE5h4/dL+GGYObw08Upq0RLySwlWxbuOnfqPfNO3QVg6t74jVo5k/tdI+GtaL6fVblLpAzD0QzV1zlG6ePvcog9bCUW3ou6cY4NblkzaBxK5k1vaO6629qbRdWcS7f7ss0N8lGXInSRZw4q2ypsA8VLrOSmWBfZuAVd0y08nXSIieCshfASp5AltkqTKHQLq9uIMBR6tu9GMcIFvkpbQDg/Z0OFKpJGuu9EiqZVdNs7la1i81Jo9DGLqi51c7+6N6J2ZtM0Xg7iRI3GEO1sKutTm0KMeTpJSjpkZMKcOrHmvimvbnpmRBmLlsjeNUr7TzOAEHedNdEDRziIMR5+aIeXkQajjzJuPsvQcf1yK1lj+6/wDDBz+ju7xy/ZhfQ0RXJNotfmDH0V+0mfmnvPzWFTw1SmCab5mCQb/CZEc7LabtGjViXBjzfKQQZi4FoJ5BaWPlYORvHL9vcoy4+XD+SGHoafyqjTuv5j7BY/TjCQ1hG4n1JWt0aqtDy0OEEa7rAoLpbW/Ju0ntekFFP8xaWjm5olryONwPVH0KQ08fS/zQmNqZni0RaUXRxIEW0gEyujOmTLG6DGsiI/UnLo66KWIG95Zv/uEpKNUZmnUB3oU57LrAsc/+p0jwCP2B9xZ/EhgNYRHwfUJOwrYBvc+kJ92zSFVzib7glLblGnhmyXAuO46+WpRUgXvRhbQ2plJa3X5+5WZTDiS6bnf/ACvfjqF/Hkj6dIKjny0aHHwRa8ARpcVNuHcRMLSZhuRPh9kUyk4CzHeA1VJ56Lf0rME4d3D0UW0HcCmYYVxEgEd8KoUuJcP9qj/kAvCkYDaLpsPNXOw5Gsea0cQwZrkW42Pihn4gMNteV/VR9Ry8ExhXkGfhSRYedlY2mIHab5qjE4lzhF/FXU6Vh3J8brYt1eh9ostO5WEhUMmIVzafJealGjbjnZYavAAKkAk2X1SoG6qVEzBmJ0m1vmoUWRLIy6nROkgfNGUsLuHa715TyN5n0/cqGIxFtYHD4fQXKFJtg9m/YsrMaNSPC6zsQyQSWgjhElRrVrdkRzVDWu4k96OEeu7OavRdh8W+k4OpwItlM5VojpA9xio2B/bceUfussEDUydwGg71Q6oRoAtHFz88FV3+pVycPFJ+D3aIpklzAAeWnluKFw7A4jsvjjDZ3aAm6sqYiRpJ5BUtYSZuOat/xKT24pFf/hJas2MJQpfq6wRrmaB9Vq19pgAMpt7IGptPcFiUqvEk96v67im/xJy0kA/TkieL2g6IaMpO/WOYSljdjl7s73lxJ1O9MNWoCNUFiHiYze/FIny8rfksYuHjrwYQ2XcmQBw4I1mAYBqZ4iI5yvRi8tmw7iSJVdXFlw7ZsNwEIJSmyxDHFBRxOUBrHARx1VVbFvbBzz3AIR2IG4eX8KgO3qI4/kGdJ6CKmMcTJMeK8fj51eT4FBYitNkNmTo40IcthOJqtdu8VVI3BQhTAR1QDVkarDHerWaDuXjS4EEajQoplIkDXzRJ0LcGOLqrQZlV1ceIgKvFtE6BVho4BZCxqjRv4K6YLnIxlQDQX4q2i0RoEWxgvYaKHFHWyrCvF83oo1XMbc/yrGi/ggMSEHVMi3ZacRJsAO9D1q7Qe0+eTfsg8TqrtntEm25M+ikrOWRt0gg1LS1sDi76IR73HQ+K+rG5714TZQo0OZKiwjeL68VcKjQbyfkgwbKdIXRdL8ipZWvARiMXbst8yPkg3Oc43Pgr94X1bVSkk6RMcurBjSJ3+ipr4M/pzE80YPjHcraZu5H2cfBP1eyMPEYJwP14KdPZ5gHXuR+IPZWW95BEE+4TYzlLViXItqYMtEkR3oKu0HQyfRXC+t+9egJ0E15ZXnk+AU4U6rxobvIR1ZojRDOYOATE2yeyqyk0HHQfJSNFzRJCIolEsCFzaCVNWBUsOXI5jDA10Vjvg8Poq6bjA7lMW5C5yo//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1" name="Group 10"/>
          <p:cNvGrpSpPr/>
          <p:nvPr/>
        </p:nvGrpSpPr>
        <p:grpSpPr>
          <a:xfrm>
            <a:off x="2590800" y="1143000"/>
            <a:ext cx="2152040" cy="2362200"/>
            <a:chOff x="5119464" y="609600"/>
            <a:chExt cx="1893570" cy="2285906"/>
          </a:xfrm>
        </p:grpSpPr>
        <p:grpSp>
          <p:nvGrpSpPr>
            <p:cNvPr id="12" name="Group 11"/>
            <p:cNvGrpSpPr/>
            <p:nvPr/>
          </p:nvGrpSpPr>
          <p:grpSpPr>
            <a:xfrm>
              <a:off x="5119464" y="609600"/>
              <a:ext cx="1893570" cy="2073275"/>
              <a:chOff x="4495800" y="4406740"/>
              <a:chExt cx="1893570" cy="2073275"/>
            </a:xfrm>
          </p:grpSpPr>
          <p:pic>
            <p:nvPicPr>
              <p:cNvPr id="14" name="Picture 13"/>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2713" t="3501" r="11987" b="3118"/>
              <a:stretch/>
            </p:blipFill>
            <p:spPr>
              <a:xfrm>
                <a:off x="4495800" y="4406740"/>
                <a:ext cx="1752600" cy="1689260"/>
              </a:xfrm>
              <a:prstGeom prst="rect">
                <a:avLst/>
              </a:prstGeom>
            </p:spPr>
          </p:pic>
          <p:pic>
            <p:nvPicPr>
              <p:cNvPr id="15" name="Picture 2" descr="http://www.twinkl.co.uk/image/resource_preview/T-T-20806-Stone-Soup-Colouring-Sheets.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962" t="5973" r="62995" b="6165"/>
              <a:stretch/>
            </p:blipFill>
            <p:spPr bwMode="auto">
              <a:xfrm>
                <a:off x="5695105" y="5026339"/>
                <a:ext cx="694265" cy="1453676"/>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p:cNvSpPr/>
            <p:nvPr/>
          </p:nvSpPr>
          <p:spPr>
            <a:xfrm>
              <a:off x="5477422" y="2582856"/>
              <a:ext cx="1138838" cy="312650"/>
            </a:xfrm>
            <a:prstGeom prst="rect">
              <a:avLst/>
            </a:prstGeom>
          </p:spPr>
          <p:txBody>
            <a:bodyPr wrap="none">
              <a:spAutoFit/>
            </a:bodyPr>
            <a:lstStyle/>
            <a:p>
              <a:pPr>
                <a:lnSpc>
                  <a:spcPct val="107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Illustration </a:t>
              </a:r>
              <a:r>
                <a:rPr lang="en-US" sz="1400" b="1" dirty="0" smtClean="0">
                  <a:latin typeface="Calibri" panose="020F0502020204030204" pitchFamily="34" charset="0"/>
                  <a:ea typeface="Calibri" panose="020F0502020204030204" pitchFamily="34" charset="0"/>
                  <a:cs typeface="Times New Roman" panose="02020603050405020304" pitchFamily="18" charset="0"/>
                </a:rPr>
                <a:t>A</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6" name="Group 5"/>
          <p:cNvGrpSpPr/>
          <p:nvPr/>
        </p:nvGrpSpPr>
        <p:grpSpPr>
          <a:xfrm>
            <a:off x="4953000" y="7165418"/>
            <a:ext cx="1790481" cy="1918951"/>
            <a:chOff x="4767482" y="7162800"/>
            <a:chExt cx="1790481" cy="1918951"/>
          </a:xfrm>
        </p:grpSpPr>
        <p:pic>
          <p:nvPicPr>
            <p:cNvPr id="16" name="Picture 4" descr="http://1.bp.blogspot.com/-RW7xdDxG2DA/UV9pY1JO9FI/AAAAAAAABbM/dYHwQnlJC1o/s1600/559926_4858034843496_1683517415_n.jpg"/>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4846638" y="7162800"/>
              <a:ext cx="1711325" cy="15901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4767482" y="8769101"/>
              <a:ext cx="1132426" cy="312650"/>
            </a:xfrm>
            <a:prstGeom prst="rect">
              <a:avLst/>
            </a:prstGeom>
          </p:spPr>
          <p:txBody>
            <a:bodyPr wrap="none">
              <a:spAutoFit/>
            </a:bodyPr>
            <a:lstStyle/>
            <a:p>
              <a:pPr>
                <a:lnSpc>
                  <a:spcPct val="107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Illustration </a:t>
              </a:r>
              <a:r>
                <a:rPr lang="en-US" sz="1400" b="1" dirty="0" smtClean="0">
                  <a:latin typeface="Calibri" panose="020F0502020204030204" pitchFamily="34" charset="0"/>
                  <a:ea typeface="Calibri" panose="020F0502020204030204" pitchFamily="34" charset="0"/>
                  <a:cs typeface="Times New Roman" panose="02020603050405020304" pitchFamily="18" charset="0"/>
                </a:rPr>
                <a:t>B</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17" name="TextBox 16"/>
          <p:cNvSpPr txBox="1"/>
          <p:nvPr/>
        </p:nvSpPr>
        <p:spPr>
          <a:xfrm>
            <a:off x="6710363" y="465138"/>
            <a:ext cx="1443037" cy="1744662"/>
          </a:xfrm>
          <a:prstGeom prst="rect">
            <a:avLst/>
          </a:prstGeom>
          <a:noFill/>
        </p:spPr>
        <p:txBody>
          <a:bodyPr wrap="square" rtlCol="0">
            <a:spAutoFit/>
          </a:bodyPr>
          <a:lstStyle/>
          <a:p>
            <a:endParaRPr lang="en-US" dirty="0"/>
          </a:p>
        </p:txBody>
      </p:sp>
      <p:sp>
        <p:nvSpPr>
          <p:cNvPr id="18" name="TextBox 17"/>
          <p:cNvSpPr txBox="1"/>
          <p:nvPr/>
        </p:nvSpPr>
        <p:spPr>
          <a:xfrm>
            <a:off x="5699030" y="485191"/>
            <a:ext cx="1765969" cy="707886"/>
          </a:xfrm>
          <a:prstGeom prst="rect">
            <a:avLst/>
          </a:prstGeom>
          <a:noFill/>
        </p:spPr>
        <p:txBody>
          <a:bodyPr wrap="square" rtlCol="0">
            <a:spAutoFit/>
          </a:bodyPr>
          <a:lstStyle/>
          <a:p>
            <a:r>
              <a:rPr lang="en-US" sz="800" dirty="0"/>
              <a:t>Grade level equivalent: 2.8</a:t>
            </a:r>
          </a:p>
          <a:p>
            <a:r>
              <a:rPr lang="en-US" sz="800" dirty="0"/>
              <a:t>Lexile Measure: 340L</a:t>
            </a:r>
          </a:p>
          <a:p>
            <a:r>
              <a:rPr lang="en-US" sz="800" dirty="0"/>
              <a:t>Mean Sentence Length: 6.26</a:t>
            </a:r>
          </a:p>
          <a:p>
            <a:r>
              <a:rPr lang="en-US" sz="800" dirty="0"/>
              <a:t>Mean Log Word Frequency: 3.51</a:t>
            </a:r>
          </a:p>
          <a:p>
            <a:r>
              <a:rPr lang="en-US" sz="800" dirty="0"/>
              <a:t> </a:t>
            </a:r>
            <a:r>
              <a:rPr lang="en-US" sz="800" dirty="0" smtClean="0"/>
              <a:t>Word </a:t>
            </a:r>
            <a:r>
              <a:rPr lang="en-US" sz="800" dirty="0"/>
              <a:t>Count: 526</a:t>
            </a:r>
          </a:p>
        </p:txBody>
      </p:sp>
    </p:spTree>
    <p:extLst>
      <p:ext uri="{BB962C8B-B14F-4D97-AF65-F5344CB8AC3E}">
        <p14:creationId xmlns:p14="http://schemas.microsoft.com/office/powerpoint/2010/main" val="4013129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29</a:t>
            </a:fld>
            <a:endParaRPr lang="en-US" dirty="0"/>
          </a:p>
        </p:txBody>
      </p:sp>
      <p:sp>
        <p:nvSpPr>
          <p:cNvPr id="5" name="Rectangle 4"/>
          <p:cNvSpPr/>
          <p:nvPr/>
        </p:nvSpPr>
        <p:spPr>
          <a:xfrm>
            <a:off x="228600" y="304800"/>
            <a:ext cx="6889432" cy="10012869"/>
          </a:xfrm>
          <a:prstGeom prst="rect">
            <a:avLst/>
          </a:prstGeom>
        </p:spPr>
        <p:txBody>
          <a:bodyPr wrap="square">
            <a:spAutoFit/>
          </a:bodyPr>
          <a:lstStyle/>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Stone Soup (continued)</a:t>
            </a:r>
          </a:p>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Villager </a:t>
            </a:r>
            <a:r>
              <a:rPr lang="en-US" sz="1200" b="1" dirty="0">
                <a:latin typeface="Calibri" panose="020F0502020204030204" pitchFamily="34" charset="0"/>
                <a:ea typeface="Calibri" panose="020F0502020204030204" pitchFamily="34" charset="0"/>
                <a:cs typeface="Times New Roman" panose="02020603050405020304" pitchFamily="18" charset="0"/>
              </a:rPr>
              <a:t>1</a:t>
            </a:r>
            <a:r>
              <a:rPr lang="en-US" sz="1200" dirty="0">
                <a:latin typeface="Calibri" panose="020F0502020204030204" pitchFamily="34" charset="0"/>
                <a:ea typeface="Calibri" panose="020F0502020204030204" pitchFamily="34" charset="0"/>
                <a:cs typeface="Times New Roman" panose="02020603050405020304" pitchFamily="18" charset="0"/>
              </a:rPr>
              <a:t>: I have a </a:t>
            </a:r>
            <a:r>
              <a:rPr lang="en-US" sz="1200" dirty="0" smtClean="0">
                <a:latin typeface="Calibri" panose="020F0502020204030204" pitchFamily="34" charset="0"/>
                <a:ea typeface="Calibri" panose="020F0502020204030204" pitchFamily="34" charset="0"/>
                <a:cs typeface="Times New Roman" panose="02020603050405020304" pitchFamily="18" charset="0"/>
              </a:rPr>
              <a:t>little. </a:t>
            </a:r>
            <a:r>
              <a:rPr lang="en-US" sz="1200" dirty="0">
                <a:latin typeface="Calibri" panose="020F0502020204030204" pitchFamily="34" charset="0"/>
                <a:ea typeface="Calibri" panose="020F0502020204030204" pitchFamily="34" charset="0"/>
                <a:cs typeface="Times New Roman" panose="02020603050405020304" pitchFamily="18" charset="0"/>
              </a:rPr>
              <a:t>(put salt and pepper in the pot) </a:t>
            </a:r>
          </a:p>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Soldier 3</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err="1" smtClean="0">
                <a:latin typeface="Calibri" panose="020F0502020204030204" pitchFamily="34" charset="0"/>
                <a:ea typeface="Calibri" panose="020F0502020204030204" pitchFamily="34" charset="0"/>
                <a:cs typeface="Times New Roman" panose="02020603050405020304" pitchFamily="18" charset="0"/>
              </a:rPr>
              <a:t>Mmmmm</a:t>
            </a:r>
            <a:r>
              <a:rPr lang="en-US" sz="1200" dirty="0" smtClean="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smells good but some carrots and onions would be great. </a:t>
            </a:r>
          </a:p>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Villager 3</a:t>
            </a:r>
            <a:r>
              <a:rPr lang="en-US" sz="1200" dirty="0">
                <a:latin typeface="Calibri" panose="020F0502020204030204" pitchFamily="34" charset="0"/>
                <a:ea typeface="Calibri" panose="020F0502020204030204" pitchFamily="34" charset="0"/>
                <a:cs typeface="Times New Roman" panose="02020603050405020304" pitchFamily="18" charset="0"/>
              </a:rPr>
              <a:t>: I have a </a:t>
            </a:r>
            <a:r>
              <a:rPr lang="en-US" sz="1200" dirty="0" smtClean="0">
                <a:latin typeface="Calibri" panose="020F0502020204030204" pitchFamily="34" charset="0"/>
                <a:ea typeface="Calibri" panose="020F0502020204030204" pitchFamily="34" charset="0"/>
                <a:cs typeface="Times New Roman" panose="02020603050405020304" pitchFamily="18" charset="0"/>
              </a:rPr>
              <a:t>few. </a:t>
            </a:r>
            <a:r>
              <a:rPr lang="en-US" sz="1200" dirty="0">
                <a:latin typeface="Calibri" panose="020F0502020204030204" pitchFamily="34" charset="0"/>
                <a:ea typeface="Calibri" panose="020F0502020204030204" pitchFamily="34" charset="0"/>
                <a:cs typeface="Times New Roman" panose="02020603050405020304" pitchFamily="18" charset="0"/>
              </a:rPr>
              <a:t>(put carrots and onions into the pot) </a:t>
            </a:r>
          </a:p>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Soldier 1</a:t>
            </a:r>
            <a:r>
              <a:rPr lang="en-US" sz="1200" dirty="0">
                <a:latin typeface="Calibri" panose="020F0502020204030204" pitchFamily="34" charset="0"/>
                <a:ea typeface="Calibri" panose="020F0502020204030204" pitchFamily="34" charset="0"/>
                <a:cs typeface="Times New Roman" panose="02020603050405020304" pitchFamily="18" charset="0"/>
              </a:rPr>
              <a:t>: Too bad we don’t have any potatoes. </a:t>
            </a:r>
          </a:p>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Villager 1</a:t>
            </a:r>
            <a:r>
              <a:rPr lang="en-US" sz="1200" dirty="0">
                <a:latin typeface="Calibri" panose="020F0502020204030204" pitchFamily="34" charset="0"/>
                <a:ea typeface="Calibri" panose="020F0502020204030204" pitchFamily="34" charset="0"/>
                <a:cs typeface="Times New Roman" panose="02020603050405020304" pitchFamily="18" charset="0"/>
              </a:rPr>
              <a:t>: I have one or two. (put potatoes in pot) </a:t>
            </a:r>
          </a:p>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Soldier 2</a:t>
            </a:r>
            <a:r>
              <a:rPr lang="en-US" sz="1200" dirty="0">
                <a:latin typeface="Calibri" panose="020F0502020204030204" pitchFamily="34" charset="0"/>
                <a:ea typeface="Calibri" panose="020F0502020204030204" pitchFamily="34" charset="0"/>
                <a:cs typeface="Times New Roman" panose="02020603050405020304" pitchFamily="18" charset="0"/>
              </a:rPr>
              <a:t>: Wow! Even the king would like this if it had barley and milk. </a:t>
            </a:r>
          </a:p>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Villager 2</a:t>
            </a:r>
            <a:r>
              <a:rPr lang="en-US" sz="1200" dirty="0">
                <a:latin typeface="Calibri" panose="020F0502020204030204" pitchFamily="34" charset="0"/>
                <a:ea typeface="Calibri" panose="020F0502020204030204" pitchFamily="34" charset="0"/>
                <a:cs typeface="Times New Roman" panose="02020603050405020304" pitchFamily="18" charset="0"/>
              </a:rPr>
              <a:t>: You can take a little of mine. (pour barley and milk in the pot) </a:t>
            </a:r>
          </a:p>
          <a:p>
            <a:pPr>
              <a:lnSpc>
                <a:spcPct val="107000"/>
              </a:lnSpc>
              <a:spcAft>
                <a:spcPts val="800"/>
              </a:spcAft>
            </a:pPr>
            <a:endParaRPr lang="en-US" sz="12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Illustration </a:t>
            </a:r>
            <a:r>
              <a:rPr lang="en-US" sz="1200" b="1" dirty="0" smtClean="0">
                <a:latin typeface="Calibri" panose="020F0502020204030204" pitchFamily="34" charset="0"/>
                <a:ea typeface="Calibri" panose="020F0502020204030204" pitchFamily="34" charset="0"/>
                <a:cs typeface="Times New Roman" panose="02020603050405020304" pitchFamily="18" charset="0"/>
              </a:rPr>
              <a:t>C</a:t>
            </a: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Narrator</a:t>
            </a:r>
            <a:r>
              <a:rPr lang="en-US" sz="1200" dirty="0" smtClean="0">
                <a:latin typeface="Calibri" panose="020F0502020204030204" pitchFamily="34" charset="0"/>
                <a:ea typeface="Calibri" panose="020F0502020204030204" pitchFamily="34" charset="0"/>
                <a:cs typeface="Times New Roman" panose="02020603050405020304" pitchFamily="18" charset="0"/>
              </a:rPr>
              <a:t>: Finally the soup was ready and the soldiers tasted it. </a:t>
            </a:r>
          </a:p>
          <a:p>
            <a:pPr>
              <a:lnSpc>
                <a:spcPct val="107000"/>
              </a:lnSpc>
              <a:spcAft>
                <a:spcPts val="800"/>
              </a:spcAft>
            </a:pPr>
            <a:r>
              <a:rPr lang="en-US" sz="1200" b="1" dirty="0" smtClean="0">
                <a:latin typeface="Calibri" panose="020F0502020204030204" pitchFamily="34" charset="0"/>
                <a:ea typeface="Calibri" panose="020F0502020204030204" pitchFamily="34" charset="0"/>
                <a:cs typeface="Times New Roman" panose="02020603050405020304" pitchFamily="18" charset="0"/>
              </a:rPr>
              <a:t>Soldier </a:t>
            </a:r>
            <a:r>
              <a:rPr lang="en-US" sz="1200" b="1" dirty="0">
                <a:latin typeface="Calibri" panose="020F0502020204030204" pitchFamily="34" charset="0"/>
                <a:ea typeface="Calibri" panose="020F0502020204030204" pitchFamily="34" charset="0"/>
                <a:cs typeface="Times New Roman" panose="02020603050405020304" pitchFamily="18" charset="0"/>
              </a:rPr>
              <a:t>3</a:t>
            </a:r>
            <a:r>
              <a:rPr lang="en-US" sz="1200" dirty="0">
                <a:latin typeface="Calibri" panose="020F0502020204030204" pitchFamily="34" charset="0"/>
                <a:ea typeface="Calibri" panose="020F0502020204030204" pitchFamily="34" charset="0"/>
                <a:cs typeface="Times New Roman" panose="02020603050405020304" pitchFamily="18" charset="0"/>
              </a:rPr>
              <a:t>: It is rich and thick. </a:t>
            </a:r>
          </a:p>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Soldier 1</a:t>
            </a:r>
            <a:r>
              <a:rPr lang="en-US" sz="1200" dirty="0">
                <a:latin typeface="Calibri" panose="020F0502020204030204" pitchFamily="34" charset="0"/>
                <a:ea typeface="Calibri" panose="020F0502020204030204" pitchFamily="34" charset="0"/>
                <a:cs typeface="Times New Roman" panose="02020603050405020304" pitchFamily="18" charset="0"/>
              </a:rPr>
              <a:t>: It is fit for a king. </a:t>
            </a:r>
          </a:p>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Soldier 2</a:t>
            </a:r>
            <a:r>
              <a:rPr lang="en-US" sz="1200" dirty="0">
                <a:latin typeface="Calibri" panose="020F0502020204030204" pitchFamily="34" charset="0"/>
                <a:ea typeface="Calibri" panose="020F0502020204030204" pitchFamily="34" charset="0"/>
                <a:cs typeface="Times New Roman" panose="02020603050405020304" pitchFamily="18" charset="0"/>
              </a:rPr>
              <a:t>: It is time to eat!! </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i="1" u="sng" dirty="0" smtClean="0">
                <a:latin typeface="Calibri" panose="020F0502020204030204" pitchFamily="34" charset="0"/>
                <a:ea typeface="Calibri" panose="020F0502020204030204" pitchFamily="34" charset="0"/>
                <a:cs typeface="Times New Roman" panose="02020603050405020304" pitchFamily="18" charset="0"/>
              </a:rPr>
              <a:t>Scene 4</a:t>
            </a:r>
            <a:r>
              <a:rPr lang="en-US" sz="1200" b="1" i="1" dirty="0" smtClean="0">
                <a:latin typeface="Calibri" panose="020F0502020204030204" pitchFamily="34" charset="0"/>
                <a:ea typeface="Calibri" panose="020F0502020204030204" pitchFamily="34" charset="0"/>
                <a:cs typeface="Times New Roman" panose="02020603050405020304" pitchFamily="18" charset="0"/>
              </a:rPr>
              <a:t>:  </a:t>
            </a:r>
            <a:r>
              <a:rPr lang="en-US" sz="1200" i="1" dirty="0" smtClean="0">
                <a:latin typeface="Calibri" panose="020F0502020204030204" pitchFamily="34" charset="0"/>
                <a:ea typeface="Calibri" panose="020F0502020204030204" pitchFamily="34" charset="0"/>
                <a:cs typeface="Times New Roman" panose="02020603050405020304" pitchFamily="18" charset="0"/>
              </a:rPr>
              <a:t>The soldiers and villagers come together to eat.</a:t>
            </a:r>
            <a:endParaRPr lang="en-US" sz="12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Narrator</a:t>
            </a:r>
            <a:r>
              <a:rPr lang="en-US" sz="1200" dirty="0">
                <a:latin typeface="Calibri" panose="020F0502020204030204" pitchFamily="34" charset="0"/>
                <a:ea typeface="Calibri" panose="020F0502020204030204" pitchFamily="34" charset="0"/>
                <a:cs typeface="Times New Roman" panose="02020603050405020304" pitchFamily="18" charset="0"/>
              </a:rPr>
              <a:t>: The villagers brought bread and cider and sat down to eat. </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r>
              <a:rPr lang="en-US" sz="1200" b="1" dirty="0" smtClean="0">
                <a:latin typeface="Calibri" panose="020F0502020204030204" pitchFamily="34" charset="0"/>
                <a:ea typeface="Calibri" panose="020F0502020204030204" pitchFamily="34" charset="0"/>
                <a:cs typeface="Times New Roman" panose="02020603050405020304" pitchFamily="18" charset="0"/>
              </a:rPr>
              <a:t>Soldier </a:t>
            </a:r>
            <a:r>
              <a:rPr lang="en-US" sz="1200" b="1" dirty="0">
                <a:latin typeface="Calibri" panose="020F0502020204030204" pitchFamily="34" charset="0"/>
                <a:ea typeface="Calibri" panose="020F0502020204030204" pitchFamily="34" charset="0"/>
                <a:cs typeface="Times New Roman" panose="02020603050405020304" pitchFamily="18" charset="0"/>
              </a:rPr>
              <a:t>3</a:t>
            </a:r>
            <a:r>
              <a:rPr lang="en-US" sz="1200" dirty="0">
                <a:latin typeface="Calibri" panose="020F0502020204030204" pitchFamily="34" charset="0"/>
                <a:ea typeface="Calibri" panose="020F0502020204030204" pitchFamily="34" charset="0"/>
                <a:cs typeface="Times New Roman" panose="02020603050405020304" pitchFamily="18" charset="0"/>
              </a:rPr>
              <a:t>: Do you like it? </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r>
              <a:rPr lang="en-US" sz="1200" b="1" dirty="0" smtClean="0">
                <a:latin typeface="Calibri" panose="020F0502020204030204" pitchFamily="34" charset="0"/>
                <a:ea typeface="Calibri" panose="020F0502020204030204" pitchFamily="34" charset="0"/>
                <a:cs typeface="Times New Roman" panose="02020603050405020304" pitchFamily="18" charset="0"/>
              </a:rPr>
              <a:t>Villager </a:t>
            </a:r>
            <a:r>
              <a:rPr lang="en-US" sz="1200" b="1" dirty="0">
                <a:latin typeface="Calibri" panose="020F0502020204030204" pitchFamily="34" charset="0"/>
                <a:ea typeface="Calibri" panose="020F0502020204030204" pitchFamily="34" charset="0"/>
                <a:cs typeface="Times New Roman" panose="02020603050405020304" pitchFamily="18" charset="0"/>
              </a:rPr>
              <a:t>3</a:t>
            </a:r>
            <a:r>
              <a:rPr lang="en-US" sz="1200" dirty="0">
                <a:latin typeface="Calibri" panose="020F0502020204030204" pitchFamily="34" charset="0"/>
                <a:ea typeface="Calibri" panose="020F0502020204030204" pitchFamily="34" charset="0"/>
                <a:cs typeface="Times New Roman" panose="02020603050405020304" pitchFamily="18" charset="0"/>
              </a:rPr>
              <a:t>: That’s very good</a:t>
            </a:r>
            <a:r>
              <a:rPr lang="en-US" sz="1200" dirty="0" smtClean="0">
                <a:latin typeface="Calibri" panose="020F0502020204030204" pitchFamily="34" charset="0"/>
                <a:ea typeface="Calibri" panose="020F0502020204030204" pitchFamily="34" charset="0"/>
                <a:cs typeface="Times New Roman" panose="02020603050405020304" pitchFamily="18" charset="0"/>
              </a:rPr>
              <a:t>!</a:t>
            </a:r>
          </a:p>
          <a:p>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r>
              <a:rPr lang="en-US" sz="1200" b="1" dirty="0" smtClean="0">
                <a:latin typeface="Calibri" panose="020F0502020204030204" pitchFamily="34" charset="0"/>
                <a:ea typeface="Calibri" panose="020F0502020204030204" pitchFamily="34" charset="0"/>
                <a:cs typeface="Times New Roman" panose="02020603050405020304" pitchFamily="18" charset="0"/>
              </a:rPr>
              <a:t>Villager </a:t>
            </a:r>
            <a:r>
              <a:rPr lang="en-US" sz="1200" b="1" dirty="0">
                <a:latin typeface="Calibri" panose="020F0502020204030204" pitchFamily="34" charset="0"/>
                <a:ea typeface="Calibri" panose="020F0502020204030204" pitchFamily="34" charset="0"/>
                <a:cs typeface="Times New Roman" panose="02020603050405020304" pitchFamily="18" charset="0"/>
              </a:rPr>
              <a:t>1</a:t>
            </a:r>
            <a:r>
              <a:rPr lang="en-US" sz="1200" dirty="0">
                <a:latin typeface="Calibri" panose="020F0502020204030204" pitchFamily="34" charset="0"/>
                <a:ea typeface="Calibri" panose="020F0502020204030204" pitchFamily="34" charset="0"/>
                <a:cs typeface="Times New Roman" panose="02020603050405020304" pitchFamily="18" charset="0"/>
              </a:rPr>
              <a:t>: It is hard to believe it was made from stones</a:t>
            </a:r>
            <a:r>
              <a:rPr lang="en-US" sz="1200" dirty="0" smtClean="0">
                <a:latin typeface="Calibri" panose="020F0502020204030204" pitchFamily="34" charset="0"/>
                <a:ea typeface="Calibri" panose="020F0502020204030204" pitchFamily="34" charset="0"/>
                <a:cs typeface="Times New Roman" panose="02020603050405020304" pitchFamily="18" charset="0"/>
              </a:rPr>
              <a:t>.</a:t>
            </a:r>
          </a:p>
          <a:p>
            <a:r>
              <a:rPr lang="en-US" sz="1200" dirty="0" smtClean="0">
                <a:latin typeface="Calibri" panose="020F0502020204030204" pitchFamily="34" charset="0"/>
                <a:ea typeface="Calibri" panose="020F0502020204030204" pitchFamily="34" charset="0"/>
                <a:cs typeface="Times New Roman" panose="02020603050405020304" pitchFamily="18" charset="0"/>
              </a:rPr>
              <a:t> </a:t>
            </a:r>
          </a:p>
          <a:p>
            <a:r>
              <a:rPr lang="en-US" sz="1200" b="1" dirty="0" smtClean="0">
                <a:latin typeface="Calibri" panose="020F0502020204030204" pitchFamily="34" charset="0"/>
                <a:ea typeface="Calibri" panose="020F0502020204030204" pitchFamily="34" charset="0"/>
                <a:cs typeface="Times New Roman" panose="02020603050405020304" pitchFamily="18" charset="0"/>
              </a:rPr>
              <a:t>Narrator</a:t>
            </a:r>
            <a:r>
              <a:rPr lang="en-US" sz="1200" dirty="0">
                <a:latin typeface="Calibri" panose="020F0502020204030204" pitchFamily="34" charset="0"/>
                <a:ea typeface="Calibri" panose="020F0502020204030204" pitchFamily="34" charset="0"/>
                <a:cs typeface="Times New Roman" panose="02020603050405020304" pitchFamily="18" charset="0"/>
              </a:rPr>
              <a:t>: They ate and danced into the night. The villagers let them sleep in the best beds. In the morning the village was sad to see them go. </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r>
              <a:rPr lang="en-US" sz="1200" b="1" dirty="0" smtClean="0">
                <a:latin typeface="Calibri" panose="020F0502020204030204" pitchFamily="34" charset="0"/>
                <a:ea typeface="Calibri" panose="020F0502020204030204" pitchFamily="34" charset="0"/>
                <a:cs typeface="Times New Roman" panose="02020603050405020304" pitchFamily="18" charset="0"/>
              </a:rPr>
              <a:t>ALL </a:t>
            </a:r>
            <a:r>
              <a:rPr lang="en-US" sz="1200" b="1" dirty="0">
                <a:latin typeface="Calibri" panose="020F0502020204030204" pitchFamily="34" charset="0"/>
                <a:ea typeface="Calibri" panose="020F0502020204030204" pitchFamily="34" charset="0"/>
                <a:cs typeface="Times New Roman" panose="02020603050405020304" pitchFamily="18" charset="0"/>
              </a:rPr>
              <a:t>Soldiers</a:t>
            </a:r>
            <a:r>
              <a:rPr lang="en-US" sz="1200" dirty="0">
                <a:latin typeface="Calibri" panose="020F0502020204030204" pitchFamily="34" charset="0"/>
                <a:ea typeface="Calibri" panose="020F0502020204030204" pitchFamily="34" charset="0"/>
                <a:cs typeface="Times New Roman" panose="02020603050405020304" pitchFamily="18" charset="0"/>
              </a:rPr>
              <a:t>: Thank you. This was a good day</a:t>
            </a:r>
            <a:r>
              <a:rPr lang="en-US" sz="1200" dirty="0" smtClean="0">
                <a:latin typeface="Calibri" panose="020F0502020204030204" pitchFamily="34" charset="0"/>
                <a:ea typeface="Calibri" panose="020F0502020204030204" pitchFamily="34" charset="0"/>
                <a:cs typeface="Times New Roman" panose="02020603050405020304" pitchFamily="18" charset="0"/>
              </a:rPr>
              <a:t>!</a:t>
            </a:r>
          </a:p>
          <a:p>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r>
              <a:rPr lang="en-US" sz="1200" b="1" dirty="0" smtClean="0">
                <a:latin typeface="Calibri" panose="020F0502020204030204" pitchFamily="34" charset="0"/>
                <a:ea typeface="Calibri" panose="020F0502020204030204" pitchFamily="34" charset="0"/>
                <a:cs typeface="Times New Roman" panose="02020603050405020304" pitchFamily="18" charset="0"/>
              </a:rPr>
              <a:t>Villager </a:t>
            </a:r>
            <a:r>
              <a:rPr lang="en-US" sz="1200" b="1" dirty="0">
                <a:latin typeface="Calibri" panose="020F0502020204030204" pitchFamily="34" charset="0"/>
                <a:ea typeface="Calibri" panose="020F0502020204030204" pitchFamily="34" charset="0"/>
                <a:cs typeface="Times New Roman" panose="02020603050405020304" pitchFamily="18" charset="0"/>
              </a:rPr>
              <a:t>2</a:t>
            </a:r>
            <a:r>
              <a:rPr lang="en-US" sz="1200" dirty="0">
                <a:latin typeface="Calibri" panose="020F0502020204030204" pitchFamily="34" charset="0"/>
                <a:ea typeface="Calibri" panose="020F0502020204030204" pitchFamily="34" charset="0"/>
                <a:cs typeface="Times New Roman" panose="02020603050405020304" pitchFamily="18" charset="0"/>
              </a:rPr>
              <a:t>: We want to thank you. You taught us how to make stone soup</a:t>
            </a:r>
            <a:r>
              <a:rPr lang="en-US" sz="1200" dirty="0" smtClean="0">
                <a:latin typeface="Calibri" panose="020F0502020204030204" pitchFamily="34" charset="0"/>
                <a:ea typeface="Calibri" panose="020F0502020204030204" pitchFamily="34" charset="0"/>
                <a:cs typeface="Times New Roman" panose="02020603050405020304" pitchFamily="18" charset="0"/>
              </a:rPr>
              <a:t>.</a:t>
            </a:r>
          </a:p>
          <a:p>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r>
              <a:rPr lang="en-US" sz="1200" b="1" dirty="0" smtClean="0">
                <a:latin typeface="Calibri" panose="020F0502020204030204" pitchFamily="34" charset="0"/>
                <a:ea typeface="Calibri" panose="020F0502020204030204" pitchFamily="34" charset="0"/>
                <a:cs typeface="Times New Roman" panose="02020603050405020304" pitchFamily="18" charset="0"/>
              </a:rPr>
              <a:t>Villager </a:t>
            </a:r>
            <a:r>
              <a:rPr lang="en-US" sz="1200" b="1" dirty="0">
                <a:latin typeface="Calibri" panose="020F0502020204030204" pitchFamily="34" charset="0"/>
                <a:ea typeface="Calibri" panose="020F0502020204030204" pitchFamily="34" charset="0"/>
                <a:cs typeface="Times New Roman" panose="02020603050405020304" pitchFamily="18" charset="0"/>
              </a:rPr>
              <a:t>3</a:t>
            </a:r>
            <a:r>
              <a:rPr lang="en-US" sz="1200" dirty="0">
                <a:latin typeface="Calibri" panose="020F0502020204030204" pitchFamily="34" charset="0"/>
                <a:ea typeface="Calibri" panose="020F0502020204030204" pitchFamily="34" charset="0"/>
                <a:cs typeface="Times New Roman" panose="02020603050405020304" pitchFamily="18" charset="0"/>
              </a:rPr>
              <a:t>: No one will believe us. </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r>
              <a:rPr lang="en-US" sz="1200" b="1" dirty="0" smtClean="0">
                <a:latin typeface="Calibri" panose="020F0502020204030204" pitchFamily="34" charset="0"/>
                <a:ea typeface="Calibri" panose="020F0502020204030204" pitchFamily="34" charset="0"/>
                <a:cs typeface="Times New Roman" panose="02020603050405020304" pitchFamily="18" charset="0"/>
              </a:rPr>
              <a:t>Soldier 1</a:t>
            </a:r>
            <a:r>
              <a:rPr lang="en-US" sz="1200" dirty="0" smtClean="0">
                <a:latin typeface="Calibri" panose="020F0502020204030204" pitchFamily="34" charset="0"/>
                <a:ea typeface="Calibri" panose="020F0502020204030204" pitchFamily="34" charset="0"/>
                <a:cs typeface="Times New Roman" panose="02020603050405020304" pitchFamily="18" charset="0"/>
              </a:rPr>
              <a:t>: It’s great what you can do with a few stones. (soldiers walk away)</a:t>
            </a:r>
          </a:p>
          <a:p>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1400" dirty="0">
              <a:latin typeface="Calibri" panose="020F0502020204030204" pitchFamily="34" charset="0"/>
              <a:cs typeface="Times New Roman" panose="02020603050405020304" pitchFamily="18" charset="0"/>
            </a:endParaRPr>
          </a:p>
          <a:p>
            <a:endParaRPr lang="en-US" sz="1400" dirty="0"/>
          </a:p>
        </p:txBody>
      </p:sp>
      <p:pic>
        <p:nvPicPr>
          <p:cNvPr id="2054" name="Picture 6" descr="http://pixabay.com/static/uploads/photo/2014/11/10/03/05/barley-seeds-524679_640.jpg"/>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l="4094" r="16076"/>
          <a:stretch/>
        </p:blipFill>
        <p:spPr bwMode="auto">
          <a:xfrm>
            <a:off x="1295400" y="2895506"/>
            <a:ext cx="2971800" cy="1127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047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3321" y="213244"/>
            <a:ext cx="2905654" cy="134729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lIns="96352" tIns="48176" rIns="96352" bIns="48176"/>
          <a:lstStyle/>
          <a:p>
            <a:fld id="{F177B04D-AEB5-43ED-B9BA-B3D1EC9C9067}" type="slidenum">
              <a:rPr lang="en-US" smtClean="0"/>
              <a:pPr/>
              <a:t>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51380589"/>
              </p:ext>
            </p:extLst>
          </p:nvPr>
        </p:nvGraphicFramePr>
        <p:xfrm>
          <a:off x="1036320" y="670560"/>
          <a:ext cx="5440680" cy="7336536"/>
        </p:xfrm>
        <a:graphic>
          <a:graphicData uri="http://schemas.openxmlformats.org/drawingml/2006/table">
            <a:tbl>
              <a:tblPr firstRow="1" bandRow="1">
                <a:tableStyleId>{5940675A-B579-460E-94D1-54222C63F5DA}</a:tableStyleId>
              </a:tblPr>
              <a:tblGrid>
                <a:gridCol w="2763520"/>
                <a:gridCol w="2677160"/>
              </a:tblGrid>
              <a:tr h="1374648">
                <a:tc gridSpan="2">
                  <a:txBody>
                    <a:bodyPr/>
                    <a:lstStyle/>
                    <a:p>
                      <a:pPr algn="ctr"/>
                      <a:endParaRPr kumimoji="0" lang="en-US" sz="15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en-US" sz="1500" b="1" i="0" u="none" strike="noStrike" kern="1200" cap="none" spc="0" normalizeH="0" baseline="0" noProof="0" dirty="0" smtClean="0">
                          <a:ln>
                            <a:noFill/>
                          </a:ln>
                          <a:solidFill>
                            <a:prstClr val="black"/>
                          </a:solidFill>
                          <a:effectLst/>
                          <a:uLnTx/>
                          <a:uFillTx/>
                          <a:latin typeface="+mn-lt"/>
                          <a:ea typeface="+mn-ea"/>
                          <a:cs typeface="+mn-cs"/>
                        </a:rPr>
                        <a:t>All elementary ELA assessments were reviewed and revised in June of 2015 by the following amazing and dedicated HSD K-6</a:t>
                      </a:r>
                      <a:r>
                        <a:rPr kumimoji="0" lang="en-US" sz="15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grade teachers.</a:t>
                      </a:r>
                    </a:p>
                    <a:p>
                      <a:pPr algn="ctr"/>
                      <a:endParaRPr lang="en-US" sz="2200" dirty="0"/>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Ko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Teacher Mentor</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0307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Performance Task Classroom Activities for K – 6 were written by Jamie Lentz, Gina McLain, Hayley Heider, Anna Wooley, Gretchen Erlandsen, Deborah Deplanche, Connie Briceno, Judy Ramer, Carrie Ellis, Sandra Maines, Renae Iversen, Anne Berg, Aliceson Brandt and Ko Kagawa.</a:t>
                      </a: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10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176318" y="-158908"/>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74" tIns="50938" rIns="101874" bIns="50938" numCol="1" anchor="t" anchorCtr="0" compatLnSpc="1">
            <a:prstTxWarp prst="textNoShape">
              <a:avLst/>
            </a:prstTxWarp>
          </a:bodyPr>
          <a:lstStyle/>
          <a:p>
            <a:endParaRPr lang="en-US"/>
          </a:p>
        </p:txBody>
      </p:sp>
    </p:spTree>
    <p:extLst>
      <p:ext uri="{BB962C8B-B14F-4D97-AF65-F5344CB8AC3E}">
        <p14:creationId xmlns:p14="http://schemas.microsoft.com/office/powerpoint/2010/main" val="1139585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30</a:t>
            </a:fld>
            <a:endParaRPr lang="en-US" dirty="0"/>
          </a:p>
        </p:txBody>
      </p:sp>
      <p:sp>
        <p:nvSpPr>
          <p:cNvPr id="5" name="Rectangle 4"/>
          <p:cNvSpPr/>
          <p:nvPr/>
        </p:nvSpPr>
        <p:spPr>
          <a:xfrm>
            <a:off x="401227" y="1117600"/>
            <a:ext cx="6803683" cy="2457368"/>
          </a:xfrm>
          <a:prstGeom prst="rect">
            <a:avLst/>
          </a:prstGeom>
        </p:spPr>
        <p:txBody>
          <a:bodyPr wrap="square" lIns="101881" tIns="50941" rIns="101881" bIns="50941">
            <a:spAutoFit/>
          </a:bodyPr>
          <a:lstStyle/>
          <a:p>
            <a:pPr marL="361417" indent="-361417">
              <a:buFont typeface="+mj-lt"/>
              <a:buAutoNum type="arabicPeriod"/>
            </a:pPr>
            <a:r>
              <a:rPr lang="en-US" sz="1700" b="1" dirty="0" smtClean="0">
                <a:latin typeface="Helvetica" pitchFamily="34" charset="0"/>
                <a:cs typeface="Helvetica" pitchFamily="34" charset="0"/>
              </a:rPr>
              <a:t>Why do the soldiers say they can’t make soup?</a:t>
            </a:r>
          </a:p>
          <a:p>
            <a:pPr marL="361417" indent="-361417">
              <a:buFont typeface="+mj-lt"/>
              <a:buAutoNum type="arabicPeriod"/>
            </a:pPr>
            <a:endParaRPr lang="en-US" sz="1700" dirty="0">
              <a:latin typeface="Helvetica" pitchFamily="34" charset="0"/>
              <a:cs typeface="Helvetica" pitchFamily="34" charset="0"/>
            </a:endParaRPr>
          </a:p>
          <a:p>
            <a:pPr marL="968798" indent="-361417">
              <a:buFont typeface="+mj-lt"/>
              <a:buAutoNum type="alphaUcPeriod"/>
            </a:pPr>
            <a:r>
              <a:rPr lang="en-US" sz="1700" dirty="0" smtClean="0">
                <a:latin typeface="Helvetica" pitchFamily="34" charset="0"/>
                <a:cs typeface="Helvetica" pitchFamily="34" charset="0"/>
              </a:rPr>
              <a:t>The soldiers do not know how to cook.</a:t>
            </a:r>
          </a:p>
          <a:p>
            <a:pPr marL="968798" indent="-361417">
              <a:buFont typeface="+mj-lt"/>
              <a:buAutoNum type="alphaUcPeriod"/>
            </a:pPr>
            <a:endParaRPr lang="en-US" sz="1700" dirty="0">
              <a:latin typeface="Helvetica" pitchFamily="34" charset="0"/>
              <a:cs typeface="Helvetica" pitchFamily="34" charset="0"/>
            </a:endParaRPr>
          </a:p>
          <a:p>
            <a:pPr marL="968798" indent="-361417">
              <a:buFont typeface="+mj-lt"/>
              <a:buAutoNum type="alphaUcPeriod"/>
            </a:pPr>
            <a:r>
              <a:rPr lang="en-US" sz="1700" dirty="0" smtClean="0">
                <a:latin typeface="Helvetica" pitchFamily="34" charset="0"/>
                <a:cs typeface="Helvetica" pitchFamily="34" charset="0"/>
              </a:rPr>
              <a:t>The soldiers were afraid to ask the villagers for food.</a:t>
            </a:r>
          </a:p>
          <a:p>
            <a:pPr marL="968798" indent="-361417">
              <a:buFont typeface="+mj-lt"/>
              <a:buAutoNum type="alphaUcPeriod"/>
            </a:pPr>
            <a:endParaRPr lang="en-US" sz="1700" dirty="0">
              <a:latin typeface="Helvetica" pitchFamily="34" charset="0"/>
              <a:cs typeface="Helvetica" pitchFamily="34" charset="0"/>
            </a:endParaRPr>
          </a:p>
          <a:p>
            <a:pPr marL="968798" indent="-361417">
              <a:buFont typeface="+mj-lt"/>
              <a:buAutoNum type="alphaUcPeriod"/>
            </a:pPr>
            <a:r>
              <a:rPr lang="en-US" sz="1700" dirty="0" smtClean="0">
                <a:latin typeface="Helvetica" pitchFamily="34" charset="0"/>
                <a:cs typeface="Helvetica" pitchFamily="34" charset="0"/>
              </a:rPr>
              <a:t>The villagers would not give them any food.</a:t>
            </a:r>
          </a:p>
          <a:p>
            <a:pPr marL="968798" indent="-361417">
              <a:buFont typeface="+mj-lt"/>
              <a:buAutoNum type="alphaUcPeriod"/>
            </a:pPr>
            <a:endParaRPr lang="en-US" sz="1700" dirty="0">
              <a:latin typeface="Helvetica" pitchFamily="34" charset="0"/>
              <a:cs typeface="Helvetica" pitchFamily="34" charset="0"/>
            </a:endParaRPr>
          </a:p>
          <a:p>
            <a:pPr marL="968798" indent="-361417">
              <a:buFont typeface="+mj-lt"/>
              <a:buAutoNum type="alphaUcPeriod"/>
            </a:pPr>
            <a:r>
              <a:rPr lang="en-US" sz="1700" dirty="0" smtClean="0">
                <a:latin typeface="Helvetica" pitchFamily="34" charset="0"/>
                <a:cs typeface="Helvetica" pitchFamily="34" charset="0"/>
              </a:rPr>
              <a:t>They were too tired and hungry to ask for food.</a:t>
            </a:r>
            <a:endParaRPr lang="en-US" sz="1700" dirty="0">
              <a:latin typeface="Helvetica" pitchFamily="34" charset="0"/>
              <a:cs typeface="Helvetica" pitchFamily="34" charset="0"/>
            </a:endParaRPr>
          </a:p>
        </p:txBody>
      </p:sp>
      <p:sp>
        <p:nvSpPr>
          <p:cNvPr id="8" name="Rectangle 7"/>
          <p:cNvSpPr/>
          <p:nvPr/>
        </p:nvSpPr>
        <p:spPr>
          <a:xfrm>
            <a:off x="447442" y="5508172"/>
            <a:ext cx="6596295" cy="2457368"/>
          </a:xfrm>
          <a:prstGeom prst="rect">
            <a:avLst/>
          </a:prstGeom>
        </p:spPr>
        <p:txBody>
          <a:bodyPr wrap="square" lIns="101881" tIns="50941" rIns="101881" bIns="50941">
            <a:spAutoFit/>
          </a:bodyPr>
          <a:lstStyle/>
          <a:p>
            <a:pPr marL="612775" indent="-557213">
              <a:buAutoNum type="arabicPeriod" startAt="2"/>
            </a:pPr>
            <a:r>
              <a:rPr lang="en-US" sz="1700" b="1" dirty="0" smtClean="0">
                <a:latin typeface="Helvetica" pitchFamily="34" charset="0"/>
                <a:cs typeface="Helvetica" pitchFamily="34" charset="0"/>
              </a:rPr>
              <a:t>In what scene do the soldiers carry out their plan?</a:t>
            </a:r>
          </a:p>
          <a:p>
            <a:pPr marL="612775" indent="-557213">
              <a:buAutoNum type="arabicPeriod" startAt="2"/>
            </a:pPr>
            <a:endParaRPr lang="en-US" sz="1700" b="1" dirty="0">
              <a:latin typeface="Helvetica" pitchFamily="34" charset="0"/>
              <a:cs typeface="Helvetica" pitchFamily="34" charset="0"/>
            </a:endParaRPr>
          </a:p>
          <a:p>
            <a:pPr marL="973138" indent="-360363">
              <a:buFont typeface="+mj-lt"/>
              <a:buAutoNum type="alphaUcPeriod"/>
            </a:pPr>
            <a:r>
              <a:rPr lang="en-US" sz="1700" dirty="0" smtClean="0">
                <a:latin typeface="Helvetica" pitchFamily="34" charset="0"/>
                <a:cs typeface="Helvetica" pitchFamily="34" charset="0"/>
              </a:rPr>
              <a:t>Scene one</a:t>
            </a:r>
          </a:p>
          <a:p>
            <a:pPr marL="973138" indent="-360363">
              <a:buFont typeface="+mj-lt"/>
              <a:buAutoNum type="alphaUcPeriod"/>
            </a:pPr>
            <a:endParaRPr lang="en-US" sz="1700" dirty="0">
              <a:latin typeface="Helvetica" pitchFamily="34" charset="0"/>
              <a:cs typeface="Helvetica" pitchFamily="34" charset="0"/>
            </a:endParaRPr>
          </a:p>
          <a:p>
            <a:pPr marL="973138" indent="-360363">
              <a:buFont typeface="+mj-lt"/>
              <a:buAutoNum type="alphaUcPeriod"/>
            </a:pPr>
            <a:r>
              <a:rPr lang="en-US" sz="1700" dirty="0" smtClean="0">
                <a:latin typeface="Helvetica" pitchFamily="34" charset="0"/>
                <a:cs typeface="Helvetica" pitchFamily="34" charset="0"/>
              </a:rPr>
              <a:t>scene two</a:t>
            </a:r>
          </a:p>
          <a:p>
            <a:pPr marL="973138" indent="-360363">
              <a:buFont typeface="+mj-lt"/>
              <a:buAutoNum type="alphaUcPeriod"/>
            </a:pPr>
            <a:endParaRPr lang="en-US" sz="1700" dirty="0">
              <a:latin typeface="Helvetica" pitchFamily="34" charset="0"/>
              <a:cs typeface="Helvetica" pitchFamily="34" charset="0"/>
            </a:endParaRPr>
          </a:p>
          <a:p>
            <a:pPr marL="973138" indent="-360363">
              <a:buFont typeface="+mj-lt"/>
              <a:buAutoNum type="alphaUcPeriod"/>
            </a:pPr>
            <a:r>
              <a:rPr lang="en-US" sz="1700" dirty="0" smtClean="0">
                <a:latin typeface="Helvetica" pitchFamily="34" charset="0"/>
                <a:cs typeface="Helvetica" pitchFamily="34" charset="0"/>
              </a:rPr>
              <a:t>scene three</a:t>
            </a:r>
          </a:p>
          <a:p>
            <a:pPr marL="973138" indent="-360363">
              <a:buFont typeface="+mj-lt"/>
              <a:buAutoNum type="alphaUcPeriod"/>
            </a:pPr>
            <a:endParaRPr lang="en-US" sz="1700" dirty="0">
              <a:latin typeface="Helvetica" pitchFamily="34" charset="0"/>
              <a:cs typeface="Helvetica" pitchFamily="34" charset="0"/>
            </a:endParaRPr>
          </a:p>
          <a:p>
            <a:pPr marL="973138" indent="-360363">
              <a:buFont typeface="+mj-lt"/>
              <a:buAutoNum type="alphaUcPeriod"/>
            </a:pPr>
            <a:r>
              <a:rPr lang="en-US" sz="1700" dirty="0" smtClean="0">
                <a:latin typeface="Helvetica" pitchFamily="34" charset="0"/>
                <a:cs typeface="Helvetica" pitchFamily="34" charset="0"/>
              </a:rPr>
              <a:t>scene four</a:t>
            </a:r>
            <a:endParaRPr lang="en-US" sz="1700" dirty="0">
              <a:latin typeface="Helvetica" pitchFamily="34" charset="0"/>
              <a:cs typeface="Helvetica" pitchFamily="34" charset="0"/>
            </a:endParaRPr>
          </a:p>
        </p:txBody>
      </p:sp>
      <p:cxnSp>
        <p:nvCxnSpPr>
          <p:cNvPr id="11" name="Straight Connector 10"/>
          <p:cNvCxnSpPr/>
          <p:nvPr/>
        </p:nvCxnSpPr>
        <p:spPr>
          <a:xfrm>
            <a:off x="388296" y="51054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60402" y="169123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5" name="Oval 14"/>
          <p:cNvSpPr/>
          <p:nvPr/>
        </p:nvSpPr>
        <p:spPr>
          <a:xfrm>
            <a:off x="766205" y="222049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6" name="Oval 15"/>
          <p:cNvSpPr/>
          <p:nvPr/>
        </p:nvSpPr>
        <p:spPr>
          <a:xfrm>
            <a:off x="760402" y="274301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760402" y="324176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8" name="Oval 17"/>
          <p:cNvSpPr/>
          <p:nvPr/>
        </p:nvSpPr>
        <p:spPr>
          <a:xfrm>
            <a:off x="760402" y="608056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760402" y="665205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760402" y="71246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761302" y="759717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2" name="Table 1"/>
          <p:cNvGraphicFramePr>
            <a:graphicFrameLocks noGrp="1"/>
          </p:cNvGraphicFramePr>
          <p:nvPr>
            <p:extLst/>
          </p:nvPr>
        </p:nvGraphicFramePr>
        <p:xfrm>
          <a:off x="5583750" y="3977739"/>
          <a:ext cx="1554443" cy="685800"/>
        </p:xfrm>
        <a:graphic>
          <a:graphicData uri="http://schemas.openxmlformats.org/drawingml/2006/table">
            <a:tbl>
              <a:tblPr firstRow="1" firstCol="1" bandRow="1"/>
              <a:tblGrid>
                <a:gridCol w="1554443"/>
              </a:tblGrid>
              <a:tr h="90846">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2 </a:t>
                      </a:r>
                      <a:r>
                        <a:rPr lang="en-US" sz="900" b="1" dirty="0" smtClean="0">
                          <a:solidFill>
                            <a:srgbClr val="000000"/>
                          </a:solidFill>
                          <a:effectLst/>
                          <a:latin typeface="Calibri"/>
                          <a:ea typeface="Times New Roman"/>
                          <a:cs typeface="Times New Roman"/>
                        </a:rPr>
                        <a:t>– Cl Toward RL.35</a:t>
                      </a:r>
                      <a:endParaRPr lang="en-US" sz="900" b="1" dirty="0">
                        <a:effectLst/>
                        <a:latin typeface="Calibri"/>
                        <a:ea typeface="Calibri"/>
                        <a:cs typeface="Times New Roman"/>
                      </a:endParaRPr>
                    </a:p>
                  </a:txBody>
                  <a:tcPr marL="34803" marR="3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r>
              <a:tr h="538480">
                <a:tc>
                  <a:txBody>
                    <a:bodyPr/>
                    <a:lstStyle/>
                    <a:p>
                      <a:pPr marL="0" marR="0" algn="l">
                        <a:lnSpc>
                          <a:spcPct val="100000"/>
                        </a:lnSpc>
                        <a:spcBef>
                          <a:spcPts val="0"/>
                        </a:spcBef>
                        <a:spcAft>
                          <a:spcPts val="0"/>
                        </a:spcAft>
                      </a:pPr>
                      <a:r>
                        <a:rPr lang="en-US" sz="900" b="1" dirty="0">
                          <a:solidFill>
                            <a:srgbClr val="000000"/>
                          </a:solidFill>
                          <a:effectLst/>
                          <a:latin typeface="Calibri"/>
                          <a:ea typeface="Times New Roman"/>
                          <a:cs typeface="Times New Roman"/>
                        </a:rPr>
                        <a:t>Identify a main idea in, or a generalization about a </a:t>
                      </a:r>
                      <a:r>
                        <a:rPr lang="en-US" sz="900" b="1" u="none" dirty="0">
                          <a:solidFill>
                            <a:srgbClr val="000000"/>
                          </a:solidFill>
                          <a:effectLst/>
                          <a:latin typeface="Calibri"/>
                          <a:ea typeface="Times New Roman"/>
                          <a:cs typeface="Times New Roman"/>
                        </a:rPr>
                        <a:t>chapter</a:t>
                      </a:r>
                      <a:r>
                        <a:rPr lang="en-US" sz="900" b="1" dirty="0">
                          <a:solidFill>
                            <a:srgbClr val="000000"/>
                          </a:solidFill>
                          <a:effectLst/>
                          <a:latin typeface="Calibri"/>
                          <a:ea typeface="Times New Roman"/>
                          <a:cs typeface="Times New Roman"/>
                        </a:rPr>
                        <a:t>, scene or stanza </a:t>
                      </a:r>
                      <a:r>
                        <a:rPr lang="en-US" sz="900" b="1" dirty="0" smtClean="0">
                          <a:solidFill>
                            <a:srgbClr val="000000"/>
                          </a:solidFill>
                          <a:effectLst/>
                          <a:latin typeface="Calibri"/>
                          <a:ea typeface="Times New Roman"/>
                          <a:cs typeface="Times New Roman"/>
                        </a:rPr>
                        <a:t>using </a:t>
                      </a:r>
                      <a:r>
                        <a:rPr lang="en-US" sz="900" b="1" dirty="0">
                          <a:solidFill>
                            <a:srgbClr val="000000"/>
                          </a:solidFill>
                          <a:effectLst/>
                          <a:latin typeface="Calibri"/>
                          <a:ea typeface="Times New Roman"/>
                          <a:cs typeface="Times New Roman"/>
                        </a:rPr>
                        <a:t>supporting details</a:t>
                      </a:r>
                      <a:r>
                        <a:rPr lang="en-US" sz="900" b="1" dirty="0" smtClean="0">
                          <a:solidFill>
                            <a:srgbClr val="000000"/>
                          </a:solidFill>
                          <a:effectLst/>
                          <a:latin typeface="Calibri"/>
                          <a:ea typeface="Times New Roman"/>
                          <a:cs typeface="Times New Roman"/>
                        </a:rPr>
                        <a:t>.</a:t>
                      </a:r>
                    </a:p>
                  </a:txBody>
                  <a:tcPr marL="34803" marR="348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6" name="Table 5"/>
          <p:cNvGraphicFramePr>
            <a:graphicFrameLocks noGrp="1"/>
          </p:cNvGraphicFramePr>
          <p:nvPr>
            <p:extLst/>
          </p:nvPr>
        </p:nvGraphicFramePr>
        <p:xfrm>
          <a:off x="5715000" y="8382001"/>
          <a:ext cx="1600200" cy="847138"/>
        </p:xfrm>
        <a:graphic>
          <a:graphicData uri="http://schemas.openxmlformats.org/drawingml/2006/table">
            <a:tbl>
              <a:tblPr firstRow="1" firstCol="1" bandRow="1"/>
              <a:tblGrid>
                <a:gridCol w="1600200"/>
              </a:tblGrid>
              <a:tr h="128222">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2 </a:t>
                      </a:r>
                      <a:r>
                        <a:rPr lang="en-US" sz="900" b="1" dirty="0" smtClean="0">
                          <a:solidFill>
                            <a:srgbClr val="000000"/>
                          </a:solidFill>
                          <a:effectLst/>
                          <a:latin typeface="Calibri"/>
                          <a:ea typeface="Times New Roman"/>
                          <a:cs typeface="Times New Roman"/>
                        </a:rPr>
                        <a:t>– Apn Toward RL.35</a:t>
                      </a:r>
                      <a:endParaRPr lang="en-US" sz="900" dirty="0">
                        <a:effectLst/>
                        <a:latin typeface="Calibri"/>
                        <a:ea typeface="Calibri"/>
                        <a:cs typeface="Times New Roman"/>
                      </a:endParaRPr>
                    </a:p>
                  </a:txBody>
                  <a:tcPr marL="34803" marR="3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709978">
                <a:tc>
                  <a:txBody>
                    <a:bodyPr/>
                    <a:lstStyle/>
                    <a:p>
                      <a:pPr marL="0" marR="0" algn="l">
                        <a:lnSpc>
                          <a:spcPct val="100000"/>
                        </a:lnSpc>
                        <a:spcBef>
                          <a:spcPts val="0"/>
                        </a:spcBef>
                        <a:spcAft>
                          <a:spcPts val="0"/>
                        </a:spcAft>
                      </a:pPr>
                      <a:r>
                        <a:rPr lang="en-US" sz="900" b="1" dirty="0">
                          <a:solidFill>
                            <a:srgbClr val="000000"/>
                          </a:solidFill>
                          <a:effectLst/>
                          <a:latin typeface="Calibri"/>
                          <a:ea typeface="Times New Roman"/>
                          <a:cs typeface="Times New Roman"/>
                        </a:rPr>
                        <a:t>Use the unique text features of chapters, scenes and stanzas to locate specific information about a story, drama or poem (which stanza refers to</a:t>
                      </a:r>
                      <a:r>
                        <a:rPr lang="en-US" sz="900" b="1" dirty="0" smtClean="0">
                          <a:solidFill>
                            <a:srgbClr val="000000"/>
                          </a:solidFill>
                          <a:effectLst/>
                          <a:latin typeface="Calibri"/>
                          <a:ea typeface="Times New Roman"/>
                          <a:cs typeface="Times New Roman"/>
                        </a:rPr>
                        <a:t>....).</a:t>
                      </a:r>
                    </a:p>
                  </a:txBody>
                  <a:tcPr marL="34803" marR="348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2014053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31</a:t>
            </a:fld>
            <a:endParaRPr lang="en-US" dirty="0"/>
          </a:p>
        </p:txBody>
      </p:sp>
      <p:sp>
        <p:nvSpPr>
          <p:cNvPr id="5" name="Rectangle 4"/>
          <p:cNvSpPr/>
          <p:nvPr/>
        </p:nvSpPr>
        <p:spPr>
          <a:xfrm>
            <a:off x="457200" y="862422"/>
            <a:ext cx="6477000" cy="3242198"/>
          </a:xfrm>
          <a:prstGeom prst="rect">
            <a:avLst/>
          </a:prstGeom>
        </p:spPr>
        <p:txBody>
          <a:bodyPr wrap="square" lIns="101881" tIns="50941" rIns="101881" bIns="50941">
            <a:spAutoFit/>
          </a:bodyPr>
          <a:lstStyle/>
          <a:p>
            <a:pPr marL="342900" indent="-342900">
              <a:buFontTx/>
              <a:buAutoNum type="arabicPeriod" startAt="3"/>
            </a:pPr>
            <a:r>
              <a:rPr lang="en-US" sz="1700" b="1" dirty="0" smtClean="0">
                <a:latin typeface="Helvetica" pitchFamily="34" charset="0"/>
                <a:cs typeface="Helvetica" pitchFamily="34" charset="0"/>
              </a:rPr>
              <a:t>Why did the townspeople hide their food from the soldiers?</a:t>
            </a:r>
          </a:p>
          <a:p>
            <a:pPr marL="342900" indent="-342900">
              <a:buAutoNum type="arabicPeriod" startAt="3"/>
            </a:pPr>
            <a:endParaRPr lang="en-US" sz="1700" dirty="0">
              <a:latin typeface="Helvetica" pitchFamily="34" charset="0"/>
              <a:cs typeface="Helvetica" pitchFamily="34" charset="0"/>
            </a:endParaRPr>
          </a:p>
          <a:p>
            <a:pPr marL="968798" indent="-361417">
              <a:buFont typeface="+mj-lt"/>
              <a:buAutoNum type="alphaUcPeriod"/>
            </a:pPr>
            <a:r>
              <a:rPr lang="en-US" sz="1700" dirty="0" smtClean="0">
                <a:latin typeface="Helvetica" pitchFamily="34" charset="0"/>
                <a:cs typeface="Helvetica" pitchFamily="34" charset="0"/>
              </a:rPr>
              <a:t>The townspeople did not have very much food.</a:t>
            </a:r>
          </a:p>
          <a:p>
            <a:pPr marL="968798" indent="-361417">
              <a:buFont typeface="+mj-lt"/>
              <a:buAutoNum type="alphaUcPeriod"/>
            </a:pPr>
            <a:endParaRPr lang="en-US" sz="1700" dirty="0">
              <a:latin typeface="Helvetica" pitchFamily="34" charset="0"/>
              <a:cs typeface="Helvetica" pitchFamily="34" charset="0"/>
            </a:endParaRPr>
          </a:p>
          <a:p>
            <a:pPr marL="968798" indent="-361417">
              <a:buFont typeface="+mj-lt"/>
              <a:buAutoNum type="alphaUcPeriod"/>
            </a:pPr>
            <a:r>
              <a:rPr lang="en-US" sz="1700" dirty="0" smtClean="0">
                <a:latin typeface="Helvetica" pitchFamily="34" charset="0"/>
                <a:cs typeface="Helvetica" pitchFamily="34" charset="0"/>
              </a:rPr>
              <a:t>The townspeople did not like soldiers.</a:t>
            </a:r>
          </a:p>
          <a:p>
            <a:pPr marL="968798" indent="-361417">
              <a:buFont typeface="+mj-lt"/>
              <a:buAutoNum type="alphaUcPeriod"/>
            </a:pPr>
            <a:endParaRPr lang="en-US" sz="1700" dirty="0">
              <a:latin typeface="Helvetica" pitchFamily="34" charset="0"/>
              <a:cs typeface="Helvetica" pitchFamily="34" charset="0"/>
            </a:endParaRPr>
          </a:p>
          <a:p>
            <a:pPr marL="968798" indent="-361417">
              <a:buFont typeface="+mj-lt"/>
              <a:buAutoNum type="alphaUcPeriod"/>
            </a:pPr>
            <a:r>
              <a:rPr lang="en-US" sz="1700" dirty="0" smtClean="0">
                <a:latin typeface="Helvetica" pitchFamily="34" charset="0"/>
                <a:cs typeface="Helvetica" pitchFamily="34" charset="0"/>
              </a:rPr>
              <a:t>The townspeople were afraid the soldiers would steal their food.</a:t>
            </a:r>
          </a:p>
          <a:p>
            <a:pPr marL="968798" indent="-361417">
              <a:buFont typeface="+mj-lt"/>
              <a:buAutoNum type="alphaUcPeriod"/>
            </a:pPr>
            <a:endParaRPr lang="en-US" sz="1700" dirty="0">
              <a:latin typeface="Helvetica" pitchFamily="34" charset="0"/>
              <a:cs typeface="Helvetica" pitchFamily="34" charset="0"/>
            </a:endParaRPr>
          </a:p>
          <a:p>
            <a:pPr marL="968798" indent="-361417">
              <a:buFont typeface="+mj-lt"/>
              <a:buAutoNum type="alphaUcPeriod"/>
            </a:pPr>
            <a:r>
              <a:rPr lang="en-US" sz="1700" dirty="0" smtClean="0">
                <a:latin typeface="Helvetica" pitchFamily="34" charset="0"/>
                <a:cs typeface="Helvetica" pitchFamily="34" charset="0"/>
              </a:rPr>
              <a:t>The townspeople were told not to give the soldiers any food.</a:t>
            </a:r>
            <a:endParaRPr lang="en-US" sz="1700" dirty="0">
              <a:latin typeface="Helvetica" pitchFamily="34" charset="0"/>
              <a:cs typeface="Helvetica" pitchFamily="34" charset="0"/>
            </a:endParaRPr>
          </a:p>
        </p:txBody>
      </p:sp>
      <p:sp>
        <p:nvSpPr>
          <p:cNvPr id="15" name="Oval 14"/>
          <p:cNvSpPr/>
          <p:nvPr/>
        </p:nvSpPr>
        <p:spPr>
          <a:xfrm>
            <a:off x="787290" y="167502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6" name="Oval 15"/>
          <p:cNvSpPr/>
          <p:nvPr/>
        </p:nvSpPr>
        <p:spPr>
          <a:xfrm>
            <a:off x="787290" y="221641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787290" y="272711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2" name="Table 1"/>
          <p:cNvGraphicFramePr>
            <a:graphicFrameLocks noGrp="1"/>
          </p:cNvGraphicFramePr>
          <p:nvPr>
            <p:extLst/>
          </p:nvPr>
        </p:nvGraphicFramePr>
        <p:xfrm>
          <a:off x="5638800" y="4572000"/>
          <a:ext cx="1528315" cy="688151"/>
        </p:xfrm>
        <a:graphic>
          <a:graphicData uri="http://schemas.openxmlformats.org/drawingml/2006/table">
            <a:tbl>
              <a:tblPr firstRow="1" firstCol="1" bandRow="1"/>
              <a:tblGrid>
                <a:gridCol w="561884"/>
                <a:gridCol w="966431"/>
              </a:tblGrid>
              <a:tr h="139511">
                <a:tc gridSpan="2">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1 </a:t>
                      </a:r>
                      <a:r>
                        <a:rPr lang="en-US" sz="900" b="1" dirty="0" smtClean="0">
                          <a:solidFill>
                            <a:srgbClr val="000000"/>
                          </a:solidFill>
                          <a:effectLst/>
                          <a:latin typeface="Calibri"/>
                          <a:ea typeface="Times New Roman"/>
                          <a:cs typeface="Times New Roman"/>
                        </a:rPr>
                        <a:t>– Cf Toward  RL.3.6</a:t>
                      </a:r>
                      <a:endParaRPr lang="en-US" sz="900" b="1" dirty="0">
                        <a:effectLst/>
                        <a:latin typeface="Calibri"/>
                        <a:ea typeface="Calibri"/>
                        <a:cs typeface="Times New Roman"/>
                      </a:endParaRPr>
                    </a:p>
                  </a:txBody>
                  <a:tcPr marL="34120" marR="341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hMerge="1">
                  <a:txBody>
                    <a:bodyPr/>
                    <a:lstStyle/>
                    <a:p>
                      <a:pPr marL="0" marR="0" algn="ctr">
                        <a:lnSpc>
                          <a:spcPct val="100000"/>
                        </a:lnSpc>
                        <a:spcBef>
                          <a:spcPts val="0"/>
                        </a:spcBef>
                        <a:spcAft>
                          <a:spcPts val="0"/>
                        </a:spcAft>
                      </a:pPr>
                      <a:endParaRPr lang="en-US" sz="800">
                        <a:effectLst/>
                        <a:latin typeface="Calibri"/>
                        <a:ea typeface="Calibri"/>
                        <a:cs typeface="Times New Roman"/>
                      </a:endParaRPr>
                    </a:p>
                  </a:txBody>
                  <a:tcPr marL="34120" marR="3412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502511">
                <a:tc gridSpan="2">
                  <a:txBody>
                    <a:bodyPr/>
                    <a:lstStyle/>
                    <a:p>
                      <a:pPr marL="0" marR="0" algn="l">
                        <a:lnSpc>
                          <a:spcPct val="100000"/>
                        </a:lnSpc>
                        <a:spcBef>
                          <a:spcPts val="0"/>
                        </a:spcBef>
                        <a:spcAft>
                          <a:spcPts val="0"/>
                        </a:spcAft>
                      </a:pPr>
                      <a:r>
                        <a:rPr lang="en-US" sz="900" b="1" dirty="0">
                          <a:effectLst/>
                          <a:latin typeface="Calibri"/>
                          <a:ea typeface="Times New Roman"/>
                          <a:cs typeface="Times New Roman"/>
                        </a:rPr>
                        <a:t>Describe or explain specific parts of a text that give understanding to what a character or narrator said</a:t>
                      </a:r>
                      <a:r>
                        <a:rPr lang="en-US" sz="900" b="1" dirty="0" smtClean="0">
                          <a:effectLst/>
                          <a:latin typeface="Calibri"/>
                          <a:ea typeface="Times New Roman"/>
                          <a:cs typeface="Times New Roman"/>
                        </a:rPr>
                        <a:t>.</a:t>
                      </a:r>
                    </a:p>
                  </a:txBody>
                  <a:tcPr marL="34120" marR="34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marL="0" marR="0" algn="l">
                        <a:lnSpc>
                          <a:spcPct val="100000"/>
                        </a:lnSpc>
                        <a:spcBef>
                          <a:spcPts val="0"/>
                        </a:spcBef>
                        <a:spcAft>
                          <a:spcPts val="0"/>
                        </a:spcAft>
                      </a:pPr>
                      <a:endParaRPr lang="en-US" sz="800">
                        <a:effectLst/>
                        <a:latin typeface="Calibri"/>
                        <a:ea typeface="Calibri"/>
                        <a:cs typeface="Times New Roman"/>
                      </a:endParaRPr>
                    </a:p>
                  </a:txBody>
                  <a:tcPr marL="34120" marR="3412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7" name="AutoShape 2" descr="data:image/jpeg;base64,/9j/4AAQSkZJRgABAQAAAQABAAD/2wCEAAkGBxMTEBUUEhIUExUWGRUaFRQVFxgYGBoaFBQXGBkYGBQYHCggGBolHxcVJTEhJSkrLi4uFx8zODMsNygtLisBCgoKDg0OGxAQGi8kICQsLywsLiwsNywsLCwsLCwsLCwsLCwwLCwsLCwsLCwsLCwsLCwsLCwsLCwsLCwsLCwsLP/AABEIALgBEgMBEQACEQEDEQH/xAAcAAABBQEBAQAAAAAAAAAAAAAAAwQFBgcCAQj/xABGEAABAwEEAwsKBAYCAgMBAAABAAIDEQQSITEFQVEGBxMXIjJhcYGR0hRTVHOhorGywdE1QlKSIzNiguHwFXJEwiVD8ST/xAAbAQEAAgMBAQAAAAAAAAAAAAAABAUCAwYBB//EADoRAAICAQEFBgUDAgYBBQAAAAABAgMRBBITITFRBRQyQXGRFTNSYYEiobEGwTRCYtHh8HIWIyRD8f/aAAwDAQACEQMRAD8A3FAeEoDy+EAXwgC+EAXwgC+EAXwgC+EAXwgC+EAXwgC+EAXwgC+EAXwgC+EAXwgC+EAXwgC+EAXwgC+EAXwgC+EAXwgC+EAXwgC+EB6CgPUAIAQAgBAeEoCtbq90zLG1he1zr7rou0zoTjUjYttNLtlhGcIOTwisnfJj81L7niUn4fZ1Rs7vLqHGRH5uT3PEnw+zqh3eXUOMiPzcnueJPh9nVDu8uocZEfm5Pc8SfD7OqHd5dQ4yI/Nye54k+H2dUO7y6hxkR+bk9zxJ8Ps6od3l1DjIj83J7niT4fZ1Q7vLqHGRH5uT3PEnw+zqh3eXUOMiPzcnueJPh9nVDu8uocZEfm5Pc8SfD7OqHd5dQ4yI/Nye54k+H2dUO7y6hxkR+bk9zxJ8Ps6od3l1DjIj83J7niT4fZ1Q7vLqHGRH5uT3PEnw+zqh3eXUOMiPzcnueJPh9nVDu8uocZEfm5Pc8SfD7OqHd5dQ4yI/Nye54k+H2dUO7y6hxkR+bk9zxJ8Ps6od3l1DjIj83J7niT4fZ1Q7vLqHGRH5uT3PEnw+zqh3eXUOMiPzcnueJPh9nVDu8uocZEfm5Pc8SfD7OqHd5dQ4yI/Nye54k+H2dUO7y6hxkR+bk9zxJ8Ps6od3l1DjIj83J7niT4fZ1Q7vLqHGRH5uT3PEnw+zqh3eXUBvkx+al9zxJ8Ps6od3l1LHuY3WRWsG5VrmnlMdS8McDgTUHao1tMqniRrnBxeGWaN9VqMDtACAEAIDl+SAy7fdPIh9YfkKm6H5j9DdR4jOlbEw5DxtHesN5Dqvcy2JdD2qbyH1L3Pd3Po/Y8vjaO9N5Dqvc82ZdADxtHem8h1XuNiXQ9qm8h9S9z3dz6P2CqbyH1L3G7n0fsLssshFRG8g5ENcQeogLHf1fUvdGLWOZ75FL5qT9jvsm/q+te6PA8il81J+x32Tf1fWvdAPIpfNSfsd9k39X1r3QDyKXzUn7HfZN/V9a90A8il81J+x32Tf1fWvdAPIpfNSfsd9k39X1r3QPHWSQZxvHW132XqurfBSXugeeTP/AEP/AGn7LLbj1PNpdT1tjkOUbz1Md9li7q1wcl7o9PfIpfNSfsd9l5v6vrXugHkUvmpP2O+yb+r617oB5FL5qT9jvsm/q+te6AeRS+ak/Y77Jv6vrXugHkUvmpP2O+yb+r617oB5FL5qT9jvsm/q+te6AgSst7D6l7mexLo/Y8qm8h9S9xu59H7BVN5D6l7jdz6P2AOG0L1Ti+TPHFrmhex2t8MjZInXXtyO0awRrB2LyyuNkdmRrlFSWGbHuP3TttMQPNeMHsri0/UHMH6qkuqlVLDIU4OLwy2RvqtRgdoAQAgOX5IDLd9zmQ+sPyFTdD8x+huo8RnMnNPUfgrOzwP0ZOj4kQ1hbmVxkzo9MuLY6caBa8IlN4WSMcamq34K1tt5HNibmVhPBJ0y5sdrXhEoX0fYnTSsiZznuDR25nsFSsZNRTk/IwssVcXJ+R9AWWARsaxuDWgNHUBRUTeXlnKSk5NyfmK1WODEKpgBVMAKoAqmAM7fpOOLnk1OQGJUmjSWX+BGEpxjzIq1aRbMRcJo0ZHDE9CvOztJKjac1x/sRrZqWMCVVZmke6IlIeW1wIJ7QRj7VTdr1R2VZ55wSKHxwSzZmnJwPUQqN1yXFok5R3VYHoVTACqYAVTACqYBhe7Cx8Fbp2ar94dUgD/qruhqVaZ1Gknt0xf2/jgQ63YRIBMIDSclrw4LfTNw4x4NEHURTlx5Ml4JQ4LpdFrY6iOHwkua/uio1WldLyuMXyHmj7dJBIJInXXDuI1tI1gqVbXGyOzIhSipLDNj3Jbp2WmOo5Lhg9hzafqDqKpbapVywyDODi8MtUb6rUYnaAEBy/JAZbvucyH1h+QqbofmP0N1HiM5k5p6j8FZ2eB+jJ0fEiLsjaN61xUuZ1FCxA8tj6NptXsFxMdRLEcdRitpDJCzNo0LTJ8SfTHEBVeG0vu9fowB5tMmsmOLpObndlKdqr9bbwUEVPad3Ddr1ZpyrilBACAEAlapwxhcdWraTkFspqlbNQj5nkpbKyRDtISk1vAdAAp7V0MeyqEsPLZEd8iA0nKXSuLs8O6goplFMaYKEfI1yltPI80Po2VxvBtGkZuNNikqDZHnfCJLf8XL/R+4/ZZbpmHeodBpaLO9juWCBkKZHtWqdXJyXI3V3RlyZzdC8aTWGZkzomYuYb2N00rtwB78Vy/aNEKrsQ5NZ9CbTJyjxHqgm0EAIAQGY77NguzRTAc9pY49LMR7Ce5WWhnmLiXfZdmYyh04lCU8tQQDe2twB2LKHMjahfpye2KXCmsLNSlXJTi8M8q2bIOEiTilr1rptFrY6iOOUlzX90Uur0kqH9h5o+3SQSCSJ11w7iNbSNYKlW1xsjsyIMoqSwzZNyG6VlqjqMHDB7CcWn6g6iqW2mVUsMhTg4vDLW0rUYHqA5fkgMt33OZD6w/IVN0PzH6G6jxGcy809R+Cs7PA/Rk6PiRHxigHUuJOsisJIZWl9XdS2xWEQbpbUhONtSAvW8GEY7TwSa0lkPrPot5LS/8AhMcRV78KAnE0OJWl3wXBcX9jVK+Kzji/sadFpGyNYGQzR3GMDWi8ARQ455knHsVLfC2U02n7FHs2NuU08smoN0VmdQNnY8/0kY9QXsoSjzTIzpsXkSMU7Xc1wPRr7lj9zW01zFEPAQDXSkJdGbuJBBptpqUvQ3RquUpcuXua7Y7UcIgwV1aeeRBHtg0U17hJIK05o29JC311+bId9/8AliTi3kMEB49oIoRUHMFeBPBWtOWd0IqzFhOeZb0f5UecMcUWFF23wfM83NaRcX8E7EUJBpjUYmu1UHamlio75c88Sxom87JZFRkkEAIAQFb3wdHcNYX0HKjpI3+0EEdxKkaWezYvvwJugt2Ll9+BjCuTowQHEratIXqfEwnHai0MIn0NVtayiBCWzLJJNdrC1wnKuSlF4aJ8oxnHD4pj2J9RVdbo9Rv6lNrDOb1VG5scUWbe6dTSI9W/4tWvX+BepX38jcIDgqoiCqA5fkgMt33OZD6w/IVN0PzH6G6jxGdOyKs7fBL0f8E+vxr1RGTPo2q4mKydVZLZi2Ry3lcOrEzWtc35EnTx/wAxZtx9njfamcI5oFcGu/OTqCha2Uo0ycRrJSVeEv8AgidLWh8kz3S1vXnAg6qGl0DUAtlUYxglHkStPGMa1skxoDRbX2O1ykAkNutrmLtHkt7go2oucboRX5/giaq5xugvJcSuKaWLWeDNi3CSSus8LpAXPLX1Jzu8JRhO03fYqO3CunGPL+5zGtUFN7PLJb1gQQQEHabc55wJDdQGFekldJpOzq4RTsWX/BDstbfA40fYuEk13Ri/XXYO1WtVaXBcEQ77HFcObLFRSytBACAEBxLEHNLXCoIoQvGsnqbTyiqDR3AyOBJr+U5ck68P9wUO2qL4SWUWlVm1HKJTR9tcHBrjUHAE5g6sdipe0NBBQdlaxjmiXVa84ZLqiJQIAQHjmgggioOBHQUPeRgu6DRps1plh1Ndyf8AqcW9eBHcr2qe3BSOpot3tan1/kj1sNwICOnZRxW2LyiutjsyaHFjk1dyxmvM36ef+VkpZub3ro+yf8P+WVPaXz/wizb3n4i31b/i1bdd4F6lRfyNxs2SqiILIDl+SAy3fc5kPrD8hU3Q/MfobqPEZ07JWdvgl6P+CfX416ohLY/EBcZWuGTodRLL2RuAthHSySUbKCi0N5LGEdlYLvvc7muGk8olB4NlQwZXnba7B8VC1d2ythc2V/aOp2Y7uPN8/sT+6bcPFKTICWO1vb/7NOB6xioNWpnUsLiuhE02vnX+k80FuddBZ3wvc14cX8oAggOaBr15rRfq42T21lYx/Jlfc7Z7eMDHQe94wGsruFLSK5tZXPIYlSZa6di/RwX7my/tGb4LgX6x2QRigNctVMtXUo/BLgVMpOT4jhDEHDBECtXC3kkcoUFNuoU612dNsbYqcfMrpLZeGXXRNiEUQb+bNx6Tn9uxbDFIWkiZrpj0rNSl5GqVdef1DaSzt1OHatqm/NEaVMf8shqtpGBACAYaYs95l4Ztx6xrH17FrsjlG+izZl6kTZ6F7ReAxBNTqBqqvWz2aZcMt8C0rWZFiBXJk8EAIAQFB30NBl4jnjbVwIjf1OPJJ6jh/cp2juUcxfqWvZuoUMwly5r+5n1rsIjN18rb4zaKmh2EjCqmRuc+KjwLWNsp8YxeB3abHD5NDwTmumcXcJR+QxugtORyWuFs97Lb4R8uBrjZNTlt8I+XAhtK2J7DR7C1wxodm0bVLqsjPjF5FuzZHai84I5rqGoW4jJtPKJyxPqwHrXQ9lLGn/LIGvkpW5XRFo3vPxFvq3/Fq2a7wL1Kq/kbjZslVEQWQHL8kBlu+5zIfWH5Cpuh+Y/Q3UeIzl5wPUVZ2+CXoyfB4kn9yuudXFcelhF1J5eWOLHHjXYsZvyN+nhl7RYdzWhH2ucRtqG5yP8A0t+51KNdaq45Zs1F6phtP8G32WBkTGRxtoAKMY0VOH+4lVNdVl88RWWcvbbluU3zIfdXarZDdLbIZYT/ADODN6RtD+kDLJT59k2KHPibNJKqxvalh+WeT/JCndlABymTtOsGJ2Cq32XqM8ix3Enya90c6J3XSSTUigLYc3vkqCaD8gAxJwwxVhp+y5bOJvBG1NdcI52sy8kuJd7NMHsDmkEEVwNexQJxcZNMhoUWIKjpfTD3vLWOLWA0FMzTWSuk0WghCClNZb/Yh2WtvCPdzMRfaA4km4K4445N9uPYrWquOeCIeoscY/cuvlDv1FSdiPQg76fU4e8k1JqvUkuRjKTk8s5XpiCA6YKlR9TY66nKPM3UQU7FFi90Ln99ZnO08lzuoYxgbvGpdFRNzrjJ82iktiozaRV5LOGPc2gwPsOI9hC1SWGWFUtqCYvo+0ljwK8kkAjYTgCNiqu0dJGdbsiuK/clVWNPBOrmyYCAEAx00ysRxOrCla7K9Az7F6vMzreJIwMWZ5l4Mg3y8NNc7xdT4q824qO0uWMnW7yKr2lywSG6uztZanMZQta2MCgp/wDW1adLKUqk5c23/Jp0Tbqy/NskbWXO0VCX0rwjg0upeMYwo2uJF49y1VYWqko8sLPqR4qK1MkuX7Z+5TJo7pp3K0i8owshsywSuiv5faV0nZnyPyyp1XzC273n4i31b/i1Za7wL1K+/kbjZslVEQWQHL8kBlu+5zIfWH5Cpuh+Y/Q3UeIzmTmnqPwVnZ4H6MnR8SK6xtaALj84RdqLk8IlbLZ3OLWMaXOJAa0ZklaZS82WC2YR48kbbuX0KyxWcMJrI7GRwxJdsAGoKom7NRP9Cyc1q9VvZ7T5eRZdDNDi+TH9DaimAAJOO0/Krzs3TuqvMlhsq7p7T4EnLIGtJJoAKk9SsTSVbSNrEtS4BrBqNO9x+ihWXOXCJZ06dQWZcyNmlaDSjbtB1mtebTNakje2kzuw2kRPaHEASDlNriHhvOpqBANelQdbTtR21zRqmscfcm2ODhUZFVLTTwzDmUK2WZ0byxwyy6RqIXYae6NsFKJXyi4vDLFuQi5D3bXAdwr9VNqXAr9U/wBSRYFuIoIAQAgALGUVJYZ6m08o7M2rBV/w+pS5/gmPXTxjBwSrHgkQm88yD0sBwgcMbzR7poo9jUsNE7SvMWhCxxX5AB+Ugu6KGtOsqt7Q1EaqmvN8CfVHMiwLliaCAEAUQFU0lubgdaRKBdewtcHDbQ0Dhrpgdq8lqJVx2Fyfl/sT6b57txzwKput0fZobRw01+V0lCIhRreQ0NqXZ0wUvSW22Q2K8JLz58yfpp2yhsQeEvMrWmdKGdzTduNa0Nawc1tNg1KxppVS4c3zfUl007tPjkirRHUdIW+Lwz26G1Ec6K/l9pXUdmfI/LOe1XzC273n4i31b/i1Za7wL1K+/kbjZslVEQWQHL8kBlu+5zIfWH5Cpuh+Y/Q3UeIzmTmnqPwVnZ4H6MnR8SIiyRUFSuLk88DpqK8cWarvdbnBE0WqcUe7+U06gfzU2n4Ks1NkrHu4ceuCr7R1af8A7cXw8zQtGvbwrnHC6wZgigLjXPqCsuy6Z1qW2sPgUF0k2sEy0gioyKtTQMtNg8A+moAnqBBPsqsZrMWkZ1NKabKjpC1Mibwkrb7GNkfc1Pcxhc1p6Dj2gKJp0triWOsb3fAR3PWwzWaOUx8FwlXiPO4HuJDchqKwtxtvBs06e7WRkNKE2tkAsxrwnDOnOTQ25GGDDGoc7X2LHUOPdZIjThJ3t+WCx6XnLQ1oNL1akbBTD2qs7M08bbG58UjC6biuBDvYDmK9eK6SMVHgkQ8kxoFgEbgBTln5WqTVyK/U+MkltI4IAQAgBAMbc1pNb1HN1Ks1kYSbkpYkjCWBrNaC41ywoVBt1Epy2vtgxbyQum5CLgBI52XYpOjl+lonaLkyLY8g1BIO0FSZQjJYkslgm0XTQVqdJAHOxNSCdtDmuV11MarnGPIm1Sco5Y/UQ2HM0oa0udgGgknoAqiWQVZ9onnN5tWt/KLxaKdmJ61Ir0l1nFfpX7k2MK4riss4jnliqHtJBODia4/9hie1R9To7IfqlxXVGyKi+C4EDum0c61ua681haCBgTWuOKaTVqhNYzkl0SdWfPJStIWB8L7rx1EZHqV3TfC6O1En12qfIarcbRzZG0b2ldP2S/8A4/5ZzvaMUr3joi0b3n4i31b/AItWzXeBepVX8jcbNkqoiCyA5fkgMt33OZD6w/IVN0PzH6G6jxGdOyKs7fBL0f8ABPr8a9UTu4Dcx5TJwsg/gxnEEc9w/L1DWvn2pv3ccLmy+12q3UdmPif7Gw2Ita6R1AXNaLrf6QMSO3DsCl9kKO6bXPPE5O/O0SMFoZI0ZcoGrdewq2NA08iljP8ACfeb+hyAe2ee8KPAa79NQcNvUgKraYWBz2UBYHEAHEUByx2ZdigWrE3gt9O9qpbRxFM11Q0g0wIGrsWo3idlxkIGIMg91gJ9oUfVS2amYWP9JIaVhvNFAS6vJoK5g59CgaLUOmza8scSFbHaRCuNM6dhGrA4Loa9XCfJP2Ijg0S+gX1Y7/t/6t+ysaXmJW6pfr/BJLcRjiSVrcXEDrWMpxjxk8DJ5LM1rS4nAbFjOyMY7T5HmSGZpgiY1NY9XRsVZHXNXPL/AEmG3xHMltNatdUHJYW6ye3mD4ByGz3k5mqhylKTzJ5MTxYgidNAlzKCuB+IU7ScItlhoVwZxYdDvkyLQOup/aF5qNfCnmn7YLKNTkW2xWURRtY3Ia9pOJK5u+6Vs3OXmTYx2VgXWo9InT9pPBuY1t40HJzvFxo1lNZOfZ0qw0Gn25bTM1iKc35CGjpy+JrnNuOxDm/pLSWlvWCCFayjsvBvrltRTPbeysTx0EjrGI+C1WR24OL80Zp44lee+jS7UBVcrVW7JqC5tpe/AmkVuhgEsDhdN9uIGvAVPZRXlHZmr0+r3Oznhl45Y6+5nXLZkmUZTyzHdm5veum7J/w/5Zz/AGl8/wDCLNvefiLfVv8Ai1bdd4F6lRfyNxs2SqiILIDl+SAy3fc5kPrD8hU3Q/M/Buo8Rn9liD5GNOAc5rT/AHOA+qsb3iqT+z/gnReGmbhYbGyGNscbQ1rRQAf7mvlcpOTyz2c5Tk5S5s8LmulaC8soHm80Y1bQ0qRQil7DoVz2VTNTcmmljh0ZDvkmsEiNGNNHxuLTSoIy7lekYVsUUrHEON9p11xB6jqQEfplr43h8YwrUvIBoXClBrGrHpWE5OKykbKoKcsN4IyKrcg2utxF49dXH6KLv+iJ60nk5MqMW6Gea2usphaC1z6y1pRrcjdDRWuGvWkptrLNkaFHl/JcLBZagmtG5NoAD0moGv6Kq1eultbCxw+xpnXHPAcssIH55D0FxVe7m/Jex5skHLAYqNcKbCMQV1Gm1Nd0f0c+hCnBxfEe6JtrG3g40rSmB6ehT65JcyDqK5SaaRIHSkP6x3H7LY7YLmyPuLH5DDTOkGOYGso6pxwOHSFE1rcobMVkxlRZ0IW+f6vaqrc3dGa+729DnsPcV53ezoO7W9B5ZbRhQ4AZYFZKizoO729Bfylu09xTcWdD3u9vQPKW7T3FNxZ0Hd7eghJMLxzpQaip2mg4xwyfpa3CLyh3o6FzntcAQ0Y3voofaGqqVcoc306E+qEs5J1c4TBC2ylrajaBU40rrp3LbRCM5qMmZRSbwyE0hZJHOhfG+66KYSmtaPpG9tDTVVwNP6Qugo2auCRsuq247KeB1BFdaBWu07STUntJJ7V43l5NsYqKSR5an3Y3k6muPcCsXyPSsllWUBpVtAexcrTNQtjOSyk02uuHyJwi6GtXEtqRdIxoBhQA9HtqupX9USd0tqvMGsJZ4r8/f9hkqWntDmNxewVbXED8tfoVA0mrjNKL5+X/AHqSqLv8shjZub3rteyf8P8AllX2l8/8Is295+It9W/4tW3XeBepUX8jcbNkqoiCyA5fkgMt33OZD6w/IVN0PzPwbqPEUPRv8+L1kfzhWGo+TP8A8X/DJhuFordddzoaddMF8shjaW1yPHyHxtTbreDaJGAYtFLzcKDk967WLTWY8iuYpZ4ozQxuu9AOHUWlegehAQW6S2uA4INu3iOW7mkNINBQ5rOFO9zHODGVypak1niQItDwDVrcBWoccu0LU+zLPJokrtirHFMXsFm4Quc9obQ3eT+amNC6lSOhUnaU5aee6T444/Yk1arfR2orBMAKlMgQDS32LhCCHUIqMRUUKm6PWPT54Zya7K9sYT2AsFXSN7s+jNT/AIx/o/c1LTN+Y80XBHQ4te/C8c6V1DYoeo1Mr3t+Xkbow2OBHNsd+0SiM3WCmqovYVpsW6nXyojh8fyLalJJ+Y5/4l36x3H7rb8Z/wBH7mnu/wBw/wCJd+sdx+6fGf8AR+47v9w/4l36x3H7p8Z/0fuO7/cb26xujaDW9U0AA6zt6Ftq7UdktlQ/cyjpXJ4ycss95hLZGlwHNIoerNez7SlCWJQ/OR3Vp8WeWWAuze1tcjQ0PtwPQs7dfKCyoZXqZT0bXFPgTdjguMDa1zx6zVUOoud1jm1jJnCOysCy0mQnamXmOGsg066YLKuWzJP7nqeGVLQ2kbTJPKyaIMYyl14ryrxwOPQui4eRKROrw9IfTQxI/WLox/Lhew7M+xRdXcqq2/PyMox2pYIyQcpo6Se4EfULm1yZLfMGtxeDkae1oH0Rvgn/AN5jqJ1wBOqrXV2Vpj20WXm0vVHn3Kvp2ztZMQxt0EA0AoMdYX0X+nJTloU588sr9TLM+ZI73n4i31b/AItVhrvAvUgX8jcbNkqoiCyA5fkgMt33OZD6w/IVN0PzH6G6jxFD0b/Pi9ZH84VhqPkz/wDF/wAMmG1aRtYiYXUJONGgEknqC+XV1ynwisnqxnDeDjc3pJvksUxiIfIXcIS264EONa4dWC63TV7uqMeiIN2N48FhAjeQRdJzBwqt5qHCAqWnpnySlr2FoZW6043mnN4O3DDZTpU3SxjzzxIOrlLljh/JFSEta4VvVoQ4/pAp7DTvUwgtcGS2ipqi7sxb0tJ+IOBXFduaR1X7zyl/Pmi/7PvU69nzX8D9UhPBAcyyBoJJoBmvUm3hAgLXUua95xzodpwAH/Wtaa1M12na0+7rXHz+/wD+kpYieWC2cl4hF6V7jlkxreSC47czTpWCp7vBVyfLn6vi/wDYj+N7b5Ezo+yCJgaMTm47SdajyltPJ43kcrE8BACAStcAewtOFcjsIyWdc3CSkjKLw8kV5IWE3m16aXvbn3q3hqqp83j1JCsizvkkU9mS3pxkuHEy5j6yWxr+TeF8DlNriKYVps+6pbtPOvi1wzjPkRZRcRytBiCAYzWVwJLBUHG7WhB106FYafWKMdmZuhZhYY1nmDBWQFgrSpyr1jqVhTZG57NfFm2MlLgiu2y0N4V5Lq44HVSmAGymxVvaHZ+slZtbDa/glVrC4iUWJvHDUB0f5VNLhwNi6nsWbj0/AAfGqPkkER+lrY2KzyPdiKmgrSpqMAesFSNPU7LYxR41lYK7pPS/lTmy/wBIbSlKXScMMF9F7Dqdel2X9TKy6ChPCJbe8/EW+rf8WqVrvAvUh38jcbNkqoiCyA5fkgMt33OZD6w/IVN0PzH6G6jxFD0b/Pi9ZH84VhqPkz/8X/DJhs+gdJiUTyBtHMui7mQ2pr9e5cZ2Qo7p455I+qg4yXoWKCZrmB+ABFVbEU5ksMbjW7Q7W4H2IDyKzOa4kPLq5h2OWyiAhd0Fsa57WtxLCQ80pS8MunGh7FL0sHna8iHq5rCiQ80NQWjMcpnUcx1ZjtCnED7DGx2pzXRuwpjiak0Fbw7sVC7R0y1GnlDz5r1XI3aa11WKXkW2utfPDp8kbatKAYRi8dpy7NbuzDpV3ouxLr/1Wfpj+7/79yv1HaEK+EeLGT4XyD+Ia126uoDAe0rqdN2fp9OsQj+XzKmzUW2PLZFyW8yTNhrQNJDpKVxAOIA/2qoNRbubpRqW1j9jpa9u+iLksPz+5arBZmMYLmRpytZXP3WTnJufMyb8hytR4CAEAIBCW2MaaOdQ7KH7LfXpbbFmEcowlZGLw2ewWtjzRrqnPI/ULy3TW1LM44EbIy5Mgd09vlbyYo+U0to8itQ4Y01a/Yr3sXRUTxZZalnK2fP/AL5kmDhCO3KWCL0HanR2l0srCBJQOcfymgFRTJuA7lc9raKq3RquieZReUuv/PQxt1NM8KEvwXhcGawJQFL0zume5xbAbrRheA5TurYF33Zf9N0VVK7W8W+OHyXr1ZJhSsZkNINH2mYcp72ja8k9zVK1Gr7Oo/TTUm/ssfubcQXkJnc28Alz2Na2tXHHAZOHZTApZ2xC6t1KGdpY9+GDJzEH28ioFHbHYivTQ5Khh/RV0mm7El5rm0v4NiseORyLcQKAbaH/ABtWU/6Kuy2rF7DeNL7lV3Vte/gQCSC54u114EdtCVW1aWejsnC6OzJJe32fQyrY3ZY3Ql0bxQg5dDgHD2ELrOxrFZpVJdWQdS8zz9iyb3n4i31b/i1btd4F6kC/kbjZslVEQWQHL8kBlu+5zIfWH5Cpuh+Y/Q3UeIoNifdlY7Y9h7nAqx1Hyp+j/gmG27ndEMDGzRTOLnNF44FpriQW9BXK6TS1UrarfP78yJfdOfCfkSr9GVZdvltcw3Bp/t1KYaB1Zo3NaA43qa0Ao54GZA60BWNMSMkmddIIuhriNuJ9gIU7SppNkDVtN4GAdzTrrQ/A+0BSyH9xsI7r3jVVr2/3cl4/3agYrFI97A12AbVtNRumlT+rLLJVem7JopsdjWW22s+RLt1dk4qPJI6Dw3BgvHWdQ63fRWhF5CEr3OIBPJcaEtrh0XtdcsFG1kpRpbiS9BGE74qfL+X0Hcdma0uLQGl2ZGeVFzZ1o+0XLVgacHMoCPge0Kk1NbhY8+ZGnHDHajmAIAQAgIzTUfNdTAVBOyuRPR91cdj3KFjg3z5epE1kHKKa8hTQ8VGFxFLxw6gMPqtXat6suxF8Esfky0sHGHHzHVrjvMc0ZkGnXqUGizd2Rn0ZvnHai0UrT04u3NZOI2Abe1fSOyYb2xWx4xXmRuz6Jb3aa5fySu5fTbTHwcrwCwYOcaVb17Rkue/qLsWdd++oi3Gfklyl/wA8yxtrw8oNObpYeCeyMl7nNLQQCALwpWpz7Fh2X/Tmsd0LbY7MU0+PN4fQ8jVJ8So2O0GJ4e0AuG3LL2LvNdo46qrdt445JbRMR7pX/mY0nroqSX9O8f0z4eh5sjPSWmXzC7QNaDUgaz09CnaDsiGlsc29p+XDkEuJHNNVcmR6gI7TkJuCRvOicHt/tNVUds6KOo00njik/bzRlF4ZGyaRdaHvmcAC92IGQo0Nw7lVdi1KrSKC8m/5ImpWJ4+xYN7z8Rb6t/xat+u8C9SBfyNxs2SqiILIDl+SAy7ffbSOE6uEOP8AYVM0XzPwbqPEZ200IKtZx2ouPVYJpqe9tZRLJJaRPIOazycOo3Boq5zdfQehcrpdBZoobubzxeOjRr11ynJYX58zRFJIB5eFaa9iAhdJaTgeyWOTnMryKY1FaObTqzWcYTeGka5TgspsgosCK05TRllVv/6e5Wy5FT5nkjcXNGZAcOsf5A70PH5oQt/LYCx112FOi8QCHDZ9kD4o5sxc4GpGJPJbXCmBq7ZUHDpQZHbIBrx+A6gh7jqeSm8C0Cu06h9yvGk1hnqk08xPYpuTV2BGDusbOv6rmNRXuZuL5L+DsNNerq1Nfn1E49JmO8TEcTn0AUC5nUayu6z9LybnTt+ZK2G1iRl4CnR2LCLUiPZBweBzo4Ne8tdXKooaDCgI9q6bT6KhLGzn7vzK2Vsm+Y7tlkY1hIvVyHKOZNFsu0unrrcnBcEFObeMjQBcsyeN9IisMn/V3wW3TvFsX90Yz8LFoxyR1D4LXLmzJcjpeAYaN0TBNNNwsYcb2BNcrrcPaut7K1tkKFVCWMLPu3/sRZznBvZeBbTOgbJFC5/ANJHNFaYnAYkq3r1d8pJbbMFdZnxMzrS8LGSUjdVtGk4g3SRi2owNNq6TS2Tsr2prHH3+5b6eyU4Zkhocx2/77FJN50gOWfU/FEEesyCII9QCNuIET65XXfArVe0qpN9H/AKron+X2lc52X/h/wAsj6v5hbd7z8Rb6t/xas9d4F6lffyNxs2SqiILIAKAiNOaKZPE6ORoc1wxB/3A9K9TaeUE8GIbo9ASWKS66ronH+HKfldTJ3x7wLfTalTWHzJldu1wYho3Sc1neXwSOjcQQS3YdoyK321xsjss2uKfM03em066aKWO0TGScPLquOJYQKXRsBrgqOdM6nsy9+po1UIqWYLCJ7Trv/6AWkhzWYlpoRVxoFv09aknkq9RY4tYZDymj2vrW9Vrif6sQe/D+5TYxUVhEGUnJ5YNbhTWw4dWr2EhZGH26CkmIDm409o1j/diHr6oSmbG9tCaY12FDx4Z2wgCjG4dwQL7HRjri49mQ/yh7jqecJXBg7Tl/lBnoQm6XSBsjRMGiUkhrg51KZ0cAB2Km7Z0VeoqUp+X3xzLrsPM79xtYym/yv8Agrcm+FKRTyeOh2ucVzcezdLF5UP3Z1q7Mx/9j9keRb4k7RRsELe1/wB1Ijp6ox2VFHkuyYyeXN/sdR75NqBrwUJOOJv6+py3U4p8CXsYy7FplzkwfvlWs5xwdz/GtsrpyWHjHoeLsPTrzYm3fGtg1Q/td4lBnpK5Szy9DcuyqUsZZxPvhWx7S0iIA4GjTkf7l7Xpa4S2uZ5Lsqp+bO2b41sApSE9JYfEsZaOpvPE9XZdS82enfHtmyH9h8S87lV9z34XV1YjZ98C2MdeBjqTU1ac6AbdgCkRgo42OGFjh0Nfwih82/8Av4G2kd2lsnwkeC2tblOT8VZ0dpW0r9KWeuOJnHsqiPGOcnce69w/8Wynra/xJLtXVSWHIxfZUHznL3ObRutc4U8lszelofUdXKWcO19TH/MF2VFcrJDAack/Sz2/dTf/AFFf9Ef3N/co9SXsNrEjbwFNo2EfRdJotZHVVKyP5XRkG2t1ywxdjhWlepS0zWj0uxoM15KSXNhsgN0ulQGmFvOPP6BnT4Ln+1u063W6annPN+WDbXHPEYaK/l9pWrsz5H5ZD1XzC273n4i31b/i1Za7wL1K+/wm42bJVREFkAIDxwQEPpvREc8bmSNDmuGIP+4HpXqbTygngxLdHoCSxSXXVdE4/wAOQ/K6mTvj7Bb6bUqaw+ZMrt2uDI5r3A1Y5zHDJzSQ4dRC321RtjsyN6fVZNL3NaRa+zg3y94BMhOd7pr7OpRaqNzBQzn79TndcpRtbksZ5dMEtwFYw07AOogZrYREuGBNjycacpuDwPp8R1oH1OwDmyhB1fUFDz7o94T+h3ch7kA5x/LTr+wQZZ6Yhm4168u5Bjqc8KTzRh+o5dm1BnPIzrdzptspEMRvNaavf+pwrQDoCpe0dXGS3cX6nY/092XOp95tWG1hLz4+f+xU1U5OrBMgEyATIBMgEyATIBMgEyATIBMgEyATIJjc4/F7egH6fZdP/TdvGyv0f9iv1seTJpgw7T8SuqRXol9zM7I5nOc0nkOpRtcatXO/1LpbtRpowpXHay+OOGGYWVymsRMz3QRPFokc9jm3nYEgiuAC5evS20VRjOLRMgsLAvor+X2ldH2Z8j8sr9V8wtu95+It9W/4tWWu8C9Svv8ACbjZslVEQWQAgBAeOCAh9N6IjnjcyRoc1wxB/wBwPSvU2nlBPBh26DQkliluSVdG7+VL+r+l2x49uY6LfTahTWHzJlVm1wY0ilc3muc2ud0kfBSzbKKlzWRXy6Xzsn73fdMIx3UPpXseeWy+dk/e77phDdQ+lewC2y+dk/e77phDdQ+lex75dL52T97vumEN1D6V7B5dL52T97vumEN1D6V7HhtkpzlkP97vumEN1X9K9jx9rkIoZJCNYL3Ed1V5hdD1VwXFJewhdGxYbmv6V7G7e2fU/cLo2Jua/pXsN7P6n7hdGxNzX9K9hvZ/U/cLo2Jua/pXsN7P6n7hdGxNzX9K9hvZ/U/cLo2Jua/pXsN7P6n7hdGxNzX9K9hvZ/U/cLo2Jua/pXsN7P6n7hdGxNzX9K9hvZ/U/cLo2Jua/pXsN7P6n7hdGxNzX9K9hvZ/U/cLo2Jua/pXsN7P6n7hdGxNzX9K9hvZ/U/cLo2Jua/pXsN7P6n7nrcMsOpZRhGDzFY9Dx2SfNv3O+Fd+o95Wzal1McvqetneMnOHUSvG2+Z7tS6hJO9wo5ziNhJI9q8wNuXViQbTIUXiilwSPG2+ZY97sf/ACLfVv8Ai1Qtd4F6ke/kbhZ8lVEQWQAgBACA8cEBD6c0JHaInRytDmuzHwIOojavU2nlHqeCiHeqjH/kWjvj8Cld8sNu+ke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RNbl9wUdln4Zssr3XS2jyynKpjg0HUtdmolYsMxlY5LDLxG2gWg1naAEAIAQAgPKIDy6gC4EAXAgC4EAXAgC4EAXAgC4EAXAgC4EAXAgC4EAXAgC4EAXAgC4EAXAgC4EAXAgC4EAXAgC4EAXAgC4EAXAgC4EAXAgPQ1AeoAQH//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6" descr="data:image/jpeg;base64,/9j/4AAQSkZJRgABAQAAAQABAAD/2wCEAAkGBhQPEBAQEBQQEBQSEBAQFBAVFRAUFhQQFBQWFxUUFBgYGyYeGBklGhIVIC8gJCgpLS0sFR8xNTAqNSYrLCkBCQoKDgwOFA8PFywcHCQsLCwpKSwsKSwsKSwsLCwsKSksLCwsLCwsLCwpLCwsLCksLCkpLCkpLCksLCwsLCwsLP/AABEIALoBDwMBIgACEQEDEQH/xAAbAAACAwEBAQAAAAAAAAAAAAAABQEEBgMCB//EADoQAAICAQMDAwMDAwIEBQUAAAECAxEEABIhBRMxBiJBFDJRI0JhM1JxB4EVYnLBJENTkfFjg6Gx0f/EABYBAQEBAAAAAAAAAAAAAAAAAAABAv/EABcRAQEBAQAAAAAAAAAAAAAAAAABESH/2gAMAwEAAhEDEQA/APt+jRqdQGjUaNBOjRo0BqNTo0Bo0aNAaNGjQRqdGjQGjUapR9cgbxLH92zlgPf/AGgnyb4r88edBe0agHU6A0aNGgNGjUMt154N+T+K5/PnQTo0aNAaNGjQGjRqCdBOjUanQGjRo0Bryx/3/jj/AL69aNBGjRo0Bo0aNAanUanQGjRo0Bo0aNAaNGjQGoJ1OqfWMdpcfIjjJR3hlRH49rshCsL44JGgqdEmOT/4y/05F246cV2Lvumj7jJSsPwuwUDutpLGGBVgGB4KkAgg/kHSzo+egSCAUjLGE7ZIBVo1UFK+TV+P7Tr36lyGjw8p4ztdceYoeeH2HbVck3VAfNaBAubJ35ZOnxquPB3BMW3LHPKqhiIB4FeN4FMWPJ287BGBAI8EAj/B1nsLMUdLimhCiI4ndNki4jGXJX2jlvgkLW6yONutBCm1VX8KB+fA/Og96Do0aA0aNGgNGjRoDRo0aA0aNGgNGjRoDRo0aA0aNRoDRo0aoNGjU6gjRo1OgNRWp1BOgnRqj/xqI2Vfu0SD2leWit2D2waPBHP41Vk9Srx24p57/wDT7Pj8+51OgcaNJoPUolOyKKUye4mNtq7Am3cJGBKo3vWlPJ3Aj22w5r6whIfauQzRu0bKsTn3JwwDfYQGBQkMQGUjyNA8dwASSAALJPAAHydL065HIoMF5G5Q6iOqZG8OGYhdp8g3yPF6WdHJyn3ZRidgC4xhbLGpYFDV7TwvDuLY2y7Adoa9TXb2pFrcksUY/wCiWRI3U/xRBr8ov40Cjrfpts6hJFjwOCGTMR988TKeNlxDyAAbYiiQQR5yXWP9Oc/MMePl5TZMRDCWYsYkKsysrLjxkKZECEAG1uQN+2j9NystYl3PfmgAGZifwqqCWP8AAHxpZhQjMueaMqAXjijfaSqhqaX2ki3Kgjk0oWqJbQcup46I2LBHEWfa8cMhCtHAoj2s7KzAE7CVFAn3H43ac4sAjREHIRVQE0OFFDwAPj4AGuWP0yKNt6RorUV3BRYUkEgH4BIBrVrQGjRo0AdGjRoDRejRoDRo0aA0aNA0Bo0aNAaNGjQGjRo0EaNGjVBo0anUEa45OWsdbzRY0qiyzH8Ko5Y/4GqXUer7WMUZG8C2YqzrGKsWqkFmPFIDZseLF8MrZjtHdtJMQrSNt7ktcrEDwBZJO0UoAbjnQXDNK4JpcdACSz7Weh5NA7U45BJb+QNLMyZAASDN4Pdn5Tj96x+1T4+4BB8gnVzcXkIlBkKbW2qD2kcn2g/MjA87iKG26U6oJM/cqu9OzEhaAjgUAlZJ+fIBACi29y+LLArj1DIIUCQsd7VGCheVgKoQY9bVo+JHHt4uxyct1DIWeWPaKImiTv7menkmEZCTAmR5QVawgVUAIawpU6QdHWV3kVnMbAtkZt1JkbLCwRUPZAtE0tAmvuty1KHpSvvjKgdxAxokgMdghgTbyBUcbcV7FF+WYy9IsdSaHBKkPk5OYkSuoEjSOVI7al42lUNGz7qDE0WO0g1qv0L01kf1uoyLBHJMJVxA5aSOWVIY+0cgEDaXj+1RuLPy7W26ngtLJl5gc7cmLMiaOa4ijRxQQ/oSDeKDdxiQvhiWr4Pj1R62klRoFjeJu7HA5R4pu1I7gKWIBRnoWqAk+9bUEroNVm9ew+mY5jjMUQjuOLHjUktISfbHHGNze4Ne0Gqa/B0u9PzzyDpsWT3RI2P9RNuUizjLHGe6CTUjSyxtxxUJIq9Zzo3UI4tv00csrOJJJI13STJbGQMWlYUod0YF6HNeNxW6Y8jqebHveXHQY7wyxRK4K48yFjc1mPc7Rx/YSVAHPJIaY2CZX1oHZO2NWp5a926uUi/BKtRf4BIHNlW8cYUBVAAAAAHAAHgDXDp3T0x4khiG1EFAWSfySzHlmJJJJ5JJJ1Z1UGjRo0Bo0aNAa4Z2asEbyyEhUFkgMx/gKqgliTQAAJJIA130k9Z9OkyMORIVEkivjzrEWCCUwTxy9oseF3CMrZ4G69Avx/U0+XkCDFWFBE6tkF7kZIt5BjcBl7U7BSQtOAOTVreq1mulL3GfJwJw6yPWRjzdxqmjXtmiTvglARFZWDCkHtBJY8Ol3nTZLZEp2Y+YcaGOGSSON2jiRpd4DfqkOZUIbioz7RoNbo0sX03ji9kSxluS0ZaNv9mQgj/Y6pZPpWAo/dly2/8AM3tl5KMgXncpWRQlADkV45uzYd+oemklmOQryJIUCE7iylVvb7SbSiSbjKE/JOlPTsvIU5QiZpmw5RDLiMd6yDtLKrYsrnekhSVCVkZ1DKVsD36W4eRkqZozmZoCSBT3IcUyh9hJVJzF2X3K0bKACRYLVZQdul9SaWF8TpqsxfeW6hIZGjQSGi5d6eeUDgC7/T9xXiytl0zqKZMMU8R3RyxpKjURaOARYPINHxqzql0bpaYmPDjRXshiSJb5JVRVn+eNXdEGjRo0EanRqNAaNGjQGk/WusMp+mxQr5Trag2UhQ8d6avCjml8sRQ+SL2dmbKVQGkexGvNEgcs1eEHFn+QByQCmxoExpHYtIwLtI7NRafJIoAfAFWEQULXj40Vw/4a8Haj3iWdgzrNILUzDbulkUEe0PKtLd+3aCN96cyY+wiqedwR3WAtU43Ef2qOKUcEkX5J0qiJXuZDbSzGEhbDKdzW20kWIwFuwBwjP8mrU8zK3bUndTCacG2VQGekB4Dmya/aHTg8agnM6gsdY8bXK5bcwI3lyCTtv99D/CKLPhValj9O+p/SQjsX+vLz+sbJMUY+Furck8M3lmLjvn9NQRjGhVQN6Kd1uXka/vZrZ9qFnazbChdFtPcbHEahF8AfPJJ8kk/JJsk/JOqih1rLTHjjBHt3gLGtAt20aQIgsX/SAr/tZ1Q6Y218vIko9jcha+DIIxJKQT8KXKA/ABGoz37/AFHHiBUrBHJJJyDTHYQCPgj9M35qQ15OrMeMT0+ULZaaHImo1984eTb+KBkr/A0GY9R9zFw4ZmUu7pCZUQ7ZFnlaKJjGxoMGknS0YqOCb+NcvQ3UmkkleVXzDE8iJP5kiCLGXjkjA7SyDev9NiWs0q+NNevxibCWkSUNgBlRgdp98DC7s8bQfzxrl6UxhBE222dsnIkYhiyu7vtWv7VdgHocDtn8HUV1m9PY2XOM/DcO5jJeFZNkcu9UqR1Kna5RVXcV5Uj+Dqx6ewNpmUSGCXcv6XtHCjljDZUKzBq2k+0XusmliBcLKnd3Bx2l+nmkBG6DK7f1CTcfbvE5jKgcntcHcdNJ+qd3DGYqRuYpZI5N4Kq0Ec5jeU8cABBMP8eQDegeY2cb7cwEb3S0fZIPzGT815U8j+RTG7rLYfWklLRMpdVP6kUill7e4qXRnHu2MKdCTt5/ADX8d5Ish40RmhtP37im4f1BuqlsMCoLfbYrwah1o14llCqWYgBQWJPgACyTpZjdTkyQTBGYksgTTqQWoDlIQQ1XY95Q8eCKOgbarZvU4oFLTSxQqPLSOiAf7sRrlJ08EXK80lW1Aso8eNkVbh/Bv/fXmDp0cS7seGBCaNbBF93ktS3dEmiPP486DwfUuMEaTvJsUW0vPbUflnraB/k6Uv6tmyE39PxhNH931GRJ9NEyfLRgq0jCiDuKhSOQTxfH11ltF9I7o0uOkncy12qYhEhSpX3eSjlWAJqlY0SopmOnMzmVZFl7mQpR1BAhx41U9q1f3AywkHxxIwrzZSvOx1t5s/GGMSVH1uJLKxYWVXulESQVvPkMq3e4HXHoPQ2yMYhp2DF8jGEigLIuBHLJGixcAI7BRcu0k80ftIM71x2u1Gq5DyyEudsZYRM4AEUq/dYaZNq+zdS+4bl33u08M+AY9zRES48kjiVnZ/aY5JCoqmqf3NQ3SJ+aIaWJNqhQKAAUDjwOB40mm6ColaRpitmVlHtDJHIF78aP57bMqPRuiTz9ux5pFnYMeXMFlpu0SUXayvGdrK0gJ5FmgHHnkeL0RQ9R+jIzi5Bw4lXJGLKkBU7SH7TKioSQE+7iqAJvXDA9Rt1BsWDGM2MBDDPknbUke77YDvX57bgsCCLQi93GmxIjCdhYtGsabWbtrRFgr7QBVbfj86QRepEgnWAQNHF3WjWYRlBzv9uw+5V3xMN9bTtBHBsFcZCu6QxTdQw9je6WRzPHuVdwR48guQpX3bk2+CCwYFdWukepMn6lMPMx9rtG7LkxMTDIYzTEK3KDa0TVbf1K/a1eureocVolXICdvJD2r70YxxIHdXUqGEigm4zzSt/jSzoDZGZkJMUMUOPLarNFIN6yxOS2MWAK7d0aXyCFaiNxXQbjU6NGiI1OjUaA1W6jMywzNFtMixyFARuG8KSoIBF81xY/yNWdQRegVRgt3JWaOTe0EK7SQBHah1IJNOXeSx+Ng8i9KoJ1nmJZqhgEizX4fIjLBzY/apEin4JsVxrp1GfbEuNjmzNNN+p9rRkzln2CvvDOAD+2w5BAIN1MIDbEtRIAaWhQhgljG0/ww3+f/UOiuaZW+RSKE0qWinZ7QPuYi7PbWRf4ufbY3cXulYSrAYyrUXnDbrti0j7mN8m/N/II+NVegMrNJKbDTfqpdisYn2qtgEUzMzKeQ0n426n1ZlOmM8cLbJpwYY3onYWUlpPFWqKxF0CwUWL0RU9NdQ+slklu0xh9LH9w3yX+rPXgq2xAprin59xAfZAkv9PZRFHdu4PwwA+7/HH+dLfTWNHDDFGuxCYw6Rigywn7Fr+BwSOCQTxerXXM0w48rqAz7dsakkBpW9qAkcgbiLPwLPxoM90jhepZC8u7SRI7AgyNEp2tYH2ksKr+0kCjQ1qxAKFAG0ALXxt8V/7ayfprBROmYuPCXQd0RhiDuGyUuwqS+QqMPkCqHArWnxoigbe7PyTuYpwvx9qqAK/j/c6BHjL3MbGWgGaJIRfKi8USe4fgMo8aX+mAY8dZGIvdLIpKikV5HCvQHhY6jQD7jvqw27TTo9vDGgO1VSITKAd4P00JCAjkGm+Bf4I1jPSvomaXExzkyntbMdEjVJC4hVFqNkk/TRkbeu9lZgAaKFuCo9V9WhQm5IlTviciQ2pEOK6q+8A9x/qJIrrgMlWCwujh+s2XEzYWdoy8cvbHbFq0qKlH4EneWclWr+p54GtV1VcHBxZohEHWZ23ElmeWZG3vPLK1ttiK7mlYnaVocgKfmef6XyMXHbOD3C7zA4g+oikV137/AGwhEHcKMDuUbBJQAPiK1PpDOjkyhNA8cquidwptoNF3FCOxoUsRnA/5Qpr3C9fgNkQPFPKAuPS4wjVmdhE8lY8koaLda7wp9woOWbwQEfSvRP8AwyGBEJyMnOyseLImZUCrEC2RkigKpkjlW2sksgJoADbdblVopYbAMkMnuJoIpUjexsVz4F2SOPBIqDL6WrsXnkd4xz2WKCKwRRYADdRFjcTyf8VyyOuqEJW1527mFkFrWOk8szOKCeeDdHjVYzmYLLIDsARwo55YAhVA++Q3RI4G6gT7iarIGd2BK053Ov2xGlR44ivmXYNhk/aTtWiTUHtWaENsd2kkIDl2LshHkKtlS5LAcCl5HIVY9aSFaVR7jQHLVf8AvXF6S4EamcBE/TQUAANqvXDMSfxwoW+G3EUVOnirX/71RDoGBBAIIIIPIIPkEfI1kn/0vxVEgx3y8MSBgVgmdAtuJB2wb7YDbiFSl95sGhWrMp3hdrEFWYv7doIIAU83Zs1Qr2myOL6aIxnVPR4xcPIGG8qNI3eyZSDkZE21aDIztw60GAAI9pAWzq82A8Swss02U1oxeZwFe6EYVECpu3HfwAaUgnxTX1FhNPh5UMZAeXHmjUmwNzIwFkEECz8c65dE6rHn4+PlQEbG9wDL7lIDIyEftZTYP+CPB0DNrriga4Pnn/GsjldHWTIgmyJZXNU6RPNjR7X+yZUR9xAkLA7mJHetuApGj6hniIwoaLTy9lQW237HdiPyQkbGv41D9O3xRIzMHTtkSA2wdas2eeRYPyQx0C7pfpJIJWe3mBYEGeTIyHWqK7TI5CANZoD4BvwAnwsXtdRkia5o8mSdXDgPtLK8kcR4Nx0mRy3i9o4ahscmcRRvI11GjOfk7VBJ/wAmhrHR5W2SC1Mh+sWcPY9s0mPkJMKZbVbFD5ucClGitHh+mMWFt8ePCrUi7tikhUFIqk/aqjwBQGmmjRog1GuKZqMxUOhIYoQCL3hdxX/O3mvxrvoDUanRoI0aNGgSYSLLlvLQ9oO3gftJiEn/AFHbKL/tWPS5up/USRwWA0skuPR2W2PjzSGZuCbDJHEv/wB8Gh4DTsIknZnVWVnaXHdh4ZyS8Yb4cEkiqtWoXsY6UdH6YVy8l47WNZEgi3W39ARtJTn3e4vMh3X/AEgR5rRT3o0bKn5Vi8h5J2ys5Mi8/t3EkfjkcCtZzqmb9ZlqkdbVkTEBYEqySqZckqAwtzFEFUke0Fm5Dga03Us5MWJn9q1vevAvlndv45JP5JoWSAcz6O6Y0eR+rfdGO2TPXAfJy5Pc5H5AgZQx8iwAFCjUG0KDg0OPH8f41n/V+OJIZGYFuxFIyo20RvLKrRruJ/ALAjgVJzrRayf+oGaBHjQbS/fyUUrsMg2qRW9QCSu8x6qGfpnDX6PDsAlIkkUnkq7obN/mpGF/8x/Ou/qVN2Hkru2EwuA1KaYilNEEHmvjVjpmIsMMcacKqgKNuyl+LWhRrzwOb41R9SZexYEDrG02VFGpMbyWVuUrSsDyITz/ALfOgridYMbqEsYakMzjaSxJjgT7bvm10u9MzMenYiKjUMdCmOje9lA9qs5ao4hW2ybagP4bvHmlsPN2gy0uc5Dntlj3JAq1W5BSnkrxx55rv0ZVjw4BGe1CIYbnNb5fYoXYvPngAn+Ao5BBWax+ky5cney0ZNjwBIHEQ/VpSojVbKqm4lUe+QXYA7SE3qzo80vWWUTOsCtHME2xv25OzvaTa6EMjNCin3WC/wCNbDq3WIsEpLkNHj8FY9/mCCRlUueTvleTbZJ8AkkAMSi9S+oSWWQKyovUYI5xbrJGpx0kXfRWmIUXya8Dzeoq1N1OaVrdA/ZYyMTmTpujWKQtSpGAho8efBHjXqNBK/dbA6elpNUzl55Sqcjho1baSJP3fAPzxX+haB8mMySsJJJkRCYCo3xMCWLQlyP0WF7t1S8392uUHdLKHd7aJlYAKwIPctCQi7RtkBBF3fP4Acer9JjQTThcYtjwmSJ4kEZMkqkRXK5dxy+PRDAiyR8VoMh1jjhiOyRoUhWWU17JO3wsKkENMQ1ix7Vbcfu92T6oNpw8VHBbIyMZZpH2l3xsdgsreBztWLk/FgAHWr6h1KpXUFYjbOKQf+HVwBZ598jyeSvI3hFBcltQM+h5O6XtyAxstlYI2Zo4gRu/WahunYHeQ3NEEC7Yv8icRoztwFUsfngCzx86zGEwiyUiG5QiySrjJ7nLt7RJO11vfe5G7gbb4onT/NNiNTxboSLH7fcFvjywUfyL1UT02BlS5KEkjGSSuQGNUt/O1Qq387dW9GjVQm9TdXMC48aHY+XkpipJSkIWR3LUTV7Y2A8+4rYIvSb/AE56YPo8bIUZWOXiiJjkm7okQRgKxU+xRyeUCbqBI5oaHrvRUzITDIXT3pIkiGnjljYNHIhIItWAPII45GsY/q/qWMsz5EELqk0qIoSVJGiRqR3beYwWHN8KLHJ5AKe9R9UY/wBdDimYCVHFx7N36hW6DWKIjJ3UG2rKC1WDp7B1ONzSsLtqBoFgrbCw/wCXdxfz/uNfLes9ZSaOOPExJIZM/IaT6mSaJSrxOZJViMTO+6u5wwApzYI9mn/SfQ8KSmLJfLlMsAkjPeyY40VRtkhRYXVE2932ih7XNXTHQX/W3Uu+rdNhLF5wY53TYezEy8qbIuR1PCD3bdx+BpZPlO/UfYgEUccmGAOF+ukMEyMxB9yKMaKJj5DN8g8VerekIIHlx4YjFv7cwy2O8QRks2RM7N7mY9hU9xO/ugG13aY9E6MtSiILEscCQYsLVvjYv3ZJJS3mWQ9l2B/gG+dQbGDOV40kAYBwlAg7gW+GAuiCefxR0syJXlEiPJ2lPtdo9wVEAO9FmsMH8AuKq6WmBYLlyu1mrCr0MvvtHa0R9O57sY53G5Ji4euF3AVYOmceRHtji9sYikijHsdY+5ftjRSQS22jzYBIPJHFRd6biBEQbQu1QoBVFIAJ4AXgLRFDyB551d0rPUGaRIgChLWQKLbF5s3wo8A+Sd3H9waaCNTqNToI0aNGgo9YiLxMgCbWDK7MxHbSuXHBsjyBx48jVL0vjK+DCStCYHL2sDuU5Dmcbr53gycnzYvTXNx+5FJH43xul/8AUpH/AH0jj9TpiNBi5oOO7ARpNROPIypdLL4Q0p9r7TxxfBIVvV2OHlhjaRbmIQRMGCfToQ2Q0jA/aVsHxe5QbA4tdEO7Mzylfpy4+PJfFhccShlHP7sn5+B+ANVcyZMnqGN2iJ9sDyjgmGL3JtmJAp5CDIqjdxZIH3HV30nPv+sewS+Y8grwYzHGI2VqAZSiqdw4uxZIJJT7WSeNsrqMcyUywRsyKxIVj4BNA0SJd4PIoLxyCuoyk3I493KsDtNNVftPwf50g9I5AmkzZe2YimS2LRC8rFypFfG2RV/jZXxoh7jySE+9EQV5EhY3xxWwceeb/wBtI/UDhp4m2hzjfqICaHedWVQPy1mJeeKyL1pDrCvnRiR5pD3CqvmOSF2hENQKCCAJHrFIH/0zfkaKsTdRfFwJwwWAJFkyb1LSsIxvIclV2biATZPkjgk0c70bpLSyERZOUiIMiSOPuyhVhSLEjRQQzBACJiDwaYjwTrWdcyDj9OWFUllk7WNEIkW3ayqtRNKSAGJ5Hj/Gsv0yTZBmnje2Ph4cgMtbZ5BW1nJ3Fz30FiviqviCcYRZPTYo1S+7jYMLzMiySSZE8IkIyGFkk3Ex3f3KfkaUdfAycGe1bc8PTppJO2d0mV71mjKeaS9ri7UWCbU1speniLGfHxtzRKju2QW2jggt2yDucgNe5RVRqoIbkYlp4QuViR9+Vo8RYGyO4r9tLZUawRTsryuBtslFB+LDQ5mXb4+R9wkggtW3WHYGGQbhuZWD9vynwR+dL8nIIgfIDQRMuHNtHckmIeU7q9ke5gm3+Lu9eF9Ly4/Ykin3IwaRcSUvIsckksUs7pMfc6h0UjcLY7yCo3MOc+LkTEd18NGhTeyVLI3aMbgF0YoyTPuLKo8A8/AMUYvTGn6xjjHm3DHh+pCSCNV3vFs3Ii+5FVZIWpixuc+OSNLbY0Ukqn6lkKu+QwIBmdSTLXO4AFdoFqi7a3edIvS/R5IY7LgSzjYuRIgeonIGOjogTvOY4oyU/CMzNspW0OZE0kaRsrvEx9kbO+6ZiCHfIahcANEjw5YAcUCB0rPG0CFndZqP1dDvZUhssI/7UH9/ICjjyra0j5YVkUJvKLtsH7SQOBfxQ+4kD4BJNayRjIkI3Cyqs0u0kiMXsA+OWHtTiwhYk/tswbyrKpWAFgnjeQ7UNzkAGXKKigBwhr7qoBq8VzK5ksiMWqD4f+6Q/kfC/wCCedwq5qr0yYvEu4bWFoy8CmU0RQ4+L445441a1pkaNGjQIMjoGKkjSLFEj2GkKrVq/B4QWxbbW393yD4Kn1RmsskG4srrlY0sNBi0ZeVYZI5CoIZGimN2KVjW4+0h4YHDsE2lgd29rYLuAt3ArdKRaqvhVXyLo5/Kldo8jKtJI4pTjohD28iThGd3U37JPCoFtkJ3ciopb/xcZGfPMWlMWPPMlANSyQlI1JFe9VaORgvI3SljRC6fSYrptX7XDNKoJBBmIUKjN9xG5wov9oYmxWlPROsRZ0aT9vtk99Zol9yxJjGITAiveCYUo/iQCvI0yyGE4kj29vuGFZFAQMGbgwtRolFZCTz/AEn8gHQUMydcjL6QYzG0WNBlZzSEs36BiMEJLgUd5cn5vafNc6Xqn6SmtvdCO0R7czRpM1lpZFU1W4k8kE+4Ak6Rem8kHKzMp2ZI5MhMbFUiO2hSNXDkrz2t0rlVPI7pvlgFZ5nUNwOza4O1q+Jiw2qzgWRFxSoLaQrxYBLUXuiIsY9xt5STvPDSbRyQOTsH58e7+QS30s6MwYSPXuLbWkJDM9D5IFAAkgBSQOfm9M9ERqdGjQRo1OjQVXwQzFnZ2F2E3Uq8eKWtw4v3X50u67jYpCrkrGynkw7A5kukAKgEstsB+ORfGm8Mm4WVZOT7Wq6BIB4J81f+/NHjXFMKJHMgVFdyAXoAsf8APyf/AOaDKSdP7kkb40c2F2QUuM13EY+6OSNFbxtFN5BuiDqx6HxGhSf2Pzlyqd3DoAQBe82Y9tMvyA/A1oJp17ioBvcAGvhFN0zfC/aQPk+NVesYqMQFEgmfhWhd424U00rKRaL/AMwI5AAJIBiu3XIN0RYBbWrYsyVGSO5TKL+0H/2H40p9BqvZkZNi3K3cRPHdIV93ge6nCn8hVPHI1Qi6BPG+yJ8fLG2z9S5ZoHJUo/8ASkZiBuYKXQEjgCzXjoGeMGAxOzPOk0qzqIpZCFaWd0mdVYlUIsbyTu2gDnjQaXrGS8ayuO4AsTEcRbC/NWTbD4HiudZTpeILxkKtIkkkfIDsExcYSMn2k27TD3Gq2ybf2mm0/WIsuEOkv1UbDcFgWon2HcVeQhv7aKg354/EdAIOZIFdX7UJRwCtqXMbqgUfaqlpgL54IN1Zo5+pN8uRDjsu5SSWcA7akuKNCpchmHcZ7I/8q644VdRymx+wyRgvNn5TsDsG0t3xjvxzfbi8LZ9vgXpn1bM7U5mKydwSN2oiZGtEjkVpFS9oUBtwNclivkjSXqiPDh4suQih0MMchZZS26ftwlF3KFZh7VJANhW8biRA7z8tjjE7H98Cx92pndlK+XfYNi2zEld13xXGshlEZEkkkCRSSZksUalC0ixJHjRBgq8INktoZRfuYAlQhA13qLqcaK0hdlVACBI2wB+NgaN3vcWqiUWqvcKGs10PFEKDkKHkkmZ2WRQO4Ki7oJEk8xg8RKpVd7En7NB6yMmYmRYmi3DbF9UVDrCi2DIBf6sipHuoAKGmjVjUdm/BB21WI7YSiLkyLILTGDkkPkspCvOxpmUHzYFgrqhJ6eSKdJImkXuSTSANyLJ70s5X2iNt6jmyF2RhmVqC0pegSNGqd/LykVXkBkXcrncAJEVQndKjdc0hP3BtrfaIppiZrEllim2xSCO90e0Yw+1XZ2QpJK4iLe1vbSjj3LZz8eaaaQyzQw7nx5DH75T9PtYRwzACMxxNIHKoCWkLFTwSq+lxBIpCSMEEb+4rt7jyJbMihlKqA/3EpwTzS6rPPMrpIcdvqEkGPAxdpYEklUImVPvKksbIoe8LIaB3WUEL1pkynx8lmSSRldZwixlmdSAI0a6lftMsYayqxNbErZvQdVHiMBCtp3F5WJOCIMYtW+Rltnl4AIbcaQ7Kn+p8O2BHjcb4Hi7spFuZI3geMkqOHpruqUOx4HjlL0OSBo1w545Y4seIQxuoYQ4SMA8jFRbu3gA+drfPOg0HSM0Ryuf6Mahg0FLuZgu5ZgK3m/etkBmK/bS86XBiKoA1A+doqlB8KPzX5+TZ189xCqxRNI8U27JxjLKz9xpcxp1AhDMAoKtRYKAFplC80PpWqleJZgvJ+TWs91fq6h3YNuCduABDz3JQr9sMPtZlKEv4SMbrF2HHUOjw5JQzxRSmNt0bOisY249yEi1bgcijwNZXqnoqaERSdOkV5IXLCHKZ3Rk5ACtyEkVSQshViQqhiQo1Ua3CUkb2+5wCwG4KK/Aaj/uQCePHAGY6p02SGGbEXIwwJ5JpoElV4mVnmMzbjG/6ih38hV4IskmzUzfXkqnst9Piydvc3eMvejHChjjqpDDfuG5ZGXgcm9ZiHqiQvLksZp2mYLFK7IpmkT2tjI/MoYOGJSKI8tS7bVFinfTPTaYsP0cM3cb2PPJ9sCRxUJJJwGN7mVrj3DfubcALIUep+pLEpgxZFjQExiW+525ZY2EMZG8CTIYfUMsR9q9xGbbtXXPqXSVliyO734kyXCR4cC7DM7RvTxwFuWsNTOyq3YJAIOquR6fhxMjCjmgfADNIhJfbjSkgPHckRFy1vj+Gr4PnRVnpy43SMOGJnOQw2vkyMUAhjZtxKK4Ibc5RqPLLRAbhTe/442SyCGMpGCjvvtAGYKwErkFk9vlCpklrk7KBRdP9P9+KV4cqXtQzLnPlziMC/tAQyBxSqXlD0AxK7QOSl3Fw5SjsiTdkTd+NAWgMuSzikV9ool12EuDNuZvbEORB9N6XmxsQTKJHA2kI36SXtAT2koHNrQYluTRrTjWM9P8ARnjf3bPqdpWeaMWsG4lhHErnbYDBTIwLvSllINjZa0lGjU6jRE6NRo0FPqOYUMcaf1JmKpwTtAFvI38KPzwSVHF649Lw2BZ5Bt9zBI7B2rddxyDTSPW4n4BA/uJY3zXHHn/B/wDj/wDGp0Cw5ZjWaWcCBBIUUcF5DuWNGNeWZqCKOTuUHk0O3S8HtqS3LudzHyfmlv5oHz8mz86u6APnQAWvHGl/VeiJkU254ZVVljyIiFljDUSAaIKkqpKsCp2ixwNMdGgyE/8Ap73SxkyZSzCnnRUgner2GRoSqSFQxrfGw/jVDA/08xEycqIo6s0q5kWQryJMO4iJKvcB9ymSNmKGx7zwBWt9rP8AqWdosjprIu5pMz6cmyAsbxSSOxHyahIH/UdFZCboMz4/TiMmcSHqC4+XIq4yf02YNQWMWvfx0rdfDkEkHWym9JpPf1rvmediuERIiV2lo1jA99E+8ksNxogEjVH1ApEGcotnx5IOpRovLssbJMFA/wCaTHmXj4OrGb1qXIlXHwlAHseTMe9ioeSIQPvevBNJ5+4qy6gq5PpvtSKYLkYALvzcjImUEDgxiQsS4FHihwbs+K+f0V1enaK5PY0vtUiFgbV9wb2kkg7Qhdq+GNN8P0hEsv1E1Tzc3K6qSebUc2dq/C3tB5ABqp6h0BneQxGJBKLlLhpO44K7VIBUhQFPhv3VwAKDO4mDC2QwQ/UOTtIuSUSNHRBkd/uVBW2MERIXJJZiumk3RpJ2jCNFJEWJncsze9fAUbalIIrkqF5oCgumfTvTixrtkZpSQAwpUQ1dLsX9g3GkJI5vySS3VaAA4A4AHwNDSDN6S6GR417g5ZY0YK5CJuCgua7jSWNxICg2KYltVs3oUpQtXMciOI4yFMlMC2y2pBZLUTblBvbaSutTo1UYGLpc8zzrk40hSWfb2/0ipXshAJHZj+l20UE7SS+6r9lOfT/p1oIhizhZECbSyBFjlAAUd9b3tIV4P7CF8L9o0mp0GM9ZentwxZkYtkRZOMIV2pt+9RKFBVitxB/dyRtUk0p0vj67LJMxVeppKaUY0ceO6hTwHypQrRKwFNQcMBxXPP0IjXmGBUUIgCqooKAAAPwBorGdM9aPGZo8mOZuxIySSqncAZY4yIwsTO+93c7QwFgXfIBvYvrjeQTiZqR+O4YmcuS20duOLc9fJ3KpAINUdXs30vG0z5MJaCeQIsrozKJkQillAPJAFB/uHiyLU+Z+i5AVliy5GDUCs8cEntogqrBBV8csH+eOdQXkz4ZkBLRkMAdrlb5+Cp8f418V6/kgdbaPGXsLDk4TSwrva1MweSRAjERRtGzPIeFNpuG43rf5nQsgQiDIXFnVxMCIoo0RC1kDttGQFCFrdnHP7Tu1V9Lf6ZRxMspIWOMbYYomkIqkBeVmpZGLRK4KovIBJYgEAn/0aWRo2mlWPIlR1gBEkTfTR9tiwBXdye3H5YfeFpQvMf6gTnIysDHNyOUyZdxIP0xlmgWKUqADuVHO0bCbdRzydaaD/Tk46wDGyJ0McSxSqJHjXKVAqxd0x8qyogUOvNCuRxrlg9BijmheGKCKSNmp4kGwkLtPckI35FKRSChY82m4Byz8SaQJCndTvySW0RijfHRU2AhQSVftlFW/BCklPcGv5rVFD+ocWNUKxxR7TkOsdglGY7YyQQCxHAc8qSrBl6c6YmN3ljkfJknnlyZZmN0ZDar+FAXaAg+OfnXaToh32m0MVTuZLBXlcrZUAVtWjzdUNzBQt2AjpOMDGqgiGOyFhj3qTdk75Gp3Y/cSKvk23nTQ5aBxEWXeVLBL920eWr8fzqnPhTbY0RwLJ7k5req14hUgiyaFsTQ87jq1h4CQqVQVZ3MxJZnagNzseWagBZ/A1UWNGjUaA0aNGgNA0aK0Bo0aNBOjRo0BrH+vOk5skmJk4BRzjGYtjk7Wcum3dGxYKH27ktvAlJ58a2GjQYWL1DI216iaeJe3JC8gjkQuAXgyY1BvlQyyopB8hQpO5Fh5GTGqQYaJL9MUCrIzsywxSrtiDwxuCNkYS27dbQSZQA2vpPUekJOQxLxuoZVmjYo6hhyL8MPBpgRYBqwNUul+l1x52nWbKkL7tyPICjFgg3FQoBYdsUfPJ551FW+i9XGVHvCSxkGmWSKeKmq/b3UUuOfuArTCtGjVQaNGjQGjRo0Bo0aNAaNGjQGoZb/Pm/JGp0aA1yyZWUexd7EgAWFFn5YnwP8AAJ/g666NBRyMAyqQ7n3ABlXha43BfzdfuvgkVzpXFijKaREtYkYxO6sfe6WCitVvt5BPhStDlSdaEi+NcJISkWyARqVUKgYHYo8DhfIA5ri6qx5AcGljxlSGJBZFRwoAOB5Y/CqPlj+a5JAN5CaF0DQsA2L/AIPzqvhYQiB5Z2ai8jVudgPJrgf4AAHwBqzoDRo0aA0ajU6CNTqNToDRqNToI1Oo1OgNGo0aCdGjRoDRqNToDRo0aA0aNRoJ0aNGgNGjRoDRo0DQGjUanQGjRqNBOjUaNBOjRo0Bo1Gp0EaNB1Og/9k="/>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Oval 9"/>
          <p:cNvSpPr/>
          <p:nvPr/>
        </p:nvSpPr>
        <p:spPr>
          <a:xfrm>
            <a:off x="787290" y="347089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Tree>
    <p:extLst>
      <p:ext uri="{BB962C8B-B14F-4D97-AF65-F5344CB8AC3E}">
        <p14:creationId xmlns:p14="http://schemas.microsoft.com/office/powerpoint/2010/main" val="2833604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32</a:t>
            </a:fld>
            <a:endParaRPr lang="en-US" dirty="0"/>
          </a:p>
        </p:txBody>
      </p:sp>
      <p:sp>
        <p:nvSpPr>
          <p:cNvPr id="8" name="Rectangle 7"/>
          <p:cNvSpPr/>
          <p:nvPr/>
        </p:nvSpPr>
        <p:spPr>
          <a:xfrm>
            <a:off x="457200" y="627529"/>
            <a:ext cx="6596295" cy="8966842"/>
          </a:xfrm>
          <a:prstGeom prst="rect">
            <a:avLst/>
          </a:prstGeom>
        </p:spPr>
        <p:txBody>
          <a:bodyPr wrap="square" lIns="101881" tIns="50941" rIns="101881" bIns="50941">
            <a:spAutoFit/>
          </a:bodyPr>
          <a:lstStyle/>
          <a:p>
            <a:pPr marL="290513" indent="-290513"/>
            <a:r>
              <a:rPr lang="en-US" sz="1600" b="1" dirty="0" smtClean="0">
                <a:latin typeface="Helvetica" pitchFamily="34" charset="0"/>
                <a:cs typeface="Helvetica" pitchFamily="34" charset="0"/>
              </a:rPr>
              <a:t>4.</a:t>
            </a:r>
            <a:r>
              <a:rPr lang="en-US" sz="1600" b="1" dirty="0">
                <a:latin typeface="Helvetica" pitchFamily="34" charset="0"/>
              </a:rPr>
              <a:t> </a:t>
            </a:r>
            <a:r>
              <a:rPr lang="en-US" sz="1600" b="1" dirty="0" smtClean="0">
                <a:latin typeface="Helvetica" pitchFamily="34" charset="0"/>
              </a:rPr>
              <a:t> This </a:t>
            </a:r>
            <a:r>
              <a:rPr lang="en-US" sz="1600" b="1" dirty="0">
                <a:latin typeface="Helvetica" pitchFamily="34" charset="0"/>
              </a:rPr>
              <a:t>question has two parts. First answer Part A.  Then answer Part B.</a:t>
            </a:r>
          </a:p>
          <a:p>
            <a:endParaRPr lang="en-US" sz="1600" b="1" dirty="0" smtClean="0">
              <a:latin typeface="Helvetica" pitchFamily="34" charset="0"/>
              <a:cs typeface="Helvetica" pitchFamily="34" charset="0"/>
            </a:endParaRPr>
          </a:p>
          <a:p>
            <a:r>
              <a:rPr lang="en-US" sz="1600" b="1" dirty="0" smtClean="0">
                <a:latin typeface="Helvetica" pitchFamily="34" charset="0"/>
                <a:cs typeface="Helvetica" pitchFamily="34" charset="0"/>
              </a:rPr>
              <a:t>        </a:t>
            </a:r>
            <a:r>
              <a:rPr lang="en-US" sz="1600" b="1" u="sng" dirty="0" smtClean="0">
                <a:latin typeface="Helvetica" pitchFamily="34" charset="0"/>
                <a:cs typeface="Helvetica" pitchFamily="34" charset="0"/>
              </a:rPr>
              <a:t>Part A</a:t>
            </a:r>
          </a:p>
          <a:p>
            <a:pPr marL="342900" indent="-342900">
              <a:buAutoNum type="arabicPeriod" startAt="4"/>
            </a:pPr>
            <a:endParaRPr lang="en-US" sz="1600" b="1" dirty="0" smtClean="0">
              <a:latin typeface="Helvetica" pitchFamily="34" charset="0"/>
              <a:cs typeface="Helvetica" pitchFamily="34" charset="0"/>
            </a:endParaRPr>
          </a:p>
          <a:p>
            <a:pPr marL="515938" indent="-515938"/>
            <a:r>
              <a:rPr lang="en-US" sz="1600" b="1" dirty="0" smtClean="0">
                <a:latin typeface="Helvetica" pitchFamily="34" charset="0"/>
                <a:cs typeface="Helvetica" pitchFamily="34" charset="0"/>
              </a:rPr>
              <a:t>         Which generalization supports the soldiers’ points of view about the villagers?</a:t>
            </a:r>
          </a:p>
          <a:p>
            <a:pPr marL="398463" indent="-398463">
              <a:buAutoNum type="arabicPeriod" startAt="4"/>
            </a:pPr>
            <a:endParaRPr lang="en-US" sz="1600" b="1" dirty="0">
              <a:latin typeface="Helvetica" pitchFamily="34" charset="0"/>
              <a:cs typeface="Helvetica" pitchFamily="34" charset="0"/>
            </a:endParaRPr>
          </a:p>
          <a:p>
            <a:pPr marL="457200" indent="4763">
              <a:buFont typeface="+mj-lt"/>
              <a:buAutoNum type="alphaUcPeriod"/>
            </a:pPr>
            <a:r>
              <a:rPr lang="en-US" sz="1600" dirty="0">
                <a:latin typeface="Helvetica" pitchFamily="34" charset="0"/>
                <a:cs typeface="Helvetica" pitchFamily="34" charset="0"/>
              </a:rPr>
              <a:t> </a:t>
            </a:r>
            <a:r>
              <a:rPr lang="en-US" sz="1600" dirty="0" smtClean="0">
                <a:latin typeface="Helvetica" pitchFamily="34" charset="0"/>
                <a:cs typeface="Helvetica" pitchFamily="34" charset="0"/>
              </a:rPr>
              <a:t>   The soldiers thought the villagers were very kind.</a:t>
            </a:r>
          </a:p>
          <a:p>
            <a:pPr marL="457200" indent="4763">
              <a:buFont typeface="+mj-lt"/>
              <a:buAutoNum type="alphaUcPeriod"/>
            </a:pPr>
            <a:endParaRPr lang="en-US" sz="1600" dirty="0">
              <a:latin typeface="Helvetica" pitchFamily="34" charset="0"/>
              <a:cs typeface="Helvetica" pitchFamily="34" charset="0"/>
            </a:endParaRPr>
          </a:p>
          <a:p>
            <a:pPr marL="860425" indent="-398463">
              <a:buFont typeface="+mj-lt"/>
              <a:buAutoNum type="alphaUcPeriod"/>
            </a:pPr>
            <a:r>
              <a:rPr lang="en-US" sz="1600" dirty="0" smtClean="0">
                <a:latin typeface="Helvetica" pitchFamily="34" charset="0"/>
                <a:cs typeface="Helvetica" pitchFamily="34" charset="0"/>
              </a:rPr>
              <a:t>The soldiers did not like the villagers.</a:t>
            </a:r>
          </a:p>
          <a:p>
            <a:pPr marL="860425" indent="-398463">
              <a:buFont typeface="+mj-lt"/>
              <a:buAutoNum type="alphaUcPeriod"/>
            </a:pPr>
            <a:endParaRPr lang="en-US" sz="1600" dirty="0">
              <a:latin typeface="Helvetica" pitchFamily="34" charset="0"/>
              <a:cs typeface="Helvetica" pitchFamily="34" charset="0"/>
            </a:endParaRPr>
          </a:p>
          <a:p>
            <a:pPr marL="860425" indent="-398463">
              <a:buFont typeface="+mj-lt"/>
              <a:buAutoNum type="alphaUcPeriod"/>
            </a:pPr>
            <a:r>
              <a:rPr lang="en-US" sz="1600" dirty="0" smtClean="0">
                <a:latin typeface="Helvetica" pitchFamily="34" charset="0"/>
                <a:cs typeface="Helvetica" pitchFamily="34" charset="0"/>
              </a:rPr>
              <a:t>The soldiers knew the villagers would not share their food because they did not have much.</a:t>
            </a:r>
          </a:p>
          <a:p>
            <a:pPr marL="860425" indent="-398463">
              <a:buFont typeface="+mj-lt"/>
              <a:buAutoNum type="alphaUcPeriod"/>
            </a:pPr>
            <a:endParaRPr lang="en-US" sz="1600" dirty="0">
              <a:latin typeface="Helvetica" pitchFamily="34" charset="0"/>
              <a:cs typeface="Helvetica" pitchFamily="34" charset="0"/>
            </a:endParaRPr>
          </a:p>
          <a:p>
            <a:pPr marL="860425" indent="-398463">
              <a:buFont typeface="+mj-lt"/>
              <a:buAutoNum type="alphaUcPeriod"/>
            </a:pPr>
            <a:r>
              <a:rPr lang="en-US" sz="1600" dirty="0" smtClean="0">
                <a:latin typeface="Helvetica" pitchFamily="34" charset="0"/>
                <a:cs typeface="Helvetica" pitchFamily="34" charset="0"/>
              </a:rPr>
              <a:t>The soldiers believed the villagers were mean.</a:t>
            </a:r>
          </a:p>
          <a:p>
            <a:pPr marL="461962"/>
            <a:endParaRPr lang="en-US" sz="1600" dirty="0" smtClean="0">
              <a:latin typeface="Helvetica" pitchFamily="34" charset="0"/>
              <a:cs typeface="Helvetica" pitchFamily="34" charset="0"/>
            </a:endParaRPr>
          </a:p>
          <a:p>
            <a:pPr marL="461962"/>
            <a:endParaRPr lang="en-US" sz="1600" dirty="0">
              <a:latin typeface="Helvetica" pitchFamily="34" charset="0"/>
              <a:cs typeface="Helvetica" pitchFamily="34" charset="0"/>
            </a:endParaRPr>
          </a:p>
          <a:p>
            <a:pPr marL="460375" indent="-460375"/>
            <a:r>
              <a:rPr lang="en-US" sz="1600" b="1" dirty="0" smtClean="0">
                <a:latin typeface="Helvetica" pitchFamily="34" charset="0"/>
                <a:cs typeface="Helvetica" pitchFamily="34" charset="0"/>
              </a:rPr>
              <a:t>        </a:t>
            </a:r>
            <a:r>
              <a:rPr lang="en-US" sz="1600" b="1" u="sng" dirty="0" smtClean="0">
                <a:latin typeface="Helvetica" pitchFamily="34" charset="0"/>
                <a:cs typeface="Helvetica" pitchFamily="34" charset="0"/>
              </a:rPr>
              <a:t>Part B</a:t>
            </a:r>
          </a:p>
          <a:p>
            <a:pPr marL="461962"/>
            <a:endParaRPr lang="en-US" sz="1600" dirty="0" smtClean="0">
              <a:latin typeface="Helvetica" pitchFamily="34" charset="0"/>
              <a:cs typeface="Helvetica" pitchFamily="34" charset="0"/>
            </a:endParaRPr>
          </a:p>
          <a:p>
            <a:pPr marL="461962"/>
            <a:r>
              <a:rPr lang="en-US" sz="1600" b="1" dirty="0" smtClean="0">
                <a:latin typeface="Helvetica" pitchFamily="34" charset="0"/>
                <a:cs typeface="Helvetica" pitchFamily="34" charset="0"/>
              </a:rPr>
              <a:t>Which statement best supports your answer in Part A?</a:t>
            </a:r>
          </a:p>
          <a:p>
            <a:pPr marL="461962"/>
            <a:endParaRPr lang="en-US" sz="1600" b="1" dirty="0">
              <a:latin typeface="Helvetica" pitchFamily="34" charset="0"/>
              <a:cs typeface="Helvetica" pitchFamily="34" charset="0"/>
            </a:endParaRPr>
          </a:p>
          <a:p>
            <a:pPr marL="804862" indent="-342900">
              <a:buFont typeface="+mj-lt"/>
              <a:buAutoNum type="alphaUcPeriod"/>
            </a:pPr>
            <a:r>
              <a:rPr lang="en-US" sz="1600" dirty="0" smtClean="0">
                <a:latin typeface="Helvetica" pitchFamily="34" charset="0"/>
                <a:cs typeface="Helvetica" pitchFamily="34" charset="0"/>
              </a:rPr>
              <a:t>If the villagers had given the soldiers food the first time they asked they would not have had to make stone soup.</a:t>
            </a:r>
          </a:p>
          <a:p>
            <a:pPr marL="804862" indent="-342900">
              <a:buFont typeface="+mj-lt"/>
              <a:buAutoNum type="alphaUcPeriod"/>
            </a:pPr>
            <a:endParaRPr lang="en-US" sz="1600" dirty="0">
              <a:latin typeface="Helvetica" pitchFamily="34" charset="0"/>
              <a:cs typeface="Helvetica" pitchFamily="34" charset="0"/>
            </a:endParaRPr>
          </a:p>
          <a:p>
            <a:pPr marL="804862" indent="-342900">
              <a:buFont typeface="+mj-lt"/>
              <a:buAutoNum type="alphaUcPeriod"/>
            </a:pPr>
            <a:r>
              <a:rPr lang="en-US" sz="1600" dirty="0" smtClean="0">
                <a:latin typeface="Helvetica" pitchFamily="34" charset="0"/>
                <a:cs typeface="Helvetica" pitchFamily="34" charset="0"/>
              </a:rPr>
              <a:t>The villagers only had to give a little of their food to help make the stone soup. </a:t>
            </a:r>
          </a:p>
          <a:p>
            <a:pPr marL="804862" indent="-342900">
              <a:buFont typeface="+mj-lt"/>
              <a:buAutoNum type="alphaUcPeriod"/>
            </a:pPr>
            <a:endParaRPr lang="en-US" sz="1600" dirty="0">
              <a:latin typeface="Helvetica" pitchFamily="34" charset="0"/>
              <a:cs typeface="Helvetica" pitchFamily="34" charset="0"/>
            </a:endParaRPr>
          </a:p>
          <a:p>
            <a:pPr marL="804862" indent="-342900">
              <a:buFont typeface="+mj-lt"/>
              <a:buAutoNum type="alphaUcPeriod"/>
            </a:pPr>
            <a:r>
              <a:rPr lang="en-US" sz="1600" dirty="0" smtClean="0">
                <a:latin typeface="Helvetica" pitchFamily="34" charset="0"/>
                <a:cs typeface="Helvetica" pitchFamily="34" charset="0"/>
              </a:rPr>
              <a:t>Since the soldiers did not like the villagers they decided to trick them.</a:t>
            </a:r>
          </a:p>
          <a:p>
            <a:pPr marL="804862" indent="-342900">
              <a:buFont typeface="+mj-lt"/>
              <a:buAutoNum type="alphaUcPeriod"/>
            </a:pPr>
            <a:endParaRPr lang="en-US" sz="1600" dirty="0">
              <a:latin typeface="Helvetica" pitchFamily="34" charset="0"/>
              <a:cs typeface="Helvetica" pitchFamily="34" charset="0"/>
            </a:endParaRPr>
          </a:p>
          <a:p>
            <a:pPr marL="804862" indent="-342900">
              <a:buFont typeface="+mj-lt"/>
              <a:buAutoNum type="alphaUcPeriod"/>
            </a:pPr>
            <a:r>
              <a:rPr lang="en-US" sz="1600" dirty="0" smtClean="0">
                <a:latin typeface="Helvetica" pitchFamily="34" charset="0"/>
                <a:cs typeface="Helvetica" pitchFamily="34" charset="0"/>
              </a:rPr>
              <a:t>Each of the soldiers were afraid to ask the villagers for food.</a:t>
            </a:r>
          </a:p>
          <a:p>
            <a:pPr marL="804862" indent="-342900">
              <a:buFont typeface="+mj-lt"/>
              <a:buAutoNum type="alphaUcPeriod"/>
            </a:pPr>
            <a:endParaRPr lang="en-US" sz="1600" dirty="0">
              <a:latin typeface="Helvetica" pitchFamily="34" charset="0"/>
              <a:cs typeface="Helvetica" pitchFamily="34" charset="0"/>
            </a:endParaRPr>
          </a:p>
          <a:p>
            <a:pPr marL="804862" indent="-342900">
              <a:buFont typeface="+mj-lt"/>
              <a:buAutoNum type="alphaUcPeriod"/>
            </a:pPr>
            <a:endParaRPr lang="en-US" sz="1600" dirty="0">
              <a:latin typeface="Helvetica" pitchFamily="34" charset="0"/>
              <a:cs typeface="Helvetica" pitchFamily="34" charset="0"/>
            </a:endParaRPr>
          </a:p>
          <a:p>
            <a:pPr marL="461962"/>
            <a:endParaRPr lang="en-US" sz="1600" dirty="0">
              <a:latin typeface="Helvetica" pitchFamily="34" charset="0"/>
              <a:cs typeface="Helvetica" pitchFamily="34" charset="0"/>
            </a:endParaRPr>
          </a:p>
          <a:p>
            <a:pPr marL="860425" indent="-398463">
              <a:buFont typeface="+mj-lt"/>
              <a:buAutoNum type="alphaUcPeriod"/>
            </a:pPr>
            <a:endParaRPr lang="en-US" sz="1600" dirty="0">
              <a:latin typeface="Helvetica" pitchFamily="34" charset="0"/>
              <a:cs typeface="Helvetica" pitchFamily="34" charset="0"/>
            </a:endParaRPr>
          </a:p>
        </p:txBody>
      </p:sp>
      <p:sp>
        <p:nvSpPr>
          <p:cNvPr id="18" name="Oval 17"/>
          <p:cNvSpPr/>
          <p:nvPr/>
        </p:nvSpPr>
        <p:spPr>
          <a:xfrm>
            <a:off x="682774" y="433257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682774" y="25908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682774" y="312380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682774" y="362974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6" name="Table 5"/>
          <p:cNvGraphicFramePr>
            <a:graphicFrameLocks noGrp="1"/>
          </p:cNvGraphicFramePr>
          <p:nvPr>
            <p:extLst/>
          </p:nvPr>
        </p:nvGraphicFramePr>
        <p:xfrm>
          <a:off x="5468535" y="8763000"/>
          <a:ext cx="1584960" cy="607309"/>
        </p:xfrm>
        <a:graphic>
          <a:graphicData uri="http://schemas.openxmlformats.org/drawingml/2006/table">
            <a:tbl>
              <a:tblPr firstRow="1" firstCol="1" bandRow="1"/>
              <a:tblGrid>
                <a:gridCol w="1584960"/>
              </a:tblGrid>
              <a:tr h="139511">
                <a:tc>
                  <a:txBody>
                    <a:bodyPr/>
                    <a:lstStyle/>
                    <a:p>
                      <a:pPr marL="0" marR="0" algn="l">
                        <a:lnSpc>
                          <a:spcPct val="100000"/>
                        </a:lnSpc>
                        <a:spcBef>
                          <a:spcPts val="0"/>
                        </a:spcBef>
                        <a:spcAft>
                          <a:spcPts val="0"/>
                        </a:spcAft>
                      </a:pPr>
                      <a:r>
                        <a:rPr lang="en-US" sz="900" b="1" dirty="0">
                          <a:solidFill>
                            <a:srgbClr val="000000"/>
                          </a:solidFill>
                          <a:effectLst/>
                          <a:latin typeface="Calibri"/>
                          <a:ea typeface="Times New Roman"/>
                          <a:cs typeface="Times New Roman"/>
                        </a:rPr>
                        <a:t>DOK 3 </a:t>
                      </a:r>
                      <a:r>
                        <a:rPr lang="en-US" sz="900" b="1" dirty="0" smtClean="0">
                          <a:solidFill>
                            <a:srgbClr val="000000"/>
                          </a:solidFill>
                          <a:effectLst/>
                          <a:latin typeface="Calibri"/>
                          <a:ea typeface="Times New Roman"/>
                          <a:cs typeface="Times New Roman"/>
                        </a:rPr>
                        <a:t>– Cu  Toward RL.3.6</a:t>
                      </a:r>
                      <a:endParaRPr lang="en-US" sz="900" dirty="0">
                        <a:effectLst/>
                        <a:latin typeface="Calibri"/>
                        <a:ea typeface="Calibri"/>
                        <a:cs typeface="Times New Roman"/>
                      </a:endParaRPr>
                    </a:p>
                  </a:txBody>
                  <a:tcPr marL="34120" marR="341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467798">
                <a:tc>
                  <a:txBody>
                    <a:bodyPr/>
                    <a:lstStyle/>
                    <a:p>
                      <a:pPr marL="0" marR="0" algn="l">
                        <a:lnSpc>
                          <a:spcPct val="100000"/>
                        </a:lnSpc>
                        <a:spcBef>
                          <a:spcPts val="0"/>
                        </a:spcBef>
                        <a:spcAft>
                          <a:spcPts val="0"/>
                        </a:spcAft>
                      </a:pPr>
                      <a:r>
                        <a:rPr lang="en-US" sz="900" b="1" dirty="0">
                          <a:effectLst/>
                          <a:latin typeface="Calibri"/>
                          <a:ea typeface="Times New Roman"/>
                          <a:cs typeface="Times New Roman"/>
                        </a:rPr>
                        <a:t>Explain a character’s point of view using supporting evidence from the text</a:t>
                      </a:r>
                      <a:r>
                        <a:rPr lang="en-US" sz="900" b="1" dirty="0" smtClean="0">
                          <a:effectLst/>
                          <a:latin typeface="Calibri"/>
                          <a:ea typeface="Times New Roman"/>
                          <a:cs typeface="Times New Roman"/>
                        </a:rPr>
                        <a:t>.</a:t>
                      </a:r>
                    </a:p>
                  </a:txBody>
                  <a:tcPr marL="34120" marR="34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7" name="AutoShape 2" descr="data:image/jpeg;base64,/9j/4AAQSkZJRgABAQAAAQABAAD/2wCEAAkGBxMTEBUUEhIUExUWGRUaFRQVFxgYGBoaFBQXGBkYGBQYHCggGBolHxcVJTEhJSkrLi4uFx8zODMsNygtLisBCgoKDg0OGxAQGi8kICQsLywsLiwsNywsLCwsLCwsLCwsLCwwLCwsLCwsLCwsLCwsLCwsLCwsLCwsLCwsLCwsLP/AABEIALgBEgMBEQACEQEDEQH/xAAcAAABBQEBAQAAAAAAAAAAAAAAAwQFBgcCAQj/xABGEAABAwEEAwsKBAYCAgMBAAABAAIDEQQSITEFQVEGBxMXIjJhcYGR0hRTVHOhorGywdE1QlKSIzNiguHwFXJEwiVD8ST/xAAbAQEAAgMBAQAAAAAAAAAAAAAABAUCAwYBB//EADoRAAICAQEFBgUDAgYBBQAAAAABAgMRBBITITFRBRQyQXGRFTNSYYEiobEGwTRCYtHh8HIWIyRD8f/aAAwDAQACEQMRAD8A3FAeEoDy+EAXwgC+EAXwgC+EAXwgC+EAXwgC+EAXwgC+EAXwgC+EAXwgC+EAXwgC+EAXwgC+EAXwgC+EAXwgC+EAXwgC+EAXwgC+EB6CgPUAIAQAgBAeEoCtbq90zLG1he1zr7rou0zoTjUjYttNLtlhGcIOTwisnfJj81L7niUn4fZ1Rs7vLqHGRH5uT3PEnw+zqh3eXUOMiPzcnueJPh9nVDu8uocZEfm5Pc8SfD7OqHd5dQ4yI/Nye54k+H2dUO7y6hxkR+bk9zxJ8Ps6od3l1DjIj83J7niT4fZ1Q7vLqHGRH5uT3PEnw+zqh3eXUOMiPzcnueJPh9nVDu8uocZEfm5Pc8SfD7OqHd5dQ4yI/Nye54k+H2dUO7y6hxkR+bk9zxJ8Ps6od3l1DjIj83J7niT4fZ1Q7vLqHGRH5uT3PEnw+zqh3eXUOMiPzcnueJPh9nVDu8uocZEfm5Pc8SfD7OqHd5dQ4yI/Nye54k+H2dUO7y6hxkR+bk9zxJ8Ps6od3l1DjIj83J7niT4fZ1Q7vLqHGRH5uT3PEnw+zqh3eXUOMiPzcnueJPh9nVDu8uocZEfm5Pc8SfD7OqHd5dQ4yI/Nye54k+H2dUO7y6hxkR+bk9zxJ8Ps6od3l1DjIj83J7niT4fZ1Q7vLqHGRH5uT3PEnw+zqh3eXUBvkx+al9zxJ8Ps6od3l1LHuY3WRWsG5VrmnlMdS8McDgTUHao1tMqniRrnBxeGWaN9VqMDtACAEAIDl+SAy7fdPIh9YfkKm6H5j9DdR4jOlbEw5DxtHesN5Dqvcy2JdD2qbyH1L3Pd3Po/Y8vjaO9N5Dqvc82ZdADxtHem8h1XuNiXQ9qm8h9S9z3dz6P2CqbyH1L3G7n0fsLssshFRG8g5ENcQeogLHf1fUvdGLWOZ75FL5qT9jvsm/q+te6PA8il81J+x32Tf1fWvdAPIpfNSfsd9k39X1r3QDyKXzUn7HfZN/V9a90A8il81J+x32Tf1fWvdAPIpfNSfsd9k39X1r3QPHWSQZxvHW132XqurfBSXugeeTP/AEP/AGn7LLbj1PNpdT1tjkOUbz1Md9li7q1wcl7o9PfIpfNSfsd9l5v6vrXugHkUvmpP2O+yb+r617oB5FL5qT9jvsm/q+te6AeRS+ak/Y77Jv6vrXugHkUvmpP2O+yb+r617oB5FL5qT9jvsm/q+te6AgSst7D6l7mexLo/Y8qm8h9S9xu59H7BVN5D6l7jdz6P2AOG0L1Ti+TPHFrmhex2t8MjZInXXtyO0awRrB2LyyuNkdmRrlFSWGbHuP3TttMQPNeMHsri0/UHMH6qkuqlVLDIU4OLwy2RvqtRgdoAQAgOX5IDLd9zmQ+sPyFTdD8x+huo8RnMnNPUfgrOzwP0ZOj4kQ1hbmVxkzo9MuLY6caBa8IlN4WSMcamq34K1tt5HNibmVhPBJ0y5sdrXhEoX0fYnTSsiZznuDR25nsFSsZNRTk/IwssVcXJ+R9AWWARsaxuDWgNHUBRUTeXlnKSk5NyfmK1WODEKpgBVMAKoAqmAM7fpOOLnk1OQGJUmjSWX+BGEpxjzIq1aRbMRcJo0ZHDE9CvOztJKjac1x/sRrZqWMCVVZmke6IlIeW1wIJ7QRj7VTdr1R2VZ55wSKHxwSzZmnJwPUQqN1yXFok5R3VYHoVTACqYAVTACqYBhe7Cx8Fbp2ar94dUgD/qruhqVaZ1Gknt0xf2/jgQ63YRIBMIDSclrw4LfTNw4x4NEHURTlx5Ml4JQ4LpdFrY6iOHwkua/uio1WldLyuMXyHmj7dJBIJInXXDuI1tI1gqVbXGyOzIhSipLDNj3Jbp2WmOo5Lhg9hzafqDqKpbapVywyDODi8MtUb6rUYnaAEBy/JAZbvucyH1h+QqbofmP0N1HiM5k5p6j8FZ2eB+jJ0fEiLsjaN61xUuZ1FCxA8tj6NptXsFxMdRLEcdRitpDJCzNo0LTJ8SfTHEBVeG0vu9fowB5tMmsmOLpObndlKdqr9bbwUEVPad3Ddr1ZpyrilBACAEAlapwxhcdWraTkFspqlbNQj5nkpbKyRDtISk1vAdAAp7V0MeyqEsPLZEd8iA0nKXSuLs8O6goplFMaYKEfI1yltPI80Po2VxvBtGkZuNNikqDZHnfCJLf8XL/R+4/ZZbpmHeodBpaLO9juWCBkKZHtWqdXJyXI3V3RlyZzdC8aTWGZkzomYuYb2N00rtwB78Vy/aNEKrsQ5NZ9CbTJyjxHqgm0EAIAQGY77NguzRTAc9pY49LMR7Ce5WWhnmLiXfZdmYyh04lCU8tQQDe2twB2LKHMjahfpye2KXCmsLNSlXJTi8M8q2bIOEiTilr1rptFrY6iOOUlzX90Uur0kqH9h5o+3SQSCSJ11w7iNbSNYKlW1xsjsyIMoqSwzZNyG6VlqjqMHDB7CcWn6g6iqW2mVUsMhTg4vDLW0rUYHqA5fkgMt33OZD6w/IVN0PzH6G6jxGcy809R+Cs7PA/Rk6PiRHxigHUuJOsisJIZWl9XdS2xWEQbpbUhONtSAvW8GEY7TwSa0lkPrPot5LS/8AhMcRV78KAnE0OJWl3wXBcX9jVK+Kzji/sadFpGyNYGQzR3GMDWi8ARQ455knHsVLfC2U02n7FHs2NuU08smoN0VmdQNnY8/0kY9QXsoSjzTIzpsXkSMU7Xc1wPRr7lj9zW01zFEPAQDXSkJdGbuJBBptpqUvQ3RquUpcuXua7Y7UcIgwV1aeeRBHtg0U17hJIK05o29JC311+bId9/8AliTi3kMEB49oIoRUHMFeBPBWtOWd0IqzFhOeZb0f5UecMcUWFF23wfM83NaRcX8E7EUJBpjUYmu1UHamlio75c88Sxom87JZFRkkEAIAQFb3wdHcNYX0HKjpI3+0EEdxKkaWezYvvwJugt2Ll9+BjCuTowQHEratIXqfEwnHai0MIn0NVtayiBCWzLJJNdrC1wnKuSlF4aJ8oxnHD4pj2J9RVdbo9Rv6lNrDOb1VG5scUWbe6dTSI9W/4tWvX+BepX38jcIDgqoiCqA5fkgMt33OZD6w/IVN0PzH6G6jxGdOyKs7fBL0f8E+vxr1RGTPo2q4mKydVZLZi2Ry3lcOrEzWtc35EnTx/wAxZtx9njfamcI5oFcGu/OTqCha2Uo0ycRrJSVeEv8AgidLWh8kz3S1vXnAg6qGl0DUAtlUYxglHkStPGMa1skxoDRbX2O1ykAkNutrmLtHkt7go2oucboRX5/giaq5xugvJcSuKaWLWeDNi3CSSus8LpAXPLX1Jzu8JRhO03fYqO3CunGPL+5zGtUFN7PLJb1gQQQEHabc55wJDdQGFekldJpOzq4RTsWX/BDstbfA40fYuEk13Ri/XXYO1WtVaXBcEQ77HFcObLFRSytBACAEBxLEHNLXCoIoQvGsnqbTyiqDR3AyOBJr+U5ck68P9wUO2qL4SWUWlVm1HKJTR9tcHBrjUHAE5g6sdipe0NBBQdlaxjmiXVa84ZLqiJQIAQHjmgggioOBHQUPeRgu6DRps1plh1Ndyf8AqcW9eBHcr2qe3BSOpot3tan1/kj1sNwICOnZRxW2LyiutjsyaHFjk1dyxmvM36ef+VkpZub3ro+yf8P+WVPaXz/wizb3n4i31b/i1bdd4F6lRfyNxs2SqiILIDl+SAy3fc5kPrD8hU3Q/MfobqPEZ07JWdvgl6P+CfX416ohLY/EBcZWuGTodRLL2RuAthHSySUbKCi0N5LGEdlYLvvc7muGk8olB4NlQwZXnba7B8VC1d2ythc2V/aOp2Y7uPN8/sT+6bcPFKTICWO1vb/7NOB6xioNWpnUsLiuhE02vnX+k80FuddBZ3wvc14cX8oAggOaBr15rRfq42T21lYx/Jlfc7Z7eMDHQe94wGsruFLSK5tZXPIYlSZa6di/RwX7my/tGb4LgX6x2QRigNctVMtXUo/BLgVMpOT4jhDEHDBECtXC3kkcoUFNuoU612dNsbYqcfMrpLZeGXXRNiEUQb+bNx6Tn9uxbDFIWkiZrpj0rNSl5GqVdef1DaSzt1OHatqm/NEaVMf8shqtpGBACAYaYs95l4Ztx6xrH17FrsjlG+izZl6kTZ6F7ReAxBNTqBqqvWz2aZcMt8C0rWZFiBXJk8EAIAQFB30NBl4jnjbVwIjf1OPJJ6jh/cp2juUcxfqWvZuoUMwly5r+5n1rsIjN18rb4zaKmh2EjCqmRuc+KjwLWNsp8YxeB3abHD5NDwTmumcXcJR+QxugtORyWuFs97Lb4R8uBrjZNTlt8I+XAhtK2J7DR7C1wxodm0bVLqsjPjF5FuzZHai84I5rqGoW4jJtPKJyxPqwHrXQ9lLGn/LIGvkpW5XRFo3vPxFvq3/Fq2a7wL1Kq/kbjZslVEQWQHL8kBlu+5zIfWH5Cpuh+Y/Q3UeIzl5wPUVZ2+CXoyfB4kn9yuudXFcelhF1J5eWOLHHjXYsZvyN+nhl7RYdzWhH2ucRtqG5yP8A0t+51KNdaq45Zs1F6phtP8G32WBkTGRxtoAKMY0VOH+4lVNdVl88RWWcvbbluU3zIfdXarZDdLbIZYT/ADODN6RtD+kDLJT59k2KHPibNJKqxvalh+WeT/JCndlABymTtOsGJ2Cq32XqM8ix3Enya90c6J3XSSTUigLYc3vkqCaD8gAxJwwxVhp+y5bOJvBG1NdcI52sy8kuJd7NMHsDmkEEVwNexQJxcZNMhoUWIKjpfTD3vLWOLWA0FMzTWSuk0WghCClNZb/Yh2WtvCPdzMRfaA4km4K4445N9uPYrWquOeCIeoscY/cuvlDv1FSdiPQg76fU4e8k1JqvUkuRjKTk8s5XpiCA6YKlR9TY66nKPM3UQU7FFi90Ln99ZnO08lzuoYxgbvGpdFRNzrjJ82iktiozaRV5LOGPc2gwPsOI9hC1SWGWFUtqCYvo+0ljwK8kkAjYTgCNiqu0dJGdbsiuK/clVWNPBOrmyYCAEAx00ysRxOrCla7K9Az7F6vMzreJIwMWZ5l4Mg3y8NNc7xdT4q824qO0uWMnW7yKr2lywSG6uztZanMZQta2MCgp/wDW1adLKUqk5c23/Jp0Tbqy/NskbWXO0VCX0rwjg0upeMYwo2uJF49y1VYWqko8sLPqR4qK1MkuX7Z+5TJo7pp3K0i8owshsywSuiv5faV0nZnyPyyp1XzC273n4i31b/i1Za7wL1K+/kbjZslVEQWQHL8kBlu+5zIfWH5Cpuh+Y/Q3UeIzmTmnqPwVnZ4H6MnR8SK6xtaALj84RdqLk8IlbLZ3OLWMaXOJAa0ZklaZS82WC2YR48kbbuX0KyxWcMJrI7GRwxJdsAGoKom7NRP9Cyc1q9VvZ7T5eRZdDNDi+TH9DaimAAJOO0/Krzs3TuqvMlhsq7p7T4EnLIGtJJoAKk9SsTSVbSNrEtS4BrBqNO9x+ihWXOXCJZ06dQWZcyNmlaDSjbtB1mtebTNakje2kzuw2kRPaHEASDlNriHhvOpqBANelQdbTtR21zRqmscfcm2ODhUZFVLTTwzDmUK2WZ0byxwyy6RqIXYae6NsFKJXyi4vDLFuQi5D3bXAdwr9VNqXAr9U/wBSRYFuIoIAQAgALGUVJYZ6m08o7M2rBV/w+pS5/gmPXTxjBwSrHgkQm88yD0sBwgcMbzR7poo9jUsNE7SvMWhCxxX5AB+Ugu6KGtOsqt7Q1EaqmvN8CfVHMiwLliaCAEAUQFU0lubgdaRKBdewtcHDbQ0Dhrpgdq8lqJVx2Fyfl/sT6b57txzwKput0fZobRw01+V0lCIhRreQ0NqXZ0wUvSW22Q2K8JLz58yfpp2yhsQeEvMrWmdKGdzTduNa0Nawc1tNg1KxppVS4c3zfUl007tPjkirRHUdIW+Lwz26G1Ec6K/l9pXUdmfI/LOe1XzC273n4i31b/i1Za7wL1K+/kbjZslVEQWQHL8kBlu+5zIfWH5Cpuh+Y/Q3UeIzmTmnqPwVnZ4H6MnR8SIiyRUFSuLk88DpqK8cWarvdbnBE0WqcUe7+U06gfzU2n4Ks1NkrHu4ceuCr7R1af8A7cXw8zQtGvbwrnHC6wZgigLjXPqCsuy6Z1qW2sPgUF0k2sEy0gioyKtTQMtNg8A+moAnqBBPsqsZrMWkZ1NKabKjpC1Mibwkrb7GNkfc1Pcxhc1p6Dj2gKJp0triWOsb3fAR3PWwzWaOUx8FwlXiPO4HuJDchqKwtxtvBs06e7WRkNKE2tkAsxrwnDOnOTQ25GGDDGoc7X2LHUOPdZIjThJ3t+WCx6XnLQ1oNL1akbBTD2qs7M08bbG58UjC6biuBDvYDmK9eK6SMVHgkQ8kxoFgEbgBTln5WqTVyK/U+MkltI4IAQAgBAMbc1pNb1HN1Ks1kYSbkpYkjCWBrNaC41ywoVBt1Epy2vtgxbyQum5CLgBI52XYpOjl+lonaLkyLY8g1BIO0FSZQjJYkslgm0XTQVqdJAHOxNSCdtDmuV11MarnGPIm1Sco5Y/UQ2HM0oa0udgGgknoAqiWQVZ9onnN5tWt/KLxaKdmJ61Ir0l1nFfpX7k2MK4riss4jnliqHtJBODia4/9hie1R9To7IfqlxXVGyKi+C4EDum0c61ua681haCBgTWuOKaTVqhNYzkl0SdWfPJStIWB8L7rx1EZHqV3TfC6O1En12qfIarcbRzZG0b2ldP2S/8A4/5ZzvaMUr3joi0b3n4i31b/AItWzXeBepVX8jcbNkqoiCyA5fkgMt33OZD6w/IVN0PzH6G6jxGdOyKs7fBL0f8ABPr8a9UTu4Dcx5TJwsg/gxnEEc9w/L1DWvn2pv3ccLmy+12q3UdmPif7Gw2Ita6R1AXNaLrf6QMSO3DsCl9kKO6bXPPE5O/O0SMFoZI0ZcoGrdewq2NA08iljP8ACfeb+hyAe2ee8KPAa79NQcNvUgKraYWBz2UBYHEAHEUByx2ZdigWrE3gt9O9qpbRxFM11Q0g0wIGrsWo3idlxkIGIMg91gJ9oUfVS2amYWP9JIaVhvNFAS6vJoK5g59CgaLUOmza8scSFbHaRCuNM6dhGrA4Loa9XCfJP2Ijg0S+gX1Y7/t/6t+ysaXmJW6pfr/BJLcRjiSVrcXEDrWMpxjxk8DJ5LM1rS4nAbFjOyMY7T5HmSGZpgiY1NY9XRsVZHXNXPL/AEmG3xHMltNatdUHJYW6ye3mD4ByGz3k5mqhylKTzJ5MTxYgidNAlzKCuB+IU7ScItlhoVwZxYdDvkyLQOup/aF5qNfCnmn7YLKNTkW2xWURRtY3Ia9pOJK5u+6Vs3OXmTYx2VgXWo9InT9pPBuY1t40HJzvFxo1lNZOfZ0qw0Gn25bTM1iKc35CGjpy+JrnNuOxDm/pLSWlvWCCFayjsvBvrltRTPbeysTx0EjrGI+C1WR24OL80Zp44lee+jS7UBVcrVW7JqC5tpe/AmkVuhgEsDhdN9uIGvAVPZRXlHZmr0+r3Oznhl45Y6+5nXLZkmUZTyzHdm5veum7J/w/5Zz/AGl8/wDCLNvefiLfVv8Ai1bdd4F6lRfyNxs2SqiILIDl+SAy3fc5kPrD8hU3Q/M/Buo8Rn9liD5GNOAc5rT/AHOA+qsb3iqT+z/gnReGmbhYbGyGNscbQ1rRQAf7mvlcpOTyz2c5Tk5S5s8LmulaC8soHm80Y1bQ0qRQil7DoVz2VTNTcmmljh0ZDvkmsEiNGNNHxuLTSoIy7lekYVsUUrHEON9p11xB6jqQEfplr43h8YwrUvIBoXClBrGrHpWE5OKykbKoKcsN4IyKrcg2utxF49dXH6KLv+iJ60nk5MqMW6Gea2usphaC1z6y1pRrcjdDRWuGvWkptrLNkaFHl/JcLBZagmtG5NoAD0moGv6Kq1eultbCxw+xpnXHPAcssIH55D0FxVe7m/Jex5skHLAYqNcKbCMQV1Gm1Nd0f0c+hCnBxfEe6JtrG3g40rSmB6ehT65JcyDqK5SaaRIHSkP6x3H7LY7YLmyPuLH5DDTOkGOYGso6pxwOHSFE1rcobMVkxlRZ0IW+f6vaqrc3dGa+729DnsPcV53ezoO7W9B5ZbRhQ4AZYFZKizoO729Bfylu09xTcWdD3u9vQPKW7T3FNxZ0Hd7eghJMLxzpQaip2mg4xwyfpa3CLyh3o6FzntcAQ0Y3voofaGqqVcoc306E+qEs5J1c4TBC2ylrajaBU40rrp3LbRCM5qMmZRSbwyE0hZJHOhfG+66KYSmtaPpG9tDTVVwNP6Qugo2auCRsuq247KeB1BFdaBWu07STUntJJ7V43l5NsYqKSR5an3Y3k6muPcCsXyPSsllWUBpVtAexcrTNQtjOSyk02uuHyJwi6GtXEtqRdIxoBhQA9HtqupX9USd0tqvMGsJZ4r8/f9hkqWntDmNxewVbXED8tfoVA0mrjNKL5+X/AHqSqLv8shjZub3rteyf8P8AllX2l8/8Is295+It9W/4tW3XeBepUX8jcbNkqoiCyA5fkgMt33OZD6w/IVN0PzPwbqPEUPRv8+L1kfzhWGo+TP8A8X/DJhuFordddzoaddMF8shjaW1yPHyHxtTbreDaJGAYtFLzcKDk967WLTWY8iuYpZ4ozQxuu9AOHUWlegehAQW6S2uA4INu3iOW7mkNINBQ5rOFO9zHODGVypak1niQItDwDVrcBWoccu0LU+zLPJokrtirHFMXsFm4Quc9obQ3eT+amNC6lSOhUnaU5aee6T444/Yk1arfR2orBMAKlMgQDS32LhCCHUIqMRUUKm6PWPT54Zya7K9sYT2AsFXSN7s+jNT/AIx/o/c1LTN+Y80XBHQ4te/C8c6V1DYoeo1Mr3t+Xkbow2OBHNsd+0SiM3WCmqovYVpsW6nXyojh8fyLalJJ+Y5/4l36x3H7rb8Z/wBH7mnu/wBw/wCJd+sdx+6fGf8AR+47v9w/4l36x3H7p8Z/0fuO7/cb26xujaDW9U0AA6zt6Ftq7UdktlQ/cyjpXJ4ycss95hLZGlwHNIoerNez7SlCWJQ/OR3Vp8WeWWAuze1tcjQ0PtwPQs7dfKCyoZXqZT0bXFPgTdjguMDa1zx6zVUOoud1jm1jJnCOysCy0mQnamXmOGsg066YLKuWzJP7nqeGVLQ2kbTJPKyaIMYyl14ryrxwOPQui4eRKROrw9IfTQxI/WLox/Lhew7M+xRdXcqq2/PyMox2pYIyQcpo6Se4EfULm1yZLfMGtxeDkae1oH0Rvgn/AN5jqJ1wBOqrXV2Vpj20WXm0vVHn3Kvp2ztZMQxt0EA0AoMdYX0X+nJTloU588sr9TLM+ZI73n4i31b/AItVhrvAvUgX8jcbNkqoiCyA5fkgMt33OZD6w/IVN0PzH6G6jxFD0b/Pi9ZH84VhqPkz/wDF/wAMmG1aRtYiYXUJONGgEknqC+XV1ynwisnqxnDeDjc3pJvksUxiIfIXcIS264EONa4dWC63TV7uqMeiIN2N48FhAjeQRdJzBwqt5qHCAqWnpnySlr2FoZW6043mnN4O3DDZTpU3SxjzzxIOrlLljh/JFSEta4VvVoQ4/pAp7DTvUwgtcGS2ipqi7sxb0tJ+IOBXFduaR1X7zyl/Pmi/7PvU69nzX8D9UhPBAcyyBoJJoBmvUm3hAgLXUua95xzodpwAH/Wtaa1M12na0+7rXHz+/wD+kpYieWC2cl4hF6V7jlkxreSC47czTpWCp7vBVyfLn6vi/wDYj+N7b5Ezo+yCJgaMTm47SdajyltPJ43kcrE8BACAStcAewtOFcjsIyWdc3CSkjKLw8kV5IWE3m16aXvbn3q3hqqp83j1JCsizvkkU9mS3pxkuHEy5j6yWxr+TeF8DlNriKYVps+6pbtPOvi1wzjPkRZRcRytBiCAYzWVwJLBUHG7WhB106FYafWKMdmZuhZhYY1nmDBWQFgrSpyr1jqVhTZG57NfFm2MlLgiu2y0N4V5Lq44HVSmAGymxVvaHZ+slZtbDa/glVrC4iUWJvHDUB0f5VNLhwNi6nsWbj0/AAfGqPkkER+lrY2KzyPdiKmgrSpqMAesFSNPU7LYxR41lYK7pPS/lTmy/wBIbSlKXScMMF9F7Dqdel2X9TKy6ChPCJbe8/EW+rf8WqVrvAvUh38jcbNkqoiCyA5fkgMt33OZD6w/IVN0PzH6G6jxFD0b/Pi9ZH84VhqPkz/8X/DJhs+gdJiUTyBtHMui7mQ2pr9e5cZ2Qo7p455I+qg4yXoWKCZrmB+ABFVbEU5ksMbjW7Q7W4H2IDyKzOa4kPLq5h2OWyiAhd0Fsa57WtxLCQ80pS8MunGh7FL0sHna8iHq5rCiQ80NQWjMcpnUcx1ZjtCnED7DGx2pzXRuwpjiak0Fbw7sVC7R0y1GnlDz5r1XI3aa11WKXkW2utfPDp8kbatKAYRi8dpy7NbuzDpV3ouxLr/1Wfpj+7/79yv1HaEK+EeLGT4XyD+Ia126uoDAe0rqdN2fp9OsQj+XzKmzUW2PLZFyW8yTNhrQNJDpKVxAOIA/2qoNRbubpRqW1j9jpa9u+iLksPz+5arBZmMYLmRpytZXP3WTnJufMyb8hytR4CAEAIBCW2MaaOdQ7KH7LfXpbbFmEcowlZGLw2ewWtjzRrqnPI/ULy3TW1LM44EbIy5Mgd09vlbyYo+U0to8itQ4Y01a/Yr3sXRUTxZZalnK2fP/AL5kmDhCO3KWCL0HanR2l0srCBJQOcfymgFRTJuA7lc9raKq3RquieZReUuv/PQxt1NM8KEvwXhcGawJQFL0zume5xbAbrRheA5TurYF33Zf9N0VVK7W8W+OHyXr1ZJhSsZkNINH2mYcp72ja8k9zVK1Gr7Oo/TTUm/ssfubcQXkJnc28Alz2Na2tXHHAZOHZTApZ2xC6t1KGdpY9+GDJzEH28ioFHbHYivTQ5Khh/RV0mm7El5rm0v4NiseORyLcQKAbaH/ABtWU/6Kuy2rF7DeNL7lV3Vte/gQCSC54u114EdtCVW1aWejsnC6OzJJe32fQyrY3ZY3Ql0bxQg5dDgHD2ELrOxrFZpVJdWQdS8zz9iyb3n4i31b/i1btd4F6kC/kbjZslVEQWQHL8kBlu+5zIfWH5Cpuh+Y/Q3UeIoNifdlY7Y9h7nAqx1Hyp+j/gmG27ndEMDGzRTOLnNF44FpriQW9BXK6TS1UrarfP78yJfdOfCfkSr9GVZdvltcw3Bp/t1KYaB1Zo3NaA43qa0Ao54GZA60BWNMSMkmddIIuhriNuJ9gIU7SppNkDVtN4GAdzTrrQ/A+0BSyH9xsI7r3jVVr2/3cl4/3agYrFI97A12AbVtNRumlT+rLLJVem7JopsdjWW22s+RLt1dk4qPJI6Dw3BgvHWdQ63fRWhF5CEr3OIBPJcaEtrh0XtdcsFG1kpRpbiS9BGE74qfL+X0Hcdma0uLQGl2ZGeVFzZ1o+0XLVgacHMoCPge0Kk1NbhY8+ZGnHDHajmAIAQAgIzTUfNdTAVBOyuRPR91cdj3KFjg3z5epE1kHKKa8hTQ8VGFxFLxw6gMPqtXat6suxF8Esfky0sHGHHzHVrjvMc0ZkGnXqUGizd2Rn0ZvnHai0UrT04u3NZOI2Abe1fSOyYb2xWx4xXmRuz6Jb3aa5fySu5fTbTHwcrwCwYOcaVb17Rkue/qLsWdd++oi3Gfklyl/wA8yxtrw8oNObpYeCeyMl7nNLQQCALwpWpz7Fh2X/Tmsd0LbY7MU0+PN4fQ8jVJ8So2O0GJ4e0AuG3LL2LvNdo46qrdt445JbRMR7pX/mY0nroqSX9O8f0z4eh5sjPSWmXzC7QNaDUgaz09CnaDsiGlsc29p+XDkEuJHNNVcmR6gI7TkJuCRvOicHt/tNVUds6KOo00njik/bzRlF4ZGyaRdaHvmcAC92IGQo0Nw7lVdi1KrSKC8m/5ImpWJ4+xYN7z8Rb6t/xat+u8C9SBfyNxs2SqiILIDl+SAy7ffbSOE6uEOP8AYVM0XzPwbqPEZ200IKtZx2ouPVYJpqe9tZRLJJaRPIOazycOo3Boq5zdfQehcrpdBZoobubzxeOjRr11ynJYX58zRFJIB5eFaa9iAhdJaTgeyWOTnMryKY1FaObTqzWcYTeGka5TgspsgosCK05TRllVv/6e5Wy5FT5nkjcXNGZAcOsf5A70PH5oQt/LYCx112FOi8QCHDZ9kD4o5sxc4GpGJPJbXCmBq7ZUHDpQZHbIBrx+A6gh7jqeSm8C0Cu06h9yvGk1hnqk08xPYpuTV2BGDusbOv6rmNRXuZuL5L+DsNNerq1Nfn1E49JmO8TEcTn0AUC5nUayu6z9LybnTt+ZK2G1iRl4CnR2LCLUiPZBweBzo4Ne8tdXKooaDCgI9q6bT6KhLGzn7vzK2Vsm+Y7tlkY1hIvVyHKOZNFsu0unrrcnBcEFObeMjQBcsyeN9IisMn/V3wW3TvFsX90Yz8LFoxyR1D4LXLmzJcjpeAYaN0TBNNNwsYcb2BNcrrcPaut7K1tkKFVCWMLPu3/sRZznBvZeBbTOgbJFC5/ANJHNFaYnAYkq3r1d8pJbbMFdZnxMzrS8LGSUjdVtGk4g3SRi2owNNq6TS2Tsr2prHH3+5b6eyU4Zkhocx2/77FJN50gOWfU/FEEesyCII9QCNuIET65XXfArVe0qpN9H/AKron+X2lc52X/h/wAsj6v5hbd7z8Rb6t/xas9d4F6lffyNxs2SqiILIAKAiNOaKZPE6ORoc1wxB/3A9K9TaeUE8GIbo9ASWKS66ronH+HKfldTJ3x7wLfTalTWHzJldu1wYho3Sc1neXwSOjcQQS3YdoyK321xsjss2uKfM03em066aKWO0TGScPLquOJYQKXRsBrgqOdM6nsy9+po1UIqWYLCJ7Trv/6AWkhzWYlpoRVxoFv09aknkq9RY4tYZDymj2vrW9Vrif6sQe/D+5TYxUVhEGUnJ5YNbhTWw4dWr2EhZGH26CkmIDm409o1j/diHr6oSmbG9tCaY12FDx4Z2wgCjG4dwQL7HRjri49mQ/yh7jqecJXBg7Tl/lBnoQm6XSBsjRMGiUkhrg51KZ0cAB2Km7Z0VeoqUp+X3xzLrsPM79xtYym/yv8Agrcm+FKRTyeOh2ucVzcezdLF5UP3Z1q7Mx/9j9keRb4k7RRsELe1/wB1Ijp6ox2VFHkuyYyeXN/sdR75NqBrwUJOOJv6+py3U4p8CXsYy7FplzkwfvlWs5xwdz/GtsrpyWHjHoeLsPTrzYm3fGtg1Q/td4lBnpK5Szy9DcuyqUsZZxPvhWx7S0iIA4GjTkf7l7Xpa4S2uZ5Lsqp+bO2b41sApSE9JYfEsZaOpvPE9XZdS82enfHtmyH9h8S87lV9z34XV1YjZ98C2MdeBjqTU1ac6AbdgCkRgo42OGFjh0Nfwih82/8Av4G2kd2lsnwkeC2tblOT8VZ0dpW0r9KWeuOJnHsqiPGOcnce69w/8Wynra/xJLtXVSWHIxfZUHznL3ObRutc4U8lszelofUdXKWcO19TH/MF2VFcrJDAack/Sz2/dTf/AFFf9Ef3N/co9SXsNrEjbwFNo2EfRdJotZHVVKyP5XRkG2t1ywxdjhWlepS0zWj0uxoM15KSXNhsgN0ulQGmFvOPP6BnT4Ln+1u063W6annPN+WDbXHPEYaK/l9pWrsz5H5ZD1XzC273n4i31b/i1Za7wL1K+/wm42bJVREFkAIDxwQEPpvREc8bmSNDmuGIP+4HpXqbTygngxLdHoCSxSXXVdE4/wAOQ/K6mTvj7Bb6bUqaw+ZMrt2uDI5r3A1Y5zHDJzSQ4dRC321RtjsyN6fVZNL3NaRa+zg3y94BMhOd7pr7OpRaqNzBQzn79TndcpRtbksZ5dMEtwFYw07AOogZrYREuGBNjycacpuDwPp8R1oH1OwDmyhB1fUFDz7o94T+h3ch7kA5x/LTr+wQZZ6Yhm4168u5Bjqc8KTzRh+o5dm1BnPIzrdzptspEMRvNaavf+pwrQDoCpe0dXGS3cX6nY/092XOp95tWG1hLz4+f+xU1U5OrBMgEyATIBMgEyATIBMgEyATIBMgEyATIJjc4/F7egH6fZdP/TdvGyv0f9iv1seTJpgw7T8SuqRXol9zM7I5nOc0nkOpRtcatXO/1LpbtRpowpXHay+OOGGYWVymsRMz3QRPFokc9jm3nYEgiuAC5evS20VRjOLRMgsLAvor+X2ldH2Z8j8sr9V8wtu95+It9W/4tWWu8C9Svv8ACbjZslVEQWQAgBAeOCAh9N6IjnjcyRoc1wxB/wBwPSvU2nlBPBh26DQkliluSVdG7+VL+r+l2x49uY6LfTahTWHzJlVm1wY0ilc3muc2ud0kfBSzbKKlzWRXy6Xzsn73fdMIx3UPpXseeWy+dk/e77phDdQ+lewC2y+dk/e77phDdQ+lex75dL52T97vumEN1D6V7B5dL52T97vumEN1D6V7HhtkpzlkP97vumEN1X9K9jx9rkIoZJCNYL3Ed1V5hdD1VwXFJewhdGxYbmv6V7G7e2fU/cLo2Jua/pXsN7P6n7hdGxNzX9K9hvZ/U/cLo2Jua/pXsN7P6n7hdGxNzX9K9hvZ/U/cLo2Jua/pXsN7P6n7hdGxNzX9K9hvZ/U/cLo2Jua/pXsN7P6n7hdGxNzX9K9hvZ/U/cLo2Jua/pXsN7P6n7hdGxNzX9K9hvZ/U/cLo2Jua/pXsN7P6n7hdGxNzX9K9hvZ/U/cLo2Jua/pXsN7P6n7nrcMsOpZRhGDzFY9Dx2SfNv3O+Fd+o95Wzal1McvqetneMnOHUSvG2+Z7tS6hJO9wo5ziNhJI9q8wNuXViQbTIUXiilwSPG2+ZY97sf/ACLfVv8Ai1Qtd4F6ke/kbhZ8lVEQWQAgBACA8cEBD6c0JHaInRytDmuzHwIOojavU2nlHqeCiHeqjH/kWjvj8Cld8sNu+ke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RNbl9wUdln4Zssr3XS2jyynKpjg0HUtdmolYsMxlY5LDLxG2gWg1naAEAIAQAgPKIDy6gC4EAXAgC4EAXAgC4EAXAgC4EAXAgC4EAXAgC4EAXAgC4EAXAgC4EAXAgC4EAXAgC4EAXAgC4EAXAgC4EAXAgC4EAXAgPQ1AeoAQH//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6" descr="data:image/jpeg;base64,/9j/4AAQSkZJRgABAQAAAQABAAD/2wCEAAkGBhQPEBAQEBQQEBQSEBAQFBAVFRAUFhQQFBQWFxUUFBgYGyYeGBklGhIVIC8gJCgpLS0sFR8xNTAqNSYrLCkBCQoKDgwOFA8PFywcHCQsLCwpKSwsKSwsKSwsLCwsKSksLCwsLCwsLCwpLCwsLCksLCkpLCkpLCksLCwsLCwsLP/AABEIALoBDwMBIgACEQEDEQH/xAAbAAACAwEBAQAAAAAAAAAAAAAABQEEBgMCB//EADoQAAICAQMDAwMDAwIEBQUAAAECAxEEABIhBRMxBiJBFDJRI0JhM1JxB4EVYnLBJENTkfFjg6Gx0f/EABYBAQEBAAAAAAAAAAAAAAAAAAABAv/EABcRAQEBAQAAAAAAAAAAAAAAAAABESH/2gAMAwEAAhEDEQA/APt+jRqdQGjUaNBOjRo0BqNTo0Bo0aNAaNGjQRqdGjQGjUapR9cgbxLH92zlgPf/AGgnyb4r88edBe0agHU6A0aNGgNGjUMt154N+T+K5/PnQTo0aNAaNGjQGjRqCdBOjUanQGjRo0Bryx/3/jj/AL69aNBGjRo0Bo0aNAanUanQGjRo0Bo0aNAaNGjQGoJ1OqfWMdpcfIjjJR3hlRH49rshCsL44JGgqdEmOT/4y/05F246cV2Lvumj7jJSsPwuwUDutpLGGBVgGB4KkAgg/kHSzo+egSCAUjLGE7ZIBVo1UFK+TV+P7Tr36lyGjw8p4ztdceYoeeH2HbVck3VAfNaBAubJ35ZOnxquPB3BMW3LHPKqhiIB4FeN4FMWPJ287BGBAI8EAj/B1nsLMUdLimhCiI4ndNki4jGXJX2jlvgkLW6yONutBCm1VX8KB+fA/Og96Do0aA0aNGgNGjRoDRo0aA0aNGgNGjRoDRo0aA0aNRoDRo0aoNGjU6gjRo1OgNRWp1BOgnRqj/xqI2Vfu0SD2leWit2D2waPBHP41Vk9Srx24p57/wDT7Pj8+51OgcaNJoPUolOyKKUye4mNtq7Am3cJGBKo3vWlPJ3Aj22w5r6whIfauQzRu0bKsTn3JwwDfYQGBQkMQGUjyNA8dwASSAALJPAAHydL065HIoMF5G5Q6iOqZG8OGYhdp8g3yPF6WdHJyn3ZRidgC4xhbLGpYFDV7TwvDuLY2y7Adoa9TXb2pFrcksUY/wCiWRI3U/xRBr8ov40Cjrfpts6hJFjwOCGTMR988TKeNlxDyAAbYiiQQR5yXWP9Oc/MMePl5TZMRDCWYsYkKsysrLjxkKZECEAG1uQN+2j9NystYl3PfmgAGZifwqqCWP8AAHxpZhQjMueaMqAXjijfaSqhqaX2ki3Kgjk0oWqJbQcup46I2LBHEWfa8cMhCtHAoj2s7KzAE7CVFAn3H43ac4sAjREHIRVQE0OFFDwAPj4AGuWP0yKNt6RorUV3BRYUkEgH4BIBrVrQGjRo0AdGjRoDRejRoDRo0aA0aNA0Bo0aNAaNGjQGjRo0EaNGjVBo0anUEa45OWsdbzRY0qiyzH8Ko5Y/4GqXUer7WMUZG8C2YqzrGKsWqkFmPFIDZseLF8MrZjtHdtJMQrSNt7ktcrEDwBZJO0UoAbjnQXDNK4JpcdACSz7Weh5NA7U45BJb+QNLMyZAASDN4Pdn5Tj96x+1T4+4BB8gnVzcXkIlBkKbW2qD2kcn2g/MjA87iKG26U6oJM/cqu9OzEhaAjgUAlZJ+fIBACi29y+LLArj1DIIUCQsd7VGCheVgKoQY9bVo+JHHt4uxyct1DIWeWPaKImiTv7menkmEZCTAmR5QVawgVUAIawpU6QdHWV3kVnMbAtkZt1JkbLCwRUPZAtE0tAmvuty1KHpSvvjKgdxAxokgMdghgTbyBUcbcV7FF+WYy9IsdSaHBKkPk5OYkSuoEjSOVI7al42lUNGz7qDE0WO0g1qv0L01kf1uoyLBHJMJVxA5aSOWVIY+0cgEDaXj+1RuLPy7W26ngtLJl5gc7cmLMiaOa4ijRxQQ/oSDeKDdxiQvhiWr4Pj1R62klRoFjeJu7HA5R4pu1I7gKWIBRnoWqAk+9bUEroNVm9ew+mY5jjMUQjuOLHjUktISfbHHGNze4Ne0Gqa/B0u9PzzyDpsWT3RI2P9RNuUizjLHGe6CTUjSyxtxxUJIq9Zzo3UI4tv00csrOJJJI13STJbGQMWlYUod0YF6HNeNxW6Y8jqebHveXHQY7wyxRK4K48yFjc1mPc7Rx/YSVAHPJIaY2CZX1oHZO2NWp5a926uUi/BKtRf4BIHNlW8cYUBVAAAAAHAAHgDXDp3T0x4khiG1EFAWSfySzHlmJJJJ5JJJ1Z1UGjRo0Bo0aNAa4Z2asEbyyEhUFkgMx/gKqgliTQAAJJIA130k9Z9OkyMORIVEkivjzrEWCCUwTxy9oseF3CMrZ4G69Avx/U0+XkCDFWFBE6tkF7kZIt5BjcBl7U7BSQtOAOTVreq1mulL3GfJwJw6yPWRjzdxqmjXtmiTvglARFZWDCkHtBJY8Ol3nTZLZEp2Y+YcaGOGSSON2jiRpd4DfqkOZUIbioz7RoNbo0sX03ji9kSxluS0ZaNv9mQgj/Y6pZPpWAo/dly2/8AM3tl5KMgXncpWRQlADkV45uzYd+oemklmOQryJIUCE7iylVvb7SbSiSbjKE/JOlPTsvIU5QiZpmw5RDLiMd6yDtLKrYsrnekhSVCVkZ1DKVsD36W4eRkqZozmZoCSBT3IcUyh9hJVJzF2X3K0bKACRYLVZQdul9SaWF8TpqsxfeW6hIZGjQSGi5d6eeUDgC7/T9xXiytl0zqKZMMU8R3RyxpKjURaOARYPINHxqzql0bpaYmPDjRXshiSJb5JVRVn+eNXdEGjRo0EanRqNAaNGjQGk/WusMp+mxQr5Trag2UhQ8d6avCjml8sRQ+SL2dmbKVQGkexGvNEgcs1eEHFn+QByQCmxoExpHYtIwLtI7NRafJIoAfAFWEQULXj40Vw/4a8Haj3iWdgzrNILUzDbulkUEe0PKtLd+3aCN96cyY+wiqedwR3WAtU43Ef2qOKUcEkX5J0qiJXuZDbSzGEhbDKdzW20kWIwFuwBwjP8mrU8zK3bUndTCacG2VQGekB4Dmya/aHTg8agnM6gsdY8bXK5bcwI3lyCTtv99D/CKLPhValj9O+p/SQjsX+vLz+sbJMUY+Furck8M3lmLjvn9NQRjGhVQN6Kd1uXka/vZrZ9qFnazbChdFtPcbHEahF8AfPJJ8kk/JJsk/JOqih1rLTHjjBHt3gLGtAt20aQIgsX/SAr/tZ1Q6Y218vIko9jcha+DIIxJKQT8KXKA/ABGoz37/AFHHiBUrBHJJJyDTHYQCPgj9M35qQ15OrMeMT0+ULZaaHImo1984eTb+KBkr/A0GY9R9zFw4ZmUu7pCZUQ7ZFnlaKJjGxoMGknS0YqOCb+NcvQ3UmkkleVXzDE8iJP5kiCLGXjkjA7SyDev9NiWs0q+NNevxibCWkSUNgBlRgdp98DC7s8bQfzxrl6UxhBE222dsnIkYhiyu7vtWv7VdgHocDtn8HUV1m9PY2XOM/DcO5jJeFZNkcu9UqR1Kna5RVXcV5Uj+Dqx6ewNpmUSGCXcv6XtHCjljDZUKzBq2k+0XusmliBcLKnd3Bx2l+nmkBG6DK7f1CTcfbvE5jKgcntcHcdNJ+qd3DGYqRuYpZI5N4Kq0Ec5jeU8cABBMP8eQDegeY2cb7cwEb3S0fZIPzGT815U8j+RTG7rLYfWklLRMpdVP6kUill7e4qXRnHu2MKdCTt5/ADX8d5Ish40RmhtP37im4f1BuqlsMCoLfbYrwah1o14llCqWYgBQWJPgACyTpZjdTkyQTBGYksgTTqQWoDlIQQ1XY95Q8eCKOgbarZvU4oFLTSxQqPLSOiAf7sRrlJ08EXK80lW1Aso8eNkVbh/Bv/fXmDp0cS7seGBCaNbBF93ktS3dEmiPP486DwfUuMEaTvJsUW0vPbUflnraB/k6Uv6tmyE39PxhNH931GRJ9NEyfLRgq0jCiDuKhSOQTxfH11ltF9I7o0uOkncy12qYhEhSpX3eSjlWAJqlY0SopmOnMzmVZFl7mQpR1BAhx41U9q1f3AywkHxxIwrzZSvOx1t5s/GGMSVH1uJLKxYWVXulESQVvPkMq3e4HXHoPQ2yMYhp2DF8jGEigLIuBHLJGixcAI7BRcu0k80ftIM71x2u1Gq5DyyEudsZYRM4AEUq/dYaZNq+zdS+4bl33u08M+AY9zRES48kjiVnZ/aY5JCoqmqf3NQ3SJ+aIaWJNqhQKAAUDjwOB40mm6ColaRpitmVlHtDJHIF78aP57bMqPRuiTz9ux5pFnYMeXMFlpu0SUXayvGdrK0gJ5FmgHHnkeL0RQ9R+jIzi5Bw4lXJGLKkBU7SH7TKioSQE+7iqAJvXDA9Rt1BsWDGM2MBDDPknbUke77YDvX57bgsCCLQi93GmxIjCdhYtGsabWbtrRFgr7QBVbfj86QRepEgnWAQNHF3WjWYRlBzv9uw+5V3xMN9bTtBHBsFcZCu6QxTdQw9je6WRzPHuVdwR48guQpX3bk2+CCwYFdWukepMn6lMPMx9rtG7LkxMTDIYzTEK3KDa0TVbf1K/a1eureocVolXICdvJD2r70YxxIHdXUqGEigm4zzSt/jSzoDZGZkJMUMUOPLarNFIN6yxOS2MWAK7d0aXyCFaiNxXQbjU6NGiI1OjUaA1W6jMywzNFtMixyFARuG8KSoIBF81xY/yNWdQRegVRgt3JWaOTe0EK7SQBHah1IJNOXeSx+Ng8i9KoJ1nmJZqhgEizX4fIjLBzY/apEin4JsVxrp1GfbEuNjmzNNN+p9rRkzln2CvvDOAD+2w5BAIN1MIDbEtRIAaWhQhgljG0/ww3+f/UOiuaZW+RSKE0qWinZ7QPuYi7PbWRf4ufbY3cXulYSrAYyrUXnDbrti0j7mN8m/N/II+NVegMrNJKbDTfqpdisYn2qtgEUzMzKeQ0n426n1ZlOmM8cLbJpwYY3onYWUlpPFWqKxF0CwUWL0RU9NdQ+slklu0xh9LH9w3yX+rPXgq2xAprin59xAfZAkv9PZRFHdu4PwwA+7/HH+dLfTWNHDDFGuxCYw6Rigywn7Fr+BwSOCQTxerXXM0w48rqAz7dsakkBpW9qAkcgbiLPwLPxoM90jhepZC8u7SRI7AgyNEp2tYH2ksKr+0kCjQ1qxAKFAG0ALXxt8V/7ayfprBROmYuPCXQd0RhiDuGyUuwqS+QqMPkCqHArWnxoigbe7PyTuYpwvx9qqAK/j/c6BHjL3MbGWgGaJIRfKi8USe4fgMo8aX+mAY8dZGIvdLIpKikV5HCvQHhY6jQD7jvqw27TTo9vDGgO1VSITKAd4P00JCAjkGm+Bf4I1jPSvomaXExzkyntbMdEjVJC4hVFqNkk/TRkbeu9lZgAaKFuCo9V9WhQm5IlTviciQ2pEOK6q+8A9x/qJIrrgMlWCwujh+s2XEzYWdoy8cvbHbFq0qKlH4EneWclWr+p54GtV1VcHBxZohEHWZ23ElmeWZG3vPLK1ttiK7mlYnaVocgKfmef6XyMXHbOD3C7zA4g+oikV137/AGwhEHcKMDuUbBJQAPiK1PpDOjkyhNA8cquidwptoNF3FCOxoUsRnA/5Qpr3C9fgNkQPFPKAuPS4wjVmdhE8lY8koaLda7wp9woOWbwQEfSvRP8AwyGBEJyMnOyseLImZUCrEC2RkigKpkjlW2sksgJoADbdblVopYbAMkMnuJoIpUjexsVz4F2SOPBIqDL6WrsXnkd4xz2WKCKwRRYADdRFjcTyf8VyyOuqEJW1527mFkFrWOk8szOKCeeDdHjVYzmYLLIDsARwo55YAhVA++Q3RI4G6gT7iarIGd2BK053Ov2xGlR44ivmXYNhk/aTtWiTUHtWaENsd2kkIDl2LshHkKtlS5LAcCl5HIVY9aSFaVR7jQHLVf8AvXF6S4EamcBE/TQUAANqvXDMSfxwoW+G3EUVOnirX/71RDoGBBAIIIIPIIPkEfI1kn/0vxVEgx3y8MSBgVgmdAtuJB2wb7YDbiFSl95sGhWrMp3hdrEFWYv7doIIAU83Zs1Qr2myOL6aIxnVPR4xcPIGG8qNI3eyZSDkZE21aDIztw60GAAI9pAWzq82A8Swss02U1oxeZwFe6EYVECpu3HfwAaUgnxTX1FhNPh5UMZAeXHmjUmwNzIwFkEECz8c65dE6rHn4+PlQEbG9wDL7lIDIyEftZTYP+CPB0DNrriga4Pnn/GsjldHWTIgmyJZXNU6RPNjR7X+yZUR9xAkLA7mJHetuApGj6hniIwoaLTy9lQW237HdiPyQkbGv41D9O3xRIzMHTtkSA2wdas2eeRYPyQx0C7pfpJIJWe3mBYEGeTIyHWqK7TI5CANZoD4BvwAnwsXtdRkia5o8mSdXDgPtLK8kcR4Nx0mRy3i9o4ahscmcRRvI11GjOfk7VBJ/wAmhrHR5W2SC1Mh+sWcPY9s0mPkJMKZbVbFD5ucClGitHh+mMWFt8ePCrUi7tikhUFIqk/aqjwBQGmmjRog1GuKZqMxUOhIYoQCL3hdxX/O3mvxrvoDUanRoI0aNGgSYSLLlvLQ9oO3gftJiEn/AFHbKL/tWPS5up/USRwWA0skuPR2W2PjzSGZuCbDJHEv/wB8Gh4DTsIknZnVWVnaXHdh4ZyS8Yb4cEkiqtWoXsY6UdH6YVy8l47WNZEgi3W39ARtJTn3e4vMh3X/AEgR5rRT3o0bKn5Vi8h5J2ys5Mi8/t3EkfjkcCtZzqmb9ZlqkdbVkTEBYEqySqZckqAwtzFEFUke0Fm5Dga03Us5MWJn9q1vevAvlndv45JP5JoWSAcz6O6Y0eR+rfdGO2TPXAfJy5Pc5H5AgZQx8iwAFCjUG0KDg0OPH8f41n/V+OJIZGYFuxFIyo20RvLKrRruJ/ALAjgVJzrRayf+oGaBHjQbS/fyUUrsMg2qRW9QCSu8x6qGfpnDX6PDsAlIkkUnkq7obN/mpGF/8x/Ou/qVN2Hkru2EwuA1KaYilNEEHmvjVjpmIsMMcacKqgKNuyl+LWhRrzwOb41R9SZexYEDrG02VFGpMbyWVuUrSsDyITz/ALfOgridYMbqEsYakMzjaSxJjgT7bvm10u9MzMenYiKjUMdCmOje9lA9qs5ao4hW2ybagP4bvHmlsPN2gy0uc5Dntlj3JAq1W5BSnkrxx55rv0ZVjw4BGe1CIYbnNb5fYoXYvPngAn+Ao5BBWax+ky5cney0ZNjwBIHEQ/VpSojVbKqm4lUe+QXYA7SE3qzo80vWWUTOsCtHME2xv25OzvaTa6EMjNCin3WC/wCNbDq3WIsEpLkNHj8FY9/mCCRlUueTvleTbZJ8AkkAMSi9S+oSWWQKyovUYI5xbrJGpx0kXfRWmIUXya8Dzeoq1N1OaVrdA/ZYyMTmTpujWKQtSpGAho8efBHjXqNBK/dbA6elpNUzl55Sqcjho1baSJP3fAPzxX+haB8mMySsJJJkRCYCo3xMCWLQlyP0WF7t1S8392uUHdLKHd7aJlYAKwIPctCQi7RtkBBF3fP4Acer9JjQTThcYtjwmSJ4kEZMkqkRXK5dxy+PRDAiyR8VoMh1jjhiOyRoUhWWU17JO3wsKkENMQ1ix7Vbcfu92T6oNpw8VHBbIyMZZpH2l3xsdgsreBztWLk/FgAHWr6h1KpXUFYjbOKQf+HVwBZ598jyeSvI3hFBcltQM+h5O6XtyAxstlYI2Zo4gRu/WahunYHeQ3NEEC7Yv8icRoztwFUsfngCzx86zGEwiyUiG5QiySrjJ7nLt7RJO11vfe5G7gbb4onT/NNiNTxboSLH7fcFvjywUfyL1UT02BlS5KEkjGSSuQGNUt/O1Qq387dW9GjVQm9TdXMC48aHY+XkpipJSkIWR3LUTV7Y2A8+4rYIvSb/AE56YPo8bIUZWOXiiJjkm7okQRgKxU+xRyeUCbqBI5oaHrvRUzITDIXT3pIkiGnjljYNHIhIItWAPII45GsY/q/qWMsz5EELqk0qIoSVJGiRqR3beYwWHN8KLHJ5AKe9R9UY/wBdDimYCVHFx7N36hW6DWKIjJ3UG2rKC1WDp7B1ONzSsLtqBoFgrbCw/wCXdxfz/uNfLes9ZSaOOPExJIZM/IaT6mSaJSrxOZJViMTO+6u5wwApzYI9mn/SfQ8KSmLJfLlMsAkjPeyY40VRtkhRYXVE2932ih7XNXTHQX/W3Uu+rdNhLF5wY53TYezEy8qbIuR1PCD3bdx+BpZPlO/UfYgEUccmGAOF+ukMEyMxB9yKMaKJj5DN8g8VerekIIHlx4YjFv7cwy2O8QRks2RM7N7mY9hU9xO/ugG13aY9E6MtSiILEscCQYsLVvjYv3ZJJS3mWQ9l2B/gG+dQbGDOV40kAYBwlAg7gW+GAuiCefxR0syJXlEiPJ2lPtdo9wVEAO9FmsMH8AuKq6WmBYLlyu1mrCr0MvvtHa0R9O57sY53G5Ji4euF3AVYOmceRHtji9sYikijHsdY+5ftjRSQS22jzYBIPJHFRd6biBEQbQu1QoBVFIAJ4AXgLRFDyB551d0rPUGaRIgChLWQKLbF5s3wo8A+Sd3H9waaCNTqNToI0aNGgo9YiLxMgCbWDK7MxHbSuXHBsjyBx48jVL0vjK+DCStCYHL2sDuU5Dmcbr53gycnzYvTXNx+5FJH43xul/8AUpH/AH0jj9TpiNBi5oOO7ARpNROPIypdLL4Q0p9r7TxxfBIVvV2OHlhjaRbmIQRMGCfToQ2Q0jA/aVsHxe5QbA4tdEO7Mzylfpy4+PJfFhccShlHP7sn5+B+ANVcyZMnqGN2iJ9sDyjgmGL3JtmJAp5CDIqjdxZIH3HV30nPv+sewS+Y8grwYzHGI2VqAZSiqdw4uxZIJJT7WSeNsrqMcyUywRsyKxIVj4BNA0SJd4PIoLxyCuoyk3I493KsDtNNVftPwf50g9I5AmkzZe2YimS2LRC8rFypFfG2RV/jZXxoh7jySE+9EQV5EhY3xxWwceeb/wBtI/UDhp4m2hzjfqICaHedWVQPy1mJeeKyL1pDrCvnRiR5pD3CqvmOSF2hENQKCCAJHrFIH/0zfkaKsTdRfFwJwwWAJFkyb1LSsIxvIclV2biATZPkjgk0c70bpLSyERZOUiIMiSOPuyhVhSLEjRQQzBACJiDwaYjwTrWdcyDj9OWFUllk7WNEIkW3ayqtRNKSAGJ5Hj/Gsv0yTZBmnje2Ph4cgMtbZ5BW1nJ3Fz30FiviqviCcYRZPTYo1S+7jYMLzMiySSZE8IkIyGFkk3Ex3f3KfkaUdfAycGe1bc8PTppJO2d0mV71mjKeaS9ri7UWCbU1speniLGfHxtzRKju2QW2jggt2yDucgNe5RVRqoIbkYlp4QuViR9+Vo8RYGyO4r9tLZUawRTsryuBtslFB+LDQ5mXb4+R9wkggtW3WHYGGQbhuZWD9vynwR+dL8nIIgfIDQRMuHNtHckmIeU7q9ke5gm3+Lu9eF9Ly4/Ykin3IwaRcSUvIsckksUs7pMfc6h0UjcLY7yCo3MOc+LkTEd18NGhTeyVLI3aMbgF0YoyTPuLKo8A8/AMUYvTGn6xjjHm3DHh+pCSCNV3vFs3Ii+5FVZIWpixuc+OSNLbY0Ukqn6lkKu+QwIBmdSTLXO4AFdoFqi7a3edIvS/R5IY7LgSzjYuRIgeonIGOjogTvOY4oyU/CMzNspW0OZE0kaRsrvEx9kbO+6ZiCHfIahcANEjw5YAcUCB0rPG0CFndZqP1dDvZUhssI/7UH9/ICjjyra0j5YVkUJvKLtsH7SQOBfxQ+4kD4BJNayRjIkI3Cyqs0u0kiMXsA+OWHtTiwhYk/tswbyrKpWAFgnjeQ7UNzkAGXKKigBwhr7qoBq8VzK5ksiMWqD4f+6Q/kfC/wCCedwq5qr0yYvEu4bWFoy8CmU0RQ4+L445441a1pkaNGjQIMjoGKkjSLFEj2GkKrVq/B4QWxbbW393yD4Kn1RmsskG4srrlY0sNBi0ZeVYZI5CoIZGimN2KVjW4+0h4YHDsE2lgd29rYLuAt3ArdKRaqvhVXyLo5/Kldo8jKtJI4pTjohD28iThGd3U37JPCoFtkJ3ciopb/xcZGfPMWlMWPPMlANSyQlI1JFe9VaORgvI3SljRC6fSYrptX7XDNKoJBBmIUKjN9xG5wov9oYmxWlPROsRZ0aT9vtk99Zol9yxJjGITAiveCYUo/iQCvI0yyGE4kj29vuGFZFAQMGbgwtRolFZCTz/AEn8gHQUMydcjL6QYzG0WNBlZzSEs36BiMEJLgUd5cn5vafNc6Xqn6SmtvdCO0R7czRpM1lpZFU1W4k8kE+4Ak6Rem8kHKzMp2ZI5MhMbFUiO2hSNXDkrz2t0rlVPI7pvlgFZ5nUNwOza4O1q+Jiw2qzgWRFxSoLaQrxYBLUXuiIsY9xt5STvPDSbRyQOTsH58e7+QS30s6MwYSPXuLbWkJDM9D5IFAAkgBSQOfm9M9ERqdGjQRo1OjQVXwQzFnZ2F2E3Uq8eKWtw4v3X50u67jYpCrkrGynkw7A5kukAKgEstsB+ORfGm8Mm4WVZOT7Wq6BIB4J81f+/NHjXFMKJHMgVFdyAXoAsf8APyf/AOaDKSdP7kkb40c2F2QUuM13EY+6OSNFbxtFN5BuiDqx6HxGhSf2Pzlyqd3DoAQBe82Y9tMvyA/A1oJp17ioBvcAGvhFN0zfC/aQPk+NVesYqMQFEgmfhWhd424U00rKRaL/AMwI5AAJIBiu3XIN0RYBbWrYsyVGSO5TKL+0H/2H40p9BqvZkZNi3K3cRPHdIV93ge6nCn8hVPHI1Qi6BPG+yJ8fLG2z9S5ZoHJUo/8ASkZiBuYKXQEjgCzXjoGeMGAxOzPOk0qzqIpZCFaWd0mdVYlUIsbyTu2gDnjQaXrGS8ayuO4AsTEcRbC/NWTbD4HiudZTpeILxkKtIkkkfIDsExcYSMn2k27TD3Gq2ybf2mm0/WIsuEOkv1UbDcFgWon2HcVeQhv7aKg354/EdAIOZIFdX7UJRwCtqXMbqgUfaqlpgL54IN1Zo5+pN8uRDjsu5SSWcA7akuKNCpchmHcZ7I/8q644VdRymx+wyRgvNn5TsDsG0t3xjvxzfbi8LZ9vgXpn1bM7U5mKydwSN2oiZGtEjkVpFS9oUBtwNclivkjSXqiPDh4suQih0MMchZZS26ftwlF3KFZh7VJANhW8biRA7z8tjjE7H98Cx92pndlK+XfYNi2zEld13xXGshlEZEkkkCRSSZksUalC0ixJHjRBgq8INktoZRfuYAlQhA13qLqcaK0hdlVACBI2wB+NgaN3vcWqiUWqvcKGs10PFEKDkKHkkmZ2WRQO4Ki7oJEk8xg8RKpVd7En7NB6yMmYmRYmi3DbF9UVDrCi2DIBf6sipHuoAKGmjVjUdm/BB21WI7YSiLkyLILTGDkkPkspCvOxpmUHzYFgrqhJ6eSKdJImkXuSTSANyLJ70s5X2iNt6jmyF2RhmVqC0pegSNGqd/LykVXkBkXcrncAJEVQndKjdc0hP3BtrfaIppiZrEllim2xSCO90e0Yw+1XZ2QpJK4iLe1vbSjj3LZz8eaaaQyzQw7nx5DH75T9PtYRwzACMxxNIHKoCWkLFTwSq+lxBIpCSMEEb+4rt7jyJbMihlKqA/3EpwTzS6rPPMrpIcdvqEkGPAxdpYEklUImVPvKksbIoe8LIaB3WUEL1pkynx8lmSSRldZwixlmdSAI0a6lftMsYayqxNbErZvQdVHiMBCtp3F5WJOCIMYtW+Rltnl4AIbcaQ7Kn+p8O2BHjcb4Hi7spFuZI3geMkqOHpruqUOx4HjlL0OSBo1w545Y4seIQxuoYQ4SMA8jFRbu3gA+drfPOg0HSM0Ryuf6Mahg0FLuZgu5ZgK3m/etkBmK/bS86XBiKoA1A+doqlB8KPzX5+TZ189xCqxRNI8U27JxjLKz9xpcxp1AhDMAoKtRYKAFplC80PpWqleJZgvJ+TWs91fq6h3YNuCduABDz3JQr9sMPtZlKEv4SMbrF2HHUOjw5JQzxRSmNt0bOisY249yEi1bgcijwNZXqnoqaERSdOkV5IXLCHKZ3Rk5ACtyEkVSQshViQqhiQo1Ua3CUkb2+5wCwG4KK/Aaj/uQCePHAGY6p02SGGbEXIwwJ5JpoElV4mVnmMzbjG/6ih38hV4IskmzUzfXkqnst9Piydvc3eMvejHChjjqpDDfuG5ZGXgcm9ZiHqiQvLksZp2mYLFK7IpmkT2tjI/MoYOGJSKI8tS7bVFinfTPTaYsP0cM3cb2PPJ9sCRxUJJJwGN7mVrj3DfubcALIUep+pLEpgxZFjQExiW+525ZY2EMZG8CTIYfUMsR9q9xGbbtXXPqXSVliyO734kyXCR4cC7DM7RvTxwFuWsNTOyq3YJAIOquR6fhxMjCjmgfADNIhJfbjSkgPHckRFy1vj+Gr4PnRVnpy43SMOGJnOQw2vkyMUAhjZtxKK4Ibc5RqPLLRAbhTe/442SyCGMpGCjvvtAGYKwErkFk9vlCpklrk7KBRdP9P9+KV4cqXtQzLnPlziMC/tAQyBxSqXlD0AxK7QOSl3Fw5SjsiTdkTd+NAWgMuSzikV9ool12EuDNuZvbEORB9N6XmxsQTKJHA2kI36SXtAT2koHNrQYluTRrTjWM9P8ARnjf3bPqdpWeaMWsG4lhHErnbYDBTIwLvSllINjZa0lGjU6jRE6NRo0FPqOYUMcaf1JmKpwTtAFvI38KPzwSVHF649Lw2BZ5Bt9zBI7B2rddxyDTSPW4n4BA/uJY3zXHHn/B/wDj/wDGp0Cw5ZjWaWcCBBIUUcF5DuWNGNeWZqCKOTuUHk0O3S8HtqS3LudzHyfmlv5oHz8mz86u6APnQAWvHGl/VeiJkU254ZVVljyIiFljDUSAaIKkqpKsCp2ixwNMdGgyE/8Ap73SxkyZSzCnnRUgner2GRoSqSFQxrfGw/jVDA/08xEycqIo6s0q5kWQryJMO4iJKvcB9ymSNmKGx7zwBWt9rP8AqWdosjprIu5pMz6cmyAsbxSSOxHyahIH/UdFZCboMz4/TiMmcSHqC4+XIq4yf02YNQWMWvfx0rdfDkEkHWym9JpPf1rvmediuERIiV2lo1jA99E+8ksNxogEjVH1ApEGcotnx5IOpRovLssbJMFA/wCaTHmXj4OrGb1qXIlXHwlAHseTMe9ioeSIQPvevBNJ5+4qy6gq5PpvtSKYLkYALvzcjImUEDgxiQsS4FHihwbs+K+f0V1enaK5PY0vtUiFgbV9wb2kkg7Qhdq+GNN8P0hEsv1E1Tzc3K6qSebUc2dq/C3tB5ABqp6h0BneQxGJBKLlLhpO44K7VIBUhQFPhv3VwAKDO4mDC2QwQ/UOTtIuSUSNHRBkd/uVBW2MERIXJJZiumk3RpJ2jCNFJEWJncsze9fAUbalIIrkqF5oCgumfTvTixrtkZpSQAwpUQ1dLsX9g3GkJI5vySS3VaAA4A4AHwNDSDN6S6GR417g5ZY0YK5CJuCgua7jSWNxICg2KYltVs3oUpQtXMciOI4yFMlMC2y2pBZLUTblBvbaSutTo1UYGLpc8zzrk40hSWfb2/0ipXshAJHZj+l20UE7SS+6r9lOfT/p1oIhizhZECbSyBFjlAAUd9b3tIV4P7CF8L9o0mp0GM9ZentwxZkYtkRZOMIV2pt+9RKFBVitxB/dyRtUk0p0vj67LJMxVeppKaUY0ceO6hTwHypQrRKwFNQcMBxXPP0IjXmGBUUIgCqooKAAAPwBorGdM9aPGZo8mOZuxIySSqncAZY4yIwsTO+93c7QwFgXfIBvYvrjeQTiZqR+O4YmcuS20duOLc9fJ3KpAINUdXs30vG0z5MJaCeQIsrozKJkQillAPJAFB/uHiyLU+Z+i5AVliy5GDUCs8cEntogqrBBV8csH+eOdQXkz4ZkBLRkMAdrlb5+Cp8f418V6/kgdbaPGXsLDk4TSwrva1MweSRAjERRtGzPIeFNpuG43rf5nQsgQiDIXFnVxMCIoo0RC1kDttGQFCFrdnHP7Tu1V9Lf6ZRxMspIWOMbYYomkIqkBeVmpZGLRK4KovIBJYgEAn/0aWRo2mlWPIlR1gBEkTfTR9tiwBXdye3H5YfeFpQvMf6gTnIysDHNyOUyZdxIP0xlmgWKUqADuVHO0bCbdRzydaaD/Tk46wDGyJ0McSxSqJHjXKVAqxd0x8qyogUOvNCuRxrlg9BijmheGKCKSNmp4kGwkLtPckI35FKRSChY82m4Byz8SaQJCndTvySW0RijfHRU2AhQSVftlFW/BCklPcGv5rVFD+ocWNUKxxR7TkOsdglGY7YyQQCxHAc8qSrBl6c6YmN3ljkfJknnlyZZmN0ZDar+FAXaAg+OfnXaToh32m0MVTuZLBXlcrZUAVtWjzdUNzBQt2AjpOMDGqgiGOyFhj3qTdk75Gp3Y/cSKvk23nTQ5aBxEWXeVLBL920eWr8fzqnPhTbY0RwLJ7k5req14hUgiyaFsTQ87jq1h4CQqVQVZ3MxJZnagNzseWagBZ/A1UWNGjUaA0aNGgNA0aK0Bo0aNBOjRo0BrH+vOk5skmJk4BRzjGYtjk7Wcum3dGxYKH27ktvAlJ58a2GjQYWL1DI216iaeJe3JC8gjkQuAXgyY1BvlQyyopB8hQpO5Fh5GTGqQYaJL9MUCrIzsywxSrtiDwxuCNkYS27dbQSZQA2vpPUekJOQxLxuoZVmjYo6hhyL8MPBpgRYBqwNUul+l1x52nWbKkL7tyPICjFgg3FQoBYdsUfPJ551FW+i9XGVHvCSxkGmWSKeKmq/b3UUuOfuArTCtGjVQaNGjQGjRo0Bo0aNAaNGjQGoZb/Pm/JGp0aA1yyZWUexd7EgAWFFn5YnwP8AAJ/g666NBRyMAyqQ7n3ABlXha43BfzdfuvgkVzpXFijKaREtYkYxO6sfe6WCitVvt5BPhStDlSdaEi+NcJISkWyARqVUKgYHYo8DhfIA5ri6qx5AcGljxlSGJBZFRwoAOB5Y/CqPlj+a5JAN5CaF0DQsA2L/AIPzqvhYQiB5Z2ai8jVudgPJrgf4AAHwBqzoDRo0aA0ajU6CNTqNToDRqNToI1Oo1OgNGo0aCdGjRoDRqNToDRo0aA0aNRoJ0aNGgNGjRoDRo0DQGjUanQGjRqNBOjUaNBOjRo0Bo1Gp0EaNB1Og/9k="/>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Oval 21"/>
          <p:cNvSpPr/>
          <p:nvPr/>
        </p:nvSpPr>
        <p:spPr>
          <a:xfrm>
            <a:off x="682774" y="820110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Oval 22"/>
          <p:cNvSpPr/>
          <p:nvPr/>
        </p:nvSpPr>
        <p:spPr>
          <a:xfrm>
            <a:off x="683308" y="599457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4" name="Oval 23"/>
          <p:cNvSpPr/>
          <p:nvPr/>
        </p:nvSpPr>
        <p:spPr>
          <a:xfrm>
            <a:off x="674076" y="677859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5" name="Oval 24"/>
          <p:cNvSpPr/>
          <p:nvPr/>
        </p:nvSpPr>
        <p:spPr>
          <a:xfrm>
            <a:off x="672004" y="748143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Tree>
    <p:extLst>
      <p:ext uri="{BB962C8B-B14F-4D97-AF65-F5344CB8AC3E}">
        <p14:creationId xmlns:p14="http://schemas.microsoft.com/office/powerpoint/2010/main" val="603676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33</a:t>
            </a:fld>
            <a:endParaRPr lang="en-US" dirty="0"/>
          </a:p>
        </p:txBody>
      </p:sp>
      <p:sp>
        <p:nvSpPr>
          <p:cNvPr id="5" name="Rectangle 4"/>
          <p:cNvSpPr/>
          <p:nvPr/>
        </p:nvSpPr>
        <p:spPr>
          <a:xfrm>
            <a:off x="679728" y="762000"/>
            <a:ext cx="6178272" cy="2749755"/>
          </a:xfrm>
          <a:prstGeom prst="rect">
            <a:avLst/>
          </a:prstGeom>
        </p:spPr>
        <p:txBody>
          <a:bodyPr wrap="square" lIns="101881" tIns="50941" rIns="101881" bIns="50941">
            <a:spAutoFit/>
          </a:bodyPr>
          <a:lstStyle/>
          <a:p>
            <a:pPr marL="461963" indent="-407988"/>
            <a:r>
              <a:rPr lang="en-US" sz="1900" b="1" dirty="0" smtClean="0">
                <a:latin typeface="Helvetica" pitchFamily="34" charset="0"/>
                <a:cs typeface="Helvetica" pitchFamily="34" charset="0"/>
              </a:rPr>
              <a:t>5.   What is the purpose of </a:t>
            </a:r>
            <a:r>
              <a:rPr lang="en-US" sz="1900" b="1" u="sng" dirty="0" smtClean="0">
                <a:latin typeface="Helvetica" pitchFamily="34" charset="0"/>
                <a:cs typeface="Helvetica" pitchFamily="34" charset="0"/>
              </a:rPr>
              <a:t>Illustration A?</a:t>
            </a:r>
            <a:endParaRPr lang="en-US" sz="1900" b="1" dirty="0" smtClean="0">
              <a:latin typeface="Helvetica" pitchFamily="34" charset="0"/>
              <a:cs typeface="Helvetica" pitchFamily="34" charset="0"/>
            </a:endParaRPr>
          </a:p>
          <a:p>
            <a:pPr marL="461963" indent="-407988"/>
            <a:endParaRPr lang="en-US" sz="1700" dirty="0">
              <a:latin typeface="Helvetica" pitchFamily="34" charset="0"/>
              <a:cs typeface="Helvetica" pitchFamily="34" charset="0"/>
            </a:endParaRPr>
          </a:p>
          <a:p>
            <a:pPr marL="968798" indent="-361417">
              <a:buFont typeface="+mj-lt"/>
              <a:buAutoNum type="alphaUcPeriod"/>
            </a:pPr>
            <a:r>
              <a:rPr lang="en-US" sz="1700" dirty="0" smtClean="0">
                <a:latin typeface="Helvetica" pitchFamily="34" charset="0"/>
                <a:cs typeface="Helvetica" pitchFamily="34" charset="0"/>
              </a:rPr>
              <a:t>It explains how to make soup.</a:t>
            </a:r>
          </a:p>
          <a:p>
            <a:pPr marL="968798" indent="-361417">
              <a:buFont typeface="+mj-lt"/>
              <a:buAutoNum type="alphaUcPeriod"/>
            </a:pPr>
            <a:endParaRPr lang="en-US" sz="1700" dirty="0">
              <a:latin typeface="Helvetica" pitchFamily="34" charset="0"/>
              <a:cs typeface="Helvetica" pitchFamily="34" charset="0"/>
            </a:endParaRPr>
          </a:p>
          <a:p>
            <a:pPr marL="968798" indent="-361417">
              <a:buFont typeface="+mj-lt"/>
              <a:buAutoNum type="alphaUcPeriod"/>
            </a:pPr>
            <a:r>
              <a:rPr lang="en-US" sz="1700" dirty="0" smtClean="0">
                <a:latin typeface="Helvetica" pitchFamily="34" charset="0"/>
                <a:cs typeface="Helvetica" pitchFamily="34" charset="0"/>
              </a:rPr>
              <a:t>It is possible to make soup with a stone.</a:t>
            </a:r>
          </a:p>
          <a:p>
            <a:pPr marL="968798" indent="-361417">
              <a:buFont typeface="+mj-lt"/>
              <a:buAutoNum type="alphaUcPeriod"/>
            </a:pPr>
            <a:endParaRPr lang="en-US" sz="1700" dirty="0">
              <a:latin typeface="Helvetica" pitchFamily="34" charset="0"/>
              <a:cs typeface="Helvetica" pitchFamily="34" charset="0"/>
            </a:endParaRPr>
          </a:p>
          <a:p>
            <a:pPr marL="968798" indent="-361417">
              <a:buFont typeface="+mj-lt"/>
              <a:buAutoNum type="alphaUcPeriod"/>
            </a:pPr>
            <a:r>
              <a:rPr lang="en-US" sz="1700" b="1" u="sng" dirty="0" smtClean="0">
                <a:latin typeface="Helvetica" pitchFamily="34" charset="0"/>
                <a:cs typeface="Helvetica" pitchFamily="34" charset="0"/>
              </a:rPr>
              <a:t>Illustration A</a:t>
            </a:r>
            <a:r>
              <a:rPr lang="en-US" sz="1700" b="1" dirty="0" smtClean="0">
                <a:latin typeface="Helvetica" pitchFamily="34" charset="0"/>
                <a:cs typeface="Helvetica" pitchFamily="34" charset="0"/>
              </a:rPr>
              <a:t> </a:t>
            </a:r>
            <a:r>
              <a:rPr lang="en-US" sz="1700" dirty="0" smtClean="0">
                <a:latin typeface="Helvetica" pitchFamily="34" charset="0"/>
                <a:cs typeface="Helvetica" pitchFamily="34" charset="0"/>
              </a:rPr>
              <a:t>emphasizes the stone in the soup.</a:t>
            </a:r>
          </a:p>
          <a:p>
            <a:pPr marL="968798" indent="-361417">
              <a:buFont typeface="+mj-lt"/>
              <a:buAutoNum type="alphaUcPeriod"/>
            </a:pPr>
            <a:endParaRPr lang="en-US" sz="1700" dirty="0">
              <a:latin typeface="Helvetica" pitchFamily="34" charset="0"/>
              <a:cs typeface="Helvetica" pitchFamily="34" charset="0"/>
            </a:endParaRPr>
          </a:p>
          <a:p>
            <a:pPr marL="968798" indent="-361417">
              <a:buFont typeface="+mj-lt"/>
              <a:buAutoNum type="alphaUcPeriod"/>
            </a:pPr>
            <a:r>
              <a:rPr lang="en-US" sz="1700" dirty="0" smtClean="0">
                <a:latin typeface="Helvetica" pitchFamily="34" charset="0"/>
                <a:cs typeface="Helvetica" pitchFamily="34" charset="0"/>
              </a:rPr>
              <a:t>This illustration shows what ingredients go into making stone soup.</a:t>
            </a:r>
            <a:endParaRPr lang="en-US" sz="1700" dirty="0">
              <a:latin typeface="Helvetica" pitchFamily="34" charset="0"/>
              <a:cs typeface="Helvetica" pitchFamily="34" charset="0"/>
            </a:endParaRPr>
          </a:p>
        </p:txBody>
      </p:sp>
      <p:sp>
        <p:nvSpPr>
          <p:cNvPr id="8" name="Rectangle 7"/>
          <p:cNvSpPr/>
          <p:nvPr/>
        </p:nvSpPr>
        <p:spPr>
          <a:xfrm>
            <a:off x="679728" y="5497671"/>
            <a:ext cx="6596295" cy="2980588"/>
          </a:xfrm>
          <a:prstGeom prst="rect">
            <a:avLst/>
          </a:prstGeom>
        </p:spPr>
        <p:txBody>
          <a:bodyPr wrap="square" lIns="101881" tIns="50941" rIns="101881" bIns="50941">
            <a:spAutoFit/>
          </a:bodyPr>
          <a:lstStyle/>
          <a:p>
            <a:pPr marL="515938" indent="-461963">
              <a:buAutoNum type="arabicPeriod" startAt="6"/>
            </a:pPr>
            <a:r>
              <a:rPr lang="en-US" sz="1700" b="1" dirty="0" smtClean="0">
                <a:latin typeface="Helvetica" pitchFamily="34" charset="0"/>
                <a:cs typeface="Helvetica" pitchFamily="34" charset="0"/>
              </a:rPr>
              <a:t>How does </a:t>
            </a:r>
            <a:r>
              <a:rPr lang="en-US" sz="1700" b="1" u="sng" dirty="0" smtClean="0">
                <a:latin typeface="Helvetica" pitchFamily="34" charset="0"/>
                <a:cs typeface="Helvetica" pitchFamily="34" charset="0"/>
              </a:rPr>
              <a:t>Illustration </a:t>
            </a:r>
            <a:r>
              <a:rPr lang="en-US" sz="1700" b="1" u="sng" dirty="0">
                <a:latin typeface="Helvetica" pitchFamily="34" charset="0"/>
                <a:cs typeface="Helvetica" pitchFamily="34" charset="0"/>
              </a:rPr>
              <a:t>C</a:t>
            </a:r>
            <a:r>
              <a:rPr lang="en-US" sz="1700" b="1" dirty="0" smtClean="0">
                <a:latin typeface="Helvetica" pitchFamily="34" charset="0"/>
                <a:cs typeface="Helvetica" pitchFamily="34" charset="0"/>
              </a:rPr>
              <a:t> most contribute to the reader’s  understanding of the play?</a:t>
            </a:r>
          </a:p>
          <a:p>
            <a:pPr marL="515938" indent="-461963">
              <a:buAutoNum type="arabicPeriod" startAt="6"/>
            </a:pPr>
            <a:endParaRPr lang="en-US" sz="1700" b="1" dirty="0">
              <a:latin typeface="Helvetica" pitchFamily="34" charset="0"/>
              <a:cs typeface="Helvetica" pitchFamily="34" charset="0"/>
            </a:endParaRPr>
          </a:p>
          <a:p>
            <a:pPr marL="860425" indent="-344488">
              <a:buFont typeface="+mj-lt"/>
              <a:buAutoNum type="alphaUcPeriod"/>
            </a:pPr>
            <a:r>
              <a:rPr lang="en-US" sz="1700" dirty="0" smtClean="0">
                <a:latin typeface="Helvetica" pitchFamily="34" charset="0"/>
                <a:cs typeface="Helvetica" pitchFamily="34" charset="0"/>
              </a:rPr>
              <a:t>It shows what barley looks like.</a:t>
            </a:r>
          </a:p>
          <a:p>
            <a:pPr marL="860425" indent="-344488">
              <a:buFont typeface="+mj-lt"/>
              <a:buAutoNum type="alphaUcPeriod"/>
            </a:pPr>
            <a:endParaRPr lang="en-US" sz="1700" dirty="0">
              <a:latin typeface="Helvetica" pitchFamily="34" charset="0"/>
              <a:cs typeface="Helvetica" pitchFamily="34" charset="0"/>
            </a:endParaRPr>
          </a:p>
          <a:p>
            <a:pPr marL="860425" indent="-344488">
              <a:buFont typeface="+mj-lt"/>
              <a:buAutoNum type="alphaUcPeriod"/>
            </a:pPr>
            <a:r>
              <a:rPr lang="en-US" sz="1700" dirty="0" smtClean="0">
                <a:latin typeface="Helvetica" pitchFamily="34" charset="0"/>
                <a:cs typeface="Helvetica" pitchFamily="34" charset="0"/>
              </a:rPr>
              <a:t>It helps the reader to know when to add barley to the soup.</a:t>
            </a:r>
          </a:p>
          <a:p>
            <a:pPr marL="860425" indent="-344488">
              <a:buFont typeface="+mj-lt"/>
              <a:buAutoNum type="alphaUcPeriod"/>
            </a:pPr>
            <a:endParaRPr lang="en-US" sz="1700" dirty="0">
              <a:latin typeface="Helvetica" pitchFamily="34" charset="0"/>
              <a:cs typeface="Helvetica" pitchFamily="34" charset="0"/>
            </a:endParaRPr>
          </a:p>
          <a:p>
            <a:pPr marL="860425" indent="-344488">
              <a:buFont typeface="+mj-lt"/>
              <a:buAutoNum type="alphaUcPeriod"/>
            </a:pPr>
            <a:r>
              <a:rPr lang="en-US" sz="1700" dirty="0" smtClean="0">
                <a:latin typeface="Helvetica" pitchFamily="34" charset="0"/>
                <a:cs typeface="Helvetica" pitchFamily="34" charset="0"/>
              </a:rPr>
              <a:t>The reader understands that the villagers had barley.</a:t>
            </a:r>
          </a:p>
          <a:p>
            <a:pPr marL="860425" indent="-344488">
              <a:buFont typeface="+mj-lt"/>
              <a:buAutoNum type="alphaUcPeriod"/>
            </a:pPr>
            <a:endParaRPr lang="en-US" sz="1700" dirty="0">
              <a:latin typeface="Helvetica" pitchFamily="34" charset="0"/>
              <a:cs typeface="Helvetica" pitchFamily="34" charset="0"/>
            </a:endParaRPr>
          </a:p>
          <a:p>
            <a:pPr marL="860425" indent="-344488">
              <a:buFont typeface="+mj-lt"/>
              <a:buAutoNum type="alphaUcPeriod"/>
            </a:pPr>
            <a:r>
              <a:rPr lang="en-US" sz="1700" dirty="0" smtClean="0">
                <a:latin typeface="Helvetica" pitchFamily="34" charset="0"/>
                <a:cs typeface="Helvetica" pitchFamily="34" charset="0"/>
              </a:rPr>
              <a:t>It shows that barley was added to the soup.</a:t>
            </a:r>
            <a:endParaRPr lang="en-US" sz="1700" dirty="0">
              <a:latin typeface="Helvetica" pitchFamily="34" charset="0"/>
              <a:cs typeface="Helvetica" pitchFamily="34" charset="0"/>
            </a:endParaRPr>
          </a:p>
        </p:txBody>
      </p:sp>
      <p:cxnSp>
        <p:nvCxnSpPr>
          <p:cNvPr id="11" name="Straight Connector 10"/>
          <p:cNvCxnSpPr/>
          <p:nvPr/>
        </p:nvCxnSpPr>
        <p:spPr>
          <a:xfrm>
            <a:off x="411571" y="46482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985550" y="293138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5" name="Oval 14"/>
          <p:cNvSpPr/>
          <p:nvPr/>
        </p:nvSpPr>
        <p:spPr>
          <a:xfrm>
            <a:off x="985550" y="137048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6" name="Oval 15"/>
          <p:cNvSpPr/>
          <p:nvPr/>
        </p:nvSpPr>
        <p:spPr>
          <a:xfrm>
            <a:off x="988573" y="242276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990912" y="190992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8" name="Oval 17"/>
          <p:cNvSpPr/>
          <p:nvPr/>
        </p:nvSpPr>
        <p:spPr>
          <a:xfrm>
            <a:off x="914999" y="634848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914999" y="686822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925978" y="762744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925978" y="814975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2" name="Table 1"/>
          <p:cNvGraphicFramePr>
            <a:graphicFrameLocks noGrp="1"/>
          </p:cNvGraphicFramePr>
          <p:nvPr>
            <p:extLst/>
          </p:nvPr>
        </p:nvGraphicFramePr>
        <p:xfrm>
          <a:off x="5538248" y="3574925"/>
          <a:ext cx="1581150" cy="788670"/>
        </p:xfrm>
        <a:graphic>
          <a:graphicData uri="http://schemas.openxmlformats.org/drawingml/2006/table">
            <a:tbl>
              <a:tblPr firstRow="1" firstCol="1" bandRow="1"/>
              <a:tblGrid>
                <a:gridCol w="1581150"/>
              </a:tblGrid>
              <a:tr h="136100">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DOK 1 </a:t>
                      </a:r>
                      <a:r>
                        <a:rPr lang="en-US" sz="900" b="1" dirty="0" smtClean="0">
                          <a:solidFill>
                            <a:srgbClr val="000000"/>
                          </a:solidFill>
                          <a:effectLst/>
                          <a:latin typeface="Calibri"/>
                          <a:ea typeface="Times New Roman"/>
                          <a:cs typeface="Times New Roman"/>
                        </a:rPr>
                        <a:t>– Cd Toward RL.3.7</a:t>
                      </a:r>
                      <a:endParaRPr lang="en-US" sz="900" b="1" dirty="0">
                        <a:effectLst/>
                        <a:latin typeface="Calibri"/>
                        <a:ea typeface="Calibri"/>
                        <a:cs typeface="Times New Roman"/>
                      </a:endParaRPr>
                    </a:p>
                  </a:txBody>
                  <a:tcPr marL="33285" marR="33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r>
              <a:tr h="566275">
                <a:tc>
                  <a:txBody>
                    <a:bodyPr/>
                    <a:lstStyle/>
                    <a:p>
                      <a:pPr marL="0" marR="0" algn="l">
                        <a:lnSpc>
                          <a:spcPct val="115000"/>
                        </a:lnSpc>
                        <a:spcBef>
                          <a:spcPts val="0"/>
                        </a:spcBef>
                        <a:spcAft>
                          <a:spcPts val="0"/>
                        </a:spcAft>
                      </a:pPr>
                      <a:r>
                        <a:rPr lang="en-US" sz="900" b="1" dirty="0">
                          <a:effectLst/>
                          <a:latin typeface="Calibri"/>
                          <a:ea typeface="Times New Roman"/>
                          <a:cs typeface="Times New Roman"/>
                        </a:rPr>
                        <a:t>Identify or describe specific illustrations that create mood, emphasize aspects of a character or setting</a:t>
                      </a:r>
                      <a:r>
                        <a:rPr lang="en-US" sz="900" b="1" dirty="0" smtClean="0">
                          <a:effectLst/>
                          <a:latin typeface="Calibri"/>
                          <a:ea typeface="Times New Roman"/>
                          <a:cs typeface="Times New Roman"/>
                        </a:rPr>
                        <a:t>.</a:t>
                      </a:r>
                    </a:p>
                  </a:txBody>
                  <a:tcPr marL="33285" marR="332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6" name="Table 5"/>
          <p:cNvGraphicFramePr>
            <a:graphicFrameLocks noGrp="1"/>
          </p:cNvGraphicFramePr>
          <p:nvPr>
            <p:extLst/>
          </p:nvPr>
        </p:nvGraphicFramePr>
        <p:xfrm>
          <a:off x="929794" y="9067800"/>
          <a:ext cx="1752600" cy="685800"/>
        </p:xfrm>
        <a:graphic>
          <a:graphicData uri="http://schemas.openxmlformats.org/drawingml/2006/table">
            <a:tbl>
              <a:tblPr firstRow="1" firstCol="1" bandRow="1"/>
              <a:tblGrid>
                <a:gridCol w="1752600"/>
              </a:tblGrid>
              <a:tr h="136100">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1 </a:t>
                      </a:r>
                      <a:r>
                        <a:rPr lang="en-US" sz="900" b="1" dirty="0" smtClean="0">
                          <a:solidFill>
                            <a:srgbClr val="000000"/>
                          </a:solidFill>
                          <a:effectLst/>
                          <a:latin typeface="Calibri"/>
                          <a:ea typeface="Times New Roman"/>
                          <a:cs typeface="Times New Roman"/>
                        </a:rPr>
                        <a:t>– Cf Toward RL.3.7</a:t>
                      </a:r>
                      <a:endParaRPr lang="en-US" sz="900" dirty="0">
                        <a:effectLst/>
                        <a:latin typeface="Calibri"/>
                        <a:ea typeface="Calibri"/>
                        <a:cs typeface="Times New Roman"/>
                      </a:endParaRPr>
                    </a:p>
                  </a:txBody>
                  <a:tcPr marL="33285" marR="33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548640">
                <a:tc>
                  <a:txBody>
                    <a:bodyPr/>
                    <a:lstStyle/>
                    <a:p>
                      <a:pPr marL="0" marR="0" algn="l">
                        <a:lnSpc>
                          <a:spcPct val="100000"/>
                        </a:lnSpc>
                        <a:spcBef>
                          <a:spcPts val="0"/>
                        </a:spcBef>
                        <a:spcAft>
                          <a:spcPts val="0"/>
                        </a:spcAft>
                      </a:pPr>
                      <a:r>
                        <a:rPr lang="en-US" sz="900" b="1" dirty="0">
                          <a:effectLst/>
                          <a:latin typeface="Calibri"/>
                          <a:ea typeface="Times New Roman"/>
                          <a:cs typeface="Times New Roman"/>
                        </a:rPr>
                        <a:t>Answer questions explaining how or in what way  illustrations </a:t>
                      </a:r>
                      <a:endParaRPr lang="en-US" sz="900" dirty="0">
                        <a:effectLst/>
                        <a:latin typeface="Calibri"/>
                        <a:ea typeface="Calibri"/>
                        <a:cs typeface="Times New Roman"/>
                      </a:endParaRPr>
                    </a:p>
                    <a:p>
                      <a:pPr marL="0" marR="0" algn="l">
                        <a:lnSpc>
                          <a:spcPct val="100000"/>
                        </a:lnSpc>
                        <a:spcBef>
                          <a:spcPts val="0"/>
                        </a:spcBef>
                        <a:spcAft>
                          <a:spcPts val="0"/>
                        </a:spcAft>
                      </a:pPr>
                      <a:r>
                        <a:rPr lang="en-US" sz="900" b="1" dirty="0">
                          <a:effectLst/>
                          <a:latin typeface="Calibri"/>
                          <a:ea typeface="Times New Roman"/>
                          <a:cs typeface="Times New Roman"/>
                        </a:rPr>
                        <a:t>contribute to a specific part of a text.</a:t>
                      </a:r>
                      <a:r>
                        <a:rPr lang="en-US" sz="900" dirty="0">
                          <a:effectLst/>
                          <a:latin typeface="Calibri"/>
                          <a:ea typeface="Times New Roman"/>
                          <a:cs typeface="Times New Roman"/>
                        </a:rPr>
                        <a:t>  </a:t>
                      </a:r>
                      <a:endParaRPr lang="en-US" sz="900" dirty="0" smtClean="0">
                        <a:effectLst/>
                        <a:latin typeface="Calibri"/>
                        <a:ea typeface="Times New Roman"/>
                        <a:cs typeface="Times New Roman"/>
                      </a:endParaRPr>
                    </a:p>
                  </a:txBody>
                  <a:tcPr marL="33285" marR="332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2795876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522722084"/>
              </p:ext>
            </p:extLst>
          </p:nvPr>
        </p:nvGraphicFramePr>
        <p:xfrm>
          <a:off x="242887" y="272581"/>
          <a:ext cx="7043738" cy="4191720"/>
        </p:xfrm>
        <a:graphic>
          <a:graphicData uri="http://schemas.openxmlformats.org/drawingml/2006/table">
            <a:tbl>
              <a:tblPr firstRow="1" bandRow="1">
                <a:tableStyleId>{5940675A-B579-460E-94D1-54222C63F5DA}</a:tableStyleId>
              </a:tblPr>
              <a:tblGrid>
                <a:gridCol w="7043738"/>
              </a:tblGrid>
              <a:tr h="457200">
                <a:tc>
                  <a:txBody>
                    <a:bodyPr/>
                    <a:lstStyle/>
                    <a:p>
                      <a:pPr marL="234950" marR="0" indent="-234950" algn="l" defTabSz="966612" rtl="0" eaLnBrk="1" fontAlgn="auto" latinLnBrk="0" hangingPunct="1">
                        <a:lnSpc>
                          <a:spcPct val="100000"/>
                        </a:lnSpc>
                        <a:spcBef>
                          <a:spcPts val="0"/>
                        </a:spcBef>
                        <a:spcAft>
                          <a:spcPts val="0"/>
                        </a:spcAft>
                        <a:buClrTx/>
                        <a:buSzTx/>
                        <a:buFont typeface="+mj-lt"/>
                        <a:buNone/>
                        <a:tabLst/>
                        <a:defRPr/>
                      </a:pPr>
                      <a:r>
                        <a:rPr kumimoji="0" lang="en-US" sz="1600" b="1"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7.  How are the villagers’ and the soldiers’ points of view different in the play </a:t>
                      </a:r>
                      <a:r>
                        <a:rPr kumimoji="0" lang="en-US" sz="1600" b="1" i="1" u="sng"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Stone Soup</a:t>
                      </a:r>
                      <a:r>
                        <a:rPr kumimoji="0" lang="en-US" sz="1600" b="1"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Helvetica" panose="020B0604020202020204" pitchFamily="34" charset="0"/>
                        </a:rPr>
                        <a:t>?  How do you know?  Use details and examples from the play.</a:t>
                      </a:r>
                    </a:p>
                    <a:p>
                      <a:pPr marL="0" marR="0" indent="0" algn="l" defTabSz="966612" rtl="0" eaLnBrk="1" fontAlgn="auto" latinLnBrk="0" hangingPunct="1">
                        <a:lnSpc>
                          <a:spcPct val="100000"/>
                        </a:lnSpc>
                        <a:spcBef>
                          <a:spcPts val="0"/>
                        </a:spcBef>
                        <a:spcAft>
                          <a:spcPts val="0"/>
                        </a:spcAft>
                        <a:buClrTx/>
                        <a:buSzTx/>
                        <a:buFont typeface="+mj-lt"/>
                        <a:buNone/>
                        <a:tabLst/>
                        <a:defRPr/>
                      </a:pPr>
                      <a:endParaRPr lang="en-US" sz="1600" b="1" baseline="0" dirty="0" smtClean="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54">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06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32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258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84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730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86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860">
                <a:tc>
                  <a:txBody>
                    <a:bodyPr/>
                    <a:lstStyle/>
                    <a:p>
                      <a:endParaRPr lang="en-US" sz="16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95420403"/>
              </p:ext>
            </p:extLst>
          </p:nvPr>
        </p:nvGraphicFramePr>
        <p:xfrm>
          <a:off x="304800" y="5334000"/>
          <a:ext cx="7043738" cy="3643080"/>
        </p:xfrm>
        <a:graphic>
          <a:graphicData uri="http://schemas.openxmlformats.org/drawingml/2006/table">
            <a:tbl>
              <a:tblPr firstRow="1" bandRow="1">
                <a:tableStyleId>{5940675A-B579-460E-94D1-54222C63F5DA}</a:tableStyleId>
              </a:tblPr>
              <a:tblGrid>
                <a:gridCol w="7043738"/>
              </a:tblGrid>
              <a:tr h="331473">
                <a:tc>
                  <a:txBody>
                    <a:bodyPr/>
                    <a:lstStyle/>
                    <a:p>
                      <a:pPr marL="171450" marR="0" indent="-171450" algn="l" defTabSz="966612"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Helvetica" panose="020B0604020202020204" pitchFamily="34" charset="0"/>
                          <a:cs typeface="Helvetica" panose="020B0604020202020204" pitchFamily="34" charset="0"/>
                        </a:rPr>
                        <a:t>8.</a:t>
                      </a:r>
                      <a:r>
                        <a:rPr lang="en-US" sz="1600" b="1" baseline="0" dirty="0" smtClean="0">
                          <a:solidFill>
                            <a:schemeClr val="tx1"/>
                          </a:solidFill>
                          <a:latin typeface="Helvetica" panose="020B0604020202020204" pitchFamily="34" charset="0"/>
                          <a:cs typeface="Helvetica" panose="020B0604020202020204" pitchFamily="34" charset="0"/>
                        </a:rPr>
                        <a:t> </a:t>
                      </a:r>
                      <a:r>
                        <a:rPr lang="en-US" sz="1600" b="1" baseline="0" dirty="0" smtClean="0">
                          <a:latin typeface="Helvetica" panose="020B0604020202020204" pitchFamily="34" charset="0"/>
                          <a:cs typeface="Helvetica" panose="020B0604020202020204" pitchFamily="34" charset="0"/>
                        </a:rPr>
                        <a:t>Which part of the play </a:t>
                      </a:r>
                      <a:r>
                        <a:rPr lang="en-US" sz="1600" b="1" i="1" u="sng" baseline="0" dirty="0" smtClean="0">
                          <a:latin typeface="Helvetica" panose="020B0604020202020204" pitchFamily="34" charset="0"/>
                          <a:cs typeface="Helvetica" panose="020B0604020202020204" pitchFamily="34" charset="0"/>
                        </a:rPr>
                        <a:t>Stone Soup</a:t>
                      </a:r>
                      <a:r>
                        <a:rPr lang="en-US" sz="1600" b="1" i="1" u="none" baseline="0" dirty="0" smtClean="0">
                          <a:latin typeface="Helvetica" panose="020B0604020202020204" pitchFamily="34" charset="0"/>
                          <a:cs typeface="Helvetica" panose="020B0604020202020204" pitchFamily="34" charset="0"/>
                        </a:rPr>
                        <a:t> </a:t>
                      </a:r>
                      <a:r>
                        <a:rPr lang="en-US" sz="1600" b="1" baseline="0" dirty="0" smtClean="0">
                          <a:latin typeface="Helvetica" panose="020B0604020202020204" pitchFamily="34" charset="0"/>
                          <a:cs typeface="Helvetica" panose="020B0604020202020204" pitchFamily="34" charset="0"/>
                        </a:rPr>
                        <a:t>does each illustration tell about?  Give an example from the play for each illustration.</a:t>
                      </a:r>
                      <a:endParaRPr lang="en-US" sz="1600" b="1" dirty="0" smtClean="0">
                        <a:latin typeface="Helvetica" panose="020B0604020202020204" pitchFamily="34" charset="0"/>
                        <a:cs typeface="Helvetica" panose="020B0604020202020204" pitchFamily="34" charset="0"/>
                      </a:endParaRPr>
                    </a:p>
                    <a:p>
                      <a:pPr marL="290513" marR="0" indent="-290513" algn="l" defTabSz="966612"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273">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6710">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511">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112">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713">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514">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5915">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916">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6467">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 name="Table 1"/>
          <p:cNvGraphicFramePr>
            <a:graphicFrameLocks noGrp="1"/>
          </p:cNvGraphicFramePr>
          <p:nvPr>
            <p:extLst/>
          </p:nvPr>
        </p:nvGraphicFramePr>
        <p:xfrm>
          <a:off x="5638800" y="4191000"/>
          <a:ext cx="1676400" cy="871031"/>
        </p:xfrm>
        <a:graphic>
          <a:graphicData uri="http://schemas.openxmlformats.org/drawingml/2006/table">
            <a:tbl>
              <a:tblPr firstRow="1" firstCol="1" bandRow="1"/>
              <a:tblGrid>
                <a:gridCol w="1676400"/>
              </a:tblGrid>
              <a:tr h="139511">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a:t>
                      </a:r>
                      <a:r>
                        <a:rPr lang="en-US" sz="800" b="1" dirty="0" smtClean="0">
                          <a:solidFill>
                            <a:srgbClr val="000000"/>
                          </a:solidFill>
                          <a:effectLst/>
                          <a:latin typeface="Calibri"/>
                          <a:ea typeface="Times New Roman"/>
                          <a:cs typeface="Times New Roman"/>
                        </a:rPr>
                        <a:t>– ANA Toward  RL.3.6</a:t>
                      </a:r>
                      <a:endParaRPr lang="en-US" sz="800" b="1" dirty="0">
                        <a:effectLst/>
                        <a:latin typeface="Calibri"/>
                        <a:ea typeface="Calibri"/>
                        <a:cs typeface="Times New Roman"/>
                      </a:endParaRPr>
                    </a:p>
                  </a:txBody>
                  <a:tcPr marL="34120" marR="341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393889">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Analyze how a character or narrator’s point of view is different than your </a:t>
                      </a:r>
                      <a:r>
                        <a:rPr lang="en-US" sz="800" b="1" dirty="0" smtClean="0">
                          <a:effectLst/>
                          <a:latin typeface="Calibri"/>
                          <a:ea typeface="Times New Roman"/>
                          <a:cs typeface="Times New Roman"/>
                        </a:rPr>
                        <a:t>own.</a:t>
                      </a:r>
                      <a:r>
                        <a:rPr lang="en-US" sz="800" b="1" baseline="0" dirty="0" smtClean="0">
                          <a:effectLst/>
                          <a:latin typeface="Calibri"/>
                          <a:ea typeface="Times New Roman"/>
                          <a:cs typeface="Times New Roman"/>
                        </a:rPr>
                        <a:t> </a:t>
                      </a:r>
                      <a:r>
                        <a:rPr lang="en-US" sz="800" b="1" dirty="0" smtClean="0">
                          <a:effectLst/>
                          <a:latin typeface="Calibri"/>
                          <a:ea typeface="Times New Roman"/>
                          <a:cs typeface="Times New Roman"/>
                        </a:rPr>
                        <a:t>Note:  Students must be able to distinguish a character’s POV before differentiating it from their own</a:t>
                      </a:r>
                      <a:r>
                        <a:rPr lang="en-US" sz="800" b="1" baseline="0" dirty="0" smtClean="0">
                          <a:effectLst/>
                          <a:latin typeface="Calibri"/>
                          <a:ea typeface="Times New Roman"/>
                          <a:cs typeface="Times New Roman"/>
                        </a:rPr>
                        <a:t> or the author’s.</a:t>
                      </a:r>
                      <a:endParaRPr lang="en-US" sz="800" b="1" dirty="0" smtClean="0">
                        <a:effectLst/>
                        <a:latin typeface="Calibri"/>
                        <a:ea typeface="Times New Roman"/>
                        <a:cs typeface="Times New Roman"/>
                      </a:endParaRPr>
                    </a:p>
                  </a:txBody>
                  <a:tcPr marL="34120" marR="34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96073270"/>
              </p:ext>
            </p:extLst>
          </p:nvPr>
        </p:nvGraphicFramePr>
        <p:xfrm>
          <a:off x="304800" y="8991600"/>
          <a:ext cx="1676400" cy="609600"/>
        </p:xfrm>
        <a:graphic>
          <a:graphicData uri="http://schemas.openxmlformats.org/drawingml/2006/table">
            <a:tbl>
              <a:tblPr firstRow="1" firstCol="1" bandRow="1"/>
              <a:tblGrid>
                <a:gridCol w="1676400"/>
              </a:tblGrid>
              <a:tr h="136100">
                <a:tc>
                  <a:txBody>
                    <a:bodyPr/>
                    <a:lstStyle/>
                    <a:p>
                      <a:pPr marL="0" marR="0" algn="ctr">
                        <a:lnSpc>
                          <a:spcPct val="100000"/>
                        </a:lnSpc>
                        <a:spcBef>
                          <a:spcPts val="0"/>
                        </a:spcBef>
                        <a:spcAft>
                          <a:spcPts val="0"/>
                        </a:spcAft>
                      </a:pPr>
                      <a:r>
                        <a:rPr lang="en-US" sz="900" b="1" dirty="0">
                          <a:solidFill>
                            <a:srgbClr val="000000"/>
                          </a:solidFill>
                          <a:effectLst/>
                          <a:latin typeface="Calibri"/>
                          <a:ea typeface="Times New Roman"/>
                          <a:cs typeface="Times New Roman"/>
                        </a:rPr>
                        <a:t>DOK 2 </a:t>
                      </a:r>
                      <a:r>
                        <a:rPr lang="en-US" sz="900" b="1" dirty="0" smtClean="0">
                          <a:solidFill>
                            <a:srgbClr val="000000"/>
                          </a:solidFill>
                          <a:effectLst/>
                          <a:latin typeface="Calibri"/>
                          <a:ea typeface="Times New Roman"/>
                          <a:cs typeface="Times New Roman"/>
                        </a:rPr>
                        <a:t>– Cl  Toward RL.3.7</a:t>
                      </a:r>
                      <a:endParaRPr lang="en-US" sz="900" b="1" dirty="0">
                        <a:effectLst/>
                        <a:latin typeface="Calibri"/>
                        <a:ea typeface="Calibri"/>
                        <a:cs typeface="Times New Roman"/>
                      </a:endParaRPr>
                    </a:p>
                  </a:txBody>
                  <a:tcPr marL="33285" marR="33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472440">
                <a:tc>
                  <a:txBody>
                    <a:bodyPr/>
                    <a:lstStyle/>
                    <a:p>
                      <a:pPr marL="0" marR="0" algn="l">
                        <a:lnSpc>
                          <a:spcPct val="100000"/>
                        </a:lnSpc>
                        <a:spcBef>
                          <a:spcPts val="0"/>
                        </a:spcBef>
                        <a:spcAft>
                          <a:spcPts val="0"/>
                        </a:spcAft>
                      </a:pPr>
                      <a:r>
                        <a:rPr lang="en-US" sz="900" b="1" dirty="0">
                          <a:effectLst/>
                          <a:latin typeface="Calibri"/>
                          <a:ea typeface="Times New Roman"/>
                          <a:cs typeface="Times New Roman"/>
                        </a:rPr>
                        <a:t>Locate information within the text that is conveyed by specific aspects of the text’s illustrations</a:t>
                      </a:r>
                      <a:r>
                        <a:rPr lang="en-US" sz="900" b="1" dirty="0" smtClean="0">
                          <a:effectLst/>
                          <a:latin typeface="Calibri"/>
                          <a:ea typeface="Times New Roman"/>
                          <a:cs typeface="Times New Roman"/>
                        </a:rPr>
                        <a:t>.</a:t>
                      </a:r>
                    </a:p>
                  </a:txBody>
                  <a:tcPr marL="33285" marR="332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cxnSp>
        <p:nvCxnSpPr>
          <p:cNvPr id="7" name="Straight Connector 6"/>
          <p:cNvCxnSpPr/>
          <p:nvPr/>
        </p:nvCxnSpPr>
        <p:spPr>
          <a:xfrm>
            <a:off x="457200" y="51816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19400" y="4572000"/>
            <a:ext cx="2819400" cy="276999"/>
          </a:xfrm>
          <a:prstGeom prst="rect">
            <a:avLst/>
          </a:prstGeom>
          <a:noFill/>
        </p:spPr>
        <p:txBody>
          <a:bodyPr wrap="square" rtlCol="0">
            <a:spAutoFit/>
          </a:bodyPr>
          <a:lstStyle/>
          <a:p>
            <a:r>
              <a:rPr lang="en-US" sz="1200" dirty="0" smtClean="0"/>
              <a:t>(Teacher Only) Final Score ____/2</a:t>
            </a:r>
            <a:endParaRPr lang="en-US" sz="1200" dirty="0"/>
          </a:p>
        </p:txBody>
      </p:sp>
      <p:sp>
        <p:nvSpPr>
          <p:cNvPr id="9" name="TextBox 8"/>
          <p:cNvSpPr txBox="1"/>
          <p:nvPr/>
        </p:nvSpPr>
        <p:spPr>
          <a:xfrm>
            <a:off x="2819400" y="9144000"/>
            <a:ext cx="2819400" cy="276999"/>
          </a:xfrm>
          <a:prstGeom prst="rect">
            <a:avLst/>
          </a:prstGeom>
          <a:noFill/>
        </p:spPr>
        <p:txBody>
          <a:bodyPr wrap="square" rtlCol="0">
            <a:spAutoFit/>
          </a:bodyPr>
          <a:lstStyle/>
          <a:p>
            <a:r>
              <a:rPr lang="en-US" sz="1200" dirty="0" smtClean="0"/>
              <a:t>(Teacher Only) Final Score ____/2</a:t>
            </a:r>
            <a:endParaRPr lang="en-US" sz="1200" dirty="0"/>
          </a:p>
        </p:txBody>
      </p:sp>
    </p:spTree>
    <p:extLst>
      <p:ext uri="{BB962C8B-B14F-4D97-AF65-F5344CB8AC3E}">
        <p14:creationId xmlns:p14="http://schemas.microsoft.com/office/powerpoint/2010/main" val="3701063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35</a:t>
            </a:fld>
            <a:endParaRPr lang="en-US" dirty="0"/>
          </a:p>
        </p:txBody>
      </p:sp>
      <p:grpSp>
        <p:nvGrpSpPr>
          <p:cNvPr id="7" name="Group 6"/>
          <p:cNvGrpSpPr/>
          <p:nvPr/>
        </p:nvGrpSpPr>
        <p:grpSpPr>
          <a:xfrm>
            <a:off x="647700" y="558801"/>
            <a:ext cx="6579269" cy="8466439"/>
            <a:chOff x="609600" y="533400"/>
            <a:chExt cx="6192253" cy="8081601"/>
          </a:xfrm>
        </p:grpSpPr>
        <p:grpSp>
          <p:nvGrpSpPr>
            <p:cNvPr id="6" name="Group 5"/>
            <p:cNvGrpSpPr/>
            <p:nvPr/>
          </p:nvGrpSpPr>
          <p:grpSpPr>
            <a:xfrm>
              <a:off x="609600" y="533400"/>
              <a:ext cx="6192253" cy="8081601"/>
              <a:chOff x="609600" y="533400"/>
              <a:chExt cx="6192253" cy="8081601"/>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789" t="11562" r="63816" b="6657"/>
              <a:stretch/>
            </p:blipFill>
            <p:spPr bwMode="auto">
              <a:xfrm>
                <a:off x="609600" y="533400"/>
                <a:ext cx="6192253" cy="808160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438400" y="6781800"/>
                <a:ext cx="2514600" cy="22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Choose Your Style!</a:t>
                </a:r>
                <a:endParaRPr lang="en-US" b="1" dirty="0">
                  <a:solidFill>
                    <a:schemeClr val="tx2"/>
                  </a:solidFill>
                </a:endParaRPr>
              </a:p>
            </p:txBody>
          </p:sp>
        </p:grpSp>
        <p:sp>
          <p:nvSpPr>
            <p:cNvPr id="2" name="TextBox 1"/>
            <p:cNvSpPr txBox="1"/>
            <p:nvPr/>
          </p:nvSpPr>
          <p:spPr>
            <a:xfrm>
              <a:off x="2441223" y="914400"/>
              <a:ext cx="2590800" cy="338554"/>
            </a:xfrm>
            <a:prstGeom prst="rect">
              <a:avLst/>
            </a:prstGeom>
            <a:noFill/>
          </p:spPr>
          <p:txBody>
            <a:bodyPr wrap="square" rtlCol="0">
              <a:spAutoFit/>
            </a:bodyPr>
            <a:lstStyle/>
            <a:p>
              <a:r>
                <a:rPr lang="en-US" sz="1700" b="1" dirty="0"/>
                <a:t>Read about.....</a:t>
              </a:r>
            </a:p>
          </p:txBody>
        </p:sp>
      </p:grpSp>
      <p:sp>
        <p:nvSpPr>
          <p:cNvPr id="3" name="Rectangle 2"/>
          <p:cNvSpPr/>
          <p:nvPr/>
        </p:nvSpPr>
        <p:spPr>
          <a:xfrm>
            <a:off x="2551580" y="4819619"/>
            <a:ext cx="2669240" cy="419163"/>
          </a:xfrm>
          <a:prstGeom prst="rect">
            <a:avLst/>
          </a:prstGeom>
        </p:spPr>
        <p:txBody>
          <a:bodyPr wrap="none" lIns="96378" tIns="48189" rIns="96378" bIns="48189">
            <a:spAutoFit/>
          </a:bodyPr>
          <a:lstStyle/>
          <a:p>
            <a:r>
              <a:rPr lang="en-US" sz="2100" b="1" dirty="0">
                <a:latin typeface="Kristen ITC" pitchFamily="66" charset="0"/>
                <a:cs typeface="Helvetica" pitchFamily="34" charset="0"/>
              </a:rPr>
              <a:t>Choose Your Style</a:t>
            </a:r>
            <a:endParaRPr lang="en-US" dirty="0"/>
          </a:p>
        </p:txBody>
      </p:sp>
      <p:sp>
        <p:nvSpPr>
          <p:cNvPr id="9" name="TextBox 8"/>
          <p:cNvSpPr txBox="1"/>
          <p:nvPr/>
        </p:nvSpPr>
        <p:spPr>
          <a:xfrm>
            <a:off x="307975" y="228600"/>
            <a:ext cx="2130425" cy="338554"/>
          </a:xfrm>
          <a:prstGeom prst="rect">
            <a:avLst/>
          </a:prstGeom>
          <a:noFill/>
        </p:spPr>
        <p:txBody>
          <a:bodyPr wrap="square" rtlCol="0">
            <a:spAutoFit/>
          </a:bodyPr>
          <a:lstStyle/>
          <a:p>
            <a:r>
              <a:rPr lang="en-US" sz="1600" b="1" dirty="0" smtClean="0"/>
              <a:t>Informational Source 1</a:t>
            </a:r>
            <a:endParaRPr lang="en-US" sz="1600" b="1" dirty="0"/>
          </a:p>
        </p:txBody>
      </p:sp>
      <p:sp>
        <p:nvSpPr>
          <p:cNvPr id="8" name="Rectangle 7"/>
          <p:cNvSpPr/>
          <p:nvPr/>
        </p:nvSpPr>
        <p:spPr>
          <a:xfrm>
            <a:off x="4357995" y="250058"/>
            <a:ext cx="1738005" cy="707886"/>
          </a:xfrm>
          <a:prstGeom prst="rect">
            <a:avLst/>
          </a:prstGeom>
        </p:spPr>
        <p:txBody>
          <a:bodyPr wrap="square">
            <a:spAutoFit/>
          </a:bodyPr>
          <a:lstStyle/>
          <a:p>
            <a:pPr lvl="0"/>
            <a:r>
              <a:rPr lang="en-US" sz="8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Grade Equivalent:  7.7</a:t>
            </a:r>
            <a:endParaRPr lang="en-US" sz="1200" dirty="0">
              <a:solidFill>
                <a:prstClr val="black"/>
              </a:solidFill>
              <a:latin typeface="Times New Roman" panose="02020603050405020304" pitchFamily="18" charset="0"/>
              <a:ea typeface="Times New Roman" panose="02020603050405020304" pitchFamily="18" charset="0"/>
            </a:endParaRPr>
          </a:p>
          <a:p>
            <a:pPr lvl="0"/>
            <a:r>
              <a:rPr lang="en-US" sz="8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Lexile Measure:  1060L</a:t>
            </a:r>
            <a:endParaRPr lang="en-US" sz="1200" dirty="0">
              <a:solidFill>
                <a:prstClr val="black"/>
              </a:solidFill>
              <a:latin typeface="Times New Roman" panose="02020603050405020304" pitchFamily="18" charset="0"/>
              <a:ea typeface="Times New Roman" panose="02020603050405020304" pitchFamily="18" charset="0"/>
            </a:endParaRPr>
          </a:p>
          <a:p>
            <a:pPr lvl="0"/>
            <a:r>
              <a:rPr lang="en-US" sz="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Mean Sentence Length:  </a:t>
            </a:r>
            <a:r>
              <a:rPr lang="en-US" sz="8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14.8</a:t>
            </a:r>
            <a:endParaRPr lang="en-US" sz="1200" dirty="0">
              <a:solidFill>
                <a:prstClr val="black"/>
              </a:solidFill>
              <a:latin typeface="Times New Roman" panose="02020603050405020304" pitchFamily="18" charset="0"/>
              <a:ea typeface="Times New Roman" panose="02020603050405020304" pitchFamily="18" charset="0"/>
            </a:endParaRPr>
          </a:p>
          <a:p>
            <a:pPr lvl="0"/>
            <a:r>
              <a:rPr lang="en-US" sz="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Mean Log Word Frequency: </a:t>
            </a:r>
            <a:r>
              <a:rPr lang="en-US" sz="8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3.46</a:t>
            </a:r>
            <a:endParaRPr lang="en-US" sz="1200" dirty="0">
              <a:solidFill>
                <a:prstClr val="black"/>
              </a:solidFill>
              <a:latin typeface="Times New Roman" panose="02020603050405020304" pitchFamily="18" charset="0"/>
              <a:ea typeface="Times New Roman" panose="02020603050405020304" pitchFamily="18" charset="0"/>
            </a:endParaRPr>
          </a:p>
          <a:p>
            <a:pPr lvl="0"/>
            <a:r>
              <a:rPr lang="en-US" sz="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Word Count:  </a:t>
            </a:r>
            <a:r>
              <a:rPr lang="en-US" sz="8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130</a:t>
            </a:r>
            <a:endParaRPr lang="en-US" sz="12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9223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36</a:t>
            </a:fld>
            <a:endParaRPr lang="en-US" dirty="0"/>
          </a:p>
        </p:txBody>
      </p:sp>
      <p:cxnSp>
        <p:nvCxnSpPr>
          <p:cNvPr id="11" name="Straight Connector 10"/>
          <p:cNvCxnSpPr/>
          <p:nvPr/>
        </p:nvCxnSpPr>
        <p:spPr>
          <a:xfrm>
            <a:off x="404813" y="50292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85800" y="1272712"/>
            <a:ext cx="6596295" cy="2842088"/>
          </a:xfrm>
          <a:prstGeom prst="rect">
            <a:avLst/>
          </a:prstGeom>
        </p:spPr>
        <p:txBody>
          <a:bodyPr wrap="square" lIns="101881" tIns="50941" rIns="101881" bIns="50941">
            <a:spAutoFit/>
          </a:bodyPr>
          <a:lstStyle/>
          <a:p>
            <a:pPr marL="398463" indent="-344488"/>
            <a:r>
              <a:rPr lang="en-US" sz="1900" b="1" dirty="0" smtClean="0">
                <a:latin typeface="Helvetica" pitchFamily="34" charset="0"/>
                <a:cs typeface="Helvetica" pitchFamily="34" charset="0"/>
              </a:rPr>
              <a:t>9.  According </a:t>
            </a:r>
            <a:r>
              <a:rPr lang="en-US" sz="1900" b="1" dirty="0">
                <a:latin typeface="Helvetica" pitchFamily="34" charset="0"/>
                <a:cs typeface="Helvetica" pitchFamily="34" charset="0"/>
              </a:rPr>
              <a:t>to the timeline, when did American </a:t>
            </a:r>
            <a:r>
              <a:rPr lang="en-US" sz="1900" b="1" dirty="0" smtClean="0">
                <a:latin typeface="Helvetica" pitchFamily="34" charset="0"/>
                <a:cs typeface="Helvetica" pitchFamily="34" charset="0"/>
              </a:rPr>
              <a:t>   college </a:t>
            </a:r>
            <a:r>
              <a:rPr lang="en-US" sz="1900" b="1" dirty="0">
                <a:latin typeface="Helvetica" pitchFamily="34" charset="0"/>
                <a:cs typeface="Helvetica" pitchFamily="34" charset="0"/>
              </a:rPr>
              <a:t>students refer to wagons as “dog </a:t>
            </a:r>
            <a:r>
              <a:rPr lang="en-US" sz="1900" b="1" dirty="0" smtClean="0">
                <a:latin typeface="Helvetica" pitchFamily="34" charset="0"/>
                <a:cs typeface="Helvetica" pitchFamily="34" charset="0"/>
              </a:rPr>
              <a:t>wagons”?</a:t>
            </a:r>
            <a:endParaRPr lang="en-US" sz="1900" b="1" dirty="0">
              <a:latin typeface="Helvetica" pitchFamily="34" charset="0"/>
              <a:cs typeface="Helvetica" pitchFamily="34" charset="0"/>
            </a:endParaRPr>
          </a:p>
          <a:p>
            <a:pPr marL="361417" indent="-361417">
              <a:buAutoNum type="arabicPeriod" startAt="2"/>
            </a:pPr>
            <a:endParaRPr lang="en-US" sz="1900" b="1" dirty="0">
              <a:latin typeface="Helvetica" pitchFamily="34" charset="0"/>
              <a:cs typeface="Helvetica" pitchFamily="34" charset="0"/>
            </a:endParaRPr>
          </a:p>
          <a:p>
            <a:pPr marL="599015">
              <a:buFont typeface="+mj-lt"/>
              <a:buAutoNum type="alphaUcPeriod"/>
            </a:pPr>
            <a:r>
              <a:rPr lang="en-US" sz="1700" dirty="0">
                <a:latin typeface="Helvetica" pitchFamily="34" charset="0"/>
                <a:cs typeface="Helvetica" pitchFamily="34" charset="0"/>
              </a:rPr>
              <a:t> </a:t>
            </a:r>
            <a:r>
              <a:rPr lang="en-US" sz="1900" b="1" dirty="0">
                <a:latin typeface="Helvetica" pitchFamily="34" charset="0"/>
                <a:cs typeface="Helvetica" pitchFamily="34" charset="0"/>
              </a:rPr>
              <a:t>   </a:t>
            </a:r>
            <a:r>
              <a:rPr lang="en-US" sz="1700" dirty="0">
                <a:latin typeface="Helvetica" pitchFamily="34" charset="0"/>
                <a:cs typeface="Helvetica" pitchFamily="34" charset="0"/>
              </a:rPr>
              <a:t>1480</a:t>
            </a:r>
          </a:p>
          <a:p>
            <a:pPr marL="599015">
              <a:buFont typeface="+mj-lt"/>
              <a:buAutoNum type="alphaUcPeriod"/>
            </a:pPr>
            <a:endParaRPr lang="en-US" sz="1700" dirty="0">
              <a:latin typeface="Helvetica" pitchFamily="34" charset="0"/>
              <a:cs typeface="Helvetica" pitchFamily="34" charset="0"/>
            </a:endParaRPr>
          </a:p>
          <a:p>
            <a:pPr marL="599015">
              <a:buFont typeface="+mj-lt"/>
              <a:buAutoNum type="alphaUcPeriod"/>
            </a:pPr>
            <a:r>
              <a:rPr lang="en-US" sz="1700" dirty="0">
                <a:latin typeface="Helvetica" pitchFamily="34" charset="0"/>
                <a:cs typeface="Helvetica" pitchFamily="34" charset="0"/>
              </a:rPr>
              <a:t>     1980</a:t>
            </a:r>
          </a:p>
          <a:p>
            <a:pPr marL="599015">
              <a:buFont typeface="+mj-lt"/>
              <a:buAutoNum type="alphaUcPeriod"/>
            </a:pPr>
            <a:endParaRPr lang="en-US" sz="1700" dirty="0">
              <a:latin typeface="Helvetica" pitchFamily="34" charset="0"/>
              <a:cs typeface="Helvetica" pitchFamily="34" charset="0"/>
            </a:endParaRPr>
          </a:p>
          <a:p>
            <a:pPr marL="599015">
              <a:buFont typeface="+mj-lt"/>
              <a:buAutoNum type="alphaUcPeriod"/>
            </a:pPr>
            <a:r>
              <a:rPr lang="en-US" sz="1700" dirty="0">
                <a:latin typeface="Helvetica" pitchFamily="34" charset="0"/>
                <a:cs typeface="Helvetica" pitchFamily="34" charset="0"/>
              </a:rPr>
              <a:t>     1890</a:t>
            </a:r>
          </a:p>
          <a:p>
            <a:pPr marL="599015">
              <a:buFont typeface="+mj-lt"/>
              <a:buAutoNum type="alphaUcPeriod"/>
            </a:pPr>
            <a:endParaRPr lang="en-US" sz="1700" dirty="0">
              <a:latin typeface="Helvetica" pitchFamily="34" charset="0"/>
              <a:cs typeface="Helvetica" pitchFamily="34" charset="0"/>
            </a:endParaRPr>
          </a:p>
          <a:p>
            <a:pPr marL="599015">
              <a:buFont typeface="+mj-lt"/>
              <a:buAutoNum type="alphaUcPeriod"/>
            </a:pPr>
            <a:r>
              <a:rPr lang="en-US" sz="1700" dirty="0">
                <a:latin typeface="Helvetica" pitchFamily="34" charset="0"/>
                <a:cs typeface="Helvetica" pitchFamily="34" charset="0"/>
              </a:rPr>
              <a:t>     1904</a:t>
            </a:r>
          </a:p>
        </p:txBody>
      </p:sp>
      <p:sp>
        <p:nvSpPr>
          <p:cNvPr id="14" name="Oval 13"/>
          <p:cNvSpPr/>
          <p:nvPr/>
        </p:nvSpPr>
        <p:spPr>
          <a:xfrm>
            <a:off x="914400" y="222548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5" name="Oval 14"/>
          <p:cNvSpPr/>
          <p:nvPr/>
        </p:nvSpPr>
        <p:spPr>
          <a:xfrm>
            <a:off x="915391" y="274088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6" name="Oval 15"/>
          <p:cNvSpPr/>
          <p:nvPr/>
        </p:nvSpPr>
        <p:spPr>
          <a:xfrm>
            <a:off x="914400" y="325397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909387" y="37553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4" name="Rectangle 23"/>
          <p:cNvSpPr/>
          <p:nvPr/>
        </p:nvSpPr>
        <p:spPr>
          <a:xfrm>
            <a:off x="685800" y="5716175"/>
            <a:ext cx="6172200" cy="2780533"/>
          </a:xfrm>
          <a:prstGeom prst="rect">
            <a:avLst/>
          </a:prstGeom>
        </p:spPr>
        <p:txBody>
          <a:bodyPr wrap="square" lIns="101881" tIns="50941" rIns="101881" bIns="50941">
            <a:spAutoFit/>
          </a:bodyPr>
          <a:lstStyle/>
          <a:p>
            <a:pPr marL="515938" indent="-515938"/>
            <a:r>
              <a:rPr lang="en-US" sz="1900" b="1" dirty="0" smtClean="0">
                <a:latin typeface="Helvetica" pitchFamily="34" charset="0"/>
                <a:cs typeface="Helvetica" pitchFamily="34" charset="0"/>
              </a:rPr>
              <a:t>10.  Where do </a:t>
            </a:r>
            <a:r>
              <a:rPr lang="en-US" sz="1900" b="1" dirty="0">
                <a:latin typeface="Helvetica" pitchFamily="34" charset="0"/>
                <a:cs typeface="Helvetica" pitchFamily="34" charset="0"/>
              </a:rPr>
              <a:t>people live that like cole-slaw as a topping on their hot dogs?</a:t>
            </a:r>
            <a:endParaRPr lang="en-US" sz="1900" dirty="0">
              <a:latin typeface="Helvetica" pitchFamily="34" charset="0"/>
              <a:cs typeface="Helvetica" pitchFamily="34" charset="0"/>
            </a:endParaRPr>
          </a:p>
          <a:p>
            <a:pPr marL="483562"/>
            <a:endParaRPr lang="en-US" sz="1700" dirty="0" smtClean="0">
              <a:latin typeface="Helvetica" pitchFamily="34" charset="0"/>
              <a:cs typeface="Helvetica" pitchFamily="34" charset="0"/>
            </a:endParaRPr>
          </a:p>
          <a:p>
            <a:pPr marL="1028700" indent="-360363">
              <a:buFont typeface="+mj-lt"/>
              <a:buAutoNum type="alphaUcPeriod"/>
            </a:pPr>
            <a:r>
              <a:rPr lang="en-US" sz="1700" dirty="0" smtClean="0">
                <a:latin typeface="Helvetica" pitchFamily="34" charset="0"/>
                <a:cs typeface="Helvetica" pitchFamily="34" charset="0"/>
              </a:rPr>
              <a:t>New York</a:t>
            </a:r>
            <a:endParaRPr lang="en-US" sz="1700" dirty="0">
              <a:latin typeface="Helvetica" pitchFamily="34" charset="0"/>
              <a:cs typeface="Helvetica" pitchFamily="34" charset="0"/>
            </a:endParaRPr>
          </a:p>
          <a:p>
            <a:pPr marL="1028700" indent="-360363">
              <a:buFont typeface="+mj-lt"/>
              <a:buAutoNum type="alphaUcPeriod"/>
            </a:pPr>
            <a:endParaRPr lang="en-US" sz="1700" dirty="0">
              <a:latin typeface="Helvetica" pitchFamily="34" charset="0"/>
              <a:cs typeface="Helvetica" pitchFamily="34" charset="0"/>
            </a:endParaRPr>
          </a:p>
          <a:p>
            <a:pPr marL="1028700" indent="-360363">
              <a:buFont typeface="+mj-lt"/>
              <a:buAutoNum type="alphaUcPeriod"/>
            </a:pPr>
            <a:r>
              <a:rPr lang="en-US" sz="1700" dirty="0">
                <a:latin typeface="Helvetica" pitchFamily="34" charset="0"/>
                <a:cs typeface="Helvetica" pitchFamily="34" charset="0"/>
              </a:rPr>
              <a:t>The South</a:t>
            </a:r>
          </a:p>
          <a:p>
            <a:pPr marL="1011237" indent="-342900">
              <a:buFont typeface="+mj-lt"/>
              <a:buAutoNum type="alphaUcPeriod"/>
            </a:pPr>
            <a:endParaRPr lang="en-US" sz="1700" dirty="0">
              <a:latin typeface="Helvetica" pitchFamily="34" charset="0"/>
              <a:cs typeface="Helvetica" pitchFamily="34" charset="0"/>
            </a:endParaRPr>
          </a:p>
          <a:p>
            <a:pPr marL="1028700" indent="-360363">
              <a:buFont typeface="+mj-lt"/>
              <a:buAutoNum type="alphaUcPeriod"/>
            </a:pPr>
            <a:r>
              <a:rPr lang="en-US" sz="1700" dirty="0">
                <a:latin typeface="Helvetica" pitchFamily="34" charset="0"/>
                <a:cs typeface="Helvetica" pitchFamily="34" charset="0"/>
              </a:rPr>
              <a:t>Kansas City</a:t>
            </a:r>
          </a:p>
          <a:p>
            <a:pPr marL="1028700" indent="-360363">
              <a:buFont typeface="+mj-lt"/>
              <a:buAutoNum type="alphaUcPeriod"/>
            </a:pPr>
            <a:endParaRPr lang="en-US" sz="1700" dirty="0">
              <a:latin typeface="Helvetica" pitchFamily="34" charset="0"/>
              <a:cs typeface="Helvetica" pitchFamily="34" charset="0"/>
            </a:endParaRPr>
          </a:p>
          <a:p>
            <a:pPr marL="1028700" indent="-360363">
              <a:buFont typeface="+mj-lt"/>
              <a:buAutoNum type="alphaUcPeriod"/>
            </a:pPr>
            <a:r>
              <a:rPr lang="en-US" sz="1700" dirty="0">
                <a:latin typeface="Helvetica" pitchFamily="34" charset="0"/>
                <a:cs typeface="Helvetica" pitchFamily="34" charset="0"/>
              </a:rPr>
              <a:t>Chicago</a:t>
            </a:r>
          </a:p>
        </p:txBody>
      </p:sp>
      <p:sp>
        <p:nvSpPr>
          <p:cNvPr id="18" name="Oval 17"/>
          <p:cNvSpPr/>
          <p:nvPr/>
        </p:nvSpPr>
        <p:spPr>
          <a:xfrm>
            <a:off x="914400" y="659291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914400" y="710599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914400" y="762971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914400" y="810429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23" name="Table 22"/>
          <p:cNvGraphicFramePr>
            <a:graphicFrameLocks noGrp="1"/>
          </p:cNvGraphicFramePr>
          <p:nvPr>
            <p:extLst>
              <p:ext uri="{D42A27DB-BD31-4B8C-83A1-F6EECF244321}">
                <p14:modId xmlns:p14="http://schemas.microsoft.com/office/powerpoint/2010/main" val="480582919"/>
              </p:ext>
            </p:extLst>
          </p:nvPr>
        </p:nvGraphicFramePr>
        <p:xfrm>
          <a:off x="5500148" y="4031343"/>
          <a:ext cx="1619250" cy="814905"/>
        </p:xfrm>
        <a:graphic>
          <a:graphicData uri="http://schemas.openxmlformats.org/drawingml/2006/table">
            <a:tbl>
              <a:tblPr/>
              <a:tblGrid>
                <a:gridCol w="1619250"/>
              </a:tblGrid>
              <a:tr h="165245">
                <a:tc>
                  <a:txBody>
                    <a:bodyPr/>
                    <a:lstStyle/>
                    <a:p>
                      <a:pPr marL="0" marR="0" algn="l">
                        <a:lnSpc>
                          <a:spcPct val="115000"/>
                        </a:lnSpc>
                        <a:spcBef>
                          <a:spcPts val="0"/>
                        </a:spcBef>
                        <a:spcAft>
                          <a:spcPts val="0"/>
                        </a:spcAft>
                      </a:pPr>
                      <a:r>
                        <a:rPr lang="en-US" sz="900" b="1" i="1" dirty="0" smtClean="0">
                          <a:solidFill>
                            <a:srgbClr val="000000"/>
                          </a:solidFill>
                          <a:latin typeface="+mn-lt"/>
                          <a:ea typeface="Times New Roman"/>
                          <a:cs typeface="Times New Roman"/>
                        </a:rPr>
                        <a:t>Toward RI.3.5        </a:t>
                      </a:r>
                      <a:r>
                        <a:rPr lang="en-US" sz="900" b="1" dirty="0" smtClean="0">
                          <a:solidFill>
                            <a:srgbClr val="000000"/>
                          </a:solidFill>
                          <a:latin typeface="Calibri"/>
                          <a:ea typeface="Times New Roman"/>
                          <a:cs typeface="Times New Roman"/>
                        </a:rPr>
                        <a:t>DOK </a:t>
                      </a:r>
                      <a:r>
                        <a:rPr lang="en-US" sz="900" b="1" dirty="0">
                          <a:solidFill>
                            <a:srgbClr val="000000"/>
                          </a:solidFill>
                          <a:latin typeface="Calibri"/>
                          <a:ea typeface="Times New Roman"/>
                          <a:cs typeface="Times New Roman"/>
                        </a:rPr>
                        <a:t>2 - </a:t>
                      </a:r>
                      <a:r>
                        <a:rPr lang="en-US" sz="900" b="1" dirty="0" smtClean="0">
                          <a:solidFill>
                            <a:srgbClr val="000000"/>
                          </a:solidFill>
                          <a:latin typeface="Calibri"/>
                          <a:ea typeface="Times New Roman"/>
                          <a:cs typeface="Times New Roman"/>
                        </a:rPr>
                        <a:t>Cl</a:t>
                      </a:r>
                      <a:endParaRPr lang="en-US" sz="900" b="1" dirty="0">
                        <a:latin typeface="Calibri"/>
                        <a:ea typeface="Calibri"/>
                        <a:cs typeface="Times New Roman"/>
                      </a:endParaRPr>
                    </a:p>
                  </a:txBody>
                  <a:tcPr marL="32363" marR="323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649660">
                <a:tc>
                  <a:txBody>
                    <a:bodyPr/>
                    <a:lstStyle/>
                    <a:p>
                      <a:pPr marL="0" marR="0" indent="0" algn="l" defTabSz="966612" rtl="0" eaLnBrk="1" fontAlgn="auto" latinLnBrk="0" hangingPunct="1">
                        <a:lnSpc>
                          <a:spcPct val="115000"/>
                        </a:lnSpc>
                        <a:spcBef>
                          <a:spcPts val="0"/>
                        </a:spcBef>
                        <a:spcAft>
                          <a:spcPts val="1200"/>
                        </a:spcAft>
                        <a:buClrTx/>
                        <a:buSzTx/>
                        <a:buFontTx/>
                        <a:buNone/>
                        <a:tabLst/>
                        <a:defRPr/>
                      </a:pPr>
                      <a:r>
                        <a:rPr lang="en-US" sz="900" b="1" dirty="0" smtClean="0">
                          <a:solidFill>
                            <a:schemeClr val="tx1"/>
                          </a:solidFill>
                          <a:effectLst/>
                        </a:rPr>
                        <a:t>Locate information using key words, sidebars or hyperlinks (and other search tools/text features) relevant to a topic.</a:t>
                      </a:r>
                      <a:endParaRPr lang="en-US" sz="900" b="1" dirty="0" smtClean="0">
                        <a:solidFill>
                          <a:schemeClr val="tx1"/>
                        </a:solidFill>
                        <a:effectLst/>
                        <a:latin typeface="+mn-lt"/>
                      </a:endParaRPr>
                    </a:p>
                  </a:txBody>
                  <a:tcPr marL="32363" marR="32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433384066"/>
              </p:ext>
            </p:extLst>
          </p:nvPr>
        </p:nvGraphicFramePr>
        <p:xfrm>
          <a:off x="5444892" y="8458200"/>
          <a:ext cx="1713145" cy="685800"/>
        </p:xfrm>
        <a:graphic>
          <a:graphicData uri="http://schemas.openxmlformats.org/drawingml/2006/table">
            <a:tbl>
              <a:tblPr/>
              <a:tblGrid>
                <a:gridCol w="1713145"/>
              </a:tblGrid>
              <a:tr h="165245">
                <a:tc>
                  <a:txBody>
                    <a:bodyPr/>
                    <a:lstStyle/>
                    <a:p>
                      <a:pPr marL="0" marR="0" algn="l">
                        <a:lnSpc>
                          <a:spcPct val="115000"/>
                        </a:lnSpc>
                        <a:spcBef>
                          <a:spcPts val="0"/>
                        </a:spcBef>
                        <a:spcAft>
                          <a:spcPts val="0"/>
                        </a:spcAft>
                      </a:pPr>
                      <a:r>
                        <a:rPr lang="en-US" sz="900" b="1" i="1" dirty="0" smtClean="0">
                          <a:solidFill>
                            <a:srgbClr val="000000"/>
                          </a:solidFill>
                          <a:latin typeface="+mn-lt"/>
                          <a:ea typeface="Times New Roman"/>
                          <a:cs typeface="Times New Roman"/>
                        </a:rPr>
                        <a:t>Toward RI.3.5           </a:t>
                      </a:r>
                      <a:r>
                        <a:rPr lang="en-US" sz="900" b="1" dirty="0" smtClean="0">
                          <a:solidFill>
                            <a:srgbClr val="000000"/>
                          </a:solidFill>
                          <a:latin typeface="Calibri"/>
                          <a:ea typeface="Times New Roman"/>
                          <a:cs typeface="Times New Roman"/>
                        </a:rPr>
                        <a:t>DOK </a:t>
                      </a:r>
                      <a:r>
                        <a:rPr lang="en-US" sz="900" b="1" dirty="0">
                          <a:solidFill>
                            <a:srgbClr val="000000"/>
                          </a:solidFill>
                          <a:latin typeface="Calibri"/>
                          <a:ea typeface="Times New Roman"/>
                          <a:cs typeface="Times New Roman"/>
                        </a:rPr>
                        <a:t>2 </a:t>
                      </a:r>
                      <a:r>
                        <a:rPr lang="en-US" sz="900" b="1" dirty="0" smtClean="0">
                          <a:solidFill>
                            <a:srgbClr val="000000"/>
                          </a:solidFill>
                          <a:latin typeface="Calibri"/>
                          <a:ea typeface="Times New Roman"/>
                          <a:cs typeface="Times New Roman"/>
                        </a:rPr>
                        <a:t>– APn</a:t>
                      </a:r>
                      <a:endParaRPr lang="en-US" sz="900" dirty="0">
                        <a:latin typeface="Calibri"/>
                        <a:ea typeface="Calibri"/>
                        <a:cs typeface="Times New Roman"/>
                      </a:endParaRPr>
                    </a:p>
                  </a:txBody>
                  <a:tcPr marL="32363" marR="323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520555">
                <a:tc>
                  <a:txBody>
                    <a:bodyPr/>
                    <a:lstStyle/>
                    <a:p>
                      <a:pPr marL="0" marR="0" algn="l">
                        <a:lnSpc>
                          <a:spcPct val="115000"/>
                        </a:lnSpc>
                        <a:spcBef>
                          <a:spcPts val="0"/>
                        </a:spcBef>
                        <a:spcAft>
                          <a:spcPts val="1200"/>
                        </a:spcAft>
                      </a:pPr>
                      <a:r>
                        <a:rPr lang="en-US" sz="900" b="1" dirty="0" smtClean="0">
                          <a:solidFill>
                            <a:schemeClr val="tx1"/>
                          </a:solidFill>
                          <a:effectLst/>
                        </a:rPr>
                        <a:t>Obtain and Interpret information using key words, sidebars or hyperlinks relevant to a topic. </a:t>
                      </a:r>
                    </a:p>
                  </a:txBody>
                  <a:tcPr marL="32363" marR="32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2544627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37</a:t>
            </a:fld>
            <a:endParaRPr lang="en-US" dirty="0"/>
          </a:p>
        </p:txBody>
      </p:sp>
      <p:grpSp>
        <p:nvGrpSpPr>
          <p:cNvPr id="17" name="Group 16"/>
          <p:cNvGrpSpPr/>
          <p:nvPr/>
        </p:nvGrpSpPr>
        <p:grpSpPr>
          <a:xfrm>
            <a:off x="3343624" y="6545943"/>
            <a:ext cx="3724275" cy="2766042"/>
            <a:chOff x="3162362" y="5889352"/>
            <a:chExt cx="3848038" cy="2845529"/>
          </a:xfrm>
        </p:grpSpPr>
        <p:pic>
          <p:nvPicPr>
            <p:cNvPr id="1044" name="Picture 20" descr="http://us.123rf.com/400wm/400/400/inkaphotoimage/inkaphotoimage1206/inkaphotoimage120600039/14176414-slices-of-brown-whole-grain-bread-isolated-over-whi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2362" y="5889352"/>
              <a:ext cx="3733800" cy="249264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276600" y="8370013"/>
              <a:ext cx="3733800" cy="364868"/>
            </a:xfrm>
            <a:prstGeom prst="rect">
              <a:avLst/>
            </a:prstGeom>
            <a:noFill/>
          </p:spPr>
          <p:txBody>
            <a:bodyPr wrap="square" rtlCol="0">
              <a:spAutoFit/>
            </a:bodyPr>
            <a:lstStyle/>
            <a:p>
              <a:r>
                <a:rPr lang="en-US" sz="1700" b="1" dirty="0"/>
                <a:t>Whole-Wheat Unprocessed Bread</a:t>
              </a:r>
            </a:p>
          </p:txBody>
        </p:sp>
      </p:grpSp>
      <p:sp>
        <p:nvSpPr>
          <p:cNvPr id="5" name="Rectangle 4"/>
          <p:cNvSpPr/>
          <p:nvPr/>
        </p:nvSpPr>
        <p:spPr>
          <a:xfrm>
            <a:off x="364397" y="296208"/>
            <a:ext cx="6962775" cy="5916638"/>
          </a:xfrm>
          <a:prstGeom prst="rect">
            <a:avLst/>
          </a:prstGeom>
        </p:spPr>
        <p:txBody>
          <a:bodyPr wrap="square" lIns="96378" tIns="48189" rIns="96378" bIns="48189">
            <a:spAutoFit/>
          </a:bodyPr>
          <a:lstStyle/>
          <a:p>
            <a:pPr algn="ctr"/>
            <a:r>
              <a:rPr lang="en-US" sz="1700" b="1" u="sng" dirty="0"/>
              <a:t>My Name </a:t>
            </a:r>
            <a:r>
              <a:rPr lang="en-US" sz="1700" b="1" u="sng" dirty="0" smtClean="0"/>
              <a:t>is </a:t>
            </a:r>
            <a:r>
              <a:rPr lang="en-US" sz="1700" b="1" u="sng" dirty="0"/>
              <a:t>Graham, as in Cracker</a:t>
            </a:r>
          </a:p>
          <a:p>
            <a:pPr algn="ctr"/>
            <a:r>
              <a:rPr lang="en-US" sz="900" i="1" dirty="0" smtClean="0"/>
              <a:t>by </a:t>
            </a:r>
            <a:r>
              <a:rPr lang="en-US" sz="900" i="1" dirty="0"/>
              <a:t>Janice Barrett Graham</a:t>
            </a:r>
          </a:p>
          <a:p>
            <a:pPr algn="ctr"/>
            <a:endParaRPr lang="en-US" sz="1500" i="1" dirty="0"/>
          </a:p>
          <a:p>
            <a:r>
              <a:rPr lang="en-US" sz="1500" dirty="0"/>
              <a:t>It’s not easy having Graham for a last name. Our family gets teased a lot. One day in kindergarten my daughter, Elise, got tired of being called “graham cracker.” So she told everybody at school that her Uncle Sylvester invented graham crackers. They laughed.</a:t>
            </a:r>
          </a:p>
          <a:p>
            <a:r>
              <a:rPr lang="en-US" sz="1500" dirty="0"/>
              <a:t>“Sure he did,” they said. </a:t>
            </a:r>
          </a:p>
          <a:p>
            <a:endParaRPr lang="en-US" sz="1500" dirty="0"/>
          </a:p>
          <a:p>
            <a:r>
              <a:rPr lang="en-US" sz="1500" dirty="0"/>
              <a:t>Guess what? It’s true. Today we have graham crackers because of Elise’s great-great-great-great-great-uncle! He was born in 1794–a sickly boy named Sylvester Graham, who had no parents to care for him. He grew up wishing he </a:t>
            </a:r>
            <a:r>
              <a:rPr lang="en-US" sz="1500" dirty="0" smtClean="0"/>
              <a:t>was </a:t>
            </a:r>
            <a:r>
              <a:rPr lang="en-US" sz="1500" dirty="0"/>
              <a:t>strong and healthy. He went to college and became a minister. But all his preaching was about good health. He watched people gulp down their food.  They gulped down greasy piles of fried potatoes, slabs of red meat and pounds of pastries. He thought they looked like snakes swallowing their huge meals whole! </a:t>
            </a:r>
          </a:p>
          <a:p>
            <a:endParaRPr lang="en-US" sz="1500" dirty="0"/>
          </a:p>
          <a:p>
            <a:r>
              <a:rPr lang="en-US" sz="1500" dirty="0"/>
              <a:t>Then he saw the same people get sick or overweight. Doctors back then didn’t know how to cure them. Sylvester read about an experiment in which a dog, fed only white bread, got sick and died. But a dog that was fed whole-wheat bread stayed healthy. Sylvester began to wonder if the </a:t>
            </a:r>
            <a:r>
              <a:rPr lang="en-US" sz="1500" dirty="0" smtClean="0"/>
              <a:t>processing of </a:t>
            </a:r>
            <a:r>
              <a:rPr lang="en-US" sz="1500" dirty="0"/>
              <a:t>grains to make white flour destroyed some of the </a:t>
            </a:r>
            <a:r>
              <a:rPr lang="en-US" sz="1500" b="1" u="sng" dirty="0"/>
              <a:t>nutrients</a:t>
            </a:r>
            <a:r>
              <a:rPr lang="en-US" sz="1500" dirty="0"/>
              <a:t>. He changed his own diet to mostly whole grains, fresh fruits, and vegetables. He felt a lot better, and he couldn’t wait to share his new ideas. </a:t>
            </a:r>
          </a:p>
          <a:p>
            <a:endParaRPr lang="en-US" sz="1500" dirty="0"/>
          </a:p>
          <a:p>
            <a:endParaRPr lang="en-US" sz="1500" dirty="0"/>
          </a:p>
          <a:p>
            <a:endParaRPr lang="en-US" sz="1500" dirty="0"/>
          </a:p>
        </p:txBody>
      </p:sp>
      <p:sp>
        <p:nvSpPr>
          <p:cNvPr id="11" name="AutoShape 8" descr="data:image/jpeg;base64,/9j/4AAQSkZJRgABAQAAAQABAAD/2wCEAAkGBhMSEBUUExQVExUWFBgZFBUXGBoXFxccFxgZFRgYHR8YHSYeFxolGRwYIC8gIycpLC0vGB4xNTAqNiYtLCoBCQoKDgwOFQ8PFCkcHxgpKSkpKSkpLDUpKSkpKSkpKSkpKSk1NSkpKSkpKSkuKSkpKSwuKSwpKSwpNSkpKSkpKf/AABEIANwAnAMBIgACEQEDEQH/xAAcAAABBQEBAQAAAAAAAAAAAAAAAwQFBgcCAQj/xAA8EAACAgEDAwMDAgMGBAYDAAABAgMREgAEIQUiMQYTQTJRYXGBFCNCBzNSkaHwscHR4RUWQ2JyoiSSsv/EABYBAQEBAAAAAAAAAAAAAAAAAAABAv/EABsRAQEBAAMBAQAAAAAAAAAAAAABESExQWES/9oADAMBAAIRAxEAPwDbNGjRqtDRo0aA0aNGgNGi9GgNGmc3WIEYq80SsPKtIqkfqCbGnSSBhY5B8Ecg/v40R1o15lr3LRRo0Xo0Bo0aNAaNGjQeEaBr3RoDRo0aA0aNGgNcySBQSSAACSTwAByT+mujqs+o5ffqEvhGZQrrRucKy+5GGB4FGiBZchlHg2EZ1n+0FRXtvhkxWJWXDMjkuzzLhEmJDAUSQVPAYao20i3e63Zj3G7eZnXHBJR7Cux5v2pMSiryo4ZmAUgfM3uE6g8kxYzYZChGrYqP5bMY2hZXrsxsFiQaKqbuNn20SzBd3Dijh5kSbdzz5le0l0aRAh44uz2gcnxpla9vsYFl9uGOOX2Qc5Dj7dM4YKzIpBc8riF9y1S7AyMd6c6F7haSJirmJnR4uyIRvJIYw5sNuHei+UlVfIHhl/TkW4kX2jt49ptYWb2mV7YEkj6Fdu6mP1sApNmwMden1Kk/uqh/lRxwpO0bWe8SoSuJNqqsJCe2vbPJPAioHpmzlm2rxtLNNNuCeFICRRlnKMAFGRcKxAxsrbBUHdr31B0htuXljknuNQp9mMI8IBTMM+3X2ZWqyVkxIA8/J0mDpccKyJCFQn6Psp9lYo+bs0Frg2AeODqp7zfRR7ow5GOQJdKsFt4FmSRg7Nl2iNGUhUUccasTMTv9n/qOXdQH3wokjdkzXxIF4zqyLJsnEsPzq1A6xKfpRaUzPCkCrunh3AzdfhpDuYyQHjxKMQcm+R3C9ah6W3E2LRTM0pj4Wc4/zBZHcB4cEUeKsGidSrE7o0aNRRo0aNAaNGjQGjRo0Bo0a5eQAEn4BJ/bn486CJ3vqONJRDyzsGoKRkcRyFB5Y/kcCjyKI1Q+qQ7Qqfc91MiY5Pc9xFdVjVpMjFkI1qiLB7iWAJcESG56y25dpttEJpoJGVGtlUP/AHcgNxlOAB9Ugagp7eNJTbyTcbkoxCTRKxRsBE7K47MZElf+WzEp9jYP1CmrJLbbNHjiXaLKUcWojuFI1VTcjzNGjuxsKBzVk01Ueuif2SsyiTdbudmlpp4lclGI7kVixYyhT8t51c+gbeKTbpKvesiq4LrybAILCyuf5AH/ADMzqVVTX+zbahrVfJBdGyMTEWQ/t5CMvZJtlYfjTnf+jI/ZdduBDIVbEgdhLFXOa/SeVUeOB4+2rHo0VlEEO52kcqMT7NAxWHdYQR/MSUxK5VFYsQKI5stQGm2z3G63zNApTdCSJkfcRxmPaxI0UqoqWP5pUyZNwCTioHaTrWJ+no7BmUFh4bwRYo+PPHHOuR0+NQOxTiuItQSAOQBx4/GrqKL1b0VHuMlld8R7ZSGOiS8VIGei/uEoKJb4JqjZ0n0LcHbSS7PctuCzSMdvOAQJFKtLQIY9y2xIJ4GN0SRq8yOuXcAOObcjgj/D4J1H7/pAcdy2RYRvla7hjzYHxQZeL8agS2glQ4o47SLDMZGIJIOQJUWSKXEqQB9PxqU6R1T3wxxYFWxumxbwQVLKMh8fgg8/JyjoXVf4TfQbKe/fMZjdjVd7SsqUByCFiog8g4kkAAXDddb2r3iYpWDUpaSGNiFOBYMoLBbsAkgkgY35Ai73o1DbfrLmVbRfZelSQOS4fxTqyjgkMoZSRY/PEyDoo0aNGgNGjRoDVT9V+opAxg2wV5fpfmimQBDE0QqgFSfklhQoNVqlkCgsxAAFkngADkk/tes9TZyzR4WvsTSPIzh3WaQSszL/AHasAmPZZvt47aI1YiM2XoSNExGEE5Riwv3ryXl2R2ydA32sHmgKrT5duwf24UjBTbho/btgxnL7eSNeeyMSYseSBjf9R1B+tOk7baOojURNRlVonFFoQWVXIGcJLlQHC8kgZcnG1ejtuZpg8xZiio6AnsJWNIvcKnwzNkwU+AqEeb0IuHSNl7UCR0BivIHiz3NX4snTvRo1FGjRo0HuuMufI/I+f93rxpOSARkBdXzzwDX+/GuS4P63Xg+Rz+wv/Z0CU8xA8H8fPP7HTS6NDhiCT4BJPxXzz83p2fppiov4u7/zAv8Ay00gbJm5FVVAg/8A1rjj8/H50RSf7R/S/wDEQiVTUu17gBZJGKl4+1gVBAvyfpIFE8wnS+rSM6uk0h2zKkUcRdYI3LgsR/duWKgqSkceKAhciB3aPNthIhRsgDGwFHEgfSeCOxaP3I4FjjWIdSlfa7p4GifdTlSu2TFHjSNjalEaNzIWRR4C0KAPgipy1Pb9P9ljHtdw8kvuK0vvs8kQIBZIwXJdTeJpWJCqzfNG39H3plhVjWQtXrkB0Yo9fjIGvxWs1Q7naBJd4zxIIxFBt0YO1lPckYWzlQHVFyulAs4+NXP0P1BHhaIH+ZFI4kWqAJdjaAeEJDUDyKIIB1Ks31Y9GjRoo0aNB0Fd9WSiVP4UNiZuwtWQW1Z6+30qWIPwADWYOqH6C6pHy38T7heRr90hCxHbwaK00Qj7COKNE1itn9UCVE3pVcyU8D6hHNG0byAf1BCE4+0PgfNO2vp3ZTK0CjbMweo8hK82KgEzSuslRAjI0UKqAB881Fm9UbGRWUxok8CyLl7zqRAyg3S40QQfzVm1NgiS9M9fDuCIWUTyN/NcsWlKoe6yB2AoUU1VAEAAi6yOnZuI9s0KjEtIQ7xGIcgsHjjVZI8KanNWeRxWppBEZNusmCoskQ2sceTVif7wcAmM0QGxRRiSARRMF8GjQujRRo0aY9W6ym3QM/gmvKj5AJ7iPF2a5oHRNPSNIOtgh6N3Q4PgfkD/AFvULtPXMDqp5XIkLkQgajQIMmNqR3Ajir+eNSHTOsJuLaMkrQ7gQVNn4INBvuPxom64aUKlfRz5JCfrX/fXFFSH72F82SOP8XC1Q83Y0u3UlBNkqF4o0OR+Dz45vxqrde9fbaKdVVhIPl4pY1KdpayXNOOK4Nf6WzVTYelPaPq47e0gn6uGpyeK7gfFC/Of+ojs5t25kmMb4GB1TskyjLEizV9rnIA85WwFC7P0r1PFucaD5OKU5JnVPQNkgnJWBo0xU0CNUb1hBtIOokblJZUmbvRCEwGMbRyUq5AKRKPqsAUOFpqF/S3RUWT/APEmdo5F745FDrKq3YjkYw5RijZAI48nVp9NRlt9FIklqkcsLcIFKIVIAw7GYyuD2WBiBwSRqr9OhM8bwtHD7rKWiDMNyUxtfckdmfIOMFDM1L2qFrI6snptDLu41KCNI4UeJ2Ue43JQp2jCMriwwXDnI0cOJeRoo0aNGijRo0aCr+vt+23hjmRAzLJjlXKKwtj8Eil5QEZEAcmgad/5sg280Yd9uTKV79oqsAndgSPqsUDTs1MVNCubb696s8YjhWIyCdJQcUWRgyhSv8tjUiWe4DmuRVXqtei4n220hlTbo293krABhgsMaHHwO5I1UDsXm2+w1UOurenY91KJiUfFAVhkeTCpCTGzEsQGIA7SnNjhiAdP/wCFoRIApaXcxGYuoUIgKuUAY5ICqxokZF8ePOkP/A95mVZmLK0siCNkRZCWAVgzs7RAJguAUVyLIu2+x3bSb7bwNB7a+68hAxBSSKmPuCrZrBprIIYEM2Jxg0ddIbzerEhZyFA+T8k8ACuSSeAACSeBelxrmRbH2P3HkaKr3UuuGmX3kTgKVgBl3AZyFUAEVCSTQLqbv+nxrH+vbRd5vJYIttuDJHIiSST7rJzlIsa8SKQrHKgoP3Pga2bp/pZdv7hgcoZGLM7ASSW3JJduWF801/trsemIBIZvbT3jWUlc9ooY5lhHVcV45rVRj3RfS8x7LLOjOE2pWJXgbjJ5lMTK64+2cwVuyB9tad6K9Mptg8mJSSQKStKQlAqQhUAU3DHgW13evem9IjeeSSKGCJf6pFQP7jefPAXEhW7QcrU3d1YFgEZWloEYki/PFWoFV+fjx48DGb+v/VW52zlYIhDaGWefHFlRnES0SpLNkVsqCeQKGqZt+lvFuYYNyFYz2yu6pK6LEpMUeJ7GDH2ziC7UFArKjqX9pvp33YF3EVJuIHR1kBKviG5UMDY4JNAEkgD50+6fsIp5Pf5t0VhTl2onIMCR2A+AFoFf1rTeEUno+2j2e4WEiB9wrPLGI4SryI47WXG+Apb+XYFXywFGt9d6vPH1J9w4ExiRPdEX8uQxCmOXlSVpSQQSuQPlchsP/lKJdy+4GTO6BSpPaAgARQvC8eQDwCLFazX+16TcQuk0bGNZBg1DO2jYyQgEL9JydRfBGYI0WrXtPU4G3bcKqQQEh2ndmVSDj3CL2lZ3OS1/SbU5EGtPvSHTQWWVEZExjKWCFIEcnADcgZzP8H6fyNU30f6RhjSNm25kjZFlklkDXAVXItTxIHX/AAhQ3F8kHjW9hKXjUtRJAyxvHIcNV/GQPnUDjRo0aKNGjRoIL1R6dTce1LmI5duWeN2FqLWmDgEEqQL4IIxBvVN6E5j24iICtsZveU4kK22mL3JGGshEtq+4irjLWnkaZ7vYIVakByByFDuBFMv7qT+/76IhvUnW/YjDLKsZkdBGzDMMHwugSAfqs8jtXjVf6D0bd7qbZ7/dBI2j9xWiVWBJLShXoAgXlz/8Qb5oSPWvTjbiCKOOQrPtznA4GKuuJiAN2D2UGHB8jtysWbZZywqZ4xHIfqSw4BBqwfsRRH66dh8NGgDRoo0hMbIXkfJ+xH6n8/A50vorQcxpQoeB+p/1PnXXnXDsBV/f/fGobrnrLbbRkWVmLSGo1jVpHfx9KpZPkf56CR6vtvcgkQAMWRgFPAJI4H4vVb9CdQU7XGgpjIyQf+nxyOQAeQea8fJ86f8ATfVsW82zSwFgA5RrxUoQMjllYUV9xfPjVO2nqpJd6ZNuxZG7ZAD25AgFmAHzb4sODgTRoMlRpryCiea+au/2/wC2sv8A7QJX3B2ywsAweRly77wjLGPFux2PbQccnGiLo3ibfqYgOQQD+AaAOQI4rw2QBq7oXqh77bLN1LbKzA1IoclVUuWIdVIfvoiIHHg180aAKeiGSOAEFRKyNlEiHxI921McUFgEHBj45IA1pXS42EKe59ZUGTihkwyah8DImhryTpcbMGZciCGFsxUEeCFJxBHxxp2BqA0aNGijRo1y8gH7+P8Ah+3Og715euXf/h5+P9/OucwOCf8AZ0CLkRtkWxRjyD4DHwR9r+fjSgn/AJmNH6bJ+PNAfvyf20hu542BjbBs7UKSO41dfPwQfHHnSE0yAKyE1GSeCTanhruye0hh96UcXoJTRrxGBFjkHwfOvdAaNGuJXoeL+OOfP/DQIYFpLIICihz55PNVXHBu75+PlNOiwJI0qxorlaL0LC/IHwo+TVWeTpB+uwRPhLNHG5BbF5FBoGv6iDV3RrwNM+seuNpDGzGbLtu4VMp5uiCoK+fudEUqHafxO73cG5LSMr5RRtngy5MCCUozKEKEFgMTJYoEXYt36aT2jJtVSKb3AckRO5aKMO1MX7eRwQGF883GdM9X7CWMttQ8kryKXiKn3CSpY5BbyUYtZHbdXdgGQ6h602qJRlP81gqXHILBHczllpQOb4Ir+nnTBxtmI2wNE5Y5subtbD+9OWLUSLBrj78UUfT/AEB5tys1j2YpleNrBJKRyIwAAAAOcRsCji/3Gl1BbbOHiDEsRjRazXt85CwCBwa8AfVRqf8ASG2w2iE8ly8t8/8AqOXXyAbwK+QD5vQTWjXDPQv/AH+vOu9FGjRo0BpORRY/f/X8/GlNJ7gcXdVzfn4/6ffQNdxKBZY1XIPFDjyT4Hw1H8cHVf6h1pldFsAHKQs2KlTl7cac8WWy/qvtYEqK1Mb+chGUqwXwWGXJJ5+k5AAkc8k8ij81DrkkaSZSTRwLRIVrJaPlSrLG10MguQPFuAt5OUHe16qzxqt82FBxtgzNi6uUtTKU7ca4Lx2F5pTd+o4dskhl75I48mCZNFyWAiDE42ShGIHFqDwp1F9V3Ij2zSUFlZsNriGfMtTZYu7+6RQP/tZFK5HWedV2ZEbe2HTJEAEQb2CoZR/Mys5se4KePpI+qhcRvnR98BtonNGN41cOLITIZYm+cAeAx+PPizMBgRf31nH9j/rNJtumzkOM0S1GDwZIx4r7svyPNAH76vx6co5QtHzZw4BP5U9v+nOoHWuZAa48/Gk9tLa8+bIPxyCRxf8AmPuDpa9FQ03puFreeNNxIQASyA2A2SqAfABP48n44EJ1/wBaeyRHCwad3CpGie4yqBbkKvLhRTHxVrwedXGWJWFMAw+xAI/yOo3edDjkYFlFjLEqAtXQI4q/j/8AUaZEUboPWd9Ju0yl20qv/eKkAV2VWwNlucbBIrI0OVHON23RSUYSC1F0S1EEeGBU2jC/KkFfsL5qvpraBZygctF7WOIVSqmN2ANghL72BZVNk2WXlRZJzSrYHJrk1fnnnyR58kceV50EZs4CkUiAq+LlYD4YWKGfAActVrQJIuieRboIQiKoFBVCgfAAFDVN9O5SSiUsPYSMYdxVPcZQVFZFSqr4PwT4FDVh6j1ZUQvx2/pyD3Cvg3RA/wDcAPnTFP2bjgfH7c+PjXcZ4+/A/H+nxqLm34aNZUJdcSRiRyDVsOLsAHtAvv5o6k0P5v8A35/z0R3o0aNFGgjRo0CG6jtaq/gcWQW7bH6Xd/rqnb/u3hBiAiCH+YtCgiup4DC2CCscXYK1AAWWvGoT1DuxEkkpF+2hIDEKC3woZiApPaMvi/zoMs9W7j3dzgGlLRWqkkV7roLkkAUe3ITJGFKkkNE18CxHbVZpIWWRplDKPZkwa8nQtHg7N5OQQnstHANZEB9vOpSMsLyl0dH9xqYiWThi8a4tUaBGQY3kA+QDUBphtOitEC7gKWR8TDGY5I8LXJlEbA2WQ0oH1KeLGtIqfU9u20nyhd1KMMWJUODyyt2m6KhWDUPqAr77Z/Z1/agm9AgnqPdKKo9olr5W/D+bX8WLHAzrf9Nj3yhj3vHDIynBkkmDsSi/Ri7xsrLzWRfAYkcQXUunj2U3DSSEuoMZIPvoUTwxsBlDKQH4agCMqZQScNs9a+oG6fMkwjBjnKpLJz2MpC932uMmiB5jA5B4ntn1JWUkOMSCUI7h3HhgRwR3Dj54o3xrIdn/AGit/Bfw++T/AMQ28hx95Hp1Xg9xb/1FbxkF8A5HnVU6fLvoZP5CyNFHIzRhyApvJO0qwDfIYRsVJHjTB9AN6iQCvdjWgAysbZW8FWFkiueT4r+r4ius+pW+hZDH3ojMGRXPucKVJZ18gghlW6J7a5oXQvUW43MjRTxGB1xDWjtJZlDlWTEMVwGARqj8G7FGQ3/Sd+nacgwSEFozb/y3YnHFlAbAjtdvqa1KjU6Sn2236bd1kNOEkdnkBkjFsboBbjD0W7K4wk5IYHSXVuu5yRx+8Y33BZIRG3guVjVmxamZQzMfBtAQTjWmvT/TEpZJtyW2sS54q7tdF5GQK3utHH/LJ7mNiyaNknP+qbmOLejc/wASm5aOZHCx2qGjlijEC67bIX4N0TpLqr9/aB61XYbmDZQASQwxld0homQSYkoSf6qAa/uw/QSL7yN3ikjkVophSSmlIpi9HixIr8tZOQaQnuTI4V1LqDzyPLIS7yOzufuW5P4/y0+6F154Q0ZxMcmOYcEhGUnCYV3B0s+PIJUgg1rUNbdDuWgliUYiFQoVWAEsZlmV0GC/CMYo8SwvIVQvWg7U2tcfOfk0w/UeBR8/ZTrHfTW+UwwlVDZj2VMjsC0k2ImViGZQaxeMlbKoy/UutL9PdWFYZNJiArSH5YCvFAZMO7tseQDwLzVixr458/OvdIwE23IIux4sX5HH245/P40vqK80aNGgNVT16IW2s3vgvEuHuKhOVLctHni6Wx9uT8Y2u9Z96w66JN9Fs4wAjsV3MgCkszROqQeeCVJGRvlgB4NBDQbNZZvdix99VVmjbsfNHZAuIoYmmrnnICmGIDGTYbZSWBoEqqsURgotsgweMYYsbY2CPcjoqOdWmLpr4hpBG0qocj9LqayQApTBSyzXib5koGwA8h6U8bfynLZMC2bDuaimYYDhmQXkflGsEWBSq/N0jKX3XLOMOwAXUnCGwoTFsSWCUpDLwQccKn1TpwMyJOyvEHDRo4ZpJWkIjAFGgzf3jKDibHAuxpG96bHKGU95dTEwVVjkXOOmokWAUxYK5I7OPoUahIejNB/LcRCFJP5d5KIuWkVVzBZWL9xRyEx+lqLMLqKB1DoZhLo6WJZTHaQvkoVSMhHIAklAOckcN2kkkab7r0H7TBU3IcumUaMrIkpVuVD2ENCzV5CvpHkaWvT5gxXK47BKvebBkazkeQ3K2SAAEajiMjXep+jBiF28rwPLLG2IZmRqBJeiSpkoZqyMSbcc2GYinrt9t7qqzPktj2IHMw5sVGWsLIpo2zn8A0Lm4/b22UrS76IOQXbcrubyYHnOONQxJPyOfvp/JHJtwW3abaaOOVlj3EqOsxZVumf23tybX+YDyrUaBOpTatA8lmFklQFR/C7iOKTE0SCFmhc815Ti9NFd3PSwIpdw7TNCUAIlYIrXx2MzyOCTxTRqSOBXw4PpqEbEmYvADHkYQGcwrYmC4nnMLzTEXwTfDpctttaVSlxytKBnuJ0lkC+GwuaSRD+EYfmtJb/0vHGmKR+6xshJCfa9xiGOdi0Vm5xbn4WjVxWR7r0W+DzEDbL7oCQsS7lZELoAFBZiKxYmuePhqhdx/el3VQJCxxyDABiwFlDYo/HHx4B1fulQS/xMq7iTN9yCIHUD28oZEVWVSAFHthwFoEKPi9Vj1R0KWOZo2Cq6nuGVs2S+5mxJq2Hx+x586iGPp/rPsSnKjHIhSVSuQINEfIIpwrAgggixdVrY/RW/RpI54CxhpQ8Qk9xgHK95R+UCsgDfN4sC4IOsV6P073ZVSwMiFIL4XkwTzR4Fhjx9KMfjU36L64223FxMFcoVS+Y5K8xOL5SSq/UoRVcynT6Y6PLlEHLZFgCW5Ck1yyhvCk+PwBqQ1n3pL1/FuJliNbWWu/buv94xVSrRyXTWK4YWcybPGtBGstbBo0aNAx6r1D2goAJZ2paF1QLMx/QA0PkkD51Uep9JeKMtAWV0DOxKhkeQHPJgQWBUqz0o5901ZJ1d59sHKk84tkB8X8X9/v8Atps0HElrw2QxFWwNgcj79x5+W/GgjumbRJFSVUKe6qyEY4kFgXsj+lsi3i/pXmuNL+13fHyAa7ee2j91ypSP/gf0X6P0wbdCintyYqvAxs2QK4APmq4s/HAcLDQIrgXxwb5/5j/KhoK8IWPIyRuc0unFmjyex+6yAQQxo2mZBRlc0OBj8AdqqPtZS0FMO1u0LKeRherLKO4Amsrr78f86o+b7eNN4+mAG6qx4+PJJFf4bLceKc+K5CGm6GGzBsj+nL6lLIciBQxIFEGJlPYBj2nKPl6cyEqTw4BerZSRiD8d2SgA5rdqv9JNWs9P+wrya8XzyPHBPDWPDC+ebJtp4ytj8N4sCvNDz545B7q+ojV1FGeGZGAaJyTSsyhVUqtKmRAZZEybOgEx4JWiV1CN0JE7kTONVoQ5OIrDMGKhrMIAH+Lu4FKz1rTp9tmoyyHwGBprHA5+G+Af8VjkNRYT9NC5HHIGuSKcN54P0pYYDkKQK7uxRpuGeKt031akMRjjiVXUnKJTHtwDQLDKrJHbeJJ+/ijP9G6i00SnFRfaQJMlB8BbZRipNDgMDRH51Hv6chlzCgBVBcK+be35YEKSLAzyFMw5Yfy8zpsEeJV96KKYqV9x3ALqVpslaNQGIa+MrHYADmoFt+MyWej1h0KLJtwFZWiwZCrWAgYGUIg4Qe2Df3y4ssBqL9Sen/47YbeVHLyfwsDyBeWlwLLQruzFutfBYjtsnU7H1yOXKJxneQmYsGVeWBQ2AxJB+ECizfjufek4C0KOXsrJLGzMApdv4kyZV4trv9/nUbnDJoenIrOJUAUxmaQoFYN76rIwoE4Ku2DhWAFNIDXABbdW6Q08ynlA0jSTSMqoizyBWljDHHDFgtggUcyLonWl+pPRMe/Nmch096MsKBkKtSo5Zbq1e/jg/AGvG9JPt0glRrfaJgICSyTKclm7PJYhgQB5ACn4IumKJtPRD7uB5I1BmgkUsqvkZojYOH4tGZPFq4XkqDq9r6t321/lrC27SgY5SMmwIFKxLqWI5o82Ctkmzrv0Z0eQGGVZnaBVeJPbh9syqko9qRrYnE+49VQxUcfa5v6fjskACyTWCMASbNZKSObNfcn76ms/mJTRo0ajQ0EaNGg8A1zJHf61x/0/I13o0DQ+ar7A8X5+/wAMp8X5H73rtYrBBU8eOePn6T5H+nn9tONGgQJDCvqo8/DD4/W/yNeq9Dzl9vua8j9av/fnt4QfwfuPOvDDzfg/8f8Af30CPtUKAyDEn7/Ucvnivqq+BwNcupB8/UPj7ivxz4v9L+3CmLAV5oXY+eTYo+PuPP212IPtX6kf5eKquRohl/4daiu0XYWrxuyas9h58gjlR8caSi6ZTcjIUKN9y0fBHCkUFIbhvHHHEkIvv/y5+D+vx/kNBHHxfHANCx+1/wDbRVel9Oxq/uKiZFqyIFx8EBRS5NHlwF8gOKoCtKdPjx9xSQfpl8WFZMcvJJDEYnuJJNmzWpsx3Vng3xXB+R5+RX/HTLcdNCuJlGTpZAHkrR7B/mQPH/UPH6ciMSALaUMLN0zgrdfu3+Z151TpiTKQQLYctXI5jBIP9LUPI5HkeNOo4RkDzjgoAPOJjY+Td33f/XSyxWPtdcfI5F/pYA41A12keLYBaUJ5XhQM3CIB9wt/gUPxpx04n2kyvIopOXJsgE3fzehDTUa5H68/izwAP/6GnGqDRo0aA0aNGgNGjRoDRo0aA0aNGgCNGjRoA68x17o0HjA/H350mh/xCiVGX78V/ppXQRoOVUDx99cvKAQLHP5558frZ17JCCK5HN2DRsc/8tdledA2MoEgBqzYF/UfDcV8cEn9vOnOvBGASQACas1ya8X99e6D/9k="/>
          <p:cNvSpPr>
            <a:spLocks noChangeAspect="1" noChangeArrowheads="1"/>
          </p:cNvSpPr>
          <p:nvPr/>
        </p:nvSpPr>
        <p:spPr bwMode="auto">
          <a:xfrm>
            <a:off x="67469" y="-502255"/>
            <a:ext cx="323850" cy="3193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2" name="AutoShape 10" descr="data:image/jpeg;base64,/9j/4AAQSkZJRgABAQAAAQABAAD/2wCEAAkGBhMSEBUUExQVExUWFBgZFBUXGBoXFxccFxgZFRgYHR8YHSYeFxolGRwYIC8gIycpLC0vGB4xNTAqNiYtLCoBCQoKDgwOFQ8PFCkcHxgpKSkpKSkpLDUpKSkpKSkpKSkpKSk1NSkpKSkpKSkuKSkpKSwuKSwpKSwpNSkpKSkpKf/AABEIANwAnAMBIgACEQEDEQH/xAAcAAABBQEBAQAAAAAAAAAAAAAAAwQFBgcCAQj/xAA8EAACAgEDAwMDAgMGBAYDAAABAgMREgAEIQUiMQYTQTJRYXGBFCNCBzNSkaHwscHR4RUWQ2JyoiSSsv/EABYBAQEBAAAAAAAAAAAAAAAAAAABAv/EABsRAQEBAAMBAQAAAAAAAAAAAAABESExQWES/9oADAMBAAIRAxEAPwDbNGjRqtDRo0aA0aNGgNGi9GgNGmc3WIEYq80SsPKtIqkfqCbGnSSBhY5B8Ecg/v40R1o15lr3LRRo0Xo0Bo0aNAaNGjQeEaBr3RoDRo0aA0aNGgNcySBQSSAACSTwAByT+mujqs+o5ffqEvhGZQrrRucKy+5GGB4FGiBZchlHg2EZ1n+0FRXtvhkxWJWXDMjkuzzLhEmJDAUSQVPAYao20i3e63Zj3G7eZnXHBJR7Cux5v2pMSiryo4ZmAUgfM3uE6g8kxYzYZChGrYqP5bMY2hZXrsxsFiQaKqbuNn20SzBd3Dijh5kSbdzz5le0l0aRAh44uz2gcnxpla9vsYFl9uGOOX2Qc5Dj7dM4YKzIpBc8riF9y1S7AyMd6c6F7haSJirmJnR4uyIRvJIYw5sNuHei+UlVfIHhl/TkW4kX2jt49ptYWb2mV7YEkj6Fdu6mP1sApNmwMden1Kk/uqh/lRxwpO0bWe8SoSuJNqqsJCe2vbPJPAioHpmzlm2rxtLNNNuCeFICRRlnKMAFGRcKxAxsrbBUHdr31B0htuXljknuNQp9mMI8IBTMM+3X2ZWqyVkxIA8/J0mDpccKyJCFQn6Psp9lYo+bs0Frg2AeODqp7zfRR7ow5GOQJdKsFt4FmSRg7Nl2iNGUhUUccasTMTv9n/qOXdQH3wokjdkzXxIF4zqyLJsnEsPzq1A6xKfpRaUzPCkCrunh3AzdfhpDuYyQHjxKMQcm+R3C9ah6W3E2LRTM0pj4Wc4/zBZHcB4cEUeKsGidSrE7o0aNRRo0aNAaNGjQGjRo0Bo0a5eQAEn4BJ/bn486CJ3vqONJRDyzsGoKRkcRyFB5Y/kcCjyKI1Q+qQ7Qqfc91MiY5Pc9xFdVjVpMjFkI1qiLB7iWAJcESG56y25dpttEJpoJGVGtlUP/AHcgNxlOAB9Ugagp7eNJTbyTcbkoxCTRKxRsBE7K47MZElf+WzEp9jYP1CmrJLbbNHjiXaLKUcWojuFI1VTcjzNGjuxsKBzVk01Ueuif2SsyiTdbudmlpp4lclGI7kVixYyhT8t51c+gbeKTbpKvesiq4LrybAILCyuf5AH/ADMzqVVTX+zbahrVfJBdGyMTEWQ/t5CMvZJtlYfjTnf+jI/ZdduBDIVbEgdhLFXOa/SeVUeOB4+2rHo0VlEEO52kcqMT7NAxWHdYQR/MSUxK5VFYsQKI5stQGm2z3G63zNApTdCSJkfcRxmPaxI0UqoqWP5pUyZNwCTioHaTrWJ+no7BmUFh4bwRYo+PPHHOuR0+NQOxTiuItQSAOQBx4/GrqKL1b0VHuMlld8R7ZSGOiS8VIGei/uEoKJb4JqjZ0n0LcHbSS7PctuCzSMdvOAQJFKtLQIY9y2xIJ4GN0SRq8yOuXcAOObcjgj/D4J1H7/pAcdy2RYRvla7hjzYHxQZeL8agS2glQ4o47SLDMZGIJIOQJUWSKXEqQB9PxqU6R1T3wxxYFWxumxbwQVLKMh8fgg8/JyjoXVf4TfQbKe/fMZjdjVd7SsqUByCFiog8g4kkAAXDddb2r3iYpWDUpaSGNiFOBYMoLBbsAkgkgY35Ai73o1DbfrLmVbRfZelSQOS4fxTqyjgkMoZSRY/PEyDoo0aNGgNGjRoDVT9V+opAxg2wV5fpfmimQBDE0QqgFSfklhQoNVqlkCgsxAAFkngADkk/tes9TZyzR4WvsTSPIzh3WaQSszL/AHasAmPZZvt47aI1YiM2XoSNExGEE5Riwv3ryXl2R2ydA32sHmgKrT5duwf24UjBTbho/btgxnL7eSNeeyMSYseSBjf9R1B+tOk7baOojURNRlVonFFoQWVXIGcJLlQHC8kgZcnG1ejtuZpg8xZiio6AnsJWNIvcKnwzNkwU+AqEeb0IuHSNl7UCR0BivIHiz3NX4snTvRo1FGjRo0HuuMufI/I+f93rxpOSARkBdXzzwDX+/GuS4P63Xg+Rz+wv/Z0CU8xA8H8fPP7HTS6NDhiCT4BJPxXzz83p2fppiov4u7/zAv8Ay00gbJm5FVVAg/8A1rjj8/H50RSf7R/S/wDEQiVTUu17gBZJGKl4+1gVBAvyfpIFE8wnS+rSM6uk0h2zKkUcRdYI3LgsR/duWKgqSkceKAhciB3aPNthIhRsgDGwFHEgfSeCOxaP3I4FjjWIdSlfa7p4GifdTlSu2TFHjSNjalEaNzIWRR4C0KAPgipy1Pb9P9ljHtdw8kvuK0vvs8kQIBZIwXJdTeJpWJCqzfNG39H3plhVjWQtXrkB0Yo9fjIGvxWs1Q7naBJd4zxIIxFBt0YO1lPckYWzlQHVFyulAs4+NXP0P1BHhaIH+ZFI4kWqAJdjaAeEJDUDyKIIB1Ks31Y9GjRoo0aNB0Fd9WSiVP4UNiZuwtWQW1Z6+30qWIPwADWYOqH6C6pHy38T7heRr90hCxHbwaK00Qj7COKNE1itn9UCVE3pVcyU8D6hHNG0byAf1BCE4+0PgfNO2vp3ZTK0CjbMweo8hK82KgEzSuslRAjI0UKqAB881Fm9UbGRWUxok8CyLl7zqRAyg3S40QQfzVm1NgiS9M9fDuCIWUTyN/NcsWlKoe6yB2AoUU1VAEAAi6yOnZuI9s0KjEtIQ7xGIcgsHjjVZI8KanNWeRxWppBEZNusmCoskQ2sceTVif7wcAmM0QGxRRiSARRMF8GjQujRRo0aY9W6ym3QM/gmvKj5AJ7iPF2a5oHRNPSNIOtgh6N3Q4PgfkD/AFvULtPXMDqp5XIkLkQgajQIMmNqR3Ajir+eNSHTOsJuLaMkrQ7gQVNn4INBvuPxom64aUKlfRz5JCfrX/fXFFSH72F82SOP8XC1Q83Y0u3UlBNkqF4o0OR+Dz45vxqrde9fbaKdVVhIPl4pY1KdpayXNOOK4Nf6WzVTYelPaPq47e0gn6uGpyeK7gfFC/Of+ojs5t25kmMb4GB1TskyjLEizV9rnIA85WwFC7P0r1PFucaD5OKU5JnVPQNkgnJWBo0xU0CNUb1hBtIOokblJZUmbvRCEwGMbRyUq5AKRKPqsAUOFpqF/S3RUWT/APEmdo5F745FDrKq3YjkYw5RijZAI48nVp9NRlt9FIklqkcsLcIFKIVIAw7GYyuD2WBiBwSRqr9OhM8bwtHD7rKWiDMNyUxtfckdmfIOMFDM1L2qFrI6snptDLu41KCNI4UeJ2Ue43JQp2jCMriwwXDnI0cOJeRoo0aNGijRo0aCr+vt+23hjmRAzLJjlXKKwtj8Eil5QEZEAcmgad/5sg280Yd9uTKV79oqsAndgSPqsUDTs1MVNCubb696s8YjhWIyCdJQcUWRgyhSv8tjUiWe4DmuRVXqtei4n220hlTbo293krABhgsMaHHwO5I1UDsXm2+w1UOurenY91KJiUfFAVhkeTCpCTGzEsQGIA7SnNjhiAdP/wCFoRIApaXcxGYuoUIgKuUAY5ICqxokZF8ePOkP/A95mVZmLK0siCNkRZCWAVgzs7RAJguAUVyLIu2+x3bSb7bwNB7a+68hAxBSSKmPuCrZrBprIIYEM2Jxg0ddIbzerEhZyFA+T8k8ACuSSeAACSeBelxrmRbH2P3HkaKr3UuuGmX3kTgKVgBl3AZyFUAEVCSTQLqbv+nxrH+vbRd5vJYIttuDJHIiSST7rJzlIsa8SKQrHKgoP3Pga2bp/pZdv7hgcoZGLM7ASSW3JJduWF801/trsemIBIZvbT3jWUlc9ooY5lhHVcV45rVRj3RfS8x7LLOjOE2pWJXgbjJ5lMTK64+2cwVuyB9tad6K9Mptg8mJSSQKStKQlAqQhUAU3DHgW13evem9IjeeSSKGCJf6pFQP7jefPAXEhW7QcrU3d1YFgEZWloEYki/PFWoFV+fjx48DGb+v/VW52zlYIhDaGWefHFlRnES0SpLNkVsqCeQKGqZt+lvFuYYNyFYz2yu6pK6LEpMUeJ7GDH2ziC7UFArKjqX9pvp33YF3EVJuIHR1kBKviG5UMDY4JNAEkgD50+6fsIp5Pf5t0VhTl2onIMCR2A+AFoFf1rTeEUno+2j2e4WEiB9wrPLGI4SryI47WXG+Apb+XYFXywFGt9d6vPH1J9w4ExiRPdEX8uQxCmOXlSVpSQQSuQPlchsP/lKJdy+4GTO6BSpPaAgARQvC8eQDwCLFazX+16TcQuk0bGNZBg1DO2jYyQgEL9JydRfBGYI0WrXtPU4G3bcKqQQEh2ndmVSDj3CL2lZ3OS1/SbU5EGtPvSHTQWWVEZExjKWCFIEcnADcgZzP8H6fyNU30f6RhjSNm25kjZFlklkDXAVXItTxIHX/AAhQ3F8kHjW9hKXjUtRJAyxvHIcNV/GQPnUDjRo0aKNGjRoIL1R6dTce1LmI5duWeN2FqLWmDgEEqQL4IIxBvVN6E5j24iICtsZveU4kK22mL3JGGshEtq+4irjLWnkaZ7vYIVakByByFDuBFMv7qT+/76IhvUnW/YjDLKsZkdBGzDMMHwugSAfqs8jtXjVf6D0bd7qbZ7/dBI2j9xWiVWBJLShXoAgXlz/8Qb5oSPWvTjbiCKOOQrPtznA4GKuuJiAN2D2UGHB8jtysWbZZywqZ4xHIfqSw4BBqwfsRRH66dh8NGgDRoo0hMbIXkfJ+xH6n8/A50vorQcxpQoeB+p/1PnXXnXDsBV/f/fGobrnrLbbRkWVmLSGo1jVpHfx9KpZPkf56CR6vtvcgkQAMWRgFPAJI4H4vVb9CdQU7XGgpjIyQf+nxyOQAeQea8fJ86f8ATfVsW82zSwFgA5RrxUoQMjllYUV9xfPjVO2nqpJd6ZNuxZG7ZAD25AgFmAHzb4sODgTRoMlRpryCiea+au/2/wC2sv8A7QJX3B2ywsAweRly77wjLGPFux2PbQccnGiLo3ibfqYgOQQD+AaAOQI4rw2QBq7oXqh77bLN1LbKzA1IoclVUuWIdVIfvoiIHHg180aAKeiGSOAEFRKyNlEiHxI921McUFgEHBj45IA1pXS42EKe59ZUGTihkwyah8DImhryTpcbMGZciCGFsxUEeCFJxBHxxp2BqA0aNGijRo1y8gH7+P8Ah+3Og715euXf/h5+P9/OucwOCf8AZ0CLkRtkWxRjyD4DHwR9r+fjSgn/AJmNH6bJ+PNAfvyf20hu542BjbBs7UKSO41dfPwQfHHnSE0yAKyE1GSeCTanhruye0hh96UcXoJTRrxGBFjkHwfOvdAaNGuJXoeL+OOfP/DQIYFpLIICihz55PNVXHBu75+PlNOiwJI0qxorlaL0LC/IHwo+TVWeTpB+uwRPhLNHG5BbF5FBoGv6iDV3RrwNM+seuNpDGzGbLtu4VMp5uiCoK+fudEUqHafxO73cG5LSMr5RRtngy5MCCUozKEKEFgMTJYoEXYt36aT2jJtVSKb3AckRO5aKMO1MX7eRwQGF883GdM9X7CWMttQ8kryKXiKn3CSpY5BbyUYtZHbdXdgGQ6h602qJRlP81gqXHILBHczllpQOb4Ir+nnTBxtmI2wNE5Y5subtbD+9OWLUSLBrj78UUfT/AEB5tys1j2YpleNrBJKRyIwAAAAOcRsCji/3Gl1BbbOHiDEsRjRazXt85CwCBwa8AfVRqf8ASG2w2iE8ly8t8/8AqOXXyAbwK+QD5vQTWjXDPQv/AH+vOu9FGjRo0BpORRY/f/X8/GlNJ7gcXdVzfn4/6ffQNdxKBZY1XIPFDjyT4Hw1H8cHVf6h1pldFsAHKQs2KlTl7cac8WWy/qvtYEqK1Mb+chGUqwXwWGXJJ5+k5AAkc8k8ij81DrkkaSZSTRwLRIVrJaPlSrLG10MguQPFuAt5OUHe16qzxqt82FBxtgzNi6uUtTKU7ca4Lx2F5pTd+o4dskhl75I48mCZNFyWAiDE42ShGIHFqDwp1F9V3Ij2zSUFlZsNriGfMtTZYu7+6RQP/tZFK5HWedV2ZEbe2HTJEAEQb2CoZR/Mys5se4KePpI+qhcRvnR98BtonNGN41cOLITIZYm+cAeAx+PPizMBgRf31nH9j/rNJtumzkOM0S1GDwZIx4r7svyPNAH76vx6co5QtHzZw4BP5U9v+nOoHWuZAa48/Gk9tLa8+bIPxyCRxf8AmPuDpa9FQ03puFreeNNxIQASyA2A2SqAfABP48n44EJ1/wBaeyRHCwad3CpGie4yqBbkKvLhRTHxVrwedXGWJWFMAw+xAI/yOo3edDjkYFlFjLEqAtXQI4q/j/8AUaZEUboPWd9Ju0yl20qv/eKkAV2VWwNlucbBIrI0OVHON23RSUYSC1F0S1EEeGBU2jC/KkFfsL5qvpraBZygctF7WOIVSqmN2ANghL72BZVNk2WXlRZJzSrYHJrk1fnnnyR58kceV50EZs4CkUiAq+LlYD4YWKGfAActVrQJIuieRboIQiKoFBVCgfAAFDVN9O5SSiUsPYSMYdxVPcZQVFZFSqr4PwT4FDVh6j1ZUQvx2/pyD3Cvg3RA/wDcAPnTFP2bjgfH7c+PjXcZ4+/A/H+nxqLm34aNZUJdcSRiRyDVsOLsAHtAvv5o6k0P5v8A35/z0R3o0aNFGgjRo0CG6jtaq/gcWQW7bH6Xd/rqnb/u3hBiAiCH+YtCgiup4DC2CCscXYK1AAWWvGoT1DuxEkkpF+2hIDEKC3woZiApPaMvi/zoMs9W7j3dzgGlLRWqkkV7roLkkAUe3ITJGFKkkNE18CxHbVZpIWWRplDKPZkwa8nQtHg7N5OQQnstHANZEB9vOpSMsLyl0dH9xqYiWThi8a4tUaBGQY3kA+QDUBphtOitEC7gKWR8TDGY5I8LXJlEbA2WQ0oH1KeLGtIqfU9u20nyhd1KMMWJUODyyt2m6KhWDUPqAr77Z/Z1/agm9AgnqPdKKo9olr5W/D+bX8WLHAzrf9Nj3yhj3vHDIynBkkmDsSi/Ri7xsrLzWRfAYkcQXUunj2U3DSSEuoMZIPvoUTwxsBlDKQH4agCMqZQScNs9a+oG6fMkwjBjnKpLJz2MpC932uMmiB5jA5B4ntn1JWUkOMSCUI7h3HhgRwR3Dj54o3xrIdn/AGit/Bfw++T/AMQ28hx95Hp1Xg9xb/1FbxkF8A5HnVU6fLvoZP5CyNFHIzRhyApvJO0qwDfIYRsVJHjTB9AN6iQCvdjWgAysbZW8FWFkiueT4r+r4ius+pW+hZDH3ojMGRXPucKVJZ18gghlW6J7a5oXQvUW43MjRTxGB1xDWjtJZlDlWTEMVwGARqj8G7FGQ3/Sd+nacgwSEFozb/y3YnHFlAbAjtdvqa1KjU6Sn2236bd1kNOEkdnkBkjFsboBbjD0W7K4wk5IYHSXVuu5yRx+8Y33BZIRG3guVjVmxamZQzMfBtAQTjWmvT/TEpZJtyW2sS54q7tdF5GQK3utHH/LJ7mNiyaNknP+qbmOLejc/wASm5aOZHCx2qGjlijEC67bIX4N0TpLqr9/aB61XYbmDZQASQwxld0homQSYkoSf6qAa/uw/QSL7yN3ikjkVophSSmlIpi9HixIr8tZOQaQnuTI4V1LqDzyPLIS7yOzufuW5P4/y0+6F154Q0ZxMcmOYcEhGUnCYV3B0s+PIJUgg1rUNbdDuWgliUYiFQoVWAEsZlmV0GC/CMYo8SwvIVQvWg7U2tcfOfk0w/UeBR8/ZTrHfTW+UwwlVDZj2VMjsC0k2ImViGZQaxeMlbKoy/UutL9PdWFYZNJiArSH5YCvFAZMO7tseQDwLzVixr458/OvdIwE23IIux4sX5HH245/P40vqK80aNGgNVT16IW2s3vgvEuHuKhOVLctHni6Wx9uT8Y2u9Z96w66JN9Fs4wAjsV3MgCkszROqQeeCVJGRvlgB4NBDQbNZZvdix99VVmjbsfNHZAuIoYmmrnnICmGIDGTYbZSWBoEqqsURgotsgweMYYsbY2CPcjoqOdWmLpr4hpBG0qocj9LqayQApTBSyzXib5koGwA8h6U8bfynLZMC2bDuaimYYDhmQXkflGsEWBSq/N0jKX3XLOMOwAXUnCGwoTFsSWCUpDLwQccKn1TpwMyJOyvEHDRo4ZpJWkIjAFGgzf3jKDibHAuxpG96bHKGU95dTEwVVjkXOOmokWAUxYK5I7OPoUahIejNB/LcRCFJP5d5KIuWkVVzBZWL9xRyEx+lqLMLqKB1DoZhLo6WJZTHaQvkoVSMhHIAklAOckcN2kkkab7r0H7TBU3IcumUaMrIkpVuVD2ENCzV5CvpHkaWvT5gxXK47BKvebBkazkeQ3K2SAAEajiMjXep+jBiF28rwPLLG2IZmRqBJeiSpkoZqyMSbcc2GYinrt9t7qqzPktj2IHMw5sVGWsLIpo2zn8A0Lm4/b22UrS76IOQXbcrubyYHnOONQxJPyOfvp/JHJtwW3abaaOOVlj3EqOsxZVumf23tybX+YDyrUaBOpTatA8lmFklQFR/C7iOKTE0SCFmhc815Ti9NFd3PSwIpdw7TNCUAIlYIrXx2MzyOCTxTRqSOBXw4PpqEbEmYvADHkYQGcwrYmC4nnMLzTEXwTfDpctttaVSlxytKBnuJ0lkC+GwuaSRD+EYfmtJb/0vHGmKR+6xshJCfa9xiGOdi0Vm5xbn4WjVxWR7r0W+DzEDbL7oCQsS7lZELoAFBZiKxYmuePhqhdx/el3VQJCxxyDABiwFlDYo/HHx4B1fulQS/xMq7iTN9yCIHUD28oZEVWVSAFHthwFoEKPi9Vj1R0KWOZo2Cq6nuGVs2S+5mxJq2Hx+x586iGPp/rPsSnKjHIhSVSuQINEfIIpwrAgggixdVrY/RW/RpI54CxhpQ8Qk9xgHK95R+UCsgDfN4sC4IOsV6P073ZVSwMiFIL4XkwTzR4Fhjx9KMfjU36L64223FxMFcoVS+Y5K8xOL5SSq/UoRVcynT6Y6PLlEHLZFgCW5Ck1yyhvCk+PwBqQ1n3pL1/FuJliNbWWu/buv94xVSrRyXTWK4YWcybPGtBGstbBo0aNAx6r1D2goAJZ2paF1QLMx/QA0PkkD51Uep9JeKMtAWV0DOxKhkeQHPJgQWBUqz0o5901ZJ1d59sHKk84tkB8X8X9/v8Atps0HElrw2QxFWwNgcj79x5+W/GgjumbRJFSVUKe6qyEY4kFgXsj+lsi3i/pXmuNL+13fHyAa7ee2j91ypSP/gf0X6P0wbdCintyYqvAxs2QK4APmq4s/HAcLDQIrgXxwb5/5j/KhoK8IWPIyRuc0unFmjyex+6yAQQxo2mZBRlc0OBj8AdqqPtZS0FMO1u0LKeRherLKO4Amsrr78f86o+b7eNN4+mAG6qx4+PJJFf4bLceKc+K5CGm6GGzBsj+nL6lLIciBQxIFEGJlPYBj2nKPl6cyEqTw4BerZSRiD8d2SgA5rdqv9JNWs9P+wrya8XzyPHBPDWPDC+ebJtp4ytj8N4sCvNDz545B7q+ojV1FGeGZGAaJyTSsyhVUqtKmRAZZEybOgEx4JWiV1CN0JE7kTONVoQ5OIrDMGKhrMIAH+Lu4FKz1rTp9tmoyyHwGBprHA5+G+Af8VjkNRYT9NC5HHIGuSKcN54P0pYYDkKQK7uxRpuGeKt031akMRjjiVXUnKJTHtwDQLDKrJHbeJJ+/ijP9G6i00SnFRfaQJMlB8BbZRipNDgMDRH51Hv6chlzCgBVBcK+be35YEKSLAzyFMw5Yfy8zpsEeJV96KKYqV9x3ALqVpslaNQGIa+MrHYADmoFt+MyWej1h0KLJtwFZWiwZCrWAgYGUIg4Qe2Df3y4ssBqL9Sen/47YbeVHLyfwsDyBeWlwLLQruzFutfBYjtsnU7H1yOXKJxneQmYsGVeWBQ2AxJB+ECizfjufek4C0KOXsrJLGzMApdv4kyZV4trv9/nUbnDJoenIrOJUAUxmaQoFYN76rIwoE4Ku2DhWAFNIDXABbdW6Q08ynlA0jSTSMqoizyBWljDHHDFgtggUcyLonWl+pPRMe/Nmch096MsKBkKtSo5Zbq1e/jg/AGvG9JPt0glRrfaJgICSyTKclm7PJYhgQB5ACn4IumKJtPRD7uB5I1BmgkUsqvkZojYOH4tGZPFq4XkqDq9r6t321/lrC27SgY5SMmwIFKxLqWI5o82Ctkmzrv0Z0eQGGVZnaBVeJPbh9syqko9qRrYnE+49VQxUcfa5v6fjskACyTWCMASbNZKSObNfcn76ms/mJTRo0ajQ0EaNGg8A1zJHf61x/0/I13o0DQ+ar7A8X5+/wAMp8X5H73rtYrBBU8eOePn6T5H+nn9tONGgQJDCvqo8/DD4/W/yNeq9Dzl9vua8j9av/fnt4QfwfuPOvDDzfg/8f8Af30CPtUKAyDEn7/Ucvnivqq+BwNcupB8/UPj7ivxz4v9L+3CmLAV5oXY+eTYo+PuPP212IPtX6kf5eKquRohl/4daiu0XYWrxuyas9h58gjlR8caSi6ZTcjIUKN9y0fBHCkUFIbhvHHHEkIvv/y5+D+vx/kNBHHxfHANCx+1/wDbRVel9Oxq/uKiZFqyIFx8EBRS5NHlwF8gOKoCtKdPjx9xSQfpl8WFZMcvJJDEYnuJJNmzWpsx3Vng3xXB+R5+RX/HTLcdNCuJlGTpZAHkrR7B/mQPH/UPH6ciMSALaUMLN0zgrdfu3+Z151TpiTKQQLYctXI5jBIP9LUPI5HkeNOo4RkDzjgoAPOJjY+Td33f/XSyxWPtdcfI5F/pYA41A12keLYBaUJ5XhQM3CIB9wt/gUPxpx04n2kyvIopOXJsgE3fzehDTUa5H68/izwAP/6GnGqDRo0aA0aNGgNGjRoDRo0aA0aNGgCNGjRoA68x17o0HjA/H350mh/xCiVGX78V/ppXQRoOVUDx99cvKAQLHP5558frZ17JCCK5HN2DRsc/8tdledA2MoEgBqzYF/UfDcV8cEn9vOnOvBGASQACas1ya8X99e6D/9k="/>
          <p:cNvSpPr>
            <a:spLocks noChangeAspect="1" noChangeArrowheads="1"/>
          </p:cNvSpPr>
          <p:nvPr/>
        </p:nvSpPr>
        <p:spPr bwMode="auto">
          <a:xfrm>
            <a:off x="229394" y="-342597"/>
            <a:ext cx="323850" cy="3193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3" name="AutoShape 14" descr="data:image/jpeg;base64,/9j/4AAQSkZJRgABAQAAAQABAAD/2wCEAAkGBxQSEhUTExQWFhUXGBsYGRcYFRoaGhoYGhcYFxQaGBkYHCggGhwlHRQXITEhJSkrLi4uGB8zODMsNygtLisBCgoKDg0OGxAQGzAkHyUsLCwvLy0sLCwwLCwsLCwsLCwsLCwsLCwsLCwsLCwsLCwsLCwsLCwsLCwsLCwsLCwsLP/AABEIAK4BIQMBIgACEQEDEQH/xAAbAAEAAgMBAQAAAAAAAAAAAAAABAUCAwYBB//EAD0QAAEDAgMECQMCBQMEAwAAAAEAAhEDIQQxQQUSUWEGEyJxgZGxwfAyodFCUmJykuHxFCMzFVOCorLC0v/EABoBAQADAQEBAAAAAAAAAAAAAAABAgMEBQb/xAArEQACAgEEAQMEAQUBAAAAAAAAAQIRAwQSITFREzJBBRQiYYFCUnGRoSP/2gAMAwEAAhEDEQA/APuKIiAIiIAiIgCIiAIiIAiIgCIiAIiIAiIgCIiAIiIAiIgCIsXvAEkgAanJAZIqvE7fw7BPWNdyZ2v/AI2VM7poLxS83x59myxnqMcO2aRwzl0jrUXA4jpnWddjWBnEEOPO+R8gpGB6b/va13Npg+RkT4hZLW4m6NHpciV0dsirdn7bo1rNeA4/pdZ3gDn4SrJdMZKStMwcWnTCIisQEREAREQBERAEREAREQBERAEREAREQBERAEREARF5KA9Rc9tjpMymS2mZd+7MA8BxK5bG7brOv1j45O3fsyFyZdZCDrs6MemnPno+g4zH06Qmo8N5a+AFyqPEdMqIsxr3nuDR5kz9lxVSu52cu5m5881H3mzGnjK5J6+b9vB1Q0cV7uTr6vTR2lIN7yXegC0O6QYioew9reQaI/8AaSuendIg7wPHjwOd/VWGFxJNt0SMiBcaeS5J6rM/k2WnxrpE/GbaxIH/ACeTQD5wqurWfU/5HOeDkd4uHgDZXVPC7wh4jktopNbkAAOUKjyZZ9sqnCPSOcfgLbwiOcz917RwYdkRvcAb+HFWtbGsaYmeIaJ5dyrq2IaZ3Wgd+f4Wf5XyaqTaIzsBFw7PObffVeYHZ7RIcy5/UHac2zB7wtpqAi5grylqMj88FZslWeVMMW5H8Lotj9IXUwA8lzciDdw5g6jkVQPqhuYnu15jgVhVpatO83l78FOLK4S3J0VnjU1Uj6Qza9A5VWeLgD5FSqdZrvpcD3EH0XyYE3la6FYtdB42MwQef5Xor6g/lHI9F+z7Ci4zZXSN1IhlclzDEOP1N5k/qH3712LHggEGQbgjIjRd+LNHKricmTHKDpmSIi1MwiIgCIiAIiIAiIgCIiAIiIAii4vH06Ql7gOWZ8hdct0k26KrQyi4xcvsWnSG92f2WGXUQxp2+fBrjwym6R2S9Xy/BVnCwc5vc4j0U/D7Vq0nSKjjOYcS4eR9lxL6nH5idL0Mvhnb4/GCk2YkmwHE+wVNinuqjtOtwFh/dQ6+0QBvOMudfPyjgF5R2i12Yi+pt56Ln1GreR1dLwTjwOKujRi9iBw7J81VO2RVp3sRwXUteMxkspB4Lm2+DVZZLs5NuGbnMHh/dMTg9+2UXnT5dXtXAt394CJF1lUwIjsmDxWW2Rr6qK+nsprw0vGQsW8xnw8FqdsxlJwqueezy42EiLrVjKVVpgl0DK9vAZKDV3jfePiSfsrKUSVCT+eC4fthjWy1xdyj3hVWJ2w6pbdLe4B0+f4UNrjGV+I91kasxvCDo4e/5U7iyxJGT8Q4mC5s82AegutV9beh8Vs3HXntc9f7rSx17eRUWXokNdHdz0W59Mju05KKbfMlIw9XswfnFVYD5Iynj+QsqdTdblPLj4+i9ole1WAWy1Cr0SYupDMZEAg8iFpNAFSsMewW/tcY7ndr1Lh4Lzck20+eymwYUO0xzDmyCD/CcvJdH0H2k6XYd2QG8zkJEt7rzyuuewe71zRIlzCI145eBUrYztzF0iP3bp7nDdv5hdOlyOGRHPngpQa/k+jyiIvojxz1ERAEREAREQBERAEWqviWM+tzW/zED1UTEbZosY5/WNcG6NcCTwAAOZVXOK7ZKi30ibVqtaJcQANSYHmVoq4xvVvexzXbrSbEESBIyXzfa226mIeC6QybMH6R/wDqNVGo1HNdvNlhysdOB4rzsn1BJ0lwd0dC6tvk62kJbvuEudEnjOpWirh2zlcjTWP8qow+16hgWG7awz7/AEVvhsZvCIAXluUX2dDxyjyYDCMygSNMj9lg/ZwLpm0eKk9Y0EyZOUn0lbDXbYHXK6jbFld0kQKtDdvBcOWfkob8WQeywRpJlXoK11MMHZifVQ8XgvHL5KentGqMg0KdhtruyeB3j3C0YrZRP0OPd91XnDuaYKrcomijCZ04rA5GVsaVzWGxDm38xxVo3Gt3d42+f3V4z5MJ43Esa1IOHBVWNwRAJ3Qe63+VYMrTkcwtzIMHVWlBS5RWM3E5N1JsdkwRocwdc1ofTj6vNXO3MBB6xllW0qu+N131ac+KwapnbGVqyOxhZzBy/HznyXmIoAiRpdbGiJHH10We7qrJkkdrCRzWYpZEcvwVlTYfJSabJEcihDNXVLe0CLjJbqdKwPGPS62soBoN7Z35KCjkiF1J3mnwPMH+8LIUzdbq2LpBzQKjd4kECc4N1tNSmJmo3jnJ8giTIcyCBuPpH+KPAgg/ZSOr/wB9hAtvty5OC17Qr0juBj2udvA2vAGZMd6usC+m6q1jTLpH2ub5aFa4ovckUnPizsERF9PR4wREQBERAEXjnRc5L5/i+mFbrnOpkdXMNa5oyGuhk556rHLnjirca4sMsl7T6Co2MxtOkJqPa2xNzcgZwNcxlxXNbO6Zgx1tOObDI8j+Sp20qdHHUwKdQb7XBzCRkRoWm5BFlT7mE4/+bt+CzwSg/wA1SOJ21tN2JrF94FmN1AyHicyoraRm/lnHefdXr6O64tewNI0PL2WLsK1192L5g+y8TJKUpNvs9KE4xVLoqmMnNSCBlHlf7fhb34MjKCPv5LHci8wVzybXZtafRlgcMN5xPI+siNLFTq7g0KmxWLJsNNVj/qDkSTCVaIpvsmmsXawFnRxQbrKgHEzlZetbKVRaky0o7QbOZB7vdWFKuDl7rnmuhb2VNQVO9ozlhT6OiY8FYYvDb4tmNfyoFHFz/dTaVQBX3Jqmc+1xZU9VmDYha2NhXOJpA3HDz4KEygSVm40zoU1JcmNLFaKbQrzHmqXavYqwNQCe/wCBZ4XEmQtFJrg53HwdFUbvtI5LlcbhiDbMXHeF0mFqSFDxmHvKjJ2maYZVwUre0N6IOqzp0zOvNWDcJY/OP5K20cLCqkauaIbKHzyUllKBJyv9lsFVozNhN1UYjaJeQ3dIDnHXQBxHoFO0rbkWjsW0NkZ6DnoqitUiGgntcznd2XgvWhAy8+XopstGNEXFUDLHHRw8J7Put/8Ap8tYPz1hbX3LW8x5C/st4zVW7LEPEYaXNItBjwOfsfBW+z5FenGe+B94PqVBeLj+ZWWzKc4mnH7vSStMN+ol+0Z5fa/8HdIiL6c8Sj1ERAEREBWdJHuGGqbgJcRu2E2NifKV806gjMEd4X15VmP2OyoLANPdY94XDq9NLL+UX/B16bULHw0fOqTeKkNBGRhW+P2NuHtNjgRkqvFNc3Ju8OWfkvGnCUHUkelDLGfRNfjS5kVXTGTj9Q4wcyORsoX+pGl793PVVuKc50TYA5a2WxtucqN0ny2T6USwp4vemzgbGCPDVbKtMOVeyppYjmtppwZ3jca+oI91PD7M3jcejJ2z50IPeCD7rS/CubmLcfmS2jEkZ/PHVSaWIkXupcSFkkuyvaBC96ubKe/BtP02P2P4UN1ItMELNo3jNSND6ZadSOWY7xr4eSk0HAjPO4jjwRoWNSmR2mZ5luh/B5qCTeGlb6VUhaMPXDxbMZjUaXW6mFBWVNck+jislnisUBl4lQsdT3GtfobH29FAr1DorJtOmYximxtR4dcRIi+sXEfeVEw1S4+d62DLvUOiYsdLSpJnGjrtlm2dlIfWaTkfFVVPEbtKdTYKC7FmTmpspHHfJcu2k0EiNePhwVHj8c6pvWifwo24SZJubrN2als1jBI2b0gBC248T9o/+y8aVg03nw/PzkqmhILvnqhcJtlwKjVKvkF51wAkm/coogsMOyZcTAFh3n/CAT4KHSqQLnO6zoVbn5YT6yq0CS3T5yV/0Ww29UNSLNyP8Rt6T9lRbKwr8S+GAls3fHZaNb5E8l9EwmGbTaGNEAD/ACTzXo6HTOU976RxarMktq7ZtReovbPNCIiA42r0icyrUaS6A9w0MQSMirPDdIg6LtngTHquS202MRWH8bj5mVEoleHLUZISas9ZabHOKZ9GbtUatPhdeja1P+L+krg6NdzTYkdxhbqm29xpLwHQOF/stFr5fJi9F4O6/wCoUnWLhfQgj1CqMbsljiXUXt/l3hnyIVXgq/WtB+lxE7pMnu55r2thiMwpnqFlj+UUzNYnB8OiHjsHBh7IPH3BFiOag1cD+26m18KTbScvmS0bjm8xrquCUVfB1wm0QSyFm0wpBxLTZwWFTD/tPgfyo6NlkT7NfWaZheObP0nd77g/hYvaQbheMKrddF3FNG3ry2Znv0zGRJv3KbTrtcIP+FGoHe7ESDopNTYpA3qZy/STY9xPv5qydnPOO1mNXCkXFwteHZJWFPFOYd10jO1j7wrXZz2EEgc44qHDwX9R1yVe18MaQbWpg74PaaL7zYuY5W+QrHZWJp1GdaDaJInJR9o4wkwPnIKmqktLnMGf1t0dGv8AN6qaQ2trktsXjd/u0CgsMOBdkUaQYcDIOSESCPL2VZJMsopIPNlDqth8cbrYa8AA/Vw+cJWh0lwmCT4WsIHJSkJrguKh7DQojiBkttd8NhRC7jkoSJiqRuBWjWB88FrxWLiAOfmtuzcJWrkinTLjkf2jvcbBaLHKXCDklyxUq6BRq+KDe/5ddXs3oK9x3sQ8AftZcn/yIgeAPeupwOwMPRMspNB4ntHzdJC7cWgm/dwcuTWQXXJ8uwuFrVY6uk9w4hhI84hT8L0UxtSCaYYNN97R4kNJPhC+qQvV1R0GNdnM9ZN9HGUOgv8A3K57mNA+5n0V1gejGHp33Osdxqdr7fT9lcouiOnxx6RjLNOXbMWNAEAQBoFkiLYyCIiAIi01cUxv1OAOcTfyzUNpcsVZD2rsSliLvEO/c2x7jxC57EdDng9io1w/iBB+0yrrG7ZidxvifwqyptSq/wDWRMiAI9Lry9Tm0zfKt/o7MPrRXD4/ZR4zZtalJfTcBxFx5hc9jXk1GDQuE+cwusx7KhIh7puJ33fa6oa2FcMtL8R5eC82W2/x/wCnoY8rr8jZvElWGF2xUZ9R3hzz81VtJ1seH4WW9xEKIuujRpTR09LaNB+fZdz/ACFuOEa67HAjz9FyjXaozEEZOI5g3WvqeTB6dfDOgr7LnNs/OSra2zy0dkkJS25UZ+reHO5881KZ0jDvqp+IP5TdFlPSmiqc6o36myNSL/ZYUsTScQJAcdJ9ir3/AKlRd+k30t+VlX2RRqAW9Cq7YyClKJC2XhxMyCrDaVcMpxqfngqPE7K6s/7dYiP0kz5E/lQ8TjqzY65hLR+tva84UKNdFvc7ZKL99sHL72yUffdSgg7w5ZgcwtmHrNe3eYQRy+Zo43VbaNnFM3wHjeae8LTAEqufiXUqzd0w0xaLcDZXFVgNwbH54qWuLITp0yFhHAVOr0eC4cna+fst7wq7aFWHMMwQ4eUx7qzrum/tnw8ypcemL5K+vUDZcdfgUXBVZJcfnALLb2xcYHguw1Usgbu43fuc94MktOlwFI2d0bxjrjD1BAsHQwf+xBldP280uuTF5ot98GVWuZ4cyp2xNkVMZO52GCxeRYkcI+p3Hguk2P0LZAdie27/ALYPYHld3p3rrKNJrAGtAa0WAAgAcgF04ND8z/0YZdWuoHLYLoLRbeq51Q/0iBkLXjxXUUKDWNDWNDWjIAQAtiL0YY4w9qOKeSU/cwiIrlAiIgCIiAIiIAiIgNWJ3tx279UGO+LLksM9uTid51rzNjl3rslzu3Nn7ruuYLTLgNCP1d3FcGuxSklOPwdGnkk3F/Jqcyc+a006G6SyLWIPHjdZ4XEB1wb6iPupTTI1n5ovNpS5Oh2uCDiaRaLDe5SMvFRnUGnMXHirmo2RlK0HC5WRwCkUlbAhwyzz4/LKHU2eY9j9oXROw1loqUD3eqzlA0jM5Z+GIkAxofbJRXgjSV1pwojLzCgYrZUi4n2Pms6aN45vJzb3E+GawpVeat6uzDpI+clBq7PeLj7pZp6qN+zwS4LrcKYC4nrK7CSCB/4A6cxK8G1cWIu1wnVmedrR8CRTu+DLJLcdFtOhaZymVV9aeK0VNsVXwH0XD+W4PmLea1P6x2TSO+ylRd8loyVcmGLYZD6dnkgWF3SbCIk3K34WsZIqNLHNs5pBaZvo7Rdf0OwlAOuHGsATLh2QJAO7wNxnfgui2xseliWblQcIc2z2x+12nDxK9HFo/Ux3fJy5NVtnVcHzHFbExOLY52GY09WRO87dLs+ywkQXC2ZAutezMW5k0qzXUqjc2vEGOIn6hzEhfW8FhG0mNpsENaIHuTxJzJWVbDsfG+1roMjeAMHiJ1XR9jH09t8mD1T37q4PlmI6JY6u9tQNpinnDnQ7laLcYzXY9H+i3VOFSsQ94MtA+lpjPK59F00L1bw0uONPwZSzzlYREXQYhERAEREAREQBERAEREAREQBERAF4QvUQHO7X2Afrodl2rMgf5eB5ZdypW7Ucw7rwZGc2PkV3igbV2TTxAh4uMnDMfkciuDPolL8ocM6sWorifKKPDbRY4fUB3qdSrNIsZHL+6oMb0ZrU53P9xvEWP9M+kqLhMY6nYgjQgiPVedL1MbqSOr04TVwZ1ltFi4Cb59yr8PtFrtY+eqlirORlTvUujJwaNvUjgsHYcZLMPXjj8zUtIryajhRwzWk4Rt8vncp0+KxMFQ4IncyAcEIWB2eLwB5KXVxbG23hPBeGuD3KlRLXIhNwIF1HxNADjfLwVn1ze/hqSeQ1UvCbML3B9UQBk05n+b8K8MMsjqA3qPMiJ0awNTfNV4LWxDZ/VOvGB7rpl4F6vaw4lijtRxZMjnK2ERFqUCIiAIiIAiIgCIiAIiIAiIgCIiAIiIAiIgCIiAIiIAo2OwNOq3de0HnqO45hSUUNJqmSm1yjkcb0ScDNF8/wv9nD8KC7ZmLYf+Mn+Ugj1XeIuSehxS/R0R1eRd8nBGviW50qn9DvworttVWZsM6y0hfR14sn9PXxJl/u/MUfNh0gquPZAngBP2hSGYbGV/0PA4kbnrC+gAALJSvp6/qkHq/7Yo5fZfRYtIdVfJ4N/J/CuH7GokQWn+t49CrBF0w02KCpI555pydtkfC4KnT+hgHOL+JNypCItkkujO7CIikBERAEREAREQBERAEREAREQBERAEREAREQBERAf//Z"/>
          <p:cNvSpPr>
            <a:spLocks noChangeAspect="1" noChangeArrowheads="1"/>
          </p:cNvSpPr>
          <p:nvPr/>
        </p:nvSpPr>
        <p:spPr bwMode="auto">
          <a:xfrm>
            <a:off x="391319" y="-182940"/>
            <a:ext cx="323850" cy="3193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grpSp>
        <p:nvGrpSpPr>
          <p:cNvPr id="15" name="Group 14"/>
          <p:cNvGrpSpPr/>
          <p:nvPr/>
        </p:nvGrpSpPr>
        <p:grpSpPr>
          <a:xfrm>
            <a:off x="418272" y="6053267"/>
            <a:ext cx="3494881" cy="2221186"/>
            <a:chOff x="215901" y="6137953"/>
            <a:chExt cx="3289300" cy="2120223"/>
          </a:xfrm>
        </p:grpSpPr>
        <p:pic>
          <p:nvPicPr>
            <p:cNvPr id="1040" name="Picture 16" descr="http://i.dailymail.co.uk/i/pix/2013/08/20/article-2397934-025F218A0000044D-633_634x3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01" y="6276294"/>
              <a:ext cx="3289300" cy="19818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68300" y="6137953"/>
              <a:ext cx="3009838" cy="338554"/>
            </a:xfrm>
            <a:prstGeom prst="rect">
              <a:avLst/>
            </a:prstGeom>
            <a:noFill/>
          </p:spPr>
          <p:txBody>
            <a:bodyPr wrap="square" rtlCol="0">
              <a:spAutoFit/>
            </a:bodyPr>
            <a:lstStyle/>
            <a:p>
              <a:r>
                <a:rPr lang="en-US" sz="1700" b="1" dirty="0"/>
                <a:t>White Processed Bread</a:t>
              </a:r>
            </a:p>
          </p:txBody>
        </p:sp>
      </p:grpSp>
      <p:sp>
        <p:nvSpPr>
          <p:cNvPr id="18" name="TextBox 17"/>
          <p:cNvSpPr txBox="1"/>
          <p:nvPr/>
        </p:nvSpPr>
        <p:spPr>
          <a:xfrm>
            <a:off x="97478" y="72044"/>
            <a:ext cx="2130425" cy="338554"/>
          </a:xfrm>
          <a:prstGeom prst="rect">
            <a:avLst/>
          </a:prstGeom>
          <a:noFill/>
        </p:spPr>
        <p:txBody>
          <a:bodyPr wrap="square" rtlCol="0">
            <a:spAutoFit/>
          </a:bodyPr>
          <a:lstStyle/>
          <a:p>
            <a:r>
              <a:rPr lang="en-US" sz="1600" b="1" dirty="0" smtClean="0"/>
              <a:t>Informational Source 2 </a:t>
            </a:r>
            <a:endParaRPr lang="en-US" sz="1600" b="1" dirty="0"/>
          </a:p>
        </p:txBody>
      </p:sp>
      <p:sp>
        <p:nvSpPr>
          <p:cNvPr id="8" name="TextBox 7"/>
          <p:cNvSpPr txBox="1"/>
          <p:nvPr/>
        </p:nvSpPr>
        <p:spPr>
          <a:xfrm>
            <a:off x="5943600" y="136374"/>
            <a:ext cx="1676400" cy="707886"/>
          </a:xfrm>
          <a:prstGeom prst="rect">
            <a:avLst/>
          </a:prstGeom>
          <a:noFill/>
        </p:spPr>
        <p:txBody>
          <a:bodyPr wrap="square" rtlCol="0">
            <a:spAutoFit/>
          </a:bodyPr>
          <a:lstStyle/>
          <a:p>
            <a:r>
              <a:rPr lang="en-US" sz="800" dirty="0" smtClean="0"/>
              <a:t>Grade Equivalent: 5.1</a:t>
            </a:r>
          </a:p>
          <a:p>
            <a:r>
              <a:rPr lang="en-US" sz="800" dirty="0" smtClean="0"/>
              <a:t>Lexile Measure: 810L</a:t>
            </a:r>
          </a:p>
          <a:p>
            <a:r>
              <a:rPr lang="en-US" sz="800" dirty="0" smtClean="0"/>
              <a:t>Mean Sentence Length: 10.1</a:t>
            </a:r>
          </a:p>
          <a:p>
            <a:r>
              <a:rPr lang="en-US" sz="800" dirty="0" smtClean="0"/>
              <a:t>Mean Log Word Frequency: 3.40</a:t>
            </a:r>
          </a:p>
          <a:p>
            <a:r>
              <a:rPr lang="en-US" sz="800" dirty="0" smtClean="0"/>
              <a:t>Word Count: 417</a:t>
            </a:r>
            <a:endParaRPr lang="en-US" sz="800" dirty="0"/>
          </a:p>
        </p:txBody>
      </p:sp>
    </p:spTree>
    <p:extLst>
      <p:ext uri="{BB962C8B-B14F-4D97-AF65-F5344CB8AC3E}">
        <p14:creationId xmlns:p14="http://schemas.microsoft.com/office/powerpoint/2010/main" val="1120574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73735824"/>
              </p:ext>
            </p:extLst>
          </p:nvPr>
        </p:nvGraphicFramePr>
        <p:xfrm>
          <a:off x="4048125" y="159657"/>
          <a:ext cx="3481388" cy="2255518"/>
        </p:xfrm>
        <a:graphic>
          <a:graphicData uri="http://schemas.openxmlformats.org/drawingml/2006/table">
            <a:tbl>
              <a:tblPr firstRow="1" bandRow="1">
                <a:tableStyleId>{5940675A-B579-460E-94D1-54222C63F5DA}</a:tableStyleId>
              </a:tblPr>
              <a:tblGrid>
                <a:gridCol w="1740694"/>
                <a:gridCol w="1740694"/>
              </a:tblGrid>
              <a:tr h="287383">
                <a:tc gridSpan="2">
                  <a:txBody>
                    <a:bodyPr/>
                    <a:lstStyle/>
                    <a:p>
                      <a:pPr algn="ctr"/>
                      <a:r>
                        <a:rPr lang="en-US" sz="1300" b="1" u="sng" dirty="0" smtClean="0"/>
                        <a:t>Original Graham Crackers</a:t>
                      </a:r>
                      <a:endParaRPr lang="en-US" sz="1300" b="1" u="sng" dirty="0"/>
                    </a:p>
                  </a:txBody>
                  <a:tcPr marL="97155" marR="97155" marT="47897" marB="4789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sz="1000" dirty="0"/>
                    </a:p>
                  </a:txBody>
                  <a:tcPr/>
                </a:tc>
              </a:tr>
              <a:tr h="287383">
                <a:tc>
                  <a:txBody>
                    <a:bodyPr/>
                    <a:lstStyle/>
                    <a:p>
                      <a:r>
                        <a:rPr lang="en-US" sz="1300" b="1" dirty="0" smtClean="0"/>
                        <a:t>Other Names..............</a:t>
                      </a:r>
                      <a:endParaRPr lang="en-US" sz="1300" b="1" dirty="0"/>
                    </a:p>
                  </a:txBody>
                  <a:tcPr marL="97155" marR="97155" marT="47897" marB="4789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300" b="1" dirty="0" smtClean="0"/>
                        <a:t>Graham Wafer</a:t>
                      </a:r>
                      <a:endParaRPr lang="en-US" sz="1300" b="1" dirty="0"/>
                    </a:p>
                  </a:txBody>
                  <a:tcPr marL="97155" marR="97155" marT="47897" marB="4789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287383">
                <a:tc>
                  <a:txBody>
                    <a:bodyPr/>
                    <a:lstStyle/>
                    <a:p>
                      <a:r>
                        <a:rPr lang="en-US" sz="1300" b="1" dirty="0" smtClean="0"/>
                        <a:t>Creator.......................</a:t>
                      </a:r>
                      <a:endParaRPr lang="en-US" sz="1300" b="1" dirty="0"/>
                    </a:p>
                  </a:txBody>
                  <a:tcPr marL="97155" marR="97155" marT="47897" marB="4789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300" b="1" dirty="0" smtClean="0"/>
                        <a:t>Sylvester Graham</a:t>
                      </a:r>
                      <a:endParaRPr lang="en-US" sz="1300" b="1" dirty="0"/>
                    </a:p>
                  </a:txBody>
                  <a:tcPr marL="97155" marR="97155" marT="47897" marB="4789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478971">
                <a:tc>
                  <a:txBody>
                    <a:bodyPr/>
                    <a:lstStyle/>
                    <a:p>
                      <a:r>
                        <a:rPr lang="en-US" sz="1300" b="1" dirty="0" smtClean="0"/>
                        <a:t>Place Invented...........</a:t>
                      </a:r>
                      <a:endParaRPr lang="en-US" sz="1300" b="1" dirty="0"/>
                    </a:p>
                  </a:txBody>
                  <a:tcPr marL="97155" marR="97155" marT="47897" marB="4789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300" b="1" dirty="0" smtClean="0"/>
                        <a:t>New Jersey, USA</a:t>
                      </a:r>
                    </a:p>
                    <a:p>
                      <a:endParaRPr lang="en-US" sz="1300" b="1" dirty="0"/>
                    </a:p>
                  </a:txBody>
                  <a:tcPr marL="97155" marR="97155" marT="47897" marB="4789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287383">
                <a:tc gridSpan="2">
                  <a:txBody>
                    <a:bodyPr/>
                    <a:lstStyle/>
                    <a:p>
                      <a:pPr algn="ctr"/>
                      <a:r>
                        <a:rPr lang="en-US" sz="1300" b="1" u="sng" dirty="0" smtClean="0"/>
                        <a:t>Original Ingredients</a:t>
                      </a:r>
                      <a:endParaRPr lang="en-US" sz="1300" b="1" u="sng" dirty="0"/>
                    </a:p>
                  </a:txBody>
                  <a:tcPr marL="97155" marR="97155" marT="47897" marB="4789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sz="1000" dirty="0"/>
                    </a:p>
                  </a:txBody>
                  <a:tcPr/>
                </a:tc>
              </a:tr>
              <a:tr h="287383">
                <a:tc>
                  <a:txBody>
                    <a:bodyPr/>
                    <a:lstStyle/>
                    <a:p>
                      <a:pPr algn="r"/>
                      <a:r>
                        <a:rPr lang="en-US" sz="1300" b="1" dirty="0" smtClean="0"/>
                        <a:t>Graham</a:t>
                      </a:r>
                      <a:r>
                        <a:rPr lang="en-US" sz="1300" b="1" baseline="0" dirty="0" smtClean="0"/>
                        <a:t> Flour</a:t>
                      </a:r>
                      <a:endParaRPr lang="en-US" sz="1300" b="1" dirty="0"/>
                    </a:p>
                  </a:txBody>
                  <a:tcPr marL="97155" marR="97155" marT="47897" marB="4789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300" b="1" dirty="0" smtClean="0"/>
                        <a:t>Milk</a:t>
                      </a:r>
                      <a:endParaRPr lang="en-US" sz="1300" b="1" dirty="0"/>
                    </a:p>
                  </a:txBody>
                  <a:tcPr marL="97155" marR="97155" marT="47897" marB="4789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287383">
                <a:tc>
                  <a:txBody>
                    <a:bodyPr/>
                    <a:lstStyle/>
                    <a:p>
                      <a:pPr algn="r"/>
                      <a:r>
                        <a:rPr lang="en-US" sz="1300" b="1" dirty="0" smtClean="0"/>
                        <a:t>Molasses</a:t>
                      </a:r>
                      <a:endParaRPr lang="en-US" sz="1300" b="1" dirty="0"/>
                    </a:p>
                  </a:txBody>
                  <a:tcPr marL="97155" marR="97155" marT="47897" marB="4789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300" b="1" dirty="0" smtClean="0"/>
                        <a:t>Eggs</a:t>
                      </a:r>
                      <a:endParaRPr lang="en-US" sz="1300" b="1" dirty="0"/>
                    </a:p>
                  </a:txBody>
                  <a:tcPr marL="97155" marR="97155" marT="47897" marB="4789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pic>
        <p:nvPicPr>
          <p:cNvPr id="7" name="Picture 6" descr="http://3.bp.blogspot.com/_3iPyEQDopjs/SeUtnAq3eiI/AAAAAAAAARs/Pr9ZBwoPfxw/s400/DSC00910.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234113" y="1596572"/>
            <a:ext cx="966585" cy="7147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Sylvester Graha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0425" y="1516743"/>
            <a:ext cx="1154083" cy="159657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177B04D-AEB5-43ED-B9BA-B3D1EC9C9067}" type="slidenum">
              <a:rPr lang="en-US" smtClean="0"/>
              <a:pPr/>
              <a:t>38</a:t>
            </a:fld>
            <a:endParaRPr lang="en-US" dirty="0"/>
          </a:p>
        </p:txBody>
      </p:sp>
      <p:sp>
        <p:nvSpPr>
          <p:cNvPr id="5" name="Rectangle 4"/>
          <p:cNvSpPr/>
          <p:nvPr/>
        </p:nvSpPr>
        <p:spPr>
          <a:xfrm>
            <a:off x="485775" y="319314"/>
            <a:ext cx="6234113" cy="9176728"/>
          </a:xfrm>
          <a:prstGeom prst="rect">
            <a:avLst/>
          </a:prstGeom>
        </p:spPr>
        <p:txBody>
          <a:bodyPr wrap="square" lIns="96378" tIns="48189" rIns="96378" bIns="48189">
            <a:spAutoFit/>
          </a:bodyPr>
          <a:lstStyle/>
          <a:p>
            <a:r>
              <a:rPr lang="en-US" sz="1300" b="1" u="sng" dirty="0"/>
              <a:t>My Name Is Graham, as in Cracker</a:t>
            </a:r>
            <a:r>
              <a:rPr lang="en-US" sz="1300" dirty="0"/>
              <a:t> </a:t>
            </a:r>
            <a:r>
              <a:rPr lang="en-US" sz="1300" dirty="0" smtClean="0"/>
              <a:t>(</a:t>
            </a:r>
            <a:r>
              <a:rPr lang="en-US" sz="1300" i="1" dirty="0" smtClean="0"/>
              <a:t>continued</a:t>
            </a:r>
            <a:r>
              <a:rPr lang="en-US" sz="1300" i="1" dirty="0"/>
              <a:t>)</a:t>
            </a:r>
            <a:endParaRPr lang="en-US" sz="1300" b="1" u="sng" dirty="0"/>
          </a:p>
          <a:p>
            <a:endParaRPr lang="en-US" sz="1500" b="1" u="sng" dirty="0"/>
          </a:p>
          <a:p>
            <a:r>
              <a:rPr lang="en-US" sz="1500" dirty="0"/>
              <a:t>Huge crowds gathered to hear the small </a:t>
            </a:r>
          </a:p>
          <a:p>
            <a:r>
              <a:rPr lang="en-US" sz="1500" dirty="0"/>
              <a:t>excited man in a high collar and tailcoat. </a:t>
            </a:r>
          </a:p>
          <a:p>
            <a:r>
              <a:rPr lang="en-US" sz="1500" dirty="0"/>
              <a:t>“Eat foods that are good for you,” </a:t>
            </a:r>
          </a:p>
          <a:p>
            <a:r>
              <a:rPr lang="en-US" sz="1500" dirty="0"/>
              <a:t>cried Sylvester.</a:t>
            </a:r>
          </a:p>
          <a:p>
            <a:endParaRPr lang="en-US" sz="1500" dirty="0"/>
          </a:p>
          <a:p>
            <a:r>
              <a:rPr lang="en-US" sz="1500" dirty="0"/>
              <a:t> “Find Nature’s way and follow her!” </a:t>
            </a:r>
          </a:p>
          <a:p>
            <a:r>
              <a:rPr lang="en-US" sz="1500" dirty="0"/>
              <a:t>Many people took his advice, and </a:t>
            </a:r>
          </a:p>
          <a:p>
            <a:r>
              <a:rPr lang="en-US" sz="1500" dirty="0"/>
              <a:t>he began to hope that someday </a:t>
            </a:r>
          </a:p>
          <a:p>
            <a:r>
              <a:rPr lang="en-US" sz="1500" dirty="0"/>
              <a:t>all Americans would stop eating </a:t>
            </a:r>
          </a:p>
          <a:p>
            <a:r>
              <a:rPr lang="en-US" sz="1500" dirty="0"/>
              <a:t>like boa constrictors. </a:t>
            </a:r>
          </a:p>
          <a:p>
            <a:endParaRPr lang="en-US" sz="1500" dirty="0"/>
          </a:p>
          <a:p>
            <a:r>
              <a:rPr lang="en-US" sz="1500" dirty="0"/>
              <a:t>Flour made from the whole-wheat grain was named after Sylvester. </a:t>
            </a:r>
          </a:p>
          <a:p>
            <a:r>
              <a:rPr lang="en-US" sz="1500" dirty="0"/>
              <a:t>With this graham flour, his followers, called Grahamites, baked bread and crackers. Instead of hot morning gruel, the popular breakfast at the time, Grahamites ate the first cold cereal, “</a:t>
            </a:r>
            <a:r>
              <a:rPr lang="en-US" sz="1500" dirty="0" smtClean="0"/>
              <a:t>Granola</a:t>
            </a:r>
            <a:r>
              <a:rPr lang="en-US" sz="1500" dirty="0"/>
              <a:t>,” made of crumbled rebaked graham crackers. Sylvester Graham had only a hunch that munching on whole-grain snacks was good for you. </a:t>
            </a:r>
          </a:p>
          <a:p>
            <a:endParaRPr lang="en-US" sz="1500" dirty="0"/>
          </a:p>
          <a:p>
            <a:r>
              <a:rPr lang="en-US" sz="1500" dirty="0"/>
              <a:t>Back then, newspapers called him “a nut among the crackers.” But today, 150 years later, scientists are proving he was right. And factories make millions of packages of graham crackers each year. </a:t>
            </a:r>
          </a:p>
          <a:p>
            <a:endParaRPr lang="en-US" sz="1500" dirty="0"/>
          </a:p>
          <a:p>
            <a:r>
              <a:rPr lang="en-US" sz="1500" dirty="0"/>
              <a:t>So now, e</a:t>
            </a:r>
            <a:r>
              <a:rPr lang="en-US" sz="1500" dirty="0" smtClean="0"/>
              <a:t>ven </a:t>
            </a:r>
            <a:r>
              <a:rPr lang="en-US" sz="1500" dirty="0"/>
              <a:t>when Elise gets teased, she’s glad her name is Graham, as in cracker. At least it’s better than, say, Boa Constrictor!</a:t>
            </a:r>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r>
              <a:rPr lang="en-US" sz="1100" i="1" dirty="0"/>
              <a:t>“My Name Is Graham, as in Cracker” by Janice Barrett Graham from Highlights for Children, January 1996. Copyright © 1996 by Highlights for Children, Inc., Columbus, Ohio.</a:t>
            </a:r>
          </a:p>
        </p:txBody>
      </p:sp>
      <p:pic>
        <p:nvPicPr>
          <p:cNvPr id="2050" name="Picture 2" descr="http://2.bp.blogspot.com/-AFwldHFkgI0/Thd0RV7LhqI/AAAAAAAAAtM/Tiyi2CSrluk/s640/DSC00564.JPG">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95400" y="6386286"/>
            <a:ext cx="4558497" cy="25282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797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74723" y="693889"/>
            <a:ext cx="6741479" cy="2811311"/>
          </a:xfrm>
          <a:prstGeom prst="rect">
            <a:avLst/>
          </a:prstGeom>
        </p:spPr>
        <p:txBody>
          <a:bodyPr wrap="square" lIns="101881" tIns="50941" rIns="101881" bIns="50941">
            <a:spAutoFit/>
          </a:bodyPr>
          <a:lstStyle/>
          <a:p>
            <a:pPr marL="461963" indent="-461963"/>
            <a:r>
              <a:rPr lang="en-US" sz="1900" b="1" dirty="0" smtClean="0">
                <a:latin typeface="Helvetica" pitchFamily="34" charset="0"/>
                <a:cs typeface="Helvetica" pitchFamily="34" charset="0"/>
              </a:rPr>
              <a:t>11.  Which statement best describes Graham’s point of view about food?</a:t>
            </a:r>
            <a:endParaRPr lang="en-US" sz="1900" b="1" dirty="0">
              <a:latin typeface="Helvetica" pitchFamily="34" charset="0"/>
              <a:cs typeface="Helvetica" pitchFamily="34" charset="0"/>
            </a:endParaRPr>
          </a:p>
          <a:p>
            <a:pPr marL="361417" indent="-361417">
              <a:buAutoNum type="arabicPeriod" startAt="5"/>
            </a:pPr>
            <a:endParaRPr lang="en-US" sz="1900" b="1" dirty="0">
              <a:latin typeface="Helvetica" pitchFamily="34" charset="0"/>
              <a:cs typeface="Helvetica" pitchFamily="34" charset="0"/>
            </a:endParaRPr>
          </a:p>
          <a:p>
            <a:pPr marL="795338" indent="-333375">
              <a:buFont typeface="+mj-lt"/>
              <a:buAutoNum type="alphaUcPeriod"/>
            </a:pPr>
            <a:r>
              <a:rPr lang="en-US" sz="1700" dirty="0" smtClean="0">
                <a:latin typeface="Helvetica" pitchFamily="34" charset="0"/>
                <a:cs typeface="Helvetica" pitchFamily="34" charset="0"/>
              </a:rPr>
              <a:t>He wanted to find a way to help people feel better.</a:t>
            </a:r>
          </a:p>
          <a:p>
            <a:pPr marL="795338" indent="-333375">
              <a:buFont typeface="+mj-lt"/>
              <a:buAutoNum type="alphaUcPeriod"/>
            </a:pPr>
            <a:endParaRPr lang="en-US" sz="1700" dirty="0">
              <a:latin typeface="Helvetica" pitchFamily="34" charset="0"/>
              <a:cs typeface="Helvetica" pitchFamily="34" charset="0"/>
            </a:endParaRPr>
          </a:p>
          <a:p>
            <a:pPr marL="795338" indent="-333375">
              <a:buFont typeface="+mj-lt"/>
              <a:buAutoNum type="alphaUcPeriod"/>
            </a:pPr>
            <a:r>
              <a:rPr lang="en-US" sz="1700" dirty="0" smtClean="0">
                <a:latin typeface="Helvetica" pitchFamily="34" charset="0"/>
                <a:cs typeface="Helvetica" pitchFamily="34" charset="0"/>
              </a:rPr>
              <a:t>People should not gulp down their food.</a:t>
            </a:r>
          </a:p>
          <a:p>
            <a:pPr marL="795338" indent="-333375">
              <a:buFont typeface="+mj-lt"/>
              <a:buAutoNum type="alphaUcPeriod"/>
            </a:pPr>
            <a:endParaRPr lang="en-US" sz="1700" dirty="0">
              <a:latin typeface="Helvetica" pitchFamily="34" charset="0"/>
              <a:cs typeface="Helvetica" pitchFamily="34" charset="0"/>
            </a:endParaRPr>
          </a:p>
          <a:p>
            <a:pPr marL="795338" indent="-333375">
              <a:buFont typeface="+mj-lt"/>
              <a:buAutoNum type="alphaUcPeriod"/>
            </a:pPr>
            <a:r>
              <a:rPr lang="en-US" sz="1700" dirty="0" smtClean="0">
                <a:latin typeface="Helvetica" pitchFamily="34" charset="0"/>
                <a:cs typeface="Helvetica" pitchFamily="34" charset="0"/>
              </a:rPr>
              <a:t>If people would eat natural foods they would feel better.</a:t>
            </a:r>
          </a:p>
          <a:p>
            <a:pPr marL="795338" indent="-333375">
              <a:buFont typeface="+mj-lt"/>
              <a:buAutoNum type="alphaUcPeriod"/>
            </a:pPr>
            <a:endParaRPr lang="en-US" sz="1700" dirty="0">
              <a:latin typeface="Helvetica" pitchFamily="34" charset="0"/>
              <a:cs typeface="Helvetica" pitchFamily="34" charset="0"/>
            </a:endParaRPr>
          </a:p>
          <a:p>
            <a:pPr marL="795338" indent="-333375">
              <a:buFont typeface="+mj-lt"/>
              <a:buAutoNum type="alphaUcPeriod"/>
            </a:pPr>
            <a:r>
              <a:rPr lang="en-US" sz="1700" dirty="0" smtClean="0">
                <a:latin typeface="Helvetica" pitchFamily="34" charset="0"/>
                <a:cs typeface="Helvetica" pitchFamily="34" charset="0"/>
              </a:rPr>
              <a:t>Graham loved to share his ideas about food.</a:t>
            </a:r>
            <a:endParaRPr lang="en-US" sz="1700"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39</a:t>
            </a:fld>
            <a:endParaRPr lang="en-US" dirty="0"/>
          </a:p>
        </p:txBody>
      </p:sp>
      <p:sp>
        <p:nvSpPr>
          <p:cNvPr id="7" name="Rectangle 6"/>
          <p:cNvSpPr/>
          <p:nvPr/>
        </p:nvSpPr>
        <p:spPr>
          <a:xfrm>
            <a:off x="401618" y="4949371"/>
            <a:ext cx="6837382" cy="5427411"/>
          </a:xfrm>
          <a:prstGeom prst="rect">
            <a:avLst/>
          </a:prstGeom>
        </p:spPr>
        <p:txBody>
          <a:bodyPr wrap="square" lIns="101881" tIns="50941" rIns="101881" bIns="50941">
            <a:spAutoFit/>
          </a:bodyPr>
          <a:lstStyle/>
          <a:p>
            <a:pPr marL="461963" indent="-461963"/>
            <a:r>
              <a:rPr lang="en-US" sz="1900" b="1" dirty="0" smtClean="0">
                <a:latin typeface="Helvetica" pitchFamily="34" charset="0"/>
                <a:cs typeface="Helvetica" pitchFamily="34" charset="0"/>
              </a:rPr>
              <a:t>12.  Why </a:t>
            </a:r>
            <a:r>
              <a:rPr lang="en-US" sz="1900" b="1" dirty="0">
                <a:latin typeface="Helvetica" pitchFamily="34" charset="0"/>
                <a:cs typeface="Helvetica" pitchFamily="34" charset="0"/>
              </a:rPr>
              <a:t>does Sylvester compare people to boa constrictors?</a:t>
            </a:r>
          </a:p>
          <a:p>
            <a:pPr marL="361417" indent="-361417">
              <a:buAutoNum type="arabicPeriod" startAt="5"/>
            </a:pPr>
            <a:endParaRPr lang="en-US" sz="1900" b="1" dirty="0">
              <a:latin typeface="Helvetica" pitchFamily="34" charset="0"/>
              <a:cs typeface="Helvetica" pitchFamily="34" charset="0"/>
            </a:endParaRPr>
          </a:p>
          <a:p>
            <a:pPr marL="693738" indent="-295275">
              <a:buFont typeface="+mj-lt"/>
              <a:buAutoNum type="alphaUcPeriod"/>
            </a:pPr>
            <a:r>
              <a:rPr lang="en-US" sz="1700" dirty="0" smtClean="0">
                <a:latin typeface="Helvetica" pitchFamily="34" charset="0"/>
                <a:cs typeface="Helvetica" pitchFamily="34" charset="0"/>
              </a:rPr>
              <a:t>When </a:t>
            </a:r>
            <a:r>
              <a:rPr lang="en-US" sz="1700" dirty="0">
                <a:latin typeface="Helvetica" pitchFamily="34" charset="0"/>
                <a:cs typeface="Helvetica" pitchFamily="34" charset="0"/>
              </a:rPr>
              <a:t>people gulped down food </a:t>
            </a:r>
            <a:r>
              <a:rPr lang="en-US" sz="1700" dirty="0" smtClean="0">
                <a:latin typeface="Helvetica" pitchFamily="34" charset="0"/>
                <a:cs typeface="Helvetica" pitchFamily="34" charset="0"/>
              </a:rPr>
              <a:t>Sylvester thought </a:t>
            </a:r>
            <a:r>
              <a:rPr lang="en-US" sz="1700" dirty="0">
                <a:latin typeface="Helvetica" pitchFamily="34" charset="0"/>
                <a:cs typeface="Helvetica" pitchFamily="34" charset="0"/>
              </a:rPr>
              <a:t>“they looked like snakes </a:t>
            </a:r>
            <a:r>
              <a:rPr lang="en-US" sz="1700" dirty="0" smtClean="0">
                <a:latin typeface="Helvetica" pitchFamily="34" charset="0"/>
                <a:cs typeface="Helvetica" pitchFamily="34" charset="0"/>
              </a:rPr>
              <a:t>swallowing a </a:t>
            </a:r>
            <a:r>
              <a:rPr lang="en-US" sz="1700" dirty="0">
                <a:latin typeface="Helvetica" pitchFamily="34" charset="0"/>
                <a:cs typeface="Helvetica" pitchFamily="34" charset="0"/>
              </a:rPr>
              <a:t>huge meal whole.”</a:t>
            </a:r>
          </a:p>
          <a:p>
            <a:pPr marL="722833" indent="-361417">
              <a:buFont typeface="+mj-lt"/>
              <a:buAutoNum type="alphaUcPeriod" startAt="2"/>
            </a:pPr>
            <a:endParaRPr lang="en-US" sz="1700" dirty="0">
              <a:latin typeface="Helvetica" pitchFamily="34" charset="0"/>
              <a:cs typeface="Helvetica" pitchFamily="34" charset="0"/>
            </a:endParaRPr>
          </a:p>
          <a:p>
            <a:pPr marL="722833" indent="-361417">
              <a:buFont typeface="+mj-lt"/>
              <a:buAutoNum type="alphaUcPeriod" startAt="2"/>
            </a:pPr>
            <a:r>
              <a:rPr lang="en-US" sz="1700" dirty="0">
                <a:latin typeface="Helvetica" pitchFamily="34" charset="0"/>
                <a:cs typeface="Helvetica" pitchFamily="34" charset="0"/>
              </a:rPr>
              <a:t>People were sick or overweight and doctors did not know how to cure them.</a:t>
            </a:r>
          </a:p>
          <a:p>
            <a:pPr marL="722833" indent="-361417">
              <a:buFont typeface="+mj-lt"/>
              <a:buAutoNum type="alphaUcPeriod" startAt="2"/>
            </a:pPr>
            <a:endParaRPr lang="en-US" sz="1700" dirty="0">
              <a:latin typeface="Helvetica" pitchFamily="34" charset="0"/>
              <a:cs typeface="Helvetica" pitchFamily="34" charset="0"/>
            </a:endParaRPr>
          </a:p>
          <a:p>
            <a:pPr marL="722833" indent="-361417">
              <a:buFont typeface="+mj-lt"/>
              <a:buAutoNum type="alphaUcPeriod" startAt="2"/>
            </a:pPr>
            <a:r>
              <a:rPr lang="en-US" sz="1700" dirty="0">
                <a:latin typeface="Helvetica" pitchFamily="34" charset="0"/>
                <a:cs typeface="Helvetica" pitchFamily="34" charset="0"/>
              </a:rPr>
              <a:t>Boa constrictors eat huge meals whole.</a:t>
            </a:r>
          </a:p>
          <a:p>
            <a:pPr marL="722833" indent="-361417">
              <a:buFont typeface="+mj-lt"/>
              <a:buAutoNum type="alphaUcPeriod" startAt="2"/>
            </a:pPr>
            <a:endParaRPr lang="en-US" sz="1700" dirty="0">
              <a:latin typeface="Helvetica" pitchFamily="34" charset="0"/>
              <a:cs typeface="Helvetica" pitchFamily="34" charset="0"/>
            </a:endParaRPr>
          </a:p>
          <a:p>
            <a:pPr marL="722833" indent="-361417">
              <a:buFont typeface="+mj-lt"/>
              <a:buAutoNum type="alphaUcPeriod" startAt="2"/>
            </a:pPr>
            <a:r>
              <a:rPr lang="en-US" sz="1700" dirty="0">
                <a:latin typeface="Helvetica" pitchFamily="34" charset="0"/>
                <a:cs typeface="Helvetica" pitchFamily="34" charset="0"/>
              </a:rPr>
              <a:t>Sylvester wondered if boa constrictors ate a lot of red meat.</a:t>
            </a:r>
          </a:p>
          <a:p>
            <a:pPr marL="722833" indent="-361417">
              <a:buFont typeface="+mj-lt"/>
              <a:buAutoNum type="alphaUcPeriod" startAt="2"/>
            </a:pPr>
            <a:endParaRPr lang="en-US" sz="1700" dirty="0">
              <a:latin typeface="Helvetica" pitchFamily="34" charset="0"/>
              <a:cs typeface="Helvetica" pitchFamily="34" charset="0"/>
            </a:endParaRPr>
          </a:p>
          <a:p>
            <a:pPr marL="722833" indent="-361417">
              <a:buFont typeface="+mj-lt"/>
              <a:buAutoNum type="alphaUcPeriod" startAt="2"/>
            </a:pPr>
            <a:endParaRPr lang="en-US" sz="1700" dirty="0">
              <a:latin typeface="Helvetica" pitchFamily="34" charset="0"/>
              <a:cs typeface="Helvetica" pitchFamily="34" charset="0"/>
            </a:endParaRPr>
          </a:p>
          <a:p>
            <a:pPr marL="722833" indent="-361417">
              <a:buFont typeface="+mj-lt"/>
              <a:buAutoNum type="alphaUcPeriod" startAt="2"/>
            </a:pPr>
            <a:endParaRPr lang="en-US" sz="1700" dirty="0">
              <a:latin typeface="Helvetica" pitchFamily="34" charset="0"/>
              <a:cs typeface="Helvetica" pitchFamily="34" charset="0"/>
            </a:endParaRPr>
          </a:p>
          <a:p>
            <a:pPr marL="722833" indent="-361417">
              <a:buFont typeface="+mj-lt"/>
              <a:buAutoNum type="alphaUcPeriod" startAt="2"/>
            </a:pPr>
            <a:endParaRPr lang="en-US" sz="1700" dirty="0">
              <a:latin typeface="Helvetica" pitchFamily="34" charset="0"/>
              <a:cs typeface="Helvetica" pitchFamily="34" charset="0"/>
            </a:endParaRPr>
          </a:p>
          <a:p>
            <a:pPr marL="722833" indent="-361417">
              <a:buFont typeface="+mj-lt"/>
              <a:buAutoNum type="alphaUcPeriod" startAt="2"/>
            </a:pPr>
            <a:endParaRPr lang="en-US" sz="1700" dirty="0">
              <a:latin typeface="Helvetica" pitchFamily="34" charset="0"/>
              <a:cs typeface="Helvetica" pitchFamily="34" charset="0"/>
            </a:endParaRPr>
          </a:p>
          <a:p>
            <a:pPr marL="722833" indent="-361417">
              <a:buFont typeface="+mj-lt"/>
              <a:buAutoNum type="alphaUcPeriod" startAt="2"/>
            </a:pPr>
            <a:endParaRPr lang="en-US" sz="1700" dirty="0">
              <a:latin typeface="Helvetica" pitchFamily="34" charset="0"/>
              <a:cs typeface="Helvetica" pitchFamily="34" charset="0"/>
            </a:endParaRPr>
          </a:p>
          <a:p>
            <a:pPr marL="361417"/>
            <a:endParaRPr lang="en-US" sz="1700" dirty="0">
              <a:latin typeface="Helvetica" pitchFamily="34" charset="0"/>
              <a:cs typeface="Helvetica" pitchFamily="34" charset="0"/>
            </a:endParaRPr>
          </a:p>
          <a:p>
            <a:pPr marL="361417"/>
            <a:endParaRPr lang="en-US" sz="1700" dirty="0">
              <a:latin typeface="Helvetica" pitchFamily="34" charset="0"/>
              <a:cs typeface="Helvetica" pitchFamily="34" charset="0"/>
            </a:endParaRPr>
          </a:p>
        </p:txBody>
      </p:sp>
      <p:cxnSp>
        <p:nvCxnSpPr>
          <p:cNvPr id="10" name="Straight Connector 9"/>
          <p:cNvCxnSpPr/>
          <p:nvPr/>
        </p:nvCxnSpPr>
        <p:spPr>
          <a:xfrm>
            <a:off x="401618" y="4726193"/>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53104" y="583768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2" name="Oval 11"/>
          <p:cNvSpPr/>
          <p:nvPr/>
        </p:nvSpPr>
        <p:spPr>
          <a:xfrm>
            <a:off x="528374" y="742359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3" name="Oval 12"/>
          <p:cNvSpPr/>
          <p:nvPr/>
        </p:nvSpPr>
        <p:spPr>
          <a:xfrm>
            <a:off x="528374" y="795712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4" name="Oval 13"/>
          <p:cNvSpPr/>
          <p:nvPr/>
        </p:nvSpPr>
        <p:spPr>
          <a:xfrm>
            <a:off x="528374" y="665057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5" name="Oval 14"/>
          <p:cNvSpPr/>
          <p:nvPr/>
        </p:nvSpPr>
        <p:spPr>
          <a:xfrm>
            <a:off x="528374" y="158430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6" name="Oval 15"/>
          <p:cNvSpPr/>
          <p:nvPr/>
        </p:nvSpPr>
        <p:spPr>
          <a:xfrm>
            <a:off x="528374" y="209418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528374" y="265808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8" name="Oval 17"/>
          <p:cNvSpPr/>
          <p:nvPr/>
        </p:nvSpPr>
        <p:spPr>
          <a:xfrm>
            <a:off x="528374" y="314028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2185601764"/>
              </p:ext>
            </p:extLst>
          </p:nvPr>
        </p:nvGraphicFramePr>
        <p:xfrm>
          <a:off x="5608881" y="8839200"/>
          <a:ext cx="1551297" cy="625844"/>
        </p:xfrm>
        <a:graphic>
          <a:graphicData uri="http://schemas.openxmlformats.org/drawingml/2006/table">
            <a:tbl>
              <a:tblPr/>
              <a:tblGrid>
                <a:gridCol w="1551297"/>
              </a:tblGrid>
              <a:tr h="163607">
                <a:tc>
                  <a:txBody>
                    <a:bodyPr/>
                    <a:lstStyle/>
                    <a:p>
                      <a:pPr marL="0" marR="0" algn="l">
                        <a:lnSpc>
                          <a:spcPct val="100000"/>
                        </a:lnSpc>
                        <a:spcBef>
                          <a:spcPts val="0"/>
                        </a:spcBef>
                        <a:spcAft>
                          <a:spcPts val="0"/>
                        </a:spcAft>
                      </a:pPr>
                      <a:r>
                        <a:rPr lang="en-US" sz="900" b="1" i="0" dirty="0" smtClean="0">
                          <a:solidFill>
                            <a:schemeClr val="tx1"/>
                          </a:solidFill>
                          <a:latin typeface="+mn-lt"/>
                          <a:ea typeface="Times New Roman"/>
                          <a:cs typeface="Times New Roman"/>
                        </a:rPr>
                        <a:t>Toward RI.3.6     </a:t>
                      </a:r>
                      <a:r>
                        <a:rPr lang="en-US" sz="900" b="1" dirty="0" smtClean="0">
                          <a:solidFill>
                            <a:schemeClr val="tx1"/>
                          </a:solidFill>
                          <a:latin typeface="Calibri"/>
                          <a:ea typeface="Times New Roman"/>
                          <a:cs typeface="Times New Roman"/>
                        </a:rPr>
                        <a:t>DOK 3 </a:t>
                      </a:r>
                      <a:r>
                        <a:rPr lang="en-US" sz="900" b="1" dirty="0">
                          <a:solidFill>
                            <a:schemeClr val="tx1"/>
                          </a:solidFill>
                          <a:latin typeface="Calibri"/>
                          <a:ea typeface="Times New Roman"/>
                          <a:cs typeface="Times New Roman"/>
                        </a:rPr>
                        <a:t>– </a:t>
                      </a:r>
                      <a:r>
                        <a:rPr lang="en-US" sz="900" b="1" dirty="0" smtClean="0">
                          <a:solidFill>
                            <a:schemeClr val="tx1"/>
                          </a:solidFill>
                          <a:latin typeface="Calibri"/>
                          <a:ea typeface="Times New Roman"/>
                          <a:cs typeface="Times New Roman"/>
                        </a:rPr>
                        <a:t>Cu</a:t>
                      </a:r>
                      <a:endParaRPr lang="en-US" sz="900" dirty="0">
                        <a:solidFill>
                          <a:schemeClr val="tx1"/>
                        </a:solidFill>
                        <a:latin typeface="Calibri"/>
                        <a:ea typeface="Calibri"/>
                        <a:cs typeface="Times New Roman"/>
                      </a:endParaRPr>
                    </a:p>
                  </a:txBody>
                  <a:tcPr marL="33841" marR="338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462237">
                <a:tc>
                  <a:txBody>
                    <a:bodyPr/>
                    <a:lstStyle/>
                    <a:p>
                      <a:pPr marL="0" marR="0" algn="l">
                        <a:lnSpc>
                          <a:spcPct val="100000"/>
                        </a:lnSpc>
                        <a:spcBef>
                          <a:spcPts val="0"/>
                        </a:spcBef>
                        <a:spcAft>
                          <a:spcPts val="0"/>
                        </a:spcAft>
                      </a:pPr>
                      <a:r>
                        <a:rPr lang="en-US" sz="1000" b="1" dirty="0" smtClean="0">
                          <a:effectLst/>
                          <a:latin typeface="+mn-lt"/>
                          <a:ea typeface="Times New Roman"/>
                          <a:cs typeface="Times New Roman"/>
                        </a:rPr>
                        <a:t>Explain an author’s point of view using supporting evidence from the text.</a:t>
                      </a:r>
                      <a:endParaRPr lang="en-US" sz="1000" dirty="0">
                        <a:effectLst/>
                        <a:latin typeface="+mn-lt"/>
                        <a:ea typeface="Calibri"/>
                        <a:cs typeface="Times New Roman"/>
                      </a:endParaRPr>
                    </a:p>
                  </a:txBody>
                  <a:tcPr marL="33841" marR="338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428496240"/>
              </p:ext>
            </p:extLst>
          </p:nvPr>
        </p:nvGraphicFramePr>
        <p:xfrm>
          <a:off x="5761616" y="3733800"/>
          <a:ext cx="1447800" cy="822960"/>
        </p:xfrm>
        <a:graphic>
          <a:graphicData uri="http://schemas.openxmlformats.org/drawingml/2006/table">
            <a:tbl>
              <a:tblPr firstRow="1" firstCol="1" bandRow="1"/>
              <a:tblGrid>
                <a:gridCol w="1447800"/>
              </a:tblGrid>
              <a:tr h="134500">
                <a:tc>
                  <a:txBody>
                    <a:bodyPr/>
                    <a:lstStyle/>
                    <a:p>
                      <a:pPr marL="0" marR="0" algn="ctr">
                        <a:lnSpc>
                          <a:spcPct val="100000"/>
                        </a:lnSpc>
                        <a:spcBef>
                          <a:spcPts val="0"/>
                        </a:spcBef>
                        <a:spcAft>
                          <a:spcPts val="0"/>
                        </a:spcAft>
                      </a:pPr>
                      <a:r>
                        <a:rPr lang="en-US" sz="900" b="1" dirty="0" smtClean="0">
                          <a:solidFill>
                            <a:schemeClr val="tx1"/>
                          </a:solidFill>
                          <a:effectLst/>
                          <a:latin typeface="+mn-lt"/>
                          <a:ea typeface="Times New Roman"/>
                          <a:cs typeface="Times New Roman"/>
                        </a:rPr>
                        <a:t>Toward RI.3.6   DOK 2 – </a:t>
                      </a:r>
                      <a:r>
                        <a:rPr lang="en-US" sz="900" b="1" dirty="0" err="1" smtClean="0">
                          <a:solidFill>
                            <a:schemeClr val="tx1"/>
                          </a:solidFill>
                          <a:effectLst/>
                          <a:latin typeface="+mn-lt"/>
                          <a:ea typeface="Times New Roman"/>
                          <a:cs typeface="Times New Roman"/>
                        </a:rPr>
                        <a:t>ANq</a:t>
                      </a:r>
                      <a:r>
                        <a:rPr lang="en-US" sz="900" b="1" dirty="0" smtClean="0">
                          <a:solidFill>
                            <a:schemeClr val="tx1"/>
                          </a:solidFill>
                          <a:effectLst/>
                          <a:latin typeface="+mn-lt"/>
                          <a:ea typeface="Times New Roman"/>
                          <a:cs typeface="Times New Roman"/>
                        </a:rPr>
                        <a:t> </a:t>
                      </a:r>
                      <a:endParaRPr lang="en-US" sz="900" dirty="0">
                        <a:solidFill>
                          <a:schemeClr val="tx1"/>
                        </a:solidFill>
                        <a:effectLst/>
                        <a:latin typeface="Calibri"/>
                        <a:ea typeface="Calibri"/>
                        <a:cs typeface="Times New Roman"/>
                      </a:endParaRPr>
                    </a:p>
                  </a:txBody>
                  <a:tcPr marL="32894" marR="328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647279">
                <a:tc>
                  <a:txBody>
                    <a:bodyPr/>
                    <a:lstStyle/>
                    <a:p>
                      <a:pPr marL="0" marR="0" algn="l">
                        <a:lnSpc>
                          <a:spcPct val="100000"/>
                        </a:lnSpc>
                        <a:spcBef>
                          <a:spcPts val="0"/>
                        </a:spcBef>
                        <a:spcAft>
                          <a:spcPts val="0"/>
                        </a:spcAft>
                      </a:pPr>
                      <a:r>
                        <a:rPr lang="en-US" sz="900" b="1" dirty="0">
                          <a:effectLst/>
                          <a:latin typeface="Calibri"/>
                          <a:ea typeface="Times New Roman"/>
                          <a:cs typeface="Times New Roman"/>
                        </a:rPr>
                        <a:t>Identifies and lists the author’s points of views within a text.  Compares an author’s point of view with their own</a:t>
                      </a:r>
                      <a:r>
                        <a:rPr lang="en-US" sz="900" b="1" dirty="0" smtClean="0">
                          <a:effectLst/>
                          <a:latin typeface="Calibri"/>
                          <a:ea typeface="Times New Roman"/>
                          <a:cs typeface="Times New Roman"/>
                        </a:rPr>
                        <a:t>.</a:t>
                      </a:r>
                    </a:p>
                  </a:txBody>
                  <a:tcPr marL="32894" marR="32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4228649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160" y="152400"/>
            <a:ext cx="6563360" cy="8966838"/>
          </a:xfrm>
          <a:prstGeom prst="rect">
            <a:avLst/>
          </a:prstGeom>
          <a:noFill/>
        </p:spPr>
        <p:txBody>
          <a:bodyPr wrap="square" lIns="101880" tIns="50939" rIns="101880" bIns="50939" rtlCol="0">
            <a:spAutoFit/>
          </a:bodyPr>
          <a:lstStyle/>
          <a:p>
            <a:r>
              <a:rPr lang="en-US" sz="1700" u="sng" dirty="0"/>
              <a:t>Background</a:t>
            </a:r>
          </a:p>
          <a:p>
            <a:endParaRPr lang="en-US" sz="1300" dirty="0"/>
          </a:p>
          <a:p>
            <a:r>
              <a:rPr lang="en-US" sz="1300" dirty="0"/>
              <a:t>This is a pre-assessment to measure the task of writing an </a:t>
            </a:r>
            <a:r>
              <a:rPr lang="en-US" sz="1300" b="1" dirty="0" smtClean="0"/>
              <a:t>informational article</a:t>
            </a:r>
            <a:r>
              <a:rPr lang="en-US" sz="1300" dirty="0" smtClean="0"/>
              <a:t>. Full </a:t>
            </a:r>
            <a:r>
              <a:rPr lang="en-US" sz="1300" dirty="0"/>
              <a:t>compositions </a:t>
            </a:r>
            <a:r>
              <a:rPr lang="en-US" sz="1300" dirty="0" smtClean="0"/>
              <a:t>are </a:t>
            </a:r>
            <a:r>
              <a:rPr lang="en-US" sz="1300" dirty="0"/>
              <a:t>always part of a Performance </a:t>
            </a:r>
            <a:r>
              <a:rPr lang="en-US" sz="1300" dirty="0" smtClean="0"/>
              <a:t>Task (PT).   </a:t>
            </a:r>
            <a:r>
              <a:rPr lang="en-US" sz="1300" dirty="0"/>
              <a:t>A complete performance task would have:</a:t>
            </a:r>
          </a:p>
          <a:p>
            <a:endParaRPr lang="en-US" sz="1300" dirty="0"/>
          </a:p>
          <a:p>
            <a:r>
              <a:rPr lang="en-US" sz="1300" b="1" i="1" dirty="0"/>
              <a:t>Part 1</a:t>
            </a:r>
          </a:p>
          <a:p>
            <a:pPr marL="181703" indent="-181703">
              <a:buFont typeface="Arial" panose="020B0604020202020204" pitchFamily="34" charset="0"/>
              <a:buChar char="•"/>
            </a:pPr>
            <a:r>
              <a:rPr lang="en-US" sz="1300" dirty="0"/>
              <a:t>A </a:t>
            </a:r>
            <a:r>
              <a:rPr lang="en-US" sz="1300" dirty="0" smtClean="0"/>
              <a:t>classroom </a:t>
            </a:r>
            <a:r>
              <a:rPr lang="en-US" sz="1300" dirty="0"/>
              <a:t>a</a:t>
            </a:r>
            <a:r>
              <a:rPr lang="en-US" sz="1300" dirty="0" smtClean="0"/>
              <a:t>ctivity </a:t>
            </a:r>
            <a:r>
              <a:rPr lang="en-US" sz="1300" dirty="0"/>
              <a:t>(30 </a:t>
            </a:r>
            <a:r>
              <a:rPr lang="en-US" sz="1300" dirty="0" smtClean="0"/>
              <a:t>minutes)</a:t>
            </a:r>
          </a:p>
          <a:p>
            <a:r>
              <a:rPr lang="en-US" sz="1300" dirty="0" smtClean="0"/>
              <a:t>     </a:t>
            </a:r>
            <a:r>
              <a:rPr lang="en-US" sz="1300" dirty="0"/>
              <a:t>(35 </a:t>
            </a:r>
            <a:r>
              <a:rPr lang="en-US" sz="1300" dirty="0" smtClean="0"/>
              <a:t>minutes – Independent work)</a:t>
            </a:r>
            <a:endParaRPr lang="en-US" sz="1300" dirty="0"/>
          </a:p>
          <a:p>
            <a:pPr marL="181703" indent="-181703">
              <a:buFont typeface="Arial" panose="020B0604020202020204" pitchFamily="34" charset="0"/>
              <a:buChar char="•"/>
            </a:pPr>
            <a:r>
              <a:rPr lang="en-US" sz="1300" dirty="0"/>
              <a:t>Passages </a:t>
            </a:r>
            <a:r>
              <a:rPr lang="en-US" sz="1300" dirty="0" smtClean="0"/>
              <a:t>or stimuli to </a:t>
            </a:r>
            <a:r>
              <a:rPr lang="en-US" sz="1300" dirty="0"/>
              <a:t>r</a:t>
            </a:r>
            <a:r>
              <a:rPr lang="en-US" sz="1300" dirty="0" smtClean="0"/>
              <a:t>ead </a:t>
            </a:r>
            <a:endParaRPr lang="en-US" sz="1300" dirty="0"/>
          </a:p>
          <a:p>
            <a:pPr marL="181703" indent="-181703">
              <a:buFont typeface="Arial" panose="020B0604020202020204" pitchFamily="34" charset="0"/>
              <a:buChar char="•"/>
            </a:pPr>
            <a:r>
              <a:rPr lang="en-US" sz="1300" dirty="0" smtClean="0"/>
              <a:t>3 </a:t>
            </a:r>
            <a:r>
              <a:rPr lang="en-US" sz="1300" dirty="0"/>
              <a:t>r</a:t>
            </a:r>
            <a:r>
              <a:rPr lang="en-US" sz="1300" dirty="0" smtClean="0"/>
              <a:t>esearch </a:t>
            </a:r>
            <a:r>
              <a:rPr lang="en-US" sz="1300" dirty="0"/>
              <a:t>q</a:t>
            </a:r>
            <a:r>
              <a:rPr lang="en-US" sz="1300" dirty="0" smtClean="0"/>
              <a:t>uestions </a:t>
            </a:r>
            <a:endParaRPr lang="en-US" sz="1300" dirty="0"/>
          </a:p>
          <a:p>
            <a:pPr marL="181703" indent="-181703">
              <a:buFont typeface="Arial" panose="020B0604020202020204" pitchFamily="34" charset="0"/>
              <a:buChar char="•"/>
            </a:pPr>
            <a:r>
              <a:rPr lang="en-US" sz="1300" dirty="0" smtClean="0"/>
              <a:t>There may be other constructed response questions.</a:t>
            </a:r>
            <a:endParaRPr lang="en-US" sz="1300" dirty="0"/>
          </a:p>
          <a:p>
            <a:r>
              <a:rPr lang="en-US" sz="1300" b="1" i="1" dirty="0"/>
              <a:t>Part 2</a:t>
            </a:r>
          </a:p>
          <a:p>
            <a:pPr marL="181703" indent="-181703">
              <a:buFont typeface="Arial" panose="020B0604020202020204" pitchFamily="34" charset="0"/>
              <a:buChar char="•"/>
            </a:pPr>
            <a:r>
              <a:rPr lang="en-US" sz="1300" dirty="0"/>
              <a:t>A </a:t>
            </a:r>
            <a:r>
              <a:rPr lang="en-US" sz="1300" dirty="0" smtClean="0"/>
              <a:t>full-composition </a:t>
            </a:r>
            <a:r>
              <a:rPr lang="en-US" sz="1300" dirty="0"/>
              <a:t>(70 </a:t>
            </a:r>
            <a:r>
              <a:rPr lang="en-US" sz="1300" dirty="0" smtClean="0"/>
              <a:t>minutes</a:t>
            </a:r>
            <a:r>
              <a:rPr lang="en-US" sz="1300" dirty="0"/>
              <a:t>)</a:t>
            </a:r>
          </a:p>
          <a:p>
            <a:pPr marL="181703" indent="-181703">
              <a:buFont typeface="Arial" panose="020B0604020202020204" pitchFamily="34" charset="0"/>
              <a:buChar char="•"/>
            </a:pPr>
            <a:endParaRPr lang="en-US" sz="1300" dirty="0"/>
          </a:p>
          <a:p>
            <a:r>
              <a:rPr lang="en-US" sz="1300" dirty="0" smtClean="0"/>
              <a:t>Students </a:t>
            </a:r>
            <a:r>
              <a:rPr lang="en-US" sz="1300" dirty="0"/>
              <a:t>should have access to spell-check resources but no grammar-check resources.  Students can refer back to their passages, notes and 3 research questions </a:t>
            </a:r>
            <a:r>
              <a:rPr lang="en-US" sz="1300" dirty="0" smtClean="0"/>
              <a:t>and any other constructed responses, as </a:t>
            </a:r>
            <a:r>
              <a:rPr lang="en-US" sz="1300" dirty="0"/>
              <a:t>often </a:t>
            </a:r>
            <a:r>
              <a:rPr lang="en-US" sz="1300" dirty="0" smtClean="0"/>
              <a:t>as they’d </a:t>
            </a:r>
            <a:r>
              <a:rPr lang="en-US" sz="1300" dirty="0"/>
              <a:t>like.</a:t>
            </a:r>
          </a:p>
          <a:p>
            <a:endParaRPr lang="en-US" sz="1300" dirty="0"/>
          </a:p>
          <a:p>
            <a:r>
              <a:rPr lang="en-US" sz="1700" u="sng" dirty="0"/>
              <a:t>Directions</a:t>
            </a:r>
          </a:p>
          <a:p>
            <a:r>
              <a:rPr lang="en-US" sz="1200" b="1" dirty="0"/>
              <a:t>30 minutes</a:t>
            </a:r>
          </a:p>
          <a:p>
            <a:pPr marL="242270" indent="-242270">
              <a:buAutoNum type="arabicPeriod"/>
            </a:pPr>
            <a:r>
              <a:rPr lang="en-US" sz="1300" dirty="0"/>
              <a:t>You may wish to have a 30 minute classroom activity.  The purpose of a PT activity is to </a:t>
            </a:r>
          </a:p>
          <a:p>
            <a:r>
              <a:rPr lang="en-US" sz="1300" dirty="0"/>
              <a:t>      </a:t>
            </a:r>
            <a:r>
              <a:rPr lang="en-US" sz="1300" dirty="0" smtClean="0"/>
              <a:t> ensure that </a:t>
            </a:r>
            <a:r>
              <a:rPr lang="en-US" sz="1300" dirty="0"/>
              <a:t>all students are familiar with the concepts of the topic and know and </a:t>
            </a:r>
          </a:p>
          <a:p>
            <a:r>
              <a:rPr lang="en-US" sz="1300" dirty="0"/>
              <a:t>       understand key terms (vocabulary) that are at the upper end of their grade level (words</a:t>
            </a:r>
          </a:p>
          <a:p>
            <a:r>
              <a:rPr lang="en-US" sz="1300" dirty="0"/>
              <a:t>       they would not normally know or are unfamiliar </a:t>
            </a:r>
            <a:r>
              <a:rPr lang="en-US" sz="1300" dirty="0" smtClean="0"/>
              <a:t>with </a:t>
            </a:r>
            <a:r>
              <a:rPr lang="en-US" sz="1300" dirty="0"/>
              <a:t>their background or culture).</a:t>
            </a:r>
          </a:p>
          <a:p>
            <a:r>
              <a:rPr lang="en-US" sz="1300" dirty="0"/>
              <a:t>       The classroom activity </a:t>
            </a:r>
            <a:r>
              <a:rPr lang="en-US" sz="1300" b="1" dirty="0"/>
              <a:t>DOES NOT </a:t>
            </a:r>
            <a:r>
              <a:rPr lang="en-US" sz="1300" dirty="0"/>
              <a:t>pre-teach any of the content that will be assessed!</a:t>
            </a:r>
          </a:p>
          <a:p>
            <a:r>
              <a:rPr lang="en-US" sz="1200" b="1" dirty="0"/>
              <a:t>35 minutes</a:t>
            </a:r>
          </a:p>
          <a:p>
            <a:pPr marL="242270" indent="-242270">
              <a:buAutoNum type="arabicPeriod" startAt="2"/>
            </a:pPr>
            <a:r>
              <a:rPr lang="en-US" sz="1300" dirty="0"/>
              <a:t>Students read the passages independently.  If you have students who can not read</a:t>
            </a:r>
          </a:p>
          <a:p>
            <a:r>
              <a:rPr lang="en-US" sz="1300" dirty="0"/>
              <a:t>       the passages you may read them to those students but please make note of the</a:t>
            </a:r>
          </a:p>
          <a:p>
            <a:pPr marL="245635"/>
            <a:r>
              <a:rPr lang="en-US" sz="1300" dirty="0"/>
              <a:t>accommodation.  </a:t>
            </a:r>
            <a:r>
              <a:rPr lang="en-US" sz="1300" dirty="0" smtClean="0"/>
              <a:t>Remind </a:t>
            </a:r>
            <a:r>
              <a:rPr lang="en-US" sz="1300" dirty="0"/>
              <a:t>students to take notes as they read.  During an actual SBAC   assessment students are allowed to keep their notes as a reference.</a:t>
            </a:r>
          </a:p>
          <a:p>
            <a:pPr marL="245635" indent="-245635">
              <a:buFont typeface="+mj-lt"/>
              <a:buAutoNum type="arabicPeriod" startAt="3"/>
            </a:pPr>
            <a:r>
              <a:rPr lang="en-US" sz="1300" dirty="0"/>
              <a:t>Students answer the 3 research </a:t>
            </a:r>
            <a:r>
              <a:rPr lang="en-US" sz="1300" dirty="0" smtClean="0"/>
              <a:t>questions</a:t>
            </a:r>
            <a:r>
              <a:rPr lang="en-US" sz="1300" dirty="0"/>
              <a:t> </a:t>
            </a:r>
            <a:r>
              <a:rPr lang="en-US" sz="1300" dirty="0" smtClean="0"/>
              <a:t>or other constructed response questions. Students should also </a:t>
            </a:r>
            <a:r>
              <a:rPr lang="en-US" sz="1300" dirty="0"/>
              <a:t>refer to their answers when writing their full </a:t>
            </a:r>
            <a:r>
              <a:rPr lang="en-US" sz="1300" dirty="0" smtClean="0"/>
              <a:t>informational article.</a:t>
            </a:r>
            <a:endParaRPr lang="en-US" sz="1300" dirty="0"/>
          </a:p>
          <a:p>
            <a:r>
              <a:rPr lang="en-US" sz="1200" b="1" dirty="0"/>
              <a:t>15 minute break</a:t>
            </a:r>
          </a:p>
          <a:p>
            <a:r>
              <a:rPr lang="en-US" sz="1200" b="1" dirty="0"/>
              <a:t>70 Minutes</a:t>
            </a:r>
          </a:p>
          <a:p>
            <a:r>
              <a:rPr lang="en-US" sz="1300" dirty="0"/>
              <a:t>4.     Students write their full composition </a:t>
            </a:r>
            <a:r>
              <a:rPr lang="en-US" sz="1300" dirty="0" smtClean="0"/>
              <a:t>(informational article).</a:t>
            </a:r>
            <a:endParaRPr lang="en-US" sz="1300" dirty="0"/>
          </a:p>
          <a:p>
            <a:endParaRPr lang="en-US" sz="1300" dirty="0"/>
          </a:p>
          <a:p>
            <a:r>
              <a:rPr lang="en-US" sz="1300" b="1" u="sng" dirty="0"/>
              <a:t>SCORING</a:t>
            </a:r>
          </a:p>
          <a:p>
            <a:r>
              <a:rPr lang="en-US" sz="1300" dirty="0"/>
              <a:t>An </a:t>
            </a:r>
            <a:r>
              <a:rPr lang="en-US" sz="1300" dirty="0" smtClean="0"/>
              <a:t>Informational Rubric </a:t>
            </a:r>
            <a:r>
              <a:rPr lang="en-US" sz="1300" dirty="0"/>
              <a:t>is provided.  Students receive three scores:</a:t>
            </a:r>
          </a:p>
          <a:p>
            <a:endParaRPr lang="en-US" sz="1300" dirty="0"/>
          </a:p>
          <a:p>
            <a:pPr marL="242270" indent="-242270">
              <a:buAutoNum type="arabicPeriod"/>
            </a:pPr>
            <a:r>
              <a:rPr lang="en-US" sz="1300" dirty="0"/>
              <a:t>Organization and Purpose</a:t>
            </a:r>
          </a:p>
          <a:p>
            <a:pPr marL="242270" indent="-242270">
              <a:buAutoNum type="arabicPeriod"/>
            </a:pPr>
            <a:r>
              <a:rPr lang="en-US" sz="1300" dirty="0"/>
              <a:t>Evidence and Elaboration</a:t>
            </a:r>
          </a:p>
          <a:p>
            <a:pPr marL="242270" indent="-242270">
              <a:buAutoNum type="arabicPeriod"/>
            </a:pPr>
            <a:r>
              <a:rPr lang="en-US" sz="1300" dirty="0"/>
              <a:t>Conventions</a:t>
            </a:r>
          </a:p>
          <a:p>
            <a:endParaRPr lang="en-US" sz="1300" dirty="0"/>
          </a:p>
        </p:txBody>
      </p:sp>
      <p:sp>
        <p:nvSpPr>
          <p:cNvPr id="3" name="Slide Number Placeholder 2"/>
          <p:cNvSpPr>
            <a:spLocks noGrp="1"/>
          </p:cNvSpPr>
          <p:nvPr>
            <p:ph type="sldNum" sz="quarter" idx="12"/>
          </p:nvPr>
        </p:nvSpPr>
        <p:spPr/>
        <p:txBody>
          <a:bodyPr/>
          <a:lstStyle/>
          <a:p>
            <a:fld id="{2A5E9C3D-07D7-45D2-9B6A-FB5CA66A53EB}" type="slidenum">
              <a:rPr lang="en-US" smtClean="0"/>
              <a:pPr/>
              <a:t>4</a:t>
            </a:fld>
            <a:endParaRPr lang="en-US" dirty="0"/>
          </a:p>
        </p:txBody>
      </p:sp>
    </p:spTree>
    <p:extLst>
      <p:ext uri="{BB962C8B-B14F-4D97-AF65-F5344CB8AC3E}">
        <p14:creationId xmlns:p14="http://schemas.microsoft.com/office/powerpoint/2010/main" val="38885664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43777" y="838200"/>
            <a:ext cx="6955304" cy="2780533"/>
          </a:xfrm>
          <a:prstGeom prst="rect">
            <a:avLst/>
          </a:prstGeom>
        </p:spPr>
        <p:txBody>
          <a:bodyPr wrap="square" lIns="101881" tIns="50941" rIns="101881" bIns="50941">
            <a:spAutoFit/>
          </a:bodyPr>
          <a:lstStyle/>
          <a:p>
            <a:pPr marL="515938" indent="-515938">
              <a:buAutoNum type="arabicPeriod" startAt="13"/>
            </a:pPr>
            <a:r>
              <a:rPr lang="en-US" sz="1900" b="1" dirty="0" smtClean="0">
                <a:latin typeface="Helvetica" pitchFamily="34" charset="0"/>
                <a:cs typeface="Helvetica" pitchFamily="34" charset="0"/>
              </a:rPr>
              <a:t>What did Graham believe about white bread?</a:t>
            </a:r>
          </a:p>
          <a:p>
            <a:pPr marL="515938" indent="-515938">
              <a:buAutoNum type="arabicPeriod" startAt="13"/>
            </a:pPr>
            <a:endParaRPr lang="en-US" sz="1900" b="1" dirty="0">
              <a:latin typeface="Helvetica" pitchFamily="34" charset="0"/>
              <a:cs typeface="Helvetica" pitchFamily="34" charset="0"/>
            </a:endParaRPr>
          </a:p>
          <a:p>
            <a:pPr marL="515938">
              <a:buFont typeface="+mj-lt"/>
              <a:buAutoNum type="alphaUcPeriod"/>
            </a:pPr>
            <a:r>
              <a:rPr lang="en-US" sz="1700" dirty="0" smtClean="0">
                <a:latin typeface="Helvetica" pitchFamily="34" charset="0"/>
                <a:cs typeface="Helvetica" pitchFamily="34" charset="0"/>
              </a:rPr>
              <a:t>    Processed white flour is healthier than whole wheat.</a:t>
            </a:r>
          </a:p>
          <a:p>
            <a:pPr marL="515938">
              <a:buFont typeface="+mj-lt"/>
              <a:buAutoNum type="alphaUcPeriod"/>
            </a:pPr>
            <a:endParaRPr lang="en-US" sz="1700" dirty="0">
              <a:latin typeface="Helvetica" pitchFamily="34" charset="0"/>
              <a:cs typeface="Helvetica" pitchFamily="34" charset="0"/>
            </a:endParaRPr>
          </a:p>
          <a:p>
            <a:pPr marL="515938">
              <a:buFont typeface="+mj-lt"/>
              <a:buAutoNum type="alphaUcPeriod"/>
            </a:pPr>
            <a:r>
              <a:rPr lang="en-US" sz="1700" dirty="0" smtClean="0">
                <a:latin typeface="Helvetica" pitchFamily="34" charset="0"/>
                <a:cs typeface="Helvetica" pitchFamily="34" charset="0"/>
              </a:rPr>
              <a:t>    Processed white flour destroys some of its nutrients.</a:t>
            </a:r>
          </a:p>
          <a:p>
            <a:pPr marL="515938">
              <a:buFont typeface="+mj-lt"/>
              <a:buAutoNum type="alphaUcPeriod"/>
            </a:pPr>
            <a:endParaRPr lang="en-US" sz="1700" dirty="0">
              <a:latin typeface="Helvetica" pitchFamily="34" charset="0"/>
              <a:cs typeface="Helvetica" pitchFamily="34" charset="0"/>
            </a:endParaRPr>
          </a:p>
          <a:p>
            <a:pPr marL="515938">
              <a:buFont typeface="+mj-lt"/>
              <a:buAutoNum type="alphaUcPeriod"/>
            </a:pPr>
            <a:r>
              <a:rPr lang="en-US" sz="1700" dirty="0" smtClean="0">
                <a:latin typeface="Helvetica" pitchFamily="34" charset="0"/>
                <a:cs typeface="Helvetica" pitchFamily="34" charset="0"/>
              </a:rPr>
              <a:t>    People should buy white flour rather than whole wheat.</a:t>
            </a:r>
          </a:p>
          <a:p>
            <a:pPr marL="515938">
              <a:buFont typeface="+mj-lt"/>
              <a:buAutoNum type="alphaUcPeriod"/>
            </a:pPr>
            <a:endParaRPr lang="en-US" sz="1700" dirty="0">
              <a:latin typeface="Helvetica" pitchFamily="34" charset="0"/>
              <a:cs typeface="Helvetica" pitchFamily="34" charset="0"/>
            </a:endParaRPr>
          </a:p>
          <a:p>
            <a:pPr marL="515938">
              <a:buFont typeface="+mj-lt"/>
              <a:buAutoNum type="alphaUcPeriod"/>
            </a:pPr>
            <a:r>
              <a:rPr lang="en-US" sz="1700" dirty="0" smtClean="0">
                <a:latin typeface="Helvetica" pitchFamily="34" charset="0"/>
                <a:cs typeface="Helvetica" pitchFamily="34" charset="0"/>
              </a:rPr>
              <a:t>    White and whole wheat flour were both healthy.</a:t>
            </a:r>
            <a:endParaRPr lang="en-US" sz="1700" dirty="0">
              <a:latin typeface="Helvetica" pitchFamily="34" charset="0"/>
              <a:cs typeface="Helvetica" pitchFamily="34" charset="0"/>
            </a:endParaRPr>
          </a:p>
          <a:p>
            <a:pPr marL="515938" indent="-515938">
              <a:buAutoNum type="arabicPeriod" startAt="13"/>
            </a:pPr>
            <a:endParaRPr lang="en-US" sz="1700"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40</a:t>
            </a:fld>
            <a:endParaRPr lang="en-US" dirty="0"/>
          </a:p>
        </p:txBody>
      </p:sp>
      <p:sp>
        <p:nvSpPr>
          <p:cNvPr id="3" name="Rectangle 2"/>
          <p:cNvSpPr/>
          <p:nvPr/>
        </p:nvSpPr>
        <p:spPr>
          <a:xfrm>
            <a:off x="313960" y="4931497"/>
            <a:ext cx="6955304" cy="3857751"/>
          </a:xfrm>
          <a:prstGeom prst="rect">
            <a:avLst/>
          </a:prstGeom>
        </p:spPr>
        <p:txBody>
          <a:bodyPr wrap="square" lIns="101881" tIns="50941" rIns="101881" bIns="50941">
            <a:spAutoFit/>
          </a:bodyPr>
          <a:lstStyle/>
          <a:p>
            <a:pPr marL="515938" indent="-515938"/>
            <a:r>
              <a:rPr lang="en-US" sz="1900" b="1" dirty="0" smtClean="0">
                <a:latin typeface="Helvetica" pitchFamily="34" charset="0"/>
                <a:cs typeface="Helvetica" pitchFamily="34" charset="0"/>
              </a:rPr>
              <a:t>14.  Why </a:t>
            </a:r>
            <a:r>
              <a:rPr lang="en-US" sz="1900" b="1" dirty="0">
                <a:latin typeface="Helvetica" pitchFamily="34" charset="0"/>
                <a:cs typeface="Helvetica" pitchFamily="34" charset="0"/>
              </a:rPr>
              <a:t>might the author have </a:t>
            </a:r>
            <a:r>
              <a:rPr lang="en-US" sz="1900" b="1" dirty="0" smtClean="0">
                <a:latin typeface="Helvetica" pitchFamily="34" charset="0"/>
                <a:cs typeface="Helvetica" pitchFamily="34" charset="0"/>
              </a:rPr>
              <a:t>included the </a:t>
            </a:r>
            <a:r>
              <a:rPr lang="en-US" sz="1900" b="1" dirty="0">
                <a:latin typeface="Helvetica" pitchFamily="34" charset="0"/>
                <a:cs typeface="Helvetica" pitchFamily="34" charset="0"/>
              </a:rPr>
              <a:t>illustration of </a:t>
            </a:r>
            <a:r>
              <a:rPr lang="en-US" sz="1900" b="1" dirty="0" smtClean="0">
                <a:latin typeface="Helvetica" pitchFamily="34" charset="0"/>
                <a:cs typeface="Helvetica" pitchFamily="34" charset="0"/>
              </a:rPr>
              <a:t>two kinds of </a:t>
            </a:r>
            <a:r>
              <a:rPr lang="en-US" sz="1900" b="1" dirty="0">
                <a:latin typeface="Helvetica" pitchFamily="34" charset="0"/>
                <a:cs typeface="Helvetica" pitchFamily="34" charset="0"/>
              </a:rPr>
              <a:t>bread?</a:t>
            </a:r>
          </a:p>
          <a:p>
            <a:endParaRPr lang="en-US" sz="1900" dirty="0">
              <a:latin typeface="Helvetica" pitchFamily="34" charset="0"/>
              <a:cs typeface="Helvetica" pitchFamily="34" charset="0"/>
            </a:endParaRPr>
          </a:p>
          <a:p>
            <a:pPr marL="834940" indent="-361417">
              <a:buFont typeface="+mj-lt"/>
              <a:buAutoNum type="alphaUcPeriod"/>
            </a:pPr>
            <a:r>
              <a:rPr lang="en-US" sz="1700" dirty="0">
                <a:latin typeface="Helvetica" pitchFamily="34" charset="0"/>
                <a:cs typeface="Helvetica" pitchFamily="34" charset="0"/>
              </a:rPr>
              <a:t>The author might have wanted to describe the kinds of bread in the story.</a:t>
            </a:r>
          </a:p>
          <a:p>
            <a:pPr marL="834940" indent="-361417">
              <a:buFont typeface="+mj-lt"/>
              <a:buAutoNum type="alphaUcPeriod"/>
            </a:pPr>
            <a:endParaRPr lang="en-US" sz="1700" dirty="0">
              <a:latin typeface="Helvetica" pitchFamily="34" charset="0"/>
              <a:cs typeface="Helvetica" pitchFamily="34" charset="0"/>
            </a:endParaRPr>
          </a:p>
          <a:p>
            <a:pPr marL="834940" indent="-361417">
              <a:buFont typeface="+mj-lt"/>
              <a:buAutoNum type="alphaUcPeriod"/>
            </a:pPr>
            <a:r>
              <a:rPr lang="en-US" sz="1700" dirty="0">
                <a:latin typeface="Helvetica" pitchFamily="34" charset="0"/>
                <a:cs typeface="Helvetica" pitchFamily="34" charset="0"/>
              </a:rPr>
              <a:t>The author might have wanted to show a picture of the kinds of bread people eat.</a:t>
            </a:r>
          </a:p>
          <a:p>
            <a:pPr marL="834940" indent="-361417">
              <a:buFont typeface="+mj-lt"/>
              <a:buAutoNum type="alphaUcPeriod"/>
            </a:pPr>
            <a:endParaRPr lang="en-US" sz="1700" dirty="0">
              <a:latin typeface="Helvetica" pitchFamily="34" charset="0"/>
              <a:cs typeface="Helvetica" pitchFamily="34" charset="0"/>
            </a:endParaRPr>
          </a:p>
          <a:p>
            <a:pPr marL="834940" indent="-361417">
              <a:buFont typeface="+mj-lt"/>
              <a:buAutoNum type="alphaUcPeriod"/>
            </a:pPr>
            <a:r>
              <a:rPr lang="en-US" sz="1700" dirty="0">
                <a:latin typeface="Helvetica" pitchFamily="34" charset="0"/>
                <a:cs typeface="Helvetica" pitchFamily="34" charset="0"/>
              </a:rPr>
              <a:t>The author </a:t>
            </a:r>
            <a:r>
              <a:rPr lang="en-US" sz="1700" dirty="0" smtClean="0">
                <a:latin typeface="Helvetica" pitchFamily="34" charset="0"/>
                <a:cs typeface="Helvetica" pitchFamily="34" charset="0"/>
              </a:rPr>
              <a:t>might have wanted </a:t>
            </a:r>
            <a:r>
              <a:rPr lang="en-US" sz="1700" dirty="0">
                <a:latin typeface="Helvetica" pitchFamily="34" charset="0"/>
                <a:cs typeface="Helvetica" pitchFamily="34" charset="0"/>
              </a:rPr>
              <a:t>people to eat both types of bread.</a:t>
            </a:r>
          </a:p>
          <a:p>
            <a:pPr marL="834940" indent="-361417">
              <a:buFont typeface="+mj-lt"/>
              <a:buAutoNum type="alphaUcPeriod"/>
            </a:pPr>
            <a:endParaRPr lang="en-US" sz="1700" dirty="0">
              <a:latin typeface="Helvetica" pitchFamily="34" charset="0"/>
              <a:cs typeface="Helvetica" pitchFamily="34" charset="0"/>
            </a:endParaRPr>
          </a:p>
          <a:p>
            <a:pPr marL="834940" indent="-361417">
              <a:buFont typeface="+mj-lt"/>
              <a:buAutoNum type="alphaUcPeriod"/>
            </a:pPr>
            <a:r>
              <a:rPr lang="en-US" sz="1700" dirty="0">
                <a:latin typeface="Helvetica" pitchFamily="34" charset="0"/>
                <a:cs typeface="Helvetica" pitchFamily="34" charset="0"/>
              </a:rPr>
              <a:t>The author might have wanted the </a:t>
            </a:r>
            <a:r>
              <a:rPr lang="en-US" sz="1700" dirty="0" smtClean="0">
                <a:latin typeface="Helvetica" pitchFamily="34" charset="0"/>
                <a:cs typeface="Helvetica" pitchFamily="34" charset="0"/>
              </a:rPr>
              <a:t>reader to </a:t>
            </a:r>
            <a:r>
              <a:rPr lang="en-US" sz="1700" dirty="0">
                <a:latin typeface="Helvetica" pitchFamily="34" charset="0"/>
                <a:cs typeface="Helvetica" pitchFamily="34" charset="0"/>
              </a:rPr>
              <a:t>be able to see the two kinds of bread </a:t>
            </a:r>
            <a:r>
              <a:rPr lang="en-US" sz="1700" dirty="0" smtClean="0">
                <a:latin typeface="Helvetica" pitchFamily="34" charset="0"/>
                <a:cs typeface="Helvetica" pitchFamily="34" charset="0"/>
              </a:rPr>
              <a:t>the dogs </a:t>
            </a:r>
            <a:r>
              <a:rPr lang="en-US" sz="1700" dirty="0">
                <a:latin typeface="Helvetica" pitchFamily="34" charset="0"/>
                <a:cs typeface="Helvetica" pitchFamily="34" charset="0"/>
              </a:rPr>
              <a:t>were fed.</a:t>
            </a:r>
          </a:p>
        </p:txBody>
      </p:sp>
      <p:cxnSp>
        <p:nvCxnSpPr>
          <p:cNvPr id="10" name="Straight Connector 9"/>
          <p:cNvCxnSpPr/>
          <p:nvPr/>
        </p:nvCxnSpPr>
        <p:spPr>
          <a:xfrm>
            <a:off x="410116" y="4789714"/>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70255" y="585512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2" name="Oval 11"/>
          <p:cNvSpPr/>
          <p:nvPr/>
        </p:nvSpPr>
        <p:spPr>
          <a:xfrm>
            <a:off x="568962" y="663125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3" name="Oval 12"/>
          <p:cNvSpPr/>
          <p:nvPr/>
        </p:nvSpPr>
        <p:spPr>
          <a:xfrm>
            <a:off x="570146" y="741773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4" name="Oval 13"/>
          <p:cNvSpPr/>
          <p:nvPr/>
        </p:nvSpPr>
        <p:spPr>
          <a:xfrm>
            <a:off x="568962" y="81835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611675" y="149515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8" name="Oval 17"/>
          <p:cNvSpPr/>
          <p:nvPr/>
        </p:nvSpPr>
        <p:spPr>
          <a:xfrm>
            <a:off x="611087" y="202457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595312" y="247188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600244" y="300091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906919776"/>
              </p:ext>
            </p:extLst>
          </p:nvPr>
        </p:nvGraphicFramePr>
        <p:xfrm>
          <a:off x="5867400" y="3962400"/>
          <a:ext cx="1447800" cy="630936"/>
        </p:xfrm>
        <a:graphic>
          <a:graphicData uri="http://schemas.openxmlformats.org/drawingml/2006/table">
            <a:tbl>
              <a:tblPr firstRow="1" firstCol="1" bandRow="1"/>
              <a:tblGrid>
                <a:gridCol w="1447800"/>
              </a:tblGrid>
              <a:tr h="138759">
                <a:tc>
                  <a:txBody>
                    <a:bodyPr/>
                    <a:lstStyle/>
                    <a:p>
                      <a:pPr marL="0" marR="0" algn="ctr">
                        <a:lnSpc>
                          <a:spcPct val="115000"/>
                        </a:lnSpc>
                        <a:spcBef>
                          <a:spcPts val="0"/>
                        </a:spcBef>
                        <a:spcAft>
                          <a:spcPts val="0"/>
                        </a:spcAft>
                      </a:pPr>
                      <a:r>
                        <a:rPr lang="en-US" sz="900" b="1" dirty="0" smtClean="0">
                          <a:solidFill>
                            <a:schemeClr val="tx1"/>
                          </a:solidFill>
                          <a:effectLst/>
                          <a:latin typeface="+mn-lt"/>
                          <a:ea typeface="Times New Roman"/>
                          <a:cs typeface="Times New Roman"/>
                        </a:rPr>
                        <a:t>Toward RI.3.7     DOK 1 – </a:t>
                      </a:r>
                      <a:r>
                        <a:rPr lang="en-US" sz="900" b="1" dirty="0" err="1" smtClean="0">
                          <a:solidFill>
                            <a:schemeClr val="tx1"/>
                          </a:solidFill>
                          <a:effectLst/>
                          <a:latin typeface="+mn-lt"/>
                          <a:ea typeface="Times New Roman"/>
                          <a:cs typeface="Times New Roman"/>
                        </a:rPr>
                        <a:t>Cf</a:t>
                      </a:r>
                      <a:r>
                        <a:rPr lang="en-US" sz="900" b="1" dirty="0" smtClean="0">
                          <a:solidFill>
                            <a:schemeClr val="tx1"/>
                          </a:solidFill>
                          <a:effectLst/>
                          <a:latin typeface="+mn-lt"/>
                          <a:ea typeface="Times New Roman"/>
                          <a:cs typeface="Times New Roman"/>
                        </a:rPr>
                        <a:t> </a:t>
                      </a:r>
                      <a:endParaRPr lang="en-US" sz="900" b="1" dirty="0">
                        <a:solidFill>
                          <a:schemeClr val="tx1"/>
                        </a:solidFill>
                        <a:effectLst/>
                        <a:latin typeface="Calibri"/>
                        <a:ea typeface="Calibri"/>
                        <a:cs typeface="Times New Roman"/>
                      </a:endParaRPr>
                    </a:p>
                  </a:txBody>
                  <a:tcPr marL="33936" marR="33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463417">
                <a:tc>
                  <a:txBody>
                    <a:bodyPr/>
                    <a:lstStyle/>
                    <a:p>
                      <a:pPr marL="0" marR="0" algn="l">
                        <a:lnSpc>
                          <a:spcPct val="115000"/>
                        </a:lnSpc>
                        <a:spcBef>
                          <a:spcPts val="0"/>
                        </a:spcBef>
                        <a:spcAft>
                          <a:spcPts val="0"/>
                        </a:spcAft>
                      </a:pPr>
                      <a:r>
                        <a:rPr lang="en-US" sz="900" b="1" dirty="0">
                          <a:effectLst/>
                          <a:latin typeface="Calibri"/>
                          <a:ea typeface="Times New Roman"/>
                          <a:cs typeface="Times New Roman"/>
                        </a:rPr>
                        <a:t>Answers questions using illustrations as well as words in a text. </a:t>
                      </a:r>
                      <a:endParaRPr lang="en-US" sz="900" b="1" dirty="0" smtClean="0">
                        <a:effectLst/>
                        <a:latin typeface="Calibri"/>
                        <a:ea typeface="Times New Roman"/>
                        <a:cs typeface="Times New Roman"/>
                      </a:endParaRPr>
                    </a:p>
                  </a:txBody>
                  <a:tcPr marL="33936" marR="339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85281167"/>
              </p:ext>
            </p:extLst>
          </p:nvPr>
        </p:nvGraphicFramePr>
        <p:xfrm>
          <a:off x="5669064" y="8682864"/>
          <a:ext cx="1600200" cy="946404"/>
        </p:xfrm>
        <a:graphic>
          <a:graphicData uri="http://schemas.openxmlformats.org/drawingml/2006/table">
            <a:tbl>
              <a:tblPr firstRow="1" firstCol="1" bandRow="1"/>
              <a:tblGrid>
                <a:gridCol w="1600200"/>
              </a:tblGrid>
              <a:tr h="58801">
                <a:tc>
                  <a:txBody>
                    <a:bodyPr/>
                    <a:lstStyle/>
                    <a:p>
                      <a:pPr marL="0" marR="0" algn="ctr">
                        <a:lnSpc>
                          <a:spcPct val="115000"/>
                        </a:lnSpc>
                        <a:spcBef>
                          <a:spcPts val="0"/>
                        </a:spcBef>
                        <a:spcAft>
                          <a:spcPts val="0"/>
                        </a:spcAft>
                      </a:pPr>
                      <a:r>
                        <a:rPr lang="en-US" sz="900" b="1" dirty="0" smtClean="0">
                          <a:solidFill>
                            <a:schemeClr val="tx1"/>
                          </a:solidFill>
                          <a:effectLst/>
                          <a:latin typeface="+mn-lt"/>
                          <a:ea typeface="Times New Roman"/>
                          <a:cs typeface="Times New Roman"/>
                        </a:rPr>
                        <a:t>Toward RI.3.7     DOK 2 – Cl </a:t>
                      </a:r>
                      <a:endParaRPr lang="en-US" sz="900" b="1" dirty="0">
                        <a:solidFill>
                          <a:schemeClr val="tx1"/>
                        </a:solidFill>
                        <a:effectLst/>
                        <a:latin typeface="Calibri"/>
                        <a:ea typeface="Calibri"/>
                        <a:cs typeface="Times New Roman"/>
                      </a:endParaRPr>
                    </a:p>
                  </a:txBody>
                  <a:tcPr marL="33936" marR="339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626999">
                <a:tc>
                  <a:txBody>
                    <a:bodyPr/>
                    <a:lstStyle/>
                    <a:p>
                      <a:pPr marL="0" marR="0" indent="0" algn="l" defTabSz="1018809" rtl="0" eaLnBrk="1" fontAlgn="auto" latinLnBrk="0" hangingPunct="1">
                        <a:lnSpc>
                          <a:spcPct val="115000"/>
                        </a:lnSpc>
                        <a:spcBef>
                          <a:spcPts val="0"/>
                        </a:spcBef>
                        <a:spcAft>
                          <a:spcPts val="0"/>
                        </a:spcAft>
                        <a:buClrTx/>
                        <a:buSzTx/>
                        <a:buFontTx/>
                        <a:buNone/>
                        <a:tabLst/>
                        <a:defRPr/>
                      </a:pPr>
                      <a:r>
                        <a:rPr lang="en-US" sz="900" b="1" dirty="0" smtClean="0">
                          <a:solidFill>
                            <a:schemeClr val="tx1"/>
                          </a:solidFill>
                          <a:effectLst/>
                        </a:rPr>
                        <a:t>Identifies a main idea or generalization(s) about how or why key events occur using illustrations or text. </a:t>
                      </a:r>
                      <a:endParaRPr lang="en-US" sz="900" b="1" dirty="0" smtClean="0">
                        <a:solidFill>
                          <a:schemeClr val="tx1"/>
                        </a:solidFill>
                        <a:effectLst/>
                        <a:latin typeface="+mn-lt"/>
                        <a:ea typeface="Calibri"/>
                        <a:cs typeface="Times New Roman"/>
                      </a:endParaRPr>
                    </a:p>
                    <a:p>
                      <a:pPr marL="0" marR="0" algn="l">
                        <a:lnSpc>
                          <a:spcPct val="115000"/>
                        </a:lnSpc>
                        <a:spcBef>
                          <a:spcPts val="0"/>
                        </a:spcBef>
                        <a:spcAft>
                          <a:spcPts val="0"/>
                        </a:spcAft>
                      </a:pPr>
                      <a:endParaRPr lang="en-US" sz="900" b="1" dirty="0" smtClean="0">
                        <a:effectLst/>
                        <a:latin typeface="Calibri"/>
                        <a:ea typeface="Times New Roman"/>
                        <a:cs typeface="Times New Roman"/>
                      </a:endParaRPr>
                    </a:p>
                  </a:txBody>
                  <a:tcPr marL="33936" marR="339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752243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3503873797"/>
              </p:ext>
            </p:extLst>
          </p:nvPr>
        </p:nvGraphicFramePr>
        <p:xfrm>
          <a:off x="381000" y="5474794"/>
          <a:ext cx="7224713" cy="3673560"/>
        </p:xfrm>
        <a:graphic>
          <a:graphicData uri="http://schemas.openxmlformats.org/drawingml/2006/table">
            <a:tbl>
              <a:tblPr firstRow="1" bandRow="1">
                <a:tableStyleId>{5940675A-B579-460E-94D1-54222C63F5DA}</a:tableStyleId>
              </a:tblPr>
              <a:tblGrid>
                <a:gridCol w="7224713"/>
              </a:tblGrid>
              <a:tr h="676946">
                <a:tc>
                  <a:txBody>
                    <a:bodyPr/>
                    <a:lstStyle/>
                    <a:p>
                      <a:pPr marL="398463" marR="0" indent="-398463" algn="l" defTabSz="966612" rtl="0" eaLnBrk="1" fontAlgn="auto" latinLnBrk="0" hangingPunct="1">
                        <a:lnSpc>
                          <a:spcPct val="100000"/>
                        </a:lnSpc>
                        <a:spcBef>
                          <a:spcPts val="0"/>
                        </a:spcBef>
                        <a:spcAft>
                          <a:spcPts val="0"/>
                        </a:spcAft>
                        <a:buClrTx/>
                        <a:buSzTx/>
                        <a:buFont typeface="+mj-lt"/>
                        <a:buNone/>
                        <a:tabLst/>
                        <a:defRPr/>
                      </a:pPr>
                      <a:r>
                        <a:rPr lang="en-US" sz="1600" b="1" dirty="0" smtClean="0">
                          <a:solidFill>
                            <a:schemeClr val="tx1"/>
                          </a:solidFill>
                        </a:rPr>
                        <a:t>16.   Based on the passage</a:t>
                      </a:r>
                      <a:r>
                        <a:rPr lang="en-US" sz="1600" b="1" baseline="0" dirty="0" smtClean="0">
                          <a:solidFill>
                            <a:schemeClr val="tx1"/>
                          </a:solidFill>
                        </a:rPr>
                        <a:t> and illustrations, explain why Sylvester chose the ingredients he used to make graham crackers. </a:t>
                      </a:r>
                      <a:r>
                        <a:rPr lang="en-US" sz="1200" b="0" i="1" baseline="0" dirty="0" smtClean="0">
                          <a:solidFill>
                            <a:schemeClr val="tx1"/>
                          </a:solidFill>
                        </a:rPr>
                        <a:t>(Teacher Only) Final Score   ____/2</a:t>
                      </a:r>
                      <a:endParaRPr lang="en-US" sz="1200" b="0" i="1" dirty="0" smtClean="0">
                        <a:solidFill>
                          <a:schemeClr val="tx1"/>
                        </a:solidFill>
                      </a:endParaRPr>
                    </a:p>
                    <a:p>
                      <a:pPr marL="398463" marR="0" indent="-398463" algn="l" defTabSz="966612" rtl="0" eaLnBrk="1" fontAlgn="auto" latinLnBrk="0" hangingPunct="1">
                        <a:lnSpc>
                          <a:spcPct val="100000"/>
                        </a:lnSpc>
                        <a:spcBef>
                          <a:spcPts val="0"/>
                        </a:spcBef>
                        <a:spcAft>
                          <a:spcPts val="0"/>
                        </a:spcAft>
                        <a:buClrTx/>
                        <a:buSzTx/>
                        <a:buFont typeface="+mj-lt"/>
                        <a:buNone/>
                        <a:tabLst/>
                        <a:defRPr/>
                      </a:pPr>
                      <a:endParaRPr lang="en-US" sz="1600" b="1" baseline="0" dirty="0" smtClean="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896">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156">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416">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5476">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936">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0196">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456">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8716">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976">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41</a:t>
            </a:fld>
            <a:endParaRPr lang="en-US" dirty="0"/>
          </a:p>
        </p:txBody>
      </p:sp>
      <p:cxnSp>
        <p:nvCxnSpPr>
          <p:cNvPr id="10" name="Straight Connector 9"/>
          <p:cNvCxnSpPr/>
          <p:nvPr/>
        </p:nvCxnSpPr>
        <p:spPr>
          <a:xfrm>
            <a:off x="410116" y="53340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aphicFrame>
        <p:nvGraphicFramePr>
          <p:cNvPr id="22" name="Table 21"/>
          <p:cNvGraphicFramePr>
            <a:graphicFrameLocks noGrp="1"/>
          </p:cNvGraphicFramePr>
          <p:nvPr>
            <p:extLst>
              <p:ext uri="{D42A27DB-BD31-4B8C-83A1-F6EECF244321}">
                <p14:modId xmlns:p14="http://schemas.microsoft.com/office/powerpoint/2010/main" val="1690957616"/>
              </p:ext>
            </p:extLst>
          </p:nvPr>
        </p:nvGraphicFramePr>
        <p:xfrm>
          <a:off x="410116" y="9220200"/>
          <a:ext cx="1907812" cy="585869"/>
        </p:xfrm>
        <a:graphic>
          <a:graphicData uri="http://schemas.openxmlformats.org/drawingml/2006/table">
            <a:tbl>
              <a:tblPr/>
              <a:tblGrid>
                <a:gridCol w="1907812"/>
              </a:tblGrid>
              <a:tr h="165245">
                <a:tc>
                  <a:txBody>
                    <a:bodyPr/>
                    <a:lstStyle/>
                    <a:p>
                      <a:pPr marL="0" marR="0" algn="l">
                        <a:lnSpc>
                          <a:spcPct val="115000"/>
                        </a:lnSpc>
                        <a:spcBef>
                          <a:spcPts val="0"/>
                        </a:spcBef>
                        <a:spcAft>
                          <a:spcPts val="0"/>
                        </a:spcAft>
                      </a:pPr>
                      <a:r>
                        <a:rPr lang="en-US" sz="800" b="0" i="0" dirty="0" smtClean="0">
                          <a:solidFill>
                            <a:srgbClr val="000000"/>
                          </a:solidFill>
                          <a:latin typeface="+mn-lt"/>
                          <a:ea typeface="Times New Roman"/>
                          <a:cs typeface="Times New Roman"/>
                        </a:rPr>
                        <a:t>Toward RI.3.7      </a:t>
                      </a:r>
                      <a:r>
                        <a:rPr lang="en-US" sz="800" b="0" dirty="0" smtClean="0">
                          <a:solidFill>
                            <a:srgbClr val="000000"/>
                          </a:solidFill>
                          <a:latin typeface="+mn-lt"/>
                          <a:ea typeface="Times New Roman"/>
                          <a:cs typeface="Times New Roman"/>
                        </a:rPr>
                        <a:t>DOK 2 - APn</a:t>
                      </a:r>
                      <a:endParaRPr lang="en-US" sz="800" b="0" dirty="0">
                        <a:latin typeface="+mn-lt"/>
                        <a:ea typeface="Calibri"/>
                        <a:cs typeface="Times New Roman"/>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368155">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800" b="1" dirty="0" smtClean="0">
                          <a:solidFill>
                            <a:schemeClr val="tx1"/>
                          </a:solidFill>
                          <a:effectLst/>
                        </a:rPr>
                        <a:t>Obtain and interpret information </a:t>
                      </a:r>
                      <a:r>
                        <a:rPr lang="en-US" sz="800" b="1" u="sng" dirty="0" smtClean="0">
                          <a:solidFill>
                            <a:schemeClr val="tx1"/>
                          </a:solidFill>
                          <a:effectLst>
                            <a:outerShdw blurRad="38100" dist="38100" dir="2700000" algn="tl">
                              <a:srgbClr val="000000">
                                <a:alpha val="43137"/>
                              </a:srgbClr>
                            </a:outerShdw>
                          </a:effectLst>
                        </a:rPr>
                        <a:t>based on the illustrations</a:t>
                      </a:r>
                      <a:r>
                        <a:rPr lang="en-US" sz="800" b="1" dirty="0" smtClean="0">
                          <a:solidFill>
                            <a:schemeClr val="tx1"/>
                          </a:solidFill>
                          <a:effectLst/>
                        </a:rPr>
                        <a:t> and the words in the text to demonstrate understanding.  </a:t>
                      </a:r>
                      <a:endParaRPr lang="en-US" sz="800" b="1" dirty="0" smtClean="0">
                        <a:solidFill>
                          <a:schemeClr val="tx1"/>
                        </a:solidFill>
                        <a:effectLst/>
                        <a:latin typeface="+mn-lt"/>
                        <a:ea typeface="Calibri"/>
                        <a:cs typeface="Times New Roman"/>
                      </a:endParaRPr>
                    </a:p>
                  </a:txBody>
                  <a:tcPr marL="32363" marR="32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210885524"/>
              </p:ext>
            </p:extLst>
          </p:nvPr>
        </p:nvGraphicFramePr>
        <p:xfrm>
          <a:off x="374246" y="685800"/>
          <a:ext cx="7043738" cy="3917400"/>
        </p:xfrm>
        <a:graphic>
          <a:graphicData uri="http://schemas.openxmlformats.org/drawingml/2006/table">
            <a:tbl>
              <a:tblPr firstRow="1" bandRow="1">
                <a:tableStyleId>{5940675A-B579-460E-94D1-54222C63F5DA}</a:tableStyleId>
              </a:tblPr>
              <a:tblGrid>
                <a:gridCol w="7043738"/>
              </a:tblGrid>
              <a:tr h="762000">
                <a:tc>
                  <a:txBody>
                    <a:bodyPr/>
                    <a:lstStyle/>
                    <a:p>
                      <a:pPr marL="344488" marR="0" indent="-344488" algn="l" defTabSz="966612" rtl="0" eaLnBrk="1" fontAlgn="auto" latinLnBrk="0" hangingPunct="1">
                        <a:lnSpc>
                          <a:spcPct val="100000"/>
                        </a:lnSpc>
                        <a:spcBef>
                          <a:spcPts val="0"/>
                        </a:spcBef>
                        <a:spcAft>
                          <a:spcPts val="0"/>
                        </a:spcAft>
                        <a:buClrTx/>
                        <a:buSzTx/>
                        <a:buFont typeface="+mj-lt"/>
                        <a:buNone/>
                        <a:tabLst/>
                        <a:defRPr/>
                      </a:pPr>
                      <a:r>
                        <a:rPr lang="en-US" sz="1600" b="1" dirty="0" smtClean="0">
                          <a:solidFill>
                            <a:schemeClr val="tx1"/>
                          </a:solidFill>
                        </a:rPr>
                        <a:t>15. Explain </a:t>
                      </a:r>
                      <a:r>
                        <a:rPr lang="en-US" sz="1600" b="1" u="sng" dirty="0" smtClean="0">
                          <a:solidFill>
                            <a:schemeClr val="tx1"/>
                          </a:solidFill>
                        </a:rPr>
                        <a:t>how and why</a:t>
                      </a:r>
                      <a:r>
                        <a:rPr lang="en-US" sz="1600" b="1" u="none" dirty="0" smtClean="0">
                          <a:solidFill>
                            <a:schemeClr val="tx1"/>
                          </a:solidFill>
                        </a:rPr>
                        <a:t> </a:t>
                      </a:r>
                      <a:r>
                        <a:rPr lang="en-US" sz="1600" b="1" dirty="0" smtClean="0">
                          <a:solidFill>
                            <a:schemeClr val="tx1"/>
                          </a:solidFill>
                        </a:rPr>
                        <a:t>Elise Graham’s feelings</a:t>
                      </a:r>
                      <a:r>
                        <a:rPr lang="en-US" sz="1600" b="1" baseline="0" dirty="0" smtClean="0">
                          <a:solidFill>
                            <a:schemeClr val="tx1"/>
                          </a:solidFill>
                        </a:rPr>
                        <a:t> about her name changed from the beginning of the passage to the end of the passage. Use details from the text.  </a:t>
                      </a:r>
                      <a:r>
                        <a:rPr lang="en-US" sz="1200" b="0" i="1" baseline="0" dirty="0" smtClean="0">
                          <a:solidFill>
                            <a:schemeClr val="tx1"/>
                          </a:solidFill>
                        </a:rPr>
                        <a:t>(Teacher Only) Final Score   ____/3</a:t>
                      </a:r>
                      <a:endParaRPr lang="en-US" sz="1200" b="0" i="1" dirty="0" smtClean="0">
                        <a:solidFill>
                          <a:schemeClr val="tx1"/>
                        </a:solidFill>
                      </a:endParaRPr>
                    </a:p>
                    <a:p>
                      <a:pPr marL="342900" indent="-342900">
                        <a:buNone/>
                      </a:pPr>
                      <a:endParaRPr lang="en-US" sz="1600" b="1" baseline="0" dirty="0" smtClean="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20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26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98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804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30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276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028">
                <a:tc>
                  <a:txBody>
                    <a:bodyPr/>
                    <a:lstStyle/>
                    <a:p>
                      <a:endParaRPr lang="en-US" sz="1400" dirty="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977657254"/>
              </p:ext>
            </p:extLst>
          </p:nvPr>
        </p:nvGraphicFramePr>
        <p:xfrm>
          <a:off x="438691" y="4724400"/>
          <a:ext cx="1600200" cy="548640"/>
        </p:xfrm>
        <a:graphic>
          <a:graphicData uri="http://schemas.openxmlformats.org/drawingml/2006/table">
            <a:tbl>
              <a:tblPr firstRow="1" firstCol="1" bandRow="1"/>
              <a:tblGrid>
                <a:gridCol w="1600200"/>
              </a:tblGrid>
              <a:tr h="134500">
                <a:tc>
                  <a:txBody>
                    <a:bodyPr/>
                    <a:lstStyle/>
                    <a:p>
                      <a:pPr marL="0" marR="0" algn="ctr">
                        <a:lnSpc>
                          <a:spcPct val="100000"/>
                        </a:lnSpc>
                        <a:spcBef>
                          <a:spcPts val="0"/>
                        </a:spcBef>
                        <a:spcAft>
                          <a:spcPts val="0"/>
                        </a:spcAft>
                      </a:pPr>
                      <a:r>
                        <a:rPr lang="en-US" sz="900" b="1" dirty="0" smtClean="0">
                          <a:solidFill>
                            <a:schemeClr val="tx1"/>
                          </a:solidFill>
                          <a:effectLst/>
                          <a:latin typeface="Calibri"/>
                          <a:ea typeface="Times New Roman"/>
                          <a:cs typeface="Times New Roman"/>
                        </a:rPr>
                        <a:t>Toward</a:t>
                      </a:r>
                      <a:r>
                        <a:rPr lang="en-US" sz="900" b="1" baseline="0" dirty="0" smtClean="0">
                          <a:solidFill>
                            <a:schemeClr val="tx1"/>
                          </a:solidFill>
                          <a:effectLst/>
                          <a:latin typeface="Calibri"/>
                          <a:ea typeface="Times New Roman"/>
                          <a:cs typeface="Times New Roman"/>
                        </a:rPr>
                        <a:t>  RI.3.6   </a:t>
                      </a:r>
                      <a:r>
                        <a:rPr lang="en-US" sz="900" b="1" dirty="0" smtClean="0">
                          <a:solidFill>
                            <a:schemeClr val="tx1"/>
                          </a:solidFill>
                          <a:effectLst/>
                          <a:latin typeface="+mn-lt"/>
                          <a:ea typeface="Times New Roman"/>
                          <a:cs typeface="Times New Roman"/>
                        </a:rPr>
                        <a:t>DOK 3 – ANA </a:t>
                      </a:r>
                      <a:endParaRPr lang="en-US" sz="900" b="1" dirty="0">
                        <a:solidFill>
                          <a:schemeClr val="tx1"/>
                        </a:solidFill>
                        <a:effectLst/>
                        <a:latin typeface="Calibri"/>
                        <a:ea typeface="Calibri"/>
                        <a:cs typeface="Times New Roman"/>
                      </a:endParaRPr>
                    </a:p>
                  </a:txBody>
                  <a:tcPr marL="32894" marR="328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398900">
                <a:tc>
                  <a:txBody>
                    <a:bodyPr/>
                    <a:lstStyle/>
                    <a:p>
                      <a:pPr marL="0" marR="0" algn="l">
                        <a:lnSpc>
                          <a:spcPct val="100000"/>
                        </a:lnSpc>
                        <a:spcBef>
                          <a:spcPts val="0"/>
                        </a:spcBef>
                        <a:spcAft>
                          <a:spcPts val="0"/>
                        </a:spcAft>
                      </a:pPr>
                      <a:r>
                        <a:rPr lang="en-US" sz="900" b="1" dirty="0">
                          <a:effectLst/>
                          <a:latin typeface="Calibri"/>
                          <a:ea typeface="Times New Roman"/>
                          <a:cs typeface="Times New Roman"/>
                        </a:rPr>
                        <a:t>Analyze how an author’s point of view is different than your own</a:t>
                      </a:r>
                      <a:r>
                        <a:rPr lang="en-US" sz="900" b="1" dirty="0" smtClean="0">
                          <a:effectLst/>
                          <a:latin typeface="Calibri"/>
                          <a:ea typeface="Times New Roman"/>
                          <a:cs typeface="Times New Roman"/>
                        </a:rPr>
                        <a:t>.</a:t>
                      </a:r>
                    </a:p>
                  </a:txBody>
                  <a:tcPr marL="32894" marR="32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558930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42</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358709515"/>
              </p:ext>
            </p:extLst>
          </p:nvPr>
        </p:nvGraphicFramePr>
        <p:xfrm>
          <a:off x="242888" y="609600"/>
          <a:ext cx="7043738" cy="7219899"/>
        </p:xfrm>
        <a:graphic>
          <a:graphicData uri="http://schemas.openxmlformats.org/drawingml/2006/table">
            <a:tbl>
              <a:tblPr firstRow="1" bandRow="1">
                <a:tableStyleId>{5940675A-B579-460E-94D1-54222C63F5DA}</a:tableStyleId>
              </a:tblPr>
              <a:tblGrid>
                <a:gridCol w="7043738"/>
              </a:tblGrid>
              <a:tr h="973907">
                <a:tc>
                  <a:txBody>
                    <a:bodyPr/>
                    <a:lstStyle/>
                    <a:p>
                      <a:pPr marL="290513" marR="0" indent="-290513" algn="l" defTabSz="1018809" rtl="0" eaLnBrk="1" fontAlgn="auto" latinLnBrk="0" hangingPunct="1">
                        <a:lnSpc>
                          <a:spcPct val="100000"/>
                        </a:lnSpc>
                        <a:spcBef>
                          <a:spcPts val="0"/>
                        </a:spcBef>
                        <a:spcAft>
                          <a:spcPts val="0"/>
                        </a:spcAft>
                        <a:buClrTx/>
                        <a:buSzTx/>
                        <a:buFont typeface="+mj-lt"/>
                        <a:buNone/>
                        <a:tabLst/>
                        <a:defRPr/>
                      </a:pPr>
                      <a:r>
                        <a:rPr lang="en-US" sz="1400" b="1" dirty="0" smtClean="0">
                          <a:solidFill>
                            <a:schemeClr val="tx1"/>
                          </a:solidFill>
                        </a:rPr>
                        <a:t>17.</a:t>
                      </a:r>
                      <a:r>
                        <a:rPr lang="en-US" sz="1400" b="1" dirty="0" smtClean="0"/>
                        <a:t>  A student is writing a report</a:t>
                      </a:r>
                      <a:r>
                        <a:rPr lang="en-US" sz="1400" b="1" baseline="0" dirty="0" smtClean="0"/>
                        <a:t> </a:t>
                      </a:r>
                      <a:r>
                        <a:rPr lang="en-US" sz="1400" b="1" dirty="0" smtClean="0"/>
                        <a:t>for the</a:t>
                      </a:r>
                      <a:r>
                        <a:rPr lang="en-US" sz="1400" b="1" baseline="0" dirty="0" smtClean="0"/>
                        <a:t> class </a:t>
                      </a:r>
                      <a:r>
                        <a:rPr lang="en-US" sz="1400" b="1" dirty="0" smtClean="0"/>
                        <a:t>about the differences between processed </a:t>
                      </a:r>
                      <a:r>
                        <a:rPr lang="en-US" sz="1400" b="1" baseline="0" dirty="0" smtClean="0"/>
                        <a:t>and un-processed grains. </a:t>
                      </a:r>
                      <a:r>
                        <a:rPr lang="en-US" sz="1400" b="1" dirty="0" smtClean="0"/>
                        <a:t>Read the draft of the report and complete the task that follows.</a:t>
                      </a: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n-US" sz="1400" b="1" i="0" kern="1200" dirty="0" smtClean="0">
                        <a:solidFill>
                          <a:srgbClr val="000000"/>
                        </a:solidFill>
                        <a:effectLst/>
                        <a:latin typeface="+mn-lt"/>
                        <a:ea typeface="Times New Roman"/>
                        <a:cs typeface="Times New Roman"/>
                      </a:endParaRP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1400" b="1" i="0" u="sng" kern="1200" dirty="0" smtClean="0">
                          <a:solidFill>
                            <a:srgbClr val="000000"/>
                          </a:solidFill>
                          <a:effectLst/>
                          <a:latin typeface="+mn-lt"/>
                          <a:ea typeface="Times New Roman"/>
                          <a:cs typeface="Times New Roman"/>
                        </a:rPr>
                        <a:t>Processed or Unprocessed Bread</a:t>
                      </a: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1400" b="1" i="0" kern="1200" dirty="0" smtClean="0">
                          <a:solidFill>
                            <a:srgbClr val="000000"/>
                          </a:solidFill>
                          <a:effectLst/>
                          <a:latin typeface="+mn-lt"/>
                          <a:ea typeface="Times New Roman"/>
                          <a:cs typeface="Times New Roman"/>
                        </a:rPr>
                        <a:t>       </a:t>
                      </a:r>
                    </a:p>
                    <a:p>
                      <a:pPr marL="225425" marR="0" lvl="0" indent="0" algn="l" defTabSz="1018809" rtl="0" eaLnBrk="1" fontAlgn="auto" latinLnBrk="0" hangingPunct="1">
                        <a:lnSpc>
                          <a:spcPct val="100000"/>
                        </a:lnSpc>
                        <a:spcBef>
                          <a:spcPts val="0"/>
                        </a:spcBef>
                        <a:spcAft>
                          <a:spcPts val="0"/>
                        </a:spcAft>
                        <a:buClrTx/>
                        <a:buSzTx/>
                        <a:buFont typeface="+mj-lt"/>
                        <a:buNone/>
                        <a:tabLst/>
                        <a:defRPr/>
                      </a:pPr>
                      <a:r>
                        <a:rPr kumimoji="0" lang="en-US" sz="1400" b="0" i="0" u="none" strike="noStrike" kern="1200" cap="none" spc="0" normalizeH="0" baseline="0" noProof="0" dirty="0" smtClean="0">
                          <a:ln>
                            <a:noFill/>
                          </a:ln>
                          <a:solidFill>
                            <a:srgbClr val="000000"/>
                          </a:solidFill>
                          <a:effectLst/>
                          <a:uLnTx/>
                          <a:uFillTx/>
                          <a:latin typeface="+mn-lt"/>
                          <a:ea typeface="Times New Roman"/>
                          <a:cs typeface="Times New Roman"/>
                        </a:rPr>
                        <a:t>Sylvester Graham invented the Graham Cracker.  He made it because he thought it would be healthy for people. It all started when he began to study about two kinds of bread. </a:t>
                      </a:r>
                    </a:p>
                    <a:p>
                      <a:pPr marL="0" marR="0" lvl="0" indent="0" algn="l" defTabSz="1018809" rtl="0" eaLnBrk="1" fontAlgn="auto" latinLnBrk="0" hangingPunct="1">
                        <a:lnSpc>
                          <a:spcPct val="100000"/>
                        </a:lnSpc>
                        <a:spcBef>
                          <a:spcPts val="0"/>
                        </a:spcBef>
                        <a:spcAft>
                          <a:spcPts val="0"/>
                        </a:spcAft>
                        <a:buClrTx/>
                        <a:buSzTx/>
                        <a:buFont typeface="+mj-lt"/>
                        <a:buNone/>
                        <a:tabLst/>
                        <a:defRPr/>
                      </a:pPr>
                      <a:endParaRPr kumimoji="0" lang="en-US" sz="1200" b="0" i="0" u="none" strike="noStrike" kern="1200" cap="none" spc="0" normalizeH="0" baseline="0" noProof="0" dirty="0" smtClean="0">
                        <a:ln>
                          <a:noFill/>
                        </a:ln>
                        <a:solidFill>
                          <a:srgbClr val="000000"/>
                        </a:solidFill>
                        <a:effectLst/>
                        <a:uLnTx/>
                        <a:uFillTx/>
                        <a:latin typeface="+mn-lt"/>
                        <a:ea typeface="Times New Roman"/>
                        <a:cs typeface="Times New Roman"/>
                      </a:endParaRPr>
                    </a:p>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n-US" sz="1200" b="0" i="0" u="none" strike="noStrike" kern="1200" cap="none" spc="0" normalizeH="0" baseline="0" noProof="0" dirty="0" smtClean="0">
                          <a:ln>
                            <a:noFill/>
                          </a:ln>
                          <a:solidFill>
                            <a:srgbClr val="000000"/>
                          </a:solidFill>
                          <a:effectLst/>
                          <a:uLnTx/>
                          <a:uFillTx/>
                          <a:latin typeface="+mn-lt"/>
                          <a:ea typeface="Times New Roman"/>
                          <a:cs typeface="Times New Roman"/>
                        </a:rPr>
                        <a:t>      </a:t>
                      </a:r>
                      <a:r>
                        <a:rPr lang="en-US" sz="1400" b="0" i="0" kern="1200" dirty="0" smtClean="0">
                          <a:solidFill>
                            <a:srgbClr val="000000"/>
                          </a:solidFill>
                          <a:effectLst/>
                          <a:latin typeface="+mn-lt"/>
                          <a:ea typeface="Times New Roman"/>
                          <a:cs typeface="Times New Roman"/>
                        </a:rPr>
                        <a:t>Bread made from white flour is processed bread.  When</a:t>
                      </a:r>
                      <a:r>
                        <a:rPr lang="en-US" sz="1400" b="0" i="0" kern="1200" baseline="0" dirty="0" smtClean="0">
                          <a:solidFill>
                            <a:srgbClr val="000000"/>
                          </a:solidFill>
                          <a:effectLst/>
                          <a:latin typeface="+mn-lt"/>
                          <a:ea typeface="Times New Roman"/>
                          <a:cs typeface="Times New Roman"/>
                        </a:rPr>
                        <a:t> </a:t>
                      </a:r>
                      <a:r>
                        <a:rPr lang="en-US" sz="1400" b="0" i="0" kern="1200" dirty="0" smtClean="0">
                          <a:solidFill>
                            <a:srgbClr val="000000"/>
                          </a:solidFill>
                          <a:effectLst/>
                          <a:latin typeface="+mn-lt"/>
                          <a:ea typeface="Times New Roman"/>
                          <a:cs typeface="Times New Roman"/>
                        </a:rPr>
                        <a:t>wheat goes through a process </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0" i="0" kern="1200" baseline="0" dirty="0" smtClean="0">
                          <a:solidFill>
                            <a:srgbClr val="000000"/>
                          </a:solidFill>
                          <a:effectLst/>
                          <a:latin typeface="+mn-lt"/>
                          <a:ea typeface="Times New Roman"/>
                          <a:cs typeface="Times New Roman"/>
                        </a:rPr>
                        <a:t>      it is called processed wheat.  Processed wheat is used to make white bread. </a:t>
                      </a: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n-US" sz="1400" b="0" i="0" kern="1200" baseline="0" dirty="0" smtClean="0">
                        <a:solidFill>
                          <a:srgbClr val="000000"/>
                        </a:solidFill>
                        <a:effectLst/>
                        <a:latin typeface="+mn-lt"/>
                        <a:ea typeface="Times New Roman"/>
                        <a:cs typeface="Times New Roman"/>
                      </a:endParaRP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0" i="0" kern="1200" baseline="0" dirty="0" smtClean="0">
                          <a:solidFill>
                            <a:srgbClr val="000000"/>
                          </a:solidFill>
                          <a:effectLst/>
                          <a:latin typeface="+mn-lt"/>
                          <a:ea typeface="Times New Roman"/>
                          <a:cs typeface="Times New Roman"/>
                        </a:rPr>
                        <a:t>      Bread made from wheat that does not go through a process is unprocessed bread.</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0" i="0" kern="1200" baseline="0" dirty="0" smtClean="0">
                          <a:solidFill>
                            <a:srgbClr val="000000"/>
                          </a:solidFill>
                          <a:effectLst/>
                          <a:latin typeface="+mn-lt"/>
                          <a:ea typeface="Times New Roman"/>
                          <a:cs typeface="Times New Roman"/>
                        </a:rPr>
                        <a:t>      Unprocessed wheat is used to make whole grain bread.</a:t>
                      </a: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n-US" sz="1400" b="0" i="0" kern="1200" baseline="0" dirty="0" smtClean="0">
                        <a:solidFill>
                          <a:srgbClr val="000000"/>
                        </a:solidFill>
                        <a:effectLst/>
                        <a:latin typeface="+mn-lt"/>
                        <a:ea typeface="Times New Roman"/>
                        <a:cs typeface="Times New Roman"/>
                      </a:endParaRP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0" i="0" kern="1200" baseline="0" dirty="0" smtClean="0">
                          <a:solidFill>
                            <a:srgbClr val="000000"/>
                          </a:solidFill>
                          <a:effectLst/>
                          <a:latin typeface="+mn-lt"/>
                          <a:ea typeface="Times New Roman"/>
                          <a:cs typeface="Times New Roman"/>
                        </a:rPr>
                        <a:t>      Sylvester Graham wanted to make healthy foods.  </a:t>
                      </a:r>
                      <a:endParaRPr lang="en-US" sz="1400" b="1" i="0" kern="1200" dirty="0" smtClean="0">
                        <a:solidFill>
                          <a:srgbClr val="000000"/>
                        </a:solidFill>
                        <a:effectLst/>
                        <a:latin typeface="+mn-lt"/>
                        <a:ea typeface="Times New Roman"/>
                        <a:cs typeface="Times New Roman"/>
                      </a:endParaRP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1" i="0" kern="1200" dirty="0" smtClean="0">
                          <a:solidFill>
                            <a:srgbClr val="000000"/>
                          </a:solidFill>
                          <a:effectLst/>
                          <a:latin typeface="+mn-lt"/>
                          <a:ea typeface="Times New Roman"/>
                          <a:cs typeface="Times New Roman"/>
                        </a:rPr>
                        <a:t>       </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1" i="0" kern="1200" dirty="0" smtClean="0">
                          <a:solidFill>
                            <a:srgbClr val="000000"/>
                          </a:solidFill>
                          <a:effectLst/>
                          <a:latin typeface="+mn-lt"/>
                          <a:ea typeface="Times New Roman"/>
                          <a:cs typeface="Times New Roman"/>
                        </a:rPr>
                        <a:t>      Task:  </a:t>
                      </a:r>
                      <a:r>
                        <a:rPr lang="en-US" sz="1400" b="1" dirty="0" smtClean="0"/>
                        <a:t>Write an ending paragraph or paragraphs that conclude the student’s</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1" dirty="0" smtClean="0"/>
                        <a:t>      report</a:t>
                      </a:r>
                      <a:r>
                        <a:rPr lang="en-US" sz="1400" b="1" baseline="0" dirty="0" smtClean="0"/>
                        <a:t> based on details from </a:t>
                      </a:r>
                      <a:r>
                        <a:rPr lang="en-US" sz="1400" b="1" i="1" u="sng" baseline="0" dirty="0" smtClean="0"/>
                        <a:t>My Name is Graham, as in Cracker.</a:t>
                      </a:r>
                      <a:endParaRPr lang="en-US" sz="1400" b="1" baseline="0" dirty="0" smtClean="0"/>
                    </a:p>
                    <a:p>
                      <a:pPr marL="0" marR="0" indent="0" algn="r" defTabSz="1018809" rtl="0" eaLnBrk="1" fontAlgn="auto" latinLnBrk="0" hangingPunct="1">
                        <a:lnSpc>
                          <a:spcPct val="100000"/>
                        </a:lnSpc>
                        <a:spcBef>
                          <a:spcPts val="0"/>
                        </a:spcBef>
                        <a:spcAft>
                          <a:spcPts val="0"/>
                        </a:spcAft>
                        <a:buClrTx/>
                        <a:buSzTx/>
                        <a:buFont typeface="+mj-lt"/>
                        <a:buNone/>
                        <a:tabLst/>
                        <a:defRPr/>
                      </a:pPr>
                      <a:r>
                        <a:rPr lang="en-US" sz="1400" b="1" baseline="0" dirty="0" smtClean="0"/>
                        <a:t>      </a:t>
                      </a:r>
                      <a:r>
                        <a:rPr lang="en-US" sz="1000" b="0" i="1" dirty="0" smtClean="0">
                          <a:latin typeface="+mn-lt"/>
                          <a:cs typeface="Helvetica" pitchFamily="34" charset="0"/>
                        </a:rPr>
                        <a:t>Write to Revise a Brief</a:t>
                      </a:r>
                      <a:r>
                        <a:rPr lang="en-US" sz="1000" b="0" i="1" baseline="0" dirty="0" smtClean="0">
                          <a:latin typeface="+mn-lt"/>
                          <a:cs typeface="Helvetica" pitchFamily="34" charset="0"/>
                        </a:rPr>
                        <a:t> Text, Organization, W.3.2e, writing a conclusion ,Target 3a</a:t>
                      </a:r>
                      <a:endParaRPr lang="en-US" sz="1400" b="1" i="0" u="sng" dirty="0" smtClean="0">
                        <a:effectLst/>
                        <a:latin typeface="+mn-lt"/>
                        <a:ea typeface="Times New Roman"/>
                        <a:cs typeface="Times New Roman"/>
                      </a:endParaRPr>
                    </a:p>
                    <a:p>
                      <a:pPr marL="0" indent="0">
                        <a:buFont typeface="+mj-lt"/>
                        <a:buNone/>
                        <a:tabLst/>
                      </a:pPr>
                      <a:endParaRPr lang="en-US" sz="1400" b="1" baseline="0" dirty="0" smtClean="0">
                        <a:solidFill>
                          <a:srgbClr val="002060"/>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smtClean="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115860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43</a:t>
            </a:fld>
            <a:endParaRPr lang="en-US" dirty="0"/>
          </a:p>
        </p:txBody>
      </p:sp>
      <p:sp>
        <p:nvSpPr>
          <p:cNvPr id="5" name="Rectangle 4"/>
          <p:cNvSpPr/>
          <p:nvPr/>
        </p:nvSpPr>
        <p:spPr>
          <a:xfrm>
            <a:off x="425824" y="563198"/>
            <a:ext cx="6696074" cy="5076534"/>
          </a:xfrm>
          <a:prstGeom prst="rect">
            <a:avLst/>
          </a:prstGeom>
          <a:noFill/>
          <a:ln>
            <a:noFill/>
          </a:ln>
        </p:spPr>
        <p:txBody>
          <a:bodyPr wrap="square" lIns="101869" tIns="50935" rIns="101869" bIns="50935">
            <a:spAutoFit/>
          </a:bodyPr>
          <a:lstStyle/>
          <a:p>
            <a:r>
              <a:rPr lang="en-US" sz="1600" b="1" dirty="0">
                <a:latin typeface="Helvetica" panose="020B0604020202020204" pitchFamily="34" charset="0"/>
                <a:ea typeface="Times New Roman"/>
                <a:cs typeface="Helvetica" panose="020B0604020202020204" pitchFamily="34" charset="0"/>
              </a:rPr>
              <a:t> </a:t>
            </a:r>
            <a:r>
              <a:rPr lang="en-US" sz="1600" b="1" dirty="0" smtClean="0">
                <a:latin typeface="Helvetica" panose="020B0604020202020204" pitchFamily="34" charset="0"/>
                <a:ea typeface="Times New Roman"/>
                <a:cs typeface="Helvetica" panose="020B0604020202020204" pitchFamily="34" charset="0"/>
              </a:rPr>
              <a:t>18. A </a:t>
            </a:r>
            <a:r>
              <a:rPr lang="en-US" sz="1600" b="1" dirty="0">
                <a:latin typeface="Helvetica" panose="020B0604020202020204" pitchFamily="34" charset="0"/>
                <a:ea typeface="Times New Roman"/>
                <a:cs typeface="Helvetica" panose="020B0604020202020204" pitchFamily="34" charset="0"/>
              </a:rPr>
              <a:t>student is revising this paragraph and wants to replace the</a:t>
            </a:r>
          </a:p>
          <a:p>
            <a:r>
              <a:rPr lang="en-US" sz="1600" b="1" dirty="0">
                <a:latin typeface="Helvetica" panose="020B0604020202020204" pitchFamily="34" charset="0"/>
                <a:ea typeface="Times New Roman"/>
                <a:cs typeface="Helvetica" panose="020B0604020202020204" pitchFamily="34" charset="0"/>
              </a:rPr>
              <a:t>       underlined </a:t>
            </a:r>
            <a:r>
              <a:rPr lang="en-US" sz="1600" b="1" dirty="0" smtClean="0">
                <a:latin typeface="Helvetica" panose="020B0604020202020204" pitchFamily="34" charset="0"/>
                <a:ea typeface="Times New Roman"/>
                <a:cs typeface="Helvetica" panose="020B0604020202020204" pitchFamily="34" charset="0"/>
              </a:rPr>
              <a:t>sentence </a:t>
            </a:r>
            <a:r>
              <a:rPr lang="en-US" sz="1600" b="1" dirty="0">
                <a:latin typeface="Helvetica" panose="020B0604020202020204" pitchFamily="34" charset="0"/>
                <a:ea typeface="Times New Roman"/>
                <a:cs typeface="Helvetica" panose="020B0604020202020204" pitchFamily="34" charset="0"/>
              </a:rPr>
              <a:t>to better develop the </a:t>
            </a:r>
            <a:r>
              <a:rPr lang="en-US" sz="1600" b="1" dirty="0" smtClean="0">
                <a:latin typeface="Helvetica" panose="020B0604020202020204" pitchFamily="34" charset="0"/>
                <a:ea typeface="Times New Roman"/>
                <a:cs typeface="Helvetica" panose="020B0604020202020204" pitchFamily="34" charset="0"/>
              </a:rPr>
              <a:t>information in the  </a:t>
            </a:r>
          </a:p>
          <a:p>
            <a:r>
              <a:rPr lang="en-US" sz="1600" b="1" dirty="0">
                <a:latin typeface="Helvetica" panose="020B0604020202020204" pitchFamily="34" charset="0"/>
                <a:ea typeface="Times New Roman"/>
                <a:cs typeface="Helvetica" panose="020B0604020202020204" pitchFamily="34" charset="0"/>
              </a:rPr>
              <a:t> </a:t>
            </a:r>
            <a:r>
              <a:rPr lang="en-US" sz="1600" b="1" dirty="0" smtClean="0">
                <a:latin typeface="Helvetica" panose="020B0604020202020204" pitchFamily="34" charset="0"/>
                <a:ea typeface="Times New Roman"/>
                <a:cs typeface="Helvetica" panose="020B0604020202020204" pitchFamily="34" charset="0"/>
              </a:rPr>
              <a:t>      paragraph.</a:t>
            </a:r>
          </a:p>
          <a:p>
            <a:endParaRPr lang="en-US" sz="1600" b="1" dirty="0" smtClean="0">
              <a:latin typeface="Helvetica" panose="020B0604020202020204" pitchFamily="34" charset="0"/>
              <a:cs typeface="Helvetica" panose="020B0604020202020204" pitchFamily="34" charset="0"/>
            </a:endParaRPr>
          </a:p>
          <a:p>
            <a:r>
              <a:rPr lang="en-US" sz="1400" dirty="0" smtClean="0"/>
              <a:t>Sylvester did not like to see people gulp down their food so fast.  </a:t>
            </a:r>
            <a:r>
              <a:rPr lang="en-US" sz="1400" b="1" u="sng" dirty="0" smtClean="0"/>
              <a:t>He saw people eat a lot of foods that were junk food</a:t>
            </a:r>
            <a:r>
              <a:rPr lang="en-US" sz="1400" dirty="0" smtClean="0"/>
              <a:t>. When they ate like this he said they looked like “boa constrictors.”  Boa constrictors just swallow their food whole!  Sylvester wanted Americans to stop eating like this.  He wanted people to eat healthy and feel better.</a:t>
            </a:r>
            <a:endParaRPr lang="en-US" sz="1600" b="1" dirty="0">
              <a:latin typeface="Helvetica" panose="020B0604020202020204" pitchFamily="34" charset="0"/>
              <a:cs typeface="Helvetica" panose="020B0604020202020204" pitchFamily="34" charset="0"/>
            </a:endParaRPr>
          </a:p>
          <a:p>
            <a:pPr algn="r"/>
            <a:r>
              <a:rPr lang="en-US" sz="900" i="1" dirty="0" smtClean="0">
                <a:latin typeface="Helvetica" panose="020B0604020202020204" pitchFamily="34" charset="0"/>
                <a:ea typeface="Times New Roman"/>
                <a:cs typeface="Helvetica" panose="020B0604020202020204" pitchFamily="34" charset="0"/>
              </a:rPr>
              <a:t>W.3.2a </a:t>
            </a:r>
            <a:r>
              <a:rPr lang="en-US" sz="900" i="1" dirty="0" smtClean="0">
                <a:latin typeface="Helvetica" panose="020B0604020202020204" pitchFamily="34" charset="0"/>
                <a:cs typeface="Helvetica" panose="020B0604020202020204" pitchFamily="34" charset="0"/>
              </a:rPr>
              <a:t>Revising a Brief Write (elaboration: developing a topic) -</a:t>
            </a:r>
            <a:r>
              <a:rPr lang="en-US" sz="900" i="1" dirty="0" smtClean="0">
                <a:latin typeface="Helvetica" panose="020B0604020202020204" pitchFamily="34" charset="0"/>
                <a:ea typeface="Times New Roman"/>
                <a:cs typeface="Helvetica" panose="020B0604020202020204" pitchFamily="34" charset="0"/>
              </a:rPr>
              <a:t>Target 3b</a:t>
            </a:r>
            <a:endParaRPr lang="en-US" sz="900" i="1" dirty="0">
              <a:latin typeface="Helvetica" panose="020B0604020202020204" pitchFamily="34" charset="0"/>
              <a:ea typeface="Times New Roman"/>
              <a:cs typeface="Helvetica" panose="020B0604020202020204" pitchFamily="34" charset="0"/>
            </a:endParaRPr>
          </a:p>
          <a:p>
            <a:pPr>
              <a:lnSpc>
                <a:spcPct val="115000"/>
              </a:lnSpc>
            </a:pPr>
            <a:endParaRPr lang="en-US" sz="1600" b="1" dirty="0">
              <a:latin typeface="Helvetica" panose="020B0604020202020204" pitchFamily="34" charset="0"/>
              <a:ea typeface="Times New Roman"/>
              <a:cs typeface="Helvetica" panose="020B0604020202020204" pitchFamily="34" charset="0"/>
            </a:endParaRPr>
          </a:p>
          <a:p>
            <a:pPr>
              <a:lnSpc>
                <a:spcPct val="115000"/>
              </a:lnSpc>
            </a:pPr>
            <a:r>
              <a:rPr lang="en-US" sz="1600" b="1" dirty="0" smtClean="0">
                <a:latin typeface="Helvetica" panose="020B0604020202020204" pitchFamily="34" charset="0"/>
                <a:ea typeface="Times New Roman"/>
                <a:cs typeface="Helvetica" panose="020B0604020202020204" pitchFamily="34" charset="0"/>
              </a:rPr>
              <a:t>    Which sentence would best replace the underlined sentence?</a:t>
            </a:r>
          </a:p>
          <a:p>
            <a:pPr>
              <a:lnSpc>
                <a:spcPct val="115000"/>
              </a:lnSpc>
            </a:pPr>
            <a:endParaRPr lang="en-US" sz="1600" b="1" dirty="0">
              <a:latin typeface="Helvetica" panose="020B0604020202020204" pitchFamily="34" charset="0"/>
              <a:ea typeface="Times New Roman"/>
              <a:cs typeface="Helvetica" panose="020B0604020202020204" pitchFamily="34" charset="0"/>
            </a:endParaRPr>
          </a:p>
          <a:p>
            <a:pPr marL="627063" indent="-393700">
              <a:lnSpc>
                <a:spcPct val="115000"/>
              </a:lnSpc>
              <a:buFont typeface="+mj-lt"/>
              <a:buAutoNum type="alphaUcPeriod"/>
            </a:pPr>
            <a:r>
              <a:rPr lang="en-US" sz="1600" dirty="0">
                <a:latin typeface="Helvetica" panose="020B0604020202020204" pitchFamily="34" charset="0"/>
                <a:ea typeface="Times New Roman"/>
                <a:cs typeface="Helvetica" panose="020B0604020202020204" pitchFamily="34" charset="0"/>
              </a:rPr>
              <a:t>He saw people eat a lot of foods that were </a:t>
            </a:r>
            <a:r>
              <a:rPr lang="en-US" sz="1600" dirty="0" smtClean="0">
                <a:latin typeface="Helvetica" panose="020B0604020202020204" pitchFamily="34" charset="0"/>
                <a:ea typeface="Times New Roman"/>
                <a:cs typeface="Helvetica" panose="020B0604020202020204" pitchFamily="34" charset="0"/>
              </a:rPr>
              <a:t>junk foods, </a:t>
            </a:r>
            <a:r>
              <a:rPr lang="en-US" sz="1600" dirty="0">
                <a:latin typeface="Helvetica" panose="020B0604020202020204" pitchFamily="34" charset="0"/>
                <a:ea typeface="Times New Roman"/>
                <a:cs typeface="Helvetica" panose="020B0604020202020204" pitchFamily="34" charset="0"/>
              </a:rPr>
              <a:t>like greasy </a:t>
            </a:r>
            <a:r>
              <a:rPr lang="en-US" sz="1600" dirty="0" smtClean="0">
                <a:latin typeface="Helvetica" panose="020B0604020202020204" pitchFamily="34" charset="0"/>
                <a:ea typeface="Times New Roman"/>
                <a:cs typeface="Helvetica" panose="020B0604020202020204" pitchFamily="34" charset="0"/>
              </a:rPr>
              <a:t>potatoes and other greasy foods.</a:t>
            </a:r>
          </a:p>
          <a:p>
            <a:pPr marL="627063" indent="-393700">
              <a:lnSpc>
                <a:spcPct val="115000"/>
              </a:lnSpc>
              <a:buFont typeface="+mj-lt"/>
              <a:buAutoNum type="alphaUcPeriod"/>
            </a:pPr>
            <a:endParaRPr lang="en-US" sz="800" dirty="0" smtClean="0">
              <a:latin typeface="Helvetica" panose="020B0604020202020204" pitchFamily="34" charset="0"/>
              <a:ea typeface="Times New Roman"/>
              <a:cs typeface="Helvetica" panose="020B0604020202020204" pitchFamily="34" charset="0"/>
            </a:endParaRPr>
          </a:p>
          <a:p>
            <a:pPr marL="576262" indent="-342900">
              <a:lnSpc>
                <a:spcPct val="115000"/>
              </a:lnSpc>
              <a:buFont typeface="+mj-lt"/>
              <a:buAutoNum type="alphaUcPeriod" startAt="2"/>
            </a:pPr>
            <a:r>
              <a:rPr lang="en-US" sz="1600" dirty="0">
                <a:latin typeface="Helvetica" panose="020B0604020202020204" pitchFamily="34" charset="0"/>
                <a:ea typeface="Times New Roman"/>
                <a:cs typeface="Helvetica" panose="020B0604020202020204" pitchFamily="34" charset="0"/>
              </a:rPr>
              <a:t>He saw people eat a lot of </a:t>
            </a:r>
            <a:r>
              <a:rPr lang="en-US" sz="1600" dirty="0" smtClean="0">
                <a:latin typeface="Helvetica" panose="020B0604020202020204" pitchFamily="34" charset="0"/>
                <a:ea typeface="Times New Roman"/>
                <a:cs typeface="Helvetica" panose="020B0604020202020204" pitchFamily="34" charset="0"/>
              </a:rPr>
              <a:t>bad foods like a lot of junk food.</a:t>
            </a:r>
          </a:p>
          <a:p>
            <a:pPr marL="576262" indent="-342900">
              <a:lnSpc>
                <a:spcPct val="115000"/>
              </a:lnSpc>
              <a:buFont typeface="+mj-lt"/>
              <a:buAutoNum type="alphaUcPeriod" startAt="2"/>
            </a:pPr>
            <a:endParaRPr lang="en-US" sz="800" dirty="0" smtClean="0">
              <a:latin typeface="Helvetica" panose="020B0604020202020204" pitchFamily="34" charset="0"/>
              <a:ea typeface="Times New Roman"/>
              <a:cs typeface="Helvetica" panose="020B0604020202020204" pitchFamily="34" charset="0"/>
            </a:endParaRPr>
          </a:p>
          <a:p>
            <a:pPr marL="576262" indent="-342900">
              <a:lnSpc>
                <a:spcPct val="115000"/>
              </a:lnSpc>
              <a:buFont typeface="+mj-lt"/>
              <a:buAutoNum type="alphaUcPeriod" startAt="2"/>
            </a:pPr>
            <a:r>
              <a:rPr lang="en-US" sz="1600" dirty="0">
                <a:latin typeface="Helvetica" panose="020B0604020202020204" pitchFamily="34" charset="0"/>
                <a:ea typeface="Times New Roman"/>
                <a:cs typeface="Helvetica" panose="020B0604020202020204" pitchFamily="34" charset="0"/>
              </a:rPr>
              <a:t>He saw people eat a lot of foods that were bad for their health, </a:t>
            </a:r>
            <a:r>
              <a:rPr lang="en-US" sz="1600" dirty="0" smtClean="0">
                <a:latin typeface="Helvetica" panose="020B0604020202020204" pitchFamily="34" charset="0"/>
                <a:ea typeface="Times New Roman"/>
                <a:cs typeface="Helvetica" panose="020B0604020202020204" pitchFamily="34" charset="0"/>
              </a:rPr>
              <a:t>such as </a:t>
            </a:r>
            <a:r>
              <a:rPr lang="en-US" sz="1600" dirty="0">
                <a:latin typeface="Helvetica" panose="020B0604020202020204" pitchFamily="34" charset="0"/>
                <a:ea typeface="Times New Roman"/>
                <a:cs typeface="Helvetica" panose="020B0604020202020204" pitchFamily="34" charset="0"/>
              </a:rPr>
              <a:t>greasy foods and lots of sugary </a:t>
            </a:r>
            <a:r>
              <a:rPr lang="en-US" sz="1600" dirty="0" smtClean="0">
                <a:latin typeface="Helvetica" panose="020B0604020202020204" pitchFamily="34" charset="0"/>
                <a:ea typeface="Times New Roman"/>
                <a:cs typeface="Helvetica" panose="020B0604020202020204" pitchFamily="34" charset="0"/>
              </a:rPr>
              <a:t>pastries.</a:t>
            </a:r>
          </a:p>
          <a:p>
            <a:pPr marL="576262" indent="-342900">
              <a:lnSpc>
                <a:spcPct val="115000"/>
              </a:lnSpc>
              <a:buFont typeface="+mj-lt"/>
              <a:buAutoNum type="alphaUcPeriod" startAt="2"/>
            </a:pPr>
            <a:endParaRPr lang="en-US" sz="800" dirty="0">
              <a:latin typeface="Helvetica" panose="020B0604020202020204" pitchFamily="34" charset="0"/>
              <a:ea typeface="Times New Roman"/>
              <a:cs typeface="Helvetica" panose="020B0604020202020204" pitchFamily="34" charset="0"/>
            </a:endParaRPr>
          </a:p>
          <a:p>
            <a:pPr marL="576262" indent="-342900">
              <a:lnSpc>
                <a:spcPct val="115000"/>
              </a:lnSpc>
              <a:buFont typeface="+mj-lt"/>
              <a:buAutoNum type="alphaUcPeriod" startAt="2"/>
            </a:pPr>
            <a:r>
              <a:rPr lang="en-US" sz="1600" dirty="0">
                <a:latin typeface="Helvetica" panose="020B0604020202020204" pitchFamily="34" charset="0"/>
                <a:ea typeface="Times New Roman"/>
                <a:cs typeface="Helvetica" panose="020B0604020202020204" pitchFamily="34" charset="0"/>
              </a:rPr>
              <a:t>He saw people eat </a:t>
            </a:r>
            <a:r>
              <a:rPr lang="en-US" sz="1600" dirty="0" smtClean="0">
                <a:latin typeface="Helvetica" panose="020B0604020202020204" pitchFamily="34" charset="0"/>
                <a:ea typeface="Times New Roman"/>
                <a:cs typeface="Helvetica" panose="020B0604020202020204" pitchFamily="34" charset="0"/>
              </a:rPr>
              <a:t>a lot of red meat.</a:t>
            </a:r>
            <a:endParaRPr lang="en-US" sz="1600" dirty="0">
              <a:latin typeface="Helvetica" panose="020B0604020202020204" pitchFamily="34" charset="0"/>
              <a:ea typeface="Times New Roman"/>
              <a:cs typeface="Helvetica" panose="020B0604020202020204" pitchFamily="34" charset="0"/>
            </a:endParaRPr>
          </a:p>
        </p:txBody>
      </p:sp>
      <p:sp>
        <p:nvSpPr>
          <p:cNvPr id="7" name="Oval 6"/>
          <p:cNvSpPr/>
          <p:nvPr/>
        </p:nvSpPr>
        <p:spPr>
          <a:xfrm>
            <a:off x="420825" y="342900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8" name="Oval 7"/>
          <p:cNvSpPr/>
          <p:nvPr/>
        </p:nvSpPr>
        <p:spPr>
          <a:xfrm>
            <a:off x="417971" y="4561115"/>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r>
              <a:rPr lang="en-US" dirty="0" smtClean="0"/>
              <a:t>\		`</a:t>
            </a:r>
            <a:endParaRPr lang="en-US" dirty="0"/>
          </a:p>
        </p:txBody>
      </p:sp>
      <p:sp>
        <p:nvSpPr>
          <p:cNvPr id="9" name="Oval 8"/>
          <p:cNvSpPr/>
          <p:nvPr/>
        </p:nvSpPr>
        <p:spPr>
          <a:xfrm>
            <a:off x="420825" y="525780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0" name="TextBox 9"/>
          <p:cNvSpPr txBox="1"/>
          <p:nvPr/>
        </p:nvSpPr>
        <p:spPr>
          <a:xfrm>
            <a:off x="485774" y="6252185"/>
            <a:ext cx="6677026" cy="3298195"/>
          </a:xfrm>
          <a:prstGeom prst="rect">
            <a:avLst/>
          </a:prstGeom>
          <a:noFill/>
        </p:spPr>
        <p:txBody>
          <a:bodyPr wrap="square" lIns="96378" tIns="48189" rIns="96378" bIns="48189" rtlCol="0">
            <a:spAutoFit/>
          </a:bodyPr>
          <a:lstStyle/>
          <a:p>
            <a:pPr marL="486909" indent="-486909"/>
            <a:r>
              <a:rPr lang="en-US" sz="1600" b="1" dirty="0" smtClean="0">
                <a:latin typeface="Helvetica" pitchFamily="34" charset="0"/>
              </a:rPr>
              <a:t>19.  </a:t>
            </a:r>
            <a:r>
              <a:rPr lang="en-US" sz="1600" b="1" dirty="0">
                <a:latin typeface="Helvetica" pitchFamily="34" charset="0"/>
              </a:rPr>
              <a:t>Sylvester began to wonder if the processing of </a:t>
            </a:r>
            <a:r>
              <a:rPr lang="en-US" sz="1600" b="1" dirty="0" smtClean="0">
                <a:latin typeface="Helvetica" pitchFamily="34" charset="0"/>
              </a:rPr>
              <a:t>grains </a:t>
            </a:r>
            <a:r>
              <a:rPr lang="en-US" sz="1600" b="1" dirty="0">
                <a:latin typeface="Helvetica" pitchFamily="34" charset="0"/>
              </a:rPr>
              <a:t>to make white flour destroyed some of the </a:t>
            </a:r>
            <a:r>
              <a:rPr lang="en-US" sz="1600" b="1" u="sng" dirty="0">
                <a:latin typeface="Helvetica" pitchFamily="34" charset="0"/>
              </a:rPr>
              <a:t>nutrients</a:t>
            </a:r>
            <a:r>
              <a:rPr lang="en-US" sz="1600" b="1" dirty="0">
                <a:latin typeface="Helvetica" pitchFamily="34" charset="0"/>
              </a:rPr>
              <a:t>.                    </a:t>
            </a:r>
          </a:p>
          <a:p>
            <a:pPr marL="486909" indent="-486909" algn="r"/>
            <a:r>
              <a:rPr lang="en-US" sz="1600" b="1" dirty="0">
                <a:latin typeface="Helvetica" pitchFamily="34" charset="0"/>
              </a:rPr>
              <a:t>                                                   </a:t>
            </a:r>
            <a:r>
              <a:rPr lang="en-US" sz="1000" i="1" dirty="0" smtClean="0">
                <a:latin typeface="Helvetica" pitchFamily="34" charset="0"/>
              </a:rPr>
              <a:t>(Lang./Vocab. </a:t>
            </a:r>
            <a:r>
              <a:rPr lang="en-US" sz="1000" dirty="0" smtClean="0"/>
              <a:t>L </a:t>
            </a:r>
            <a:r>
              <a:rPr lang="en-US" sz="1000" dirty="0"/>
              <a:t>3.3.a Choose words/phrases for effect</a:t>
            </a:r>
            <a:r>
              <a:rPr lang="en-US" sz="1000" i="1" dirty="0" smtClean="0">
                <a:latin typeface="Helvetica" pitchFamily="34" charset="0"/>
              </a:rPr>
              <a:t> ) Target 8</a:t>
            </a:r>
          </a:p>
          <a:p>
            <a:pPr marL="486909" indent="-486909" algn="r"/>
            <a:endParaRPr lang="en-US" sz="1600" dirty="0"/>
          </a:p>
          <a:p>
            <a:r>
              <a:rPr lang="en-US" sz="1600" b="1" dirty="0">
                <a:latin typeface="Helvetica" pitchFamily="34" charset="0"/>
              </a:rPr>
              <a:t>       Which word could be used to replace </a:t>
            </a:r>
            <a:r>
              <a:rPr lang="en-US" sz="1600" b="1" i="1" u="sng" dirty="0">
                <a:latin typeface="Helvetica" pitchFamily="34" charset="0"/>
              </a:rPr>
              <a:t>nutrients</a:t>
            </a:r>
            <a:r>
              <a:rPr lang="en-US" sz="1600" b="1" dirty="0">
                <a:latin typeface="Helvetica" pitchFamily="34" charset="0"/>
              </a:rPr>
              <a:t>?</a:t>
            </a:r>
          </a:p>
          <a:p>
            <a:endParaRPr lang="en-US" sz="1600" b="1" dirty="0">
              <a:latin typeface="Helvetica" pitchFamily="34" charset="0"/>
            </a:endParaRPr>
          </a:p>
          <a:p>
            <a:pPr marL="657578" indent="-237598">
              <a:buAutoNum type="alphaUcPeriod"/>
            </a:pPr>
            <a:r>
              <a:rPr lang="en-US" sz="1600" dirty="0" smtClean="0">
                <a:latin typeface="Helvetica" pitchFamily="34" charset="0"/>
              </a:rPr>
              <a:t>  vitamins</a:t>
            </a:r>
            <a:endParaRPr lang="en-US" sz="1600" dirty="0">
              <a:latin typeface="Helvetica" pitchFamily="34" charset="0"/>
            </a:endParaRPr>
          </a:p>
          <a:p>
            <a:pPr marL="419980"/>
            <a:endParaRPr lang="en-US" sz="1600" dirty="0">
              <a:latin typeface="Helvetica" pitchFamily="34" charset="0"/>
            </a:endParaRPr>
          </a:p>
          <a:p>
            <a:pPr marL="419980"/>
            <a:r>
              <a:rPr lang="en-US" sz="1600" dirty="0" smtClean="0">
                <a:latin typeface="Helvetica" pitchFamily="34" charset="0"/>
              </a:rPr>
              <a:t>B.   health</a:t>
            </a:r>
            <a:endParaRPr lang="en-US" sz="1600" dirty="0">
              <a:latin typeface="Helvetica" pitchFamily="34" charset="0"/>
            </a:endParaRPr>
          </a:p>
          <a:p>
            <a:pPr marL="657578" indent="-237598">
              <a:buAutoNum type="alphaUcPeriod" startAt="2"/>
            </a:pPr>
            <a:endParaRPr lang="en-US" sz="1600" dirty="0">
              <a:latin typeface="Helvetica" pitchFamily="34" charset="0"/>
            </a:endParaRPr>
          </a:p>
          <a:p>
            <a:pPr marL="762880" indent="-342900">
              <a:buFont typeface="+mj-lt"/>
              <a:buAutoNum type="alphaUcPeriod" startAt="3"/>
            </a:pPr>
            <a:r>
              <a:rPr lang="en-US" sz="1600" dirty="0" smtClean="0">
                <a:latin typeface="Helvetica" pitchFamily="34" charset="0"/>
              </a:rPr>
              <a:t>wheat</a:t>
            </a:r>
            <a:endParaRPr lang="en-US" sz="1600" dirty="0">
              <a:latin typeface="Helvetica" pitchFamily="34" charset="0"/>
            </a:endParaRPr>
          </a:p>
          <a:p>
            <a:pPr marL="419980"/>
            <a:endParaRPr lang="en-US" sz="1600" dirty="0">
              <a:latin typeface="Helvetica" pitchFamily="34" charset="0"/>
            </a:endParaRPr>
          </a:p>
          <a:p>
            <a:pPr marL="762880" indent="-342900">
              <a:buFont typeface="+mj-lt"/>
              <a:buAutoNum type="alphaUcPeriod" startAt="4"/>
            </a:pPr>
            <a:r>
              <a:rPr lang="en-US" sz="1600" dirty="0">
                <a:latin typeface="Helvetica" pitchFamily="34" charset="0"/>
              </a:rPr>
              <a:t>taste</a:t>
            </a:r>
          </a:p>
        </p:txBody>
      </p:sp>
      <p:sp>
        <p:nvSpPr>
          <p:cNvPr id="12" name="Oval 11"/>
          <p:cNvSpPr/>
          <p:nvPr/>
        </p:nvSpPr>
        <p:spPr>
          <a:xfrm>
            <a:off x="648829" y="7781539"/>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3" name="Oval 12"/>
          <p:cNvSpPr/>
          <p:nvPr/>
        </p:nvSpPr>
        <p:spPr>
          <a:xfrm>
            <a:off x="645975" y="8730345"/>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r>
              <a:rPr lang="en-US" dirty="0" smtClean="0"/>
              <a:t>\		`</a:t>
            </a:r>
            <a:endParaRPr lang="en-US" dirty="0"/>
          </a:p>
        </p:txBody>
      </p:sp>
      <p:sp>
        <p:nvSpPr>
          <p:cNvPr id="14" name="Oval 13"/>
          <p:cNvSpPr/>
          <p:nvPr/>
        </p:nvSpPr>
        <p:spPr>
          <a:xfrm>
            <a:off x="637183" y="922020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cxnSp>
        <p:nvCxnSpPr>
          <p:cNvPr id="15" name="Straight Connector 14"/>
          <p:cNvCxnSpPr/>
          <p:nvPr/>
        </p:nvCxnSpPr>
        <p:spPr>
          <a:xfrm>
            <a:off x="410116" y="59436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10116" y="411480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7" name="Oval 16"/>
          <p:cNvSpPr/>
          <p:nvPr/>
        </p:nvSpPr>
        <p:spPr>
          <a:xfrm>
            <a:off x="645975" y="826725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Tree>
    <p:extLst>
      <p:ext uri="{BB962C8B-B14F-4D97-AF65-F5344CB8AC3E}">
        <p14:creationId xmlns:p14="http://schemas.microsoft.com/office/powerpoint/2010/main" val="1778160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44</a:t>
            </a:fld>
            <a:endParaRPr lang="en-US" dirty="0"/>
          </a:p>
        </p:txBody>
      </p:sp>
      <p:sp>
        <p:nvSpPr>
          <p:cNvPr id="7" name="TextBox 6"/>
          <p:cNvSpPr txBox="1"/>
          <p:nvPr/>
        </p:nvSpPr>
        <p:spPr>
          <a:xfrm>
            <a:off x="381000" y="987232"/>
            <a:ext cx="6553200" cy="2467199"/>
          </a:xfrm>
          <a:prstGeom prst="rect">
            <a:avLst/>
          </a:prstGeom>
          <a:noFill/>
        </p:spPr>
        <p:txBody>
          <a:bodyPr wrap="square" lIns="96378" tIns="48189" rIns="96378" bIns="48189" rtlCol="0">
            <a:spAutoFit/>
          </a:bodyPr>
          <a:lstStyle/>
          <a:p>
            <a:r>
              <a:rPr lang="en-US" sz="1600" b="1" dirty="0" smtClean="0">
                <a:latin typeface="Helvetica" pitchFamily="34" charset="0"/>
              </a:rPr>
              <a:t>20. </a:t>
            </a:r>
            <a:r>
              <a:rPr lang="en-US" sz="1600" b="1" dirty="0">
                <a:latin typeface="Helvetica" panose="020B0604020202020204" pitchFamily="34" charset="0"/>
                <a:cs typeface="Helvetica" panose="020B0604020202020204" pitchFamily="34" charset="0"/>
              </a:rPr>
              <a:t>What </a:t>
            </a:r>
            <a:r>
              <a:rPr lang="en-US" sz="1600" b="1" u="sng" dirty="0">
                <a:latin typeface="Helvetica" panose="020B0604020202020204" pitchFamily="34" charset="0"/>
                <a:cs typeface="Helvetica" panose="020B0604020202020204" pitchFamily="34" charset="0"/>
              </a:rPr>
              <a:t>two sentences</a:t>
            </a:r>
            <a:r>
              <a:rPr lang="en-US" sz="1600" b="1" dirty="0">
                <a:latin typeface="Helvetica" panose="020B0604020202020204" pitchFamily="34" charset="0"/>
                <a:cs typeface="Helvetica" panose="020B0604020202020204" pitchFamily="34" charset="0"/>
              </a:rPr>
              <a:t> have no errors in </a:t>
            </a:r>
            <a:r>
              <a:rPr lang="en-US" sz="1600" b="1" dirty="0" smtClean="0">
                <a:latin typeface="Helvetica" panose="020B0604020202020204" pitchFamily="34" charset="0"/>
                <a:cs typeface="Helvetica" panose="020B0604020202020204" pitchFamily="34" charset="0"/>
              </a:rPr>
              <a:t>punctuation usage?</a:t>
            </a:r>
          </a:p>
          <a:p>
            <a:pPr algn="r"/>
            <a:r>
              <a:rPr lang="en-US" sz="1000" i="1" dirty="0" smtClean="0">
                <a:latin typeface="Helvetica" pitchFamily="34" charset="0"/>
              </a:rPr>
              <a:t>L.2.2 punctuation use Target 9</a:t>
            </a:r>
            <a:endParaRPr lang="en-US" sz="1000" i="1" dirty="0">
              <a:latin typeface="Helvetica" pitchFamily="34" charset="0"/>
            </a:endParaRPr>
          </a:p>
          <a:p>
            <a:endParaRPr lang="en-US" sz="1600" b="1" dirty="0" smtClean="0">
              <a:latin typeface="Helvetica" pitchFamily="34" charset="0"/>
            </a:endParaRPr>
          </a:p>
          <a:p>
            <a:pPr marL="852305" lvl="1" indent="-342900">
              <a:buFont typeface="+mj-lt"/>
              <a:buAutoNum type="alphaUcPeriod"/>
            </a:pPr>
            <a:r>
              <a:rPr lang="en-US" sz="1600" dirty="0" smtClean="0">
                <a:latin typeface="Helvetica" pitchFamily="34" charset="0"/>
              </a:rPr>
              <a:t>Sylvester </a:t>
            </a:r>
            <a:r>
              <a:rPr lang="en-US" sz="1600" dirty="0">
                <a:latin typeface="Helvetica" pitchFamily="34" charset="0"/>
              </a:rPr>
              <a:t>G</a:t>
            </a:r>
            <a:r>
              <a:rPr lang="en-US" sz="1600" dirty="0" smtClean="0">
                <a:latin typeface="Helvetica" pitchFamily="34" charset="0"/>
              </a:rPr>
              <a:t>raham </a:t>
            </a:r>
            <a:r>
              <a:rPr lang="en-US" sz="1600" dirty="0">
                <a:latin typeface="Helvetica" pitchFamily="34" charset="0"/>
              </a:rPr>
              <a:t>wanted others to be </a:t>
            </a:r>
            <a:r>
              <a:rPr lang="en-US" sz="1600" dirty="0" smtClean="0">
                <a:latin typeface="Helvetica" pitchFamily="34" charset="0"/>
              </a:rPr>
              <a:t>healthy</a:t>
            </a:r>
            <a:endParaRPr lang="en-US" sz="1600" dirty="0">
              <a:latin typeface="Helvetica" pitchFamily="34" charset="0"/>
            </a:endParaRPr>
          </a:p>
          <a:p>
            <a:pPr marL="361417" indent="-361417">
              <a:buFont typeface="+mj-lt"/>
              <a:buAutoNum type="alphaUcPeriod"/>
            </a:pPr>
            <a:endParaRPr lang="en-US" sz="1600" dirty="0">
              <a:latin typeface="Helvetica" pitchFamily="34" charset="0"/>
            </a:endParaRPr>
          </a:p>
          <a:p>
            <a:pPr lvl="1"/>
            <a:r>
              <a:rPr lang="en-US" sz="1600" dirty="0" smtClean="0">
                <a:latin typeface="Helvetica" pitchFamily="34" charset="0"/>
              </a:rPr>
              <a:t>B.   When </a:t>
            </a:r>
            <a:r>
              <a:rPr lang="en-US" sz="1600" dirty="0">
                <a:latin typeface="Helvetica" pitchFamily="34" charset="0"/>
              </a:rPr>
              <a:t>he grew up he preached about eating </a:t>
            </a:r>
            <a:r>
              <a:rPr lang="en-US" sz="1600" dirty="0" smtClean="0">
                <a:latin typeface="Helvetica" pitchFamily="34" charset="0"/>
              </a:rPr>
              <a:t>healthy foods</a:t>
            </a:r>
            <a:r>
              <a:rPr lang="en-US" sz="1600" dirty="0">
                <a:latin typeface="Helvetica" pitchFamily="34" charset="0"/>
              </a:rPr>
              <a:t>. </a:t>
            </a:r>
          </a:p>
          <a:p>
            <a:pPr marL="361417" indent="-361417">
              <a:buFont typeface="+mj-lt"/>
              <a:buAutoNum type="alphaUcPeriod"/>
            </a:pPr>
            <a:endParaRPr lang="en-US" sz="1600" dirty="0">
              <a:latin typeface="Helvetica" pitchFamily="34" charset="0"/>
            </a:endParaRPr>
          </a:p>
          <a:p>
            <a:pPr lvl="1"/>
            <a:r>
              <a:rPr lang="en-US" sz="1600" dirty="0" smtClean="0">
                <a:latin typeface="Helvetica" pitchFamily="34" charset="0"/>
              </a:rPr>
              <a:t>C.   He read about dogs that ate white and whole grain bread.</a:t>
            </a:r>
            <a:endParaRPr lang="en-US" sz="1600" dirty="0">
              <a:latin typeface="Helvetica" pitchFamily="34" charset="0"/>
            </a:endParaRPr>
          </a:p>
          <a:p>
            <a:pPr marL="361417" indent="-361417">
              <a:buFont typeface="+mj-lt"/>
              <a:buAutoNum type="alphaUcPeriod"/>
            </a:pPr>
            <a:endParaRPr lang="en-US" sz="1600" dirty="0">
              <a:latin typeface="Helvetica" pitchFamily="34" charset="0"/>
            </a:endParaRPr>
          </a:p>
          <a:p>
            <a:pPr lvl="1"/>
            <a:r>
              <a:rPr lang="en-US" sz="1600" dirty="0" smtClean="0">
                <a:latin typeface="Helvetica" pitchFamily="34" charset="0"/>
              </a:rPr>
              <a:t>D.   He </a:t>
            </a:r>
            <a:r>
              <a:rPr lang="en-US" sz="1600" dirty="0">
                <a:latin typeface="Helvetica" pitchFamily="34" charset="0"/>
              </a:rPr>
              <a:t>told people to eat </a:t>
            </a:r>
            <a:r>
              <a:rPr lang="en-US" sz="1600" dirty="0" smtClean="0">
                <a:latin typeface="Helvetica" pitchFamily="34" charset="0"/>
              </a:rPr>
              <a:t>fruit, vegetables </a:t>
            </a:r>
            <a:r>
              <a:rPr lang="en-US" sz="1600" dirty="0">
                <a:latin typeface="Helvetica" pitchFamily="34" charset="0"/>
              </a:rPr>
              <a:t>and whole grains.</a:t>
            </a:r>
          </a:p>
        </p:txBody>
      </p:sp>
      <p:sp>
        <p:nvSpPr>
          <p:cNvPr id="11" name="Oval 10"/>
          <p:cNvSpPr/>
          <p:nvPr/>
        </p:nvSpPr>
        <p:spPr>
          <a:xfrm>
            <a:off x="552713" y="16764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2" name="Oval 11"/>
          <p:cNvSpPr/>
          <p:nvPr/>
        </p:nvSpPr>
        <p:spPr>
          <a:xfrm>
            <a:off x="552713" y="210108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3" name="Oval 12"/>
          <p:cNvSpPr/>
          <p:nvPr/>
        </p:nvSpPr>
        <p:spPr>
          <a:xfrm>
            <a:off x="552713" y="31242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4" name="Oval 13"/>
          <p:cNvSpPr/>
          <p:nvPr/>
        </p:nvSpPr>
        <p:spPr>
          <a:xfrm>
            <a:off x="552713" y="263891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Tree>
    <p:extLst>
      <p:ext uri="{BB962C8B-B14F-4D97-AF65-F5344CB8AC3E}">
        <p14:creationId xmlns:p14="http://schemas.microsoft.com/office/powerpoint/2010/main" val="33148991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45</a:t>
            </a:fld>
            <a:endParaRPr lang="en-US" dirty="0"/>
          </a:p>
        </p:txBody>
      </p:sp>
      <p:sp>
        <p:nvSpPr>
          <p:cNvPr id="2" name="Rectangle 1"/>
          <p:cNvSpPr/>
          <p:nvPr/>
        </p:nvSpPr>
        <p:spPr>
          <a:xfrm>
            <a:off x="381000" y="381000"/>
            <a:ext cx="6800850" cy="2713410"/>
          </a:xfrm>
          <a:prstGeom prst="rect">
            <a:avLst/>
          </a:prstGeom>
        </p:spPr>
        <p:txBody>
          <a:bodyPr wrap="square" lIns="96367" tIns="48184" rIns="96367" bIns="48184">
            <a:spAutoFit/>
          </a:bodyPr>
          <a:lstStyle/>
          <a:p>
            <a:r>
              <a:rPr lang="en-US" sz="1400" b="1" dirty="0" smtClean="0"/>
              <a:t>Student Directions:</a:t>
            </a:r>
            <a:endParaRPr lang="en-US" sz="1400" b="1" dirty="0"/>
          </a:p>
          <a:p>
            <a:endParaRPr lang="en-US" sz="1200" b="1" u="sng" dirty="0" smtClean="0"/>
          </a:p>
          <a:p>
            <a:r>
              <a:rPr lang="en-US" sz="1200" b="1" u="sng" dirty="0" smtClean="0"/>
              <a:t>Part </a:t>
            </a:r>
            <a:r>
              <a:rPr lang="en-US" sz="1200" b="1" u="sng" dirty="0"/>
              <a:t>2</a:t>
            </a:r>
            <a:r>
              <a:rPr lang="en-US" sz="1200" b="1" dirty="0"/>
              <a:t> </a:t>
            </a:r>
          </a:p>
          <a:p>
            <a:r>
              <a:rPr lang="en-US" sz="1200" b="1" u="sng" dirty="0" smtClean="0"/>
              <a:t>Performance Task</a:t>
            </a:r>
          </a:p>
          <a:p>
            <a:pPr marL="359702" indent="-359702">
              <a:defRPr/>
            </a:pPr>
            <a:r>
              <a:rPr lang="en-US" sz="1200" b="1" u="sng" dirty="0" smtClean="0"/>
              <a:t>Your </a:t>
            </a:r>
            <a:r>
              <a:rPr lang="en-US" sz="1200" b="1" u="sng" dirty="0"/>
              <a:t>assignment</a:t>
            </a:r>
            <a:r>
              <a:rPr lang="en-US" sz="1200" b="1" dirty="0"/>
              <a:t>: </a:t>
            </a:r>
            <a:r>
              <a:rPr lang="en-US" sz="1200" dirty="0" smtClean="0"/>
              <a:t>People </a:t>
            </a:r>
            <a:r>
              <a:rPr lang="en-US" sz="1200" dirty="0"/>
              <a:t>eat different foods for different reasons. You are going to write </a:t>
            </a:r>
            <a:r>
              <a:rPr lang="en-US" sz="1200" dirty="0" smtClean="0"/>
              <a:t>an</a:t>
            </a:r>
          </a:p>
          <a:p>
            <a:pPr marL="359702" indent="-359702">
              <a:defRPr/>
            </a:pPr>
            <a:r>
              <a:rPr lang="en-US" sz="1200" dirty="0" smtClean="0"/>
              <a:t>Informational article </a:t>
            </a:r>
            <a:r>
              <a:rPr lang="en-US" sz="1200" dirty="0"/>
              <a:t>about why people choose to eat the foods they do.  Use examples and details </a:t>
            </a:r>
            <a:r>
              <a:rPr lang="en-US" sz="1200" dirty="0" smtClean="0"/>
              <a:t>      </a:t>
            </a:r>
          </a:p>
          <a:p>
            <a:pPr marL="359702" indent="-359702">
              <a:defRPr/>
            </a:pPr>
            <a:r>
              <a:rPr lang="en-US" sz="1200" dirty="0" smtClean="0"/>
              <a:t>From all </a:t>
            </a:r>
            <a:r>
              <a:rPr lang="en-US" sz="1200" dirty="0"/>
              <a:t>three sources. </a:t>
            </a:r>
          </a:p>
          <a:p>
            <a:endParaRPr lang="en-US" sz="1200" b="1" u="sng" dirty="0"/>
          </a:p>
          <a:p>
            <a:r>
              <a:rPr lang="en-US" sz="1200" b="1" u="sng" dirty="0"/>
              <a:t>You will</a:t>
            </a:r>
            <a:r>
              <a:rPr lang="en-US" sz="1200" dirty="0"/>
              <a:t>:</a:t>
            </a:r>
          </a:p>
          <a:p>
            <a:pPr marL="361375" indent="-361375">
              <a:buAutoNum type="arabicPeriod"/>
            </a:pPr>
            <a:r>
              <a:rPr lang="en-US" sz="1200" dirty="0"/>
              <a:t>Plan your writing.  You may use your notes and answers. You may use a graphic </a:t>
            </a:r>
            <a:r>
              <a:rPr lang="en-US" sz="1200" dirty="0" smtClean="0"/>
              <a:t>organizer.</a:t>
            </a:r>
            <a:endParaRPr lang="en-US" sz="1200" dirty="0"/>
          </a:p>
          <a:p>
            <a:pPr marL="361375" indent="-361375">
              <a:buAutoNum type="arabicPeriod"/>
            </a:pPr>
            <a:endParaRPr lang="en-US" sz="1200" dirty="0"/>
          </a:p>
          <a:p>
            <a:pPr marL="361375" indent="-361375">
              <a:buAutoNum type="arabicPeriod"/>
            </a:pPr>
            <a:r>
              <a:rPr lang="en-US" sz="1200" dirty="0" smtClean="0"/>
              <a:t>Write, revise and </a:t>
            </a:r>
            <a:r>
              <a:rPr lang="en-US" sz="1200" dirty="0"/>
              <a:t>e</a:t>
            </a:r>
            <a:r>
              <a:rPr lang="en-US" sz="1200" dirty="0" smtClean="0"/>
              <a:t>dit </a:t>
            </a:r>
            <a:r>
              <a:rPr lang="en-US" sz="1200" dirty="0"/>
              <a:t>your first draft (your teacher will give you paper).</a:t>
            </a:r>
          </a:p>
          <a:p>
            <a:pPr marL="361375" indent="-361375">
              <a:buAutoNum type="arabicPeriod"/>
            </a:pPr>
            <a:endParaRPr lang="en-US" sz="1200" dirty="0"/>
          </a:p>
          <a:p>
            <a:pPr marL="359702" indent="-359702">
              <a:defRPr/>
            </a:pPr>
            <a:r>
              <a:rPr lang="en-US" sz="1200" dirty="0"/>
              <a:t>3.     	</a:t>
            </a:r>
            <a:r>
              <a:rPr lang="en-US" sz="1200" dirty="0" smtClean="0"/>
              <a:t>Write a final draft of your informational article.</a:t>
            </a:r>
          </a:p>
        </p:txBody>
      </p:sp>
      <p:sp>
        <p:nvSpPr>
          <p:cNvPr id="3" name="TextBox 2"/>
          <p:cNvSpPr txBox="1"/>
          <p:nvPr/>
        </p:nvSpPr>
        <p:spPr>
          <a:xfrm>
            <a:off x="2667000" y="3429000"/>
            <a:ext cx="1981200" cy="307777"/>
          </a:xfrm>
          <a:prstGeom prst="rect">
            <a:avLst/>
          </a:prstGeom>
          <a:noFill/>
        </p:spPr>
        <p:txBody>
          <a:bodyPr wrap="square" rtlCol="0">
            <a:spAutoFit/>
          </a:bodyPr>
          <a:lstStyle/>
          <a:p>
            <a:pPr algn="ctr"/>
            <a:r>
              <a:rPr lang="en-US" sz="1400" b="1" dirty="0" smtClean="0"/>
              <a:t>How You Will Be Scored</a:t>
            </a:r>
            <a:endParaRPr lang="en-US" sz="1400" b="1" dirty="0"/>
          </a:p>
        </p:txBody>
      </p:sp>
      <p:graphicFrame>
        <p:nvGraphicFramePr>
          <p:cNvPr id="6" name="Table 5"/>
          <p:cNvGraphicFramePr>
            <a:graphicFrameLocks noGrp="1"/>
          </p:cNvGraphicFramePr>
          <p:nvPr>
            <p:extLst>
              <p:ext uri="{D42A27DB-BD31-4B8C-83A1-F6EECF244321}">
                <p14:modId xmlns:p14="http://schemas.microsoft.com/office/powerpoint/2010/main" val="289719231"/>
              </p:ext>
            </p:extLst>
          </p:nvPr>
        </p:nvGraphicFramePr>
        <p:xfrm>
          <a:off x="1004888" y="4071367"/>
          <a:ext cx="5553075" cy="2137953"/>
        </p:xfrm>
        <a:graphic>
          <a:graphicData uri="http://schemas.openxmlformats.org/drawingml/2006/table">
            <a:tbl>
              <a:tblPr firstRow="1" bandRow="1">
                <a:tableStyleId>{5940675A-B579-460E-94D1-54222C63F5DA}</a:tableStyleId>
              </a:tblPr>
              <a:tblGrid>
                <a:gridCol w="1180160"/>
                <a:gridCol w="4372915"/>
              </a:tblGrid>
              <a:tr h="383177">
                <a:tc>
                  <a:txBody>
                    <a:bodyPr/>
                    <a:lstStyle/>
                    <a:p>
                      <a:pPr algn="r"/>
                      <a:r>
                        <a:rPr lang="en-US" sz="1000" b="0" dirty="0" smtClean="0"/>
                        <a:t>Purpose</a:t>
                      </a:r>
                      <a:endParaRPr lang="en-US" sz="1000" b="0" dirty="0"/>
                    </a:p>
                  </a:txBody>
                  <a:tcPr marL="97155" marR="97155" marT="47897" marB="47897"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You identified the topic.  You gave details about the focus of the topic.</a:t>
                      </a:r>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2"/>
                    </a:solidFill>
                  </a:tcPr>
                </a:tc>
              </a:tr>
              <a:tr h="239486">
                <a:tc>
                  <a:txBody>
                    <a:bodyPr/>
                    <a:lstStyle/>
                    <a:p>
                      <a:pPr algn="r"/>
                      <a:r>
                        <a:rPr lang="en-US" sz="1000" b="0" dirty="0" smtClean="0"/>
                        <a:t>Organization</a:t>
                      </a:r>
                      <a:endParaRPr lang="en-US" sz="1000" b="0" dirty="0"/>
                    </a:p>
                  </a:txBody>
                  <a:tcPr marL="97155" marR="97155" marT="47897" marB="47897" anchor="ctr">
                    <a:lnT w="12700" cap="flat" cmpd="sng" algn="ctr">
                      <a:noFill/>
                      <a:prstDash val="solid"/>
                      <a:round/>
                      <a:headEnd type="none" w="med" len="med"/>
                      <a:tailEnd type="none" w="med" len="med"/>
                    </a:lnT>
                    <a:solidFill>
                      <a:schemeClr val="bg2"/>
                    </a:solidFill>
                  </a:tcPr>
                </a:tc>
                <a:tc>
                  <a:txBody>
                    <a:bodyPr/>
                    <a:lstStyle/>
                    <a:p>
                      <a:r>
                        <a:rPr lang="en-US" sz="1000" b="1" dirty="0" smtClean="0"/>
                        <a:t>Your</a:t>
                      </a:r>
                      <a:r>
                        <a:rPr lang="en-US" sz="1000" b="1" baseline="0" dirty="0" smtClean="0"/>
                        <a:t> writing is organized the same all the way through.  You can organize it by comparing and contrasting, definition, classification, problem or solution.</a:t>
                      </a:r>
                      <a:endParaRPr lang="en-US" sz="1000" b="1" dirty="0" smtClean="0"/>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2"/>
                    </a:solidFill>
                  </a:tcPr>
                </a:tc>
              </a:tr>
              <a:tr h="383177">
                <a:tc>
                  <a:txBody>
                    <a:bodyPr/>
                    <a:lstStyle/>
                    <a:p>
                      <a:pPr algn="r"/>
                      <a:r>
                        <a:rPr lang="en-US" sz="1000" b="0" dirty="0" smtClean="0"/>
                        <a:t>Elaboration:</a:t>
                      </a:r>
                    </a:p>
                    <a:p>
                      <a:pPr algn="r"/>
                      <a:r>
                        <a:rPr lang="en-US" sz="1000" b="0" dirty="0" smtClean="0"/>
                        <a:t>of evidence</a:t>
                      </a:r>
                    </a:p>
                  </a:txBody>
                  <a:tcPr marL="97155" marR="97155" marT="47897" marB="47897" anchor="ctr">
                    <a:lnB w="12700" cap="flat" cmpd="sng" algn="ctr">
                      <a:noFill/>
                      <a:prstDash val="solid"/>
                      <a:round/>
                      <a:headEnd type="none" w="med" len="med"/>
                      <a:tailEnd type="none" w="med" len="med"/>
                    </a:lnB>
                    <a:solidFill>
                      <a:schemeClr val="bg1">
                        <a:lumMod val="95000"/>
                      </a:schemeClr>
                    </a:solidFill>
                  </a:tcPr>
                </a:tc>
                <a:tc>
                  <a:txBody>
                    <a:bodyPr/>
                    <a:lstStyle/>
                    <a:p>
                      <a:r>
                        <a:rPr lang="en-US" sz="1000" b="1" dirty="0" smtClean="0"/>
                        <a:t>You develop your writing with details, quotations and other information</a:t>
                      </a:r>
                      <a:r>
                        <a:rPr lang="en-US" sz="1000" b="1" baseline="0" dirty="0" smtClean="0"/>
                        <a:t> about the topic.</a:t>
                      </a:r>
                      <a:endParaRPr lang="en-US" sz="1000" b="1" dirty="0" smtClean="0"/>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83177">
                <a:tc>
                  <a:txBody>
                    <a:bodyPr/>
                    <a:lstStyle/>
                    <a:p>
                      <a:pPr algn="r"/>
                      <a:r>
                        <a:rPr lang="en-US" sz="1000" b="0" dirty="0" smtClean="0"/>
                        <a:t>Elaboration:</a:t>
                      </a:r>
                    </a:p>
                    <a:p>
                      <a:pPr algn="r"/>
                      <a:r>
                        <a:rPr lang="en-US" sz="1000" b="0" dirty="0" smtClean="0"/>
                        <a:t>of language and vocabulary</a:t>
                      </a:r>
                      <a:endParaRPr lang="en-US" sz="1000" b="0" dirty="0"/>
                    </a:p>
                  </a:txBody>
                  <a:tcPr marL="97155" marR="97155" marT="47897" marB="47897" anchor="ctr">
                    <a:lnT w="12700" cap="flat" cmpd="sng" algn="ctr">
                      <a:noFill/>
                      <a:prstDash val="solid"/>
                      <a:round/>
                      <a:headEnd type="none" w="med" len="med"/>
                      <a:tailEnd type="none" w="med" len="med"/>
                    </a:lnT>
                    <a:solidFill>
                      <a:schemeClr val="bg1">
                        <a:lumMod val="95000"/>
                      </a:schemeClr>
                    </a:solidFill>
                  </a:tcPr>
                </a:tc>
                <a:tc>
                  <a:txBody>
                    <a:bodyPr/>
                    <a:lstStyle/>
                    <a:p>
                      <a:r>
                        <a:rPr lang="en-US" sz="1000" b="1" dirty="0" smtClean="0"/>
                        <a:t>You use words that tell specifically about the topic.  You connect your ideas with linking words.</a:t>
                      </a:r>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239486">
                <a:tc>
                  <a:txBody>
                    <a:bodyPr/>
                    <a:lstStyle/>
                    <a:p>
                      <a:pPr algn="r"/>
                      <a:r>
                        <a:rPr lang="en-US" sz="1000" b="0" dirty="0" smtClean="0"/>
                        <a:t>Conventions</a:t>
                      </a:r>
                      <a:endParaRPr lang="en-US" sz="1000" b="0" dirty="0"/>
                    </a:p>
                  </a:txBody>
                  <a:tcPr marL="97155" marR="97155" marT="47897" marB="47897" anchor="ctr">
                    <a:solidFill>
                      <a:schemeClr val="accent6">
                        <a:lumMod val="20000"/>
                        <a:lumOff val="80000"/>
                      </a:schemeClr>
                    </a:solidFill>
                  </a:tcPr>
                </a:tc>
                <a:tc>
                  <a:txBody>
                    <a:bodyPr/>
                    <a:lstStyle/>
                    <a:p>
                      <a:r>
                        <a:rPr lang="en-US" sz="1000" b="1" dirty="0" smtClean="0"/>
                        <a:t>How well you follow the rules of grammar, usage, and mechanics (spelling, punctuation, capitalization, etc.).</a:t>
                      </a:r>
                    </a:p>
                  </a:txBody>
                  <a:tcPr marL="97155" marR="97155" marT="47897" marB="47897"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30990062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96225020"/>
              </p:ext>
            </p:extLst>
          </p:nvPr>
        </p:nvGraphicFramePr>
        <p:xfrm>
          <a:off x="566739" y="381000"/>
          <a:ext cx="6638925" cy="8382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smtClean="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pPr algn="ctr"/>
                      <a:endParaRPr lang="en-US" sz="1900" b="1" u="sng"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5430801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69298817"/>
              </p:ext>
            </p:extLst>
          </p:nvPr>
        </p:nvGraphicFramePr>
        <p:xfrm>
          <a:off x="566739" y="380999"/>
          <a:ext cx="6638925" cy="8763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3970717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48</a:t>
            </a:fld>
            <a:endParaRPr lang="en-US" dirty="0"/>
          </a:p>
        </p:txBody>
      </p:sp>
      <p:sp>
        <p:nvSpPr>
          <p:cNvPr id="2" name="TextBox 1"/>
          <p:cNvSpPr txBox="1"/>
          <p:nvPr/>
        </p:nvSpPr>
        <p:spPr>
          <a:xfrm>
            <a:off x="658576" y="6545943"/>
            <a:ext cx="6396038" cy="983420"/>
          </a:xfrm>
          <a:prstGeom prst="rect">
            <a:avLst/>
          </a:prstGeom>
          <a:noFill/>
        </p:spPr>
        <p:txBody>
          <a:bodyPr wrap="square" lIns="96378" tIns="48189" rIns="96378" bIns="48189" rtlCol="0">
            <a:spAutoFit/>
          </a:bodyPr>
          <a:lstStyle/>
          <a:p>
            <a:pPr algn="ctr"/>
            <a:r>
              <a:rPr lang="en-US" sz="3800" b="1" dirty="0">
                <a:effectLst>
                  <a:outerShdw blurRad="38100" dist="38100" dir="2700000" algn="tl">
                    <a:srgbClr val="000000">
                      <a:alpha val="43137"/>
                    </a:srgbClr>
                  </a:outerShdw>
                </a:effectLst>
              </a:rPr>
              <a:t>STOP</a:t>
            </a:r>
          </a:p>
          <a:p>
            <a:pPr algn="ctr"/>
            <a:r>
              <a:rPr lang="en-US" dirty="0" smtClean="0"/>
              <a:t>Close your books and wait for instructions!</a:t>
            </a:r>
            <a:endParaRPr lang="en-US" dirty="0"/>
          </a:p>
        </p:txBody>
      </p:sp>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798" y="1436914"/>
            <a:ext cx="4691594" cy="45502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584756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01869674"/>
              </p:ext>
            </p:extLst>
          </p:nvPr>
        </p:nvGraphicFramePr>
        <p:xfrm>
          <a:off x="518160" y="4202105"/>
          <a:ext cx="6563364" cy="3722695"/>
        </p:xfrm>
        <a:graphic>
          <a:graphicData uri="http://schemas.openxmlformats.org/drawingml/2006/table">
            <a:tbl>
              <a:tblPr firstRow="1" bandRow="1">
                <a:tableStyleId>{5940675A-B579-460E-94D1-54222C63F5DA}</a:tableStyleId>
              </a:tblPr>
              <a:tblGrid>
                <a:gridCol w="518159"/>
                <a:gridCol w="3307081"/>
                <a:gridCol w="609601"/>
                <a:gridCol w="685800"/>
                <a:gridCol w="609603"/>
                <a:gridCol w="833120"/>
              </a:tblGrid>
              <a:tr h="330491">
                <a:tc gridSpan="6">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dirty="0" smtClean="0"/>
                        <a:t>Informational Text</a:t>
                      </a:r>
                    </a:p>
                  </a:txBody>
                  <a:tcPr marL="97155" marR="97155" marT="47897" marB="47897"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r>
              <a:tr h="346649">
                <a:tc>
                  <a:txBody>
                    <a:bodyPr/>
                    <a:lstStyle/>
                    <a:p>
                      <a:pPr algn="ctr">
                        <a:lnSpc>
                          <a:spcPct val="100000"/>
                        </a:lnSpc>
                        <a:spcAft>
                          <a:spcPts val="0"/>
                        </a:spcAft>
                      </a:pPr>
                      <a:r>
                        <a:rPr lang="en-US" sz="1500" b="1" dirty="0" smtClean="0"/>
                        <a:t>9 </a:t>
                      </a:r>
                      <a:endParaRPr lang="en-US" sz="1500" b="1"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effectLst/>
                          <a:latin typeface="+mn-lt"/>
                        </a:rPr>
                        <a:t>I can</a:t>
                      </a:r>
                      <a:r>
                        <a:rPr lang="en-US" sz="1100" b="0" baseline="0" dirty="0" smtClean="0">
                          <a:solidFill>
                            <a:schemeClr val="tx1"/>
                          </a:solidFill>
                          <a:effectLst/>
                          <a:latin typeface="+mn-lt"/>
                        </a:rPr>
                        <a:t> l</a:t>
                      </a:r>
                      <a:r>
                        <a:rPr lang="en-US" sz="1100" b="0" dirty="0" smtClean="0">
                          <a:solidFill>
                            <a:schemeClr val="tx1"/>
                          </a:solidFill>
                          <a:effectLst/>
                          <a:latin typeface="+mn-lt"/>
                        </a:rPr>
                        <a:t>ocate information using key words, sidebars or hyperlinks (and other search tools/text features) relevant to a topic. RI.3.5</a:t>
                      </a:r>
                      <a:endParaRPr lang="en-US" sz="1100" b="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296574">
                <a:tc>
                  <a:txBody>
                    <a:bodyPr/>
                    <a:lstStyle/>
                    <a:p>
                      <a:pPr algn="ctr">
                        <a:lnSpc>
                          <a:spcPct val="100000"/>
                        </a:lnSpc>
                        <a:spcAft>
                          <a:spcPts val="0"/>
                        </a:spcAft>
                      </a:pPr>
                      <a:r>
                        <a:rPr lang="en-US" sz="1500" b="1" dirty="0" smtClean="0"/>
                        <a:t>10</a:t>
                      </a:r>
                      <a:endParaRPr lang="en-US" sz="1500" b="1"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effectLst/>
                        </a:rPr>
                        <a:t>I can obtain and interpret information using key words, sidebars or hyperlinks relevant to a topic. </a:t>
                      </a:r>
                      <a:r>
                        <a:rPr lang="en-US" sz="1100" b="0" baseline="0" dirty="0" smtClean="0">
                          <a:solidFill>
                            <a:schemeClr val="tx1"/>
                          </a:solidFill>
                          <a:effectLst/>
                        </a:rPr>
                        <a:t> </a:t>
                      </a:r>
                      <a:r>
                        <a:rPr lang="en-US" sz="1100" b="0" baseline="0" dirty="0" smtClean="0">
                          <a:solidFill>
                            <a:schemeClr val="tx1"/>
                          </a:solidFill>
                          <a:effectLst/>
                          <a:latin typeface="+mn-lt"/>
                          <a:ea typeface="Calibri"/>
                          <a:cs typeface="Times New Roman"/>
                        </a:rPr>
                        <a:t>RI.3.5</a:t>
                      </a:r>
                      <a:endParaRPr lang="en-US" sz="1100" b="0" dirty="0" smtClean="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163721">
                <a:tc>
                  <a:txBody>
                    <a:bodyPr/>
                    <a:lstStyle/>
                    <a:p>
                      <a:pPr algn="ctr">
                        <a:lnSpc>
                          <a:spcPct val="100000"/>
                        </a:lnSpc>
                        <a:spcAft>
                          <a:spcPts val="0"/>
                        </a:spcAft>
                      </a:pPr>
                      <a:r>
                        <a:rPr lang="en-US" sz="1500" b="1" dirty="0" smtClean="0"/>
                        <a:t>11</a:t>
                      </a:r>
                      <a:endParaRPr lang="en-US" sz="1500" b="1"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100" b="0" dirty="0" smtClean="0">
                          <a:effectLst/>
                        </a:rPr>
                        <a:t>I can describe or explain specific parts of a text that give understanding to an author’s point of view.</a:t>
                      </a:r>
                      <a:r>
                        <a:rPr lang="en-US" sz="1100" b="0" baseline="0" dirty="0" smtClean="0">
                          <a:effectLst/>
                        </a:rPr>
                        <a:t> </a:t>
                      </a:r>
                      <a:r>
                        <a:rPr lang="en-US" sz="1100" b="0" i="0" baseline="0" dirty="0" smtClean="0">
                          <a:latin typeface="+mn-lt"/>
                          <a:ea typeface="Times New Roman"/>
                          <a:cs typeface="Times New Roman"/>
                        </a:rPr>
                        <a:t>RI.3.6</a:t>
                      </a:r>
                      <a:endParaRPr lang="en-US" sz="1100" b="0" i="0" dirty="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205087">
                <a:tc>
                  <a:txBody>
                    <a:bodyPr/>
                    <a:lstStyle/>
                    <a:p>
                      <a:pPr algn="ctr">
                        <a:lnSpc>
                          <a:spcPct val="100000"/>
                        </a:lnSpc>
                        <a:spcAft>
                          <a:spcPts val="0"/>
                        </a:spcAft>
                      </a:pPr>
                      <a:r>
                        <a:rPr lang="en-US" sz="1500" b="1" dirty="0" smtClean="0"/>
                        <a:t>12</a:t>
                      </a:r>
                      <a:endParaRPr lang="en-US" sz="1500" b="1"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15000"/>
                        </a:lnSpc>
                        <a:spcBef>
                          <a:spcPts val="0"/>
                        </a:spcBef>
                        <a:spcAft>
                          <a:spcPts val="1000"/>
                        </a:spcAft>
                        <a:buClrTx/>
                        <a:buSzTx/>
                        <a:buFontTx/>
                        <a:buNone/>
                        <a:tabLst/>
                        <a:defRPr/>
                      </a:pPr>
                      <a:r>
                        <a:rPr lang="en-US" sz="1100" b="0" dirty="0" smtClean="0">
                          <a:effectLst/>
                          <a:latin typeface="+mn-lt"/>
                          <a:ea typeface="Times New Roman"/>
                          <a:cs typeface="Times New Roman"/>
                        </a:rPr>
                        <a:t>I can explain an author’s point of view using supporting evidence from the </a:t>
                      </a:r>
                      <a:r>
                        <a:rPr lang="en-US" sz="1100" b="0" dirty="0" smtClean="0">
                          <a:solidFill>
                            <a:schemeClr val="tx1"/>
                          </a:solidFill>
                          <a:effectLst/>
                          <a:latin typeface="+mn-lt"/>
                          <a:ea typeface="Times New Roman"/>
                          <a:cs typeface="Times New Roman"/>
                        </a:rPr>
                        <a:t>text.</a:t>
                      </a:r>
                      <a:r>
                        <a:rPr lang="en-US" sz="1100" b="0" baseline="0" dirty="0" smtClean="0">
                          <a:solidFill>
                            <a:schemeClr val="tx1"/>
                          </a:solidFill>
                          <a:effectLst/>
                          <a:latin typeface="+mn-lt"/>
                          <a:ea typeface="Times New Roman"/>
                          <a:cs typeface="Times New Roman"/>
                        </a:rPr>
                        <a:t> </a:t>
                      </a:r>
                      <a:r>
                        <a:rPr lang="en-US" sz="1100" b="0" dirty="0" smtClean="0">
                          <a:solidFill>
                            <a:schemeClr val="tx1"/>
                          </a:solidFill>
                          <a:effectLst/>
                        </a:rPr>
                        <a:t>RI.3.6</a:t>
                      </a:r>
                      <a:endParaRPr lang="en-US" sz="1100" b="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310484">
                <a:tc>
                  <a:txBody>
                    <a:bodyPr/>
                    <a:lstStyle/>
                    <a:p>
                      <a:pPr algn="ctr">
                        <a:lnSpc>
                          <a:spcPct val="100000"/>
                        </a:lnSpc>
                        <a:spcAft>
                          <a:spcPts val="0"/>
                        </a:spcAft>
                      </a:pPr>
                      <a:r>
                        <a:rPr lang="en-US" sz="1500" b="1" dirty="0" smtClean="0"/>
                        <a:t>13</a:t>
                      </a:r>
                      <a:endParaRPr lang="en-US" sz="1500" b="1"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effectLst/>
                        </a:rPr>
                        <a:t>I</a:t>
                      </a:r>
                      <a:r>
                        <a:rPr lang="en-US" sz="1100" b="0" baseline="0" dirty="0" smtClean="0">
                          <a:solidFill>
                            <a:schemeClr val="tx1"/>
                          </a:solidFill>
                          <a:effectLst/>
                        </a:rPr>
                        <a:t> can i</a:t>
                      </a:r>
                      <a:r>
                        <a:rPr lang="en-US" sz="1100" b="0" dirty="0" smtClean="0">
                          <a:solidFill>
                            <a:schemeClr val="tx1"/>
                          </a:solidFill>
                          <a:effectLst/>
                        </a:rPr>
                        <a:t>dentify</a:t>
                      </a:r>
                      <a:r>
                        <a:rPr lang="en-US" sz="1100" b="0" baseline="0" dirty="0" smtClean="0">
                          <a:solidFill>
                            <a:schemeClr val="tx1"/>
                          </a:solidFill>
                          <a:effectLst/>
                        </a:rPr>
                        <a:t> </a:t>
                      </a:r>
                      <a:r>
                        <a:rPr lang="en-US" sz="1100" b="0" dirty="0" smtClean="0">
                          <a:solidFill>
                            <a:schemeClr val="tx1"/>
                          </a:solidFill>
                          <a:effectLst/>
                        </a:rPr>
                        <a:t>a main idea or generalization(s) about how or why key events occur using illustrations or text. </a:t>
                      </a:r>
                      <a:r>
                        <a:rPr lang="en-US" sz="1100" b="0" baseline="0" dirty="0" smtClean="0">
                          <a:solidFill>
                            <a:schemeClr val="tx1"/>
                          </a:solidFill>
                          <a:effectLst/>
                          <a:latin typeface="+mn-lt"/>
                          <a:cs typeface="Times New Roman"/>
                        </a:rPr>
                        <a:t> </a:t>
                      </a:r>
                      <a:r>
                        <a:rPr lang="en-US" sz="1000" b="0" dirty="0" smtClean="0">
                          <a:solidFill>
                            <a:schemeClr val="tx1"/>
                          </a:solidFill>
                          <a:effectLst/>
                        </a:rPr>
                        <a:t>RI.3.7</a:t>
                      </a:r>
                      <a:endParaRPr lang="en-US" sz="1000" b="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379281">
                <a:tc>
                  <a:txBody>
                    <a:bodyPr/>
                    <a:lstStyle/>
                    <a:p>
                      <a:pPr algn="ctr">
                        <a:lnSpc>
                          <a:spcPct val="100000"/>
                        </a:lnSpc>
                        <a:spcAft>
                          <a:spcPts val="0"/>
                        </a:spcAft>
                      </a:pPr>
                      <a:r>
                        <a:rPr lang="en-US" sz="1500" b="1" dirty="0" smtClean="0"/>
                        <a:t>14</a:t>
                      </a:r>
                      <a:endParaRPr lang="en-US" sz="1500" b="1" dirty="0"/>
                    </a:p>
                  </a:txBody>
                  <a:tcPr marL="97155" marR="97155" marT="47897" marB="47897" anchor="ctr">
                    <a:solidFill>
                      <a:schemeClr val="bg1"/>
                    </a:solidFill>
                  </a:tcPr>
                </a:tc>
                <a:tc gridSpan="4">
                  <a:txBody>
                    <a:bodyPr/>
                    <a:lstStyle/>
                    <a:p>
                      <a:pPr marL="0" marR="0" algn="l">
                        <a:lnSpc>
                          <a:spcPct val="100000"/>
                        </a:lnSpc>
                        <a:spcBef>
                          <a:spcPts val="0"/>
                        </a:spcBef>
                        <a:spcAft>
                          <a:spcPts val="0"/>
                        </a:spcAft>
                      </a:pPr>
                      <a:r>
                        <a:rPr lang="en-US" sz="1100" b="0" dirty="0" smtClean="0">
                          <a:solidFill>
                            <a:schemeClr val="tx1"/>
                          </a:solidFill>
                          <a:effectLst/>
                        </a:rPr>
                        <a:t>I</a:t>
                      </a:r>
                      <a:r>
                        <a:rPr lang="en-US" sz="1100" b="0" baseline="0" dirty="0" smtClean="0">
                          <a:solidFill>
                            <a:schemeClr val="tx1"/>
                          </a:solidFill>
                          <a:effectLst/>
                        </a:rPr>
                        <a:t> can o</a:t>
                      </a:r>
                      <a:r>
                        <a:rPr lang="en-US" sz="1100" b="0" dirty="0" smtClean="0">
                          <a:solidFill>
                            <a:schemeClr val="tx1"/>
                          </a:solidFill>
                          <a:effectLst/>
                        </a:rPr>
                        <a:t>btain and interpret information based on the illustrations and the words in the text to demonstrate understanding. </a:t>
                      </a:r>
                      <a:r>
                        <a:rPr lang="en-US" sz="1100" b="0" baseline="0" dirty="0" smtClean="0">
                          <a:solidFill>
                            <a:schemeClr val="tx1"/>
                          </a:solidFill>
                          <a:effectLst/>
                        </a:rPr>
                        <a:t>RI.3.7</a:t>
                      </a:r>
                      <a:endParaRPr lang="en-US" sz="1100" b="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237745">
                <a:tc>
                  <a:txBody>
                    <a:bodyPr/>
                    <a:lstStyle/>
                    <a:p>
                      <a:pPr algn="ctr">
                        <a:lnSpc>
                          <a:spcPct val="100000"/>
                        </a:lnSpc>
                        <a:spcAft>
                          <a:spcPts val="0"/>
                        </a:spcAft>
                      </a:pPr>
                      <a:r>
                        <a:rPr lang="en-US" sz="1500" b="1" dirty="0" smtClean="0"/>
                        <a:t>15</a:t>
                      </a:r>
                      <a:endParaRPr lang="en-US" sz="15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15000"/>
                        </a:lnSpc>
                        <a:spcBef>
                          <a:spcPts val="0"/>
                        </a:spcBef>
                        <a:spcAft>
                          <a:spcPts val="1200"/>
                        </a:spcAft>
                        <a:buClrTx/>
                        <a:buSzTx/>
                        <a:buFontTx/>
                        <a:buNone/>
                        <a:tabLst/>
                        <a:defRPr/>
                      </a:pPr>
                      <a:r>
                        <a:rPr lang="en-US" sz="1100" b="0" dirty="0" smtClean="0">
                          <a:effectLst/>
                          <a:latin typeface="+mn-lt"/>
                          <a:ea typeface="Times New Roman"/>
                          <a:cs typeface="Times New Roman"/>
                        </a:rPr>
                        <a:t>I</a:t>
                      </a:r>
                      <a:r>
                        <a:rPr lang="en-US" sz="1100" b="0" baseline="0" dirty="0" smtClean="0">
                          <a:effectLst/>
                          <a:latin typeface="+mn-lt"/>
                          <a:ea typeface="Times New Roman"/>
                          <a:cs typeface="Times New Roman"/>
                        </a:rPr>
                        <a:t> can a</a:t>
                      </a:r>
                      <a:r>
                        <a:rPr lang="en-US" sz="1100" b="0" dirty="0" smtClean="0">
                          <a:effectLst/>
                          <a:latin typeface="+mn-lt"/>
                          <a:ea typeface="Times New Roman"/>
                          <a:cs typeface="Times New Roman"/>
                        </a:rPr>
                        <a:t>nalyze  how an author’s point of view is different than my  own.</a:t>
                      </a:r>
                      <a:r>
                        <a:rPr lang="en-US" sz="1100" b="0" baseline="0" dirty="0" smtClean="0">
                          <a:effectLst/>
                          <a:latin typeface="+mn-lt"/>
                          <a:ea typeface="Times New Roman"/>
                          <a:cs typeface="Times New Roman"/>
                        </a:rPr>
                        <a:t> </a:t>
                      </a:r>
                      <a:r>
                        <a:rPr lang="en-US" sz="1100" b="0" dirty="0" smtClean="0">
                          <a:solidFill>
                            <a:schemeClr val="tx1"/>
                          </a:solidFill>
                          <a:effectLst/>
                        </a:rPr>
                        <a:t>RI.3.6</a:t>
                      </a:r>
                      <a:endParaRPr lang="en-US" sz="1100" b="0" dirty="0">
                        <a:solidFill>
                          <a:schemeClr val="tx1"/>
                        </a:solidFill>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r>
                        <a:rPr lang="en-US" sz="1400" b="1" dirty="0" smtClean="0">
                          <a:solidFill>
                            <a:schemeClr val="tx1"/>
                          </a:solidFill>
                          <a:effectLst>
                            <a:outerShdw blurRad="38100" dist="38100" dir="2700000" algn="tl">
                              <a:srgbClr val="000000">
                                <a:alpha val="43137"/>
                              </a:srgbClr>
                            </a:outerShdw>
                          </a:effectLst>
                          <a:latin typeface="+mn-lt"/>
                          <a:ea typeface="Calibri"/>
                          <a:cs typeface="Times New Roman"/>
                        </a:rPr>
                        <a:t>3</a:t>
                      </a:r>
                    </a:p>
                  </a:txBody>
                  <a:tcPr marL="97155" marR="97155" marT="47897" marB="47897" anchor="ctr">
                    <a:solidFill>
                      <a:schemeClr val="bg1"/>
                    </a:solidFill>
                  </a:tcPr>
                </a:tc>
                <a:tc>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r>
                        <a:rPr lang="en-US" sz="1400" b="1" dirty="0" smtClean="0">
                          <a:solidFill>
                            <a:schemeClr val="tx1"/>
                          </a:solidFill>
                          <a:effectLst>
                            <a:outerShdw blurRad="38100" dist="38100" dir="2700000" algn="tl">
                              <a:srgbClr val="000000">
                                <a:alpha val="43137"/>
                              </a:srgbClr>
                            </a:outerShdw>
                          </a:effectLst>
                          <a:latin typeface="+mn-lt"/>
                          <a:ea typeface="Calibri"/>
                          <a:cs typeface="Times New Roman"/>
                        </a:rPr>
                        <a:t>2</a:t>
                      </a:r>
                      <a:endParaRPr lang="en-US" sz="14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r>
                        <a:rPr lang="en-US" sz="1400" b="1" dirty="0" smtClean="0">
                          <a:solidFill>
                            <a:schemeClr val="tx1"/>
                          </a:solidFill>
                          <a:effectLst>
                            <a:outerShdw blurRad="38100" dist="38100" dir="2700000" algn="tl">
                              <a:srgbClr val="000000">
                                <a:alpha val="43137"/>
                              </a:srgbClr>
                            </a:outerShdw>
                          </a:effectLst>
                          <a:latin typeface="+mn-lt"/>
                          <a:ea typeface="Calibri"/>
                          <a:cs typeface="Times New Roman"/>
                        </a:rPr>
                        <a:t>1</a:t>
                      </a:r>
                      <a:endParaRPr lang="en-US" sz="14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r h="423878">
                <a:tc>
                  <a:txBody>
                    <a:bodyPr/>
                    <a:lstStyle/>
                    <a:p>
                      <a:pPr algn="ctr">
                        <a:lnSpc>
                          <a:spcPct val="100000"/>
                        </a:lnSpc>
                        <a:spcAft>
                          <a:spcPts val="0"/>
                        </a:spcAft>
                      </a:pPr>
                      <a:r>
                        <a:rPr lang="en-US" sz="1500" b="1" dirty="0" smtClean="0"/>
                        <a:t>16</a:t>
                      </a:r>
                      <a:endParaRPr lang="en-US" sz="1500" b="1" dirty="0"/>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effectLst/>
                        </a:rPr>
                        <a:t>I can obtain and interpret information based on the illustrations and the words in the text to demonstrate understanding</a:t>
                      </a:r>
                      <a:r>
                        <a:rPr lang="en-US" sz="1100" b="0" baseline="0" dirty="0" smtClean="0">
                          <a:solidFill>
                            <a:schemeClr val="tx1"/>
                          </a:solidFill>
                          <a:effectLst/>
                        </a:rPr>
                        <a:t> </a:t>
                      </a:r>
                      <a:r>
                        <a:rPr lang="en-US" sz="1100" b="0" dirty="0" smtClean="0">
                          <a:solidFill>
                            <a:schemeClr val="tx1"/>
                          </a:solidFill>
                          <a:effectLst/>
                        </a:rPr>
                        <a:t>RI.3.7</a:t>
                      </a:r>
                      <a:endParaRPr lang="en-US" sz="1100" b="0"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r>
                        <a:rPr lang="en-US" sz="1400" b="1" dirty="0" smtClean="0">
                          <a:solidFill>
                            <a:schemeClr val="tx1"/>
                          </a:solidFill>
                          <a:effectLst>
                            <a:outerShdw blurRad="38100" dist="38100" dir="2700000" algn="tl">
                              <a:srgbClr val="000000">
                                <a:alpha val="43137"/>
                              </a:srgbClr>
                            </a:outerShdw>
                          </a:effectLst>
                          <a:latin typeface="+mn-lt"/>
                          <a:ea typeface="Calibri"/>
                          <a:cs typeface="Times New Roman"/>
                        </a:rPr>
                        <a:t>2</a:t>
                      </a:r>
                      <a:endParaRPr lang="en-US" sz="14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r>
                        <a:rPr lang="en-US" sz="1400" b="1" dirty="0" smtClean="0">
                          <a:solidFill>
                            <a:schemeClr val="tx1"/>
                          </a:solidFill>
                          <a:effectLst>
                            <a:outerShdw blurRad="38100" dist="38100" dir="2700000" algn="tl">
                              <a:srgbClr val="000000">
                                <a:alpha val="43137"/>
                              </a:srgbClr>
                            </a:outerShdw>
                          </a:effectLst>
                          <a:latin typeface="+mn-lt"/>
                          <a:ea typeface="Calibri"/>
                          <a:cs typeface="Times New Roman"/>
                        </a:rPr>
                        <a:t>1</a:t>
                      </a:r>
                      <a:endParaRPr lang="en-US" sz="14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97928987"/>
              </p:ext>
            </p:extLst>
          </p:nvPr>
        </p:nvGraphicFramePr>
        <p:xfrm>
          <a:off x="518160" y="616768"/>
          <a:ext cx="6563360" cy="3635827"/>
        </p:xfrm>
        <a:graphic>
          <a:graphicData uri="http://schemas.openxmlformats.org/drawingml/2006/table">
            <a:tbl>
              <a:tblPr firstRow="1" bandRow="1">
                <a:tableStyleId>{5940675A-B579-460E-94D1-54222C63F5DA}</a:tableStyleId>
              </a:tblPr>
              <a:tblGrid>
                <a:gridCol w="518160"/>
                <a:gridCol w="3840480"/>
                <a:gridCol w="685800"/>
                <a:gridCol w="685800"/>
                <a:gridCol w="833120"/>
              </a:tblGrid>
              <a:tr h="330491">
                <a:tc gridSpan="5">
                  <a:txBody>
                    <a:bodyPr/>
                    <a:lstStyle/>
                    <a:p>
                      <a:pPr algn="ctr">
                        <a:lnSpc>
                          <a:spcPct val="100000"/>
                        </a:lnSpc>
                        <a:spcAft>
                          <a:spcPts val="0"/>
                        </a:spcAft>
                      </a:pPr>
                      <a:r>
                        <a:rPr lang="en-US" sz="1500" b="1" dirty="0" smtClean="0"/>
                        <a:t>Literary Text</a:t>
                      </a:r>
                      <a:endParaRPr lang="en-US" sz="1500" b="1" dirty="0"/>
                    </a:p>
                  </a:txBody>
                  <a:tcPr marL="97155" marR="97155" marT="47897" marB="47897"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r>
              <a:tr h="143930">
                <a:tc>
                  <a:txBody>
                    <a:bodyPr/>
                    <a:lstStyle/>
                    <a:p>
                      <a:pPr algn="ctr">
                        <a:lnSpc>
                          <a:spcPct val="100000"/>
                        </a:lnSpc>
                        <a:spcAft>
                          <a:spcPts val="0"/>
                        </a:spcAft>
                      </a:pPr>
                      <a:r>
                        <a:rPr lang="en-US" sz="1400" b="1" dirty="0" smtClean="0"/>
                        <a:t>1</a:t>
                      </a:r>
                      <a:endParaRPr lang="en-US" sz="14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100" b="0" dirty="0" smtClean="0">
                          <a:solidFill>
                            <a:srgbClr val="000000"/>
                          </a:solidFill>
                          <a:effectLst/>
                          <a:latin typeface="+mn-lt"/>
                          <a:ea typeface="Times New Roman"/>
                          <a:cs typeface="Times New Roman"/>
                        </a:rPr>
                        <a:t>I</a:t>
                      </a:r>
                      <a:r>
                        <a:rPr lang="en-US" sz="1100" b="0" baseline="0" dirty="0" smtClean="0">
                          <a:solidFill>
                            <a:srgbClr val="000000"/>
                          </a:solidFill>
                          <a:effectLst/>
                          <a:latin typeface="+mn-lt"/>
                          <a:ea typeface="Times New Roman"/>
                          <a:cs typeface="Times New Roman"/>
                        </a:rPr>
                        <a:t> can i</a:t>
                      </a:r>
                      <a:r>
                        <a:rPr lang="en-US" sz="1100" b="0" dirty="0" smtClean="0">
                          <a:solidFill>
                            <a:srgbClr val="000000"/>
                          </a:solidFill>
                          <a:effectLst/>
                          <a:latin typeface="+mn-lt"/>
                          <a:ea typeface="Times New Roman"/>
                          <a:cs typeface="Times New Roman"/>
                        </a:rPr>
                        <a:t>dentify a main idea in, or a generalization about a chapter, </a:t>
                      </a:r>
                      <a:r>
                        <a:rPr lang="en-US" sz="1100" b="1" u="sng" dirty="0" smtClean="0">
                          <a:solidFill>
                            <a:srgbClr val="000000"/>
                          </a:solidFill>
                          <a:effectLst/>
                          <a:latin typeface="+mn-lt"/>
                          <a:ea typeface="Times New Roman"/>
                          <a:cs typeface="Times New Roman"/>
                        </a:rPr>
                        <a:t>scene</a:t>
                      </a:r>
                      <a:r>
                        <a:rPr lang="en-US" sz="1100" b="0" dirty="0" smtClean="0">
                          <a:solidFill>
                            <a:srgbClr val="000000"/>
                          </a:solidFill>
                          <a:effectLst/>
                          <a:latin typeface="+mn-lt"/>
                          <a:ea typeface="Times New Roman"/>
                          <a:cs typeface="Times New Roman"/>
                        </a:rPr>
                        <a:t> or stanza with supporting details. </a:t>
                      </a:r>
                      <a:r>
                        <a:rPr lang="en-US" sz="1100" b="0" baseline="0" dirty="0" smtClean="0">
                          <a:solidFill>
                            <a:srgbClr val="000000"/>
                          </a:solidFill>
                          <a:effectLst/>
                          <a:latin typeface="+mn-lt"/>
                          <a:ea typeface="Times New Roman"/>
                          <a:cs typeface="Times New Roman"/>
                        </a:rPr>
                        <a:t> </a:t>
                      </a:r>
                      <a:r>
                        <a:rPr lang="en-US" sz="1100" b="0" dirty="0" smtClean="0">
                          <a:solidFill>
                            <a:srgbClr val="000000"/>
                          </a:solidFill>
                          <a:effectLst/>
                          <a:latin typeface="+mn-lt"/>
                          <a:ea typeface="Times New Roman"/>
                          <a:cs typeface="Times New Roman"/>
                        </a:rPr>
                        <a:t>RL.3.5</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100" dirty="0" smtClean="0"/>
                    </a:p>
                    <a:p>
                      <a:pPr>
                        <a:lnSpc>
                          <a:spcPct val="100000"/>
                        </a:lnSpc>
                        <a:spcAft>
                          <a:spcPts val="0"/>
                        </a:spcAft>
                      </a:pPr>
                      <a:endParaRPr lang="en-US" sz="1100" dirty="0"/>
                    </a:p>
                  </a:txBody>
                  <a:tcPr marL="97155" marR="97155" marT="47897" marB="47897">
                    <a:solidFill>
                      <a:schemeClr val="bg1"/>
                    </a:solidFill>
                  </a:tcPr>
                </a:tc>
              </a:tr>
              <a:tr h="260855">
                <a:tc>
                  <a:txBody>
                    <a:bodyPr/>
                    <a:lstStyle/>
                    <a:p>
                      <a:pPr algn="ctr">
                        <a:lnSpc>
                          <a:spcPct val="100000"/>
                        </a:lnSpc>
                        <a:spcAft>
                          <a:spcPts val="0"/>
                        </a:spcAft>
                      </a:pPr>
                      <a:r>
                        <a:rPr lang="en-US" sz="1400" b="1" dirty="0" smtClean="0"/>
                        <a:t>2</a:t>
                      </a:r>
                      <a:endParaRPr lang="en-US" sz="1400" b="1" dirty="0"/>
                    </a:p>
                  </a:txBody>
                  <a:tcPr marL="97155" marR="97155" marT="47897" marB="47897" anchor="ctr">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mn-lt"/>
                          <a:ea typeface="Times New Roman"/>
                          <a:cs typeface="Arial"/>
                        </a:rPr>
                        <a:t>I can </a:t>
                      </a:r>
                      <a:r>
                        <a:rPr kumimoji="0" lang="en-US" sz="1100" b="0" i="0" u="none" strike="noStrike" kern="1200" cap="none" spc="0" normalizeH="0" baseline="0" noProof="0" dirty="0" smtClean="0">
                          <a:ln>
                            <a:noFill/>
                          </a:ln>
                          <a:solidFill>
                            <a:srgbClr val="000000"/>
                          </a:solidFill>
                          <a:effectLst/>
                          <a:uLnTx/>
                          <a:uFillTx/>
                          <a:latin typeface="+mn-lt"/>
                          <a:ea typeface="Times New Roman"/>
                          <a:cs typeface="Times New Roman"/>
                        </a:rPr>
                        <a:t>u</a:t>
                      </a:r>
                      <a:r>
                        <a:rPr lang="en-US" sz="1100" b="0" dirty="0" smtClean="0">
                          <a:solidFill>
                            <a:srgbClr val="000000"/>
                          </a:solidFill>
                          <a:effectLst/>
                          <a:latin typeface="+mn-lt"/>
                          <a:ea typeface="Times New Roman"/>
                          <a:cs typeface="Times New Roman"/>
                        </a:rPr>
                        <a:t>se the text features of chapters, </a:t>
                      </a:r>
                      <a:r>
                        <a:rPr lang="en-US" sz="1100" b="1" u="sng" dirty="0" smtClean="0">
                          <a:solidFill>
                            <a:srgbClr val="000000"/>
                          </a:solidFill>
                          <a:effectLst/>
                          <a:latin typeface="+mn-lt"/>
                          <a:ea typeface="Times New Roman"/>
                          <a:cs typeface="Times New Roman"/>
                        </a:rPr>
                        <a:t>scenes</a:t>
                      </a:r>
                      <a:r>
                        <a:rPr lang="en-US" sz="1100" b="1" u="none" dirty="0" smtClean="0">
                          <a:solidFill>
                            <a:srgbClr val="000000"/>
                          </a:solidFill>
                          <a:effectLst/>
                          <a:latin typeface="+mn-lt"/>
                          <a:ea typeface="Times New Roman"/>
                          <a:cs typeface="Times New Roman"/>
                        </a:rPr>
                        <a:t> </a:t>
                      </a:r>
                      <a:r>
                        <a:rPr lang="en-US" sz="1100" b="0" dirty="0" smtClean="0">
                          <a:solidFill>
                            <a:srgbClr val="000000"/>
                          </a:solidFill>
                          <a:effectLst/>
                          <a:latin typeface="+mn-lt"/>
                          <a:ea typeface="Times New Roman"/>
                          <a:cs typeface="Times New Roman"/>
                        </a:rPr>
                        <a:t>and stanzas to locate specific information about a story, drama or poem (which stanza refers to....). RL.3.5</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100" dirty="0" smtClean="0"/>
                    </a:p>
                    <a:p>
                      <a:pPr>
                        <a:lnSpc>
                          <a:spcPct val="100000"/>
                        </a:lnSpc>
                        <a:spcAft>
                          <a:spcPts val="0"/>
                        </a:spcAft>
                      </a:pPr>
                      <a:endParaRPr lang="en-US" sz="1100" dirty="0"/>
                    </a:p>
                  </a:txBody>
                  <a:tcPr marL="97155" marR="97155" marT="47897" marB="47897">
                    <a:solidFill>
                      <a:schemeClr val="bg1"/>
                    </a:solidFill>
                  </a:tcPr>
                </a:tc>
              </a:tr>
              <a:tr h="363181">
                <a:tc>
                  <a:txBody>
                    <a:bodyPr/>
                    <a:lstStyle/>
                    <a:p>
                      <a:pPr algn="ctr">
                        <a:lnSpc>
                          <a:spcPct val="100000"/>
                        </a:lnSpc>
                        <a:spcAft>
                          <a:spcPts val="0"/>
                        </a:spcAft>
                      </a:pPr>
                      <a:r>
                        <a:rPr lang="en-US" sz="1400" b="1" dirty="0" smtClean="0"/>
                        <a:t>3</a:t>
                      </a:r>
                      <a:endParaRPr lang="en-US" sz="1400" b="1" dirty="0"/>
                    </a:p>
                  </a:txBody>
                  <a:tcPr marL="97155" marR="97155" marT="47897" marB="47897" anchor="ctr">
                    <a:solidFill>
                      <a:schemeClr val="bg1"/>
                    </a:solidFill>
                  </a:tcPr>
                </a:tc>
                <a:tc gridSpan="3">
                  <a:txBody>
                    <a:bodyPr/>
                    <a:lstStyle/>
                    <a:p>
                      <a:pPr marL="0" marR="0" algn="l">
                        <a:lnSpc>
                          <a:spcPct val="100000"/>
                        </a:lnSpc>
                        <a:spcBef>
                          <a:spcPts val="0"/>
                        </a:spcBef>
                        <a:spcAft>
                          <a:spcPts val="0"/>
                        </a:spcAft>
                      </a:pPr>
                      <a:r>
                        <a:rPr lang="en-US" sz="1100" b="0" dirty="0" smtClean="0">
                          <a:solidFill>
                            <a:srgbClr val="000000"/>
                          </a:solidFill>
                          <a:effectLst/>
                          <a:latin typeface="+mn-lt"/>
                          <a:ea typeface="Times New Roman"/>
                          <a:cs typeface="Times New Roman"/>
                        </a:rPr>
                        <a:t>I can </a:t>
                      </a:r>
                      <a:r>
                        <a:rPr lang="en-US" sz="1100" b="0" dirty="0" smtClean="0">
                          <a:solidFill>
                            <a:schemeClr val="tx1"/>
                          </a:solidFill>
                          <a:effectLst/>
                          <a:latin typeface="+mn-lt"/>
                          <a:ea typeface="Times New Roman"/>
                          <a:cs typeface="Times New Roman"/>
                        </a:rPr>
                        <a:t>d</a:t>
                      </a:r>
                      <a:r>
                        <a:rPr lang="en-US" sz="1100" b="0" dirty="0" smtClean="0">
                          <a:effectLst/>
                          <a:latin typeface="+mn-lt"/>
                          <a:ea typeface="Times New Roman"/>
                          <a:cs typeface="Times New Roman"/>
                        </a:rPr>
                        <a:t>escribe or explain specific parts of a text that give understanding to what a character or narrator said. RL.3.6</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100" dirty="0"/>
                    </a:p>
                  </a:txBody>
                  <a:tcPr marL="97155" marR="97155" marT="47897" marB="47897">
                    <a:solidFill>
                      <a:schemeClr val="bg1"/>
                    </a:solidFill>
                  </a:tcPr>
                </a:tc>
              </a:tr>
              <a:tr h="160708">
                <a:tc>
                  <a:txBody>
                    <a:bodyPr/>
                    <a:lstStyle/>
                    <a:p>
                      <a:pPr algn="ctr">
                        <a:lnSpc>
                          <a:spcPct val="100000"/>
                        </a:lnSpc>
                        <a:spcAft>
                          <a:spcPts val="0"/>
                        </a:spcAft>
                      </a:pPr>
                      <a:r>
                        <a:rPr lang="en-US" sz="1400" b="1" dirty="0" smtClean="0"/>
                        <a:t>4</a:t>
                      </a:r>
                      <a:endParaRPr lang="en-US" sz="14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100" b="0" dirty="0" smtClean="0">
                          <a:solidFill>
                            <a:srgbClr val="000000"/>
                          </a:solidFill>
                          <a:effectLst/>
                          <a:latin typeface="+mn-lt"/>
                          <a:ea typeface="Times New Roman"/>
                          <a:cs typeface="Times New Roman"/>
                        </a:rPr>
                        <a:t>I can </a:t>
                      </a:r>
                      <a:r>
                        <a:rPr lang="en-US" sz="1100" b="0" dirty="0" smtClean="0">
                          <a:solidFill>
                            <a:schemeClr val="tx1"/>
                          </a:solidFill>
                          <a:effectLst/>
                          <a:latin typeface="+mn-lt"/>
                          <a:ea typeface="Times New Roman"/>
                          <a:cs typeface="Times New Roman"/>
                        </a:rPr>
                        <a:t>e</a:t>
                      </a:r>
                      <a:r>
                        <a:rPr lang="en-US" sz="1100" b="0" dirty="0" smtClean="0">
                          <a:effectLst/>
                          <a:latin typeface="+mn-lt"/>
                          <a:ea typeface="Times New Roman"/>
                          <a:cs typeface="Times New Roman"/>
                        </a:rPr>
                        <a:t>xplain a character’s point of view using supporting evidence from the text. RL.3.6</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100" dirty="0" smtClean="0"/>
                    </a:p>
                  </a:txBody>
                  <a:tcPr marL="97155" marR="97155" marT="47897" marB="47897">
                    <a:solidFill>
                      <a:schemeClr val="bg1"/>
                    </a:solidFill>
                  </a:tcPr>
                </a:tc>
              </a:tr>
              <a:tr h="202712">
                <a:tc>
                  <a:txBody>
                    <a:bodyPr/>
                    <a:lstStyle/>
                    <a:p>
                      <a:pPr algn="ctr">
                        <a:lnSpc>
                          <a:spcPct val="100000"/>
                        </a:lnSpc>
                        <a:spcAft>
                          <a:spcPts val="0"/>
                        </a:spcAft>
                      </a:pPr>
                      <a:r>
                        <a:rPr lang="en-US" sz="1400" b="1" dirty="0" smtClean="0"/>
                        <a:t>5</a:t>
                      </a:r>
                      <a:endParaRPr lang="en-US" sz="14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15000"/>
                        </a:lnSpc>
                        <a:spcBef>
                          <a:spcPts val="0"/>
                        </a:spcBef>
                        <a:spcAft>
                          <a:spcPts val="0"/>
                        </a:spcAft>
                        <a:buClrTx/>
                        <a:buSzTx/>
                        <a:buFontTx/>
                        <a:buNone/>
                        <a:tabLst/>
                        <a:defRPr/>
                      </a:pPr>
                      <a:r>
                        <a:rPr lang="en-US" sz="1100" b="0" dirty="0" smtClean="0">
                          <a:solidFill>
                            <a:srgbClr val="000000"/>
                          </a:solidFill>
                          <a:effectLst/>
                          <a:latin typeface="+mn-lt"/>
                          <a:ea typeface="Times New Roman"/>
                          <a:cs typeface="Times New Roman"/>
                        </a:rPr>
                        <a:t>I can identify </a:t>
                      </a:r>
                      <a:r>
                        <a:rPr lang="en-US" sz="1100" b="0" dirty="0" smtClean="0">
                          <a:effectLst/>
                          <a:latin typeface="+mn-lt"/>
                          <a:ea typeface="Times New Roman"/>
                          <a:cs typeface="Times New Roman"/>
                        </a:rPr>
                        <a:t>or describe specific illustrations that create mood, emphasize aspects of a character or setting. RL.3.7</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100" dirty="0"/>
                    </a:p>
                  </a:txBody>
                  <a:tcPr marL="97155" marR="97155" marT="47897" marB="47897">
                    <a:solidFill>
                      <a:schemeClr val="bg1"/>
                    </a:solidFill>
                  </a:tcPr>
                </a:tc>
              </a:tr>
              <a:tr h="211182">
                <a:tc>
                  <a:txBody>
                    <a:bodyPr/>
                    <a:lstStyle/>
                    <a:p>
                      <a:pPr algn="ctr">
                        <a:lnSpc>
                          <a:spcPct val="100000"/>
                        </a:lnSpc>
                        <a:spcAft>
                          <a:spcPts val="0"/>
                        </a:spcAft>
                      </a:pPr>
                      <a:r>
                        <a:rPr lang="en-US" sz="1400" b="1" dirty="0" smtClean="0"/>
                        <a:t>6</a:t>
                      </a:r>
                      <a:endParaRPr lang="en-US" sz="1400" b="1" dirty="0"/>
                    </a:p>
                  </a:txBody>
                  <a:tcPr marL="97155" marR="97155" marT="47897" marB="47897" anchor="ctr">
                    <a:solidFill>
                      <a:schemeClr val="bg1"/>
                    </a:solidFill>
                  </a:tcPr>
                </a:tc>
                <a:tc gridSpan="3">
                  <a:txBody>
                    <a:bodyPr/>
                    <a:lstStyle/>
                    <a:p>
                      <a:pPr marL="0" marR="0" algn="l">
                        <a:lnSpc>
                          <a:spcPct val="115000"/>
                        </a:lnSpc>
                        <a:spcBef>
                          <a:spcPts val="0"/>
                        </a:spcBef>
                        <a:spcAft>
                          <a:spcPts val="0"/>
                        </a:spcAft>
                      </a:pPr>
                      <a:r>
                        <a:rPr lang="en-US" sz="1100" b="0" dirty="0" smtClean="0">
                          <a:solidFill>
                            <a:srgbClr val="000000"/>
                          </a:solidFill>
                          <a:effectLst/>
                          <a:latin typeface="+mn-lt"/>
                          <a:ea typeface="Times New Roman"/>
                          <a:cs typeface="Times New Roman"/>
                        </a:rPr>
                        <a:t>I can </a:t>
                      </a:r>
                      <a:r>
                        <a:rPr lang="en-US" sz="1100" b="0" dirty="0" smtClean="0">
                          <a:solidFill>
                            <a:schemeClr val="tx1"/>
                          </a:solidFill>
                          <a:effectLst/>
                          <a:latin typeface="+mn-lt"/>
                          <a:ea typeface="Times New Roman"/>
                          <a:cs typeface="Times New Roman"/>
                        </a:rPr>
                        <a:t>a</a:t>
                      </a:r>
                      <a:r>
                        <a:rPr lang="en-US" sz="1100" b="0" dirty="0" smtClean="0">
                          <a:effectLst/>
                          <a:latin typeface="+mn-lt"/>
                          <a:ea typeface="Times New Roman"/>
                          <a:cs typeface="Times New Roman"/>
                        </a:rPr>
                        <a:t>nswer questions to show how illustrations </a:t>
                      </a:r>
                      <a:r>
                        <a:rPr lang="en-US" sz="1100" b="0" baseline="0" dirty="0" smtClean="0">
                          <a:effectLst/>
                          <a:latin typeface="+mn-lt"/>
                          <a:ea typeface="Times New Roman"/>
                          <a:cs typeface="Times New Roman"/>
                        </a:rPr>
                        <a:t> </a:t>
                      </a:r>
                      <a:r>
                        <a:rPr lang="en-US" sz="1100" b="0" dirty="0" smtClean="0">
                          <a:effectLst/>
                          <a:latin typeface="+mn-lt"/>
                          <a:ea typeface="Times New Roman"/>
                          <a:cs typeface="Times New Roman"/>
                        </a:rPr>
                        <a:t>contribute to part of a text.  RL.3.7</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100" dirty="0" smtClean="0"/>
                    </a:p>
                  </a:txBody>
                  <a:tcPr marL="97155" marR="97155" marT="47897" marB="47897">
                    <a:solidFill>
                      <a:schemeClr val="bg1"/>
                    </a:solidFill>
                  </a:tcPr>
                </a:tc>
              </a:tr>
              <a:tr h="237307">
                <a:tc>
                  <a:txBody>
                    <a:bodyPr/>
                    <a:lstStyle/>
                    <a:p>
                      <a:pPr algn="ctr">
                        <a:lnSpc>
                          <a:spcPct val="100000"/>
                        </a:lnSpc>
                        <a:spcAft>
                          <a:spcPts val="0"/>
                        </a:spcAft>
                      </a:pPr>
                      <a:r>
                        <a:rPr lang="en-US" sz="1400" b="1" dirty="0" smtClean="0"/>
                        <a:t>7</a:t>
                      </a:r>
                      <a:endParaRPr lang="en-US" sz="14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100" b="0" dirty="0" smtClean="0">
                          <a:solidFill>
                            <a:srgbClr val="000000"/>
                          </a:solidFill>
                          <a:effectLst/>
                          <a:latin typeface="+mn-lt"/>
                          <a:ea typeface="Times New Roman"/>
                          <a:cs typeface="Times New Roman"/>
                        </a:rPr>
                        <a:t>I can </a:t>
                      </a:r>
                      <a:r>
                        <a:rPr lang="en-US" sz="1100" b="0" dirty="0" smtClean="0">
                          <a:solidFill>
                            <a:schemeClr val="tx1"/>
                          </a:solidFill>
                          <a:effectLst/>
                          <a:latin typeface="+mn-lt"/>
                          <a:ea typeface="Times New Roman"/>
                          <a:cs typeface="Times New Roman"/>
                        </a:rPr>
                        <a:t>a</a:t>
                      </a:r>
                      <a:r>
                        <a:rPr lang="en-US" sz="1100" b="0" dirty="0" smtClean="0">
                          <a:effectLst/>
                          <a:latin typeface="+mn-lt"/>
                          <a:ea typeface="Times New Roman"/>
                          <a:cs typeface="Times New Roman"/>
                        </a:rPr>
                        <a:t>nalyze how a character or narrator’s point of view is different than your own. RL.3.6</a:t>
                      </a:r>
                    </a:p>
                  </a:txBody>
                  <a:tcPr marL="97155" marR="97155" marT="47897" marB="47897" anchor="ctr">
                    <a:solidFill>
                      <a:schemeClr val="bg1"/>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n-US" sz="1400" b="1" dirty="0" smtClean="0">
                          <a:effectLst>
                            <a:outerShdw blurRad="38100" dist="38100" dir="2700000" algn="tl">
                              <a:srgbClr val="000000">
                                <a:alpha val="43137"/>
                              </a:srgbClr>
                            </a:outerShdw>
                          </a:effectLst>
                          <a:latin typeface="+mn-lt"/>
                          <a:ea typeface="Times New Roman"/>
                          <a:cs typeface="Times New Roman"/>
                        </a:rPr>
                        <a:t>2</a:t>
                      </a:r>
                    </a:p>
                  </a:txBody>
                  <a:tcPr marL="97155" marR="97155" marT="47897" marB="47897" anchor="ctr">
                    <a:solidFill>
                      <a:schemeClr val="bg1"/>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n-US" sz="1400" b="1" dirty="0" smtClean="0">
                          <a:effectLst>
                            <a:outerShdw blurRad="38100" dist="38100" dir="2700000" algn="tl">
                              <a:srgbClr val="000000">
                                <a:alpha val="43137"/>
                              </a:srgbClr>
                            </a:outerShdw>
                          </a:effectLst>
                          <a:latin typeface="+mn-lt"/>
                          <a:ea typeface="Times New Roman"/>
                          <a:cs typeface="Times New Roman"/>
                        </a:rPr>
                        <a:t>1</a:t>
                      </a: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r>
              <a:tr h="216373">
                <a:tc>
                  <a:txBody>
                    <a:bodyPr/>
                    <a:lstStyle/>
                    <a:p>
                      <a:pPr algn="ctr">
                        <a:lnSpc>
                          <a:spcPct val="100000"/>
                        </a:lnSpc>
                        <a:spcAft>
                          <a:spcPts val="0"/>
                        </a:spcAft>
                      </a:pPr>
                      <a:r>
                        <a:rPr lang="en-US" sz="1400" b="1" dirty="0" smtClean="0"/>
                        <a:t>8</a:t>
                      </a:r>
                      <a:endParaRPr lang="en-US" sz="14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15000"/>
                        </a:lnSpc>
                        <a:spcBef>
                          <a:spcPts val="0"/>
                        </a:spcBef>
                        <a:spcAft>
                          <a:spcPts val="0"/>
                        </a:spcAft>
                        <a:buClrTx/>
                        <a:buSzTx/>
                        <a:buFontTx/>
                        <a:buNone/>
                        <a:tabLst/>
                        <a:defRPr/>
                      </a:pPr>
                      <a:r>
                        <a:rPr lang="en-US" sz="1100" b="0" dirty="0" smtClean="0">
                          <a:solidFill>
                            <a:srgbClr val="000000"/>
                          </a:solidFill>
                          <a:effectLst/>
                          <a:latin typeface="+mn-lt"/>
                          <a:ea typeface="Times New Roman"/>
                          <a:cs typeface="Times New Roman"/>
                        </a:rPr>
                        <a:t>I</a:t>
                      </a:r>
                      <a:r>
                        <a:rPr lang="en-US" sz="1100" b="0" baseline="0" dirty="0" smtClean="0">
                          <a:solidFill>
                            <a:srgbClr val="000000"/>
                          </a:solidFill>
                          <a:effectLst/>
                          <a:latin typeface="+mn-lt"/>
                          <a:ea typeface="Times New Roman"/>
                          <a:cs typeface="Times New Roman"/>
                        </a:rPr>
                        <a:t> can </a:t>
                      </a:r>
                      <a:r>
                        <a:rPr lang="en-US" sz="1100" b="0" baseline="0" dirty="0" smtClean="0">
                          <a:solidFill>
                            <a:schemeClr val="tx1"/>
                          </a:solidFill>
                          <a:effectLst/>
                          <a:latin typeface="+mn-lt"/>
                          <a:ea typeface="Times New Roman"/>
                          <a:cs typeface="Times New Roman"/>
                        </a:rPr>
                        <a:t>l</a:t>
                      </a:r>
                      <a:r>
                        <a:rPr lang="en-US" sz="1100" b="0" dirty="0" smtClean="0">
                          <a:effectLst/>
                          <a:latin typeface="+mn-lt"/>
                          <a:ea typeface="Times New Roman"/>
                          <a:cs typeface="Times New Roman"/>
                        </a:rPr>
                        <a:t>ocate information within the text that is shown in the text’s illustrations. RL.3.7</a:t>
                      </a:r>
                    </a:p>
                  </a:txBody>
                  <a:tcPr marL="97155" marR="97155" marT="47897" marB="47897" anchor="ctr">
                    <a:solidFill>
                      <a:schemeClr val="bg1"/>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rPr>
                        <a:t>2</a:t>
                      </a:r>
                      <a:endParaRPr lang="en-US" sz="14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400" b="1" dirty="0" smtClean="0">
                          <a:effectLst>
                            <a:outerShdw blurRad="38100" dist="38100" dir="2700000" algn="tl">
                              <a:srgbClr val="000000">
                                <a:alpha val="43137"/>
                              </a:srgbClr>
                            </a:outerShdw>
                          </a:effectLst>
                        </a:rPr>
                        <a:t>1</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sp>
        <p:nvSpPr>
          <p:cNvPr id="2" name="TextBox 1"/>
          <p:cNvSpPr txBox="1"/>
          <p:nvPr/>
        </p:nvSpPr>
        <p:spPr>
          <a:xfrm>
            <a:off x="496645" y="169862"/>
            <a:ext cx="6554046" cy="466633"/>
          </a:xfrm>
          <a:prstGeom prst="rect">
            <a:avLst/>
          </a:prstGeom>
          <a:noFill/>
        </p:spPr>
        <p:txBody>
          <a:bodyPr wrap="square" lIns="96359" tIns="48180" rIns="96359" bIns="48180" rtlCol="0">
            <a:spAutoFit/>
          </a:bodyPr>
          <a:lstStyle/>
          <a:p>
            <a:r>
              <a:rPr lang="en-US" sz="1200" b="1" dirty="0"/>
              <a:t>Student Scoring </a:t>
            </a:r>
            <a:r>
              <a:rPr lang="en-US" sz="1200" dirty="0"/>
              <a:t>Color the box green if your answer was correct. Color the box red if your answer was not correct.</a:t>
            </a:r>
          </a:p>
        </p:txBody>
      </p:sp>
      <p:sp>
        <p:nvSpPr>
          <p:cNvPr id="6" name="Curved Down Arrow 5"/>
          <p:cNvSpPr/>
          <p:nvPr/>
        </p:nvSpPr>
        <p:spPr>
          <a:xfrm rot="1019646">
            <a:off x="6174458" y="4309838"/>
            <a:ext cx="854498" cy="27638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chemeClr val="tx1"/>
              </a:solidFill>
            </a:endParaRPr>
          </a:p>
        </p:txBody>
      </p:sp>
      <p:sp>
        <p:nvSpPr>
          <p:cNvPr id="7" name="Curved Down Arrow 6"/>
          <p:cNvSpPr/>
          <p:nvPr/>
        </p:nvSpPr>
        <p:spPr>
          <a:xfrm rot="989927">
            <a:off x="5946735" y="671400"/>
            <a:ext cx="1020738" cy="33721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332565743"/>
              </p:ext>
            </p:extLst>
          </p:nvPr>
        </p:nvGraphicFramePr>
        <p:xfrm>
          <a:off x="506505" y="7898019"/>
          <a:ext cx="6580095" cy="1574729"/>
        </p:xfrm>
        <a:graphic>
          <a:graphicData uri="http://schemas.openxmlformats.org/drawingml/2006/table">
            <a:tbl>
              <a:tblPr firstRow="1" bandRow="1">
                <a:tableStyleId>{5940675A-B579-460E-94D1-54222C63F5DA}</a:tableStyleId>
              </a:tblPr>
              <a:tblGrid>
                <a:gridCol w="560295"/>
                <a:gridCol w="4011704"/>
                <a:gridCol w="579470"/>
                <a:gridCol w="563531"/>
                <a:gridCol w="865095"/>
              </a:tblGrid>
              <a:tr h="152400">
                <a:tc gridSpan="5">
                  <a:txBody>
                    <a:bodyPr/>
                    <a:lstStyle/>
                    <a:p>
                      <a:pPr algn="ctr">
                        <a:lnSpc>
                          <a:spcPct val="100000"/>
                        </a:lnSpc>
                        <a:spcAft>
                          <a:spcPts val="0"/>
                        </a:spcAft>
                      </a:pPr>
                      <a:r>
                        <a:rPr lang="en-US" sz="1400" b="1" dirty="0" smtClean="0"/>
                        <a:t>Writing</a:t>
                      </a:r>
                      <a:endParaRPr lang="en-US" sz="1400" b="1" dirty="0"/>
                    </a:p>
                  </a:txBody>
                  <a:tcPr marL="97155" marR="97155" marT="47897" marB="47897"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251027">
                <a:tc>
                  <a:txBody>
                    <a:bodyPr/>
                    <a:lstStyle/>
                    <a:p>
                      <a:pPr algn="ctr">
                        <a:lnSpc>
                          <a:spcPct val="100000"/>
                        </a:lnSpc>
                        <a:spcAft>
                          <a:spcPts val="0"/>
                        </a:spcAft>
                      </a:pPr>
                      <a:r>
                        <a:rPr lang="en-US" sz="1400" b="1" dirty="0" smtClean="0"/>
                        <a:t>17</a:t>
                      </a:r>
                      <a:endParaRPr lang="en-US" sz="14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100" b="0" i="0" kern="1200" baseline="0" dirty="0" smtClean="0">
                          <a:solidFill>
                            <a:srgbClr val="000000"/>
                          </a:solidFill>
                          <a:effectLst/>
                          <a:latin typeface="+mn-lt"/>
                          <a:ea typeface="Times New Roman"/>
                          <a:cs typeface="Times New Roman"/>
                        </a:rPr>
                        <a:t>Write a conclusion to the paragraph. W3.2e</a:t>
                      </a:r>
                      <a:endParaRPr lang="en-US" sz="1100" b="0" dirty="0" smtClean="0">
                        <a:latin typeface="+mn-lt"/>
                        <a:ea typeface="Calibri"/>
                        <a:cs typeface="Times New Roman"/>
                      </a:endParaRPr>
                    </a:p>
                  </a:txBody>
                  <a:tcPr marL="97155" marR="97155" marT="47897" marB="47897" anchor="ctr">
                    <a:solidFill>
                      <a:schemeClr val="bg1"/>
                    </a:solidFill>
                  </a:tcPr>
                </a:tc>
                <a:tc>
                  <a:txBody>
                    <a:bodyPr/>
                    <a:lstStyle/>
                    <a:p>
                      <a:pPr algn="ctr"/>
                      <a:r>
                        <a:rPr lang="en-US" sz="1500" b="1" dirty="0" smtClean="0">
                          <a:effectLst>
                            <a:outerShdw blurRad="38100" dist="38100" dir="2700000" algn="tl">
                              <a:srgbClr val="000000">
                                <a:alpha val="43137"/>
                              </a:srgbClr>
                            </a:outerShdw>
                          </a:effectLst>
                        </a:rPr>
                        <a:t>2</a:t>
                      </a:r>
                      <a:endParaRPr lang="en-US" sz="15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1</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500" b="1" i="0" dirty="0" smtClean="0">
                          <a:effectLst>
                            <a:outerShdw blurRad="38100" dist="38100" dir="2700000" algn="tl">
                              <a:srgbClr val="000000">
                                <a:alpha val="43137"/>
                              </a:srgbClr>
                            </a:outerShdw>
                          </a:effectLst>
                        </a:rPr>
                        <a:t>0</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r h="313727">
                <a:tc>
                  <a:txBody>
                    <a:bodyPr/>
                    <a:lstStyle/>
                    <a:p>
                      <a:pPr algn="ctr">
                        <a:lnSpc>
                          <a:spcPct val="100000"/>
                        </a:lnSpc>
                        <a:spcAft>
                          <a:spcPts val="0"/>
                        </a:spcAft>
                      </a:pPr>
                      <a:r>
                        <a:rPr lang="en-US" sz="1400" b="1" dirty="0" smtClean="0"/>
                        <a:t>18</a:t>
                      </a:r>
                      <a:endParaRPr lang="en-US" sz="1400" b="1" dirty="0"/>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100" b="0" dirty="0" smtClean="0">
                          <a:latin typeface="+mn-lt"/>
                          <a:ea typeface="Times New Roman"/>
                          <a:cs typeface="Helvetica" panose="020B0604020202020204" pitchFamily="34" charset="0"/>
                        </a:rPr>
                        <a:t>Which sentence would best replace the underlined sentence?</a:t>
                      </a:r>
                      <a:r>
                        <a:rPr lang="en-US" sz="1100" b="0" baseline="0" dirty="0" smtClean="0">
                          <a:latin typeface="+mn-lt"/>
                          <a:ea typeface="Times New Roman"/>
                          <a:cs typeface="Helvetica" panose="020B0604020202020204" pitchFamily="34" charset="0"/>
                        </a:rPr>
                        <a:t> </a:t>
                      </a:r>
                      <a:r>
                        <a:rPr lang="en-US" sz="1100" b="0" dirty="0" smtClean="0">
                          <a:latin typeface="+mn-lt"/>
                          <a:cs typeface="Helvetica" panose="020B0604020202020204" pitchFamily="34" charset="0"/>
                        </a:rPr>
                        <a:t>W3.2a</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n-US" sz="1400" b="1" dirty="0" smtClean="0"/>
                        <a:t>19</a:t>
                      </a:r>
                      <a:endParaRPr lang="en-US" sz="1400" b="1" dirty="0"/>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100" b="0" dirty="0" smtClean="0">
                          <a:latin typeface="+mn-lt"/>
                        </a:rPr>
                        <a:t>Which word could be used to replace </a:t>
                      </a:r>
                      <a:r>
                        <a:rPr lang="en-US" sz="1100" b="0" i="1" u="sng" dirty="0" smtClean="0">
                          <a:latin typeface="+mn-lt"/>
                        </a:rPr>
                        <a:t>nutrients</a:t>
                      </a:r>
                      <a:r>
                        <a:rPr lang="en-US" sz="1100" b="0" dirty="0" smtClean="0">
                          <a:latin typeface="+mn-lt"/>
                        </a:rPr>
                        <a:t>?</a:t>
                      </a:r>
                      <a:r>
                        <a:rPr lang="en-US" sz="1100" b="0" baseline="0" dirty="0" smtClean="0">
                          <a:latin typeface="+mn-lt"/>
                        </a:rPr>
                        <a:t> </a:t>
                      </a:r>
                      <a:r>
                        <a:rPr lang="en-US" sz="1100" b="0" dirty="0" smtClean="0">
                          <a:latin typeface="+mn-lt"/>
                          <a:cs typeface="Helvetica" panose="020B0604020202020204" pitchFamily="34" charset="0"/>
                        </a:rPr>
                        <a:t>L.3.3a</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n-US" sz="1400" b="1" dirty="0" smtClean="0"/>
                        <a:t>20</a:t>
                      </a:r>
                      <a:endParaRPr lang="en-US" sz="1400" b="1" dirty="0"/>
                    </a:p>
                  </a:txBody>
                  <a:tcPr marL="97155" marR="97155" marT="47897" marB="47897" anchor="c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smtClean="0">
                          <a:latin typeface="+mn-lt"/>
                          <a:cs typeface="Helvetica" panose="020B0604020202020204" pitchFamily="34" charset="0"/>
                        </a:rPr>
                        <a:t>What </a:t>
                      </a:r>
                      <a:r>
                        <a:rPr lang="en-US" sz="1100" b="0" u="sng" dirty="0" smtClean="0">
                          <a:latin typeface="+mn-lt"/>
                          <a:cs typeface="Helvetica" panose="020B0604020202020204" pitchFamily="34" charset="0"/>
                        </a:rPr>
                        <a:t>two sentences</a:t>
                      </a:r>
                      <a:r>
                        <a:rPr lang="en-US" sz="1100" b="0" dirty="0" smtClean="0">
                          <a:latin typeface="+mn-lt"/>
                          <a:cs typeface="Helvetica" panose="020B0604020202020204" pitchFamily="34" charset="0"/>
                        </a:rPr>
                        <a:t> have no errors in punctuation usage?</a:t>
                      </a:r>
                      <a:r>
                        <a:rPr lang="en-US" sz="1100" b="0" baseline="0" dirty="0" smtClean="0">
                          <a:latin typeface="+mn-lt"/>
                          <a:cs typeface="Helvetica" panose="020B0604020202020204" pitchFamily="34" charset="0"/>
                        </a:rPr>
                        <a:t> </a:t>
                      </a:r>
                      <a:r>
                        <a:rPr kumimoji="0" lang="en-US" sz="1000" b="0" i="0" u="none" strike="noStrike" kern="1200" cap="none" spc="0" normalizeH="0" baseline="0" noProof="0" dirty="0" smtClean="0">
                          <a:ln>
                            <a:noFill/>
                          </a:ln>
                          <a:solidFill>
                            <a:prstClr val="black"/>
                          </a:solidFill>
                          <a:effectLst/>
                          <a:uLnTx/>
                          <a:uFillTx/>
                          <a:latin typeface="+mn-lt"/>
                          <a:ea typeface="+mn-ea"/>
                          <a:cs typeface="Helvetica" panose="020B0604020202020204" pitchFamily="34" charset="0"/>
                        </a:rPr>
                        <a:t>L.3.2</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70191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3968" y="594377"/>
            <a:ext cx="6816633" cy="1734068"/>
          </a:xfrm>
          <a:prstGeom prst="rect">
            <a:avLst/>
          </a:prstGeom>
          <a:noFill/>
        </p:spPr>
        <p:txBody>
          <a:bodyPr wrap="square" lIns="101855" tIns="50929" rIns="101855" bIns="50929" rtlCol="0">
            <a:spAutoFit/>
          </a:bodyPr>
          <a:lstStyle/>
          <a:p>
            <a:pPr lvl="0"/>
            <a:r>
              <a:rPr lang="en-US" sz="1800" b="1" u="sng" dirty="0"/>
              <a:t>D</a:t>
            </a:r>
            <a:r>
              <a:rPr lang="en-US" sz="1800" b="1" u="sng" dirty="0" smtClean="0"/>
              <a:t>irections</a:t>
            </a:r>
            <a:endParaRPr lang="en-US" sz="1600" dirty="0" smtClean="0"/>
          </a:p>
          <a:p>
            <a:r>
              <a:rPr lang="en-US" sz="1100" dirty="0" smtClean="0"/>
              <a:t>The </a:t>
            </a:r>
            <a:r>
              <a:rPr lang="en-US" sz="1100" dirty="0"/>
              <a:t>HSD Elementary </a:t>
            </a:r>
            <a:r>
              <a:rPr lang="en-US" sz="1100" dirty="0" smtClean="0"/>
              <a:t>Assessments </a:t>
            </a:r>
            <a:r>
              <a:rPr lang="en-US" sz="1100" dirty="0"/>
              <a:t>are neither scripted nor timed assessments.   They are a tool to inform instructional decision making. It is not the intent of these assessments to have students “guess and check” answers for the sake of finishing an assessment.</a:t>
            </a:r>
          </a:p>
          <a:p>
            <a:endParaRPr lang="en-US" sz="1100" dirty="0"/>
          </a:p>
          <a:p>
            <a:r>
              <a:rPr lang="en-US" sz="1100" dirty="0"/>
              <a:t>All students should “move toward” taking the assessments independently but many will need scaffolding strategies. If students </a:t>
            </a:r>
            <a:r>
              <a:rPr lang="en-US" sz="1100" b="1" dirty="0"/>
              <a:t>are not </a:t>
            </a:r>
            <a:r>
              <a:rPr lang="en-US" sz="1100" dirty="0"/>
              <a:t>reading at grade level and can’t read the text, </a:t>
            </a:r>
            <a:r>
              <a:rPr lang="en-US" sz="1100" b="1" dirty="0"/>
              <a:t>please read the stories </a:t>
            </a:r>
            <a:r>
              <a:rPr lang="en-US" sz="1100" dirty="0"/>
              <a:t>to the students and ask the questions. </a:t>
            </a:r>
            <a:r>
              <a:rPr lang="en-US" sz="1100" dirty="0" smtClean="0"/>
              <a:t> Allow students to read the parts of the text that they can. Please </a:t>
            </a:r>
            <a:r>
              <a:rPr lang="en-US" sz="1100" dirty="0"/>
              <a:t>note the level of  differentiation a student </a:t>
            </a:r>
            <a:r>
              <a:rPr lang="en-US" sz="1100" dirty="0" smtClean="0"/>
              <a:t>needed.</a:t>
            </a:r>
          </a:p>
        </p:txBody>
      </p:sp>
      <p:sp>
        <p:nvSpPr>
          <p:cNvPr id="6" name="Rectangle 5"/>
          <p:cNvSpPr/>
          <p:nvPr/>
        </p:nvSpPr>
        <p:spPr>
          <a:xfrm>
            <a:off x="4713016" y="142891"/>
            <a:ext cx="2660968" cy="58894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7359" tIns="53679" rIns="107359" bIns="53679" rtlCol="0" anchor="t"/>
          <a:lstStyle/>
          <a:p>
            <a:r>
              <a:rPr lang="en-US" sz="1300" b="1" dirty="0">
                <a:solidFill>
                  <a:schemeClr val="tx1"/>
                </a:solidFill>
              </a:rPr>
              <a:t>Order at HSD Print Shop…</a:t>
            </a:r>
          </a:p>
          <a:p>
            <a:r>
              <a:rPr lang="en-US" sz="900" dirty="0">
                <a:solidFill>
                  <a:schemeClr val="tx1"/>
                </a:solidFill>
                <a:hlinkClick r:id="rId2"/>
              </a:rPr>
              <a:t>http://www.hsd.k12.or.us/Departments/PrintShop/WebSubmissionForms.aspx</a:t>
            </a:r>
            <a:endParaRPr lang="en-US" sz="900" dirty="0">
              <a:solidFill>
                <a:schemeClr val="tx1"/>
              </a:solidFill>
            </a:endParaRPr>
          </a:p>
          <a:p>
            <a:endParaRPr lang="en-US" sz="900" dirty="0">
              <a:solidFill>
                <a:schemeClr val="tx1"/>
              </a:solidFill>
            </a:endParaRPr>
          </a:p>
        </p:txBody>
      </p:sp>
      <p:sp>
        <p:nvSpPr>
          <p:cNvPr id="2" name="Rectangle 1"/>
          <p:cNvSpPr/>
          <p:nvPr/>
        </p:nvSpPr>
        <p:spPr>
          <a:xfrm>
            <a:off x="490584" y="2133600"/>
            <a:ext cx="6883400" cy="646331"/>
          </a:xfrm>
          <a:prstGeom prst="rect">
            <a:avLst/>
          </a:prstGeom>
        </p:spPr>
        <p:txBody>
          <a:bodyPr wrap="square">
            <a:spAutoFit/>
          </a:bodyPr>
          <a:lstStyle/>
          <a:p>
            <a:pPr algn="ctr"/>
            <a:r>
              <a:rPr lang="en-US" sz="1400" b="1" dirty="0" smtClean="0"/>
              <a:t>About </a:t>
            </a:r>
            <a:r>
              <a:rPr lang="en-US" sz="1400" b="1" dirty="0"/>
              <a:t>this Assessment</a:t>
            </a:r>
          </a:p>
          <a:p>
            <a:endParaRPr lang="en-US" sz="1100" b="1" dirty="0"/>
          </a:p>
          <a:p>
            <a:r>
              <a:rPr lang="en-US" sz="1100" b="1" dirty="0"/>
              <a:t>This assessment includes: </a:t>
            </a:r>
            <a:r>
              <a:rPr lang="en-US" sz="1100" b="1" dirty="0" smtClean="0"/>
              <a:t> </a:t>
            </a:r>
            <a:r>
              <a:rPr lang="en-US" sz="1100" dirty="0" smtClean="0"/>
              <a:t>Selected-Response (SR), Constructed-Response (CR), </a:t>
            </a:r>
            <a:r>
              <a:rPr lang="en-US" sz="1100" dirty="0"/>
              <a:t>and a Performance </a:t>
            </a:r>
            <a:r>
              <a:rPr lang="en-US" sz="1100" dirty="0" smtClean="0"/>
              <a:t>Task (PT).</a:t>
            </a:r>
          </a:p>
        </p:txBody>
      </p:sp>
      <p:graphicFrame>
        <p:nvGraphicFramePr>
          <p:cNvPr id="3" name="Table 2"/>
          <p:cNvGraphicFramePr>
            <a:graphicFrameLocks noGrp="1"/>
          </p:cNvGraphicFramePr>
          <p:nvPr>
            <p:extLst>
              <p:ext uri="{D42A27DB-BD31-4B8C-83A1-F6EECF244321}">
                <p14:modId xmlns:p14="http://schemas.microsoft.com/office/powerpoint/2010/main" val="1163353098"/>
              </p:ext>
            </p:extLst>
          </p:nvPr>
        </p:nvGraphicFramePr>
        <p:xfrm>
          <a:off x="543227" y="2849880"/>
          <a:ext cx="6467173" cy="1264920"/>
        </p:xfrm>
        <a:graphic>
          <a:graphicData uri="http://schemas.openxmlformats.org/drawingml/2006/table">
            <a:tbl>
              <a:tblPr firstRow="1" bandRow="1">
                <a:tableStyleId>{5940675A-B579-460E-94D1-54222C63F5DA}</a:tableStyleId>
              </a:tblPr>
              <a:tblGrid>
                <a:gridCol w="1818973"/>
                <a:gridCol w="2667000"/>
                <a:gridCol w="1981200"/>
              </a:tblGrid>
              <a:tr h="152400">
                <a:tc gridSpan="3">
                  <a:txBody>
                    <a:bodyPr/>
                    <a:lstStyle/>
                    <a:p>
                      <a:pPr algn="ctr"/>
                      <a:r>
                        <a:rPr lang="en-US" sz="1200" b="1" dirty="0" smtClean="0"/>
                        <a:t>Types of SBAC Constructed Response</a:t>
                      </a:r>
                      <a:r>
                        <a:rPr lang="en-US" sz="1200" b="1" baseline="0" dirty="0" smtClean="0"/>
                        <a:t> Rubrics in this Assessment</a:t>
                      </a:r>
                    </a:p>
                    <a:p>
                      <a:pPr algn="ctr"/>
                      <a:r>
                        <a:rPr lang="en-US" sz="900" b="1" baseline="0" dirty="0" smtClean="0">
                          <a:hlinkClick r:id="rId3"/>
                        </a:rPr>
                        <a:t>http://www.livebinders.com/play/play?id=774846</a:t>
                      </a:r>
                      <a:endParaRPr lang="en-US" sz="900" b="1" baseline="0" dirty="0" smtClean="0"/>
                    </a:p>
                  </a:txBody>
                  <a:tcPr anchor="ctr">
                    <a:solidFill>
                      <a:schemeClr val="bg1"/>
                    </a:solidFill>
                  </a:tcPr>
                </a:tc>
                <a:tc hMerge="1">
                  <a:txBody>
                    <a:bodyPr/>
                    <a:lstStyle/>
                    <a:p>
                      <a:endParaRPr lang="en-US"/>
                    </a:p>
                  </a:txBody>
                  <a:tcPr/>
                </a:tc>
                <a:tc hMerge="1">
                  <a:txBody>
                    <a:bodyPr/>
                    <a:lstStyle/>
                    <a:p>
                      <a:endParaRPr lang="en-US" dirty="0"/>
                    </a:p>
                  </a:txBody>
                  <a:tcPr/>
                </a:tc>
              </a:tr>
              <a:tr h="370840">
                <a:tc>
                  <a:txBody>
                    <a:bodyPr/>
                    <a:lstStyle/>
                    <a:p>
                      <a:pPr algn="l"/>
                      <a:r>
                        <a:rPr lang="en-US" sz="1000" b="1" dirty="0" smtClean="0"/>
                        <a:t>Reading</a:t>
                      </a:r>
                    </a:p>
                    <a:p>
                      <a:pPr marL="171450" indent="-171450" algn="l">
                        <a:buFont typeface="Arial" panose="020B0604020202020204" pitchFamily="34" charset="0"/>
                        <a:buChar char="•"/>
                      </a:pPr>
                      <a:r>
                        <a:rPr lang="en-US" sz="1000" b="0" dirty="0" smtClean="0"/>
                        <a:t>2 Point Short Response</a:t>
                      </a:r>
                    </a:p>
                    <a:p>
                      <a:pPr marL="171450" indent="-171450" algn="l">
                        <a:buFont typeface="Arial" panose="020B0604020202020204" pitchFamily="34" charset="0"/>
                        <a:buChar char="•"/>
                      </a:pPr>
                      <a:r>
                        <a:rPr lang="en-US" sz="1000" b="0" dirty="0" smtClean="0"/>
                        <a:t>3 Point Extended Response</a:t>
                      </a:r>
                    </a:p>
                  </a:txBody>
                  <a:tcPr>
                    <a:solidFill>
                      <a:schemeClr val="bg1"/>
                    </a:solidFill>
                  </a:tcPr>
                </a:tc>
                <a:tc>
                  <a:txBody>
                    <a:bodyPr/>
                    <a:lstStyle/>
                    <a:p>
                      <a:pPr algn="l"/>
                      <a:r>
                        <a:rPr lang="en-US" sz="1000" b="1" dirty="0" smtClean="0"/>
                        <a:t>Writing</a:t>
                      </a:r>
                    </a:p>
                    <a:p>
                      <a:pPr marL="171450" indent="-171450" algn="l">
                        <a:buFont typeface="Arial" panose="020B0604020202020204" pitchFamily="34" charset="0"/>
                        <a:buChar char="•"/>
                      </a:pPr>
                      <a:r>
                        <a:rPr lang="en-US" sz="1000" b="0" dirty="0" smtClean="0"/>
                        <a:t>4 Point Full Composition Rubric (Performance Task)</a:t>
                      </a:r>
                    </a:p>
                    <a:p>
                      <a:pPr marL="171450" indent="-171450" algn="l">
                        <a:buFont typeface="Arial" panose="020B0604020202020204" pitchFamily="34" charset="0"/>
                        <a:buChar char="•"/>
                      </a:pPr>
                      <a:r>
                        <a:rPr lang="en-US" sz="1000" b="0" dirty="0" smtClean="0"/>
                        <a:t>2-3 Point Brief</a:t>
                      </a:r>
                      <a:r>
                        <a:rPr lang="en-US" sz="1000" b="0" baseline="0" dirty="0" smtClean="0"/>
                        <a:t> Write (1-2 Paragraphs) Rubric</a:t>
                      </a:r>
                    </a:p>
                    <a:p>
                      <a:pPr marL="171450" indent="-171450" algn="l">
                        <a:buFont typeface="Arial" panose="020B0604020202020204" pitchFamily="34" charset="0"/>
                        <a:buChar char="•"/>
                      </a:pPr>
                      <a:r>
                        <a:rPr lang="en-US" sz="1000" b="0" baseline="0" dirty="0" smtClean="0"/>
                        <a:t>2-3 Point Write to Revise Rubrics as needed</a:t>
                      </a:r>
                      <a:endParaRPr lang="en-US" sz="1000" b="0" dirty="0" smtClean="0"/>
                    </a:p>
                  </a:txBody>
                  <a:tcPr>
                    <a:solidFill>
                      <a:schemeClr val="bg1"/>
                    </a:solidFill>
                  </a:tcPr>
                </a:tc>
                <a:tc>
                  <a:txBody>
                    <a:bodyPr/>
                    <a:lstStyle/>
                    <a:p>
                      <a:pPr algn="l"/>
                      <a:r>
                        <a:rPr lang="en-US" sz="1000" b="1" dirty="0" smtClean="0"/>
                        <a:t>Research</a:t>
                      </a:r>
                    </a:p>
                    <a:p>
                      <a:pPr marL="171450" indent="-171450" algn="l">
                        <a:buFont typeface="Arial" panose="020B0604020202020204" pitchFamily="34" charset="0"/>
                        <a:buChar char="•"/>
                      </a:pPr>
                      <a:r>
                        <a:rPr lang="en-US" sz="1000" b="0" dirty="0" smtClean="0"/>
                        <a:t>2 Point Rubrics Measuring Research Skill Use</a:t>
                      </a:r>
                      <a:endParaRPr lang="en-US" sz="1000" b="0" dirty="0"/>
                    </a:p>
                  </a:txBody>
                  <a:tcPr>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58624521"/>
              </p:ext>
            </p:extLst>
          </p:nvPr>
        </p:nvGraphicFramePr>
        <p:xfrm>
          <a:off x="634276" y="4267200"/>
          <a:ext cx="6596016" cy="4206240"/>
        </p:xfrm>
        <a:graphic>
          <a:graphicData uri="http://schemas.openxmlformats.org/drawingml/2006/table">
            <a:tbl>
              <a:tblPr firstRow="1" bandRow="1">
                <a:tableStyleId>{5940675A-B579-460E-94D1-54222C63F5DA}</a:tableStyleId>
              </a:tblPr>
              <a:tblGrid>
                <a:gridCol w="3551701"/>
                <a:gridCol w="3044315"/>
              </a:tblGrid>
              <a:tr h="609600">
                <a:tc gridSpan="2">
                  <a:txBody>
                    <a:bodyPr/>
                    <a:lstStyle/>
                    <a:p>
                      <a:pPr algn="ctr"/>
                      <a:r>
                        <a:rPr lang="en-US" sz="1400" b="1" dirty="0" smtClean="0"/>
                        <a:t>Quarter 2</a:t>
                      </a:r>
                      <a:r>
                        <a:rPr lang="en-US" sz="1400" b="1" baseline="0" dirty="0" smtClean="0"/>
                        <a:t> </a:t>
                      </a:r>
                      <a:r>
                        <a:rPr lang="en-US" sz="1400" b="1" dirty="0" smtClean="0"/>
                        <a:t>Performance Task</a:t>
                      </a:r>
                    </a:p>
                    <a:p>
                      <a:pPr algn="ctr"/>
                      <a:r>
                        <a:rPr lang="en-US" sz="1000" b="1" baseline="0" dirty="0" smtClean="0">
                          <a:solidFill>
                            <a:srgbClr val="C00000"/>
                          </a:solidFill>
                        </a:rPr>
                        <a:t>The underlined sections are those scored on SBAC.   </a:t>
                      </a:r>
                    </a:p>
                    <a:p>
                      <a:pPr algn="ctr"/>
                      <a:r>
                        <a:rPr lang="en-US" sz="900" b="1" baseline="0" dirty="0" smtClean="0">
                          <a:solidFill>
                            <a:srgbClr val="002060"/>
                          </a:solidFill>
                        </a:rPr>
                        <a:t>Please take </a:t>
                      </a:r>
                      <a:r>
                        <a:rPr lang="en-US" sz="900" b="1" u="sng" baseline="0" dirty="0" smtClean="0">
                          <a:solidFill>
                            <a:srgbClr val="002060"/>
                          </a:solidFill>
                          <a:effectLst>
                            <a:outerShdw blurRad="38100" dist="38100" dir="2700000" algn="tl">
                              <a:srgbClr val="000000">
                                <a:alpha val="43137"/>
                              </a:srgbClr>
                            </a:outerShdw>
                          </a:effectLst>
                        </a:rPr>
                        <a:t>2 days</a:t>
                      </a:r>
                      <a:r>
                        <a:rPr lang="en-US" sz="900" b="1" u="none" baseline="0" dirty="0" smtClean="0">
                          <a:solidFill>
                            <a:srgbClr val="002060"/>
                          </a:solidFill>
                          <a:effectLst>
                            <a:outerShdw blurRad="38100" dist="38100" dir="2700000" algn="tl">
                              <a:srgbClr val="000000">
                                <a:alpha val="43137"/>
                              </a:srgbClr>
                            </a:outerShdw>
                          </a:effectLst>
                        </a:rPr>
                        <a:t> </a:t>
                      </a:r>
                      <a:r>
                        <a:rPr lang="en-US" sz="900" b="1" baseline="0" dirty="0" smtClean="0">
                          <a:solidFill>
                            <a:srgbClr val="002060"/>
                          </a:solidFill>
                        </a:rPr>
                        <a:t>to complete performance tasks.</a:t>
                      </a:r>
                      <a:endParaRPr lang="en-US" sz="900" b="1" dirty="0">
                        <a:solidFill>
                          <a:srgbClr val="002060"/>
                        </a:solidFill>
                      </a:endParaRPr>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1" dirty="0"/>
                    </a:p>
                  </a:txBody>
                  <a:tcPr/>
                </a:tc>
              </a:tr>
              <a:tr h="152400">
                <a:tc>
                  <a:txBody>
                    <a:bodyPr/>
                    <a:lstStyle/>
                    <a:p>
                      <a:pPr algn="ctr"/>
                      <a:r>
                        <a:rPr lang="en-US" sz="1200" b="1" u="sng" dirty="0" smtClean="0">
                          <a:effectLst>
                            <a:outerShdw blurRad="38100" dist="38100" dir="2700000" algn="tl">
                              <a:srgbClr val="000000">
                                <a:alpha val="43137"/>
                              </a:srgbClr>
                            </a:outerShdw>
                          </a:effectLst>
                        </a:rPr>
                        <a:t>Part 1</a:t>
                      </a:r>
                      <a:endParaRPr lang="en-US" sz="1200" b="1" u="sng" dirty="0">
                        <a:effectLst>
                          <a:outerShdw blurRad="38100" dist="38100" dir="2700000" algn="tl">
                            <a:srgbClr val="000000">
                              <a:alpha val="43137"/>
                            </a:srgbClr>
                          </a:outerShdw>
                        </a:effectLst>
                      </a:endParaRPr>
                    </a:p>
                  </a:txBody>
                  <a:tcPr marL="97155" marR="97155">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u="sng" dirty="0" smtClean="0">
                          <a:effectLst>
                            <a:outerShdw blurRad="38100" dist="38100" dir="2700000" algn="tl">
                              <a:srgbClr val="000000">
                                <a:alpha val="43137"/>
                              </a:srgbClr>
                            </a:outerShdw>
                          </a:effectLst>
                        </a:rPr>
                        <a:t>Part 2</a:t>
                      </a:r>
                      <a:endParaRPr lang="en-US" sz="1200" b="1" u="sng" dirty="0">
                        <a:effectLst>
                          <a:outerShdw blurRad="38100" dist="38100" dir="2700000" algn="tl">
                            <a:srgbClr val="000000">
                              <a:alpha val="43137"/>
                            </a:srgbClr>
                          </a:outerShdw>
                        </a:effectLst>
                      </a:endParaRPr>
                    </a:p>
                  </a:txBody>
                  <a:tcPr marL="97155" marR="97155">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70412">
                <a:tc>
                  <a:txBody>
                    <a:bodyPr/>
                    <a:lstStyle/>
                    <a:p>
                      <a:pPr>
                        <a:buFont typeface="Arial" pitchFamily="34" charset="0"/>
                        <a:buChar char="•"/>
                      </a:pPr>
                      <a:r>
                        <a:rPr lang="en-US" sz="1000" dirty="0" smtClean="0"/>
                        <a:t>     Classroom activity if desired/needed</a:t>
                      </a:r>
                    </a:p>
                    <a:p>
                      <a:pPr>
                        <a:buFont typeface="Arial" pitchFamily="34" charset="0"/>
                        <a:buChar char="•"/>
                      </a:pPr>
                      <a:r>
                        <a:rPr lang="en-US" sz="1000" dirty="0" smtClean="0"/>
                        <a:t>     Read two</a:t>
                      </a:r>
                      <a:r>
                        <a:rPr lang="en-US" sz="1000" baseline="0" dirty="0" smtClean="0"/>
                        <a:t> paired passages</a:t>
                      </a:r>
                    </a:p>
                    <a:p>
                      <a:pPr>
                        <a:buFont typeface="Arial" pitchFamily="34" charset="0"/>
                        <a:buChar char="•"/>
                      </a:pPr>
                      <a:r>
                        <a:rPr lang="en-US" sz="1000" baseline="0" dirty="0" smtClean="0"/>
                        <a:t>     Take notes while reading (note-taking)</a:t>
                      </a:r>
                    </a:p>
                    <a:p>
                      <a:pPr>
                        <a:buFont typeface="Arial" pitchFamily="34" charset="0"/>
                        <a:buChar char="•"/>
                      </a:pPr>
                      <a:r>
                        <a:rPr lang="en-US" sz="1000" baseline="0" dirty="0" smtClean="0"/>
                        <a:t> </a:t>
                      </a:r>
                      <a:r>
                        <a:rPr lang="en-US" sz="1000" b="1" u="sng" baseline="0" dirty="0" smtClean="0">
                          <a:solidFill>
                            <a:srgbClr val="C00000"/>
                          </a:solidFill>
                        </a:rPr>
                        <a:t>Answer SR and CR research questions about sources </a:t>
                      </a:r>
                    </a:p>
                    <a:p>
                      <a:pPr>
                        <a:buFont typeface="Arial" pitchFamily="34" charset="0"/>
                        <a:buNone/>
                      </a:pPr>
                      <a:endParaRPr lang="en-US" sz="700" b="1" u="sng" baseline="0" dirty="0" smtClean="0">
                        <a:solidFill>
                          <a:srgbClr val="C00000"/>
                        </a:solidFill>
                      </a:endParaRPr>
                    </a:p>
                    <a:p>
                      <a:pPr>
                        <a:buFont typeface="Arial" pitchFamily="34" charset="0"/>
                        <a:buNone/>
                      </a:pPr>
                      <a:r>
                        <a:rPr lang="en-US" sz="1000" b="1" u="sng" baseline="0" dirty="0" smtClean="0">
                          <a:solidFill>
                            <a:srgbClr val="002060"/>
                          </a:solidFill>
                        </a:rPr>
                        <a:t>Components of Part 1</a:t>
                      </a:r>
                    </a:p>
                    <a:p>
                      <a:pPr marL="182361" indent="-182361"/>
                      <a:r>
                        <a:rPr lang="en-US" sz="900" b="1" u="sng" dirty="0" smtClean="0">
                          <a:solidFill>
                            <a:srgbClr val="002060"/>
                          </a:solidFill>
                        </a:rPr>
                        <a:t>Note-Taking</a:t>
                      </a:r>
                      <a:r>
                        <a:rPr lang="en-US" sz="900" b="1" dirty="0" smtClean="0">
                          <a:solidFill>
                            <a:srgbClr val="002060"/>
                          </a:solidFill>
                        </a:rPr>
                        <a:t>: </a:t>
                      </a:r>
                    </a:p>
                    <a:p>
                      <a:pPr marL="182361" indent="-182361"/>
                      <a:r>
                        <a:rPr lang="en-US" sz="900" b="1" dirty="0" smtClean="0">
                          <a:solidFill>
                            <a:srgbClr val="002060"/>
                          </a:solidFill>
                        </a:rPr>
                        <a:t>       </a:t>
                      </a:r>
                      <a:r>
                        <a:rPr lang="en-US" sz="900" dirty="0" smtClean="0"/>
                        <a:t>Students take notes as they read passages to gather information about their sources. Students are allowed to use their notes to later write a full composition (essay).  Note-taking strategies should  be taught as structured lessons throughout the school year in grades   K – 6.  </a:t>
                      </a:r>
                      <a:r>
                        <a:rPr lang="en-US" sz="900" b="1" dirty="0" smtClean="0">
                          <a:solidFill>
                            <a:srgbClr val="C00000"/>
                          </a:solidFill>
                          <a:effectLst>
                            <a:outerShdw blurRad="38100" dist="38100" dir="2700000" algn="tl">
                              <a:srgbClr val="000000">
                                <a:alpha val="43137"/>
                              </a:srgbClr>
                            </a:outerShdw>
                          </a:effectLst>
                        </a:rPr>
                        <a:t>A teacher’s note-taking form with directions and  a note-taking form for your students to use for this assessment  is provided, or you may use whatever formats you’ve had past success with</a:t>
                      </a:r>
                      <a:r>
                        <a:rPr lang="en-US" sz="900" dirty="0" smtClean="0"/>
                        <a:t>. Please have students practice using the note-taking page in this document </a:t>
                      </a:r>
                      <a:r>
                        <a:rPr lang="en-US" sz="900" b="1" u="sng" dirty="0" smtClean="0">
                          <a:effectLst>
                            <a:outerShdw blurRad="38100" dist="38100" dir="2700000" algn="tl">
                              <a:srgbClr val="000000">
                                <a:alpha val="43137"/>
                              </a:srgbClr>
                            </a:outerShdw>
                          </a:effectLst>
                        </a:rPr>
                        <a:t>before</a:t>
                      </a:r>
                      <a:r>
                        <a:rPr lang="en-US" sz="900" dirty="0" smtClean="0"/>
                        <a:t> the actual assessment if you choose to use it. </a:t>
                      </a:r>
                      <a:endParaRPr lang="en-US" sz="900" i="1" dirty="0" smtClean="0"/>
                    </a:p>
                    <a:p>
                      <a:pPr marL="182361" indent="-182361"/>
                      <a:r>
                        <a:rPr lang="en-US" sz="900" b="1" u="sng" dirty="0" smtClean="0">
                          <a:solidFill>
                            <a:srgbClr val="002060"/>
                          </a:solidFill>
                        </a:rPr>
                        <a:t>Research</a:t>
                      </a:r>
                      <a:r>
                        <a:rPr lang="en-US" sz="900" b="1" dirty="0" smtClean="0">
                          <a:solidFill>
                            <a:srgbClr val="002060"/>
                          </a:solidFill>
                        </a:rPr>
                        <a:t>: </a:t>
                      </a:r>
                    </a:p>
                    <a:p>
                      <a:pPr marL="182361" indent="-182361"/>
                      <a:r>
                        <a:rPr lang="en-US" sz="900" b="1" dirty="0" smtClean="0">
                          <a:solidFill>
                            <a:srgbClr val="002060"/>
                          </a:solidFill>
                        </a:rPr>
                        <a:t>       </a:t>
                      </a:r>
                      <a:r>
                        <a:rPr lang="en-US" sz="900" dirty="0" smtClean="0"/>
                        <a:t>In Part 1 of a performance task students answer constructed response  questions written to measure a  student’s ability to use </a:t>
                      </a:r>
                      <a:r>
                        <a:rPr lang="en-US" sz="900" b="1" u="sng" dirty="0" smtClean="0"/>
                        <a:t>research skills</a:t>
                      </a:r>
                      <a:r>
                        <a:rPr lang="en-US" sz="900" b="1" u="none" baseline="0" dirty="0" smtClean="0"/>
                        <a:t> </a:t>
                      </a:r>
                      <a:r>
                        <a:rPr lang="en-US" sz="900" b="0" u="none" baseline="0" dirty="0" smtClean="0"/>
                        <a:t>needed to complete a performance task.</a:t>
                      </a:r>
                      <a:r>
                        <a:rPr lang="en-US" sz="900" b="0" dirty="0" smtClean="0"/>
                        <a:t>  </a:t>
                      </a:r>
                      <a:r>
                        <a:rPr lang="en-US" sz="900" dirty="0" smtClean="0"/>
                        <a:t>These CR questions </a:t>
                      </a:r>
                      <a:r>
                        <a:rPr lang="en-US" sz="900" b="1" u="sng" dirty="0" smtClean="0">
                          <a:solidFill>
                            <a:srgbClr val="C00000"/>
                          </a:solidFill>
                        </a:rPr>
                        <a:t>are scored</a:t>
                      </a:r>
                      <a:r>
                        <a:rPr lang="en-US" sz="900" b="1" dirty="0" smtClean="0">
                          <a:solidFill>
                            <a:srgbClr val="C00000"/>
                          </a:solidFill>
                        </a:rPr>
                        <a:t> </a:t>
                      </a:r>
                      <a:r>
                        <a:rPr lang="en-US" sz="900" dirty="0" smtClean="0"/>
                        <a:t>using the SBAC Research Rubrics rather than reading</a:t>
                      </a:r>
                      <a:r>
                        <a:rPr lang="en-US" sz="900" baseline="0" dirty="0" smtClean="0"/>
                        <a:t> </a:t>
                      </a:r>
                      <a:r>
                        <a:rPr lang="en-US" sz="900" dirty="0" smtClean="0"/>
                        <a:t>response rubrics. </a:t>
                      </a:r>
                      <a:endParaRPr lang="en-US" sz="900" b="1" u="sng" baseline="0" dirty="0" smtClean="0">
                        <a:solidFill>
                          <a:srgbClr val="C00000"/>
                        </a:solidFill>
                      </a:endParaRPr>
                    </a:p>
                  </a:txBody>
                  <a:tcPr marL="97155" marR="97155">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Font typeface="Arial" pitchFamily="34" charset="0"/>
                        <a:buChar char="•"/>
                      </a:pPr>
                      <a:r>
                        <a:rPr lang="en-US" sz="1000" dirty="0" smtClean="0"/>
                        <a:t>     Plan your essay</a:t>
                      </a:r>
                      <a:r>
                        <a:rPr lang="en-US" sz="1000" baseline="0" dirty="0" smtClean="0"/>
                        <a:t> (brainstorming/pre-writing)</a:t>
                      </a:r>
                      <a:endParaRPr lang="en-US" sz="1000" b="1" u="sng" dirty="0" smtClean="0"/>
                    </a:p>
                    <a:p>
                      <a:pPr>
                        <a:buFont typeface="Arial" pitchFamily="34" charset="0"/>
                        <a:buChar char="•"/>
                      </a:pPr>
                      <a:r>
                        <a:rPr lang="en-US" sz="1000" baseline="0" dirty="0" smtClean="0"/>
                        <a:t>     </a:t>
                      </a:r>
                      <a:r>
                        <a:rPr lang="en-US" sz="1000" dirty="0" smtClean="0"/>
                        <a:t>Write,</a:t>
                      </a:r>
                      <a:r>
                        <a:rPr lang="en-US" sz="1000" baseline="0" dirty="0" smtClean="0"/>
                        <a:t> revise and edit (W.5)</a:t>
                      </a:r>
                    </a:p>
                    <a:p>
                      <a:pPr>
                        <a:buFont typeface="Arial" pitchFamily="34" charset="0"/>
                        <a:buChar char="•"/>
                      </a:pPr>
                      <a:r>
                        <a:rPr lang="en-US" sz="1000" b="1" u="none" dirty="0" smtClean="0"/>
                        <a:t>     </a:t>
                      </a:r>
                      <a:r>
                        <a:rPr lang="en-US" sz="1000" b="1" u="sng" dirty="0" smtClean="0">
                          <a:solidFill>
                            <a:srgbClr val="C00000"/>
                          </a:solidFill>
                        </a:rPr>
                        <a:t>Write a full composition</a:t>
                      </a:r>
                      <a:r>
                        <a:rPr lang="en-US" sz="1000" b="1" u="sng" baseline="0" dirty="0" smtClean="0">
                          <a:solidFill>
                            <a:srgbClr val="C00000"/>
                          </a:solidFill>
                        </a:rPr>
                        <a:t> </a:t>
                      </a:r>
                      <a:r>
                        <a:rPr lang="en-US" sz="1000" b="1" u="sng" dirty="0" smtClean="0">
                          <a:solidFill>
                            <a:srgbClr val="C00000"/>
                          </a:solidFill>
                        </a:rPr>
                        <a:t>or speech </a:t>
                      </a: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endParaRPr lang="en-US" sz="1000" b="1" u="sng" baseline="0" dirty="0" smtClean="0">
                        <a:solidFill>
                          <a:srgbClr val="00206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r>
                        <a:rPr lang="en-US" sz="1000" b="1" u="sng" baseline="0" dirty="0" smtClean="0">
                          <a:solidFill>
                            <a:srgbClr val="002060"/>
                          </a:solidFill>
                        </a:rPr>
                        <a:t>Components of Part 2</a:t>
                      </a:r>
                    </a:p>
                    <a:p>
                      <a:pPr>
                        <a:buFont typeface="Arial" pitchFamily="34" charset="0"/>
                        <a:buNone/>
                      </a:pPr>
                      <a:r>
                        <a:rPr lang="en-US" sz="900" b="1" i="0" u="sng" dirty="0" smtClean="0">
                          <a:solidFill>
                            <a:srgbClr val="002060"/>
                          </a:solidFill>
                          <a:effectLst/>
                        </a:rPr>
                        <a:t>Planning:</a:t>
                      </a:r>
                      <a:endParaRPr lang="en-US" sz="900" dirty="0" smtClean="0">
                        <a:solidFill>
                          <a:srgbClr val="C00000"/>
                        </a:solidFill>
                      </a:endParaRPr>
                    </a:p>
                    <a:p>
                      <a:pPr marL="171450" indent="0">
                        <a:buFont typeface="Arial" pitchFamily="34" charset="0"/>
                        <a:buNone/>
                      </a:pPr>
                      <a:r>
                        <a:rPr lang="en-US" sz="900" dirty="0" smtClean="0">
                          <a:solidFill>
                            <a:schemeClr val="tx1"/>
                          </a:solidFill>
                        </a:rPr>
                        <a:t>Students review notes and sources</a:t>
                      </a:r>
                      <a:r>
                        <a:rPr lang="en-US" sz="900" baseline="0" dirty="0" smtClean="0">
                          <a:solidFill>
                            <a:schemeClr val="tx1"/>
                          </a:solidFill>
                        </a:rPr>
                        <a:t> and plan their  composition.</a:t>
                      </a:r>
                      <a:endParaRPr lang="en-US" sz="900" dirty="0" smtClean="0">
                        <a:solidFill>
                          <a:srgbClr val="C00000"/>
                        </a:solidFill>
                      </a:endParaRPr>
                    </a:p>
                    <a:p>
                      <a:pPr>
                        <a:buFont typeface="Arial" pitchFamily="34" charset="0"/>
                        <a:buNone/>
                      </a:pPr>
                      <a:r>
                        <a:rPr lang="en-US" sz="900" b="1" u="sng" dirty="0" smtClean="0">
                          <a:solidFill>
                            <a:srgbClr val="002060"/>
                          </a:solidFill>
                        </a:rPr>
                        <a:t>Write, Revise and Edit:</a:t>
                      </a:r>
                    </a:p>
                    <a:p>
                      <a:pPr>
                        <a:buFont typeface="Arial" pitchFamily="34" charset="0"/>
                        <a:buNone/>
                      </a:pPr>
                      <a:r>
                        <a:rPr lang="en-US" sz="900" b="0" u="none" baseline="0" dirty="0" smtClean="0">
                          <a:solidFill>
                            <a:srgbClr val="002060"/>
                          </a:solidFill>
                        </a:rPr>
                        <a:t>       </a:t>
                      </a:r>
                      <a:r>
                        <a:rPr lang="en-US" sz="900" b="0" u="none" dirty="0" smtClean="0">
                          <a:solidFill>
                            <a:schemeClr val="tx1"/>
                          </a:solidFill>
                        </a:rPr>
                        <a:t>Students</a:t>
                      </a:r>
                      <a:r>
                        <a:rPr lang="en-US" sz="900" b="0" u="none" baseline="0" dirty="0" smtClean="0">
                          <a:solidFill>
                            <a:schemeClr val="tx1"/>
                          </a:solidFill>
                        </a:rPr>
                        <a:t> draft, write, revise and edit their writing.</a:t>
                      </a:r>
                    </a:p>
                    <a:p>
                      <a:pPr marL="171450" indent="0">
                        <a:buFont typeface="Arial" pitchFamily="34" charset="0"/>
                        <a:buNone/>
                      </a:pPr>
                      <a:r>
                        <a:rPr lang="en-US" sz="900" b="0" u="none" baseline="0" dirty="0" smtClean="0">
                          <a:solidFill>
                            <a:schemeClr val="tx1"/>
                          </a:solidFill>
                        </a:rPr>
                        <a:t>Word processing tools should be available for spell    check (but no grammar check).</a:t>
                      </a:r>
                      <a:endParaRPr lang="en-US" sz="900" b="1" u="sng" dirty="0" smtClean="0">
                        <a:solidFill>
                          <a:srgbClr val="002060"/>
                        </a:solidFill>
                      </a:endParaRPr>
                    </a:p>
                    <a:p>
                      <a:pPr>
                        <a:buFont typeface="Arial" pitchFamily="34" charset="0"/>
                        <a:buNone/>
                      </a:pPr>
                      <a:r>
                        <a:rPr lang="en-US" sz="900" b="1" u="sng" dirty="0" smtClean="0">
                          <a:solidFill>
                            <a:srgbClr val="002060"/>
                          </a:solidFill>
                        </a:rPr>
                        <a:t>Full Written Informational Composition:</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introduction </a:t>
                      </a:r>
                      <a:r>
                        <a:rPr lang="en-US" sz="900" kern="1200" dirty="0" smtClean="0">
                          <a:solidFill>
                            <a:schemeClr val="tx1"/>
                          </a:solidFill>
                          <a:effectLst/>
                          <a:latin typeface="+mn-lt"/>
                          <a:ea typeface="+mn-ea"/>
                          <a:cs typeface="+mn-cs"/>
                        </a:rPr>
                        <a:t>(identifies the topic and provides a focus)</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organization </a:t>
                      </a:r>
                      <a:r>
                        <a:rPr lang="en-US" sz="900" kern="1200" dirty="0" smtClean="0">
                          <a:solidFill>
                            <a:schemeClr val="tx1"/>
                          </a:solidFill>
                          <a:effectLst/>
                          <a:latin typeface="+mn-lt"/>
                          <a:ea typeface="+mn-ea"/>
                          <a:cs typeface="+mn-cs"/>
                        </a:rPr>
                        <a:t>(definition, classification, comparison/contrast, etc.),</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development </a:t>
                      </a:r>
                      <a:r>
                        <a:rPr lang="en-US" sz="900" kern="1200" dirty="0" smtClean="0">
                          <a:solidFill>
                            <a:schemeClr val="tx1"/>
                          </a:solidFill>
                          <a:effectLst/>
                          <a:latin typeface="+mn-lt"/>
                          <a:ea typeface="+mn-ea"/>
                          <a:cs typeface="+mn-cs"/>
                        </a:rPr>
                        <a:t>(with facts, concrete details, quotations, other information)</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transitions </a:t>
                      </a:r>
                      <a:r>
                        <a:rPr lang="en-US" sz="900" kern="1200" dirty="0" smtClean="0">
                          <a:solidFill>
                            <a:schemeClr val="tx1"/>
                          </a:solidFill>
                          <a:effectLst/>
                          <a:latin typeface="+mn-lt"/>
                          <a:ea typeface="+mn-ea"/>
                          <a:cs typeface="+mn-cs"/>
                        </a:rPr>
                        <a:t>(linking ideas)</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precise language and domain‐specific vocabulary</a:t>
                      </a:r>
                      <a:endParaRPr lang="en-US" sz="9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conclusion </a:t>
                      </a:r>
                      <a:r>
                        <a:rPr lang="en-US" sz="900" kern="1200" dirty="0" smtClean="0">
                          <a:solidFill>
                            <a:schemeClr val="tx1"/>
                          </a:solidFill>
                          <a:effectLst/>
                          <a:latin typeface="+mn-lt"/>
                          <a:ea typeface="+mn-ea"/>
                          <a:cs typeface="+mn-cs"/>
                        </a:rPr>
                        <a:t>(closure) </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Conventions of Standard English</a:t>
                      </a:r>
                      <a:r>
                        <a:rPr lang="en-US" sz="900" kern="1200" dirty="0" smtClean="0">
                          <a:solidFill>
                            <a:schemeClr val="tx1"/>
                          </a:solidFill>
                          <a:effectLst/>
                          <a:latin typeface="+mn-lt"/>
                          <a:ea typeface="+mn-ea"/>
                          <a:cs typeface="+mn-cs"/>
                        </a:rPr>
                        <a:t>. </a:t>
                      </a:r>
                    </a:p>
                    <a:p>
                      <a:pPr>
                        <a:buFont typeface="Arial" pitchFamily="34" charset="0"/>
                        <a:buNone/>
                      </a:pPr>
                      <a:endParaRPr lang="en-US" sz="900" b="1" u="sng" dirty="0" smtClean="0">
                        <a:solidFill>
                          <a:srgbClr val="002060"/>
                        </a:solidFill>
                      </a:endParaRPr>
                    </a:p>
                  </a:txBody>
                  <a:tcPr marL="97155" marR="97155">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Rectangle 7"/>
          <p:cNvSpPr/>
          <p:nvPr/>
        </p:nvSpPr>
        <p:spPr>
          <a:xfrm>
            <a:off x="693784" y="8818602"/>
            <a:ext cx="6477000" cy="553998"/>
          </a:xfrm>
          <a:prstGeom prst="rect">
            <a:avLst/>
          </a:prstGeom>
        </p:spPr>
        <p:txBody>
          <a:bodyPr wrap="square">
            <a:spAutoFit/>
          </a:bodyPr>
          <a:lstStyle/>
          <a:p>
            <a:r>
              <a:rPr lang="en-US" sz="1000" b="1" dirty="0"/>
              <a:t>There are  NO Technology-enhanced Items/Tasks (TE) Note:  It is </a:t>
            </a:r>
            <a:r>
              <a:rPr lang="en-US" sz="1000" b="1" i="1" u="sng" dirty="0"/>
              <a:t>highly recommended</a:t>
            </a:r>
            <a:r>
              <a:rPr lang="en-US" sz="1000" b="1" i="1" dirty="0"/>
              <a:t> </a:t>
            </a:r>
            <a:r>
              <a:rPr lang="en-US" sz="1000" b="1" dirty="0"/>
              <a:t>that students have experiences with the following types of tasks from various on-line instructional practice sites, as they are not on the HSD Elementary Assessments: </a:t>
            </a:r>
            <a:r>
              <a:rPr lang="en-US" sz="1000" i="1" dirty="0"/>
              <a:t>reordering text, selecting and changing text, selecting text, and selecting from drop-down menu</a:t>
            </a:r>
          </a:p>
        </p:txBody>
      </p:sp>
    </p:spTree>
    <p:extLst>
      <p:ext uri="{BB962C8B-B14F-4D97-AF65-F5344CB8AC3E}">
        <p14:creationId xmlns:p14="http://schemas.microsoft.com/office/powerpoint/2010/main" val="1124078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0"/>
            <a:ext cx="7081520" cy="9902710"/>
          </a:xfrm>
          <a:prstGeom prst="rect">
            <a:avLst/>
          </a:prstGeom>
          <a:noFill/>
        </p:spPr>
        <p:txBody>
          <a:bodyPr wrap="square" lIns="101882" tIns="50941" rIns="101882" bIns="50941" rtlCol="0">
            <a:spAutoFit/>
          </a:bodyPr>
          <a:lstStyle/>
          <a:p>
            <a:pPr algn="ctr"/>
            <a:r>
              <a:rPr lang="en-US" sz="1600" b="1" dirty="0"/>
              <a:t>The Food We </a:t>
            </a:r>
            <a:r>
              <a:rPr lang="en-US" sz="1600" b="1" dirty="0" smtClean="0"/>
              <a:t>Eat Performance Task Classroom Activity</a:t>
            </a:r>
            <a:endParaRPr lang="en-US" sz="1600" b="1" dirty="0"/>
          </a:p>
          <a:p>
            <a:pPr algn="ctr"/>
            <a:endParaRPr lang="en-US" sz="1600" b="1" dirty="0"/>
          </a:p>
          <a:p>
            <a:r>
              <a:rPr lang="en-US" sz="1100" i="1" dirty="0"/>
              <a:t>This classroom pre-activity follows the Smarter Balanced Assessment Consortium general design of contextual elements, resources, learning goals, key terms and purpose [</a:t>
            </a:r>
            <a:r>
              <a:rPr lang="en-US" sz="1100" i="1" dirty="0">
                <a:hlinkClick r:id="rId2"/>
              </a:rPr>
              <a:t>http://oaksportal.org/resources/</a:t>
            </a:r>
            <a:r>
              <a:rPr lang="en-US" sz="1100" i="1" dirty="0"/>
              <a:t>]</a:t>
            </a:r>
          </a:p>
          <a:p>
            <a:r>
              <a:rPr lang="en-US" sz="1100" i="1" dirty="0"/>
              <a:t>The </a:t>
            </a:r>
            <a:r>
              <a:rPr lang="en-US" sz="1100" i="1" dirty="0" smtClean="0"/>
              <a:t>classroom activity was </a:t>
            </a:r>
            <a:r>
              <a:rPr lang="en-US" sz="1100" i="1" dirty="0"/>
              <a:t>written by </a:t>
            </a:r>
            <a:r>
              <a:rPr lang="en-US" sz="1100" b="1" i="1" dirty="0"/>
              <a:t>Connie Briceno </a:t>
            </a:r>
            <a:r>
              <a:rPr lang="en-US" sz="1100" i="1" dirty="0"/>
              <a:t>and </a:t>
            </a:r>
            <a:r>
              <a:rPr lang="en-US" sz="1100" b="1" i="1" dirty="0"/>
              <a:t>Deborah </a:t>
            </a:r>
            <a:r>
              <a:rPr lang="en-US" sz="1100" b="1" i="1" dirty="0" err="1"/>
              <a:t>Delplanche</a:t>
            </a:r>
            <a:r>
              <a:rPr lang="en-US" sz="1100" i="1" dirty="0"/>
              <a:t>.</a:t>
            </a:r>
          </a:p>
          <a:p>
            <a:endParaRPr lang="en-US" sz="1100" i="1" dirty="0"/>
          </a:p>
          <a:p>
            <a:r>
              <a:rPr lang="en-US" sz="1300" dirty="0"/>
              <a:t>The Classroom Activity introduces students to the context of a performance task, so they are not disadvantaged in demonstrating the skills the task intends to assess. </a:t>
            </a:r>
          </a:p>
          <a:p>
            <a:endParaRPr lang="en-US" sz="700" dirty="0"/>
          </a:p>
          <a:p>
            <a:r>
              <a:rPr lang="en-US" sz="1300" dirty="0"/>
              <a:t>Contextual elements include:</a:t>
            </a:r>
          </a:p>
          <a:p>
            <a:endParaRPr lang="en-US" sz="600" dirty="0"/>
          </a:p>
          <a:p>
            <a:pPr marL="254706" indent="-254706">
              <a:buAutoNum type="arabicPeriod"/>
            </a:pPr>
            <a:r>
              <a:rPr lang="en-US" sz="1300" dirty="0"/>
              <a:t>an </a:t>
            </a:r>
            <a:r>
              <a:rPr lang="en-US" sz="1300" b="1" dirty="0"/>
              <a:t>understanding of the setting or situation </a:t>
            </a:r>
            <a:r>
              <a:rPr lang="en-US" sz="1300" dirty="0"/>
              <a:t>in which the task is placed</a:t>
            </a:r>
          </a:p>
          <a:p>
            <a:pPr marL="254706" indent="-254706">
              <a:buAutoNum type="arabicPeriod"/>
            </a:pPr>
            <a:r>
              <a:rPr lang="en-US" sz="1300" dirty="0"/>
              <a:t>potentially </a:t>
            </a:r>
            <a:r>
              <a:rPr lang="en-US" sz="1300" b="1" dirty="0"/>
              <a:t>unfamiliar concepts </a:t>
            </a:r>
            <a:r>
              <a:rPr lang="en-US" sz="1300" dirty="0"/>
              <a:t>that are associated with the scenario</a:t>
            </a:r>
          </a:p>
          <a:p>
            <a:pPr marL="254706" indent="-254706">
              <a:buAutoNum type="arabicPeriod"/>
            </a:pPr>
            <a:r>
              <a:rPr lang="en-US" sz="1300" b="1" dirty="0"/>
              <a:t>key terms or vocabulary </a:t>
            </a:r>
            <a:r>
              <a:rPr lang="en-US" sz="1300" dirty="0"/>
              <a:t>students will need to understand in order to meaningfully engage with and complete the performance task</a:t>
            </a:r>
          </a:p>
          <a:p>
            <a:endParaRPr lang="en-US" sz="600" dirty="0"/>
          </a:p>
          <a:p>
            <a:r>
              <a:rPr lang="en-US" sz="1300" dirty="0"/>
              <a:t>The Classroom Activity is also intended to generate student interest in further exploration of the key idea(s). The Classroom Activity should be easy to implement with clear instructions. </a:t>
            </a:r>
          </a:p>
          <a:p>
            <a:endParaRPr lang="en-US" sz="600" dirty="0"/>
          </a:p>
          <a:p>
            <a:r>
              <a:rPr lang="en-US" sz="1300" dirty="0"/>
              <a:t>Please read through the entire Classroom Activity before beginning the activity with students to ensure any classroom preparation can be completed in advance. Throughout the activity, it is permissible to pause and ask students if they have any questions.</a:t>
            </a:r>
          </a:p>
          <a:p>
            <a:endParaRPr lang="en-US" sz="600" dirty="0"/>
          </a:p>
          <a:p>
            <a:r>
              <a:rPr lang="en-US" sz="1300" b="1" dirty="0"/>
              <a:t>Resources needed:</a:t>
            </a:r>
          </a:p>
          <a:p>
            <a:endParaRPr lang="en-US" sz="600" b="1" dirty="0"/>
          </a:p>
          <a:p>
            <a:pPr marL="191030" indent="-191030">
              <a:buFont typeface="Arial" panose="020B0604020202020204" pitchFamily="34" charset="0"/>
              <a:buChar char="•"/>
            </a:pPr>
            <a:r>
              <a:rPr lang="en-US" sz="1300" dirty="0"/>
              <a:t>Chart paper</a:t>
            </a:r>
          </a:p>
          <a:p>
            <a:pPr marL="191030" indent="-191030">
              <a:buFont typeface="Arial" panose="020B0604020202020204" pitchFamily="34" charset="0"/>
              <a:buChar char="•"/>
            </a:pPr>
            <a:r>
              <a:rPr lang="en-US" sz="1300" dirty="0"/>
              <a:t>Markers and crayons</a:t>
            </a:r>
          </a:p>
          <a:p>
            <a:pPr marL="191030" indent="-191030">
              <a:buFont typeface="Arial" panose="020B0604020202020204" pitchFamily="34" charset="0"/>
              <a:buChar char="•"/>
            </a:pPr>
            <a:r>
              <a:rPr lang="en-US" sz="1300" dirty="0"/>
              <a:t>Elmo for displaying ancillary materials</a:t>
            </a:r>
          </a:p>
          <a:p>
            <a:endParaRPr lang="en-US" sz="600" dirty="0"/>
          </a:p>
          <a:p>
            <a:r>
              <a:rPr lang="en-US" sz="1300" b="1" dirty="0"/>
              <a:t>Learning Goals</a:t>
            </a:r>
            <a:r>
              <a:rPr lang="en-US" sz="1300" dirty="0"/>
              <a:t>:</a:t>
            </a:r>
          </a:p>
          <a:p>
            <a:endParaRPr lang="en-US" sz="600" dirty="0"/>
          </a:p>
          <a:p>
            <a:pPr marL="191030" indent="-191030">
              <a:buFont typeface="Arial" panose="020B0604020202020204" pitchFamily="34" charset="0"/>
              <a:buChar char="•"/>
            </a:pPr>
            <a:r>
              <a:rPr lang="en-US" sz="1300" dirty="0"/>
              <a:t>Students will</a:t>
            </a:r>
          </a:p>
          <a:p>
            <a:pPr marL="191030" indent="60139">
              <a:buFont typeface="Courier New" panose="02070309020205020404" pitchFamily="49" charset="0"/>
              <a:buChar char="o"/>
            </a:pPr>
            <a:r>
              <a:rPr lang="en-US" sz="1300" dirty="0"/>
              <a:t>      learn about the different food groups</a:t>
            </a:r>
          </a:p>
          <a:p>
            <a:pPr marL="191030" indent="60139">
              <a:buFont typeface="Courier New" panose="02070309020205020404" pitchFamily="49" charset="0"/>
              <a:buChar char="o"/>
            </a:pPr>
            <a:r>
              <a:rPr lang="en-US" sz="1300" dirty="0"/>
              <a:t>      categorize  and discuss foods based on: availability,  location and nutritional value</a:t>
            </a:r>
          </a:p>
          <a:p>
            <a:pPr marL="191030"/>
            <a:endParaRPr lang="en-US" sz="1300" dirty="0"/>
          </a:p>
          <a:p>
            <a:pPr marL="191030"/>
            <a:endParaRPr lang="en-US" sz="600" dirty="0"/>
          </a:p>
          <a:p>
            <a:r>
              <a:rPr lang="en-US" sz="1300" dirty="0"/>
              <a:t>Students will understand the key terms:</a:t>
            </a:r>
          </a:p>
          <a:p>
            <a:r>
              <a:rPr lang="en-US" sz="1100" i="1" dirty="0"/>
              <a:t>Note: Definitions are provided here for the convenience of facilitators. Students are expected to understand these key terms in the context of the task, not memorize the definitions</a:t>
            </a:r>
            <a:r>
              <a:rPr lang="en-US" sz="1300" dirty="0"/>
              <a:t>. </a:t>
            </a:r>
          </a:p>
          <a:p>
            <a:endParaRPr lang="en-US" sz="1300" dirty="0"/>
          </a:p>
          <a:p>
            <a:pPr marL="191030" indent="-191030">
              <a:buFont typeface="Arial" panose="020B0604020202020204" pitchFamily="34" charset="0"/>
              <a:buChar char="•"/>
            </a:pPr>
            <a:r>
              <a:rPr lang="en-US" sz="1300" dirty="0"/>
              <a:t>Access/Availability-  at hand, present and ready to be used</a:t>
            </a:r>
          </a:p>
          <a:p>
            <a:pPr marL="191030" indent="-191030">
              <a:buFont typeface="Arial" panose="020B0604020202020204" pitchFamily="34" charset="0"/>
              <a:buChar char="•"/>
            </a:pPr>
            <a:r>
              <a:rPr lang="en-US" sz="1300" dirty="0"/>
              <a:t>Nutrients- a healthy ingredient found in food (minerals, vitamins, etc.)</a:t>
            </a:r>
          </a:p>
          <a:p>
            <a:pPr marL="191030" indent="-191030">
              <a:buFont typeface="Arial" panose="020B0604020202020204" pitchFamily="34" charset="0"/>
              <a:buChar char="•"/>
            </a:pPr>
            <a:r>
              <a:rPr lang="en-US" sz="1300" dirty="0"/>
              <a:t>Healthy- in good, desirable condition </a:t>
            </a:r>
          </a:p>
          <a:p>
            <a:pPr marL="191030" indent="-191030">
              <a:buFont typeface="Arial" panose="020B0604020202020204" pitchFamily="34" charset="0"/>
              <a:buChar char="•"/>
            </a:pPr>
            <a:r>
              <a:rPr lang="en-US" sz="1300" dirty="0"/>
              <a:t>Processed- changed or prepared by special treatment</a:t>
            </a:r>
          </a:p>
          <a:p>
            <a:pPr marL="191030" indent="-191030">
              <a:buFont typeface="Arial" panose="020B0604020202020204" pitchFamily="34" charset="0"/>
              <a:buChar char="•"/>
            </a:pPr>
            <a:r>
              <a:rPr lang="en-US" sz="1300" dirty="0"/>
              <a:t>Village- a small, rural community </a:t>
            </a:r>
          </a:p>
          <a:p>
            <a:pPr marL="191030" indent="-191030">
              <a:buFont typeface="Arial" panose="020B0604020202020204" pitchFamily="34" charset="0"/>
              <a:buChar char="•"/>
            </a:pPr>
            <a:r>
              <a:rPr lang="en-US" sz="1300" dirty="0"/>
              <a:t>Location- a place where a certain thing can be found</a:t>
            </a:r>
          </a:p>
          <a:p>
            <a:pPr marL="191030" indent="-191030">
              <a:buFont typeface="Arial" panose="020B0604020202020204" pitchFamily="34" charset="0"/>
              <a:buChar char="•"/>
            </a:pPr>
            <a:endParaRPr lang="en-US" sz="1300" dirty="0"/>
          </a:p>
          <a:p>
            <a:pPr marL="191030" indent="-191030">
              <a:buFont typeface="Arial" panose="020B0604020202020204" pitchFamily="34" charset="0"/>
              <a:buChar char="•"/>
            </a:pPr>
            <a:endParaRPr lang="en-US" sz="1300" b="1" dirty="0"/>
          </a:p>
          <a:p>
            <a:endParaRPr lang="en-US" sz="1300" dirty="0"/>
          </a:p>
          <a:p>
            <a:endParaRPr lang="en-US" sz="1300" dirty="0"/>
          </a:p>
          <a:p>
            <a:endParaRPr lang="en-US" sz="1300" dirty="0"/>
          </a:p>
          <a:p>
            <a:endParaRPr lang="en-US" sz="1300" dirty="0"/>
          </a:p>
          <a:p>
            <a:r>
              <a:rPr lang="en-US" sz="1000" dirty="0"/>
              <a:t>*Facilitators can decide whether they want to display ancillary materials using an overhead projector or computer/</a:t>
            </a:r>
            <a:r>
              <a:rPr lang="en-US" sz="1000" dirty="0" err="1"/>
              <a:t>Smartboard</a:t>
            </a:r>
            <a:r>
              <a:rPr lang="en-US" sz="1000" dirty="0"/>
              <a:t>, or whether they want to produce them as a handout for students.</a:t>
            </a:r>
          </a:p>
        </p:txBody>
      </p:sp>
    </p:spTree>
    <p:extLst>
      <p:ext uri="{BB962C8B-B14F-4D97-AF65-F5344CB8AC3E}">
        <p14:creationId xmlns:p14="http://schemas.microsoft.com/office/powerpoint/2010/main" val="2232892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419100"/>
            <a:ext cx="7081520" cy="9276386"/>
          </a:xfrm>
          <a:prstGeom prst="rect">
            <a:avLst/>
          </a:prstGeom>
          <a:noFill/>
        </p:spPr>
        <p:txBody>
          <a:bodyPr wrap="square" lIns="101882" tIns="50941" rIns="101882" bIns="50941" rtlCol="0">
            <a:spAutoFit/>
          </a:bodyPr>
          <a:lstStyle/>
          <a:p>
            <a:r>
              <a:rPr lang="en-US" sz="1600" b="1" dirty="0"/>
              <a:t>Title </a:t>
            </a:r>
            <a:r>
              <a:rPr lang="en-US" sz="1300" i="1" dirty="0"/>
              <a:t>The Food We Eat Classroom Activity</a:t>
            </a:r>
          </a:p>
          <a:p>
            <a:endParaRPr lang="en-US" sz="1300" i="1" dirty="0"/>
          </a:p>
          <a:p>
            <a:r>
              <a:rPr lang="en-US" sz="1300" dirty="0"/>
              <a:t>[Purpose: The facilitator’s goal is to help students understand how food consumption is based on location, availability and nutritional value.  This activity will allow students to become familiar with a variety of food groups and the reasons associated with how and why people choose to eat the food they do.]</a:t>
            </a:r>
          </a:p>
          <a:p>
            <a:endParaRPr lang="en-US" sz="1300" i="1" dirty="0"/>
          </a:p>
          <a:p>
            <a:r>
              <a:rPr lang="en-US" sz="1300" dirty="0"/>
              <a:t>Divide the class into the following 6 groups: fruits, vegetables, protein, grains, dairy and junk food. </a:t>
            </a:r>
          </a:p>
          <a:p>
            <a:endParaRPr lang="en-US" sz="1300" i="1" dirty="0"/>
          </a:p>
          <a:p>
            <a:r>
              <a:rPr lang="en-US" sz="1300" b="1" dirty="0"/>
              <a:t>Facilitator says: </a:t>
            </a:r>
            <a:r>
              <a:rPr lang="en-US" sz="1300" dirty="0"/>
              <a:t>“Today, we will get ready for The Food We Eat Performance Task.  Your group is going to be given a piece of butcher paper with the name of the food group.  Your task is to list as many foods that fit in that category as possible in the next three minutes. </a:t>
            </a:r>
          </a:p>
          <a:p>
            <a:endParaRPr lang="en-US" sz="1300" b="1" dirty="0"/>
          </a:p>
          <a:p>
            <a:r>
              <a:rPr lang="en-US" sz="1300" dirty="0"/>
              <a:t>[Pass out paper and let the groups work for three minutes. Be sure to give extra support to the grains/cereals group as </a:t>
            </a:r>
            <a:r>
              <a:rPr lang="en-US" sz="1300" b="1" dirty="0"/>
              <a:t>barley</a:t>
            </a:r>
            <a:r>
              <a:rPr lang="en-US" sz="1300" dirty="0"/>
              <a:t> is a vocabulary word they need to know.]</a:t>
            </a:r>
          </a:p>
          <a:p>
            <a:endParaRPr lang="en-US" sz="1300" dirty="0"/>
          </a:p>
          <a:p>
            <a:r>
              <a:rPr lang="en-US" sz="1300" b="1" dirty="0"/>
              <a:t>Facilitator says:</a:t>
            </a:r>
            <a:r>
              <a:rPr lang="en-US" sz="1300" dirty="0"/>
              <a:t> “Let’s see what each group has come up with.  When I call on your group, please have one person hold the poster while another person reads the list.”</a:t>
            </a:r>
          </a:p>
          <a:p>
            <a:endParaRPr lang="en-US" sz="1300" b="1" dirty="0"/>
          </a:p>
          <a:p>
            <a:r>
              <a:rPr lang="en-US" sz="1300" dirty="0"/>
              <a:t>[Give the students one minute to share their poster with the class. Display figures 2 and 3 for reference during the group discussion so students can see what could be added or deleted from their lists.]</a:t>
            </a:r>
          </a:p>
          <a:p>
            <a:endParaRPr lang="en-US" sz="1300" b="1" dirty="0"/>
          </a:p>
          <a:p>
            <a:r>
              <a:rPr lang="en-US" sz="1300" b="1" dirty="0"/>
              <a:t>Discussion question: </a:t>
            </a:r>
            <a:r>
              <a:rPr lang="en-US" sz="1300" dirty="0"/>
              <a:t>“Why do we eat all of these different kinds of foods?”</a:t>
            </a:r>
          </a:p>
          <a:p>
            <a:endParaRPr lang="en-US" sz="1300" dirty="0"/>
          </a:p>
          <a:p>
            <a:r>
              <a:rPr lang="en-US" sz="1300" dirty="0"/>
              <a:t>[Give the groups one to two minutes to discuss.  Share out when done.]</a:t>
            </a:r>
          </a:p>
          <a:p>
            <a:endParaRPr lang="en-US" sz="1300" b="1" dirty="0"/>
          </a:p>
          <a:p>
            <a:r>
              <a:rPr lang="en-US" sz="1300" b="1" dirty="0"/>
              <a:t>Possible student responses: </a:t>
            </a:r>
          </a:p>
          <a:p>
            <a:pPr marL="191030" indent="-191030">
              <a:buFont typeface="Arial" panose="020B0604020202020204" pitchFamily="34" charset="0"/>
              <a:buChar char="•"/>
            </a:pPr>
            <a:r>
              <a:rPr lang="en-US" sz="1300" dirty="0"/>
              <a:t>They help us grow</a:t>
            </a:r>
          </a:p>
          <a:p>
            <a:pPr marL="191030" indent="-191030">
              <a:buFont typeface="Arial" panose="020B0604020202020204" pitchFamily="34" charset="0"/>
              <a:buChar char="•"/>
            </a:pPr>
            <a:r>
              <a:rPr lang="en-US" sz="1300" dirty="0"/>
              <a:t>They taste good</a:t>
            </a:r>
          </a:p>
          <a:p>
            <a:pPr marL="191030" indent="-191030">
              <a:buFont typeface="Arial" panose="020B0604020202020204" pitchFamily="34" charset="0"/>
              <a:buChar char="•"/>
            </a:pPr>
            <a:r>
              <a:rPr lang="en-US" sz="1300" dirty="0"/>
              <a:t>They are healthy</a:t>
            </a:r>
          </a:p>
          <a:p>
            <a:pPr marL="191030" indent="-191030">
              <a:buFont typeface="Arial" panose="020B0604020202020204" pitchFamily="34" charset="0"/>
              <a:buChar char="•"/>
            </a:pPr>
            <a:r>
              <a:rPr lang="en-US" sz="1300" dirty="0"/>
              <a:t>It’s what’s in my fridge</a:t>
            </a:r>
          </a:p>
          <a:p>
            <a:endParaRPr lang="en-US" sz="1300" dirty="0"/>
          </a:p>
          <a:p>
            <a:r>
              <a:rPr lang="en-US" sz="1300" b="1" dirty="0"/>
              <a:t>Facilitator says : </a:t>
            </a:r>
            <a:r>
              <a:rPr lang="en-US" sz="1300" dirty="0"/>
              <a:t>“How is junk food made?” </a:t>
            </a:r>
          </a:p>
          <a:p>
            <a:endParaRPr lang="en-US" sz="1300" dirty="0"/>
          </a:p>
          <a:p>
            <a:r>
              <a:rPr lang="en-US" sz="1300" dirty="0"/>
              <a:t>[Give students time to share their ideas in their group.]</a:t>
            </a:r>
          </a:p>
          <a:p>
            <a:endParaRPr lang="en-US" sz="1300" dirty="0"/>
          </a:p>
          <a:p>
            <a:r>
              <a:rPr lang="en-US" sz="1300" b="1" dirty="0"/>
              <a:t>Facilitator says:  </a:t>
            </a:r>
            <a:r>
              <a:rPr lang="en-US" sz="1300" dirty="0"/>
              <a:t>“Many natural foods have valuable nutrients in them that are healthy for our body. When food is processed, those nutrients are stripped away, or removed.   Food is processed to increase the shelf-life, or the amount of time the food can stay fresh in the store. </a:t>
            </a:r>
          </a:p>
          <a:p>
            <a:endParaRPr lang="en-US" sz="1300" b="1" dirty="0"/>
          </a:p>
          <a:p>
            <a:endParaRPr lang="en-US" sz="1300" dirty="0"/>
          </a:p>
          <a:p>
            <a:endParaRPr lang="en-US" sz="1300" b="1" dirty="0"/>
          </a:p>
          <a:p>
            <a:endParaRPr lang="en-US" sz="1300" dirty="0"/>
          </a:p>
        </p:txBody>
      </p:sp>
    </p:spTree>
    <p:extLst>
      <p:ext uri="{BB962C8B-B14F-4D97-AF65-F5344CB8AC3E}">
        <p14:creationId xmlns:p14="http://schemas.microsoft.com/office/powerpoint/2010/main" val="3596168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528" y="419100"/>
            <a:ext cx="7081520" cy="8105068"/>
          </a:xfrm>
          <a:prstGeom prst="rect">
            <a:avLst/>
          </a:prstGeom>
          <a:noFill/>
        </p:spPr>
        <p:txBody>
          <a:bodyPr wrap="square" lIns="101882" tIns="50941" rIns="101882" bIns="50941" rtlCol="0">
            <a:spAutoFit/>
          </a:bodyPr>
          <a:lstStyle/>
          <a:p>
            <a:r>
              <a:rPr lang="en-US" sz="1300" dirty="0"/>
              <a:t>[https://www.youtube.com/watch?v=PdyDlMqcRUs] </a:t>
            </a:r>
            <a:r>
              <a:rPr lang="en-US" sz="1300" i="1" dirty="0"/>
              <a:t>– this 4 minute video is extra support and shows how potato chips are processed.</a:t>
            </a:r>
            <a:r>
              <a:rPr lang="en-US" sz="1300" dirty="0"/>
              <a:t> </a:t>
            </a:r>
          </a:p>
          <a:p>
            <a:endParaRPr lang="en-US" sz="1300" b="1" dirty="0"/>
          </a:p>
          <a:p>
            <a:r>
              <a:rPr lang="en-US" sz="1300" b="1" dirty="0"/>
              <a:t>Facilitator says:</a:t>
            </a:r>
            <a:r>
              <a:rPr lang="en-US" sz="1300" dirty="0"/>
              <a:t> “We eat different foods for many reasons. One of the reasons is that people will eat food they have access to or that is available to them based on where they live. From the list you have created, which foods do you think are grown in Oregon that you have access to?  Circle those food items with a blue crayon.” </a:t>
            </a:r>
          </a:p>
          <a:p>
            <a:endParaRPr lang="en-US" sz="1300" dirty="0"/>
          </a:p>
          <a:p>
            <a:r>
              <a:rPr lang="en-US" sz="1300" dirty="0"/>
              <a:t>[Give them one minute to circle their choices.  Have each group share three items from their poster that are found in Oregon.]</a:t>
            </a:r>
          </a:p>
          <a:p>
            <a:endParaRPr lang="en-US" sz="1300" dirty="0"/>
          </a:p>
          <a:p>
            <a:r>
              <a:rPr lang="en-US" sz="1300" b="1" dirty="0"/>
              <a:t>Facilitator says: </a:t>
            </a:r>
            <a:r>
              <a:rPr lang="en-US" sz="1300" dirty="0"/>
              <a:t>“Which foods have you seen in the grocery store that you think are not grown in Oregon? Share in your group some of these foods.” </a:t>
            </a:r>
          </a:p>
          <a:p>
            <a:endParaRPr lang="en-US" sz="1300" dirty="0"/>
          </a:p>
          <a:p>
            <a:r>
              <a:rPr lang="en-US" sz="1300" dirty="0"/>
              <a:t>[Give students one minute to brainstorm some foods.]</a:t>
            </a:r>
          </a:p>
          <a:p>
            <a:endParaRPr lang="en-US" sz="1300" b="1" dirty="0"/>
          </a:p>
          <a:p>
            <a:r>
              <a:rPr lang="en-US" sz="1300" b="1" dirty="0"/>
              <a:t>Facilitator says: </a:t>
            </a:r>
            <a:r>
              <a:rPr lang="en-US" sz="1300" dirty="0"/>
              <a:t>“Grocery stores give us access to food grown both in and outside of our state.  We can even buy food grown in different countries. Many of these foods are processed in factories and packaged to be shipped to the grocery stores.  This allows these foods to be stored safely so they can be eaten at a later date. Now we are going to look at a completely different location.”</a:t>
            </a:r>
          </a:p>
          <a:p>
            <a:endParaRPr lang="en-US" sz="1300" dirty="0"/>
          </a:p>
          <a:p>
            <a:r>
              <a:rPr lang="en-US" sz="1300" dirty="0"/>
              <a:t>[Show Figure 1 of a village in South Africa.] </a:t>
            </a:r>
          </a:p>
          <a:p>
            <a:endParaRPr lang="en-US" sz="1300" dirty="0"/>
          </a:p>
          <a:p>
            <a:r>
              <a:rPr lang="en-US" sz="1300" b="1" dirty="0"/>
              <a:t>Discussion question: </a:t>
            </a:r>
            <a:r>
              <a:rPr lang="en-US" sz="1300" dirty="0"/>
              <a:t> “This is a picture of a small village located in South Africa .  It is near the coast.  What do you notice about the village?  What food do you think they eat there and why?</a:t>
            </a:r>
          </a:p>
          <a:p>
            <a:endParaRPr lang="en-US" sz="1300" dirty="0"/>
          </a:p>
          <a:p>
            <a:r>
              <a:rPr lang="en-US" sz="1300" dirty="0"/>
              <a:t>[Have students turn and talk with a partner to share their observations.]</a:t>
            </a:r>
          </a:p>
          <a:p>
            <a:endParaRPr lang="en-US" sz="1300" dirty="0"/>
          </a:p>
          <a:p>
            <a:r>
              <a:rPr lang="en-US" sz="1300" b="1" dirty="0"/>
              <a:t>Possible student responses:</a:t>
            </a:r>
          </a:p>
          <a:p>
            <a:pPr marL="191030" indent="-191030">
              <a:buFont typeface="Arial" panose="020B0604020202020204" pitchFamily="34" charset="0"/>
              <a:buChar char="•"/>
            </a:pPr>
            <a:r>
              <a:rPr lang="en-US" sz="1300" dirty="0"/>
              <a:t>There are no roads or stores</a:t>
            </a:r>
          </a:p>
          <a:p>
            <a:pPr marL="191030" indent="-191030">
              <a:buFont typeface="Arial" panose="020B0604020202020204" pitchFamily="34" charset="0"/>
              <a:buChar char="•"/>
            </a:pPr>
            <a:r>
              <a:rPr lang="en-US" sz="1300" dirty="0"/>
              <a:t>There is no electricity</a:t>
            </a:r>
          </a:p>
          <a:p>
            <a:pPr marL="191030" indent="-191030">
              <a:buFont typeface="Arial" panose="020B0604020202020204" pitchFamily="34" charset="0"/>
              <a:buChar char="•"/>
            </a:pPr>
            <a:r>
              <a:rPr lang="en-US" sz="1300" dirty="0"/>
              <a:t>They can raise some farm animals for meat</a:t>
            </a:r>
          </a:p>
          <a:p>
            <a:pPr marL="191030" indent="-191030">
              <a:buFont typeface="Arial" panose="020B0604020202020204" pitchFamily="34" charset="0"/>
              <a:buChar char="•"/>
            </a:pPr>
            <a:r>
              <a:rPr lang="en-US" sz="1300" dirty="0"/>
              <a:t>It’s near the coast so maybe they can eat fish</a:t>
            </a:r>
          </a:p>
          <a:p>
            <a:endParaRPr lang="en-US" sz="1300" b="1" dirty="0"/>
          </a:p>
          <a:p>
            <a:r>
              <a:rPr lang="en-US" sz="1300" b="1" dirty="0"/>
              <a:t>Facilitator says: </a:t>
            </a:r>
            <a:r>
              <a:rPr lang="en-US" sz="1300" dirty="0"/>
              <a:t>“In your performance task, you will be learning more about how and why people choose to eat different foods.  The group work you did today should help prepare you for the research and writing you will be doing in the performance task.” </a:t>
            </a:r>
          </a:p>
          <a:p>
            <a:endParaRPr lang="en-US" sz="1300" dirty="0"/>
          </a:p>
          <a:p>
            <a:r>
              <a:rPr lang="en-US" sz="1300" dirty="0"/>
              <a:t>Note: Facilitator should collect student notes from this activity.</a:t>
            </a:r>
          </a:p>
          <a:p>
            <a:endParaRPr lang="en-US" sz="1300" dirty="0"/>
          </a:p>
        </p:txBody>
      </p:sp>
    </p:spTree>
    <p:extLst>
      <p:ext uri="{BB962C8B-B14F-4D97-AF65-F5344CB8AC3E}">
        <p14:creationId xmlns:p14="http://schemas.microsoft.com/office/powerpoint/2010/main" val="3253795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5395" y="335280"/>
            <a:ext cx="3886200" cy="472209"/>
          </a:xfrm>
          <a:prstGeom prst="rect">
            <a:avLst/>
          </a:prstGeom>
        </p:spPr>
        <p:txBody>
          <a:bodyPr lIns="101882" tIns="50941" rIns="101882" bIns="50941">
            <a:spAutoFit/>
          </a:bodyPr>
          <a:lstStyle/>
          <a:p>
            <a:pPr algn="ctr"/>
            <a:r>
              <a:rPr lang="en-US" sz="2400" b="1" dirty="0"/>
              <a:t>A</a:t>
            </a:r>
            <a:r>
              <a:rPr lang="en-US" sz="2400" b="1" dirty="0" smtClean="0"/>
              <a:t>ncillary </a:t>
            </a:r>
            <a:r>
              <a:rPr lang="en-US" sz="2400" b="1" dirty="0"/>
              <a:t>M</a:t>
            </a:r>
            <a:r>
              <a:rPr lang="en-US" sz="2400" b="1" dirty="0" smtClean="0"/>
              <a:t>aterials</a:t>
            </a:r>
            <a:endParaRPr lang="en-US" sz="2400" b="1" dirty="0"/>
          </a:p>
        </p:txBody>
      </p:sp>
      <p:pic>
        <p:nvPicPr>
          <p:cNvPr id="1026" name="Picture 2" descr="http://www.transitionsabroad.com/listings/travel/articles/images/pearl-xhosa-village-south-africa.jpg"/>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381761" y="2346961"/>
            <a:ext cx="4587875" cy="35623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82675" y="1085543"/>
            <a:ext cx="4231640" cy="1210873"/>
          </a:xfrm>
          <a:prstGeom prst="rect">
            <a:avLst/>
          </a:prstGeom>
          <a:noFill/>
        </p:spPr>
        <p:txBody>
          <a:bodyPr wrap="square" lIns="101882" tIns="50941" rIns="101882" bIns="50941" rtlCol="0">
            <a:spAutoFit/>
          </a:bodyPr>
          <a:lstStyle/>
          <a:p>
            <a:pPr algn="ctr"/>
            <a:r>
              <a:rPr lang="en-US" sz="1800" b="1" dirty="0"/>
              <a:t>Figure 1</a:t>
            </a:r>
          </a:p>
          <a:p>
            <a:pPr algn="ctr"/>
            <a:endParaRPr lang="en-US" sz="1800" b="1" dirty="0"/>
          </a:p>
          <a:p>
            <a:pPr algn="ctr"/>
            <a:r>
              <a:rPr lang="en-US" sz="1800" b="1" dirty="0"/>
              <a:t>Xhosa Village in South Africa, near the coast</a:t>
            </a:r>
          </a:p>
        </p:txBody>
      </p:sp>
    </p:spTree>
    <p:extLst>
      <p:ext uri="{BB962C8B-B14F-4D97-AF65-F5344CB8AC3E}">
        <p14:creationId xmlns:p14="http://schemas.microsoft.com/office/powerpoint/2010/main" val="3956105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2878</TotalTime>
  <Words>13816</Words>
  <Application>Microsoft Office PowerPoint</Application>
  <PresentationFormat>Custom</PresentationFormat>
  <Paragraphs>1913</Paragraphs>
  <Slides>49</Slides>
  <Notes>4</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Richmond</dc:creator>
  <cp:lastModifiedBy>Susan Richmond</cp:lastModifiedBy>
  <cp:revision>414</cp:revision>
  <cp:lastPrinted>2015-06-22T23:11:23Z</cp:lastPrinted>
  <dcterms:created xsi:type="dcterms:W3CDTF">2013-06-13T16:49:22Z</dcterms:created>
  <dcterms:modified xsi:type="dcterms:W3CDTF">2015-10-31T21:46:00Z</dcterms:modified>
</cp:coreProperties>
</file>