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446" r:id="rId2"/>
    <p:sldId id="447" r:id="rId3"/>
    <p:sldId id="503" r:id="rId4"/>
    <p:sldId id="448" r:id="rId5"/>
    <p:sldId id="449" r:id="rId6"/>
    <p:sldId id="496" r:id="rId7"/>
    <p:sldId id="497" r:id="rId8"/>
    <p:sldId id="498" r:id="rId9"/>
    <p:sldId id="499" r:id="rId10"/>
    <p:sldId id="500" r:id="rId11"/>
    <p:sldId id="501" r:id="rId12"/>
    <p:sldId id="502" r:id="rId13"/>
    <p:sldId id="450" r:id="rId14"/>
    <p:sldId id="451" r:id="rId15"/>
    <p:sldId id="452" r:id="rId16"/>
    <p:sldId id="491" r:id="rId17"/>
    <p:sldId id="492" r:id="rId18"/>
    <p:sldId id="494" r:id="rId19"/>
    <p:sldId id="493" r:id="rId20"/>
    <p:sldId id="457" r:id="rId21"/>
    <p:sldId id="456" r:id="rId22"/>
    <p:sldId id="458" r:id="rId23"/>
    <p:sldId id="459" r:id="rId24"/>
    <p:sldId id="460" r:id="rId25"/>
    <p:sldId id="461" r:id="rId26"/>
    <p:sldId id="462" r:id="rId27"/>
    <p:sldId id="463" r:id="rId28"/>
    <p:sldId id="464" r:id="rId29"/>
    <p:sldId id="415" r:id="rId30"/>
    <p:sldId id="466" r:id="rId31"/>
    <p:sldId id="467" r:id="rId32"/>
    <p:sldId id="468" r:id="rId33"/>
    <p:sldId id="469" r:id="rId34"/>
    <p:sldId id="470" r:id="rId35"/>
    <p:sldId id="471" r:id="rId36"/>
    <p:sldId id="472" r:id="rId37"/>
    <p:sldId id="473" r:id="rId38"/>
    <p:sldId id="474" r:id="rId39"/>
    <p:sldId id="475" r:id="rId40"/>
    <p:sldId id="476" r:id="rId41"/>
    <p:sldId id="477" r:id="rId42"/>
    <p:sldId id="478" r:id="rId43"/>
    <p:sldId id="479" r:id="rId44"/>
    <p:sldId id="480" r:id="rId45"/>
    <p:sldId id="481" r:id="rId46"/>
    <p:sldId id="482" r:id="rId47"/>
    <p:sldId id="483" r:id="rId48"/>
    <p:sldId id="484" r:id="rId49"/>
    <p:sldId id="485" r:id="rId50"/>
    <p:sldId id="486" r:id="rId51"/>
    <p:sldId id="487" r:id="rId52"/>
    <p:sldId id="488" r:id="rId53"/>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1" autoAdjust="0"/>
    <p:restoredTop sz="94705" autoAdjust="0"/>
  </p:normalViewPr>
  <p:slideViewPr>
    <p:cSldViewPr>
      <p:cViewPr varScale="1">
        <p:scale>
          <a:sx n="50" d="100"/>
          <a:sy n="50" d="100"/>
        </p:scale>
        <p:origin x="-1560" y="-77"/>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83A63C7-DEAE-4A69-8994-CCFF93BB5629}" type="datetimeFigureOut">
              <a:rPr lang="en-US" smtClean="0"/>
              <a:t>10/31/2015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61C1C17-C1BE-443B-9C62-B3913A8BA724}" type="slidenum">
              <a:rPr lang="en-US" smtClean="0"/>
              <a:t>‹#›</a:t>
            </a:fld>
            <a:endParaRPr lang="en-US"/>
          </a:p>
        </p:txBody>
      </p:sp>
    </p:spTree>
    <p:extLst>
      <p:ext uri="{BB962C8B-B14F-4D97-AF65-F5344CB8AC3E}">
        <p14:creationId xmlns:p14="http://schemas.microsoft.com/office/powerpoint/2010/main" val="1488784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10/31/2015</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hf hdr="0" ftr="0" dt="0"/>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5</a:t>
            </a:fld>
            <a:endParaRPr lang="en-US" dirty="0"/>
          </a:p>
        </p:txBody>
      </p:sp>
    </p:spTree>
    <p:extLst>
      <p:ext uri="{BB962C8B-B14F-4D97-AF65-F5344CB8AC3E}">
        <p14:creationId xmlns:p14="http://schemas.microsoft.com/office/powerpoint/2010/main" val="341130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1ADBE-75F4-41FF-B854-F278D373A2A8}" type="slidenum">
              <a:rPr lang="en-US" smtClean="0"/>
              <a:t>8</a:t>
            </a:fld>
            <a:endParaRPr lang="en-US"/>
          </a:p>
        </p:txBody>
      </p:sp>
    </p:spTree>
    <p:extLst>
      <p:ext uri="{BB962C8B-B14F-4D97-AF65-F5344CB8AC3E}">
        <p14:creationId xmlns:p14="http://schemas.microsoft.com/office/powerpoint/2010/main" val="112243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13</a:t>
            </a:fld>
            <a:endParaRPr lang="en-US" dirty="0"/>
          </a:p>
        </p:txBody>
      </p:sp>
    </p:spTree>
    <p:extLst>
      <p:ext uri="{BB962C8B-B14F-4D97-AF65-F5344CB8AC3E}">
        <p14:creationId xmlns:p14="http://schemas.microsoft.com/office/powerpoint/2010/main" val="189061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14</a:t>
            </a:fld>
            <a:endParaRPr lang="en-US" dirty="0"/>
          </a:p>
        </p:txBody>
      </p:sp>
    </p:spTree>
    <p:extLst>
      <p:ext uri="{BB962C8B-B14F-4D97-AF65-F5344CB8AC3E}">
        <p14:creationId xmlns:p14="http://schemas.microsoft.com/office/powerpoint/2010/main" val="150440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64" name="Shape 164"/>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330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52</a:t>
            </a:fld>
            <a:endParaRPr lang="en-US" dirty="0"/>
          </a:p>
        </p:txBody>
      </p:sp>
    </p:spTree>
    <p:extLst>
      <p:ext uri="{BB962C8B-B14F-4D97-AF65-F5344CB8AC3E}">
        <p14:creationId xmlns:p14="http://schemas.microsoft.com/office/powerpoint/2010/main" val="127568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5447D-EFFB-4899-BBC8-65005E188383}" type="datetime1">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88B5D-A9A0-4298-BB98-4970A629272B}" type="datetime1">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A158A-F58B-4ECE-8927-FA32348CFB97}" type="datetime1">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F5CDD8-E087-41CA-82BD-5B4CC657A255}" type="datetime1">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043755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5303E6-609F-4932-8783-90AED26B35A2}" type="datetime1">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84871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766F1D-B561-4883-86B4-B6FD4D9723A7}" type="datetime1">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025857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7F240B-179F-4252-9429-C388AB61F7ED}" type="datetime1">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01581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C86C0-CFEC-4475-BC28-153695061DC2}" type="datetime1">
              <a:rPr lang="en-US" smtClean="0"/>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60BDB-42E6-41EA-9433-3BFA0674FE9F}" type="datetime1">
              <a:rPr lang="en-US" smtClean="0"/>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9770D3-6D2D-4D07-9842-804AB04AEB61}" type="datetime1">
              <a:rPr lang="en-US" smtClean="0"/>
              <a:t>10/31/2015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F9433-3ABE-4203-B3CD-AEAD5F8379B5}" type="datetime1">
              <a:rPr lang="en-US" smtClean="0"/>
              <a:t>10/31/2015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F3681-52FB-487F-9170-E14A408B443C}" type="datetime1">
              <a:rPr lang="en-US" smtClean="0"/>
              <a:t>10/31/2015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05E0F-C9B4-4AA3-A331-A4EDAAE37CA9}" type="datetime1">
              <a:rPr lang="en-US" smtClean="0"/>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6FF61-83FE-4907-B727-D0E664E473D2}" type="datetime1">
              <a:rPr lang="en-US" smtClean="0"/>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8FAFAE76-DE31-46C1-98E0-D1D7C618C861}" type="datetime1">
              <a:rPr lang="en-US" smtClean="0"/>
              <a:t>10/31/2015</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
        <p:nvSpPr>
          <p:cNvPr id="7" name="Rectangle 6"/>
          <p:cNvSpPr/>
          <p:nvPr userDrawn="1"/>
        </p:nvSpPr>
        <p:spPr>
          <a:xfrm>
            <a:off x="3481388" y="9816576"/>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 id="2147483677" r:id="rId13"/>
    <p:sldLayoutId id="2147483680" r:id="rId14"/>
    <p:sldLayoutId id="2147483682" r:id="rId15"/>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esource.homestead.com/Grade-6.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NK-T_t166T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NK-T_t166T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4" name="Group 3"/>
          <p:cNvGrpSpPr/>
          <p:nvPr/>
        </p:nvGrpSpPr>
        <p:grpSpPr>
          <a:xfrm>
            <a:off x="815669" y="1479530"/>
            <a:ext cx="5829300" cy="4764435"/>
            <a:chOff x="815669" y="1479530"/>
            <a:chExt cx="5829300" cy="4764435"/>
          </a:xfrm>
        </p:grpSpPr>
        <p:grpSp>
          <p:nvGrpSpPr>
            <p:cNvPr id="3" name="Group 2"/>
            <p:cNvGrpSpPr/>
            <p:nvPr/>
          </p:nvGrpSpPr>
          <p:grpSpPr>
            <a:xfrm>
              <a:off x="815669" y="1479530"/>
              <a:ext cx="5829300" cy="4764435"/>
              <a:chOff x="815669" y="1479530"/>
              <a:chExt cx="5829300" cy="4764435"/>
            </a:xfrm>
          </p:grpSpPr>
          <p:grpSp>
            <p:nvGrpSpPr>
              <p:cNvPr id="16" name="Group 15"/>
              <p:cNvGrpSpPr/>
              <p:nvPr/>
            </p:nvGrpSpPr>
            <p:grpSpPr>
              <a:xfrm>
                <a:off x="815669" y="1479530"/>
                <a:ext cx="5829300" cy="4764435"/>
                <a:chOff x="767688" y="44945"/>
                <a:chExt cx="5486400" cy="4547869"/>
              </a:xfrm>
            </p:grpSpPr>
            <p:sp>
              <p:nvSpPr>
                <p:cNvPr id="17" name="TextBox 16"/>
                <p:cNvSpPr txBox="1"/>
                <p:nvPr/>
              </p:nvSpPr>
              <p:spPr>
                <a:xfrm>
                  <a:off x="767688" y="3001333"/>
                  <a:ext cx="5486400" cy="1591481"/>
                </a:xfrm>
                <a:prstGeom prst="rect">
                  <a:avLst/>
                </a:prstGeom>
                <a:noFill/>
                <a:ln>
                  <a:noFill/>
                </a:ln>
              </p:spPr>
              <p:txBody>
                <a:bodyPr wrap="square" lIns="96661" tIns="48331" rIns="96661" bIns="48331" rtlCol="0">
                  <a:spAutoFit/>
                </a:bodyPr>
                <a:lstStyle/>
                <a:p>
                  <a:r>
                    <a:rPr lang="en-US" sz="3400" b="1" dirty="0" smtClean="0">
                      <a:effectLst>
                        <a:outerShdw blurRad="38100" dist="38100" dir="2700000" algn="tl">
                          <a:srgbClr val="000000">
                            <a:alpha val="43137"/>
                          </a:srgbClr>
                        </a:outerShdw>
                      </a:effectLst>
                    </a:rPr>
                    <a:t>Teacher Directions</a:t>
                  </a:r>
                </a:p>
                <a:p>
                  <a:r>
                    <a:rPr lang="en-US" sz="3400" b="1" dirty="0" smtClean="0">
                      <a:effectLst>
                        <a:outerShdw blurRad="38100" dist="38100" dir="2700000" algn="tl">
                          <a:srgbClr val="000000">
                            <a:alpha val="43137"/>
                          </a:srgbClr>
                        </a:outerShdw>
                      </a:effectLst>
                    </a:rPr>
                    <a:t>Quarter 2 Pre-Assessment</a:t>
                  </a:r>
                  <a:endParaRPr lang="en-US" sz="3400" b="1" dirty="0">
                    <a:effectLst>
                      <a:outerShdw blurRad="38100" dist="38100" dir="2700000" algn="tl">
                        <a:srgbClr val="000000">
                          <a:alpha val="43137"/>
                        </a:srgbClr>
                      </a:outerShdw>
                    </a:effectLst>
                  </a:endParaRPr>
                </a:p>
                <a:p>
                  <a:pPr algn="ctr"/>
                  <a:endParaRPr lang="en-US" sz="3400" b="1" dirty="0">
                    <a:effectLst>
                      <a:outerShdw blurRad="38100" dist="38100" dir="2700000" algn="tl">
                        <a:srgbClr val="000000">
                          <a:alpha val="43137"/>
                        </a:srgbClr>
                      </a:outerShdw>
                    </a:effectLst>
                  </a:endParaRPr>
                </a:p>
              </p:txBody>
            </p:sp>
            <p:sp>
              <p:nvSpPr>
                <p:cNvPr id="19" name="Rectangle 18"/>
                <p:cNvSpPr/>
                <p:nvPr/>
              </p:nvSpPr>
              <p:spPr>
                <a:xfrm>
                  <a:off x="914400" y="44945"/>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2" name="Rectangle 1"/>
              <p:cNvSpPr/>
              <p:nvPr/>
            </p:nvSpPr>
            <p:spPr>
              <a:xfrm>
                <a:off x="893852" y="5710566"/>
                <a:ext cx="3886200" cy="400110"/>
              </a:xfrm>
              <a:prstGeom prst="rect">
                <a:avLst/>
              </a:prstGeom>
            </p:spPr>
            <p:txBody>
              <a:bodyPr>
                <a:spAutoFit/>
              </a:bodyPr>
              <a:lstStyle/>
              <a:p>
                <a:endParaRPr lang="en-US" b="1" strike="sngStrike" dirty="0">
                  <a:solidFill>
                    <a:srgbClr val="FFC000"/>
                  </a:solidFill>
                  <a:effectLst>
                    <a:outerShdw blurRad="38100" dist="38100" dir="2700000" algn="tl">
                      <a:srgbClr val="000000">
                        <a:alpha val="43137"/>
                      </a:srgbClr>
                    </a:outerShdw>
                  </a:effectLst>
                </a:endParaRPr>
              </a:p>
            </p:txBody>
          </p:sp>
        </p:grpSp>
        <p:sp>
          <p:nvSpPr>
            <p:cNvPr id="18" name="Parallelogram 17"/>
            <p:cNvSpPr/>
            <p:nvPr/>
          </p:nvSpPr>
          <p:spPr>
            <a:xfrm rot="1293572" flipH="1">
              <a:off x="1031136" y="2725596"/>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0" name="Parallelogram 19"/>
            <p:cNvSpPr/>
            <p:nvPr/>
          </p:nvSpPr>
          <p:spPr>
            <a:xfrm>
              <a:off x="1371601" y="2703148"/>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5" name="Rectangle 24"/>
            <p:cNvSpPr/>
            <p:nvPr/>
          </p:nvSpPr>
          <p:spPr>
            <a:xfrm>
              <a:off x="1758776" y="3124470"/>
              <a:ext cx="1226718"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 </a:t>
              </a:r>
            </a:p>
          </p:txBody>
        </p:sp>
      </p:grpSp>
      <p:sp>
        <p:nvSpPr>
          <p:cNvPr id="21" name="Rectangle 20"/>
          <p:cNvSpPr/>
          <p:nvPr/>
        </p:nvSpPr>
        <p:spPr>
          <a:xfrm>
            <a:off x="934720" y="6548627"/>
            <a:ext cx="4160520" cy="2747773"/>
          </a:xfrm>
          <a:prstGeom prst="rect">
            <a:avLst/>
          </a:prstGeom>
        </p:spPr>
        <p:txBody>
          <a:bodyPr wrap="square" lIns="96378" tIns="48189" rIns="96378" bIns="48189">
            <a:spAutoFit/>
          </a:bodyPr>
          <a:lstStyle/>
          <a:p>
            <a:r>
              <a:rPr lang="en-US" sz="1300" b="1" u="sng" dirty="0">
                <a:effectLst>
                  <a:outerShdw blurRad="38100" dist="38100" dir="2700000" algn="tl">
                    <a:srgbClr val="000000">
                      <a:alpha val="43137"/>
                    </a:srgbClr>
                  </a:outerShdw>
                </a:effectLst>
              </a:rPr>
              <a:t>Readin</a:t>
            </a:r>
            <a:r>
              <a:rPr lang="en-US" sz="1300" b="1" dirty="0">
                <a:effectLst>
                  <a:outerShdw blurRad="38100" dist="38100" dir="2700000" algn="tl">
                    <a:srgbClr val="000000">
                      <a:alpha val="43137"/>
                    </a:srgbClr>
                  </a:outerShdw>
                </a:effectLst>
              </a:rPr>
              <a:t>g</a:t>
            </a:r>
          </a:p>
          <a:p>
            <a:r>
              <a:rPr lang="en-US" sz="1300" b="1" dirty="0">
                <a:solidFill>
                  <a:srgbClr val="C00000"/>
                </a:solidFill>
              </a:rPr>
              <a:t>12</a:t>
            </a:r>
            <a:r>
              <a:rPr lang="en-US" sz="1300" b="1" dirty="0"/>
              <a:t> </a:t>
            </a:r>
            <a:r>
              <a:rPr lang="en-US" sz="1300" b="1" dirty="0" smtClean="0"/>
              <a:t>Selected Response </a:t>
            </a:r>
            <a:r>
              <a:rPr lang="en-US" sz="1300" b="1" dirty="0"/>
              <a:t>Items</a:t>
            </a:r>
            <a:r>
              <a:rPr lang="en-US" sz="1300" b="1" dirty="0">
                <a:solidFill>
                  <a:srgbClr val="C00000"/>
                </a:solidFill>
              </a:rPr>
              <a:t> </a:t>
            </a:r>
          </a:p>
          <a:p>
            <a:r>
              <a:rPr lang="en-US" sz="1300" b="1" dirty="0">
                <a:solidFill>
                  <a:srgbClr val="C00000"/>
                </a:solidFill>
              </a:rPr>
              <a:t>  1 </a:t>
            </a:r>
            <a:r>
              <a:rPr lang="en-US" sz="1300" b="1" dirty="0"/>
              <a:t>Constructed Response </a:t>
            </a:r>
          </a:p>
          <a:p>
            <a:r>
              <a:rPr lang="en-US" sz="1300" b="1" u="sng" dirty="0">
                <a:effectLst>
                  <a:outerShdw blurRad="38100" dist="38100" dir="2700000" algn="tl">
                    <a:srgbClr val="000000">
                      <a:alpha val="43137"/>
                    </a:srgbClr>
                  </a:outerShdw>
                </a:effectLst>
              </a:rPr>
              <a:t>Research</a:t>
            </a:r>
          </a:p>
          <a:p>
            <a:r>
              <a:rPr lang="en-US" sz="1300" b="1" dirty="0">
                <a:solidFill>
                  <a:srgbClr val="C00000"/>
                </a:solidFill>
              </a:rPr>
              <a:t>  3</a:t>
            </a:r>
            <a:r>
              <a:rPr lang="en-US" sz="1300" b="1" dirty="0"/>
              <a:t> </a:t>
            </a:r>
            <a:r>
              <a:rPr lang="en-US" sz="1300" b="1" dirty="0" smtClean="0"/>
              <a:t>Constructed Response</a:t>
            </a:r>
            <a:endParaRPr lang="en-US" sz="1300" b="1" dirty="0"/>
          </a:p>
          <a:p>
            <a:r>
              <a:rPr lang="en-US" sz="1300" b="1" u="sng" dirty="0">
                <a:effectLst>
                  <a:outerShdw blurRad="38100" dist="38100" dir="2700000" algn="tl">
                    <a:srgbClr val="000000">
                      <a:alpha val="43137"/>
                    </a:srgbClr>
                  </a:outerShdw>
                </a:effectLst>
              </a:rPr>
              <a:t>Writing</a:t>
            </a:r>
          </a:p>
          <a:p>
            <a:r>
              <a:rPr lang="en-US" sz="1300" b="1" dirty="0"/>
              <a:t>  </a:t>
            </a:r>
            <a:r>
              <a:rPr lang="en-US" sz="1300" b="1" dirty="0">
                <a:solidFill>
                  <a:srgbClr val="FF0000"/>
                </a:solidFill>
              </a:rPr>
              <a:t>1</a:t>
            </a:r>
            <a:r>
              <a:rPr lang="en-US" sz="1300" b="1" dirty="0"/>
              <a:t> Full Composition (Performance Task)</a:t>
            </a:r>
          </a:p>
          <a:p>
            <a:r>
              <a:rPr lang="en-US" sz="1300" b="1" dirty="0"/>
              <a:t>  </a:t>
            </a:r>
            <a:r>
              <a:rPr lang="en-US" sz="1300" b="1" dirty="0">
                <a:solidFill>
                  <a:srgbClr val="C00000"/>
                </a:solidFill>
              </a:rPr>
              <a:t>1</a:t>
            </a:r>
            <a:r>
              <a:rPr lang="en-US" sz="1300" b="1" dirty="0"/>
              <a:t> Brief Write </a:t>
            </a:r>
          </a:p>
          <a:p>
            <a:r>
              <a:rPr lang="en-US" sz="1300" b="1" dirty="0"/>
              <a:t>  </a:t>
            </a:r>
            <a:r>
              <a:rPr lang="en-US" sz="1300" b="1" dirty="0">
                <a:solidFill>
                  <a:srgbClr val="C00000"/>
                </a:solidFill>
              </a:rPr>
              <a:t>1 </a:t>
            </a:r>
            <a:r>
              <a:rPr lang="en-US" sz="1300" b="1" dirty="0"/>
              <a:t>Write to Revise </a:t>
            </a:r>
          </a:p>
          <a:p>
            <a:r>
              <a:rPr lang="en-US" sz="1300" b="1" u="sng" dirty="0">
                <a:effectLst>
                  <a:outerShdw blurRad="38100" dist="38100" dir="2700000" algn="tl">
                    <a:srgbClr val="000000">
                      <a:alpha val="43137"/>
                    </a:srgbClr>
                  </a:outerShdw>
                </a:effectLst>
              </a:rPr>
              <a:t>Writing </a:t>
            </a:r>
            <a:r>
              <a:rPr lang="en-US" sz="1300" b="1" u="sng" dirty="0" smtClean="0">
                <a:effectLst>
                  <a:outerShdw blurRad="38100" dist="38100" dir="2700000" algn="tl">
                    <a:srgbClr val="000000">
                      <a:alpha val="43137"/>
                    </a:srgbClr>
                  </a:outerShdw>
                </a:effectLst>
              </a:rPr>
              <a:t>w/ </a:t>
            </a:r>
            <a:r>
              <a:rPr lang="en-US" sz="1300" b="1" u="sng" dirty="0">
                <a:effectLst>
                  <a:outerShdw blurRad="38100" dist="38100" dir="2700000" algn="tl">
                    <a:srgbClr val="000000">
                      <a:alpha val="43137"/>
                    </a:srgbClr>
                  </a:outerShdw>
                </a:effectLst>
              </a:rPr>
              <a:t>Integrated Language</a:t>
            </a:r>
          </a:p>
          <a:p>
            <a:r>
              <a:rPr lang="en-US" sz="1300" b="1" dirty="0"/>
              <a:t>  </a:t>
            </a:r>
            <a:r>
              <a:rPr lang="en-US" sz="1300" b="1" dirty="0">
                <a:solidFill>
                  <a:srgbClr val="C00000"/>
                </a:solidFill>
              </a:rPr>
              <a:t>1 </a:t>
            </a:r>
            <a:r>
              <a:rPr lang="en-US" sz="1300" b="1" dirty="0"/>
              <a:t>Language/Vocabulary</a:t>
            </a:r>
          </a:p>
          <a:p>
            <a:r>
              <a:rPr lang="en-US" sz="1300" b="1" dirty="0"/>
              <a:t>  </a:t>
            </a:r>
            <a:r>
              <a:rPr lang="en-US" sz="1300" b="1" dirty="0">
                <a:solidFill>
                  <a:srgbClr val="FF0000"/>
                </a:solidFill>
              </a:rPr>
              <a:t>1</a:t>
            </a:r>
            <a:r>
              <a:rPr lang="en-US" sz="1300" b="1" dirty="0"/>
              <a:t> Edit/Clarify</a:t>
            </a:r>
          </a:p>
          <a:p>
            <a:endParaRPr lang="en-US" sz="1300" dirty="0"/>
          </a:p>
        </p:txBody>
      </p:sp>
      <p:pic>
        <p:nvPicPr>
          <p:cNvPr id="8" name="Picture 7"/>
          <p:cNvPicPr>
            <a:picLocks noChangeAspect="1"/>
          </p:cNvPicPr>
          <p:nvPr/>
        </p:nvPicPr>
        <p:blipFill>
          <a:blip r:embed="rId3"/>
          <a:stretch>
            <a:fillRect/>
          </a:stretch>
        </p:blipFill>
        <p:spPr>
          <a:xfrm>
            <a:off x="4011295" y="8622616"/>
            <a:ext cx="3606744" cy="1115338"/>
          </a:xfrm>
          <a:prstGeom prst="rect">
            <a:avLst/>
          </a:prstGeom>
        </p:spPr>
      </p:pic>
    </p:spTree>
    <p:extLst>
      <p:ext uri="{BB962C8B-B14F-4D97-AF65-F5344CB8AC3E}">
        <p14:creationId xmlns:p14="http://schemas.microsoft.com/office/powerpoint/2010/main" val="70335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840" y="670561"/>
            <a:ext cx="3886200" cy="718430"/>
          </a:xfrm>
          <a:prstGeom prst="rect">
            <a:avLst/>
          </a:prstGeom>
        </p:spPr>
        <p:txBody>
          <a:bodyPr lIns="101882" tIns="50941" rIns="101882" bIns="50941">
            <a:spAutoFit/>
          </a:bodyPr>
          <a:lstStyle/>
          <a:p>
            <a:pPr algn="ctr"/>
            <a:r>
              <a:rPr lang="en-US" dirty="0"/>
              <a:t>A</a:t>
            </a:r>
            <a:r>
              <a:rPr lang="en-US" dirty="0" smtClean="0"/>
              <a:t>ncillary Materials</a:t>
            </a:r>
          </a:p>
          <a:p>
            <a:pPr algn="ctr"/>
            <a:r>
              <a:rPr lang="en-US" dirty="0" smtClean="0"/>
              <a:t>Figures 1-3</a:t>
            </a:r>
            <a:endParaRPr lang="en-US" dirty="0"/>
          </a:p>
        </p:txBody>
      </p:sp>
      <p:sp>
        <p:nvSpPr>
          <p:cNvPr id="7" name="Rectangle 9"/>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a:p>
        </p:txBody>
      </p:sp>
      <p:pic>
        <p:nvPicPr>
          <p:cNvPr id="2056" name="Picture 7" descr="http://cdn.akc.org/akcdoglovers/BorderCollie_cutout_-_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1" y="2682240"/>
            <a:ext cx="7092315" cy="45891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2526030" y="1784154"/>
            <a:ext cx="211582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509412" defTabSz="1018824"/>
            <a:r>
              <a:rPr lang="en-US" altLang="en-US" sz="1300" b="1" dirty="0">
                <a:latin typeface="Calibri" pitchFamily="34" charset="0"/>
                <a:ea typeface="Calibri" pitchFamily="34" charset="0"/>
                <a:cs typeface="Times New Roman" pitchFamily="18" charset="0"/>
              </a:rPr>
              <a:t>Border Collie</a:t>
            </a:r>
            <a:endParaRPr lang="en-US" altLang="en-US" sz="700" dirty="0"/>
          </a:p>
          <a:p>
            <a:pPr indent="509412" defTabSz="1018824" eaLnBrk="0" hangingPunct="0"/>
            <a:endParaRPr lang="en-US" altLang="en-US" dirty="0"/>
          </a:p>
        </p:txBody>
      </p:sp>
    </p:spTree>
    <p:extLst>
      <p:ext uri="{BB962C8B-B14F-4D97-AF65-F5344CB8AC3E}">
        <p14:creationId xmlns:p14="http://schemas.microsoft.com/office/powerpoint/2010/main" val="257933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840" y="670561"/>
            <a:ext cx="3886200" cy="718430"/>
          </a:xfrm>
          <a:prstGeom prst="rect">
            <a:avLst/>
          </a:prstGeom>
        </p:spPr>
        <p:txBody>
          <a:bodyPr lIns="101882" tIns="50941" rIns="101882" bIns="50941">
            <a:spAutoFit/>
          </a:bodyPr>
          <a:lstStyle/>
          <a:p>
            <a:pPr algn="ctr"/>
            <a:r>
              <a:rPr lang="en-US" dirty="0"/>
              <a:t>A</a:t>
            </a:r>
            <a:r>
              <a:rPr lang="en-US" dirty="0" smtClean="0"/>
              <a:t>ncillary Materials</a:t>
            </a:r>
          </a:p>
          <a:p>
            <a:pPr algn="ctr"/>
            <a:r>
              <a:rPr lang="en-US" dirty="0" smtClean="0"/>
              <a:t>Figures 1-3</a:t>
            </a:r>
            <a:endParaRPr lang="en-US" dirty="0"/>
          </a:p>
        </p:txBody>
      </p:sp>
      <p:sp>
        <p:nvSpPr>
          <p:cNvPr id="7" name="Rectangle 9"/>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2526030" y="1784154"/>
            <a:ext cx="211582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509412" defTabSz="1018824"/>
            <a:r>
              <a:rPr lang="en-US" altLang="en-US" sz="1300" b="1" dirty="0">
                <a:latin typeface="Calibri" pitchFamily="34" charset="0"/>
                <a:ea typeface="Calibri" pitchFamily="34" charset="0"/>
                <a:cs typeface="Times New Roman" pitchFamily="18" charset="0"/>
              </a:rPr>
              <a:t>German Shepherd</a:t>
            </a:r>
            <a:endParaRPr lang="en-US" altLang="en-US" sz="700" dirty="0"/>
          </a:p>
          <a:p>
            <a:pPr indent="509412" defTabSz="1018824" eaLnBrk="0" hangingPunct="0"/>
            <a:endParaRPr lang="en-US" altLang="en-US" dirty="0"/>
          </a:p>
        </p:txBody>
      </p:sp>
      <p:pic>
        <p:nvPicPr>
          <p:cNvPr id="6" name="Picture 5" descr="http://www.ridinthewave.com/thinkytees/images/GermanShepherd1.jpg"/>
          <p:cNvPicPr/>
          <p:nvPr/>
        </p:nvPicPr>
        <p:blipFill>
          <a:blip r:embed="rId2">
            <a:extLst>
              <a:ext uri="{28A0092B-C50C-407E-A947-70E740481C1C}">
                <a14:useLocalDpi xmlns:a14="http://schemas.microsoft.com/office/drawing/2010/main" val="0"/>
              </a:ext>
            </a:extLst>
          </a:blip>
          <a:srcRect/>
          <a:stretch>
            <a:fillRect/>
          </a:stretch>
        </p:blipFill>
        <p:spPr bwMode="auto">
          <a:xfrm>
            <a:off x="1209041" y="2426514"/>
            <a:ext cx="5521642" cy="4502531"/>
          </a:xfrm>
          <a:prstGeom prst="rect">
            <a:avLst/>
          </a:prstGeom>
          <a:noFill/>
          <a:ln>
            <a:noFill/>
          </a:ln>
        </p:spPr>
      </p:pic>
    </p:spTree>
    <p:extLst>
      <p:ext uri="{BB962C8B-B14F-4D97-AF65-F5344CB8AC3E}">
        <p14:creationId xmlns:p14="http://schemas.microsoft.com/office/powerpoint/2010/main" val="5486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840" y="670561"/>
            <a:ext cx="3886200" cy="718430"/>
          </a:xfrm>
          <a:prstGeom prst="rect">
            <a:avLst/>
          </a:prstGeom>
        </p:spPr>
        <p:txBody>
          <a:bodyPr lIns="101882" tIns="50941" rIns="101882" bIns="50941">
            <a:spAutoFit/>
          </a:bodyPr>
          <a:lstStyle/>
          <a:p>
            <a:pPr algn="ctr"/>
            <a:r>
              <a:rPr lang="en-US" dirty="0"/>
              <a:t>A</a:t>
            </a:r>
            <a:r>
              <a:rPr lang="en-US" dirty="0" smtClean="0"/>
              <a:t>ncillary Materials</a:t>
            </a:r>
          </a:p>
          <a:p>
            <a:pPr algn="ctr"/>
            <a:r>
              <a:rPr lang="en-US" dirty="0" smtClean="0"/>
              <a:t>Figures 1-3</a:t>
            </a:r>
            <a:endParaRPr lang="en-US" dirty="0"/>
          </a:p>
        </p:txBody>
      </p:sp>
      <p:sp>
        <p:nvSpPr>
          <p:cNvPr id="7" name="Rectangle 9"/>
          <p:cNvSpPr>
            <a:spLocks noChangeArrowheads="1"/>
          </p:cNvSpPr>
          <p:nvPr/>
        </p:nvSpPr>
        <p:spPr bwMode="auto">
          <a:xfrm>
            <a:off x="0" y="46133"/>
            <a:ext cx="205819" cy="41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2526030" y="1784154"/>
            <a:ext cx="211582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509412" defTabSz="1018824"/>
            <a:r>
              <a:rPr lang="en-US" altLang="en-US" sz="1300" b="1" dirty="0">
                <a:latin typeface="Calibri" pitchFamily="34" charset="0"/>
                <a:ea typeface="Calibri" pitchFamily="34" charset="0"/>
                <a:cs typeface="Times New Roman" pitchFamily="18" charset="0"/>
              </a:rPr>
              <a:t>Golden Retriever</a:t>
            </a:r>
            <a:endParaRPr lang="en-US" altLang="en-US" sz="700" dirty="0"/>
          </a:p>
          <a:p>
            <a:pPr indent="509412" defTabSz="1018824" eaLnBrk="0" hangingPunct="0"/>
            <a:endParaRPr lang="en-US" altLang="en-US" dirty="0"/>
          </a:p>
        </p:txBody>
      </p:sp>
      <p:pic>
        <p:nvPicPr>
          <p:cNvPr id="9" name="Picture 8" descr="http://cdn.akc.org/akcdoglovers/GoldenRetriever_cutout.png"/>
          <p:cNvPicPr/>
          <p:nvPr/>
        </p:nvPicPr>
        <p:blipFill>
          <a:blip r:embed="rId2">
            <a:extLst>
              <a:ext uri="{28A0092B-C50C-407E-A947-70E740481C1C}">
                <a14:useLocalDpi xmlns:a14="http://schemas.microsoft.com/office/drawing/2010/main" val="0"/>
              </a:ext>
            </a:extLst>
          </a:blip>
          <a:srcRect/>
          <a:stretch>
            <a:fillRect/>
          </a:stretch>
        </p:blipFill>
        <p:spPr bwMode="auto">
          <a:xfrm>
            <a:off x="275273" y="1381524"/>
            <a:ext cx="7221855" cy="4924425"/>
          </a:xfrm>
          <a:prstGeom prst="rect">
            <a:avLst/>
          </a:prstGeom>
          <a:noFill/>
          <a:ln>
            <a:noFill/>
          </a:ln>
        </p:spPr>
      </p:pic>
    </p:spTree>
    <p:extLst>
      <p:ext uri="{BB962C8B-B14F-4D97-AF65-F5344CB8AC3E}">
        <p14:creationId xmlns:p14="http://schemas.microsoft.com/office/powerpoint/2010/main" val="392017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413784160"/>
              </p:ext>
            </p:extLst>
          </p:nvPr>
        </p:nvGraphicFramePr>
        <p:xfrm>
          <a:off x="404814" y="3001554"/>
          <a:ext cx="6876753" cy="1468846"/>
        </p:xfrm>
        <a:graphic>
          <a:graphicData uri="http://schemas.openxmlformats.org/drawingml/2006/table">
            <a:tbl>
              <a:tblPr firstRow="1" firstCol="1" bandRow="1"/>
              <a:tblGrid>
                <a:gridCol w="826492"/>
                <a:gridCol w="933685"/>
                <a:gridCol w="903166"/>
                <a:gridCol w="740838"/>
                <a:gridCol w="808117"/>
                <a:gridCol w="716198"/>
                <a:gridCol w="739274"/>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61930" y="239489"/>
            <a:ext cx="7442858" cy="7971413"/>
            <a:chOff x="152400" y="228600"/>
            <a:chExt cx="7005043" cy="7609077"/>
          </a:xfrm>
        </p:grpSpPr>
        <p:sp>
          <p:nvSpPr>
            <p:cNvPr id="6" name="TextBox 5"/>
            <p:cNvSpPr txBox="1"/>
            <p:nvPr/>
          </p:nvSpPr>
          <p:spPr>
            <a:xfrm>
              <a:off x="352425" y="228600"/>
              <a:ext cx="6553200" cy="7609077"/>
            </a:xfrm>
            <a:prstGeom prst="rect">
              <a:avLst/>
            </a:prstGeom>
            <a:noFill/>
          </p:spPr>
          <p:txBody>
            <a:bodyPr wrap="square" rtlCol="0">
              <a:spAutoFit/>
            </a:bodyPr>
            <a:lstStyle/>
            <a:p>
              <a:pPr algn="ctr"/>
              <a:r>
                <a:rPr lang="en-US" sz="1400" b="1" u="sng" dirty="0" smtClean="0"/>
                <a:t>Pre-Assessments </a:t>
              </a:r>
              <a:r>
                <a:rPr lang="en-US" sz="1400" b="1" u="sng" dirty="0"/>
                <a:t>and Learning </a:t>
              </a:r>
              <a:r>
                <a:rPr lang="en-US" sz="1400" b="1" u="sng" dirty="0" smtClean="0"/>
                <a:t>Progressions</a:t>
              </a:r>
            </a:p>
            <a:p>
              <a:pPr algn="ctr"/>
              <a:endParaRPr lang="en-US" sz="1200" dirty="0"/>
            </a:p>
            <a:p>
              <a:r>
                <a:rPr lang="en-US" sz="1200" dirty="0" smtClean="0"/>
                <a:t>The </a:t>
              </a:r>
              <a:r>
                <a:rPr lang="en-US" sz="1200" u="sng" dirty="0" smtClean="0"/>
                <a:t>pre-assessment</a:t>
              </a:r>
              <a:r>
                <a:rPr lang="en-US" sz="1200" dirty="0" smtClean="0"/>
                <a:t> measures progress toward a standard. </a:t>
              </a:r>
              <a:endParaRPr lang="en-US" sz="1200" dirty="0"/>
            </a:p>
            <a:p>
              <a:endParaRPr lang="en-US" sz="1200" dirty="0" smtClean="0"/>
            </a:p>
            <a:p>
              <a:r>
                <a:rPr lang="en-US" sz="1200" dirty="0" smtClean="0"/>
                <a:t>Unlike </a:t>
              </a:r>
              <a:r>
                <a:rPr lang="en-US" sz="1200" dirty="0"/>
                <a:t>the </a:t>
              </a:r>
              <a:r>
                <a:rPr lang="en-US" sz="1200" b="1" u="sng" dirty="0"/>
                <a:t>C</a:t>
              </a:r>
              <a:r>
                <a:rPr lang="en-US" sz="1200" dirty="0"/>
                <a:t>ommon </a:t>
              </a:r>
              <a:r>
                <a:rPr lang="en-US" sz="1200" b="1" u="sng" dirty="0"/>
                <a:t>F</a:t>
              </a:r>
              <a:r>
                <a:rPr lang="en-US" sz="1200" dirty="0"/>
                <a:t>ormative </a:t>
              </a:r>
              <a:r>
                <a:rPr lang="en-US" sz="1200" b="1" u="sng" dirty="0"/>
                <a:t>A</a:t>
              </a:r>
              <a:r>
                <a:rPr lang="en-US" sz="1200" dirty="0"/>
                <a:t>ssessments which measure standard mastery, the pre-assessments are more like a base-line picture of a student’s strengths and gaps, measuring skills and concepts students need “</a:t>
              </a:r>
              <a:r>
                <a:rPr lang="en-US" sz="1200" b="1" i="1" dirty="0"/>
                <a:t>along the way</a:t>
              </a:r>
              <a:r>
                <a:rPr lang="en-US" sz="1200" dirty="0"/>
                <a:t>,” in order to achieve standard mastery.</a:t>
              </a:r>
            </a:p>
            <a:p>
              <a:endParaRPr lang="en-US" sz="1200" dirty="0"/>
            </a:p>
            <a:p>
              <a:endParaRPr lang="en-US" sz="1200" dirty="0"/>
            </a:p>
            <a:p>
              <a:endParaRPr lang="en-US" sz="12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200" dirty="0"/>
            </a:p>
            <a:p>
              <a:endParaRPr lang="en-US" sz="1200" dirty="0"/>
            </a:p>
            <a:p>
              <a:r>
                <a:rPr lang="en-US" sz="1200" dirty="0"/>
                <a:t>So what about a “post-assessment?”  There is not a standardized post-assessment.</a:t>
              </a:r>
            </a:p>
            <a:p>
              <a:r>
                <a:rPr lang="en-US" sz="1200" dirty="0"/>
                <a:t>The true measure of how students are doing </a:t>
              </a:r>
              <a:r>
                <a:rPr lang="en-US" sz="1200" dirty="0" smtClean="0"/>
                <a:t>along </a:t>
              </a:r>
              <a:r>
                <a:rPr lang="en-US" sz="1200" dirty="0"/>
                <a:t>the way</a:t>
              </a:r>
              <a:r>
                <a:rPr lang="en-US" sz="1200" dirty="0" smtClean="0"/>
                <a:t>, </a:t>
              </a:r>
              <a:r>
                <a:rPr lang="en-US" sz="1200" dirty="0"/>
                <a:t>is assessed in the classroom during instruction and classroom formative assessment.  For this reason The CFA’s are not called  </a:t>
              </a:r>
              <a:r>
                <a:rPr lang="en-US" sz="1200" dirty="0" smtClean="0"/>
                <a:t>post assessments. </a:t>
              </a:r>
              <a:r>
                <a:rPr lang="en-US" sz="1200" dirty="0"/>
                <a:t>The CFAs measure the </a:t>
              </a:r>
              <a:r>
                <a:rPr lang="en-US" sz="1200" dirty="0" smtClean="0"/>
                <a:t>end </a:t>
              </a:r>
              <a:r>
                <a:rPr lang="en-US" sz="1200" dirty="0"/>
                <a:t>goal</a:t>
              </a:r>
              <a:r>
                <a:rPr lang="en-US" sz="1200" dirty="0" smtClean="0"/>
                <a:t>, </a:t>
              </a:r>
              <a:r>
                <a:rPr lang="en-US" sz="1200" dirty="0"/>
                <a:t>or standard mastery.  However, without the pre-assessments, how will we know what our instruction should focus on throughout each quarter?</a:t>
              </a:r>
            </a:p>
            <a:p>
              <a:endParaRPr lang="en-US" sz="800" dirty="0"/>
            </a:p>
            <a:p>
              <a:r>
                <a:rPr lang="en-US" sz="1200" b="1" u="sng" dirty="0"/>
                <a:t>Learning Progressions</a:t>
              </a:r>
              <a:r>
                <a:rPr lang="en-US" sz="1200" dirty="0"/>
                <a:t>: are the predicted set of skills needed to be able to complete the required task demand of each standard. The learning progressions were aligned to </a:t>
              </a:r>
              <a:r>
                <a:rPr lang="en-US" sz="1200" b="1" i="1" dirty="0"/>
                <a:t>Hess</a:t>
              </a:r>
              <a:r>
                <a:rPr lang="en-US" sz="1200" dirty="0"/>
                <a:t>’ </a:t>
              </a:r>
              <a:r>
                <a:rPr lang="en-US" sz="1200" b="1" i="1" dirty="0"/>
                <a:t>Cognitive Rigor Matrix</a:t>
              </a:r>
              <a:r>
                <a:rPr lang="en-US" sz="1200" dirty="0"/>
                <a:t>.</a:t>
              </a:r>
            </a:p>
            <a:p>
              <a:endParaRPr lang="en-US" sz="800" dirty="0"/>
            </a:p>
            <a:p>
              <a:r>
                <a:rPr lang="en-US" sz="1200" dirty="0"/>
                <a:t>The pre-assessments measure student proficiency indicated on the boxes in </a:t>
              </a:r>
              <a:r>
                <a:rPr lang="en-US" sz="1200" b="1" i="1" dirty="0"/>
                <a:t>purple </a:t>
              </a:r>
              <a:r>
                <a:rPr lang="en-US" sz="1200" dirty="0"/>
                <a:t>(adjustment points). These points are tasks that allow us to adjust instruction based on performance.  For instance, if a student has difficulty on the first </a:t>
              </a:r>
              <a:r>
                <a:rPr lang="en-US" sz="1200" b="1" dirty="0" smtClean="0"/>
                <a:t>purple</a:t>
              </a:r>
              <a:r>
                <a:rPr lang="en-US" sz="1200" dirty="0" smtClean="0"/>
                <a:t> </a:t>
              </a:r>
              <a:r>
                <a:rPr lang="en-US" sz="1200" dirty="0"/>
                <a:t>adjustment point (DOK-1, Cf) the teacher will need to go back to the tasks prior to DOK-1 Cf and scaffold instruction to close the gap, continually moving forward to the end of the  learning progression.</a:t>
              </a:r>
            </a:p>
            <a:p>
              <a:endParaRPr lang="en-US" sz="800" dirty="0"/>
            </a:p>
            <a:p>
              <a:r>
                <a:rPr lang="en-US" sz="1200" dirty="0"/>
                <a:t>There is a Reading Learning Progression checklist for each standard in each grade that can be used to monitor </a:t>
              </a:r>
              <a:r>
                <a:rPr lang="en-US" sz="1200" dirty="0" smtClean="0"/>
                <a:t>progress. </a:t>
              </a:r>
            </a:p>
            <a:p>
              <a:endParaRPr lang="en-US" sz="1200" dirty="0"/>
            </a:p>
            <a:p>
              <a:endParaRPr lang="en-US" sz="1200" smtClean="0"/>
            </a:p>
            <a:p>
              <a:pPr algn="ctr"/>
              <a:r>
                <a:rPr lang="en-US" sz="1200" smtClean="0"/>
                <a:t>The </a:t>
              </a:r>
              <a:r>
                <a:rPr lang="en-US" sz="1200" dirty="0" smtClean="0"/>
                <a:t>checklists are available </a:t>
              </a:r>
              <a:r>
                <a:rPr lang="en-US" sz="1200" dirty="0"/>
                <a:t>at</a:t>
              </a:r>
              <a:r>
                <a:rPr lang="en-US" sz="1200"/>
                <a:t>: </a:t>
              </a:r>
              <a:r>
                <a:rPr lang="en-US" sz="1200" b="1" smtClean="0">
                  <a:hlinkClick r:id="rId3"/>
                </a:rPr>
                <a:t>http</a:t>
              </a:r>
              <a:r>
                <a:rPr lang="en-US" sz="1200" b="1" dirty="0">
                  <a:hlinkClick r:id="rId3"/>
                </a:rPr>
                <a:t>://</a:t>
              </a:r>
              <a:r>
                <a:rPr lang="en-US" sz="1200" b="1" dirty="0" smtClean="0">
                  <a:hlinkClick r:id="rId3"/>
                </a:rPr>
                <a:t>sresource.homestead.com/Grade-6.html</a:t>
              </a:r>
              <a:endParaRPr lang="en-US" sz="1200" b="1" dirty="0" smtClean="0"/>
            </a:p>
            <a:p>
              <a:endParaRPr lang="en-US" sz="1200" b="1" dirty="0"/>
            </a:p>
          </p:txBody>
        </p:sp>
        <p:grpSp>
          <p:nvGrpSpPr>
            <p:cNvPr id="3" name="Group 2"/>
            <p:cNvGrpSpPr/>
            <p:nvPr/>
          </p:nvGrpSpPr>
          <p:grpSpPr>
            <a:xfrm>
              <a:off x="152400" y="1926510"/>
              <a:ext cx="7005043" cy="2219459"/>
              <a:chOff x="152400" y="1926510"/>
              <a:chExt cx="7005043" cy="2219459"/>
            </a:xfrm>
          </p:grpSpPr>
          <p:grpSp>
            <p:nvGrpSpPr>
              <p:cNvPr id="15" name="Group 14"/>
              <p:cNvGrpSpPr/>
              <p:nvPr/>
            </p:nvGrpSpPr>
            <p:grpSpPr>
              <a:xfrm>
                <a:off x="390525" y="1950720"/>
                <a:ext cx="6477000" cy="885995"/>
                <a:chOff x="381000" y="304800"/>
                <a:chExt cx="6477000" cy="885995"/>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Example of a </a:t>
                  </a:r>
                  <a:r>
                    <a:rPr lang="en-US" sz="1200" b="1" i="1" dirty="0">
                      <a:solidFill>
                        <a:schemeClr val="tx1"/>
                      </a:solidFill>
                    </a:rPr>
                    <a:t>Learning Progression </a:t>
                  </a:r>
                  <a:r>
                    <a:rPr lang="en-US" sz="1200" dirty="0">
                      <a:solidFill>
                        <a:schemeClr val="tx1"/>
                      </a:solidFill>
                    </a:rPr>
                    <a:t>for RL.2.1</a:t>
                  </a:r>
                </a:p>
                <a:p>
                  <a:pPr algn="ctr"/>
                  <a:r>
                    <a:rPr lang="en-US" sz="1200" dirty="0">
                      <a:solidFill>
                        <a:schemeClr val="tx1"/>
                      </a:solidFill>
                    </a:rPr>
                    <a:t>Pre-Assessments Measure </a:t>
                  </a:r>
                  <a:r>
                    <a:rPr lang="en-US" sz="1200" b="1" i="1" dirty="0">
                      <a:solidFill>
                        <a:schemeClr val="tx1"/>
                      </a:solidFill>
                    </a:rPr>
                    <a:t>Adjustment Points</a:t>
                  </a:r>
                  <a:r>
                    <a:rPr lang="en-US" sz="1200" i="1" dirty="0">
                      <a:solidFill>
                        <a:schemeClr val="tx1"/>
                      </a:solidFill>
                    </a:rPr>
                    <a:t> </a:t>
                  </a:r>
                  <a:r>
                    <a:rPr lang="en-US" sz="1200" dirty="0">
                      <a:solidFill>
                        <a:schemeClr val="tx1"/>
                      </a:solidFill>
                    </a:rPr>
                    <a:t>(in purple)</a:t>
                  </a:r>
                </a:p>
              </p:txBody>
            </p:sp>
            <p:sp>
              <p:nvSpPr>
                <p:cNvPr id="17" name="Rectangle 16"/>
                <p:cNvSpPr/>
                <p:nvPr/>
              </p:nvSpPr>
              <p:spPr>
                <a:xfrm>
                  <a:off x="5943600" y="304800"/>
                  <a:ext cx="838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rPr>
                    <a:t>CFA</a:t>
                  </a:r>
                </a:p>
                <a:p>
                  <a:r>
                    <a:rPr lang="en-US" sz="1100" dirty="0" smtClean="0">
                      <a:solidFill>
                        <a:schemeClr val="tx1"/>
                      </a:solidFill>
                    </a:rPr>
                    <a:t>RL.6.1 </a:t>
                  </a:r>
                  <a:r>
                    <a:rPr lang="en-US" sz="1100" b="1" dirty="0">
                      <a:solidFill>
                        <a:schemeClr val="tx1"/>
                      </a:solidFill>
                    </a:rPr>
                    <a:t>grade-leve</a:t>
                  </a:r>
                  <a:r>
                    <a:rPr lang="en-US" sz="1100" dirty="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After the pre-assessment is given, Learning Progressions provide informal formative assessment </a:t>
                  </a:r>
                  <a:r>
                    <a:rPr lang="en-US" sz="1100" b="1" i="1" dirty="0">
                      <a:solidFill>
                        <a:schemeClr val="tx1"/>
                      </a:solidFill>
                    </a:rPr>
                    <a:t>below and near grade-level  </a:t>
                  </a:r>
                  <a:r>
                    <a:rPr lang="en-US" sz="1100" dirty="0" smtClean="0">
                      <a:solidFill>
                        <a:schemeClr val="tx1"/>
                      </a:solidFill>
                    </a:rPr>
                    <a:t>tasks </a:t>
                  </a:r>
                  <a:r>
                    <a:rPr lang="en-US" sz="1100" b="1" i="1" dirty="0">
                      <a:solidFill>
                        <a:schemeClr val="tx1"/>
                      </a:solidFill>
                    </a:rPr>
                    <a:t>throughout each quarter.</a:t>
                  </a:r>
                  <a:endParaRPr lang="en-US" sz="1100" dirty="0">
                    <a:solidFill>
                      <a:schemeClr val="tx1"/>
                    </a:solidFill>
                  </a:endParaRPr>
                </a:p>
              </p:txBody>
            </p:sp>
            <p:cxnSp>
              <p:nvCxnSpPr>
                <p:cNvPr id="18" name="Straight Arrow Connector 17"/>
                <p:cNvCxnSpPr/>
                <p:nvPr/>
              </p:nvCxnSpPr>
              <p:spPr>
                <a:xfrm>
                  <a:off x="381000" y="1190795"/>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Beg. of QTR</a:t>
                </a:r>
              </a:p>
            </p:txBody>
          </p:sp>
          <p:sp>
            <p:nvSpPr>
              <p:cNvPr id="12" name="Rounded Rectangle 11"/>
              <p:cNvSpPr/>
              <p:nvPr/>
            </p:nvSpPr>
            <p:spPr>
              <a:xfrm>
                <a:off x="2079807" y="3855022"/>
                <a:ext cx="788894" cy="29094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Throughout the QTR</a:t>
                </a:r>
              </a:p>
            </p:txBody>
          </p:sp>
          <p:sp>
            <p:nvSpPr>
              <p:cNvPr id="13" name="Rounded Rectangle 12"/>
              <p:cNvSpPr/>
              <p:nvPr/>
            </p:nvSpPr>
            <p:spPr>
              <a:xfrm>
                <a:off x="6539507" y="1950720"/>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END of  QTR</a:t>
                </a:r>
              </a:p>
            </p:txBody>
          </p:sp>
        </p:grpSp>
      </p:grpSp>
      <p:sp>
        <p:nvSpPr>
          <p:cNvPr id="8" name="Slide Number Placeholder 7"/>
          <p:cNvSpPr>
            <a:spLocks noGrp="1"/>
          </p:cNvSpPr>
          <p:nvPr>
            <p:ph type="sldNum" sz="quarter" idx="12"/>
          </p:nvPr>
        </p:nvSpPr>
        <p:spPr/>
        <p:txBody>
          <a:bodyPr/>
          <a:lstStyle/>
          <a:p>
            <a:fld id="{F177B04D-AEB5-43ED-B9BA-B3D1EC9C9067}" type="slidenum">
              <a:rPr lang="en-US" smtClean="0"/>
              <a:pPr/>
              <a:t>13</a:t>
            </a:fld>
            <a:endParaRPr lang="en-US" dirty="0"/>
          </a:p>
        </p:txBody>
      </p:sp>
    </p:spTree>
    <p:extLst>
      <p:ext uri="{BB962C8B-B14F-4D97-AF65-F5344CB8AC3E}">
        <p14:creationId xmlns:p14="http://schemas.microsoft.com/office/powerpoint/2010/main" val="1212595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48921"/>
            <a:ext cx="7124700" cy="705459"/>
          </a:xfrm>
          <a:prstGeom prst="rect">
            <a:avLst/>
          </a:prstGeom>
        </p:spPr>
        <p:txBody>
          <a:bodyPr wrap="square" lIns="96359" tIns="48180" rIns="96359" bIns="48180">
            <a:spAutoFit/>
          </a:bodyPr>
          <a:lstStyle/>
          <a:p>
            <a:r>
              <a:rPr lang="en-US" sz="1300" b="1" dirty="0"/>
              <a:t>Quarter </a:t>
            </a:r>
            <a:r>
              <a:rPr lang="en-US" sz="1300" b="1" dirty="0" smtClean="0"/>
              <a:t>Two </a:t>
            </a:r>
            <a:r>
              <a:rPr lang="en-US" sz="1300" dirty="0"/>
              <a:t>Reading Literature Learning Progressions.  </a:t>
            </a:r>
          </a:p>
          <a:p>
            <a:r>
              <a:rPr lang="en-US" sz="1300" dirty="0"/>
              <a:t>The indicated boxes highlighted </a:t>
            </a:r>
            <a:r>
              <a:rPr lang="en-US" sz="1300" b="1" i="1" dirty="0"/>
              <a:t>before the standard</a:t>
            </a:r>
            <a:r>
              <a:rPr lang="en-US" sz="1300" dirty="0"/>
              <a:t>, </a:t>
            </a:r>
            <a:r>
              <a:rPr lang="en-US" sz="1300" b="1" dirty="0"/>
              <a:t>are assessed on this pre-assessment</a:t>
            </a:r>
            <a:r>
              <a:rPr lang="en-US" sz="1300" dirty="0"/>
              <a:t>. The standard itself is assessed on the Common Formative Assessment (CFA) at the end of each quarter.</a:t>
            </a:r>
          </a:p>
        </p:txBody>
      </p:sp>
      <p:graphicFrame>
        <p:nvGraphicFramePr>
          <p:cNvPr id="6" name="Table 5"/>
          <p:cNvGraphicFramePr>
            <a:graphicFrameLocks noGrp="1"/>
          </p:cNvGraphicFramePr>
          <p:nvPr>
            <p:extLst>
              <p:ext uri="{D42A27DB-BD31-4B8C-83A1-F6EECF244321}">
                <p14:modId xmlns:p14="http://schemas.microsoft.com/office/powerpoint/2010/main" val="703029244"/>
              </p:ext>
            </p:extLst>
          </p:nvPr>
        </p:nvGraphicFramePr>
        <p:xfrm>
          <a:off x="457201" y="838200"/>
          <a:ext cx="7010399" cy="1828800"/>
        </p:xfrm>
        <a:graphic>
          <a:graphicData uri="http://schemas.openxmlformats.org/drawingml/2006/table">
            <a:tbl>
              <a:tblPr firstRow="1" firstCol="1" bandRow="1"/>
              <a:tblGrid>
                <a:gridCol w="609599"/>
                <a:gridCol w="838200"/>
                <a:gridCol w="457200"/>
                <a:gridCol w="609600"/>
                <a:gridCol w="838200"/>
                <a:gridCol w="838200"/>
                <a:gridCol w="685800"/>
                <a:gridCol w="685800"/>
                <a:gridCol w="685800"/>
                <a:gridCol w="762000"/>
              </a:tblGrid>
              <a:tr h="15240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27461" marR="27461"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Cm</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APo</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ANr</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ANs</a:t>
                      </a:r>
                      <a:endParaRPr lang="en-US" sz="800" dirty="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27461" marR="27461"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773928">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Retell a sequence of events within a stanza, chapter, or scene in a text previously read and discussed in class.</a:t>
                      </a:r>
                      <a:endParaRPr lang="en-US" sz="800" dirty="0">
                        <a:effectLst/>
                        <a:latin typeface="Calibri"/>
                        <a:ea typeface="Calibri"/>
                        <a:cs typeface="Times New Roman"/>
                      </a:endParaRPr>
                    </a:p>
                  </a:txBody>
                  <a:tcPr marL="27461" marR="27461"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Define (understand the meaning of...) Standard Academic Language:  stanza, scene, setting, contributes, setting, theme, plot, development analyze, particular, overall, structure</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Identify in a text previously read and discussed in class the: theme, setting, and plot</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Answer questions in reference to a particular sentence, chapter, scene or stanza (of a text previously read and discussed in class).</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Student understands that sentences, chapters, scenes and stanzas are part of an overall text structure (within a theme, setting or plot).</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Locates specific information within a particular sentence, chapter, scene or stanza by understanding the structure of the text.</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Obtain information within a particular sentence, scene, chapter and stanza for a specific purpose (text </a:t>
                      </a:r>
                      <a:r>
                        <a:rPr lang="en-US" sz="800" u="sng" dirty="0">
                          <a:solidFill>
                            <a:srgbClr val="000000"/>
                          </a:solidFill>
                          <a:effectLst/>
                          <a:latin typeface="Calibri"/>
                          <a:ea typeface="Times New Roman"/>
                          <a:cs typeface="Times New Roman"/>
                        </a:rPr>
                        <a:t>not discussed</a:t>
                      </a:r>
                      <a:r>
                        <a:rPr lang="en-US" sz="800" dirty="0">
                          <a:solidFill>
                            <a:srgbClr val="000000"/>
                          </a:solidFill>
                          <a:effectLst/>
                          <a:latin typeface="Calibri"/>
                          <a:ea typeface="Times New Roman"/>
                          <a:cs typeface="Times New Roman"/>
                        </a:rPr>
                        <a:t> in class).</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Analyze (organize graphically) information about the theme, setting and plot of a text. </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Analyze the organizational structures of sentences, chapters, scenes and stanzas within a text.</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Connect or follow the development of a theme, setting or plot   within a sentence, chapter, scene or stanza</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27461" marR="27461"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2172347"/>
              </p:ext>
            </p:extLst>
          </p:nvPr>
        </p:nvGraphicFramePr>
        <p:xfrm>
          <a:off x="438149" y="2770607"/>
          <a:ext cx="7010401" cy="1478695"/>
        </p:xfrm>
        <a:graphic>
          <a:graphicData uri="http://schemas.openxmlformats.org/drawingml/2006/table">
            <a:tbl>
              <a:tblPr firstRow="1" firstCol="1" bandRow="1"/>
              <a:tblGrid>
                <a:gridCol w="812281"/>
                <a:gridCol w="940319"/>
                <a:gridCol w="964131"/>
                <a:gridCol w="657901"/>
                <a:gridCol w="1108043"/>
                <a:gridCol w="605962"/>
                <a:gridCol w="626362"/>
                <a:gridCol w="1295402"/>
              </a:tblGrid>
              <a:tr h="137575">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APx</a:t>
                      </a:r>
                      <a:endParaRPr lang="en-US" sz="800" dirty="0">
                        <a:effectLst/>
                        <a:latin typeface="Calibri"/>
                        <a:ea typeface="Calibri"/>
                        <a:cs typeface="Times New Roman"/>
                      </a:endParaRPr>
                    </a:p>
                  </a:txBody>
                  <a:tcPr marL="34157" marR="34157"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ANz</a:t>
                      </a:r>
                      <a:endParaRPr lang="en-US" sz="80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ANA</a:t>
                      </a:r>
                      <a:endParaRPr lang="en-US" sz="80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EVE</a:t>
                      </a:r>
                      <a:endParaRPr lang="en-US" sz="80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SYH</a:t>
                      </a:r>
                      <a:endParaRPr lang="en-US" sz="80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a:t>
                      </a:r>
                      <a:r>
                        <a:rPr lang="en-US" sz="800" b="1" dirty="0" smtClean="0">
                          <a:solidFill>
                            <a:srgbClr val="000000"/>
                          </a:solidFill>
                          <a:effectLst/>
                          <a:latin typeface="Calibri"/>
                          <a:ea typeface="Times New Roman"/>
                          <a:cs typeface="Times New Roman"/>
                        </a:rPr>
                        <a:t>ANO</a:t>
                      </a:r>
                      <a:endParaRPr lang="en-US" sz="800" dirty="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dirty="0" smtClean="0">
                          <a:effectLst/>
                          <a:latin typeface="Calibri"/>
                          <a:ea typeface="Calibri"/>
                          <a:cs typeface="Times New Roman"/>
                        </a:rPr>
                        <a:t>Standard</a:t>
                      </a:r>
                      <a:endParaRPr lang="en-US" sz="800" dirty="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SYV</a:t>
                      </a:r>
                      <a:endParaRPr lang="en-US" sz="800">
                        <a:effectLst/>
                        <a:latin typeface="Calibri"/>
                        <a:ea typeface="Calibri"/>
                        <a:cs typeface="Times New Roman"/>
                      </a:endParaRPr>
                    </a:p>
                  </a:txBody>
                  <a:tcPr marL="34157" marR="34157"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r>
              <a:tr h="576109">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Explain how a sentence, chapter, scene or stanza contributes to the development of a theme, setting or plot in text </a:t>
                      </a:r>
                      <a:r>
                        <a:rPr lang="en-US" sz="800" u="sng" dirty="0">
                          <a:solidFill>
                            <a:srgbClr val="000000"/>
                          </a:solidFill>
                          <a:effectLst/>
                          <a:latin typeface="Calibri"/>
                          <a:ea typeface="Times New Roman"/>
                          <a:cs typeface="Times New Roman"/>
                        </a:rPr>
                        <a:t>not read or discussed in class</a:t>
                      </a: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157" marR="34157"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Analyze how a chapter contributes to the rising action of a novel – how a scene contributes to the development of a drama and stanza to poetry</a:t>
                      </a:r>
                      <a:r>
                        <a:rPr lang="en-US" sz="800" b="1" dirty="0" smtClean="0">
                          <a:solidFill>
                            <a:srgbClr val="000000"/>
                          </a:solidFill>
                          <a:effectLst/>
                          <a:latin typeface="Calibri"/>
                          <a:ea typeface="Times New Roman"/>
                          <a:cs typeface="Times New Roman"/>
                        </a:rPr>
                        <a:t>.</a:t>
                      </a:r>
                      <a:endParaRPr lang="en-US" sz="800" dirty="0">
                        <a:effectLst/>
                        <a:latin typeface="Calibri"/>
                        <a:ea typeface="Calibri"/>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Calibri"/>
                          <a:ea typeface="Times New Roman"/>
                          <a:cs typeface="Times New Roman"/>
                        </a:rPr>
                        <a:t>Analyze how an author uses a particular scene to develop the theme, setting or plot (i.e. chapter, stanza, etc</a:t>
                      </a:r>
                      <a:r>
                        <a:rPr lang="en-US" sz="800" b="1" dirty="0" smtClean="0">
                          <a:solidFill>
                            <a:srgbClr val="000000"/>
                          </a:solidFill>
                          <a:effectLst/>
                          <a:latin typeface="Calibri"/>
                          <a:ea typeface="Times New Roman"/>
                          <a:cs typeface="Times New Roman"/>
                        </a:rPr>
                        <a:t>..)</a:t>
                      </a:r>
                      <a:r>
                        <a:rPr lang="en-US" sz="800" b="1" dirty="0" smtClean="0">
                          <a:solidFill>
                            <a:srgbClr val="C00000"/>
                          </a:solidFill>
                          <a:effectLst/>
                          <a:latin typeface="+mn-lt"/>
                          <a:ea typeface="Calibri"/>
                          <a:cs typeface="Times New Roman"/>
                        </a:rPr>
                        <a:t> </a:t>
                      </a:r>
                      <a:r>
                        <a:rPr lang="en-US" sz="800" b="1" dirty="0" smtClean="0">
                          <a:solidFill>
                            <a:schemeClr val="tx1"/>
                          </a:solidFill>
                          <a:effectLst/>
                          <a:latin typeface="+mn-lt"/>
                          <a:ea typeface="Calibri"/>
                          <a:cs typeface="Times New Roman"/>
                        </a:rPr>
                        <a:t>SELECTED </a:t>
                      </a:r>
                      <a:r>
                        <a:rPr lang="en-US" sz="800" b="1" baseline="0" dirty="0" smtClean="0">
                          <a:solidFill>
                            <a:schemeClr val="tx1"/>
                          </a:solidFill>
                          <a:effectLst/>
                          <a:latin typeface="+mn-lt"/>
                          <a:ea typeface="Calibri"/>
                          <a:cs typeface="Times New Roman"/>
                        </a:rPr>
                        <a:t>RESPONSE # 1</a:t>
                      </a:r>
                      <a:endParaRPr lang="en-US" sz="80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800" b="1" dirty="0" smtClean="0">
                        <a:solidFill>
                          <a:srgbClr val="C00000"/>
                        </a:solidFill>
                        <a:effectLst/>
                        <a:latin typeface="Calibri"/>
                        <a:ea typeface="Times New Roman"/>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smtClean="0">
                          <a:effectLst/>
                          <a:latin typeface="Calibri"/>
                          <a:ea typeface="Times New Roman"/>
                          <a:cs typeface="Times New Roman"/>
                        </a:rPr>
                        <a:t> Interpret </a:t>
                      </a:r>
                      <a:r>
                        <a:rPr lang="en-US" sz="800" dirty="0">
                          <a:effectLst/>
                          <a:latin typeface="Calibri"/>
                          <a:ea typeface="Times New Roman"/>
                          <a:cs typeface="Times New Roman"/>
                        </a:rPr>
                        <a:t>how a particular sentence, chapter, scene, or stanza fits into the overall structure of a text.</a:t>
                      </a:r>
                      <a:endParaRPr lang="en-US" sz="800" dirty="0">
                        <a:effectLst/>
                        <a:latin typeface="Calibri"/>
                        <a:ea typeface="Calibri"/>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Synthesize information from a stanza, chapter, scene or sentence from one source or text to summarize or explain the development of a theme, setting or plot</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chemeClr val="tx1"/>
                          </a:solidFill>
                          <a:effectLst/>
                          <a:latin typeface="Calibri"/>
                          <a:ea typeface="Calibri"/>
                          <a:cs typeface="Times New Roman"/>
                        </a:rPr>
                        <a:t>SELECTED </a:t>
                      </a:r>
                      <a:r>
                        <a:rPr lang="en-US" sz="800" b="1" baseline="0" dirty="0" smtClean="0">
                          <a:solidFill>
                            <a:schemeClr val="tx1"/>
                          </a:solidFill>
                          <a:effectLst/>
                          <a:latin typeface="Calibri"/>
                          <a:ea typeface="Calibri"/>
                          <a:cs typeface="Times New Roman"/>
                        </a:rPr>
                        <a:t>RESPONSE # 2</a:t>
                      </a:r>
                      <a:endParaRPr lang="en-US" sz="800" dirty="0">
                        <a:solidFill>
                          <a:schemeClr val="tx1"/>
                        </a:solidFill>
                        <a:effectLst/>
                        <a:latin typeface="Calibri"/>
                        <a:ea typeface="Calibri"/>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00000"/>
                        </a:lnSpc>
                        <a:spcBef>
                          <a:spcPts val="0"/>
                        </a:spcBef>
                        <a:spcAft>
                          <a:spcPts val="0"/>
                        </a:spcAft>
                      </a:pPr>
                      <a:r>
                        <a:rPr lang="en-US" sz="800" b="1" u="sng" dirty="0">
                          <a:effectLst/>
                          <a:latin typeface="Calibri"/>
                          <a:ea typeface="Calibri"/>
                          <a:cs typeface="Calibri"/>
                        </a:rPr>
                        <a:t>RL.6.5</a:t>
                      </a:r>
                      <a:r>
                        <a:rPr lang="en-US" sz="800" dirty="0">
                          <a:effectLst/>
                          <a:latin typeface="Calibri"/>
                          <a:ea typeface="Calibri"/>
                          <a:cs typeface="Calibri"/>
                        </a:rPr>
                        <a:t> Analyze how a particular sentence, chapter, scene, or stanza contributes to the development of the theme, setting, or plot in a </a:t>
                      </a:r>
                      <a:r>
                        <a:rPr lang="en-US" sz="800" u="sng" dirty="0">
                          <a:effectLst/>
                          <a:latin typeface="Calibri"/>
                          <a:ea typeface="Calibri"/>
                          <a:cs typeface="Calibri"/>
                        </a:rPr>
                        <a:t>long text</a:t>
                      </a:r>
                      <a:r>
                        <a:rPr lang="en-US" sz="800" dirty="0">
                          <a:effectLst/>
                          <a:latin typeface="Calibri"/>
                          <a:ea typeface="Calibri"/>
                          <a:cs typeface="Calibri"/>
                        </a:rPr>
                        <a:t>.</a:t>
                      </a:r>
                      <a:endParaRPr lang="en-US" sz="800" dirty="0">
                        <a:effectLst/>
                        <a:latin typeface="Calibri"/>
                        <a:ea typeface="Calibri"/>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Synthesize information across multiple sources into an overall connected structure using sentences, stanzas, chapters or scenes to show the development of a specific theme, setting or plot.</a:t>
                      </a:r>
                      <a:endParaRPr lang="en-US" sz="800" dirty="0">
                        <a:effectLst/>
                        <a:latin typeface="Calibri"/>
                        <a:ea typeface="Calibri"/>
                        <a:cs typeface="Times New Roman"/>
                      </a:endParaRPr>
                    </a:p>
                  </a:txBody>
                  <a:tcPr marL="34157" marR="34157"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Rectangle 9"/>
          <p:cNvSpPr/>
          <p:nvPr/>
        </p:nvSpPr>
        <p:spPr>
          <a:xfrm rot="20591387">
            <a:off x="3661543" y="2343582"/>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graphicFrame>
        <p:nvGraphicFramePr>
          <p:cNvPr id="9" name="Table 8"/>
          <p:cNvGraphicFramePr>
            <a:graphicFrameLocks noGrp="1"/>
          </p:cNvGraphicFramePr>
          <p:nvPr>
            <p:extLst>
              <p:ext uri="{D42A27DB-BD31-4B8C-83A1-F6EECF244321}">
                <p14:modId xmlns:p14="http://schemas.microsoft.com/office/powerpoint/2010/main" val="3351664754"/>
              </p:ext>
            </p:extLst>
          </p:nvPr>
        </p:nvGraphicFramePr>
        <p:xfrm>
          <a:off x="454026" y="4343400"/>
          <a:ext cx="6994524" cy="2243328"/>
        </p:xfrm>
        <a:graphic>
          <a:graphicData uri="http://schemas.openxmlformats.org/drawingml/2006/table">
            <a:tbl>
              <a:tblPr firstRow="1" firstCol="1" bandRow="1"/>
              <a:tblGrid>
                <a:gridCol w="439907"/>
                <a:gridCol w="641008"/>
                <a:gridCol w="584448"/>
                <a:gridCol w="439907"/>
                <a:gridCol w="471329"/>
                <a:gridCol w="534173"/>
                <a:gridCol w="597017"/>
                <a:gridCol w="597017"/>
                <a:gridCol w="502751"/>
                <a:gridCol w="442305"/>
                <a:gridCol w="762000"/>
                <a:gridCol w="457200"/>
                <a:gridCol w="525462"/>
              </a:tblGrid>
              <a:tr h="132127">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804" marR="3280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ANq</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Cw</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APx</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ANA</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EVC</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4 - ANP</a:t>
                      </a:r>
                      <a:endParaRPr lang="en-US" sz="800" dirty="0">
                        <a:effectLst/>
                        <a:latin typeface="Calibri"/>
                        <a:ea typeface="Calibri"/>
                        <a:cs typeface="Times New Roman"/>
                      </a:endParaRPr>
                    </a:p>
                  </a:txBody>
                  <a:tcPr marL="32804" marR="3280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754490">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Recall a point of view within a text.</a:t>
                      </a:r>
                      <a:endParaRPr lang="en-US" sz="800">
                        <a:effectLst/>
                        <a:latin typeface="Calibri"/>
                        <a:ea typeface="Calibri"/>
                        <a:cs typeface="Times New Roman"/>
                      </a:endParaRPr>
                    </a:p>
                  </a:txBody>
                  <a:tcPr marL="32804" marR="3280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(understand, meaning of...) Standard Academic Language: point of view, narrator, 1</a:t>
                      </a:r>
                      <a:r>
                        <a:rPr lang="en-US" sz="800" baseline="30000">
                          <a:solidFill>
                            <a:srgbClr val="000000"/>
                          </a:solidFill>
                          <a:effectLst/>
                          <a:latin typeface="Calibri"/>
                          <a:ea typeface="Times New Roman"/>
                          <a:cs typeface="Times New Roman"/>
                        </a:rPr>
                        <a:t>st</a:t>
                      </a:r>
                      <a:r>
                        <a:rPr lang="en-US" sz="800">
                          <a:solidFill>
                            <a:srgbClr val="000000"/>
                          </a:solidFill>
                          <a:effectLst/>
                          <a:latin typeface="Calibri"/>
                          <a:ea typeface="Times New Roman"/>
                          <a:cs typeface="Times New Roman"/>
                        </a:rPr>
                        <a:t> person, speaker, author, 3</a:t>
                      </a:r>
                      <a:r>
                        <a:rPr lang="en-US" sz="800" baseline="30000">
                          <a:solidFill>
                            <a:srgbClr val="000000"/>
                          </a:solidFill>
                          <a:effectLst/>
                          <a:latin typeface="Calibri"/>
                          <a:ea typeface="Times New Roman"/>
                          <a:cs typeface="Times New Roman"/>
                        </a:rPr>
                        <a:t>rd</a:t>
                      </a:r>
                      <a:r>
                        <a:rPr lang="en-US" sz="800">
                          <a:solidFill>
                            <a:srgbClr val="000000"/>
                          </a:solidFill>
                          <a:effectLst/>
                          <a:latin typeface="Calibri"/>
                          <a:ea typeface="Times New Roman"/>
                          <a:cs typeface="Times New Roman"/>
                        </a:rPr>
                        <a:t> person, development.</a:t>
                      </a:r>
                      <a:endParaRPr lang="en-US" sz="80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Identify or describe the characters in a story from the narrator or speakers point of view (previously read-discussed in class.).</a:t>
                      </a:r>
                      <a:endParaRPr lang="en-US" sz="80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Describe or identify a specific point of view in a text.</a:t>
                      </a:r>
                      <a:endParaRPr lang="en-US" sz="800" dirty="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effectLst/>
                          <a:latin typeface="Calibri"/>
                          <a:ea typeface="Times New Roman"/>
                          <a:cs typeface="Times New Roman"/>
                        </a:rPr>
                        <a:t>Student understands which point of view the story is being told in (1</a:t>
                      </a:r>
                      <a:r>
                        <a:rPr lang="en-US" sz="800" baseline="30000" dirty="0">
                          <a:effectLst/>
                          <a:latin typeface="Calibri"/>
                          <a:ea typeface="Times New Roman"/>
                          <a:cs typeface="Times New Roman"/>
                        </a:rPr>
                        <a:t>st</a:t>
                      </a:r>
                      <a:r>
                        <a:rPr lang="en-US" sz="800" dirty="0">
                          <a:effectLst/>
                          <a:latin typeface="Calibri"/>
                          <a:ea typeface="Times New Roman"/>
                          <a:cs typeface="Times New Roman"/>
                        </a:rPr>
                        <a:t> or 3</a:t>
                      </a:r>
                      <a:r>
                        <a:rPr lang="en-US" sz="800" baseline="30000" dirty="0">
                          <a:effectLst/>
                          <a:latin typeface="Calibri"/>
                          <a:ea typeface="Times New Roman"/>
                          <a:cs typeface="Times New Roman"/>
                        </a:rPr>
                        <a:t>rd</a:t>
                      </a:r>
                      <a:r>
                        <a:rPr lang="en-US" sz="800" dirty="0">
                          <a:effectLst/>
                          <a:latin typeface="Calibri"/>
                          <a:ea typeface="Times New Roman"/>
                          <a:cs typeface="Times New Roman"/>
                        </a:rPr>
                        <a:t>).</a:t>
                      </a:r>
                      <a:endParaRPr lang="en-US" sz="800" dirty="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u="sng" dirty="0">
                          <a:effectLst/>
                          <a:latin typeface="Calibri"/>
                          <a:ea typeface="Calibri"/>
                          <a:cs typeface="Helvetica"/>
                        </a:rPr>
                        <a:t>Explain</a:t>
                      </a:r>
                      <a:r>
                        <a:rPr lang="en-US" sz="800" dirty="0">
                          <a:effectLst/>
                          <a:latin typeface="Calibri"/>
                          <a:ea typeface="Calibri"/>
                          <a:cs typeface="Helvetica"/>
                        </a:rPr>
                        <a:t> how an author uses point of view in a text as a literary device</a:t>
                      </a:r>
                      <a:r>
                        <a:rPr lang="en-US" sz="800" dirty="0" smtClean="0">
                          <a:effectLst/>
                          <a:latin typeface="Calibri"/>
                          <a:ea typeface="Calibri"/>
                          <a:cs typeface="Helvetica"/>
                        </a:rPr>
                        <a:t>.</a:t>
                      </a:r>
                    </a:p>
                    <a:p>
                      <a:pPr marL="0" marR="0" algn="l">
                        <a:lnSpc>
                          <a:spcPct val="115000"/>
                        </a:lnSpc>
                        <a:spcBef>
                          <a:spcPts val="0"/>
                        </a:spcBef>
                        <a:spcAft>
                          <a:spcPts val="0"/>
                        </a:spcAft>
                      </a:pPr>
                      <a:r>
                        <a:rPr lang="en-US" sz="800" dirty="0" smtClean="0">
                          <a:solidFill>
                            <a:schemeClr val="tx1"/>
                          </a:solidFill>
                          <a:effectLst/>
                          <a:latin typeface="Calibri"/>
                          <a:ea typeface="Calibri"/>
                          <a:cs typeface="Helvetica"/>
                        </a:rPr>
                        <a:t>SELECTED</a:t>
                      </a:r>
                      <a:r>
                        <a:rPr lang="en-US" sz="800" baseline="0" dirty="0" smtClean="0">
                          <a:solidFill>
                            <a:schemeClr val="tx1"/>
                          </a:solidFill>
                          <a:effectLst/>
                          <a:latin typeface="Calibri"/>
                          <a:ea typeface="Calibri"/>
                          <a:cs typeface="Helvetica"/>
                        </a:rPr>
                        <a:t> RESPONSE # 3</a:t>
                      </a:r>
                      <a:endParaRPr lang="en-US" sz="800" dirty="0">
                        <a:solidFill>
                          <a:schemeClr val="tx1"/>
                        </a:solidFill>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a:effectLst/>
                          <a:latin typeface="Calibri"/>
                          <a:ea typeface="Times New Roman"/>
                          <a:cs typeface="Times New Roman"/>
                        </a:rPr>
                        <a:t>Identify</a:t>
                      </a:r>
                      <a:r>
                        <a:rPr lang="en-US" sz="800">
                          <a:effectLst/>
                          <a:latin typeface="Calibri"/>
                          <a:ea typeface="Times New Roman"/>
                          <a:cs typeface="Times New Roman"/>
                        </a:rPr>
                        <a:t> examples (list or categorize) how points of view are used as literary devices (to show emotion, opinion, influence, etc…).</a:t>
                      </a:r>
                      <a:endParaRPr lang="en-US" sz="80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Answers questions that require Describing</a:t>
                      </a:r>
                      <a:r>
                        <a:rPr lang="en-US" sz="800" dirty="0">
                          <a:solidFill>
                            <a:srgbClr val="000000"/>
                          </a:solidFill>
                          <a:effectLst/>
                          <a:latin typeface="Calibri"/>
                          <a:ea typeface="Times New Roman"/>
                          <a:cs typeface="Times New Roman"/>
                        </a:rPr>
                        <a:t> ways an author uses points of view to influence readers </a:t>
                      </a:r>
                      <a:endParaRPr lang="en-US" sz="800" dirty="0" smtClean="0">
                        <a:solidFill>
                          <a:srgbClr val="000000"/>
                        </a:solidFill>
                        <a:effectLst/>
                        <a:latin typeface="Calibri"/>
                        <a:ea typeface="Times New Roman"/>
                        <a:cs typeface="Times New Roman"/>
                      </a:endParaRPr>
                    </a:p>
                    <a:p>
                      <a:pPr marL="0" marR="0" algn="l">
                        <a:lnSpc>
                          <a:spcPct val="115000"/>
                        </a:lnSpc>
                        <a:spcBef>
                          <a:spcPts val="0"/>
                        </a:spcBef>
                        <a:spcAft>
                          <a:spcPts val="0"/>
                        </a:spcAft>
                      </a:pPr>
                      <a:r>
                        <a:rPr lang="en-US" sz="800" dirty="0" smtClean="0">
                          <a:solidFill>
                            <a:schemeClr val="tx1"/>
                          </a:solidFill>
                          <a:effectLst/>
                          <a:latin typeface="Calibri"/>
                          <a:ea typeface="Calibri"/>
                          <a:cs typeface="Times New Roman"/>
                        </a:rPr>
                        <a:t>SELECTED RESPONSE # 4</a:t>
                      </a:r>
                      <a:endParaRPr lang="en-US" sz="800" dirty="0">
                        <a:solidFill>
                          <a:schemeClr val="tx1"/>
                        </a:solidFill>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Show an understanding of how point of view is developed by an author by following text structure in a new text.</a:t>
                      </a:r>
                      <a:endParaRPr lang="en-US" sz="80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Analyze how telling the story from a specific point of view influences the reader’s interpretation of a text.</a:t>
                      </a:r>
                      <a:endParaRPr lang="en-US" sz="80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Cite evidence to show </a:t>
                      </a:r>
                      <a:r>
                        <a:rPr lang="en-US" sz="800" dirty="0">
                          <a:effectLst/>
                          <a:latin typeface="Calibri"/>
                          <a:ea typeface="Calibri"/>
                          <a:cs typeface="Calibri"/>
                        </a:rPr>
                        <a:t>how the author’s point of view is developed in a text for a specific purpose</a:t>
                      </a:r>
                      <a:r>
                        <a:rPr lang="en-US" sz="800" dirty="0" smtClean="0">
                          <a:effectLst/>
                          <a:latin typeface="Calibri"/>
                          <a:ea typeface="Calibri"/>
                          <a:cs typeface="Calibri"/>
                        </a:rPr>
                        <a:t>.</a:t>
                      </a:r>
                    </a:p>
                    <a:p>
                      <a:pPr marL="0" marR="0" algn="l">
                        <a:lnSpc>
                          <a:spcPct val="115000"/>
                        </a:lnSpc>
                        <a:spcBef>
                          <a:spcPts val="0"/>
                        </a:spcBef>
                        <a:spcAft>
                          <a:spcPts val="0"/>
                        </a:spcAft>
                      </a:pPr>
                      <a:r>
                        <a:rPr lang="en-US" sz="800" dirty="0" smtClean="0">
                          <a:solidFill>
                            <a:schemeClr val="tx1"/>
                          </a:solidFill>
                          <a:effectLst/>
                          <a:latin typeface="Calibri"/>
                          <a:ea typeface="Calibri"/>
                          <a:cs typeface="Times New Roman"/>
                        </a:rPr>
                        <a:t>CONSTRUCTED RESPONSE # 7</a:t>
                      </a:r>
                      <a:endParaRPr lang="en-US" sz="800" dirty="0">
                        <a:solidFill>
                          <a:schemeClr val="tx1"/>
                        </a:solidFill>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RL.6.</a:t>
                      </a:r>
                      <a:r>
                        <a:rPr lang="en-US" sz="800" u="sng" dirty="0">
                          <a:effectLst/>
                          <a:latin typeface="Calibri"/>
                          <a:ea typeface="Calibri"/>
                          <a:cs typeface="Helvetica"/>
                        </a:rPr>
                        <a:t>6</a:t>
                      </a:r>
                      <a:r>
                        <a:rPr lang="en-US" sz="800" dirty="0">
                          <a:effectLst/>
                          <a:latin typeface="Calibri"/>
                          <a:ea typeface="Calibri"/>
                          <a:cs typeface="Helvetica"/>
                        </a:rPr>
                        <a:t> Explain how an author develops the point of view of the narrator or speaker in a text.</a:t>
                      </a:r>
                      <a:endParaRPr lang="en-US" sz="800" dirty="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Gather, analyze and organize how authors from many sources use point of view to gain readers attention. </a:t>
                      </a:r>
                      <a:endParaRPr lang="en-US" sz="800" dirty="0">
                        <a:effectLst/>
                        <a:latin typeface="Calibri"/>
                        <a:ea typeface="Calibri"/>
                        <a:cs typeface="Times New Roman"/>
                      </a:endParaRPr>
                    </a:p>
                  </a:txBody>
                  <a:tcPr marL="32804" marR="3280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rot="20591387">
            <a:off x="1756545" y="5921875"/>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graphicFrame>
        <p:nvGraphicFramePr>
          <p:cNvPr id="14" name="Table 13"/>
          <p:cNvGraphicFramePr>
            <a:graphicFrameLocks noGrp="1"/>
          </p:cNvGraphicFramePr>
          <p:nvPr>
            <p:extLst>
              <p:ext uri="{D42A27DB-BD31-4B8C-83A1-F6EECF244321}">
                <p14:modId xmlns:p14="http://schemas.microsoft.com/office/powerpoint/2010/main" val="514073789"/>
              </p:ext>
            </p:extLst>
          </p:nvPr>
        </p:nvGraphicFramePr>
        <p:xfrm>
          <a:off x="454024" y="6705600"/>
          <a:ext cx="6994526" cy="2316480"/>
        </p:xfrm>
        <a:graphic>
          <a:graphicData uri="http://schemas.openxmlformats.org/drawingml/2006/table">
            <a:tbl>
              <a:tblPr firstRow="1" firstCol="1" bandRow="1"/>
              <a:tblGrid>
                <a:gridCol w="717053"/>
                <a:gridCol w="799009"/>
                <a:gridCol w="533400"/>
                <a:gridCol w="694895"/>
                <a:gridCol w="600505"/>
                <a:gridCol w="685800"/>
                <a:gridCol w="609600"/>
                <a:gridCol w="672449"/>
                <a:gridCol w="775351"/>
                <a:gridCol w="906464"/>
              </a:tblGrid>
              <a:tr h="13373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dirty="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ANp</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SYH</a:t>
                      </a:r>
                      <a:endParaRPr lang="en-US" sz="80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EVS</a:t>
                      </a:r>
                      <a:endParaRPr lang="en-US" sz="800" dirty="0">
                        <a:effectLst/>
                        <a:latin typeface="Calibri"/>
                        <a:ea typeface="Calibri"/>
                        <a:cs typeface="Times New Roman"/>
                      </a:endParaRPr>
                    </a:p>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3202" marR="33202"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610914">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Retells </a:t>
                      </a:r>
                      <a:r>
                        <a:rPr lang="en-US" sz="800" dirty="0">
                          <a:effectLst/>
                          <a:latin typeface="Calibri"/>
                          <a:ea typeface="Times New Roman"/>
                          <a:cs typeface="Times New Roman"/>
                        </a:rPr>
                        <a:t>specific differences between reading and hearing a story.</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u="sng" dirty="0">
                          <a:effectLst/>
                          <a:latin typeface="Calibri"/>
                          <a:ea typeface="Times New Roman"/>
                          <a:cs typeface="Times New Roman"/>
                        </a:rPr>
                        <a:t>Retells</a:t>
                      </a:r>
                      <a:r>
                        <a:rPr lang="en-US" sz="800" dirty="0">
                          <a:effectLst/>
                          <a:latin typeface="Calibri"/>
                          <a:ea typeface="Times New Roman"/>
                          <a:cs typeface="Times New Roman"/>
                        </a:rPr>
                        <a:t> specific differences between reading or hearing and viewing a story. </a:t>
                      </a:r>
                      <a:endParaRPr lang="en-US" sz="800" dirty="0">
                        <a:effectLst/>
                        <a:latin typeface="Calibri"/>
                        <a:ea typeface="Calibri"/>
                        <a:cs typeface="Times New Roman"/>
                      </a:endParaRPr>
                    </a:p>
                  </a:txBody>
                  <a:tcPr marL="33202" marR="33202"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Define (understand meaning of..) Academic Standard Language terms:  viewing, audio, video, and live version</a:t>
                      </a:r>
                      <a:r>
                        <a:rPr lang="en-US" sz="800" dirty="0" smtClean="0">
                          <a:effectLst/>
                          <a:latin typeface="Calibri"/>
                          <a:ea typeface="Times New Roman"/>
                          <a:cs typeface="Times New Roman"/>
                        </a:rPr>
                        <a: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Use the word “perceive” accurately in speaking about an experience.</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Identifies literary elements as presented in reading, hearing or viewing a story, drama or poem.</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Students can explain what they “see” and what they “hear” when reading a text.  Do they see and hear the same thing when listening or watching a story, drama or poem</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chemeClr val="tx1"/>
                          </a:solidFill>
                          <a:effectLst/>
                          <a:latin typeface="Calibri"/>
                          <a:ea typeface="Calibri"/>
                          <a:cs typeface="Times New Roman"/>
                        </a:rPr>
                        <a:t>SELECTED RESPONSE #5</a:t>
                      </a:r>
                      <a:endParaRPr lang="en-US" sz="800" dirty="0">
                        <a:solidFill>
                          <a:schemeClr val="tx1"/>
                        </a:solidFill>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Students recognize that stories (dramas and/or poems) are presented differently in read texts, audio and live or viewed versions.</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Compare (or organize) and use </a:t>
                      </a:r>
                      <a:r>
                        <a:rPr lang="en-US" sz="800" u="sng" dirty="0">
                          <a:effectLst/>
                          <a:latin typeface="Calibri"/>
                          <a:ea typeface="Times New Roman"/>
                          <a:cs typeface="Times New Roman"/>
                        </a:rPr>
                        <a:t>specific examples</a:t>
                      </a:r>
                      <a:r>
                        <a:rPr lang="en-US" sz="800" dirty="0">
                          <a:effectLst/>
                          <a:latin typeface="Calibri"/>
                          <a:ea typeface="Times New Roman"/>
                          <a:cs typeface="Times New Roman"/>
                        </a:rPr>
                        <a:t> how reading a text is different from an audio version.</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(Continue with reading vs live</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audio vs live, etc...)</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Connect </a:t>
                      </a:r>
                      <a:r>
                        <a:rPr lang="en-US" sz="800" b="1" u="sng" dirty="0">
                          <a:effectLst/>
                          <a:latin typeface="Calibri"/>
                          <a:ea typeface="Times New Roman"/>
                          <a:cs typeface="Times New Roman"/>
                        </a:rPr>
                        <a:t>specific characteristics</a:t>
                      </a:r>
                      <a:r>
                        <a:rPr lang="en-US" sz="800" b="1" dirty="0">
                          <a:effectLst/>
                          <a:latin typeface="Calibri"/>
                          <a:ea typeface="Times New Roman"/>
                          <a:cs typeface="Times New Roman"/>
                        </a:rPr>
                        <a:t> of text, audio, visual or live versions of a story to </a:t>
                      </a:r>
                      <a:r>
                        <a:rPr lang="en-US" sz="800" b="1" u="sng" dirty="0">
                          <a:effectLst/>
                          <a:latin typeface="Calibri"/>
                          <a:ea typeface="Times New Roman"/>
                          <a:cs typeface="Times New Roman"/>
                        </a:rPr>
                        <a:t>examples seen or heard</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a:t>
                      </a:r>
                      <a:r>
                        <a:rPr lang="en-US" sz="800" b="1" dirty="0" smtClean="0">
                          <a:solidFill>
                            <a:schemeClr val="tx1"/>
                          </a:solidFill>
                          <a:effectLst/>
                          <a:latin typeface="Calibri"/>
                          <a:ea typeface="Calibri"/>
                          <a:cs typeface="Times New Roman"/>
                        </a:rPr>
                        <a:t>RESPONSE #6</a:t>
                      </a:r>
                      <a:endParaRPr lang="en-US" sz="800" dirty="0">
                        <a:solidFill>
                          <a:schemeClr val="tx1"/>
                        </a:solidFill>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Analyze </a:t>
                      </a:r>
                      <a:r>
                        <a:rPr lang="en-US" sz="800" u="sng" dirty="0">
                          <a:effectLst/>
                          <a:latin typeface="Calibri"/>
                          <a:ea typeface="Times New Roman"/>
                          <a:cs typeface="Times New Roman"/>
                        </a:rPr>
                        <a:t>perceptual changes</a:t>
                      </a:r>
                      <a:r>
                        <a:rPr lang="en-US" sz="800" dirty="0">
                          <a:effectLst/>
                          <a:latin typeface="Calibri"/>
                          <a:ea typeface="Times New Roman"/>
                          <a:cs typeface="Times New Roman"/>
                        </a:rPr>
                        <a:t> made in a “read” version compared to an audio or live version of the same story.  </a:t>
                      </a:r>
                      <a:r>
                        <a:rPr lang="en-US" sz="800" u="sng" dirty="0">
                          <a:effectLst/>
                          <a:latin typeface="Calibri"/>
                          <a:ea typeface="Times New Roman"/>
                          <a:cs typeface="Times New Roman"/>
                        </a:rPr>
                        <a:t>How did it change their perceptions of the story</a:t>
                      </a:r>
                      <a:r>
                        <a:rPr lang="en-US" sz="800" dirty="0">
                          <a:effectLst/>
                          <a:latin typeface="Calibri"/>
                          <a:ea typeface="Times New Roman"/>
                          <a:cs typeface="Times New Roman"/>
                        </a:rPr>
                        <a:t>?</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Synthesize the experiences of reading, listening or viewing the same version of a text in order to make a recommendation of the benefits of each.</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smtClean="0">
                          <a:solidFill>
                            <a:schemeClr val="tx1"/>
                          </a:solidFill>
                          <a:effectLst/>
                          <a:latin typeface="Calibri"/>
                          <a:ea typeface="Times New Roman"/>
                          <a:cs typeface="Times New Roman"/>
                        </a:rPr>
                        <a:t>CONSTRUCTED RESPONSE #8</a:t>
                      </a:r>
                      <a:endParaRPr lang="en-US" sz="800" dirty="0">
                        <a:solidFill>
                          <a:schemeClr val="tx1"/>
                        </a:solidFill>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Calibri"/>
                        </a:rPr>
                        <a:t>RL.6.</a:t>
                      </a:r>
                      <a:r>
                        <a:rPr lang="en-US" sz="800" b="1" u="sng" dirty="0">
                          <a:effectLst/>
                          <a:latin typeface="Calibri"/>
                          <a:ea typeface="Calibri"/>
                          <a:cs typeface="Calibri"/>
                        </a:rPr>
                        <a:t>7</a:t>
                      </a:r>
                      <a:r>
                        <a:rPr lang="en-US" sz="800" dirty="0">
                          <a:effectLst/>
                          <a:latin typeface="Calibri"/>
                          <a:ea typeface="Calibri"/>
                          <a:cs typeface="Calibri"/>
                        </a:rPr>
                        <a:t>   Compare and contrast the experience of reading a story, drama, or poem to listening to or viewing an audio, video, or live version of the text, including contrasting what they “see” and “hear” when reading the text to what they perceive when they listen or watch.</a:t>
                      </a:r>
                      <a:endParaRPr lang="en-US" sz="800" dirty="0">
                        <a:effectLst/>
                        <a:latin typeface="Calibri"/>
                        <a:ea typeface="Calibri"/>
                        <a:cs typeface="Times New Roman"/>
                      </a:endParaRPr>
                    </a:p>
                  </a:txBody>
                  <a:tcPr marL="33202" marR="33202"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1" name="Rectangle 10"/>
          <p:cNvSpPr/>
          <p:nvPr/>
        </p:nvSpPr>
        <p:spPr>
          <a:xfrm rot="20591387">
            <a:off x="6557144" y="2343583"/>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5" name="Slide Number Placeholder 4"/>
          <p:cNvSpPr>
            <a:spLocks noGrp="1"/>
          </p:cNvSpPr>
          <p:nvPr>
            <p:ph type="sldNum" sz="quarter" idx="12"/>
          </p:nvPr>
        </p:nvSpPr>
        <p:spPr/>
        <p:txBody>
          <a:bodyPr/>
          <a:lstStyle/>
          <a:p>
            <a:fld id="{F177B04D-AEB5-43ED-B9BA-B3D1EC9C9067}" type="slidenum">
              <a:rPr lang="en-US" smtClean="0"/>
              <a:pPr/>
              <a:t>14</a:t>
            </a:fld>
            <a:endParaRPr lang="en-US" dirty="0"/>
          </a:p>
        </p:txBody>
      </p:sp>
      <p:pic>
        <p:nvPicPr>
          <p:cNvPr id="8" name="Picture 7"/>
          <p:cNvPicPr>
            <a:picLocks noChangeAspect="1"/>
          </p:cNvPicPr>
          <p:nvPr/>
        </p:nvPicPr>
        <p:blipFill>
          <a:blip r:embed="rId3"/>
          <a:stretch>
            <a:fillRect/>
          </a:stretch>
        </p:blipFill>
        <p:spPr>
          <a:xfrm>
            <a:off x="1252684" y="3733800"/>
            <a:ext cx="999831" cy="536494"/>
          </a:xfrm>
          <a:prstGeom prst="rect">
            <a:avLst/>
          </a:prstGeom>
        </p:spPr>
      </p:pic>
    </p:spTree>
    <p:extLst>
      <p:ext uri="{BB962C8B-B14F-4D97-AF65-F5344CB8AC3E}">
        <p14:creationId xmlns:p14="http://schemas.microsoft.com/office/powerpoint/2010/main" val="827856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850" y="83820"/>
            <a:ext cx="7124700" cy="705459"/>
          </a:xfrm>
          <a:prstGeom prst="rect">
            <a:avLst/>
          </a:prstGeom>
        </p:spPr>
        <p:txBody>
          <a:bodyPr wrap="square" lIns="96359" tIns="48180" rIns="96359" bIns="48180">
            <a:spAutoFit/>
          </a:bodyPr>
          <a:lstStyle/>
          <a:p>
            <a:r>
              <a:rPr lang="en-US" sz="1300" b="1" dirty="0"/>
              <a:t>Quarter </a:t>
            </a:r>
            <a:r>
              <a:rPr lang="en-US" sz="1300" b="1" dirty="0" smtClean="0"/>
              <a:t>Two </a:t>
            </a:r>
            <a:r>
              <a:rPr lang="en-US" sz="1300" dirty="0"/>
              <a:t>Reading Informational Learning Progressions.  </a:t>
            </a:r>
          </a:p>
          <a:p>
            <a:r>
              <a:rPr lang="en-US" sz="1300" dirty="0"/>
              <a:t>The indicated boxes highlighted </a:t>
            </a:r>
            <a:r>
              <a:rPr lang="en-US" sz="1300" b="1" i="1" dirty="0"/>
              <a:t>before the standard</a:t>
            </a:r>
            <a:r>
              <a:rPr lang="en-US" sz="1300" dirty="0"/>
              <a:t>, </a:t>
            </a:r>
            <a:r>
              <a:rPr lang="en-US" sz="1300" b="1" dirty="0"/>
              <a:t>are assessed on this pre-assessment. </a:t>
            </a:r>
            <a:r>
              <a:rPr lang="en-US" sz="1300" dirty="0"/>
              <a:t>The standard itself is assessed on the Common Formative Assessment (CFA) at the end of each quarter.</a:t>
            </a:r>
          </a:p>
        </p:txBody>
      </p:sp>
      <p:graphicFrame>
        <p:nvGraphicFramePr>
          <p:cNvPr id="10" name="Table 9"/>
          <p:cNvGraphicFramePr>
            <a:graphicFrameLocks noGrp="1"/>
          </p:cNvGraphicFramePr>
          <p:nvPr>
            <p:extLst>
              <p:ext uri="{D42A27DB-BD31-4B8C-83A1-F6EECF244321}">
                <p14:modId xmlns:p14="http://schemas.microsoft.com/office/powerpoint/2010/main" val="2389225704"/>
              </p:ext>
            </p:extLst>
          </p:nvPr>
        </p:nvGraphicFramePr>
        <p:xfrm>
          <a:off x="190501" y="914400"/>
          <a:ext cx="7391400" cy="2085848"/>
        </p:xfrm>
        <a:graphic>
          <a:graphicData uri="http://schemas.openxmlformats.org/drawingml/2006/table">
            <a:tbl>
              <a:tblPr firstRow="1" firstCol="1" bandRow="1"/>
              <a:tblGrid>
                <a:gridCol w="533399"/>
                <a:gridCol w="838200"/>
                <a:gridCol w="718931"/>
                <a:gridCol w="485775"/>
                <a:gridCol w="465143"/>
                <a:gridCol w="587369"/>
                <a:gridCol w="562183"/>
                <a:gridCol w="533400"/>
                <a:gridCol w="457200"/>
                <a:gridCol w="685800"/>
                <a:gridCol w="838200"/>
                <a:gridCol w="685800"/>
              </a:tblGrid>
              <a:tr h="257048">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427" marR="33427"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AP</a:t>
                      </a:r>
                      <a:r>
                        <a:rPr lang="en-US" sz="800" dirty="0">
                          <a:solidFill>
                            <a:srgbClr val="000000"/>
                          </a:solidFill>
                          <a:effectLst/>
                          <a:latin typeface="Calibri"/>
                          <a:ea typeface="Times New Roman"/>
                          <a:cs typeface="Times New Roman"/>
                        </a:rPr>
                        <a:t>n</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AN</a:t>
                      </a:r>
                      <a:r>
                        <a:rPr lang="en-US" sz="800" dirty="0">
                          <a:solidFill>
                            <a:srgbClr val="000000"/>
                          </a:solidFill>
                          <a:effectLst/>
                          <a:latin typeface="Calibri"/>
                          <a:ea typeface="Times New Roman"/>
                          <a:cs typeface="Times New Roman"/>
                        </a:rPr>
                        <a:t>r</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C</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AP</a:t>
                      </a:r>
                      <a:r>
                        <a:rPr lang="en-US" sz="800" dirty="0">
                          <a:solidFill>
                            <a:srgbClr val="000000"/>
                          </a:solidFill>
                          <a:effectLst/>
                          <a:latin typeface="Calibri"/>
                          <a:ea typeface="Times New Roman"/>
                          <a:cs typeface="Times New Roman"/>
                        </a:rPr>
                        <a:t>x</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AN</a:t>
                      </a:r>
                      <a:r>
                        <a:rPr lang="en-US" sz="800" dirty="0">
                          <a:solidFill>
                            <a:srgbClr val="000000"/>
                          </a:solidFill>
                          <a:effectLst/>
                          <a:latin typeface="Calibri"/>
                          <a:ea typeface="Times New Roman"/>
                          <a:cs typeface="Times New Roman"/>
                        </a:rPr>
                        <a:t>z</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SYH</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SY</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3427" marR="33427"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432125">
                <a:tc>
                  <a:txBody>
                    <a:bodyPr/>
                    <a:lstStyle/>
                    <a:p>
                      <a:pPr marL="0" marR="0" algn="l">
                        <a:lnSpc>
                          <a:spcPct val="100000"/>
                        </a:lnSpc>
                        <a:spcBef>
                          <a:spcPts val="0"/>
                        </a:spcBef>
                        <a:spcAft>
                          <a:spcPts val="0"/>
                        </a:spcAft>
                      </a:pPr>
                      <a:r>
                        <a:rPr lang="en-US" sz="800" dirty="0">
                          <a:effectLst/>
                          <a:latin typeface="Calibri"/>
                          <a:ea typeface="Times New Roman"/>
                          <a:cs typeface="Times New Roman"/>
                        </a:rPr>
                        <a:t>Locate a sentence, paragraph, chapter or section of a text.</a:t>
                      </a:r>
                      <a:endParaRPr lang="en-US" sz="800" dirty="0">
                        <a:effectLst/>
                        <a:latin typeface="Calibri"/>
                        <a:ea typeface="Calibri"/>
                        <a:cs typeface="Times New Roman"/>
                      </a:endParaRPr>
                    </a:p>
                  </a:txBody>
                  <a:tcPr marL="33427" marR="33427"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Define (understand the meaning of…) Standard Academic Language: contributes, analyze, particular, overall, structure, section, sentence, paragraph, chapter and development.</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r>
                        <a:rPr lang="en-US" sz="800" dirty="0">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Explain the relationship (i.e., meaningful connection) between particular sentences in a paragraph, paragraphs in a chapter, and chapters in a section.</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Locate information that supports the development of ideas with a particular sentence, paragraph or chapter.</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Be able to use text features (sentences, paragraphs, chapters or sections) to obtain information.</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the organizational structure of sentences, paragraphs, chapters and sections of different texts (how an author structures to develop text).</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Answers questions by connecting ideas within sentences, paragraphs, chapters or sections.</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Connect ideas within sentences, paragraphs, chapters or sections within a </a:t>
                      </a:r>
                      <a:r>
                        <a:rPr lang="en-US" sz="800" b="1" u="sng" dirty="0">
                          <a:effectLst/>
                          <a:latin typeface="Calibri"/>
                          <a:ea typeface="Times New Roman"/>
                          <a:cs typeface="Times New Roman"/>
                        </a:rPr>
                        <a:t>new text</a:t>
                      </a:r>
                      <a:r>
                        <a:rPr lang="en-US" sz="800" b="1" dirty="0">
                          <a:effectLst/>
                          <a:latin typeface="Calibri"/>
                          <a:ea typeface="Times New Roman"/>
                          <a:cs typeface="Times New Roman"/>
                        </a:rPr>
                        <a:t> (text not discussed in class</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RESPONSE #9</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Analyze how a sentence contributes to the development of ideas within a paragraph, etc...</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Synthesize information from a sentence, paragraph, chapter or section from </a:t>
                      </a:r>
                      <a:r>
                        <a:rPr lang="en-US" sz="800" b="1" u="sng" dirty="0">
                          <a:effectLst/>
                          <a:latin typeface="Calibri"/>
                          <a:ea typeface="Times New Roman"/>
                          <a:cs typeface="Times New Roman"/>
                        </a:rPr>
                        <a:t>one source</a:t>
                      </a:r>
                      <a:r>
                        <a:rPr lang="en-US" sz="800" b="1" dirty="0">
                          <a:effectLst/>
                          <a:latin typeface="Calibri"/>
                          <a:ea typeface="Times New Roman"/>
                          <a:cs typeface="Times New Roman"/>
                        </a:rPr>
                        <a:t> or text to explain the overall development of a specific topic or idea</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RESPONSE #10</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Synthesize information across multiple sources into an overall connected structure using sentences, paragraphs, chapters or sections to show the development of a specific topic or idea.</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RI6.5</a:t>
                      </a:r>
                      <a:r>
                        <a:rPr lang="en-US" sz="800" dirty="0">
                          <a:effectLst/>
                          <a:latin typeface="Calibri"/>
                          <a:ea typeface="Times New Roman"/>
                          <a:cs typeface="Times New Roman"/>
                        </a:rPr>
                        <a:t> Analyze</a:t>
                      </a:r>
                      <a:r>
                        <a:rPr lang="en-US" sz="800" dirty="0">
                          <a:effectLst/>
                          <a:latin typeface="Calibri"/>
                          <a:ea typeface="Calibri"/>
                          <a:cs typeface="Helvetica"/>
                        </a:rPr>
                        <a:t> how a particular sentence, paragraph, chapter, or section fits into the overall structure of a text and contributes to the development of the ideas.</a:t>
                      </a:r>
                      <a:endParaRPr lang="en-US" sz="800" dirty="0">
                        <a:effectLst/>
                        <a:latin typeface="Calibri"/>
                        <a:ea typeface="Calibri"/>
                        <a:cs typeface="Times New Roman"/>
                      </a:endParaRPr>
                    </a:p>
                  </a:txBody>
                  <a:tcPr marL="33427" marR="33427"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94241026"/>
              </p:ext>
            </p:extLst>
          </p:nvPr>
        </p:nvGraphicFramePr>
        <p:xfrm>
          <a:off x="228601" y="3124200"/>
          <a:ext cx="7315200" cy="1706880"/>
        </p:xfrm>
        <a:graphic>
          <a:graphicData uri="http://schemas.openxmlformats.org/drawingml/2006/table">
            <a:tbl>
              <a:tblPr firstRow="1" firstCol="1" bandRow="1"/>
              <a:tblGrid>
                <a:gridCol w="685799"/>
                <a:gridCol w="838200"/>
                <a:gridCol w="609600"/>
                <a:gridCol w="685800"/>
                <a:gridCol w="609600"/>
                <a:gridCol w="457200"/>
                <a:gridCol w="609601"/>
                <a:gridCol w="609600"/>
                <a:gridCol w="761999"/>
                <a:gridCol w="533401"/>
                <a:gridCol w="914400"/>
              </a:tblGrid>
              <a:tr h="136947">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968" marR="33968"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f</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k</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C</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C</a:t>
                      </a:r>
                      <a:r>
                        <a:rPr lang="en-US" sz="800" dirty="0">
                          <a:solidFill>
                            <a:srgbClr val="000000"/>
                          </a:solidFill>
                          <a:effectLst/>
                          <a:latin typeface="Calibri"/>
                          <a:ea typeface="Times New Roman"/>
                          <a:cs typeface="Times New Roman"/>
                        </a:rPr>
                        <a:t>w</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AP</a:t>
                      </a:r>
                      <a:r>
                        <a:rPr lang="en-US" sz="800" dirty="0">
                          <a:solidFill>
                            <a:srgbClr val="000000"/>
                          </a:solidFill>
                          <a:effectLst/>
                          <a:latin typeface="Calibri"/>
                          <a:ea typeface="Times New Roman"/>
                          <a:cs typeface="Times New Roman"/>
                        </a:rPr>
                        <a:t>x</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EV</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SY</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3968" marR="33968"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211798">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Recall </a:t>
                      </a:r>
                      <a:r>
                        <a:rPr lang="en-US" sz="800" dirty="0">
                          <a:effectLst/>
                          <a:latin typeface="Calibri"/>
                          <a:ea typeface="Times New Roman"/>
                          <a:cs typeface="Times New Roman"/>
                        </a:rPr>
                        <a:t>an example of an author’s </a:t>
                      </a:r>
                      <a:r>
                        <a:rPr lang="en-US" sz="800" u="sng" dirty="0">
                          <a:effectLst/>
                          <a:latin typeface="Calibri"/>
                          <a:ea typeface="Times New Roman"/>
                          <a:cs typeface="Times New Roman"/>
                        </a:rPr>
                        <a:t>point of view </a:t>
                      </a:r>
                      <a:r>
                        <a:rPr lang="en-US" sz="800" dirty="0">
                          <a:effectLst/>
                          <a:latin typeface="Calibri"/>
                          <a:ea typeface="Times New Roman"/>
                          <a:cs typeface="Times New Roman"/>
                        </a:rPr>
                        <a:t>(read and discussed in class).</a:t>
                      </a:r>
                      <a:endParaRPr lang="en-US" sz="800" dirty="0">
                        <a:effectLst/>
                        <a:latin typeface="Calibri"/>
                        <a:ea typeface="Calibri"/>
                        <a:cs typeface="Times New Roman"/>
                      </a:endParaRPr>
                    </a:p>
                  </a:txBody>
                  <a:tcPr marL="33968" marR="33968"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Define (understanding meaning of..)  Standard Academic Language: determine, point of view, author’s purpose, conveyed</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Answer questions about the author’s point of view or purpose in a text (</a:t>
                      </a:r>
                      <a:r>
                        <a:rPr lang="en-US" sz="800" u="sng" dirty="0">
                          <a:effectLst/>
                          <a:latin typeface="Calibri"/>
                          <a:ea typeface="Times New Roman"/>
                          <a:cs typeface="Times New Roman"/>
                        </a:rPr>
                        <a:t>read and discussed</a:t>
                      </a:r>
                      <a:r>
                        <a:rPr lang="en-US" sz="800" dirty="0">
                          <a:effectLst/>
                          <a:latin typeface="Calibri"/>
                          <a:ea typeface="Times New Roman"/>
                          <a:cs typeface="Times New Roman"/>
                        </a:rPr>
                        <a:t> in class).</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u="sng" dirty="0">
                          <a:effectLst/>
                          <a:latin typeface="Calibri"/>
                          <a:ea typeface="Times New Roman"/>
                          <a:cs typeface="Times New Roman"/>
                        </a:rPr>
                        <a:t>Concept Development</a:t>
                      </a:r>
                      <a:r>
                        <a:rPr lang="en-US" sz="800" dirty="0">
                          <a:effectLst/>
                          <a:latin typeface="Calibri"/>
                          <a:ea typeface="Times New Roman"/>
                          <a:cs typeface="Times New Roman"/>
                        </a:rPr>
                        <a:t> Explain why the author’s point of view is important (it establishes or reflects a purpose).</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Identify the author’s point of view in a text </a:t>
                      </a:r>
                      <a:r>
                        <a:rPr lang="en-US" sz="800" b="1" u="sng" dirty="0">
                          <a:effectLst/>
                          <a:latin typeface="Calibri"/>
                          <a:ea typeface="Times New Roman"/>
                          <a:cs typeface="Times New Roman"/>
                        </a:rPr>
                        <a:t>read in class </a:t>
                      </a:r>
                      <a:r>
                        <a:rPr lang="en-US" sz="800" b="1" dirty="0">
                          <a:effectLst/>
                          <a:latin typeface="Calibri"/>
                          <a:ea typeface="Times New Roman"/>
                          <a:cs typeface="Times New Roman"/>
                        </a:rPr>
                        <a:t>(but </a:t>
                      </a:r>
                      <a:r>
                        <a:rPr lang="en-US" sz="800" b="1" u="sng" dirty="0">
                          <a:effectLst/>
                          <a:latin typeface="Calibri"/>
                          <a:ea typeface="Times New Roman"/>
                          <a:cs typeface="Times New Roman"/>
                        </a:rPr>
                        <a:t>not discussed</a:t>
                      </a:r>
                      <a:r>
                        <a:rPr lang="en-US" sz="800" b="1" dirty="0">
                          <a:effectLst/>
                          <a:latin typeface="Calibri"/>
                          <a:ea typeface="Times New Roman"/>
                          <a:cs typeface="Times New Roman"/>
                        </a:rPr>
                        <a:t> in class</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RESPONSE #11</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Connect </a:t>
                      </a:r>
                      <a:r>
                        <a:rPr lang="en-US" sz="800" u="sng" dirty="0">
                          <a:effectLst/>
                          <a:latin typeface="Calibri"/>
                          <a:ea typeface="Times New Roman"/>
                          <a:cs typeface="Times New Roman"/>
                        </a:rPr>
                        <a:t>text examples</a:t>
                      </a:r>
                      <a:r>
                        <a:rPr lang="en-US" sz="800" dirty="0">
                          <a:effectLst/>
                          <a:latin typeface="Calibri"/>
                          <a:ea typeface="Times New Roman"/>
                          <a:cs typeface="Times New Roman"/>
                        </a:rPr>
                        <a:t> of the author’s point of view to the text’s stated or unstated purpose.</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Describe how the author’s point of view or purpose impacts the reader</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RESPONSE #12</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Connect examples of the author’s point of view to the text’s stated or unstated purpose in a text </a:t>
                      </a:r>
                      <a:r>
                        <a:rPr lang="en-US" sz="800" u="sng" dirty="0">
                          <a:effectLst/>
                          <a:latin typeface="Calibri"/>
                          <a:ea typeface="Times New Roman"/>
                          <a:cs typeface="Times New Roman"/>
                        </a:rPr>
                        <a:t>not read or discussed in class</a:t>
                      </a:r>
                      <a:r>
                        <a:rPr lang="en-US" sz="800" dirty="0">
                          <a:effectLst/>
                          <a:latin typeface="Calibri"/>
                          <a:ea typeface="Times New Roman"/>
                          <a:cs typeface="Times New Roman"/>
                        </a:rPr>
                        <a:t>.</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Cite specific examples to show how</a:t>
                      </a:r>
                      <a:r>
                        <a:rPr lang="en-US" sz="800" b="1" dirty="0">
                          <a:effectLst/>
                          <a:latin typeface="Calibri"/>
                          <a:ea typeface="Calibri"/>
                          <a:cs typeface="Calibri"/>
                        </a:rPr>
                        <a:t> the author’s point of view or purpose is supported throughout a new text</a:t>
                      </a:r>
                      <a:r>
                        <a:rPr lang="en-US" sz="800" b="1" dirty="0" smtClean="0">
                          <a:effectLst/>
                          <a:latin typeface="Calibri"/>
                          <a:ea typeface="Calibri"/>
                          <a:cs typeface="Calibri"/>
                        </a:rPr>
                        <a:t>.</a:t>
                      </a:r>
                    </a:p>
                    <a:p>
                      <a:pPr marL="0" marR="0" algn="l">
                        <a:lnSpc>
                          <a:spcPct val="100000"/>
                        </a:lnSpc>
                        <a:spcBef>
                          <a:spcPts val="0"/>
                        </a:spcBef>
                        <a:spcAft>
                          <a:spcPts val="0"/>
                        </a:spcAft>
                      </a:pPr>
                      <a:r>
                        <a:rPr lang="en-US" sz="800" b="1" dirty="0" smtClean="0">
                          <a:effectLst/>
                          <a:latin typeface="Calibri"/>
                          <a:ea typeface="Calibri"/>
                          <a:cs typeface="Times New Roman"/>
                        </a:rPr>
                        <a:t>CONSTRUCTED RESPONSE #15</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Synthesize in detail examples in a text, showing how the author’s point of view is conveyed in each.</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u="sng" dirty="0">
                          <a:effectLst/>
                          <a:latin typeface="Calibri"/>
                          <a:ea typeface="Times New Roman"/>
                          <a:cs typeface="Times New Roman"/>
                        </a:rPr>
                        <a:t>RI6.6</a:t>
                      </a:r>
                      <a:r>
                        <a:rPr lang="en-US" sz="800" dirty="0">
                          <a:effectLst/>
                          <a:latin typeface="Calibri"/>
                          <a:ea typeface="Times New Roman"/>
                          <a:cs typeface="Times New Roman"/>
                        </a:rPr>
                        <a:t> Determine</a:t>
                      </a:r>
                      <a:r>
                        <a:rPr lang="en-US" sz="800" dirty="0">
                          <a:effectLst/>
                          <a:latin typeface="Calibri"/>
                          <a:ea typeface="Calibri"/>
                          <a:cs typeface="Helvetica"/>
                        </a:rPr>
                        <a:t> an author’s point of view or purpose in a text and explain how it is conveyed in the text.</a:t>
                      </a:r>
                      <a:endParaRPr lang="en-US" sz="800" dirty="0">
                        <a:effectLst/>
                        <a:latin typeface="Calibri"/>
                        <a:ea typeface="Calibri"/>
                        <a:cs typeface="Times New Roman"/>
                      </a:endParaRPr>
                    </a:p>
                  </a:txBody>
                  <a:tcPr marL="33968" marR="33968"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691251761"/>
              </p:ext>
            </p:extLst>
          </p:nvPr>
        </p:nvGraphicFramePr>
        <p:xfrm>
          <a:off x="228601" y="4953000"/>
          <a:ext cx="7315200" cy="1351504"/>
        </p:xfrm>
        <a:graphic>
          <a:graphicData uri="http://schemas.openxmlformats.org/drawingml/2006/table">
            <a:tbl>
              <a:tblPr firstRow="1" firstCol="1" bandRow="1"/>
              <a:tblGrid>
                <a:gridCol w="710109"/>
                <a:gridCol w="1204330"/>
                <a:gridCol w="926410"/>
                <a:gridCol w="834647"/>
                <a:gridCol w="1296096"/>
                <a:gridCol w="1019052"/>
                <a:gridCol w="1324556"/>
              </a:tblGrid>
              <a:tr h="207286">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18900" marR="18900"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e</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f</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i</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18900" marR="18900"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144218">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basic facts about information presented in class visually, quantitatively or in words.</a:t>
                      </a:r>
                      <a:endParaRPr lang="en-US" sz="800" dirty="0">
                        <a:effectLst/>
                        <a:latin typeface="Calibri"/>
                        <a:ea typeface="Calibri"/>
                        <a:cs typeface="Times New Roman"/>
                      </a:endParaRPr>
                    </a:p>
                  </a:txBody>
                  <a:tcPr marL="18900" marR="18900"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(understand the meaning of…)Standard Academic Language:  integrate, presented, media, format, quantitatively, coherent, visually, topic, issue, develop</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Understands words associated with diagrams, texts, articles, graphs, time lines or digital resources that have </a:t>
                      </a:r>
                      <a:r>
                        <a:rPr lang="en-US" sz="800" u="sng" dirty="0">
                          <a:solidFill>
                            <a:srgbClr val="000000"/>
                          </a:solidFill>
                          <a:effectLst/>
                          <a:latin typeface="Calibri"/>
                          <a:ea typeface="Times New Roman"/>
                          <a:cs typeface="Times New Roman"/>
                        </a:rPr>
                        <a:t>clear</a:t>
                      </a:r>
                      <a:r>
                        <a:rPr lang="en-US" sz="800" dirty="0">
                          <a:solidFill>
                            <a:srgbClr val="000000"/>
                          </a:solidFill>
                          <a:effectLst/>
                          <a:latin typeface="Calibri"/>
                          <a:ea typeface="Times New Roman"/>
                          <a:cs typeface="Times New Roman"/>
                        </a:rPr>
                        <a:t>, </a:t>
                      </a:r>
                      <a:r>
                        <a:rPr lang="en-US" sz="800" u="sng" dirty="0">
                          <a:solidFill>
                            <a:srgbClr val="000000"/>
                          </a:solidFill>
                          <a:effectLst/>
                          <a:latin typeface="Calibri"/>
                          <a:ea typeface="Times New Roman"/>
                          <a:cs typeface="Times New Roman"/>
                        </a:rPr>
                        <a:t>evident</a:t>
                      </a:r>
                      <a:r>
                        <a:rPr lang="en-US" sz="800" dirty="0">
                          <a:solidFill>
                            <a:srgbClr val="000000"/>
                          </a:solidFill>
                          <a:effectLst/>
                          <a:latin typeface="Calibri"/>
                          <a:ea typeface="Times New Roman"/>
                          <a:cs typeface="Times New Roman"/>
                        </a:rPr>
                        <a:t> meaning.</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200"/>
                        </a:spcAft>
                      </a:pPr>
                      <a:r>
                        <a:rPr lang="en-US" sz="800" dirty="0">
                          <a:solidFill>
                            <a:srgbClr val="000000"/>
                          </a:solidFill>
                          <a:effectLst/>
                          <a:latin typeface="Calibri"/>
                          <a:ea typeface="Times New Roman"/>
                          <a:cs typeface="Times New Roman"/>
                        </a:rPr>
                        <a:t>Uses information from different media or formats to answer who, what, where, when or how questions.</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Locates relevant information from quantitative sources                  (graphs, charts, tables, etc...), visual media or text about a specific topic or issue in order to answer questions.</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Summarize relevant information using </a:t>
                      </a:r>
                      <a:r>
                        <a:rPr lang="en-US" sz="800" dirty="0">
                          <a:effectLst/>
                          <a:latin typeface="Calibri"/>
                          <a:ea typeface="Calibri"/>
                          <a:cs typeface="Times New Roman"/>
                        </a:rPr>
                        <a:t>quantitative</a:t>
                      </a:r>
                      <a:r>
                        <a:rPr lang="en-US" sz="800" dirty="0">
                          <a:solidFill>
                            <a:srgbClr val="000000"/>
                          </a:solidFill>
                          <a:effectLst/>
                          <a:latin typeface="Calibri"/>
                          <a:ea typeface="Times New Roman"/>
                          <a:cs typeface="Times New Roman"/>
                        </a:rPr>
                        <a:t> sources                  (graphs, charts, tables, etc...), visual media or text about a specific topic or issue.</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Locate information using the most relevant and accurate sources of media or formats to support a </a:t>
                      </a:r>
                      <a:r>
                        <a:rPr lang="en-US" sz="800" u="sng" dirty="0">
                          <a:solidFill>
                            <a:srgbClr val="000000"/>
                          </a:solidFill>
                          <a:effectLst/>
                          <a:latin typeface="Calibri"/>
                          <a:ea typeface="Times New Roman"/>
                          <a:cs typeface="Times New Roman"/>
                        </a:rPr>
                        <a:t>central idea</a:t>
                      </a:r>
                      <a:r>
                        <a:rPr lang="en-US" sz="800" dirty="0">
                          <a:solidFill>
                            <a:srgbClr val="000000"/>
                          </a:solidFill>
                          <a:effectLst/>
                          <a:latin typeface="Calibri"/>
                          <a:ea typeface="Times New Roman"/>
                          <a:cs typeface="Times New Roman"/>
                        </a:rPr>
                        <a:t> of a topic or issue.</a:t>
                      </a:r>
                      <a:endParaRPr lang="en-US" sz="800" dirty="0">
                        <a:effectLst/>
                        <a:latin typeface="Calibri"/>
                        <a:ea typeface="Calibri"/>
                        <a:cs typeface="Times New Roman"/>
                      </a:endParaRPr>
                    </a:p>
                  </a:txBody>
                  <a:tcPr marL="18900" marR="18900"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771230906"/>
              </p:ext>
            </p:extLst>
          </p:nvPr>
        </p:nvGraphicFramePr>
        <p:xfrm>
          <a:off x="228600" y="6455008"/>
          <a:ext cx="7315202" cy="2072640"/>
        </p:xfrm>
        <a:graphic>
          <a:graphicData uri="http://schemas.openxmlformats.org/drawingml/2006/table">
            <a:tbl>
              <a:tblPr firstRow="1" firstCol="1" bandRow="1"/>
              <a:tblGrid>
                <a:gridCol w="705761"/>
                <a:gridCol w="793981"/>
                <a:gridCol w="988402"/>
                <a:gridCol w="572701"/>
                <a:gridCol w="736331"/>
                <a:gridCol w="736331"/>
                <a:gridCol w="818145"/>
                <a:gridCol w="981775"/>
                <a:gridCol w="981775"/>
              </a:tblGrid>
              <a:tr h="242047">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AN</a:t>
                      </a:r>
                      <a:r>
                        <a:rPr lang="en-US" sz="800" dirty="0">
                          <a:solidFill>
                            <a:srgbClr val="000000"/>
                          </a:solidFill>
                          <a:effectLst/>
                          <a:latin typeface="Calibri"/>
                          <a:ea typeface="Times New Roman"/>
                          <a:cs typeface="Times New Roman"/>
                        </a:rPr>
                        <a:t>o</a:t>
                      </a:r>
                      <a:endParaRPr lang="en-US" sz="800" dirty="0">
                        <a:effectLst/>
                        <a:latin typeface="Calibri"/>
                        <a:ea typeface="Calibri"/>
                        <a:cs typeface="Times New Roman"/>
                      </a:endParaRPr>
                    </a:p>
                  </a:txBody>
                  <a:tcPr marL="33992" marR="33992"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smtClean="0">
                          <a:solidFill>
                            <a:srgbClr val="000000"/>
                          </a:solidFill>
                          <a:effectLst/>
                          <a:latin typeface="Calibri"/>
                          <a:ea typeface="Times New Roman"/>
                          <a:cs typeface="Times New Roman"/>
                        </a:rPr>
                        <a:t>– An</a:t>
                      </a:r>
                      <a:r>
                        <a:rPr lang="en-US" sz="800" dirty="0" smtClean="0">
                          <a:solidFill>
                            <a:srgbClr val="000000"/>
                          </a:solidFill>
                          <a:effectLst/>
                          <a:latin typeface="Calibri"/>
                          <a:ea typeface="Times New Roman"/>
                          <a:cs typeface="Times New Roman"/>
                        </a:rPr>
                        <a:t>s</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C</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AP</a:t>
                      </a:r>
                      <a:r>
                        <a:rPr lang="en-US" sz="800" dirty="0">
                          <a:solidFill>
                            <a:srgbClr val="000000"/>
                          </a:solidFill>
                          <a:effectLst/>
                          <a:latin typeface="Calibri"/>
                          <a:ea typeface="Times New Roman"/>
                          <a:cs typeface="Times New Roman"/>
                        </a:rPr>
                        <a:t>x</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AN</a:t>
                      </a:r>
                      <a:r>
                        <a:rPr lang="en-US" sz="800" dirty="0">
                          <a:solidFill>
                            <a:srgbClr val="000000"/>
                          </a:solidFill>
                          <a:effectLst/>
                          <a:latin typeface="Calibri"/>
                          <a:ea typeface="Times New Roman"/>
                          <a:cs typeface="Times New Roman"/>
                        </a:rPr>
                        <a:t>y</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EV</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C</a:t>
                      </a:r>
                      <a:r>
                        <a:rPr lang="en-US" sz="800" dirty="0">
                          <a:solidFill>
                            <a:srgbClr val="000000"/>
                          </a:solidFill>
                          <a:effectLst/>
                          <a:latin typeface="Calibri"/>
                          <a:ea typeface="Times New Roman"/>
                          <a:cs typeface="Times New Roman"/>
                        </a:rPr>
                        <a:t>K</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ANP</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SY</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3992" marR="33992"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r>
              <a:tr h="1815353">
                <a:tc>
                  <a:txBody>
                    <a:bodyPr/>
                    <a:lstStyle/>
                    <a:p>
                      <a:pPr marL="0" marR="0" algn="l">
                        <a:lnSpc>
                          <a:spcPct val="100000"/>
                        </a:lnSpc>
                        <a:spcBef>
                          <a:spcPts val="0"/>
                        </a:spcBef>
                        <a:spcAft>
                          <a:spcPts val="0"/>
                        </a:spcAft>
                      </a:pPr>
                      <a:r>
                        <a:rPr lang="en-US" sz="800" dirty="0">
                          <a:effectLst/>
                          <a:latin typeface="Calibri"/>
                          <a:ea typeface="Times New Roman"/>
                          <a:cs typeface="Arial"/>
                        </a:rPr>
                        <a:t>Identify which format specific types of information would most likely be found in (classify).</a:t>
                      </a:r>
                      <a:endParaRPr lang="en-US" sz="800" dirty="0">
                        <a:effectLst/>
                        <a:latin typeface="Calibri"/>
                        <a:ea typeface="Calibri"/>
                        <a:cs typeface="Times New Roman"/>
                      </a:endParaRPr>
                    </a:p>
                  </a:txBody>
                  <a:tcPr marL="33992" marR="33992"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Distinguish and note information (found in different media or formats) that is relevant and irrelevant about a topic or issue. </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Locate information from different media or formats about a specific issue or topic.   </a:t>
                      </a:r>
                      <a:r>
                        <a:rPr lang="en-US" sz="800" b="1" u="sng" dirty="0">
                          <a:effectLst/>
                          <a:latin typeface="Calibri"/>
                          <a:ea typeface="Times New Roman"/>
                          <a:cs typeface="Times New Roman"/>
                        </a:rPr>
                        <a:t>Explain why</a:t>
                      </a:r>
                      <a:r>
                        <a:rPr lang="en-US" sz="800" b="1" dirty="0">
                          <a:effectLst/>
                          <a:latin typeface="Calibri"/>
                          <a:ea typeface="Times New Roman"/>
                          <a:cs typeface="Times New Roman"/>
                        </a:rPr>
                        <a:t> each different media or format contributes to a better understanding of the topic as a whole. </a:t>
                      </a:r>
                      <a:endParaRPr lang="en-US" sz="800" b="1" dirty="0" smtClean="0">
                        <a:effectLst/>
                        <a:latin typeface="Calibri"/>
                        <a:ea typeface="Times New Roman"/>
                        <a:cs typeface="Times New Roman"/>
                      </a:endParaRPr>
                    </a:p>
                    <a:p>
                      <a:pPr marL="0" marR="0" algn="l">
                        <a:lnSpc>
                          <a:spcPct val="100000"/>
                        </a:lnSpc>
                        <a:spcBef>
                          <a:spcPts val="0"/>
                        </a:spcBef>
                        <a:spcAft>
                          <a:spcPts val="0"/>
                        </a:spcAft>
                      </a:pPr>
                      <a:r>
                        <a:rPr lang="en-US" sz="800" b="1" dirty="0" smtClean="0">
                          <a:effectLst/>
                          <a:latin typeface="Calibri"/>
                          <a:ea typeface="Calibri"/>
                          <a:cs typeface="Times New Roman"/>
                        </a:rPr>
                        <a:t>SELECTED RESPONSE #13</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Integrate information from several different medias/formats in order to answer a specific question that has </a:t>
                      </a:r>
                      <a:r>
                        <a:rPr lang="en-US" sz="800" u="sng" dirty="0">
                          <a:effectLst/>
                          <a:latin typeface="Calibri"/>
                          <a:ea typeface="Times New Roman"/>
                          <a:cs typeface="Times New Roman"/>
                        </a:rPr>
                        <a:t>not been discussed</a:t>
                      </a:r>
                      <a:r>
                        <a:rPr lang="en-US" sz="800" dirty="0">
                          <a:effectLst/>
                          <a:latin typeface="Calibri"/>
                          <a:ea typeface="Times New Roman"/>
                          <a:cs typeface="Times New Roman"/>
                        </a:rPr>
                        <a:t> in class.</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Analyze (compare and contrast) information from several different media or formats about a specific topic or issue.  Present the analysis.</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Cite text evidence analyzed from several different media or formats as well as texts to support a cohesive understanding of a topic or issue.</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Locate examples of different visual media, quantitative formats or text that connect a specific issue or topic to </a:t>
                      </a:r>
                      <a:r>
                        <a:rPr lang="en-US" sz="800" b="1" u="sng" dirty="0">
                          <a:effectLst/>
                          <a:latin typeface="Calibri"/>
                          <a:ea typeface="Times New Roman"/>
                          <a:cs typeface="Times New Roman"/>
                        </a:rPr>
                        <a:t>other content areas</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effectLst/>
                          <a:latin typeface="Calibri"/>
                          <a:ea typeface="Calibri"/>
                          <a:cs typeface="Times New Roman"/>
                        </a:rPr>
                        <a:t>SELECTED RESPONSE #14</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Gather, analyze and organize multiple information sources in different media or formats about a specific topic or issue to write a report, essay or complete a research assignment. </a:t>
                      </a:r>
                      <a:endParaRPr lang="en-US" sz="800" b="1" dirty="0" smtClean="0">
                        <a:effectLst/>
                        <a:latin typeface="Calibri"/>
                        <a:ea typeface="Times New Roman"/>
                        <a:cs typeface="Times New Roman"/>
                      </a:endParaRPr>
                    </a:p>
                    <a:p>
                      <a:pPr marL="0" marR="0" algn="l">
                        <a:lnSpc>
                          <a:spcPct val="100000"/>
                        </a:lnSpc>
                        <a:spcBef>
                          <a:spcPts val="0"/>
                        </a:spcBef>
                        <a:spcAft>
                          <a:spcPts val="0"/>
                        </a:spcAft>
                      </a:pPr>
                      <a:r>
                        <a:rPr lang="en-US" sz="800" b="1" dirty="0" smtClean="0">
                          <a:effectLst/>
                          <a:latin typeface="Calibri"/>
                          <a:ea typeface="Calibri"/>
                          <a:cs typeface="Times New Roman"/>
                        </a:rPr>
                        <a:t>CONSTRUCTED RESPONSE#16</a:t>
                      </a:r>
                      <a:endParaRPr lang="en-US" sz="800" dirty="0">
                        <a:effectLst/>
                        <a:latin typeface="Calibri"/>
                        <a:ea typeface="Calibri"/>
                        <a:cs typeface="Times New Roman"/>
                      </a:endParaRPr>
                    </a:p>
                  </a:txBody>
                  <a:tcPr marL="33992" marR="33992" marT="0" marB="0">
                    <a:lnL w="12700" cap="flat" cmpd="sng" algn="ctr">
                      <a:solidFill>
                        <a:srgbClr val="A6A6A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Calibri"/>
                        </a:rPr>
                        <a:t>RI.6.7</a:t>
                      </a:r>
                      <a:r>
                        <a:rPr lang="en-US" sz="800" dirty="0">
                          <a:effectLst/>
                          <a:latin typeface="Calibri"/>
                          <a:ea typeface="Calibri"/>
                          <a:cs typeface="Calibri"/>
                        </a:rPr>
                        <a:t> integrate information presented in different media or formats (e.g., visually, quantitatively) as well as in words to develop a coherent understanding of a topic or issue (</a:t>
                      </a:r>
                      <a:r>
                        <a:rPr lang="en-US" sz="800" i="1" dirty="0">
                          <a:effectLst/>
                          <a:latin typeface="Calibri"/>
                          <a:ea typeface="Calibri"/>
                          <a:cs typeface="Calibri"/>
                        </a:rPr>
                        <a:t>presented in a specific assigned format).</a:t>
                      </a:r>
                      <a:endParaRPr lang="en-US" sz="800" dirty="0">
                        <a:effectLst/>
                        <a:latin typeface="Calibri"/>
                        <a:ea typeface="Calibri"/>
                        <a:cs typeface="Times New Roman"/>
                      </a:endParaRPr>
                    </a:p>
                  </a:txBody>
                  <a:tcPr marL="33992" marR="3399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8" name="Rectangle 17"/>
          <p:cNvSpPr/>
          <p:nvPr/>
        </p:nvSpPr>
        <p:spPr>
          <a:xfrm rot="20591387">
            <a:off x="4118744" y="6077384"/>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13" name="Rectangle 12"/>
          <p:cNvSpPr/>
          <p:nvPr/>
        </p:nvSpPr>
        <p:spPr>
          <a:xfrm rot="20591387">
            <a:off x="2932296" y="2572184"/>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2" name="Slide Number Placeholder 1"/>
          <p:cNvSpPr>
            <a:spLocks noGrp="1"/>
          </p:cNvSpPr>
          <p:nvPr>
            <p:ph type="sldNum" sz="quarter" idx="12"/>
          </p:nvPr>
        </p:nvSpPr>
        <p:spPr/>
        <p:txBody>
          <a:bodyPr/>
          <a:lstStyle/>
          <a:p>
            <a:fld id="{F177B04D-AEB5-43ED-B9BA-B3D1EC9C9067}" type="slidenum">
              <a:rPr lang="en-US" smtClean="0"/>
              <a:pPr/>
              <a:t>15</a:t>
            </a:fld>
            <a:endParaRPr lang="en-US" dirty="0"/>
          </a:p>
        </p:txBody>
      </p:sp>
    </p:spTree>
    <p:extLst>
      <p:ext uri="{BB962C8B-B14F-4D97-AF65-F5344CB8AC3E}">
        <p14:creationId xmlns:p14="http://schemas.microsoft.com/office/powerpoint/2010/main" val="306464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3560" y="3048410"/>
            <a:ext cx="6685280" cy="5181190"/>
          </a:xfrm>
          <a:prstGeom prst="rect">
            <a:avLst/>
          </a:prstGeom>
          <a:solidFill>
            <a:schemeClr val="bg1"/>
          </a:solidFill>
          <a:ln>
            <a:solidFill>
              <a:schemeClr val="accent1"/>
            </a:solidFill>
          </a:ln>
        </p:spPr>
        <p:txBody>
          <a:bodyPr wrap="square" lIns="101881" tIns="50941" rIns="101881" bIns="50941" rtlCol="0">
            <a:spAutoFit/>
          </a:bodyPr>
          <a:lstStyle/>
          <a:p>
            <a:r>
              <a:rPr lang="en-US" sz="1100" dirty="0" smtClean="0"/>
              <a:t>1. Determine the central idea. The central idea becomes your topic sentence in your paragraph response. </a:t>
            </a:r>
            <a:endParaRPr lang="en-US" sz="1100" dirty="0"/>
          </a:p>
          <a:p>
            <a:pPr marL="342900" indent="-342900">
              <a:buAutoNum type="alphaUcPeriod"/>
            </a:pPr>
            <a:r>
              <a:rPr lang="en-US" sz="1100" i="1" dirty="0" smtClean="0"/>
              <a:t>Who</a:t>
            </a:r>
            <a:r>
              <a:rPr lang="en-US" sz="1100" dirty="0" smtClean="0"/>
              <a:t> or </a:t>
            </a:r>
            <a:r>
              <a:rPr lang="en-US" sz="1100" i="1" dirty="0" smtClean="0"/>
              <a:t>what</a:t>
            </a:r>
            <a:r>
              <a:rPr lang="en-US" sz="1100" dirty="0" smtClean="0"/>
              <a:t> is the article mostly about? </a:t>
            </a:r>
          </a:p>
          <a:p>
            <a:r>
              <a:rPr lang="en-US" sz="1100" u="sng" dirty="0"/>
              <a:t>	</a:t>
            </a:r>
            <a:r>
              <a:rPr lang="en-US" sz="1100" u="sng" dirty="0" smtClean="0"/>
              <a:t>					</a:t>
            </a:r>
            <a:endParaRPr lang="en-US" sz="300" u="sng" dirty="0" smtClean="0"/>
          </a:p>
          <a:p>
            <a:endParaRPr lang="en-US" sz="1100" dirty="0" smtClean="0"/>
          </a:p>
          <a:p>
            <a:r>
              <a:rPr lang="en-US" sz="1100" dirty="0" smtClean="0"/>
              <a:t>B. What is important about the </a:t>
            </a:r>
            <a:r>
              <a:rPr lang="en-US" sz="1100" i="1" dirty="0" smtClean="0"/>
              <a:t>who</a:t>
            </a:r>
            <a:r>
              <a:rPr lang="en-US" sz="1100" dirty="0" smtClean="0"/>
              <a:t> or the </a:t>
            </a:r>
            <a:r>
              <a:rPr lang="en-US" sz="1100" i="1" dirty="0" smtClean="0"/>
              <a:t>what</a:t>
            </a:r>
            <a:r>
              <a:rPr lang="en-US" sz="1100" dirty="0" smtClean="0"/>
              <a:t>?</a:t>
            </a:r>
          </a:p>
          <a:p>
            <a:r>
              <a:rPr lang="en-US" sz="1100" u="sng" dirty="0"/>
              <a:t>						</a:t>
            </a:r>
            <a:endParaRPr lang="en-US" sz="300" u="sng" dirty="0"/>
          </a:p>
          <a:p>
            <a:r>
              <a:rPr lang="en-US" sz="1100" u="sng" dirty="0"/>
              <a:t>					</a:t>
            </a:r>
            <a:r>
              <a:rPr lang="en-US" sz="1100" u="sng" dirty="0" smtClean="0"/>
              <a:t>	</a:t>
            </a:r>
            <a:endParaRPr lang="en-US" sz="1100" dirty="0"/>
          </a:p>
          <a:p>
            <a:r>
              <a:rPr lang="en-US" sz="1100" dirty="0" smtClean="0"/>
              <a:t>C. Combine A and B to state the central idea. </a:t>
            </a:r>
          </a:p>
          <a:p>
            <a:r>
              <a:rPr lang="en-US" sz="1100" u="sng" dirty="0"/>
              <a:t>						</a:t>
            </a:r>
            <a:endParaRPr lang="en-US" sz="300" u="sng" dirty="0"/>
          </a:p>
          <a:p>
            <a:r>
              <a:rPr lang="en-US" sz="1100" u="sng" dirty="0"/>
              <a:t>						</a:t>
            </a:r>
            <a:endParaRPr lang="en-US" sz="1100" dirty="0"/>
          </a:p>
          <a:p>
            <a:r>
              <a:rPr lang="en-US" sz="1100" dirty="0" smtClean="0"/>
              <a:t>2. Provide text evidence and explain how the evidence connects to the central idea. </a:t>
            </a:r>
            <a:endParaRPr lang="en-US" sz="1100" dirty="0"/>
          </a:p>
          <a:p>
            <a:endParaRPr lang="en-US" sz="1100" dirty="0" smtClean="0"/>
          </a:p>
          <a:p>
            <a:r>
              <a:rPr lang="en-US" sz="1100" dirty="0" smtClean="0"/>
              <a:t>First evidence and explanation </a:t>
            </a:r>
          </a:p>
          <a:p>
            <a:r>
              <a:rPr lang="en-US" sz="1100" u="sng" dirty="0"/>
              <a:t>						</a:t>
            </a:r>
            <a:endParaRPr lang="en-US" sz="300" u="sng" dirty="0"/>
          </a:p>
          <a:p>
            <a:r>
              <a:rPr lang="en-US" sz="1100" u="sng" dirty="0"/>
              <a:t>						</a:t>
            </a:r>
            <a:endParaRPr lang="en-US" sz="300" u="sng" dirty="0" smtClean="0"/>
          </a:p>
          <a:p>
            <a:r>
              <a:rPr lang="en-US" sz="1100" u="sng" dirty="0"/>
              <a:t>	</a:t>
            </a:r>
            <a:r>
              <a:rPr lang="en-US" sz="1100" u="sng" dirty="0" smtClean="0"/>
              <a:t>					</a:t>
            </a:r>
            <a:endParaRPr lang="en-US" sz="1100" dirty="0"/>
          </a:p>
          <a:p>
            <a:r>
              <a:rPr lang="en-US" sz="1100" dirty="0" smtClean="0"/>
              <a:t>Second evidence and explanation</a:t>
            </a:r>
          </a:p>
          <a:p>
            <a:r>
              <a:rPr lang="en-US" sz="1100" u="sng" dirty="0"/>
              <a:t>						</a:t>
            </a:r>
            <a:endParaRPr lang="en-US" sz="300" u="sng" dirty="0"/>
          </a:p>
          <a:p>
            <a:r>
              <a:rPr lang="en-US" sz="1100" u="sng" dirty="0"/>
              <a:t>						</a:t>
            </a:r>
            <a:endParaRPr lang="en-US" sz="300" u="sng" dirty="0"/>
          </a:p>
          <a:p>
            <a:r>
              <a:rPr lang="en-US" sz="1100" u="sng" dirty="0"/>
              <a:t>						</a:t>
            </a:r>
            <a:endParaRPr lang="en-US" sz="1100" u="sng" dirty="0" smtClean="0"/>
          </a:p>
          <a:p>
            <a:r>
              <a:rPr lang="en-US" sz="1100" dirty="0" smtClean="0"/>
              <a:t>Third evidence and explanation</a:t>
            </a:r>
          </a:p>
          <a:p>
            <a:r>
              <a:rPr lang="en-US" sz="1100" u="sng" dirty="0"/>
              <a:t>						</a:t>
            </a:r>
            <a:endParaRPr lang="en-US" sz="300" u="sng" dirty="0"/>
          </a:p>
          <a:p>
            <a:r>
              <a:rPr lang="en-US" sz="1100" u="sng" dirty="0"/>
              <a:t>						</a:t>
            </a:r>
            <a:endParaRPr lang="en-US" sz="300" u="sng" dirty="0"/>
          </a:p>
          <a:p>
            <a:r>
              <a:rPr lang="en-US" sz="1100" u="sng" dirty="0"/>
              <a:t>						</a:t>
            </a:r>
            <a:r>
              <a:rPr lang="en-US" sz="1100" dirty="0" smtClean="0"/>
              <a:t>3. Conclusion</a:t>
            </a:r>
          </a:p>
          <a:p>
            <a:r>
              <a:rPr lang="en-US" sz="1100" dirty="0" smtClean="0"/>
              <a:t>Restate your central idea from 1c using synonyms to make it different from the topic sentence.</a:t>
            </a:r>
          </a:p>
          <a:p>
            <a:r>
              <a:rPr lang="en-US" sz="1100" u="sng" dirty="0"/>
              <a:t>						</a:t>
            </a:r>
            <a:endParaRPr lang="en-US" sz="300" u="sng" dirty="0"/>
          </a:p>
          <a:p>
            <a:r>
              <a:rPr lang="en-US" sz="1100" u="sng" dirty="0"/>
              <a:t>						</a:t>
            </a:r>
            <a:endParaRPr lang="en-US" sz="300" u="sng" dirty="0"/>
          </a:p>
          <a:p>
            <a:r>
              <a:rPr lang="en-US" sz="1100" u="sng" dirty="0"/>
              <a:t>						</a:t>
            </a:r>
            <a:endParaRPr lang="en-US" sz="1100" u="sng" dirty="0" smtClean="0"/>
          </a:p>
        </p:txBody>
      </p:sp>
      <p:sp>
        <p:nvSpPr>
          <p:cNvPr id="6" name="TextBox 5"/>
          <p:cNvSpPr txBox="1"/>
          <p:nvPr/>
        </p:nvSpPr>
        <p:spPr>
          <a:xfrm>
            <a:off x="172720" y="2608057"/>
            <a:ext cx="7426960" cy="287543"/>
          </a:xfrm>
          <a:prstGeom prst="rect">
            <a:avLst/>
          </a:prstGeom>
          <a:noFill/>
        </p:spPr>
        <p:txBody>
          <a:bodyPr wrap="square" lIns="101881" tIns="50941" rIns="101881" bIns="50941" rtlCol="0">
            <a:spAutoFit/>
          </a:bodyPr>
          <a:lstStyle/>
          <a:p>
            <a:r>
              <a:rPr lang="en-US" sz="1200" dirty="0"/>
              <a:t>Name</a:t>
            </a:r>
            <a:r>
              <a:rPr lang="en-US" sz="1200" dirty="0" smtClean="0"/>
              <a:t>______________________  Passage ________________________ Central </a:t>
            </a:r>
            <a:r>
              <a:rPr lang="en-US" sz="1200" dirty="0"/>
              <a:t>Idea </a:t>
            </a:r>
            <a:r>
              <a:rPr lang="en-US" sz="1200" dirty="0" smtClean="0"/>
              <a:t>______________________</a:t>
            </a:r>
            <a:endParaRPr lang="en-US" sz="1200" dirty="0"/>
          </a:p>
        </p:txBody>
      </p:sp>
      <p:sp>
        <p:nvSpPr>
          <p:cNvPr id="8" name="TextBox 7"/>
          <p:cNvSpPr txBox="1"/>
          <p:nvPr/>
        </p:nvSpPr>
        <p:spPr>
          <a:xfrm>
            <a:off x="172720" y="79829"/>
            <a:ext cx="7426960" cy="533764"/>
          </a:xfrm>
          <a:prstGeom prst="rect">
            <a:avLst/>
          </a:prstGeom>
          <a:solidFill>
            <a:schemeClr val="bg2">
              <a:lumMod val="90000"/>
            </a:schemeClr>
          </a:solidFill>
        </p:spPr>
        <p:txBody>
          <a:bodyPr wrap="square" lIns="101881" tIns="50941" rIns="101881" bIns="50941" rtlCol="0">
            <a:spAutoFit/>
          </a:bodyPr>
          <a:lstStyle/>
          <a:p>
            <a:r>
              <a:rPr lang="en-US" sz="1600" b="1" dirty="0" smtClean="0"/>
              <a:t>Grade 6 Central Idea Note-Taking Page </a:t>
            </a:r>
          </a:p>
          <a:p>
            <a:r>
              <a:rPr lang="en-US" sz="1200" dirty="0" smtClean="0"/>
              <a:t>(this replaces the previous research notes with permission from the author) </a:t>
            </a:r>
          </a:p>
        </p:txBody>
      </p:sp>
      <p:sp>
        <p:nvSpPr>
          <p:cNvPr id="2" name="Slide Number Placeholder 1"/>
          <p:cNvSpPr>
            <a:spLocks noGrp="1"/>
          </p:cNvSpPr>
          <p:nvPr>
            <p:ph type="sldNum" sz="quarter" idx="12"/>
          </p:nvPr>
        </p:nvSpPr>
        <p:spPr/>
        <p:txBody>
          <a:bodyPr/>
          <a:lstStyle/>
          <a:p>
            <a:fld id="{F177B04D-AEB5-43ED-B9BA-B3D1EC9C9067}" type="slidenum">
              <a:rPr lang="en-US" smtClean="0"/>
              <a:pPr/>
              <a:t>16</a:t>
            </a:fld>
            <a:endParaRPr lang="en-US" dirty="0"/>
          </a:p>
        </p:txBody>
      </p:sp>
      <p:sp>
        <p:nvSpPr>
          <p:cNvPr id="4" name="TextBox 3"/>
          <p:cNvSpPr txBox="1"/>
          <p:nvPr/>
        </p:nvSpPr>
        <p:spPr>
          <a:xfrm>
            <a:off x="172720" y="717828"/>
            <a:ext cx="7227253" cy="1600438"/>
          </a:xfrm>
          <a:prstGeom prst="rect">
            <a:avLst/>
          </a:prstGeom>
          <a:noFill/>
        </p:spPr>
        <p:txBody>
          <a:bodyPr wrap="square" rtlCol="0">
            <a:spAutoFit/>
          </a:bodyPr>
          <a:lstStyle/>
          <a:p>
            <a:r>
              <a:rPr lang="en-US" sz="1400" b="1" u="sng" dirty="0" smtClean="0"/>
              <a:t>Teacher Directions</a:t>
            </a:r>
            <a:r>
              <a:rPr lang="en-US" sz="1200" b="1" u="sng" dirty="0" smtClean="0"/>
              <a:t>: </a:t>
            </a:r>
          </a:p>
          <a:p>
            <a:r>
              <a:rPr lang="en-US" sz="1200" b="1" dirty="0" smtClean="0"/>
              <a:t>Use this process to teach students how to answer a central idea prompt. </a:t>
            </a:r>
          </a:p>
          <a:p>
            <a:endParaRPr lang="en-US" sz="1200" b="1" dirty="0" smtClean="0"/>
          </a:p>
          <a:p>
            <a:r>
              <a:rPr lang="en-US" sz="1200" b="1" dirty="0" smtClean="0"/>
              <a:t>Be sure</a:t>
            </a:r>
          </a:p>
          <a:p>
            <a:pPr marL="171450" indent="-171450">
              <a:buFont typeface="Arial" panose="020B0604020202020204" pitchFamily="34" charset="0"/>
              <a:buChar char="•"/>
            </a:pPr>
            <a:r>
              <a:rPr lang="en-US" sz="1200" b="1" dirty="0"/>
              <a:t>t</a:t>
            </a:r>
            <a:r>
              <a:rPr lang="en-US" sz="1200" b="1" dirty="0" smtClean="0"/>
              <a:t>o model how to restate the prompt in the topic sentence;</a:t>
            </a:r>
          </a:p>
          <a:p>
            <a:pPr marL="171450" indent="-171450">
              <a:buFont typeface="Arial" panose="020B0604020202020204" pitchFamily="34" charset="0"/>
              <a:buChar char="•"/>
            </a:pPr>
            <a:r>
              <a:rPr lang="en-US" sz="1200" b="1" dirty="0"/>
              <a:t>s</a:t>
            </a:r>
            <a:r>
              <a:rPr lang="en-US" sz="1200" b="1" dirty="0" smtClean="0"/>
              <a:t>tudents know how to use direct quotes from the text;</a:t>
            </a:r>
          </a:p>
          <a:p>
            <a:pPr marL="171450" indent="-171450">
              <a:buFont typeface="Arial" panose="020B0604020202020204" pitchFamily="34" charset="0"/>
              <a:buChar char="•"/>
            </a:pPr>
            <a:r>
              <a:rPr lang="en-US" sz="1200" b="1" dirty="0"/>
              <a:t>s</a:t>
            </a:r>
            <a:r>
              <a:rPr lang="en-US" sz="1200" b="1" dirty="0" smtClean="0"/>
              <a:t>tudents elaborate on how each quote connects to the central idea (how do they know this);</a:t>
            </a:r>
          </a:p>
          <a:p>
            <a:pPr marL="171450" indent="-171450">
              <a:buFont typeface="Arial" panose="020B0604020202020204" pitchFamily="34" charset="0"/>
              <a:buChar char="•"/>
            </a:pPr>
            <a:r>
              <a:rPr lang="en-US" sz="1200" b="1" dirty="0"/>
              <a:t>m</a:t>
            </a:r>
            <a:r>
              <a:rPr lang="en-US" sz="1200" b="1" dirty="0" smtClean="0"/>
              <a:t>odel adding transitions—these help the reader/scorer follow student’s thinking. </a:t>
            </a:r>
            <a:endParaRPr lang="en-US" sz="1400" dirty="0"/>
          </a:p>
        </p:txBody>
      </p:sp>
    </p:spTree>
    <p:extLst>
      <p:ext uri="{BB962C8B-B14F-4D97-AF65-F5344CB8AC3E}">
        <p14:creationId xmlns:p14="http://schemas.microsoft.com/office/powerpoint/2010/main" val="2193914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720" y="1224631"/>
            <a:ext cx="7426960" cy="8489788"/>
          </a:xfrm>
          <a:prstGeom prst="rect">
            <a:avLst/>
          </a:prstGeom>
          <a:solidFill>
            <a:schemeClr val="bg1"/>
          </a:solidFill>
          <a:ln>
            <a:solidFill>
              <a:schemeClr val="accent1"/>
            </a:solidFill>
          </a:ln>
        </p:spPr>
        <p:txBody>
          <a:bodyPr wrap="square" lIns="101881" tIns="50941" rIns="101881" bIns="50941" rtlCol="0">
            <a:spAutoFit/>
          </a:bodyPr>
          <a:lstStyle/>
          <a:p>
            <a:pPr marL="228600" indent="-228600">
              <a:buAutoNum type="arabicPeriod"/>
            </a:pPr>
            <a:r>
              <a:rPr lang="en-US" sz="1200" dirty="0" smtClean="0"/>
              <a:t>Determine the central idea. The central idea becomes your topic sentence in your paragraph response. Be sure to restate the prompt first. </a:t>
            </a:r>
            <a:endParaRPr lang="en-US" sz="1200" dirty="0"/>
          </a:p>
          <a:p>
            <a:r>
              <a:rPr lang="en-US" sz="1200" dirty="0" smtClean="0"/>
              <a:t>A. </a:t>
            </a:r>
            <a:r>
              <a:rPr lang="en-US" sz="1200" i="1" dirty="0" smtClean="0"/>
              <a:t>Who</a:t>
            </a:r>
            <a:r>
              <a:rPr lang="en-US" sz="1200" dirty="0" smtClean="0"/>
              <a:t> or </a:t>
            </a:r>
            <a:r>
              <a:rPr lang="en-US" sz="1200" i="1" dirty="0" smtClean="0"/>
              <a:t>what</a:t>
            </a:r>
            <a:r>
              <a:rPr lang="en-US" sz="1200" dirty="0" smtClean="0"/>
              <a:t> is </a:t>
            </a:r>
            <a:r>
              <a:rPr lang="en-US" sz="1200" dirty="0"/>
              <a:t>the article mostly about? </a:t>
            </a:r>
          </a:p>
          <a:p>
            <a:r>
              <a:rPr lang="en-US" sz="1400" u="sng" dirty="0" smtClean="0"/>
              <a:t>						___________</a:t>
            </a:r>
            <a:endParaRPr lang="en-US" sz="1400" u="sng" dirty="0"/>
          </a:p>
          <a:p>
            <a:endParaRPr lang="en-US" sz="1000" dirty="0" smtClean="0"/>
          </a:p>
          <a:p>
            <a:r>
              <a:rPr lang="en-US" sz="1200" dirty="0" smtClean="0"/>
              <a:t>B. What is important about the </a:t>
            </a:r>
            <a:r>
              <a:rPr lang="en-US" sz="1200" i="1" dirty="0" smtClean="0"/>
              <a:t>who</a:t>
            </a:r>
            <a:r>
              <a:rPr lang="en-US" sz="1200" dirty="0" smtClean="0"/>
              <a:t> or the </a:t>
            </a:r>
            <a:r>
              <a:rPr lang="en-US" sz="1200" i="1" dirty="0" smtClean="0"/>
              <a:t>what</a:t>
            </a:r>
            <a:r>
              <a:rPr lang="en-US" sz="1200" dirty="0" smtClean="0"/>
              <a:t>?</a:t>
            </a:r>
          </a:p>
          <a:p>
            <a:r>
              <a:rPr lang="en-US" sz="1400" u="sng" dirty="0"/>
              <a:t>							</a:t>
            </a:r>
          </a:p>
          <a:p>
            <a:endParaRPr lang="en-US" sz="500" u="sng" dirty="0"/>
          </a:p>
          <a:p>
            <a:r>
              <a:rPr lang="en-US" sz="1400" u="sng" dirty="0"/>
              <a:t>					</a:t>
            </a:r>
            <a:r>
              <a:rPr lang="en-US" sz="1400" u="sng" dirty="0" smtClean="0"/>
              <a:t>		</a:t>
            </a:r>
            <a:endParaRPr lang="en-US" sz="1400" u="sng" dirty="0"/>
          </a:p>
          <a:p>
            <a:endParaRPr lang="en-US" sz="1000" dirty="0"/>
          </a:p>
          <a:p>
            <a:r>
              <a:rPr lang="en-US" sz="1200" dirty="0" smtClean="0"/>
              <a:t>C. Combine A and B to state the central idea</a:t>
            </a:r>
            <a:r>
              <a:rPr lang="en-US" sz="1400" dirty="0" smtClean="0"/>
              <a:t>. </a:t>
            </a:r>
          </a:p>
          <a:p>
            <a:r>
              <a:rPr lang="en-US" sz="1400" u="sng" dirty="0"/>
              <a:t>							</a:t>
            </a:r>
          </a:p>
          <a:p>
            <a:endParaRPr lang="en-US" sz="500" u="sng" dirty="0"/>
          </a:p>
          <a:p>
            <a:r>
              <a:rPr lang="en-US" sz="1400" u="sng" dirty="0"/>
              <a:t>							</a:t>
            </a:r>
          </a:p>
          <a:p>
            <a:endParaRPr lang="en-US" sz="1400" dirty="0"/>
          </a:p>
          <a:p>
            <a:r>
              <a:rPr lang="en-US" sz="1200" dirty="0" smtClean="0"/>
              <a:t>2. Provide text evidence and explain how the evidence connects to the central idea. </a:t>
            </a:r>
          </a:p>
          <a:p>
            <a:r>
              <a:rPr lang="en-US" sz="1200" dirty="0" smtClean="0"/>
              <a:t>A. First evidence and explanation </a:t>
            </a:r>
          </a:p>
          <a:p>
            <a:r>
              <a:rPr lang="en-US" sz="1400" u="sng" dirty="0"/>
              <a:t>							</a:t>
            </a:r>
          </a:p>
          <a:p>
            <a:endParaRPr lang="en-US" sz="500" u="sng" dirty="0"/>
          </a:p>
          <a:p>
            <a:r>
              <a:rPr lang="en-US" sz="1400" u="sng" dirty="0"/>
              <a:t>							</a:t>
            </a:r>
            <a:endParaRPr lang="en-US" sz="1400" u="sng" dirty="0" smtClean="0"/>
          </a:p>
          <a:p>
            <a:endParaRPr lang="en-US" sz="500" u="sng" dirty="0" smtClean="0"/>
          </a:p>
          <a:p>
            <a:r>
              <a:rPr lang="en-US" sz="1400" u="sng" dirty="0"/>
              <a:t>	</a:t>
            </a:r>
            <a:r>
              <a:rPr lang="en-US" sz="1400" u="sng" dirty="0" smtClean="0"/>
              <a:t>						</a:t>
            </a:r>
          </a:p>
          <a:p>
            <a:endParaRPr lang="en-US" sz="500" u="sng" dirty="0"/>
          </a:p>
          <a:p>
            <a:r>
              <a:rPr lang="en-US" sz="1400" u="sng" dirty="0"/>
              <a:t>							</a:t>
            </a:r>
          </a:p>
          <a:p>
            <a:endParaRPr lang="en-US" sz="1000" dirty="0"/>
          </a:p>
          <a:p>
            <a:r>
              <a:rPr lang="en-US" sz="1200" dirty="0" smtClean="0"/>
              <a:t>B. Second evidence and explanation</a:t>
            </a:r>
          </a:p>
          <a:p>
            <a:r>
              <a:rPr lang="en-US" sz="1400" u="sng" dirty="0"/>
              <a:t>							</a:t>
            </a:r>
          </a:p>
          <a:p>
            <a:endParaRPr lang="en-US" sz="500" u="sng" dirty="0"/>
          </a:p>
          <a:p>
            <a:r>
              <a:rPr lang="en-US" sz="1400" u="sng" dirty="0"/>
              <a:t>							</a:t>
            </a:r>
          </a:p>
          <a:p>
            <a:endParaRPr lang="en-US" sz="500" u="sng" dirty="0"/>
          </a:p>
          <a:p>
            <a:r>
              <a:rPr lang="en-US" sz="1400" u="sng" dirty="0"/>
              <a:t>							</a:t>
            </a:r>
            <a:endParaRPr lang="en-US" sz="1400" dirty="0"/>
          </a:p>
          <a:p>
            <a:endParaRPr lang="en-US" sz="400" u="sng" dirty="0"/>
          </a:p>
          <a:p>
            <a:r>
              <a:rPr lang="en-US" sz="1200" u="sng" dirty="0"/>
              <a:t>							</a:t>
            </a:r>
          </a:p>
          <a:p>
            <a:endParaRPr lang="en-US" sz="900" dirty="0" smtClean="0"/>
          </a:p>
          <a:p>
            <a:r>
              <a:rPr lang="en-US" sz="1200" dirty="0" smtClean="0"/>
              <a:t>C. Third evidence and explanation</a:t>
            </a:r>
          </a:p>
          <a:p>
            <a:r>
              <a:rPr lang="en-US" sz="1400" u="sng" dirty="0"/>
              <a:t>							</a:t>
            </a:r>
          </a:p>
          <a:p>
            <a:endParaRPr lang="en-US" sz="500" u="sng" dirty="0"/>
          </a:p>
          <a:p>
            <a:r>
              <a:rPr lang="en-US" sz="1400" u="sng" dirty="0"/>
              <a:t>							</a:t>
            </a:r>
          </a:p>
          <a:p>
            <a:endParaRPr lang="en-US" sz="500" u="sng" dirty="0"/>
          </a:p>
          <a:p>
            <a:r>
              <a:rPr lang="en-US" sz="1400" u="sng" dirty="0"/>
              <a:t>							</a:t>
            </a:r>
            <a:endParaRPr lang="en-US" sz="1400" dirty="0" smtClean="0"/>
          </a:p>
          <a:p>
            <a:endParaRPr lang="en-US" sz="400" u="sng" dirty="0"/>
          </a:p>
          <a:p>
            <a:r>
              <a:rPr lang="en-US" sz="1200" u="sng" dirty="0"/>
              <a:t>							</a:t>
            </a:r>
          </a:p>
          <a:p>
            <a:endParaRPr lang="en-US" sz="1200" dirty="0" smtClean="0"/>
          </a:p>
          <a:p>
            <a:r>
              <a:rPr lang="en-US" sz="1200" dirty="0" smtClean="0"/>
              <a:t>3. Conclusion</a:t>
            </a:r>
          </a:p>
          <a:p>
            <a:r>
              <a:rPr lang="en-US" sz="1200" dirty="0" smtClean="0"/>
              <a:t>A. Restate your central idea from 1c using synonyms to make it different from the topic sentence.</a:t>
            </a:r>
          </a:p>
          <a:p>
            <a:r>
              <a:rPr lang="en-US" sz="1400" u="sng" dirty="0"/>
              <a:t>							</a:t>
            </a:r>
          </a:p>
          <a:p>
            <a:endParaRPr lang="en-US" sz="500" u="sng" dirty="0"/>
          </a:p>
          <a:p>
            <a:r>
              <a:rPr lang="en-US" sz="1400" u="sng" dirty="0"/>
              <a:t>							</a:t>
            </a:r>
          </a:p>
          <a:p>
            <a:endParaRPr lang="en-US" sz="500" u="sng" dirty="0"/>
          </a:p>
          <a:p>
            <a:r>
              <a:rPr lang="en-US" sz="1400" u="sng" dirty="0"/>
              <a:t>							</a:t>
            </a:r>
            <a:endParaRPr lang="en-US" sz="1400" u="sng" dirty="0" smtClean="0"/>
          </a:p>
        </p:txBody>
      </p:sp>
      <p:sp>
        <p:nvSpPr>
          <p:cNvPr id="6" name="TextBox 5"/>
          <p:cNvSpPr txBox="1"/>
          <p:nvPr/>
        </p:nvSpPr>
        <p:spPr>
          <a:xfrm>
            <a:off x="172720" y="675148"/>
            <a:ext cx="7426960" cy="318321"/>
          </a:xfrm>
          <a:prstGeom prst="rect">
            <a:avLst/>
          </a:prstGeom>
          <a:noFill/>
        </p:spPr>
        <p:txBody>
          <a:bodyPr wrap="square" lIns="101881" tIns="50941" rIns="101881" bIns="50941" rtlCol="0">
            <a:spAutoFit/>
          </a:bodyPr>
          <a:lstStyle/>
          <a:p>
            <a:r>
              <a:rPr lang="en-US" sz="1400" dirty="0"/>
              <a:t>Name</a:t>
            </a:r>
            <a:r>
              <a:rPr lang="en-US" sz="1400" dirty="0" smtClean="0"/>
              <a:t>______________  Passage _______________ Central </a:t>
            </a:r>
            <a:r>
              <a:rPr lang="en-US" sz="1400" dirty="0"/>
              <a:t>Idea </a:t>
            </a:r>
            <a:r>
              <a:rPr lang="en-US" sz="1400" dirty="0" smtClean="0"/>
              <a:t>____________________________</a:t>
            </a:r>
            <a:endParaRPr lang="en-US" sz="1400" dirty="0"/>
          </a:p>
        </p:txBody>
      </p:sp>
      <p:sp>
        <p:nvSpPr>
          <p:cNvPr id="8" name="TextBox 7"/>
          <p:cNvSpPr txBox="1"/>
          <p:nvPr/>
        </p:nvSpPr>
        <p:spPr>
          <a:xfrm>
            <a:off x="172720" y="79829"/>
            <a:ext cx="7426960" cy="595319"/>
          </a:xfrm>
          <a:prstGeom prst="rect">
            <a:avLst/>
          </a:prstGeom>
          <a:solidFill>
            <a:schemeClr val="bg2">
              <a:lumMod val="90000"/>
            </a:schemeClr>
          </a:solidFill>
        </p:spPr>
        <p:txBody>
          <a:bodyPr wrap="square" lIns="101881" tIns="50941" rIns="101881" bIns="50941" rtlCol="0">
            <a:spAutoFit/>
          </a:bodyPr>
          <a:lstStyle/>
          <a:p>
            <a:pPr algn="ctr"/>
            <a:r>
              <a:rPr lang="en-US" sz="1600" b="1" dirty="0" smtClean="0"/>
              <a:t>Grade 6 Central Idea Note-Taking Page</a:t>
            </a:r>
          </a:p>
          <a:p>
            <a:pPr algn="ctr"/>
            <a:r>
              <a:rPr lang="en-US" sz="1600" b="1" dirty="0" smtClean="0"/>
              <a:t>Student Page</a:t>
            </a:r>
            <a:endParaRPr lang="en-US" sz="1600" b="1" dirty="0"/>
          </a:p>
        </p:txBody>
      </p:sp>
      <p:sp>
        <p:nvSpPr>
          <p:cNvPr id="2" name="Slide Number Placeholder 1"/>
          <p:cNvSpPr>
            <a:spLocks noGrp="1"/>
          </p:cNvSpPr>
          <p:nvPr>
            <p:ph type="sldNum" sz="quarter" idx="12"/>
          </p:nvPr>
        </p:nvSpPr>
        <p:spPr/>
        <p:txBody>
          <a:bodyPr/>
          <a:lstStyle/>
          <a:p>
            <a:fld id="{F177B04D-AEB5-43ED-B9BA-B3D1EC9C9067}" type="slidenum">
              <a:rPr lang="en-US" smtClean="0"/>
              <a:pPr/>
              <a:t>17</a:t>
            </a:fld>
            <a:endParaRPr lang="en-US" dirty="0"/>
          </a:p>
        </p:txBody>
      </p:sp>
      <p:sp>
        <p:nvSpPr>
          <p:cNvPr id="4" name="TextBox 3"/>
          <p:cNvSpPr txBox="1"/>
          <p:nvPr/>
        </p:nvSpPr>
        <p:spPr>
          <a:xfrm>
            <a:off x="172720" y="906310"/>
            <a:ext cx="7227253" cy="338554"/>
          </a:xfrm>
          <a:prstGeom prst="rect">
            <a:avLst/>
          </a:prstGeom>
          <a:noFill/>
        </p:spPr>
        <p:txBody>
          <a:bodyPr wrap="square" rtlCol="0">
            <a:spAutoFit/>
          </a:bodyPr>
          <a:lstStyle/>
          <a:p>
            <a:r>
              <a:rPr lang="en-US" sz="1400" b="1" dirty="0" smtClean="0"/>
              <a:t>Directions: Complete the following steps to answer a prompt on central idea.</a:t>
            </a:r>
            <a:r>
              <a:rPr lang="en-US" sz="1600" dirty="0" smtClean="0"/>
              <a:t> </a:t>
            </a:r>
            <a:endParaRPr lang="en-US" sz="1600" dirty="0"/>
          </a:p>
        </p:txBody>
      </p:sp>
    </p:spTree>
    <p:extLst>
      <p:ext uri="{BB962C8B-B14F-4D97-AF65-F5344CB8AC3E}">
        <p14:creationId xmlns:p14="http://schemas.microsoft.com/office/powerpoint/2010/main" val="3640537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335280"/>
            <a:ext cx="6736080" cy="9274619"/>
          </a:xfrm>
          <a:prstGeom prst="rect">
            <a:avLst/>
          </a:prstGeom>
          <a:noFill/>
        </p:spPr>
        <p:txBody>
          <a:bodyPr wrap="square" lIns="101882" tIns="50941" rIns="101882" bIns="50941" rtlCol="0">
            <a:spAutoFit/>
          </a:bodyPr>
          <a:lstStyle/>
          <a:p>
            <a:endParaRPr lang="en-US" sz="1600" dirty="0"/>
          </a:p>
          <a:p>
            <a:pPr algn="ctr"/>
            <a:r>
              <a:rPr lang="en-US" sz="1600" b="1" dirty="0"/>
              <a:t>Determining Grade Level Text</a:t>
            </a:r>
          </a:p>
          <a:p>
            <a:pPr algn="ctr"/>
            <a:endParaRPr lang="en-US" sz="1600" b="1" dirty="0"/>
          </a:p>
          <a:p>
            <a:r>
              <a:rPr lang="en-US" sz="1600" dirty="0"/>
              <a:t>Grade level text is determined by using a combination of both the CCSS new quantitative ranges and qualitative measures.</a:t>
            </a:r>
          </a:p>
          <a:p>
            <a:endParaRPr lang="en-US" sz="1600" dirty="0"/>
          </a:p>
          <a:p>
            <a:r>
              <a:rPr lang="en-US" sz="1600" b="1" dirty="0"/>
              <a:t>Example</a:t>
            </a:r>
            <a:r>
              <a:rPr lang="en-US" sz="1600" dirty="0"/>
              <a:t>:  If  the grade equivalent for a text is </a:t>
            </a:r>
            <a:r>
              <a:rPr lang="en-US" b="1" dirty="0">
                <a:solidFill>
                  <a:srgbClr val="0070C0"/>
                </a:solidFill>
              </a:rPr>
              <a:t>6.8</a:t>
            </a:r>
            <a:r>
              <a:rPr lang="en-US" sz="1600" dirty="0"/>
              <a:t> and has a lexile of </a:t>
            </a:r>
            <a:r>
              <a:rPr lang="en-US" b="1" dirty="0">
                <a:solidFill>
                  <a:srgbClr val="0070C0"/>
                </a:solidFill>
              </a:rPr>
              <a:t>970</a:t>
            </a:r>
            <a:r>
              <a:rPr lang="en-US" sz="1600" dirty="0"/>
              <a:t>, quantitative data shows that placement should be </a:t>
            </a:r>
            <a:r>
              <a:rPr lang="en-US" sz="1600" b="1" dirty="0"/>
              <a:t>between grades 4 and 8</a:t>
            </a:r>
            <a:r>
              <a:rPr lang="en-US" sz="1600" dirty="0"/>
              <a: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1" dirty="0" smtClean="0"/>
              <a:t>Four </a:t>
            </a:r>
            <a:r>
              <a:rPr lang="en-US" sz="1600" b="1" dirty="0"/>
              <a:t>qualitative </a:t>
            </a:r>
            <a:r>
              <a:rPr lang="en-US" sz="1600" dirty="0"/>
              <a:t>measures can be looked at from the lower grade band of grade 4 to the higher grade band of grade 8 to  determine a grade level readability.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smtClean="0"/>
              <a:t>The </a:t>
            </a:r>
            <a:r>
              <a:rPr lang="en-US" sz="1600" dirty="0"/>
              <a:t>combination of the </a:t>
            </a:r>
            <a:r>
              <a:rPr lang="en-US" sz="1600" b="1" dirty="0"/>
              <a:t>quantitative</a:t>
            </a:r>
            <a:r>
              <a:rPr lang="en-US" sz="1600" dirty="0"/>
              <a:t> ranges and </a:t>
            </a:r>
            <a:r>
              <a:rPr lang="en-US" sz="1600" b="1" dirty="0"/>
              <a:t>qualitative</a:t>
            </a:r>
            <a:r>
              <a:rPr lang="en-US" sz="1600" dirty="0"/>
              <a:t> measures for this particular text shows that grade 6 would be the best readability level for this text.</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4276105993"/>
              </p:ext>
            </p:extLst>
          </p:nvPr>
        </p:nvGraphicFramePr>
        <p:xfrm>
          <a:off x="431800" y="243078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3022600" y="3280541"/>
            <a:ext cx="3454400" cy="58674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1298805412"/>
              </p:ext>
            </p:extLst>
          </p:nvPr>
        </p:nvGraphicFramePr>
        <p:xfrm>
          <a:off x="259080" y="5350897"/>
          <a:ext cx="7340600" cy="3118104"/>
        </p:xfrm>
        <a:graphic>
          <a:graphicData uri="http://schemas.openxmlformats.org/drawingml/2006/table">
            <a:tbl>
              <a:tblPr firstRow="1" bandRow="1">
                <a:tableStyleId>{5940675A-B579-460E-94D1-54222C63F5DA}</a:tableStyleId>
              </a:tblPr>
              <a:tblGrid>
                <a:gridCol w="1468120"/>
                <a:gridCol w="1727200"/>
                <a:gridCol w="1295400"/>
                <a:gridCol w="1122680"/>
                <a:gridCol w="1036320"/>
                <a:gridCol w="690880"/>
              </a:tblGrid>
              <a:tr h="33528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103632" marR="103632" marT="50292" marB="50292"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3504">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103632" marR="103632" marT="50292" marB="50292"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103632" marR="103632" marT="50292" marB="50292"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103632" marR="103632" marT="50292" marB="50292"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103632" marR="103632" marT="50292" marB="50292"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103632" marR="103632" marT="50292" marB="50292" anchor="ctr">
                    <a:solidFill>
                      <a:schemeClr val="accent6">
                        <a:lumMod val="20000"/>
                        <a:lumOff val="80000"/>
                      </a:schemeClr>
                    </a:solidFill>
                  </a:tcPr>
                </a:tc>
              </a:tr>
              <a:tr h="435864">
                <a:tc>
                  <a:txBody>
                    <a:bodyPr/>
                    <a:lstStyle/>
                    <a:p>
                      <a:r>
                        <a:rPr lang="en-US" sz="1100" dirty="0" smtClean="0">
                          <a:solidFill>
                            <a:srgbClr val="002060"/>
                          </a:solidFill>
                        </a:rPr>
                        <a:t>Purpose/Meaning</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Structure</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Clarity</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Overall Placement</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986280" y="6333616"/>
            <a:ext cx="5181600" cy="1931669"/>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209040" y="9187788"/>
            <a:ext cx="5483860" cy="410654"/>
          </a:xfrm>
          <a:prstGeom prst="rect">
            <a:avLst/>
          </a:prstGeom>
        </p:spPr>
        <p:txBody>
          <a:bodyPr wrap="square" lIns="101882" tIns="50941" rIns="101882" bIns="50941">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3324442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159" name="Shape 159"/>
          <p:cNvGraphicFramePr/>
          <p:nvPr/>
        </p:nvGraphicFramePr>
        <p:xfrm>
          <a:off x="123818" y="457387"/>
          <a:ext cx="7513350" cy="9349873"/>
        </p:xfrm>
        <a:graphic>
          <a:graphicData uri="http://schemas.openxmlformats.org/drawingml/2006/table">
            <a:tbl>
              <a:tblPr>
                <a:noFill/>
              </a:tblPr>
              <a:tblGrid>
                <a:gridCol w="677850"/>
                <a:gridCol w="1388050"/>
                <a:gridCol w="1465150"/>
                <a:gridCol w="1542275"/>
                <a:gridCol w="1233825"/>
                <a:gridCol w="12062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-L.6.2 &amp; L.6.3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-W.6.2a-e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-W.6.2a, W.6.2c &amp; W.6.2f</a:t>
                      </a:r>
                    </a:p>
                    <a:p>
                      <a:pPr marL="0" marR="0" lvl="0" indent="0" algn="ctr" rtl="0">
                        <a:spcBef>
                          <a:spcPts val="0"/>
                        </a:spcBef>
                        <a:buNone/>
                      </a:pPr>
                      <a:endParaRPr sz="600" b="1">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-W.6.2b, W.6.2d, &amp; W.6.7-9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-L.6.1, L.6.3 &amp; L.6.6.1</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23532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is fully sustained and consistently and purposefully focused:</a:t>
                      </a:r>
                    </a:p>
                    <a:p>
                      <a:pPr marL="0" marR="0" lvl="0" indent="0" algn="l" rtl="0">
                        <a:lnSpc>
                          <a:spcPct val="100000"/>
                        </a:lnSpc>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 </a:t>
                      </a:r>
                    </a:p>
                    <a:p>
                      <a:pPr marL="52388" marR="0" lvl="0" indent="-52388" algn="l" rtl="0">
                        <a:lnSpc>
                          <a:spcPct val="100000"/>
                        </a:lnSpc>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controlling idea or main idea of a topic is focused, clearly stated, and strongly maintained. </a:t>
                      </a:r>
                    </a:p>
                    <a:p>
                      <a:pPr marL="52388" marR="0" lvl="0" indent="4761" algn="l" rtl="0">
                        <a:lnSpc>
                          <a:spcPct val="100000"/>
                        </a:lnSpc>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lnSpc>
                          <a:spcPct val="100000"/>
                        </a:lnSpc>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controlling idea or main idea of a topic is introduced and communicated clearly within the context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a clear and effective organizational structure creating unity and completeness: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a variety of transitional strategies  logical progression of ideas from beginning to end. </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introduction and conclusion for audience and purpose.</a:t>
                      </a:r>
                    </a:p>
                    <a:p>
                      <a:pPr marL="52388" marR="0" lvl="0" indent="-523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strong connections among ideas, with some syntactic variety.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thorough and convincing support/evidence for the controlling idea or main idea that includes the effective use of sources, facts, and details.</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The response achieves substantial depth that is specific and relevant: </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evidence from sources is smoothly integrated, comprehensive, and concrete effective use of a variety of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clearly and effectively expresses ideas, using precise language: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academic and domain-specific vocabulary is clearly 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 strong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if any, errors are present in usage and sentence formation.</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and consistent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2286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is adequately sustained and generally focused:</a:t>
                      </a:r>
                    </a:p>
                    <a:p>
                      <a:pPr marL="0" marR="0" lvl="0" indent="0" algn="l" rtl="0">
                        <a:lnSpc>
                          <a:spcPct val="115000"/>
                        </a:lnSpc>
                        <a:spcBef>
                          <a:spcPts val="0"/>
                        </a:spcBef>
                        <a:spcAft>
                          <a:spcPts val="0"/>
                        </a:spcAft>
                        <a:buNone/>
                      </a:pPr>
                      <a:endParaRPr sz="900" u="none" strike="noStrike" cap="none" baseline="0">
                        <a:latin typeface="Calibri"/>
                        <a:ea typeface="Calibri"/>
                        <a:cs typeface="Calibri"/>
                        <a:sym typeface="Calibri"/>
                      </a:endParaRPr>
                    </a:p>
                    <a:p>
                      <a:pPr marL="52388" marR="0" lvl="0" indent="-52388" algn="l" rtl="0">
                        <a:lnSpc>
                          <a:spcPct val="115000"/>
                        </a:lnSpc>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focus is clear and for the most part maintained, </a:t>
                      </a:r>
                      <a:r>
                        <a:rPr lang="en-US" sz="900" i="1" u="none" strike="noStrike" cap="none" baseline="0">
                          <a:solidFill>
                            <a:srgbClr val="000000"/>
                          </a:solidFill>
                          <a:latin typeface="Calibri"/>
                          <a:ea typeface="Calibri"/>
                          <a:cs typeface="Calibri"/>
                          <a:sym typeface="Calibri"/>
                        </a:rPr>
                        <a:t>though some loosely related material may be present. </a:t>
                      </a:r>
                    </a:p>
                    <a:p>
                      <a:pPr marL="52388" marR="0" lvl="0" indent="4761" algn="l" rtl="0">
                        <a:lnSpc>
                          <a:spcPct val="115000"/>
                        </a:lnSpc>
                        <a:spcBef>
                          <a:spcPts val="0"/>
                        </a:spcBef>
                        <a:spcAft>
                          <a:spcPts val="0"/>
                        </a:spcAft>
                        <a:buClr>
                          <a:schemeClr val="dk1"/>
                        </a:buClr>
                        <a:buFont typeface="Arial"/>
                        <a:buNone/>
                      </a:pPr>
                      <a:endParaRPr sz="900" i="1" u="none" strike="noStrike" cap="none" baseline="0">
                        <a:solidFill>
                          <a:srgbClr val="000000"/>
                        </a:solidFill>
                        <a:latin typeface="Calibri"/>
                        <a:ea typeface="Calibri"/>
                        <a:cs typeface="Calibri"/>
                        <a:sym typeface="Calibri"/>
                      </a:endParaRPr>
                    </a:p>
                    <a:p>
                      <a:pPr marL="52388" marR="0" lvl="0" indent="-52388" algn="l" rtl="0">
                        <a:lnSpc>
                          <a:spcPct val="115000"/>
                        </a:lnSpc>
                        <a:spcBef>
                          <a:spcPts val="0"/>
                        </a:spcBef>
                        <a:spcAft>
                          <a:spcPts val="0"/>
                        </a:spcAft>
                        <a:buClr>
                          <a:srgbClr val="000000"/>
                        </a:buClr>
                        <a:buSzPct val="100000"/>
                        <a:buFont typeface="Arial"/>
                        <a:buChar char="•"/>
                      </a:pPr>
                      <a:r>
                        <a:rPr lang="en-US" sz="900" i="0" u="none" strike="noStrike" cap="none" baseline="0">
                          <a:solidFill>
                            <a:srgbClr val="000000"/>
                          </a:solidFill>
                          <a:latin typeface="Calibri"/>
                          <a:ea typeface="Calibri"/>
                          <a:cs typeface="Calibri"/>
                          <a:sym typeface="Calibri"/>
                        </a:rPr>
                        <a:t>some context for the controlling idea or main idea of the topic is adequate.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an evident organizational structure and a sense of completeness, though there may be minor flaws and some ideas may be loosely connected: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transitional strategies with some variety adequate progression of ideas from beginning to end.</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introduction and conclusion adequate, if slightly inconsistent, connection among ideas.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adequate support/evidence for the controlling idea or main idea that includes the use of sources, facts, and details:</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some evidence from sources is integrated, though citations may be general or imprecise. </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some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adequately expresses ideas, employing a mix of precise with more general language: </a:t>
                      </a: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domain-specific vocabulary is generally 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an adequate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some errors in usage and sentence formation may be present, but no systematic pattern of errors is displayed.</a:t>
                      </a:r>
                    </a:p>
                    <a:p>
                      <a:pPr marL="0" marR="0" lvl="0" indent="57150"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7995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u="none" strike="noStrike" cap="none" baseline="0">
                          <a:solidFill>
                            <a:srgbClr val="000000"/>
                          </a:solidFill>
                          <a:latin typeface="Calibri"/>
                          <a:ea typeface="Calibri"/>
                          <a:cs typeface="Calibri"/>
                          <a:sym typeface="Calibri"/>
                        </a:rPr>
                        <a:t> The response is somewhat sustained and may have a minor drift in focus: </a:t>
                      </a:r>
                    </a:p>
                    <a:p>
                      <a:pPr marL="52388" marR="0" lvl="0" indent="-52388" algn="l" rtl="0">
                        <a:spcBef>
                          <a:spcPts val="0"/>
                        </a:spcBef>
                        <a:buClr>
                          <a:srgbClr val="000000"/>
                        </a:buClr>
                        <a:buSzPct val="100000"/>
                        <a:buFont typeface="Arial"/>
                        <a:buChar char="•"/>
                      </a:pPr>
                      <a:r>
                        <a:rPr lang="en-US" sz="900" b="0" u="none" strike="noStrike" cap="none" baseline="0">
                          <a:solidFill>
                            <a:srgbClr val="000000"/>
                          </a:solidFill>
                          <a:latin typeface="Calibri"/>
                          <a:ea typeface="Calibri"/>
                          <a:cs typeface="Calibri"/>
                          <a:sym typeface="Calibri"/>
                        </a:rPr>
                        <a:t>may be clearly focused on the controlling or main idea, but is insufficiently sustained </a:t>
                      </a:r>
                    </a:p>
                    <a:p>
                      <a:pPr marL="52388" marR="0" lvl="0" indent="-52388" algn="l" rtl="0">
                        <a:spcBef>
                          <a:spcPts val="0"/>
                        </a:spcBef>
                        <a:buClr>
                          <a:srgbClr val="000000"/>
                        </a:buClr>
                        <a:buSzPct val="100000"/>
                        <a:buFont typeface="Arial"/>
                        <a:buChar char="•"/>
                      </a:pPr>
                      <a:r>
                        <a:rPr lang="en-US" sz="900" b="0" u="none" strike="noStrike" cap="none" baseline="0">
                          <a:solidFill>
                            <a:srgbClr val="000000"/>
                          </a:solidFill>
                          <a:latin typeface="Calibri"/>
                          <a:ea typeface="Calibri"/>
                          <a:cs typeface="Calibri"/>
                          <a:sym typeface="Calibri"/>
                        </a:rPr>
                        <a:t>controlling idea or main idea may be unclear and somewhat unfocused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response has an inconsistent organizational structure, and flaws are evident: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transitional strategies with little variety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uneven progression of ideas from beginning to end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conclusion and introduction, if present, are weak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weak connection among ideas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response provides uneven, cursory support/evidence for the controlling idea or main idea that includes partial or uneven use of sources, facts, and details: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evidence from sources is weakly integrated, and citations, if present, are uneven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weak or uneven use of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response expresses ideas unevenly, using simplistic language: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domain-specific vocabulary that may at times be inappropriate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response demonstrates a partial command of conventions: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errors in usage may obscure meaning </a:t>
                      </a:r>
                    </a:p>
                    <a:p>
                      <a:pPr marL="52388" marR="0" lvl="0" indent="-5238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may be related to the topic but may provide little or no focus:</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very brief may have a major drift focus.</a:t>
                      </a:r>
                    </a:p>
                    <a:p>
                      <a:pPr marL="52388" marR="0" lvl="0" indent="4761"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confusing or ambiguous.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little or no discernible organizational structure: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or no transitional strategies are evident.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extraneous ideas may intrude.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minimal support/evidence for the controlling idea or main idea that includes little or no use of sources, facts, and details: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evidence from the source material is minimal, absent, in error, or irrelevant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US" sz="900" u="none" strike="noStrike" cap="none" baseline="0">
                          <a:solidFill>
                            <a:srgbClr val="000000"/>
                          </a:solidFill>
                          <a:latin typeface="Calibri"/>
                          <a:ea typeface="Calibri"/>
                          <a:cs typeface="Calibri"/>
                          <a:sym typeface="Calibri"/>
                        </a:rPr>
                        <a:t>The response expression of ideas is vague, lacks clarity, or is confusing: </a:t>
                      </a:r>
                    </a:p>
                    <a:p>
                      <a:pPr marL="0" marR="0" lvl="0" indent="0"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uses limited language or domain-specific vocabulary </a:t>
                      </a: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have little sense of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 lack of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errors are frequent and severe and meaning is often obscure.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60" name="Shape 160"/>
          <p:cNvSpPr/>
          <p:nvPr/>
        </p:nvSpPr>
        <p:spPr>
          <a:xfrm>
            <a:off x="184750" y="43698"/>
            <a:ext cx="7248671"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a:solidFill>
                  <a:schemeClr val="dk1"/>
                </a:solidFill>
                <a:latin typeface="Calibri"/>
                <a:ea typeface="Calibri"/>
                <a:cs typeface="Calibri"/>
                <a:sym typeface="Calibri"/>
              </a:rPr>
              <a:t> Grades 6 - 12: Generic 4-Point Informational/Explanatory Writing Rubric </a:t>
            </a:r>
          </a:p>
        </p:txBody>
      </p:sp>
      <p:sp>
        <p:nvSpPr>
          <p:cNvPr id="161" name="Shape 161"/>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684906035"/>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p:cNvSpPr/>
          <p:nvPr/>
        </p:nvSpPr>
        <p:spPr>
          <a:xfrm rot="1293572" flipH="1">
            <a:off x="4558273" y="1014375"/>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17" name="Parallelogram 16"/>
          <p:cNvSpPr/>
          <p:nvPr/>
        </p:nvSpPr>
        <p:spPr>
          <a:xfrm>
            <a:off x="4898738" y="991927"/>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18" name="Rectangle 17"/>
          <p:cNvSpPr/>
          <p:nvPr/>
        </p:nvSpPr>
        <p:spPr>
          <a:xfrm>
            <a:off x="5305041" y="1362993"/>
            <a:ext cx="1226718"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a:t>
            </a:r>
            <a:r>
              <a:rPr kumimoji="0" lang="en-US" sz="5400" b="1" i="0" u="none" strike="noStrike" kern="0" cap="none" spc="0" normalizeH="0" baseline="30000" noProof="0" dirty="0" smtClean="0">
                <a:ln w="11430"/>
                <a:solidFill>
                  <a:srgbClr val="002060"/>
                </a:solidFill>
                <a:effectLst>
                  <a:outerShdw blurRad="80000" dist="40000" dir="5040000" algn="tl">
                    <a:srgbClr val="000000">
                      <a:alpha val="30000"/>
                    </a:srgbClr>
                  </a:outerShdw>
                </a:effectLst>
                <a:uLnTx/>
                <a:uFillTx/>
                <a:latin typeface="Franklin Gothic Book"/>
              </a:rPr>
              <a:t>th</a:t>
            </a: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 </a:t>
            </a:r>
          </a:p>
        </p:txBody>
      </p:sp>
      <p:graphicFrame>
        <p:nvGraphicFramePr>
          <p:cNvPr id="13" name="Table 12"/>
          <p:cNvGraphicFramePr>
            <a:graphicFrameLocks noGrp="1"/>
          </p:cNvGraphicFramePr>
          <p:nvPr>
            <p:extLst>
              <p:ext uri="{D42A27DB-BD31-4B8C-83A1-F6EECF244321}">
                <p14:modId xmlns:p14="http://schemas.microsoft.com/office/powerpoint/2010/main" val="2743012638"/>
              </p:ext>
            </p:extLst>
          </p:nvPr>
        </p:nvGraphicFramePr>
        <p:xfrm>
          <a:off x="1640842" y="2514600"/>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Literature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48412">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lumMod val="95000"/>
                              <a:lumOff val="5000"/>
                            </a:schemeClr>
                          </a:solidFill>
                        </a:rPr>
                        <a:t>Standards</a:t>
                      </a:r>
                      <a:endParaRPr lang="en-US" sz="1200" b="1" dirty="0">
                        <a:solidFill>
                          <a:schemeClr val="tx1">
                            <a:lumMod val="95000"/>
                            <a:lumOff val="5000"/>
                          </a:schemeClr>
                        </a:solidFill>
                      </a:endParaRPr>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C"/>
                    </a:solidFill>
                  </a:tcPr>
                </a:tc>
                <a:tc>
                  <a:txBody>
                    <a:bodyPr/>
                    <a:lstStyle/>
                    <a:p>
                      <a:r>
                        <a:rPr lang="en-US" sz="1200" b="1" dirty="0" smtClean="0">
                          <a:solidFill>
                            <a:schemeClr val="tx1">
                              <a:lumMod val="95000"/>
                              <a:lumOff val="5000"/>
                            </a:schemeClr>
                          </a:solidFill>
                        </a:rPr>
                        <a:t>RL.6.6</a:t>
                      </a:r>
                      <a:endParaRPr lang="en-US" sz="1200" b="1" dirty="0">
                        <a:solidFill>
                          <a:schemeClr val="tx1">
                            <a:lumMod val="95000"/>
                            <a:lumOff val="5000"/>
                          </a:schemeClr>
                        </a:solidFill>
                      </a:endParaRPr>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13360">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 or Across Texts</a:t>
                      </a:r>
                      <a:endParaRPr lang="en-US" sz="1200" b="1" dirty="0"/>
                    </a:p>
                  </a:txBody>
                  <a:tcPr marL="103632" marR="103632" marT="50292" marB="50292">
                    <a:solidFill>
                      <a:srgbClr val="FFFFCC"/>
                    </a:solidFill>
                  </a:tcPr>
                </a:tc>
                <a:tc>
                  <a:txBody>
                    <a:bodyPr/>
                    <a:lstStyle/>
                    <a:p>
                      <a:r>
                        <a:rPr lang="en-US" sz="1200" b="1" dirty="0" smtClean="0">
                          <a:solidFill>
                            <a:schemeClr val="tx1">
                              <a:lumMod val="95000"/>
                              <a:lumOff val="5000"/>
                            </a:schemeClr>
                          </a:solidFill>
                        </a:rPr>
                        <a:t>RL.6.6,</a:t>
                      </a:r>
                      <a:r>
                        <a:rPr lang="en-US" sz="1200" b="1" baseline="0" dirty="0" smtClean="0">
                          <a:solidFill>
                            <a:schemeClr val="tx1">
                              <a:lumMod val="95000"/>
                              <a:lumOff val="5000"/>
                            </a:schemeClr>
                          </a:solidFill>
                        </a:rPr>
                        <a:t> Rl.6.7</a:t>
                      </a:r>
                      <a:endParaRPr lang="en-US" sz="1200" b="1" dirty="0">
                        <a:solidFill>
                          <a:schemeClr val="tx1">
                            <a:lumMod val="95000"/>
                            <a:lumOff val="5000"/>
                          </a:schemeClr>
                        </a:solidFill>
                      </a:endParaRPr>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n-US" sz="1200" b="1" dirty="0" smtClean="0"/>
                        <a:t>Text Structures/Features</a:t>
                      </a:r>
                      <a:endParaRPr lang="en-US" sz="1200" b="1" dirty="0"/>
                    </a:p>
                  </a:txBody>
                  <a:tcPr marL="103632" marR="103632" marT="50292" marB="50292">
                    <a:solidFill>
                      <a:srgbClr val="FFFFCC"/>
                    </a:solidFill>
                  </a:tcPr>
                </a:tc>
                <a:tc>
                  <a:txBody>
                    <a:bodyPr/>
                    <a:lstStyle/>
                    <a:p>
                      <a:r>
                        <a:rPr lang="en-US" sz="1200" b="1" dirty="0" smtClean="0">
                          <a:solidFill>
                            <a:schemeClr val="tx1">
                              <a:lumMod val="95000"/>
                              <a:lumOff val="5000"/>
                            </a:schemeClr>
                          </a:solidFill>
                        </a:rPr>
                        <a:t>Rl.6.5</a:t>
                      </a:r>
                      <a:endParaRPr lang="en-US" sz="1200" b="1" dirty="0">
                        <a:solidFill>
                          <a:schemeClr val="tx1">
                            <a:lumMod val="95000"/>
                            <a:lumOff val="5000"/>
                          </a:schemeClr>
                        </a:solidFill>
                      </a:endParaRPr>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25897252"/>
              </p:ext>
            </p:extLst>
          </p:nvPr>
        </p:nvGraphicFramePr>
        <p:xfrm>
          <a:off x="1209042" y="6019800"/>
          <a:ext cx="5705113" cy="255117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t>Informational Writing and Language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4988">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469392">
                <a:tc>
                  <a:txBody>
                    <a:bodyPr/>
                    <a:lstStyle/>
                    <a:p>
                      <a:r>
                        <a:rPr lang="en-US" sz="1200" b="1" dirty="0" smtClean="0"/>
                        <a:t>3a</a:t>
                      </a:r>
                      <a:endParaRPr lang="en-US" sz="1200" b="1" dirty="0"/>
                    </a:p>
                  </a:txBody>
                  <a:tcPr marL="103632" marR="103632" marT="50292" marB="50292">
                    <a:solidFill>
                      <a:srgbClr val="FFFFCC"/>
                    </a:solidFill>
                  </a:tcPr>
                </a:tc>
                <a:tc>
                  <a:txBody>
                    <a:bodyPr/>
                    <a:lstStyle/>
                    <a:p>
                      <a:r>
                        <a:rPr lang="en-US" sz="1200" b="1" dirty="0" smtClean="0"/>
                        <a:t>Brief Informational Write</a:t>
                      </a:r>
                      <a:endParaRPr lang="en-US" sz="1200" b="1" dirty="0"/>
                    </a:p>
                  </a:txBody>
                  <a:tcPr marL="103632" marR="103632" marT="50292" marB="50292">
                    <a:solidFill>
                      <a:srgbClr val="FFFFCC"/>
                    </a:solidFill>
                  </a:tcPr>
                </a:tc>
                <a:tc>
                  <a:txBody>
                    <a:bodyPr/>
                    <a:lstStyle/>
                    <a:p>
                      <a:r>
                        <a:rPr lang="en-US" sz="1200" b="1" dirty="0" smtClean="0"/>
                        <a:t>W.2a,</a:t>
                      </a:r>
                      <a:r>
                        <a:rPr lang="en-US" sz="1200" b="1" baseline="0" dirty="0" smtClean="0"/>
                        <a:t> W.2b,  W.2d,  W.2d,  W.2e and/or W.9</a:t>
                      </a:r>
                      <a:endParaRPr lang="en-US" sz="1200" b="1" dirty="0"/>
                    </a:p>
                  </a:txBody>
                  <a:tcPr marL="103632" marR="103632" marT="50292" marB="50292">
                    <a:solidFill>
                      <a:srgbClr val="FFFFCC"/>
                    </a:solidFill>
                  </a:tcPr>
                </a:tc>
                <a:tc>
                  <a:txBody>
                    <a:bodyPr/>
                    <a:lstStyle/>
                    <a:p>
                      <a:pPr algn="ctr"/>
                      <a:r>
                        <a:rPr lang="en-US" sz="1200" b="1" dirty="0" smtClean="0"/>
                        <a:t>3</a:t>
                      </a:r>
                      <a:endParaRPr lang="en-US" sz="1200" b="1" dirty="0"/>
                    </a:p>
                  </a:txBody>
                  <a:tcPr marL="103632" marR="103632" marT="50292" marB="50292" anchor="ctr">
                    <a:solidFill>
                      <a:srgbClr val="FFFFCC"/>
                    </a:solidFill>
                  </a:tcPr>
                </a:tc>
              </a:tr>
              <a:tr h="469392">
                <a:tc>
                  <a:txBody>
                    <a:bodyPr/>
                    <a:lstStyle/>
                    <a:p>
                      <a:r>
                        <a:rPr lang="en-US" sz="1200" b="1" dirty="0" smtClean="0"/>
                        <a:t>3b</a:t>
                      </a:r>
                      <a:endParaRPr lang="en-US" sz="1200" b="1" dirty="0"/>
                    </a:p>
                  </a:txBody>
                  <a:tcPr marL="103632" marR="103632" marT="50292" marB="50292">
                    <a:solidFill>
                      <a:srgbClr val="FFFFCC"/>
                    </a:solidFill>
                  </a:tcPr>
                </a:tc>
                <a:tc>
                  <a:txBody>
                    <a:bodyPr/>
                    <a:lstStyle/>
                    <a:p>
                      <a:r>
                        <a:rPr lang="en-US" sz="1200" b="1" dirty="0" smtClean="0"/>
                        <a:t>Write-Revise Informational</a:t>
                      </a:r>
                      <a:endParaRPr lang="en-US" sz="1200" b="1" dirty="0"/>
                    </a:p>
                  </a:txBody>
                  <a:tcPr marL="103632" marR="103632" marT="50292" marB="50292">
                    <a:solidFill>
                      <a:srgbClr val="FFFFCC"/>
                    </a:solidFill>
                  </a:tcPr>
                </a:tc>
                <a:tc>
                  <a:txBody>
                    <a:bodyPr/>
                    <a:lstStyle/>
                    <a:p>
                      <a:r>
                        <a:rPr lang="en-US" sz="1200" b="1" dirty="0" smtClean="0"/>
                        <a:t>W.2a,</a:t>
                      </a:r>
                      <a:r>
                        <a:rPr lang="en-US" sz="1200" b="1" baseline="0" dirty="0" smtClean="0"/>
                        <a:t> W.2b,  W.2c,  W.2d,  W.2e and/or W.9</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r h="472440">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Full Informational Composition</a:t>
                      </a:r>
                      <a:endParaRPr lang="en-US" sz="1200" b="1" dirty="0"/>
                    </a:p>
                  </a:txBody>
                  <a:tcPr marL="103632" marR="103632" marT="50292" marB="50292">
                    <a:solidFill>
                      <a:srgbClr val="FFFFCC"/>
                    </a:solidFill>
                  </a:tcPr>
                </a:tc>
                <a:tc>
                  <a:txBody>
                    <a:bodyPr/>
                    <a:lstStyle/>
                    <a:p>
                      <a:r>
                        <a:rPr lang="pl-PL" sz="1200" b="1" dirty="0" smtClean="0"/>
                        <a:t>W-2a, W-2b, W-2c, W-2d, W-2e, W-3b, W-4, W-5, W-8, W-9 </a:t>
                      </a:r>
                      <a:endParaRPr lang="en-US" sz="1200" b="1" dirty="0"/>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r h="284988">
                <a:tc>
                  <a:txBody>
                    <a:bodyPr/>
                    <a:lstStyle/>
                    <a:p>
                      <a:r>
                        <a:rPr lang="en-US" sz="1200" b="1" dirty="0" smtClean="0"/>
                        <a:t>8</a:t>
                      </a:r>
                      <a:endParaRPr lang="en-US" sz="1200" b="1" dirty="0"/>
                    </a:p>
                  </a:txBody>
                  <a:tcPr marL="103632" marR="103632" marT="50292" marB="50292">
                    <a:solidFill>
                      <a:srgbClr val="FFFFCC"/>
                    </a:solidFill>
                  </a:tcPr>
                </a:tc>
                <a:tc>
                  <a:txBody>
                    <a:bodyPr/>
                    <a:lstStyle/>
                    <a:p>
                      <a:r>
                        <a:rPr lang="en-US" sz="1200" b="1" dirty="0" smtClean="0"/>
                        <a:t>Language-Vocabulary Use</a:t>
                      </a:r>
                      <a:endParaRPr lang="en-US" sz="1200" b="1" dirty="0"/>
                    </a:p>
                  </a:txBody>
                  <a:tcPr marL="103632" marR="103632" marT="50292" marB="50292">
                    <a:solidFill>
                      <a:srgbClr val="FFFFCC"/>
                    </a:solidFill>
                  </a:tcPr>
                </a:tc>
                <a:tc>
                  <a:txBody>
                    <a:bodyPr/>
                    <a:lstStyle/>
                    <a:p>
                      <a:r>
                        <a:rPr lang="en-US" sz="1200" b="1" dirty="0" smtClean="0"/>
                        <a:t>W.2d, L.6</a:t>
                      </a:r>
                      <a:endParaRPr lang="en-US" sz="1200" b="1" dirty="0"/>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r h="284988">
                <a:tc>
                  <a:txBody>
                    <a:bodyPr/>
                    <a:lstStyle/>
                    <a:p>
                      <a:r>
                        <a:rPr lang="en-US" sz="1200" b="1" dirty="0" smtClean="0"/>
                        <a:t>9</a:t>
                      </a:r>
                      <a:endParaRPr lang="en-US" sz="1200" b="1" dirty="0"/>
                    </a:p>
                  </a:txBody>
                  <a:tcPr marL="103632" marR="103632" marT="50292" marB="50292">
                    <a:solidFill>
                      <a:srgbClr val="FFFFCC"/>
                    </a:solidFill>
                  </a:tcPr>
                </a:tc>
                <a:tc>
                  <a:txBody>
                    <a:bodyPr/>
                    <a:lstStyle/>
                    <a:p>
                      <a:r>
                        <a:rPr lang="en-US" sz="1200" b="1" dirty="0" smtClean="0"/>
                        <a:t>Edit and Clarify</a:t>
                      </a:r>
                      <a:endParaRPr lang="en-US" sz="1200" b="1" dirty="0"/>
                    </a:p>
                  </a:txBody>
                  <a:tcPr marL="103632" marR="103632" marT="50292" marB="50292">
                    <a:solidFill>
                      <a:srgbClr val="FFFFCC"/>
                    </a:solidFill>
                  </a:tcPr>
                </a:tc>
                <a:tc>
                  <a:txBody>
                    <a:bodyPr/>
                    <a:lstStyle/>
                    <a:p>
                      <a:r>
                        <a:rPr lang="en-US" sz="1200" b="1" dirty="0" smtClean="0"/>
                        <a:t>L.6.1a</a:t>
                      </a:r>
                      <a:endParaRPr lang="en-US" sz="1200" b="1" dirty="0"/>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bl>
          </a:graphicData>
        </a:graphic>
      </p:graphicFrame>
      <p:sp>
        <p:nvSpPr>
          <p:cNvPr id="7" name="TextBox 6"/>
          <p:cNvSpPr txBox="1"/>
          <p:nvPr/>
        </p:nvSpPr>
        <p:spPr>
          <a:xfrm>
            <a:off x="173778" y="194130"/>
            <a:ext cx="4199255" cy="128781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rtlCol="0">
            <a:spAutoFit/>
          </a:bodyPr>
          <a:lstStyle/>
          <a:p>
            <a:r>
              <a:rPr lang="en-US" sz="2700" b="1" dirty="0">
                <a:solidFill>
                  <a:schemeClr val="accent1">
                    <a:lumMod val="75000"/>
                  </a:schemeClr>
                </a:solidFill>
                <a:latin typeface="Bookman Old Style" pitchFamily="18" charset="0"/>
              </a:rPr>
              <a:t>Quarter </a:t>
            </a:r>
            <a:r>
              <a:rPr lang="en-US" sz="2700" b="1" dirty="0" smtClean="0">
                <a:solidFill>
                  <a:schemeClr val="accent1">
                    <a:lumMod val="75000"/>
                  </a:schemeClr>
                </a:solidFill>
                <a:latin typeface="Bookman Old Style" pitchFamily="18" charset="0"/>
              </a:rPr>
              <a:t>Two </a:t>
            </a:r>
            <a:endParaRPr lang="en-US" sz="2700" b="1" strike="sngStrike" dirty="0">
              <a:solidFill>
                <a:srgbClr val="FFC000"/>
              </a:solidFill>
              <a:latin typeface="Bookman Old Style" pitchFamily="18" charset="0"/>
            </a:endParaRPr>
          </a:p>
          <a:p>
            <a:r>
              <a:rPr lang="en-US" sz="2500" b="1" dirty="0">
                <a:latin typeface="Bookman Old Style" pitchFamily="18" charset="0"/>
              </a:rPr>
              <a:t>ELA </a:t>
            </a:r>
            <a:r>
              <a:rPr lang="en-US" sz="2500" b="1" dirty="0" smtClean="0">
                <a:solidFill>
                  <a:schemeClr val="tx1">
                    <a:lumMod val="95000"/>
                    <a:lumOff val="5000"/>
                  </a:schemeClr>
                </a:solidFill>
                <a:latin typeface="Bookman Old Style" pitchFamily="18" charset="0"/>
              </a:rPr>
              <a:t>Pre-Assessment</a:t>
            </a:r>
            <a:endParaRPr lang="en-US" sz="2500" b="1" strike="sngStrike" dirty="0">
              <a:solidFill>
                <a:schemeClr val="accent2"/>
              </a:solidFill>
              <a:latin typeface="Bookman Old Style" pitchFamily="18" charset="0"/>
            </a:endParaRPr>
          </a:p>
          <a:p>
            <a:r>
              <a:rPr lang="en-US" sz="2500" b="1" dirty="0">
                <a:latin typeface="Bookman Old Style" pitchFamily="18" charset="0"/>
              </a:rPr>
              <a:t>Teacher </a:t>
            </a:r>
            <a:r>
              <a:rPr lang="en-US" sz="2500" b="1" dirty="0" smtClean="0">
                <a:latin typeface="Bookman Old Style" pitchFamily="18" charset="0"/>
              </a:rPr>
              <a:t>Directions</a:t>
            </a:r>
            <a:endParaRPr lang="en-US" sz="2500" b="1" dirty="0">
              <a:latin typeface="Bookman Old Style"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79805131"/>
              </p:ext>
            </p:extLst>
          </p:nvPr>
        </p:nvGraphicFramePr>
        <p:xfrm>
          <a:off x="1640842" y="4038600"/>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Informational</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195072">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C"/>
                    </a:solidFill>
                  </a:tcPr>
                </a:tc>
                <a:tc>
                  <a:txBody>
                    <a:bodyPr/>
                    <a:lstStyle/>
                    <a:p>
                      <a:r>
                        <a:rPr lang="en-US" sz="1200" b="1" dirty="0" smtClean="0"/>
                        <a:t>RI.6.6</a:t>
                      </a:r>
                      <a:endParaRPr lang="en-US" sz="1200" b="1" dirty="0"/>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 or Across Texts</a:t>
                      </a:r>
                      <a:endParaRPr lang="en-US" sz="1200" b="1" dirty="0"/>
                    </a:p>
                  </a:txBody>
                  <a:tcPr marL="103632" marR="103632" marT="50292" marB="50292">
                    <a:solidFill>
                      <a:srgbClr val="FFFFCC"/>
                    </a:solidFill>
                  </a:tcPr>
                </a:tc>
                <a:tc>
                  <a:txBody>
                    <a:bodyPr/>
                    <a:lstStyle/>
                    <a:p>
                      <a:r>
                        <a:rPr lang="en-US" sz="1200" b="1" dirty="0" smtClean="0"/>
                        <a:t>RI.6.7</a:t>
                      </a:r>
                      <a:endParaRPr lang="en-US" sz="1200" b="1" dirty="0"/>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n-US" sz="1200" b="1" dirty="0" smtClean="0"/>
                        <a:t>Text Structures/Features</a:t>
                      </a:r>
                      <a:endParaRPr lang="en-US" sz="1200" b="1" dirty="0"/>
                    </a:p>
                  </a:txBody>
                  <a:tcPr marL="103632" marR="103632" marT="50292" marB="50292">
                    <a:solidFill>
                      <a:srgbClr val="FFFFCC"/>
                    </a:solidFill>
                  </a:tcPr>
                </a:tc>
                <a:tc>
                  <a:txBody>
                    <a:bodyPr/>
                    <a:lstStyle/>
                    <a:p>
                      <a:r>
                        <a:rPr lang="en-US" sz="1200" b="1" dirty="0" smtClean="0"/>
                        <a:t>Rl.6.5, RI.6.7</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bl>
          </a:graphicData>
        </a:graphic>
      </p:graphicFrame>
      <p:sp>
        <p:nvSpPr>
          <p:cNvPr id="2" name="TextBox 1"/>
          <p:cNvSpPr txBox="1"/>
          <p:nvPr/>
        </p:nvSpPr>
        <p:spPr>
          <a:xfrm>
            <a:off x="1219199" y="5638800"/>
            <a:ext cx="5718863" cy="410654"/>
          </a:xfrm>
          <a:prstGeom prst="rect">
            <a:avLst/>
          </a:prstGeom>
          <a:noFill/>
        </p:spPr>
        <p:txBody>
          <a:bodyPr wrap="square" lIns="101882" tIns="50941" rIns="101882" bIns="50941" rtlCol="0">
            <a:spAutoFit/>
          </a:bodyPr>
          <a:lstStyle/>
          <a:p>
            <a:pPr algn="ctr"/>
            <a:r>
              <a:rPr lang="en-US" sz="1000" b="1" i="1" dirty="0">
                <a:latin typeface="Calibri" panose="020F0502020204030204" pitchFamily="34" charset="0"/>
              </a:rPr>
              <a:t>Note:  There may be more standards per target.  </a:t>
            </a:r>
            <a:r>
              <a:rPr lang="en-US" sz="1000" b="1" i="1" dirty="0" smtClean="0">
                <a:latin typeface="Calibri" panose="020F0502020204030204" pitchFamily="34" charset="0"/>
              </a:rPr>
              <a:t>Writing standards actually assessed in this assessment are boxed.</a:t>
            </a:r>
            <a:endParaRPr lang="en-US" sz="1000" b="1" i="1" dirty="0">
              <a:latin typeface="Calibri" panose="020F0502020204030204" pitchFamily="34" charset="0"/>
            </a:endParaRPr>
          </a:p>
        </p:txBody>
      </p:sp>
      <p:sp>
        <p:nvSpPr>
          <p:cNvPr id="3" name="Rectangle 2"/>
          <p:cNvSpPr/>
          <p:nvPr/>
        </p:nvSpPr>
        <p:spPr>
          <a:xfrm>
            <a:off x="5661366" y="6629400"/>
            <a:ext cx="410633"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80515" y="7086600"/>
            <a:ext cx="463701"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62399" y="7543800"/>
            <a:ext cx="2209801"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358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74247188"/>
              </p:ext>
            </p:extLst>
          </p:nvPr>
        </p:nvGraphicFramePr>
        <p:xfrm>
          <a:off x="457200" y="1295400"/>
          <a:ext cx="6629400" cy="5242682"/>
        </p:xfrm>
        <a:graphic>
          <a:graphicData uri="http://schemas.openxmlformats.org/drawingml/2006/table">
            <a:tbl>
              <a:tblPr/>
              <a:tblGrid>
                <a:gridCol w="1718732"/>
                <a:gridCol w="736602"/>
                <a:gridCol w="429683"/>
                <a:gridCol w="429683"/>
                <a:gridCol w="368300"/>
                <a:gridCol w="2946400"/>
              </a:tblGrid>
              <a:tr h="527218">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1</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a:solidFill>
                            <a:srgbClr val="7F7F7F"/>
                          </a:solidFill>
                          <a:effectLst/>
                          <a:latin typeface="Calibri"/>
                          <a:ea typeface="Calibri"/>
                          <a:cs typeface="GillSansMT"/>
                        </a:rPr>
                        <a:t>construct meaning </a:t>
                      </a:r>
                      <a:r>
                        <a:rPr lang="en-US" sz="900" kern="1200">
                          <a:solidFill>
                            <a:srgbClr val="7F7F7F"/>
                          </a:solidFill>
                          <a:effectLst/>
                          <a:latin typeface="Calibri"/>
                          <a:ea typeface="Calibri"/>
                          <a:cs typeface="GillSansMT"/>
                        </a:rPr>
                        <a:t>from oral presentations and literary and informational text through grade-appropriate listening, reading, and viewing</a:t>
                      </a:r>
                      <a:endParaRPr lang="en-US" sz="9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1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Calibri"/>
                          <a:cs typeface="Times New Roman"/>
                        </a:rPr>
                        <a:t>8</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64448">
                <a:tc rowSpan="3">
                  <a:txBody>
                    <a:bodyPr/>
                    <a:lstStyle/>
                    <a:p>
                      <a:pPr marL="0" marR="0">
                        <a:lnSpc>
                          <a:spcPct val="115000"/>
                        </a:lnSpc>
                        <a:spcBef>
                          <a:spcPts val="0"/>
                        </a:spcBef>
                        <a:spcAft>
                          <a:spcPts val="0"/>
                        </a:spcAft>
                      </a:pPr>
                      <a:r>
                        <a:rPr lang="en-US" sz="2100" b="1" kern="1200" dirty="0">
                          <a:effectLst/>
                          <a:latin typeface="Calibri"/>
                          <a:ea typeface="Calibri"/>
                          <a:cs typeface="Times New Roman"/>
                        </a:rPr>
                        <a:t>Productive modalities*:</a:t>
                      </a:r>
                      <a:r>
                        <a:rPr lang="en-US" sz="2100" kern="1200" dirty="0">
                          <a:effectLst/>
                          <a:latin typeface="Calibri"/>
                          <a:ea typeface="Calibri"/>
                          <a:cs typeface="Times New Roman"/>
                        </a:rPr>
                        <a:t> </a:t>
                      </a:r>
                      <a:r>
                        <a:rPr lang="en-US" sz="11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interpretation.</a:t>
                      </a:r>
                      <a:endParaRPr lang="en-US" sz="11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GillSansMT"/>
                        </a:rPr>
                        <a:t>3</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3549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54222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effectLst/>
                          <a:latin typeface="Calibri"/>
                          <a:ea typeface="Calibri"/>
                          <a:cs typeface="GillSansMT"/>
                        </a:rPr>
                        <a:t>adapt language choices to purpose, task, and audience when speaking and writing</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66771">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00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5</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2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6</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analyze and critique</a:t>
                      </a:r>
                      <a:r>
                        <a:rPr lang="en-US" sz="1000" kern="1200" dirty="0">
                          <a:solidFill>
                            <a:srgbClr val="7F7F7F"/>
                          </a:solidFill>
                          <a:effectLst/>
                          <a:latin typeface="Calibri"/>
                          <a:ea typeface="Calibri"/>
                          <a:cs typeface="GillSansMT"/>
                        </a:rPr>
                        <a:t> the arguments of others orally and in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31010202"/>
              </p:ext>
            </p:extLst>
          </p:nvPr>
        </p:nvGraphicFramePr>
        <p:xfrm>
          <a:off x="685800" y="6667836"/>
          <a:ext cx="6296413" cy="3088860"/>
        </p:xfrm>
        <a:graphic>
          <a:graphicData uri="http://schemas.openxmlformats.org/drawingml/2006/table">
            <a:tbl>
              <a:tblPr firstRow="1" firstCol="1" bandRow="1"/>
              <a:tblGrid>
                <a:gridCol w="778222"/>
                <a:gridCol w="765601"/>
                <a:gridCol w="495215"/>
                <a:gridCol w="707449"/>
                <a:gridCol w="1061174"/>
                <a:gridCol w="1131919"/>
                <a:gridCol w="1356833"/>
              </a:tblGrid>
              <a:tr h="417842">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effectLst/>
                          <a:latin typeface="Calibri"/>
                          <a:ea typeface="Times New Roman"/>
                          <a:cs typeface="Times New Roman"/>
                        </a:rPr>
                        <a:t>An ELL can…</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400" b="1" dirty="0">
                          <a:solidFill>
                            <a:srgbClr val="000000"/>
                          </a:solidFill>
                          <a:effectLst/>
                          <a:latin typeface="Calibri"/>
                          <a:ea typeface="Times New Roman"/>
                          <a:cs typeface="Times New Roman"/>
                        </a:rPr>
                        <a:t>By the end of an English language proficiency level, an ELL in grades </a:t>
                      </a:r>
                      <a:r>
                        <a:rPr lang="en-US" sz="1400" b="1" dirty="0" smtClean="0">
                          <a:solidFill>
                            <a:srgbClr val="000000"/>
                          </a:solidFill>
                          <a:effectLst/>
                          <a:latin typeface="Calibri"/>
                          <a:ea typeface="Times New Roman"/>
                          <a:cs typeface="Times New Roman"/>
                        </a:rPr>
                        <a:t>6-8 </a:t>
                      </a:r>
                      <a:r>
                        <a:rPr lang="en-US" sz="1400" b="1" dirty="0">
                          <a:solidFill>
                            <a:srgbClr val="000000"/>
                          </a:solidFill>
                          <a:effectLst/>
                          <a:latin typeface="Calibri"/>
                          <a:ea typeface="Times New Roman"/>
                          <a:cs typeface="Times New Roman"/>
                        </a:rPr>
                        <a:t>can . . . </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1952">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1</a:t>
                      </a:r>
                      <a:endParaRPr lang="en-US" sz="21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2</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3</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4</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5</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4890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a:solidFill>
                            <a:srgbClr val="000000"/>
                          </a:solidFill>
                          <a:effectLst/>
                          <a:latin typeface="Calibri"/>
                          <a:ea typeface="Times New Roman"/>
                          <a:cs typeface="Times New Roman"/>
                        </a:rPr>
                        <a:t>…construct </a:t>
                      </a:r>
                      <a:r>
                        <a:rPr lang="en-US" sz="900" dirty="0" smtClean="0">
                          <a:solidFill>
                            <a:srgbClr val="000000"/>
                          </a:solidFill>
                          <a:effectLst/>
                          <a:latin typeface="Calibri"/>
                          <a:ea typeface="Times New Roman"/>
                          <a:cs typeface="Times New Roman"/>
                        </a:rPr>
                        <a:t>a </a:t>
                      </a:r>
                      <a:r>
                        <a:rPr lang="en-US" sz="900" dirty="0">
                          <a:solidFill>
                            <a:srgbClr val="000000"/>
                          </a:solidFill>
                          <a:effectLst/>
                          <a:latin typeface="Calibri"/>
                          <a:ea typeface="Times New Roman"/>
                          <a:cs typeface="Times New Roman"/>
                        </a:rPr>
                        <a:t>claim about a familiar topic, and give a reason to support the claim.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gather information from multiple provided print &amp; digital sources &amp; summarize or paraphrase observations, ideas, &amp; information, with labeled illustrations, diagrams, or other graphics, as appropriate, &amp; cite sources.</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…g</a:t>
                      </a:r>
                      <a:r>
                        <a:rPr lang="en-US" sz="900" b="0" i="0" u="none" strike="noStrike" dirty="0" smtClean="0">
                          <a:solidFill>
                            <a:srgbClr val="000000"/>
                          </a:solidFill>
                          <a:effectLst/>
                          <a:latin typeface="Calibri" panose="020F0502020204030204" pitchFamily="34" charset="0"/>
                        </a:rPr>
                        <a:t>ather information from multiple print &amp; digital sources, using search terms effectively; quote or paraphrase the data &amp; conclusions of others, using charts, diagrams, or other graphics, as appropriate; &amp; cite sources, using a standard format for citation.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gather information from multiple print &amp; digital sources, using search terms effectively; &amp; (at Grade 8) evaluate the credibility of each source; quote or paraphrase the data &amp; conclusions of others, using charts, diagrams, or other graphics, as appropriate; &amp; cite sources, using a standard format for citation.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277848" y="451561"/>
            <a:ext cx="7458501" cy="785792"/>
          </a:xfrm>
          <a:prstGeom prst="rect">
            <a:avLst/>
          </a:prstGeom>
          <a:noFill/>
        </p:spPr>
        <p:txBody>
          <a:bodyPr wrap="square" lIns="92392" tIns="46196" rIns="92392" bIns="46196">
            <a:spAutoFit/>
          </a:bodyPr>
          <a:lstStyle/>
          <a:p>
            <a:r>
              <a:rPr lang="en-US" sz="9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84751" y="81268"/>
            <a:ext cx="7402897" cy="370293"/>
          </a:xfrm>
          <a:prstGeom prst="rect">
            <a:avLst/>
          </a:prstGeom>
        </p:spPr>
        <p:txBody>
          <a:bodyPr wrap="square" lIns="92392" tIns="46196" rIns="92392" bIns="46196">
            <a:spAutoFit/>
          </a:bodyPr>
          <a:lstStyle/>
          <a:p>
            <a:pPr algn="ctr"/>
            <a:r>
              <a:rPr lang="en-US" sz="1800" b="1" i="1" dirty="0"/>
              <a:t>ELP </a:t>
            </a:r>
            <a:r>
              <a:rPr lang="en-US" sz="1800" b="1" i="1" dirty="0" smtClean="0"/>
              <a:t>6</a:t>
            </a:r>
            <a:r>
              <a:rPr lang="en-US" sz="1800" b="1" i="1" baseline="30000" dirty="0" smtClean="0"/>
              <a:t>th</a:t>
            </a:r>
            <a:r>
              <a:rPr lang="en-US" sz="1800" b="1" i="1" dirty="0" smtClean="0"/>
              <a:t> – 8</a:t>
            </a:r>
            <a:r>
              <a:rPr lang="en-US" sz="1800" b="1" i="1" baseline="30000" dirty="0" smtClean="0"/>
              <a:t>th</a:t>
            </a:r>
            <a:r>
              <a:rPr lang="en-US" sz="1800" b="1" i="1" dirty="0" smtClean="0"/>
              <a:t> Grade Band Standards </a:t>
            </a:r>
            <a:r>
              <a:rPr lang="en-US" sz="1800" b="1" i="1" dirty="0"/>
              <a:t>Organized by </a:t>
            </a:r>
            <a:r>
              <a:rPr lang="en-US" sz="1800" b="1" i="1" dirty="0" smtClean="0"/>
              <a:t>Modality</a:t>
            </a:r>
          </a:p>
        </p:txBody>
      </p:sp>
      <p:sp>
        <p:nvSpPr>
          <p:cNvPr id="6" name="TextBox 1"/>
          <p:cNvSpPr txBox="1"/>
          <p:nvPr/>
        </p:nvSpPr>
        <p:spPr>
          <a:xfrm>
            <a:off x="184751" y="9756696"/>
            <a:ext cx="3822348" cy="221492"/>
          </a:xfrm>
          <a:prstGeom prst="rect">
            <a:avLst/>
          </a:prstGeom>
          <a:noFill/>
        </p:spPr>
        <p:txBody>
          <a:bodyPr wrap="square" lIns="96908" tIns="48454" rIns="96908" bIns="48454" rtlCol="0">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r>
              <a:rPr lang="en-US" sz="800" b="1" i="1" dirty="0"/>
              <a:t>Oregon ELP Standards Aligned with Performance Task, 2014; Arcema Tovar</a:t>
            </a:r>
          </a:p>
        </p:txBody>
      </p:sp>
    </p:spTree>
    <p:extLst>
      <p:ext uri="{BB962C8B-B14F-4D97-AF65-F5344CB8AC3E}">
        <p14:creationId xmlns:p14="http://schemas.microsoft.com/office/powerpoint/2010/main" val="1168119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782884"/>
              </p:ext>
            </p:extLst>
          </p:nvPr>
        </p:nvGraphicFramePr>
        <p:xfrm>
          <a:off x="126687" y="38100"/>
          <a:ext cx="7325784" cy="9811290"/>
        </p:xfrm>
        <a:graphic>
          <a:graphicData uri="http://schemas.openxmlformats.org/drawingml/2006/table">
            <a:tbl>
              <a:tblPr/>
              <a:tblGrid>
                <a:gridCol w="385570"/>
                <a:gridCol w="483655"/>
                <a:gridCol w="2799189"/>
                <a:gridCol w="913422"/>
                <a:gridCol w="913422"/>
                <a:gridCol w="828709"/>
                <a:gridCol w="559839"/>
                <a:gridCol w="441978"/>
              </a:tblGrid>
              <a:tr h="240075">
                <a:tc gridSpan="8">
                  <a:txBody>
                    <a:bodyPr/>
                    <a:lstStyle/>
                    <a:p>
                      <a:pPr algn="l" fontAlgn="ctr"/>
                      <a:r>
                        <a:rPr lang="en-US" sz="1400" b="1" i="0" u="none" strike="noStrike" dirty="0" smtClean="0">
                          <a:solidFill>
                            <a:srgbClr val="000000"/>
                          </a:solidFill>
                          <a:latin typeface="Calibri"/>
                        </a:rPr>
                        <a:t>Informational Writing  Pre-Assessment</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013">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801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8D8D8"/>
                    </a:solidFill>
                  </a:tcPr>
                </a:tc>
              </a:tr>
              <a:tr h="158013">
                <a:tc>
                  <a:txBody>
                    <a:bodyPr/>
                    <a:lstStyle/>
                    <a:p>
                      <a:pPr algn="ctr" fontAlgn="ctr"/>
                      <a:endParaRPr lang="en-US" sz="1000" b="1"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indent="0" algn="l" fontAlgn="ctr"/>
                      <a:endParaRPr lang="en-US" sz="10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ctr"/>
                      <a:endParaRPr lang="en-US" sz="1000" b="1"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FFFFFF"/>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8013">
                <a:tc>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8013">
                <a:tc>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gridSpan="2">
                  <a:txBody>
                    <a:bodyPr/>
                    <a:lstStyle/>
                    <a:p>
                      <a:pPr algn="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hMerge="1">
                  <a:txBody>
                    <a:bodyPr/>
                    <a:lstStyle/>
                    <a:p>
                      <a:pPr algn="r" fontAlgn="ctr"/>
                      <a:endParaRPr lang="en-US" sz="1000" b="0" i="0" u="none" strike="noStrike">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31262" y="874175"/>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32252" y="1027245"/>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32444" y="1181052"/>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611857"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612050"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614346" y="1036290"/>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7" y="1190099"/>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5"/>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3"/>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126038" y="568769"/>
            <a:ext cx="701139" cy="1204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1285859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566624075"/>
              </p:ext>
            </p:extLst>
          </p:nvPr>
        </p:nvGraphicFramePr>
        <p:xfrm>
          <a:off x="577533" y="1219200"/>
          <a:ext cx="6822440" cy="607771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2 Pre-Assessment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42672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rPr>
                        <a:t>Constructed Response</a:t>
                      </a:r>
                      <a:r>
                        <a:rPr lang="en-US" sz="1300" b="1" u="sng" baseline="0" dirty="0" smtClean="0">
                          <a:solidFill>
                            <a:schemeClr val="tx1"/>
                          </a:solidFill>
                        </a:rPr>
                        <a:t> </a:t>
                      </a:r>
                      <a:r>
                        <a:rPr lang="en-US" sz="1300" b="1" u="sng" dirty="0" smtClean="0">
                          <a:solidFill>
                            <a:schemeClr val="tx1"/>
                          </a:solidFill>
                        </a:rPr>
                        <a:t>Research Rubrics</a:t>
                      </a:r>
                      <a:r>
                        <a:rPr lang="en-US" sz="1300" b="1" u="sng" baseline="0" dirty="0" smtClean="0">
                          <a:solidFill>
                            <a:schemeClr val="tx1"/>
                          </a:solidFill>
                        </a:rPr>
                        <a:t> </a:t>
                      </a:r>
                      <a:r>
                        <a:rPr lang="en-US" sz="1300" b="1" u="sng" dirty="0" smtClean="0">
                          <a:solidFill>
                            <a:schemeClr val="tx1"/>
                          </a:solidFill>
                        </a:rPr>
                        <a:t>Target</a:t>
                      </a:r>
                      <a:r>
                        <a:rPr lang="en-US" sz="1300" b="1" u="sng" baseline="0" dirty="0" smtClean="0">
                          <a:solidFill>
                            <a:schemeClr val="tx1"/>
                          </a:solidFill>
                        </a:rPr>
                        <a:t> 3</a:t>
                      </a:r>
                      <a:endParaRPr lang="en-US" sz="1300" b="1" u="sng" dirty="0" smtClean="0">
                        <a:solidFill>
                          <a:schemeClr val="tx1"/>
                        </a:solidFill>
                      </a:endParaRPr>
                    </a:p>
                    <a:p>
                      <a:pPr marL="231775" indent="-231775" algn="ctr"/>
                      <a:r>
                        <a:rPr lang="en-US" sz="1200" b="0" baseline="0" dirty="0" smtClean="0">
                          <a:solidFill>
                            <a:schemeClr val="tx1"/>
                          </a:solidFill>
                        </a:rPr>
                        <a:t>ability to </a:t>
                      </a:r>
                      <a:r>
                        <a:rPr lang="en-US" sz="1200" b="0" i="0" u="none" baseline="0" dirty="0" smtClean="0">
                          <a:solidFill>
                            <a:schemeClr val="tx1"/>
                          </a:solidFill>
                        </a:rPr>
                        <a:t>distinguish</a:t>
                      </a:r>
                      <a:r>
                        <a:rPr lang="en-US" sz="1200" b="0" i="1" u="none" baseline="0" dirty="0" smtClean="0">
                          <a:solidFill>
                            <a:schemeClr val="tx1"/>
                          </a:solidFill>
                        </a:rPr>
                        <a:t> relevant </a:t>
                      </a:r>
                      <a:r>
                        <a:rPr lang="en-US" sz="1200" b="0" baseline="0" dirty="0" smtClean="0">
                          <a:solidFill>
                            <a:schemeClr val="tx1"/>
                          </a:solidFill>
                        </a:rPr>
                        <a:t>from </a:t>
                      </a:r>
                      <a:r>
                        <a:rPr lang="en-US" sz="1200" b="0" i="1" baseline="0" dirty="0" smtClean="0">
                          <a:solidFill>
                            <a:schemeClr val="tx1"/>
                          </a:solidFill>
                        </a:rPr>
                        <a:t>irrelevant </a:t>
                      </a:r>
                      <a:r>
                        <a:rPr lang="en-US" sz="1200" b="0" i="0" baseline="0" dirty="0" smtClean="0">
                          <a:solidFill>
                            <a:schemeClr val="tx1"/>
                          </a:solidFill>
                        </a:rPr>
                        <a:t>information</a:t>
                      </a:r>
                      <a:r>
                        <a:rPr lang="en-US" sz="1200" b="0" i="1" baseline="0" dirty="0" smtClean="0">
                          <a:solidFill>
                            <a:schemeClr val="tx1"/>
                          </a:solidFill>
                        </a:rPr>
                        <a:t> </a:t>
                      </a:r>
                      <a:r>
                        <a:rPr lang="en-US" sz="1200" b="0" baseline="0" dirty="0" smtClean="0">
                          <a:solidFill>
                            <a:schemeClr val="tx1"/>
                          </a:solidFill>
                        </a:rPr>
                        <a:t>such as fact from opinion</a:t>
                      </a:r>
                      <a:endParaRPr lang="en-US" sz="1200" b="0" dirty="0" smtClean="0">
                        <a:solidFill>
                          <a:schemeClr val="tx1"/>
                        </a:solidFill>
                      </a:endParaRP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Question #7 Prompt :</a:t>
                      </a:r>
                      <a:r>
                        <a:rPr lang="en-US" sz="1500" b="1" baseline="0" dirty="0" smtClean="0">
                          <a:solidFill>
                            <a:schemeClr val="tx1"/>
                          </a:solidFill>
                        </a:rPr>
                        <a:t> </a:t>
                      </a:r>
                      <a:r>
                        <a:rPr lang="en-US" sz="1500" b="0" baseline="0" dirty="0" smtClean="0">
                          <a:solidFill>
                            <a:schemeClr val="tx1"/>
                          </a:solidFill>
                        </a:rPr>
                        <a:t>Darrell makes the statement: “What seems easiest to do initially may turn out to be difficult in the end.” Explain what the statement means using examples and details from the text.</a:t>
                      </a:r>
                      <a:endParaRPr lang="en-US" sz="1500" b="1"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804672">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rPr>
                        <a:t>The response gives sufficient evidence</a:t>
                      </a:r>
                      <a:r>
                        <a:rPr lang="en-US" sz="1100" b="1" u="none" dirty="0" smtClean="0">
                          <a:solidFill>
                            <a:schemeClr val="tx1"/>
                          </a:solidFill>
                        </a:rPr>
                        <a:t> </a:t>
                      </a:r>
                      <a:r>
                        <a:rPr lang="en-US" sz="1100" u="none" dirty="0" smtClean="0">
                          <a:solidFill>
                            <a:schemeClr val="tx1"/>
                          </a:solidFill>
                        </a:rPr>
                        <a:t>of </a:t>
                      </a:r>
                      <a:r>
                        <a:rPr lang="en-US" sz="1100" dirty="0" smtClean="0">
                          <a:solidFill>
                            <a:schemeClr val="tx1"/>
                          </a:solidFill>
                        </a:rPr>
                        <a:t>the ability to distinguish relevant from irrelevant</a:t>
                      </a:r>
                      <a:r>
                        <a:rPr lang="en-US" sz="1100" baseline="0" dirty="0" smtClean="0">
                          <a:solidFill>
                            <a:schemeClr val="tx1"/>
                          </a:solidFill>
                        </a:rPr>
                        <a:t> information. Relevant information would include evidence in some way stating that the statement means Darrell’s day becomes more difficult because of the choices he made (which is the lesson learned).  Evidence to be cited to support this should include stating why the dog escaped and descriptions of the steps Darrell took to locate his dog.   Descriptions of steps could include: (1) creating and hanging fliers(2) searching the neighborhood (3) continuing the search without his sister 4) looked in alleyways 5) called the dog’s name 6) the dog came home by himself.  Students may add other ideas or thoughts as long as they support the prompt and are found in the text.</a:t>
                      </a:r>
                      <a:endParaRPr lang="en-US" sz="1100" dirty="0" smtClean="0">
                        <a:solidFill>
                          <a:schemeClr val="tx1"/>
                        </a:solidFill>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b="0" i="1" dirty="0" smtClean="0">
                          <a:solidFill>
                            <a:schemeClr val="tx1"/>
                          </a:solidFill>
                        </a:rPr>
                        <a:t>Student</a:t>
                      </a:r>
                      <a:r>
                        <a:rPr lang="en-US" sz="1000" b="0" i="1" baseline="0" dirty="0" smtClean="0">
                          <a:solidFill>
                            <a:schemeClr val="tx1"/>
                          </a:solidFill>
                        </a:rPr>
                        <a:t> is able to distinguish relevant information to identify the meaning of the cited statement and support  it through examples and details from the text. </a:t>
                      </a:r>
                    </a:p>
                    <a:p>
                      <a:r>
                        <a:rPr lang="en-US" sz="1000" b="0" i="0" baseline="0" dirty="0" smtClean="0">
                          <a:solidFill>
                            <a:schemeClr val="tx1"/>
                          </a:solidFill>
                        </a:rPr>
                        <a:t>Darrell realized that doing things the easy way isn’t always the best.  If he had walked his dog his day would have been much better.  Instead, Darrell let the dog out which seemed easiest, but in the end required more work and frustration.  Some of the hard things Darrell went through to find his dog,  were hanging up signs all around the block, searching the neighborhood for a long time even thought it was freezing cold (even in alleys).  Eventually he had to search alone because his sister got too cold.  Luckily the dog came home on his own but it would have been better to do what was best in the first place.</a:t>
                      </a:r>
                      <a:endParaRPr lang="en-US" sz="1100" b="0" i="0" baseline="0" dirty="0" smtClean="0">
                        <a:solidFill>
                          <a:schemeClr val="tx1"/>
                        </a:solidFill>
                      </a:endParaRPr>
                    </a:p>
                  </a:txBody>
                  <a:tcPr marL="103632" marR="103632" marT="50292" marB="50292"/>
                </a:tc>
              </a:tr>
              <a:tr h="77114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000" b="0" i="1" dirty="0" smtClean="0">
                          <a:solidFill>
                            <a:schemeClr val="tx1"/>
                          </a:solidFill>
                        </a:rPr>
                        <a:t>Student</a:t>
                      </a:r>
                      <a:r>
                        <a:rPr lang="en-US" sz="1000" b="0" i="1" baseline="0" dirty="0" smtClean="0">
                          <a:solidFill>
                            <a:schemeClr val="tx1"/>
                          </a:solidFill>
                        </a:rPr>
                        <a:t> is able to distinguish some relevant information to identify the meaning of the cited statement and support  it through some examples and details from the text. </a:t>
                      </a:r>
                    </a:p>
                    <a:p>
                      <a:pPr marL="0" marR="0" indent="0" algn="l" defTabSz="1018824" rtl="0" eaLnBrk="1" fontAlgn="auto" latinLnBrk="0" hangingPunct="1">
                        <a:lnSpc>
                          <a:spcPct val="100000"/>
                        </a:lnSpc>
                        <a:spcBef>
                          <a:spcPts val="0"/>
                        </a:spcBef>
                        <a:spcAft>
                          <a:spcPts val="0"/>
                        </a:spcAft>
                        <a:buClrTx/>
                        <a:buSzTx/>
                        <a:buFontTx/>
                        <a:buNone/>
                        <a:tabLst/>
                        <a:defRPr/>
                      </a:pPr>
                      <a:r>
                        <a:rPr lang="en-US" sz="1000" b="0" i="0" baseline="0" dirty="0" smtClean="0">
                          <a:solidFill>
                            <a:schemeClr val="tx1"/>
                          </a:solidFill>
                        </a:rPr>
                        <a:t>The statement means that it was easy to just let the dog out by himself.  That was kind of lazy I think.  Darrell had to search and search for his dog which was very hard.</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n-US" sz="1000" b="0" i="1" dirty="0" smtClean="0">
                          <a:solidFill>
                            <a:schemeClr val="tx1"/>
                          </a:solidFill>
                        </a:rPr>
                        <a:t>Student</a:t>
                      </a:r>
                      <a:r>
                        <a:rPr lang="en-US" sz="1000" b="0" i="1" baseline="0" dirty="0" smtClean="0">
                          <a:solidFill>
                            <a:schemeClr val="tx1"/>
                          </a:solidFill>
                        </a:rPr>
                        <a:t> is not able to distinguish relevant information to identify the meaning of the cited statement.</a:t>
                      </a:r>
                    </a:p>
                    <a:p>
                      <a:r>
                        <a:rPr lang="en-US" sz="1000" b="0" i="0" baseline="0" dirty="0" smtClean="0">
                          <a:solidFill>
                            <a:schemeClr val="tx1"/>
                          </a:solidFill>
                        </a:rPr>
                        <a:t>Somethings were really easy for Darrell and some were not.</a:t>
                      </a: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399967136"/>
              </p:ext>
            </p:extLst>
          </p:nvPr>
        </p:nvGraphicFramePr>
        <p:xfrm>
          <a:off x="6006273" y="7391400"/>
          <a:ext cx="1439862" cy="619807"/>
        </p:xfrm>
        <a:graphic>
          <a:graphicData uri="http://schemas.openxmlformats.org/drawingml/2006/table">
            <a:tbl>
              <a:tblPr firstRow="1" firstCol="1" bandRow="1"/>
              <a:tblGrid>
                <a:gridCol w="1439862"/>
              </a:tblGrid>
              <a:tr h="132127">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a:t>
                      </a:r>
                      <a:r>
                        <a:rPr lang="en-US" sz="800" b="0" i="1" baseline="0" dirty="0" smtClean="0">
                          <a:solidFill>
                            <a:srgbClr val="000000"/>
                          </a:solidFill>
                          <a:effectLst/>
                          <a:latin typeface="Calibri"/>
                          <a:ea typeface="Times New Roman"/>
                          <a:cs typeface="Times New Roman"/>
                        </a:rPr>
                        <a:t> RL.6.6  </a:t>
                      </a:r>
                      <a:r>
                        <a:rPr lang="en-US" sz="800" b="0" i="1" dirty="0" smtClean="0">
                          <a:solidFill>
                            <a:srgbClr val="000000"/>
                          </a:solidFill>
                          <a:effectLst/>
                          <a:latin typeface="Calibri"/>
                          <a:ea typeface="Times New Roman"/>
                          <a:cs typeface="Times New Roman"/>
                        </a:rPr>
                        <a:t>DOK </a:t>
                      </a:r>
                      <a:r>
                        <a:rPr lang="en-US" sz="800" b="0" i="1" dirty="0">
                          <a:solidFill>
                            <a:srgbClr val="000000"/>
                          </a:solidFill>
                          <a:effectLst/>
                          <a:latin typeface="Calibri"/>
                          <a:ea typeface="Times New Roman"/>
                          <a:cs typeface="Times New Roman"/>
                        </a:rPr>
                        <a:t>3 - EVC</a:t>
                      </a:r>
                      <a:endParaRPr lang="en-US" sz="800" b="0" i="1" dirty="0">
                        <a:effectLst/>
                        <a:latin typeface="Calibri"/>
                        <a:ea typeface="Calibri"/>
                        <a:cs typeface="Times New Roman"/>
                      </a:endParaRPr>
                    </a:p>
                  </a:txBody>
                  <a:tcPr marL="32804" marR="32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485267">
                <a:tc>
                  <a:txBody>
                    <a:bodyPr/>
                    <a:lstStyle/>
                    <a:p>
                      <a:pPr marL="0" marR="0" algn="l">
                        <a:lnSpc>
                          <a:spcPct val="100000"/>
                        </a:lnSpc>
                        <a:spcBef>
                          <a:spcPts val="0"/>
                        </a:spcBef>
                        <a:spcAft>
                          <a:spcPts val="0"/>
                        </a:spcAft>
                      </a:pPr>
                      <a:r>
                        <a:rPr lang="en-US" sz="800" b="0" dirty="0">
                          <a:solidFill>
                            <a:srgbClr val="000000"/>
                          </a:solidFill>
                          <a:effectLst/>
                          <a:latin typeface="Calibri"/>
                          <a:ea typeface="Times New Roman"/>
                          <a:cs typeface="Times New Roman"/>
                        </a:rPr>
                        <a:t>Cite evidence to show </a:t>
                      </a:r>
                      <a:r>
                        <a:rPr lang="en-US" sz="800" b="0" dirty="0">
                          <a:effectLst/>
                          <a:latin typeface="Calibri"/>
                          <a:ea typeface="Calibri"/>
                          <a:cs typeface="Calibri"/>
                        </a:rPr>
                        <a:t>how the author’s point of view is developed in a text for a specific purpose</a:t>
                      </a:r>
                      <a:r>
                        <a:rPr lang="en-US" sz="800" b="0" dirty="0" smtClean="0">
                          <a:effectLst/>
                          <a:latin typeface="Calibri"/>
                          <a:ea typeface="Calibri"/>
                          <a:cs typeface="Calibri"/>
                        </a:rPr>
                        <a:t>.</a:t>
                      </a:r>
                    </a:p>
                  </a:txBody>
                  <a:tcPr marL="32804" marR="328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22</a:t>
            </a:fld>
            <a:endParaRPr lang="en-US" dirty="0"/>
          </a:p>
        </p:txBody>
      </p:sp>
      <p:sp>
        <p:nvSpPr>
          <p:cNvPr id="5" name="TextBox 4"/>
          <p:cNvSpPr txBox="1"/>
          <p:nvPr/>
        </p:nvSpPr>
        <p:spPr>
          <a:xfrm>
            <a:off x="609600" y="228600"/>
            <a:ext cx="6858000" cy="707886"/>
          </a:xfrm>
          <a:prstGeom prst="rect">
            <a:avLst/>
          </a:prstGeom>
          <a:noFill/>
        </p:spPr>
        <p:txBody>
          <a:bodyPr wrap="square" rtlCol="0">
            <a:spAutoFit/>
          </a:bodyPr>
          <a:lstStyle/>
          <a:p>
            <a:pPr lvl="0">
              <a:defRPr sz="1800" b="0" i="0"/>
            </a:pPr>
            <a:r>
              <a:rPr lang="en-US" sz="1000" i="1" dirty="0">
                <a:solidFill>
                  <a:prstClr val="black"/>
                </a:solidFill>
              </a:rPr>
              <a:t>A </a:t>
            </a:r>
            <a:r>
              <a:rPr lang="en-US" sz="1000" i="1" dirty="0" smtClean="0">
                <a:solidFill>
                  <a:prstClr val="black"/>
                </a:solidFill>
              </a:rPr>
              <a:t>note </a:t>
            </a:r>
            <a:r>
              <a:rPr lang="en-US" sz="1000" i="1" dirty="0">
                <a:solidFill>
                  <a:prstClr val="black"/>
                </a:solidFill>
              </a:rPr>
              <a:t>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a:t>
            </a:r>
          </a:p>
        </p:txBody>
      </p:sp>
    </p:spTree>
    <p:extLst>
      <p:ext uri="{BB962C8B-B14F-4D97-AF65-F5344CB8AC3E}">
        <p14:creationId xmlns:p14="http://schemas.microsoft.com/office/powerpoint/2010/main" val="3267396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910451118"/>
              </p:ext>
            </p:extLst>
          </p:nvPr>
        </p:nvGraphicFramePr>
        <p:xfrm>
          <a:off x="385434" y="251460"/>
          <a:ext cx="6822440" cy="643585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u="sng" dirty="0" smtClean="0"/>
                        <a:t>Constructed Response</a:t>
                      </a:r>
                      <a:r>
                        <a:rPr lang="en-US" sz="1500" b="1" u="sng" baseline="0" dirty="0" smtClean="0"/>
                        <a:t> </a:t>
                      </a:r>
                      <a:r>
                        <a:rPr lang="en-US" sz="1500" b="1" u="sng" dirty="0" smtClean="0"/>
                        <a:t>Research Rubrics</a:t>
                      </a:r>
                      <a:r>
                        <a:rPr lang="en-US" sz="1500" b="1" u="sng" baseline="0" dirty="0" smtClean="0"/>
                        <a:t> </a:t>
                      </a:r>
                      <a:r>
                        <a:rPr lang="en-US" sz="1500" b="1" u="sng" dirty="0" smtClean="0"/>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0" dirty="0" smtClean="0"/>
                        <a:t>ability</a:t>
                      </a:r>
                      <a:r>
                        <a:rPr lang="en-US" sz="1200" b="0" baseline="0" dirty="0" smtClean="0"/>
                        <a:t> to </a:t>
                      </a:r>
                      <a:r>
                        <a:rPr lang="en-US" sz="1200" b="0" i="1" baseline="0" dirty="0" smtClean="0"/>
                        <a:t>l</a:t>
                      </a:r>
                      <a:r>
                        <a:rPr lang="en-US" sz="1200" b="0" i="1" dirty="0" smtClean="0"/>
                        <a:t>ocate</a:t>
                      </a:r>
                      <a:r>
                        <a:rPr lang="en-US" sz="1200" b="0" dirty="0" smtClean="0"/>
                        <a:t>, </a:t>
                      </a:r>
                      <a:r>
                        <a:rPr lang="en-US" sz="1200" b="0" i="1" dirty="0" smtClean="0"/>
                        <a:t>select</a:t>
                      </a:r>
                      <a:r>
                        <a:rPr lang="en-US" sz="1200" b="0" dirty="0" smtClean="0"/>
                        <a:t>, </a:t>
                      </a:r>
                      <a:r>
                        <a:rPr lang="en-US" sz="1200" b="0" i="1" dirty="0" smtClean="0"/>
                        <a:t>interpret</a:t>
                      </a:r>
                      <a:r>
                        <a:rPr lang="en-US" sz="1200" b="0" dirty="0" smtClean="0"/>
                        <a:t> and </a:t>
                      </a:r>
                      <a:r>
                        <a:rPr lang="en-US" sz="1200" b="0" i="1" dirty="0" smtClean="0"/>
                        <a:t>integrate</a:t>
                      </a:r>
                      <a:r>
                        <a:rPr lang="en-US" sz="1200" b="0" dirty="0" smtClean="0"/>
                        <a:t> information</a:t>
                      </a:r>
                    </a:p>
                  </a:txBody>
                  <a:tcPr marL="103632" marR="103632" marT="50292" marB="50292"/>
                </a:tc>
                <a:tc hMerge="1">
                  <a:txBody>
                    <a:bodyPr/>
                    <a:lstStyle/>
                    <a:p>
                      <a:endParaRPr lang="en-US"/>
                    </a:p>
                  </a:txBody>
                  <a:tcPr/>
                </a:tc>
              </a:tr>
              <a:tr h="4937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600" b="1" dirty="0" smtClean="0"/>
                        <a:t>Question #8 Prompt:</a:t>
                      </a:r>
                      <a:r>
                        <a:rPr lang="en-US" sz="1600" b="0" dirty="0" smtClean="0"/>
                        <a:t> In source</a:t>
                      </a:r>
                      <a:r>
                        <a:rPr lang="en-US" sz="1600" b="0" baseline="0" dirty="0" smtClean="0"/>
                        <a:t> #1 (the text) and source #2 (the video), people interact with and care for a dog.  What can you conclude about </a:t>
                      </a:r>
                      <a:r>
                        <a:rPr lang="en-US" sz="1600" b="0" i="1" baseline="0" dirty="0" smtClean="0"/>
                        <a:t>the responsibilities and benefits of</a:t>
                      </a:r>
                      <a:r>
                        <a:rPr lang="en-US" sz="1600" b="0" baseline="0" dirty="0" smtClean="0"/>
                        <a:t> having a dog (</a:t>
                      </a:r>
                      <a:r>
                        <a:rPr lang="en-US" sz="1600" b="0" i="1" baseline="0" dirty="0" smtClean="0"/>
                        <a:t>pet) </a:t>
                      </a:r>
                      <a:r>
                        <a:rPr lang="en-US" sz="1600" b="0" baseline="0" dirty="0" smtClean="0"/>
                        <a:t>?  Support your conclusion with examples from source #1 and source #2.</a:t>
                      </a:r>
                      <a:endParaRPr lang="en-US" sz="1600" b="1" baseline="0"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locate and select</a:t>
                      </a:r>
                      <a:r>
                        <a:rPr lang="en-US" sz="1100" baseline="0" dirty="0" smtClean="0"/>
                        <a:t> </a:t>
                      </a:r>
                      <a:r>
                        <a:rPr lang="en-US" sz="1100" dirty="0" smtClean="0"/>
                        <a:t>information that explains the responsibilities and</a:t>
                      </a:r>
                      <a:r>
                        <a:rPr lang="en-US" sz="1100" baseline="0" dirty="0" smtClean="0"/>
                        <a:t> benefits of having a dog. Responsibilities from source #1 (the text) could include: (1) walking the dog,  (2) keeping  the dog warm.  Responsibilities from source #2 (the video) could include:  (1) training /exercising the dog (2) providing water (3)  providing socialization/attention.  Benefits from source #2 could include (1) comfort/affection  (2) ability to be trained.</a:t>
                      </a:r>
                      <a:endParaRPr lang="en-US" sz="1100" b="1" i="0" u="sng"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n-US" sz="1100" b="1" i="0" u="sng" baseline="0" dirty="0" smtClean="0"/>
                        <a:t>T</a:t>
                      </a:r>
                      <a:r>
                        <a:rPr lang="en-US" sz="1100" b="1" i="0" u="sng" dirty="0" smtClean="0"/>
                        <a:t>he response gives sufficient evidence</a:t>
                      </a:r>
                      <a:r>
                        <a:rPr lang="en-US" sz="1100" b="1" i="0" u="none" dirty="0" smtClean="0"/>
                        <a:t> </a:t>
                      </a:r>
                      <a:r>
                        <a:rPr lang="en-US" sz="1100" u="none" dirty="0" smtClean="0"/>
                        <a:t>of </a:t>
                      </a:r>
                      <a:r>
                        <a:rPr lang="en-US" sz="1100" dirty="0" smtClean="0"/>
                        <a:t>the ability to interpret and integrate information </a:t>
                      </a:r>
                      <a:r>
                        <a:rPr lang="en-US" sz="1100" baseline="0" dirty="0" smtClean="0"/>
                        <a:t>about the advantages and disadvantages of having a dog from both sources in order to discuss both.   Some possible conclusions could include: (1) having a dog is a responsibility,  or (2) having a dog is comforting.  Other conclusions are allowed as long as they are supported with examples from both sources.</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b="0" i="1" dirty="0" smtClean="0"/>
                        <a:t>The</a:t>
                      </a:r>
                      <a:r>
                        <a:rPr lang="en-US" sz="1000" b="0" i="1" baseline="0" dirty="0" smtClean="0"/>
                        <a:t> s</a:t>
                      </a:r>
                      <a:r>
                        <a:rPr lang="en-US" sz="1000" b="0" i="1" dirty="0" smtClean="0"/>
                        <a:t>tudent</a:t>
                      </a:r>
                      <a:r>
                        <a:rPr lang="en-US" sz="1000" b="0" i="1" baseline="0" dirty="0" smtClean="0"/>
                        <a:t> locates and selects information about both the responsibilities and benefits of having a dog from both source #1 (the text) and source #2 (the video).  </a:t>
                      </a:r>
                    </a:p>
                    <a:p>
                      <a:r>
                        <a:rPr lang="en-US" sz="1000" b="0" i="0" baseline="0" dirty="0" smtClean="0"/>
                        <a:t>Having a dog can be hard work. Darrell had to walk his dog even when he didn’t want to.  His dog ended up getting lost, and he  had to do a lot to try to find him.  In the video,  the trainer has to teach the dog how to return a phone.  We also see the dog getting water.   But we also see the boy hugging the dog and many people petting him.  So having a dog  also makes people happy.</a:t>
                      </a:r>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t>The</a:t>
                      </a:r>
                      <a:r>
                        <a:rPr lang="en-US" sz="1000" b="0" i="1" baseline="0" dirty="0" smtClean="0"/>
                        <a:t> s</a:t>
                      </a:r>
                      <a:r>
                        <a:rPr lang="en-US" sz="1000" b="0" i="1" dirty="0" smtClean="0"/>
                        <a:t>tudent locates and selects some information about </a:t>
                      </a:r>
                      <a:r>
                        <a:rPr lang="en-US" sz="1100" b="0" i="1" baseline="0" dirty="0" smtClean="0"/>
                        <a:t>the responsibilities and benefits of having a dog from both source #1 (the text) and source #2 (the video).  </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baseline="0" dirty="0" smtClean="0"/>
                        <a:t>Having a dog means that you have to walk it when you don’t want to.   But dogs can do fun things like give people their phones and they are nice to hug and pet.</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i="1" dirty="0" smtClean="0"/>
                        <a:t>The</a:t>
                      </a:r>
                      <a:r>
                        <a:rPr lang="en-US" sz="1000" i="1" baseline="0" dirty="0" smtClean="0"/>
                        <a:t> student does </a:t>
                      </a:r>
                      <a:r>
                        <a:rPr lang="en-US" sz="1000" b="1" i="1" u="sng" baseline="0" dirty="0" smtClean="0"/>
                        <a:t>not give enough evidence</a:t>
                      </a:r>
                      <a:r>
                        <a:rPr lang="en-US" sz="1000" b="1" i="1" u="none" baseline="0" dirty="0" smtClean="0"/>
                        <a:t> </a:t>
                      </a:r>
                      <a:r>
                        <a:rPr lang="en-US" sz="1000" i="1" baseline="0" dirty="0" smtClean="0"/>
                        <a:t>of the ability to </a:t>
                      </a:r>
                      <a:r>
                        <a:rPr lang="en-US" sz="1000" b="0" i="1" baseline="0" dirty="0" smtClean="0"/>
                        <a:t>locate, select, interpret and integrate information.</a:t>
                      </a:r>
                    </a:p>
                    <a:p>
                      <a:r>
                        <a:rPr lang="en-US" sz="1000" b="0" i="0" baseline="0" dirty="0" smtClean="0"/>
                        <a:t>The dog in the video was smart and could take lost things to people.   </a:t>
                      </a: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53542045"/>
              </p:ext>
            </p:extLst>
          </p:nvPr>
        </p:nvGraphicFramePr>
        <p:xfrm>
          <a:off x="5715000" y="6781800"/>
          <a:ext cx="1447800" cy="744644"/>
        </p:xfrm>
        <a:graphic>
          <a:graphicData uri="http://schemas.openxmlformats.org/drawingml/2006/table">
            <a:tbl>
              <a:tblPr firstRow="1" firstCol="1" bandRow="1"/>
              <a:tblGrid>
                <a:gridCol w="1447800"/>
              </a:tblGrid>
              <a:tr h="13373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RL.6.7 DOK </a:t>
                      </a:r>
                      <a:r>
                        <a:rPr lang="en-US" sz="800" b="1" dirty="0">
                          <a:solidFill>
                            <a:srgbClr val="000000"/>
                          </a:solidFill>
                          <a:effectLst/>
                          <a:latin typeface="Calibri"/>
                          <a:ea typeface="Times New Roman"/>
                          <a:cs typeface="Times New Roman"/>
                        </a:rPr>
                        <a:t>4 - SYH</a:t>
                      </a:r>
                      <a:endParaRPr lang="en-US" sz="800" dirty="0">
                        <a:effectLst/>
                        <a:latin typeface="Calibri"/>
                        <a:ea typeface="Calibri"/>
                        <a:cs typeface="Times New Roman"/>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r>
              <a:tr h="610914">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Synthesize the experiences of reading, listening or viewing the same version of a text in order to make a recommendation of the benefits of each</a:t>
                      </a:r>
                      <a:r>
                        <a:rPr lang="en-US" sz="800" b="1" dirty="0" smtClean="0">
                          <a:effectLst/>
                          <a:latin typeface="Calibri"/>
                          <a:ea typeface="Times New Roman"/>
                          <a:cs typeface="Times New Roman"/>
                        </a:rPr>
                        <a:t>.</a:t>
                      </a:r>
                      <a:endParaRPr lang="en-US" sz="800" dirty="0">
                        <a:effectLst/>
                        <a:latin typeface="Calibri"/>
                        <a:ea typeface="Calibri"/>
                        <a:cs typeface="Times New Roman"/>
                      </a:endParaRPr>
                    </a:p>
                  </a:txBody>
                  <a:tcPr marL="33202" marR="332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23</a:t>
            </a:fld>
            <a:endParaRPr lang="en-US" dirty="0"/>
          </a:p>
        </p:txBody>
      </p:sp>
    </p:spTree>
    <p:extLst>
      <p:ext uri="{BB962C8B-B14F-4D97-AF65-F5344CB8AC3E}">
        <p14:creationId xmlns:p14="http://schemas.microsoft.com/office/powerpoint/2010/main" val="3672915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592140597"/>
              </p:ext>
            </p:extLst>
          </p:nvPr>
        </p:nvGraphicFramePr>
        <p:xfrm>
          <a:off x="304800" y="673609"/>
          <a:ext cx="6822440" cy="801319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8674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Constructed Response Research Rubrics Target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ability to </a:t>
                      </a:r>
                      <a:r>
                        <a:rPr kumimoji="0" lang="en-US" sz="1200" b="1" i="1" u="none" strike="noStrike" kern="1200" cap="none" spc="0" normalizeH="0" baseline="0" noProof="0" dirty="0" smtClean="0">
                          <a:ln>
                            <a:noFill/>
                          </a:ln>
                          <a:solidFill>
                            <a:prstClr val="black"/>
                          </a:solidFill>
                          <a:effectLst/>
                          <a:uLnTx/>
                          <a:uFillTx/>
                          <a:latin typeface="+mn-lt"/>
                          <a:ea typeface="+mn-ea"/>
                          <a:cs typeface="+mn-cs"/>
                        </a:rPr>
                        <a:t>cite</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1" u="none" strike="noStrike" kern="1200" cap="none" spc="0" normalizeH="0" baseline="0" noProof="0" dirty="0" smtClean="0">
                          <a:ln>
                            <a:noFill/>
                          </a:ln>
                          <a:solidFill>
                            <a:prstClr val="black"/>
                          </a:solidFill>
                          <a:effectLst/>
                          <a:uLnTx/>
                          <a:uFillTx/>
                          <a:latin typeface="+mn-lt"/>
                          <a:ea typeface="+mn-ea"/>
                          <a:cs typeface="+mn-cs"/>
                        </a:rPr>
                        <a:t>evidence to support opinions and/or ideas</a:t>
                      </a: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t>Question #15  Prompt: </a:t>
                      </a:r>
                      <a:r>
                        <a:rPr lang="en-US" sz="1400" b="0" dirty="0" smtClean="0"/>
                        <a:t>Explain how each heading in </a:t>
                      </a:r>
                      <a:r>
                        <a:rPr lang="en-US" sz="1400" b="1" i="1" u="sng" dirty="0" smtClean="0"/>
                        <a:t>Canine Courage</a:t>
                      </a:r>
                      <a:r>
                        <a:rPr lang="en-US" sz="1400" b="1" i="1" dirty="0" smtClean="0"/>
                        <a:t> </a:t>
                      </a:r>
                      <a:r>
                        <a:rPr lang="en-US" sz="1400" b="0" dirty="0" smtClean="0"/>
                        <a:t>contributes to the overall development of the main purpose of the passage.  Use examples from the text to support your answer</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110996">
                <a:tc gridSpan="2">
                  <a:txBody>
                    <a:bodyPr/>
                    <a:lstStyle/>
                    <a:p>
                      <a:r>
                        <a:rPr lang="en-US" sz="1000" b="1" u="sng" dirty="0" smtClean="0"/>
                        <a:t>The response gives sufficient evidence</a:t>
                      </a:r>
                      <a:r>
                        <a:rPr lang="en-US" sz="1000" b="1" u="none" dirty="0" smtClean="0"/>
                        <a:t> </a:t>
                      </a:r>
                      <a:r>
                        <a:rPr lang="en-US" sz="1000" u="none" dirty="0" smtClean="0"/>
                        <a:t>of </a:t>
                      </a:r>
                      <a:r>
                        <a:rPr lang="en-US" sz="1000" dirty="0" smtClean="0"/>
                        <a:t>the ability to cite</a:t>
                      </a:r>
                      <a:r>
                        <a:rPr lang="en-US" sz="1000" baseline="0" dirty="0" smtClean="0"/>
                        <a:t> evidence to support the “idea” or overall purpose of the passage </a:t>
                      </a:r>
                      <a:r>
                        <a:rPr lang="en-US" sz="1000" b="1" i="1" baseline="0" dirty="0" smtClean="0"/>
                        <a:t>Canine Courage.  </a:t>
                      </a:r>
                      <a:r>
                        <a:rPr lang="en-US" sz="1000" baseline="0" dirty="0" smtClean="0"/>
                        <a:t>Students connect the headings of the passage as one way the author has developed the main purpose of the passage.</a:t>
                      </a:r>
                    </a:p>
                    <a:p>
                      <a:endParaRPr lang="en-US" sz="1000" u="sng" baseline="0" dirty="0" smtClean="0"/>
                    </a:p>
                    <a:p>
                      <a:r>
                        <a:rPr lang="en-US" sz="1000" dirty="0" smtClean="0"/>
                        <a:t>Students should address each section/heading</a:t>
                      </a:r>
                      <a:r>
                        <a:rPr lang="en-US" sz="1000" baseline="0" dirty="0" smtClean="0"/>
                        <a:t> </a:t>
                      </a:r>
                      <a:r>
                        <a:rPr lang="en-US" sz="1000" dirty="0" smtClean="0"/>
                        <a:t>of </a:t>
                      </a:r>
                      <a:r>
                        <a:rPr lang="en-US" sz="1000" b="1" i="1" dirty="0" smtClean="0"/>
                        <a:t>Canine Courage </a:t>
                      </a:r>
                      <a:r>
                        <a:rPr lang="en-US" sz="1000" dirty="0" smtClean="0"/>
                        <a:t>in the context of its contribution to the overall development of the purpose of </a:t>
                      </a:r>
                      <a:r>
                        <a:rPr lang="en-US" sz="1000" b="1" i="1" dirty="0" smtClean="0"/>
                        <a:t>Canine Courage.  </a:t>
                      </a:r>
                      <a:r>
                        <a:rPr lang="en-US" sz="1000" dirty="0" smtClean="0"/>
                        <a:t>To do so students must first determine the main purpose of the passage (the health of the rescue dogs who worked at the 9/11 site with some variations). </a:t>
                      </a:r>
                    </a:p>
                    <a:p>
                      <a:endParaRPr lang="en-US" sz="1000" dirty="0" smtClean="0"/>
                    </a:p>
                    <a:p>
                      <a:r>
                        <a:rPr lang="en-US" sz="1000" dirty="0" smtClean="0"/>
                        <a:t>Students should list each section of </a:t>
                      </a:r>
                      <a:r>
                        <a:rPr lang="en-US" sz="1000" b="1" i="1" dirty="0" smtClean="0"/>
                        <a:t>Canine Courage </a:t>
                      </a:r>
                      <a:r>
                        <a:rPr lang="en-US" sz="1000" dirty="0" smtClean="0"/>
                        <a:t>and details of how each section supported the purpose of the passage </a:t>
                      </a:r>
                      <a:r>
                        <a:rPr lang="en-US" sz="1000" b="1" i="1" dirty="0" smtClean="0"/>
                        <a:t>Canine Courage.  </a:t>
                      </a:r>
                      <a:r>
                        <a:rPr lang="en-US" sz="1000" dirty="0" smtClean="0"/>
                        <a:t>Some aspects/evidence should include details from introductory passage (Section 1) and why there was a concern about the rescue dog’s health (because of the human reports) and other details or facts supporting the initial concern.  Section 2 supports the purpose (addressing dog health issues) by stating reasons the dogs may have stayed healthy.  These reasons can be listed or summarized.  Section 3 supports the purpose by following the dogs that were at 9/11 over several years to monitor their health.  Section 4 “closes” the passage by relating back to why canine rescue workers are important.  Facts, details (i.e., examples can vary as long as they support the purpose). </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i="1" dirty="0" smtClean="0"/>
                        <a:t>Student has determined the main purpose of the passage and</a:t>
                      </a:r>
                      <a:r>
                        <a:rPr lang="en-US" sz="1000" i="1" baseline="0" dirty="0" smtClean="0"/>
                        <a:t> cites evidence of how the author developed the main purpose.</a:t>
                      </a:r>
                      <a:r>
                        <a:rPr lang="en-US" sz="1100" kern="1200" dirty="0" smtClean="0">
                          <a:solidFill>
                            <a:schemeClr val="tx1"/>
                          </a:solidFill>
                          <a:latin typeface="+mn-lt"/>
                          <a:ea typeface="+mn-ea"/>
                          <a:cs typeface="+mn-cs"/>
                        </a:rPr>
                        <a:t> </a:t>
                      </a:r>
                    </a:p>
                    <a:p>
                      <a:pPr marL="0" marR="0" indent="0" algn="l" defTabSz="1018809"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latin typeface="+mn-lt"/>
                          <a:ea typeface="+mn-ea"/>
                          <a:cs typeface="+mn-cs"/>
                        </a:rPr>
                        <a:t>Each section of the passage </a:t>
                      </a:r>
                      <a:r>
                        <a:rPr lang="en-US" sz="1050" b="1" u="sng" kern="1200" dirty="0" smtClean="0">
                          <a:solidFill>
                            <a:schemeClr val="tx1"/>
                          </a:solidFill>
                          <a:latin typeface="+mn-lt"/>
                          <a:ea typeface="+mn-ea"/>
                          <a:cs typeface="+mn-cs"/>
                        </a:rPr>
                        <a:t>Canine Courage </a:t>
                      </a:r>
                      <a:r>
                        <a:rPr lang="en-US" sz="1050" kern="1200" dirty="0" smtClean="0">
                          <a:solidFill>
                            <a:schemeClr val="tx1"/>
                          </a:solidFill>
                          <a:latin typeface="+mn-lt"/>
                          <a:ea typeface="+mn-ea"/>
                          <a:cs typeface="+mn-cs"/>
                        </a:rPr>
                        <a:t>contributes to the main purpose (why the rescue dogs stayed healthy).  Section 1 explains that people were worried that the dogs that helped during 9/11 would get sick because the people did.  Some examples were that people wore masks but dogs didn’t and some people still became ill.  In Section 2 Cindy Otto gives reasons as to why the rescue dogs may not have had breathing problems. She said the dogs were not at the site as long as the humans were , and less at risk from breathing problems.  In Section 3 vets continue to watch the dogs for illness because some forms of cancer take longer to develop.  In Section 4 the passage concludes by explaining that dogs work hard to become search and rescue workers and are a precious resource.  All of these sections support the purpose of the health of rescue dogs and why we need them. </a:t>
                      </a:r>
                      <a:endParaRPr lang="en-US" sz="1050" b="0" u="none" kern="1200" baseline="0" dirty="0" smtClean="0">
                        <a:solidFill>
                          <a:schemeClr val="tx1"/>
                        </a:solidFill>
                        <a:latin typeface="+mn-lt"/>
                        <a:ea typeface="+mn-ea"/>
                        <a:cs typeface="+mn-cs"/>
                      </a:endParaRPr>
                    </a:p>
                  </a:txBody>
                  <a:tcPr marL="103632" marR="103632" marT="50292" marB="50292"/>
                </a:tc>
              </a:tr>
              <a:tr h="905256">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i="1" dirty="0" smtClean="0"/>
                        <a:t>The student has determined the main purpose of the passage</a:t>
                      </a:r>
                      <a:r>
                        <a:rPr lang="en-US" sz="1000" i="1" baseline="0" dirty="0" smtClean="0"/>
                        <a:t> and cites some evidence to relate how the author developed the purpose.</a:t>
                      </a:r>
                      <a:endParaRPr lang="en-US" sz="1000" kern="1200" dirty="0" smtClean="0">
                        <a:solidFill>
                          <a:srgbClr val="000000"/>
                        </a:solidFill>
                        <a:latin typeface="+mn-lt"/>
                        <a:ea typeface="Times New Roman"/>
                        <a:cs typeface="Arial"/>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1050" kern="1200" dirty="0" smtClean="0">
                          <a:solidFill>
                            <a:srgbClr val="000000"/>
                          </a:solidFill>
                          <a:latin typeface="+mn-lt"/>
                          <a:ea typeface="Times New Roman"/>
                          <a:cs typeface="Arial"/>
                        </a:rPr>
                        <a:t>Each section of </a:t>
                      </a:r>
                      <a:r>
                        <a:rPr lang="en-US" sz="1050" b="1" i="1" kern="1200" dirty="0" smtClean="0">
                          <a:solidFill>
                            <a:srgbClr val="000000"/>
                          </a:solidFill>
                          <a:latin typeface="+mn-lt"/>
                          <a:ea typeface="Times New Roman"/>
                          <a:cs typeface="Arial"/>
                        </a:rPr>
                        <a:t>Canine Courage </a:t>
                      </a:r>
                      <a:r>
                        <a:rPr lang="en-US" sz="1050" kern="1200" dirty="0" smtClean="0">
                          <a:solidFill>
                            <a:srgbClr val="000000"/>
                          </a:solidFill>
                          <a:latin typeface="+mn-lt"/>
                          <a:ea typeface="Times New Roman"/>
                          <a:cs typeface="Arial"/>
                        </a:rPr>
                        <a:t>tells about why search and rescue dogs are important and why we need to make sure that the dogs that were at the World Trade Center stay healthy.  These dogs may have breathed in bad air and gotten sick like the human workers did.  Sections 1 and 2 tell about the air and why it may not have affected the dogs like people.  The passage ends with how the dogs are trained. </a:t>
                      </a:r>
                      <a:endParaRPr lang="en-US" sz="1050" dirty="0" smtClean="0">
                        <a:latin typeface="+mn-lt"/>
                        <a:ea typeface="Calibri"/>
                        <a:cs typeface="Times New Roman"/>
                      </a:endParaRPr>
                    </a:p>
                  </a:txBody>
                  <a:tcPr marL="103632" marR="103632" marT="50292" marB="50292"/>
                </a:tc>
              </a:tr>
              <a:tr h="393192">
                <a:tc>
                  <a:txBody>
                    <a:bodyPr/>
                    <a:lstStyle/>
                    <a:p>
                      <a:pPr algn="ctr"/>
                      <a:r>
                        <a:rPr lang="en-US" sz="2000" b="1" dirty="0" smtClean="0"/>
                        <a:t>0</a:t>
                      </a:r>
                      <a:endParaRPr lang="en-US" sz="2000" b="1" dirty="0"/>
                    </a:p>
                  </a:txBody>
                  <a:tcPr marL="103632" marR="103632" marT="50292" marB="50292" anchor="ctr"/>
                </a:tc>
                <a:tc>
                  <a:txBody>
                    <a:bodyPr/>
                    <a:lstStyle/>
                    <a:p>
                      <a:r>
                        <a:rPr lang="en-US" sz="1000" i="1" dirty="0" smtClean="0"/>
                        <a:t>The student does not answer the prompt.</a:t>
                      </a:r>
                    </a:p>
                    <a:p>
                      <a:pPr marL="0" marR="0" indent="0" algn="l" defTabSz="1018809" rtl="0" eaLnBrk="1" fontAlgn="auto" latinLnBrk="0" hangingPunct="1">
                        <a:lnSpc>
                          <a:spcPct val="100000"/>
                        </a:lnSpc>
                        <a:spcBef>
                          <a:spcPts val="0"/>
                        </a:spcBef>
                        <a:spcAft>
                          <a:spcPts val="0"/>
                        </a:spcAft>
                        <a:buClrTx/>
                        <a:buSzTx/>
                        <a:buFontTx/>
                        <a:buNone/>
                        <a:tabLst/>
                        <a:defRPr/>
                      </a:pPr>
                      <a:r>
                        <a:rPr lang="en-US" sz="1000" kern="1200" dirty="0" smtClean="0">
                          <a:solidFill>
                            <a:srgbClr val="000000"/>
                          </a:solidFill>
                          <a:latin typeface="+mn-lt"/>
                          <a:ea typeface="Times New Roman"/>
                          <a:cs typeface="Arial"/>
                        </a:rPr>
                        <a:t>Rescue dogs can really help people when they are lost. </a:t>
                      </a:r>
                      <a:endParaRPr lang="en-US" sz="1200" dirty="0" smtClean="0">
                        <a:latin typeface="+mn-lt"/>
                        <a:ea typeface="Calibri"/>
                        <a:cs typeface="Times New Roman"/>
                      </a:endParaRP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30747810"/>
              </p:ext>
            </p:extLst>
          </p:nvPr>
        </p:nvGraphicFramePr>
        <p:xfrm>
          <a:off x="5791200" y="8763000"/>
          <a:ext cx="1363662" cy="533400"/>
        </p:xfrm>
        <a:graphic>
          <a:graphicData uri="http://schemas.openxmlformats.org/drawingml/2006/table">
            <a:tbl>
              <a:tblPr firstRow="1" firstCol="1" bandRow="1"/>
              <a:tblGrid>
                <a:gridCol w="1363662"/>
              </a:tblGrid>
              <a:tr h="136947">
                <a:tc>
                  <a:txBody>
                    <a:bodyPr/>
                    <a:lstStyle/>
                    <a:p>
                      <a:pPr marL="0" marR="0" algn="ctr">
                        <a:lnSpc>
                          <a:spcPct val="100000"/>
                        </a:lnSpc>
                        <a:spcBef>
                          <a:spcPts val="0"/>
                        </a:spcBef>
                        <a:spcAft>
                          <a:spcPts val="0"/>
                        </a:spcAft>
                      </a:pPr>
                      <a:r>
                        <a:rPr lang="en-US" sz="800" b="1" i="1" dirty="0" smtClean="0">
                          <a:solidFill>
                            <a:srgbClr val="000000"/>
                          </a:solidFill>
                          <a:effectLst/>
                          <a:latin typeface="Calibri"/>
                          <a:ea typeface="Times New Roman"/>
                          <a:cs typeface="Times New Roman"/>
                        </a:rPr>
                        <a:t>Toward RI.6.6 DOK </a:t>
                      </a:r>
                      <a:r>
                        <a:rPr lang="en-US" sz="800" b="1" i="1" dirty="0">
                          <a:solidFill>
                            <a:srgbClr val="000000"/>
                          </a:solidFill>
                          <a:effectLst/>
                          <a:latin typeface="Calibri"/>
                          <a:ea typeface="Times New Roman"/>
                          <a:cs typeface="Times New Roman"/>
                        </a:rPr>
                        <a:t>3- EV</a:t>
                      </a:r>
                      <a:r>
                        <a:rPr lang="en-US" sz="800" i="1" dirty="0">
                          <a:solidFill>
                            <a:srgbClr val="000000"/>
                          </a:solidFill>
                          <a:effectLst/>
                          <a:latin typeface="Calibri"/>
                          <a:ea typeface="Times New Roman"/>
                          <a:cs typeface="Times New Roman"/>
                        </a:rPr>
                        <a:t>C</a:t>
                      </a:r>
                      <a:endParaRPr lang="en-US" sz="800" i="1" dirty="0">
                        <a:effectLst/>
                        <a:latin typeface="Calibri"/>
                        <a:ea typeface="Calibri"/>
                        <a:cs typeface="Times New Roman"/>
                      </a:endParaRPr>
                    </a:p>
                  </a:txBody>
                  <a:tcPr marL="33968" marR="33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96453">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Cite specific examples to show how</a:t>
                      </a:r>
                      <a:r>
                        <a:rPr lang="en-US" sz="800" b="0" dirty="0">
                          <a:effectLst/>
                          <a:latin typeface="Calibri"/>
                          <a:ea typeface="Calibri"/>
                          <a:cs typeface="Calibri"/>
                        </a:rPr>
                        <a:t> the author’s point of view or purpose is </a:t>
                      </a:r>
                      <a:r>
                        <a:rPr lang="en-US" sz="800" b="0" dirty="0" smtClean="0">
                          <a:effectLst/>
                          <a:latin typeface="Calibri"/>
                          <a:ea typeface="Calibri"/>
                          <a:cs typeface="Calibri"/>
                        </a:rPr>
                        <a:t>supported.</a:t>
                      </a:r>
                    </a:p>
                  </a:txBody>
                  <a:tcPr marL="33968" marR="339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24</a:t>
            </a:fld>
            <a:endParaRPr lang="en-US" dirty="0"/>
          </a:p>
        </p:txBody>
      </p:sp>
    </p:spTree>
    <p:extLst>
      <p:ext uri="{BB962C8B-B14F-4D97-AF65-F5344CB8AC3E}">
        <p14:creationId xmlns:p14="http://schemas.microsoft.com/office/powerpoint/2010/main" val="2457369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 name="Table 148"/>
          <p:cNvGraphicFramePr/>
          <p:nvPr>
            <p:extLst>
              <p:ext uri="{D42A27DB-BD31-4B8C-83A1-F6EECF244321}">
                <p14:modId xmlns:p14="http://schemas.microsoft.com/office/powerpoint/2010/main" val="3061994061"/>
              </p:ext>
            </p:extLst>
          </p:nvPr>
        </p:nvGraphicFramePr>
        <p:xfrm>
          <a:off x="327986" y="518161"/>
          <a:ext cx="6995160" cy="6112985"/>
        </p:xfrm>
        <a:graphic>
          <a:graphicData uri="http://schemas.openxmlformats.org/drawingml/2006/table">
            <a:tbl>
              <a:tblPr firstRow="1"/>
              <a:tblGrid>
                <a:gridCol w="967414"/>
                <a:gridCol w="6027746"/>
              </a:tblGrid>
              <a:tr h="624839">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endParaRPr lang="en-US" sz="1000" b="0" i="1" baseline="0" dirty="0" smtClean="0">
                        <a:effectLst/>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a:solidFill>
                        <a:srgbClr val="000000"/>
                      </a:solidFill>
                      <a:round/>
                    </a:lnB>
                  </a:tcPr>
                </a:tc>
                <a:tc hMerge="1">
                  <a:txBody>
                    <a:bodyPr/>
                    <a:lstStyle/>
                    <a:p>
                      <a:endParaRPr lang="en-US"/>
                    </a:p>
                  </a:txBody>
                  <a:tcPr/>
                </a:tc>
              </a:tr>
              <a:tr h="217932">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r>
                        <a:rPr lang="en-US" sz="1400" b="1" dirty="0" smtClean="0"/>
                        <a:t>Quarter 2 Pre-Assessment Constructed Response</a:t>
                      </a:r>
                      <a:r>
                        <a:rPr lang="en-US" sz="1400" b="1" baseline="0" dirty="0" smtClean="0"/>
                        <a:t> Answer Key</a:t>
                      </a:r>
                      <a:endParaRPr lang="en-US" sz="1400" b="1" dirty="0" smtClean="0"/>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39268">
                <a:tc gridSpan="2">
                  <a:txBody>
                    <a:bodyPr/>
                    <a:lstStyle/>
                    <a:p>
                      <a:pPr lvl="0" algn="l">
                        <a:defRPr sz="1800" b="0" i="0"/>
                      </a:pPr>
                      <a:r>
                        <a:rPr sz="1400" b="1" dirty="0">
                          <a:latin typeface="+mn-lt"/>
                        </a:rPr>
                        <a:t>Standard </a:t>
                      </a:r>
                      <a:r>
                        <a:rPr sz="1400" b="1" dirty="0" smtClean="0">
                          <a:latin typeface="+mn-lt"/>
                        </a:rPr>
                        <a:t>R</a:t>
                      </a:r>
                      <a:r>
                        <a:rPr lang="en-US" sz="1400" b="1" dirty="0" smtClean="0">
                          <a:latin typeface="+mn-lt"/>
                        </a:rPr>
                        <a:t>I</a:t>
                      </a:r>
                      <a:r>
                        <a:rPr sz="1400" b="1" dirty="0" smtClean="0">
                          <a:latin typeface="+mn-lt"/>
                        </a:rPr>
                        <a:t>.</a:t>
                      </a:r>
                      <a:r>
                        <a:rPr lang="en-US" sz="1400" b="1" dirty="0" smtClean="0">
                          <a:latin typeface="+mn-lt"/>
                        </a:rPr>
                        <a:t>6.5 </a:t>
                      </a:r>
                      <a:r>
                        <a:rPr sz="1400" b="1" dirty="0" smtClean="0">
                          <a:latin typeface="+mn-lt"/>
                        </a:rPr>
                        <a:t>  </a:t>
                      </a:r>
                      <a:r>
                        <a:rPr lang="en-US" sz="1400" b="1" dirty="0" smtClean="0">
                          <a:latin typeface="+mn-lt"/>
                        </a:rPr>
                        <a:t> </a:t>
                      </a:r>
                      <a:r>
                        <a:rPr sz="1400" b="1" dirty="0" smtClean="0">
                          <a:latin typeface="+mn-lt"/>
                        </a:rPr>
                        <a:t>3 </a:t>
                      </a:r>
                      <a:r>
                        <a:rPr sz="1400" b="1" dirty="0">
                          <a:latin typeface="+mn-lt"/>
                        </a:rPr>
                        <a:t>Point </a:t>
                      </a:r>
                      <a:r>
                        <a:rPr sz="1400" b="1" i="1" dirty="0">
                          <a:latin typeface="+mn-lt"/>
                        </a:rPr>
                        <a:t>Reading </a:t>
                      </a:r>
                      <a:r>
                        <a:rPr sz="1400" b="1" dirty="0">
                          <a:latin typeface="+mn-lt"/>
                        </a:rPr>
                        <a:t>Constructed Response Rubric</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542834">
                <a:tc gridSpan="2">
                  <a:txBody>
                    <a:bodyPr/>
                    <a:lstStyle/>
                    <a:p>
                      <a:pPr marL="111125" indent="0">
                        <a:buFont typeface="+mj-lt"/>
                        <a:buNone/>
                        <a:defRPr/>
                      </a:pPr>
                      <a:r>
                        <a:rPr sz="1400" b="1" dirty="0">
                          <a:latin typeface="+mn-lt"/>
                        </a:rPr>
                        <a:t>Question </a:t>
                      </a:r>
                      <a:r>
                        <a:rPr lang="en-US" sz="1400" b="1" dirty="0" smtClean="0">
                          <a:latin typeface="+mn-lt"/>
                        </a:rPr>
                        <a:t>#16 </a:t>
                      </a:r>
                      <a:r>
                        <a:rPr sz="1400" b="1" dirty="0" smtClean="0">
                          <a:latin typeface="+mn-lt"/>
                        </a:rPr>
                        <a:t>(prompt):</a:t>
                      </a:r>
                      <a:r>
                        <a:rPr lang="en-US" sz="1400" b="1" dirty="0" smtClean="0">
                          <a:latin typeface="+mn-lt"/>
                        </a:rPr>
                        <a:t> </a:t>
                      </a:r>
                      <a:r>
                        <a:rPr lang="en-US" sz="1400" b="0" dirty="0" smtClean="0"/>
                        <a:t>Were </a:t>
                      </a:r>
                      <a:r>
                        <a:rPr lang="en-US" sz="1400" b="0" u="none" dirty="0" smtClean="0"/>
                        <a:t>Air-scenting Dogs </a:t>
                      </a:r>
                      <a:r>
                        <a:rPr lang="en-US" sz="1400" b="0" dirty="0" smtClean="0"/>
                        <a:t>or </a:t>
                      </a:r>
                      <a:r>
                        <a:rPr lang="en-US" sz="1400" b="0" u="none" dirty="0" smtClean="0"/>
                        <a:t>Trailing and Tracking Dogs</a:t>
                      </a:r>
                    </a:p>
                    <a:p>
                      <a:pPr marL="111125" indent="0">
                        <a:defRPr/>
                      </a:pPr>
                      <a:r>
                        <a:rPr lang="en-US" sz="1400" b="0" dirty="0" smtClean="0"/>
                        <a:t>probably used most during the 9/11 rescue operation?  </a:t>
                      </a:r>
                      <a:r>
                        <a:rPr lang="en-US" sz="1400" b="0" baseline="0" dirty="0" smtClean="0"/>
                        <a:t> </a:t>
                      </a:r>
                      <a:r>
                        <a:rPr lang="en-US" sz="1400" b="0" dirty="0" smtClean="0"/>
                        <a:t>Explain your answer . Give examples from the passage </a:t>
                      </a:r>
                      <a:r>
                        <a:rPr lang="en-US" sz="1400" b="1" i="1" u="sng" dirty="0" smtClean="0"/>
                        <a:t>Canine Courage</a:t>
                      </a:r>
                      <a:r>
                        <a:rPr lang="en-US" sz="1400" b="1" i="1" dirty="0" smtClean="0"/>
                        <a:t> </a:t>
                      </a:r>
                      <a:r>
                        <a:rPr lang="en-US" sz="1400" b="0" dirty="0" smtClean="0"/>
                        <a:t>and the article </a:t>
                      </a:r>
                      <a:r>
                        <a:rPr lang="en-US" sz="1400" b="1" i="1" u="sng" dirty="0" smtClean="0"/>
                        <a:t>Facts about Search and Rescue Dogs</a:t>
                      </a:r>
                      <a:r>
                        <a:rPr lang="en-US" sz="1400" b="0" dirty="0" smtClean="0"/>
                        <a:t>.</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98576">
                <a:tc gridSpan="2">
                  <a:txBody>
                    <a:bodyPr/>
                    <a:lstStyle/>
                    <a:p>
                      <a:pPr lvl="0" algn="l">
                        <a:defRPr sz="1800" b="0" i="0"/>
                      </a:pPr>
                      <a:r>
                        <a:rPr lang="en-US" sz="1000" u="sng" kern="1200" dirty="0" smtClean="0">
                          <a:solidFill>
                            <a:schemeClr val="tx1"/>
                          </a:solidFill>
                          <a:effectLst/>
                          <a:latin typeface="+mn-lt"/>
                          <a:ea typeface="+mn-ea"/>
                          <a:cs typeface="+mn-cs"/>
                        </a:rPr>
                        <a:t>Directions</a:t>
                      </a:r>
                      <a:r>
                        <a:rPr lang="en-US" sz="1000" u="sng" kern="1200" baseline="0" dirty="0" smtClean="0">
                          <a:solidFill>
                            <a:schemeClr val="tx1"/>
                          </a:solidFill>
                          <a:effectLst/>
                          <a:latin typeface="+mn-lt"/>
                          <a:ea typeface="+mn-ea"/>
                          <a:cs typeface="+mn-cs"/>
                        </a:rPr>
                        <a:t> for Scoring</a:t>
                      </a:r>
                      <a:r>
                        <a:rPr lang="en-US" sz="1000" kern="1200" baseline="0" dirty="0" smtClean="0">
                          <a:solidFill>
                            <a:schemeClr val="tx1"/>
                          </a:solidFill>
                          <a:effectLst/>
                          <a:latin typeface="+mn-lt"/>
                          <a:ea typeface="+mn-ea"/>
                          <a:cs typeface="+mn-cs"/>
                        </a:rPr>
                        <a:t>: </a:t>
                      </a:r>
                      <a:r>
                        <a:rPr lang="en-US" sz="1000" kern="1200" dirty="0" smtClean="0">
                          <a:solidFill>
                            <a:srgbClr val="000000"/>
                          </a:solidFill>
                          <a:effectLst/>
                          <a:latin typeface="+mn-lt"/>
                          <a:ea typeface="Times New Roman"/>
                          <a:cs typeface="Arial"/>
                        </a:rPr>
                        <a:t>Write an overview of what students could include in a proficient response with examples from the text.  Be very specific and detailed.</a:t>
                      </a:r>
                      <a:r>
                        <a:rPr lang="en-US" sz="1000" u="none" dirty="0" smtClean="0"/>
                        <a:t> </a:t>
                      </a:r>
                      <a:r>
                        <a:rPr lang="en-US" sz="1000" u="sng" dirty="0" smtClean="0"/>
                        <a:t>T</a:t>
                      </a:r>
                      <a:r>
                        <a:rPr sz="1000" u="sng" dirty="0" smtClean="0">
                          <a:latin typeface="+mn-lt"/>
                        </a:rPr>
                        <a:t>eacher Language and Scoring Notes</a:t>
                      </a:r>
                      <a:r>
                        <a:rPr sz="1000" dirty="0" smtClean="0">
                          <a:latin typeface="+mn-lt"/>
                        </a:rPr>
                        <a:t>:</a:t>
                      </a:r>
                      <a:endParaRPr sz="1000" b="1" dirty="0" smtClean="0">
                        <a:latin typeface="+mn-lt"/>
                      </a:endParaRPr>
                    </a:p>
                    <a:p>
                      <a:pPr lvl="0" algn="l">
                        <a:defRPr sz="1800" b="0" i="0"/>
                      </a:pPr>
                      <a:r>
                        <a:rPr sz="1000" b="1" dirty="0" smtClean="0">
                          <a:latin typeface="+mn-lt"/>
                        </a:rPr>
                        <a:t>Sufficient Evidence</a:t>
                      </a:r>
                      <a:r>
                        <a:rPr lang="en-US" sz="1000" b="0" baseline="0" dirty="0" smtClean="0">
                          <a:uFill>
                            <a:solidFill/>
                          </a:uFill>
                          <a:latin typeface="+mn-lt"/>
                        </a:rPr>
                        <a:t> would specifically answer the question being asked in the prompt, using evidence to </a:t>
                      </a:r>
                      <a:r>
                        <a:rPr lang="en-US" sz="1000" b="0" baseline="0" dirty="0" smtClean="0">
                          <a:solidFill>
                            <a:schemeClr val="tx1"/>
                          </a:solidFill>
                          <a:uFill>
                            <a:solidFill/>
                          </a:uFill>
                          <a:latin typeface="+mn-lt"/>
                        </a:rPr>
                        <a:t>support </a:t>
                      </a:r>
                      <a:r>
                        <a:rPr lang="en-US" sz="1000" dirty="0" smtClean="0">
                          <a:solidFill>
                            <a:schemeClr val="tx1"/>
                          </a:solidFill>
                        </a:rPr>
                        <a:t>with evidence from both texts which type of rescue dog was used most during the 9/11 rescue operation.</a:t>
                      </a:r>
                      <a:endParaRPr lang="en-US" sz="1000" b="0" baseline="0" dirty="0" smtClean="0">
                        <a:solidFill>
                          <a:schemeClr val="tx1"/>
                        </a:solidFill>
                        <a:uFill>
                          <a:solidFill/>
                        </a:uFill>
                        <a:latin typeface="+mn-lt"/>
                      </a:endParaRPr>
                    </a:p>
                    <a:p>
                      <a:pPr lvl="0" algn="l">
                        <a:defRPr sz="1800" b="0" i="0"/>
                      </a:pPr>
                      <a:r>
                        <a:rPr sz="1000" b="1" dirty="0" smtClean="0">
                          <a:latin typeface="+mn-lt"/>
                        </a:rPr>
                        <a:t>Specific </a:t>
                      </a:r>
                      <a:r>
                        <a:rPr sz="1000" b="1" dirty="0" smtClean="0">
                          <a:uFill>
                            <a:solidFill/>
                          </a:uFill>
                          <a:latin typeface="+mn-lt"/>
                        </a:rPr>
                        <a:t>identifications</a:t>
                      </a:r>
                      <a:r>
                        <a:rPr lang="en-US" sz="1000" b="0" baseline="0" dirty="0" smtClean="0">
                          <a:uFill>
                            <a:solidFill/>
                          </a:uFill>
                          <a:latin typeface="+mn-lt"/>
                        </a:rPr>
                        <a:t> (supporting details) could include evidence from both sources using details/facts and examples.  Airscenting dogs were most used during the 9/11 rescue operation. Facts about Search and Rescue Dogs should include details about how airscenting dogs use airborne human scent to find missing persons and how this is connected to what was needed at the World Trade Center. Students may compare this with Trailing and Tracking Dogs who only find one specific person.</a:t>
                      </a:r>
                    </a:p>
                    <a:p>
                      <a:r>
                        <a:rPr sz="1000" b="1" dirty="0" smtClean="0">
                          <a:latin typeface="+mn-lt"/>
                        </a:rPr>
                        <a:t>Full Support</a:t>
                      </a:r>
                      <a:r>
                        <a:rPr lang="en-US" sz="1000" b="0" baseline="0" dirty="0" smtClean="0">
                          <a:latin typeface="+mn-lt"/>
                        </a:rPr>
                        <a:t> (other details) that gives credence to the response is acceptable if it is source information such as; </a:t>
                      </a:r>
                      <a:endParaRPr lang="en-US" sz="1000" b="1" i="1" dirty="0" smtClean="0"/>
                    </a:p>
                    <a:p>
                      <a:r>
                        <a:rPr lang="en-US" sz="1000" dirty="0" smtClean="0">
                          <a:solidFill>
                            <a:schemeClr val="tx1"/>
                          </a:solidFill>
                        </a:rPr>
                        <a:t>airscenting dogs work off-lead and over large areas (also necessary for this specific rescue operation).  Any details or evidence from text is acceptable if it supports the prompt.  Students should not support the prompt with opinion or personal background knowledge that is not in the text.</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960120">
                <a:tc>
                  <a:txBody>
                    <a:bodyPr/>
                    <a:lstStyle/>
                    <a:p>
                      <a:pPr lvl="0" algn="ctr">
                        <a:defRPr sz="1800" b="0" i="0"/>
                      </a:pPr>
                      <a:r>
                        <a:rPr sz="2000" b="1" dirty="0">
                          <a:latin typeface="+mn-lt"/>
                        </a:rPr>
                        <a:t>3</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u="none" kern="1200" baseline="0" dirty="0" smtClean="0">
                          <a:solidFill>
                            <a:schemeClr val="tx1"/>
                          </a:solidFill>
                          <a:latin typeface="+mn-lt"/>
                          <a:ea typeface="+mn-ea"/>
                          <a:cs typeface="+mn-cs"/>
                        </a:rPr>
                        <a:t>Student gives several examples of sufficient evidence and details from both texts and explain the reasoning.</a:t>
                      </a:r>
                      <a:endParaRPr lang="en-US" sz="1400" b="1" u="sng" kern="1200" baseline="0" dirty="0" smtClean="0">
                        <a:solidFill>
                          <a:schemeClr val="tx1"/>
                        </a:solidFill>
                        <a:latin typeface="+mn-lt"/>
                        <a:ea typeface="+mn-ea"/>
                        <a:cs typeface="+mn-cs"/>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Airscenting dogs were probably most</a:t>
                      </a:r>
                      <a:r>
                        <a:rPr lang="en-US" sz="1100" baseline="0" dirty="0" smtClean="0">
                          <a:solidFill>
                            <a:schemeClr val="tx1"/>
                          </a:solidFill>
                        </a:rPr>
                        <a:t> used for the search and rescue operation at the 9/11 site.  These dogs can find any person because they smell human scent in the air.  Airscenting dogs work off lead.  This means they could search for people  in places the handlers may not have been able to get to easily.  The dogs are trained to search in large areas such as 9/11.</a:t>
                      </a:r>
                      <a:endParaRPr lang="en-US" sz="1100" b="0" dirty="0">
                        <a:solidFill>
                          <a:schemeClr val="tx1"/>
                        </a:solidFill>
                      </a:endParaRPr>
                    </a:p>
                  </a:txBody>
                  <a:tcPr marL="102013" marR="102013" marT="51091" marB="51091">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502920">
                <a:tc>
                  <a:txBody>
                    <a:bodyPr/>
                    <a:lstStyle/>
                    <a:p>
                      <a:pPr lvl="0" algn="ctr">
                        <a:defRPr sz="1800" b="0" i="0"/>
                      </a:pPr>
                      <a:r>
                        <a:rPr sz="2000" b="1" dirty="0">
                          <a:latin typeface="+mn-lt"/>
                        </a:rPr>
                        <a:t>2</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r>
                        <a:rPr lang="en-US" sz="1000" b="0" i="1" u="none" kern="1200" baseline="0" dirty="0" smtClean="0">
                          <a:solidFill>
                            <a:schemeClr val="tx1"/>
                          </a:solidFill>
                          <a:latin typeface="+mn-lt"/>
                          <a:ea typeface="+mn-ea"/>
                          <a:cs typeface="+mn-cs"/>
                        </a:rPr>
                        <a:t>Student gives some examples of evidence and details from both text and explains the reasoning.</a:t>
                      </a:r>
                      <a:endParaRPr lang="en-US" sz="1400" b="1" u="sng" kern="1200" baseline="0" dirty="0" smtClean="0">
                        <a:solidFill>
                          <a:schemeClr val="tx1"/>
                        </a:solidFill>
                        <a:latin typeface="+mn-lt"/>
                        <a:ea typeface="+mn-ea"/>
                        <a:cs typeface="+mn-cs"/>
                      </a:endParaRPr>
                    </a:p>
                    <a:p>
                      <a:r>
                        <a:rPr lang="en-US" sz="1100" b="0" i="0" u="none" kern="1200" baseline="0" dirty="0" smtClean="0">
                          <a:solidFill>
                            <a:schemeClr val="tx1"/>
                          </a:solidFill>
                          <a:latin typeface="+mn-lt"/>
                          <a:ea typeface="+mn-ea"/>
                          <a:cs typeface="+mn-cs"/>
                        </a:rPr>
                        <a:t>Dogs that are trained to smell human scent are called airscenting dogs.  They can find any person in large areas.  They are able to climb over rocks and concrete that would have been at 9/11.</a:t>
                      </a:r>
                    </a:p>
                  </a:txBody>
                  <a:tcPr marL="102013" marR="102013" marT="51091" marB="51091">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65760">
                <a:tc>
                  <a:txBody>
                    <a:bodyPr/>
                    <a:lstStyle/>
                    <a:p>
                      <a:pPr lvl="0" algn="ctr">
                        <a:defRPr sz="1800" b="0" i="0"/>
                      </a:pPr>
                      <a:r>
                        <a:rPr sz="2000" b="1" dirty="0">
                          <a:latin typeface="+mn-lt"/>
                        </a:rPr>
                        <a:t>1</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Student gives few examples of evidence and details and some or no specific reasoning.</a:t>
                      </a:r>
                      <a:endParaRPr lang="en-US" sz="1400" b="1" u="sng" kern="1200" baseline="0" dirty="0" smtClean="0">
                        <a:solidFill>
                          <a:schemeClr val="tx1"/>
                        </a:solidFill>
                        <a:latin typeface="+mn-lt"/>
                        <a:ea typeface="+mn-ea"/>
                        <a:cs typeface="+mn-cs"/>
                      </a:endParaRPr>
                    </a:p>
                    <a:p>
                      <a:r>
                        <a:rPr lang="en-US" sz="1100" b="0" u="none" kern="1200" baseline="0" dirty="0" smtClean="0">
                          <a:solidFill>
                            <a:schemeClr val="tx1"/>
                          </a:solidFill>
                          <a:latin typeface="+mn-lt"/>
                          <a:ea typeface="+mn-ea"/>
                          <a:cs typeface="+mn-cs"/>
                        </a:rPr>
                        <a:t>I think the airscenting dogs were probably used the most to help with rescue during 9/11 because they can find any person, not just one like the tracking dogs do.  </a:t>
                      </a:r>
                    </a:p>
                  </a:txBody>
                  <a:tcPr marL="102013" marR="102013" marT="51091" marB="51091">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35280">
                <a:tc>
                  <a:txBody>
                    <a:bodyPr/>
                    <a:lstStyle/>
                    <a:p>
                      <a:pPr lvl="0" algn="ctr">
                        <a:defRPr sz="1800" b="0" i="0"/>
                      </a:pPr>
                      <a:r>
                        <a:rPr sz="2000" b="1" dirty="0">
                          <a:latin typeface="+mn-lt"/>
                        </a:rPr>
                        <a:t>0</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i="1" u="none" kern="1200" baseline="0" dirty="0" smtClean="0">
                          <a:solidFill>
                            <a:schemeClr val="tx1"/>
                          </a:solidFill>
                          <a:latin typeface="+mn-lt"/>
                          <a:ea typeface="+mn-ea"/>
                          <a:cs typeface="+mn-cs"/>
                        </a:rPr>
                        <a:t>Student response  has little or nothing to do with  the prompt.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kern="1200" baseline="0" dirty="0" smtClean="0">
                          <a:solidFill>
                            <a:schemeClr val="tx1"/>
                          </a:solidFill>
                          <a:latin typeface="+mn-lt"/>
                          <a:ea typeface="+mn-ea"/>
                          <a:cs typeface="+mn-cs"/>
                        </a:rPr>
                        <a:t>I think that all dogs can help find people.</a:t>
                      </a:r>
                      <a:endParaRPr lang="en-US" sz="1100" b="1" i="0" u="sng" kern="1200" baseline="0" dirty="0" smtClean="0">
                        <a:solidFill>
                          <a:schemeClr val="tx1"/>
                        </a:solidFill>
                        <a:latin typeface="+mn-lt"/>
                        <a:ea typeface="+mn-ea"/>
                        <a:cs typeface="+mn-cs"/>
                      </a:endParaRPr>
                    </a:p>
                  </a:txBody>
                  <a:tcPr marL="102013" marR="102013" marT="51091" marB="51091">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89252462"/>
              </p:ext>
            </p:extLst>
          </p:nvPr>
        </p:nvGraphicFramePr>
        <p:xfrm>
          <a:off x="5578522" y="6858000"/>
          <a:ext cx="1744662" cy="914400"/>
        </p:xfrm>
        <a:graphic>
          <a:graphicData uri="http://schemas.openxmlformats.org/drawingml/2006/table">
            <a:tbl>
              <a:tblPr firstRow="1" firstCol="1" bandRow="1"/>
              <a:tblGrid>
                <a:gridCol w="1744662"/>
              </a:tblGrid>
              <a:tr h="149612">
                <a:tc>
                  <a:txBody>
                    <a:bodyPr/>
                    <a:lstStyle/>
                    <a:p>
                      <a:pPr marL="0" marR="0" algn="ctr">
                        <a:lnSpc>
                          <a:spcPct val="100000"/>
                        </a:lnSpc>
                        <a:spcBef>
                          <a:spcPts val="0"/>
                        </a:spcBef>
                        <a:spcAft>
                          <a:spcPts val="0"/>
                        </a:spcAft>
                      </a:pPr>
                      <a:r>
                        <a:rPr lang="en-US" sz="800" b="1" i="1" dirty="0" smtClean="0">
                          <a:solidFill>
                            <a:srgbClr val="000000"/>
                          </a:solidFill>
                          <a:effectLst/>
                          <a:latin typeface="Calibri"/>
                          <a:ea typeface="Times New Roman"/>
                          <a:cs typeface="Times New Roman"/>
                        </a:rPr>
                        <a:t>Toward R</a:t>
                      </a:r>
                    </a:p>
                    <a:p>
                      <a:pPr marL="0" marR="0" algn="ctr">
                        <a:lnSpc>
                          <a:spcPct val="100000"/>
                        </a:lnSpc>
                        <a:spcBef>
                          <a:spcPts val="0"/>
                        </a:spcBef>
                        <a:spcAft>
                          <a:spcPts val="0"/>
                        </a:spcAft>
                      </a:pPr>
                      <a:r>
                        <a:rPr lang="en-US" sz="800" b="1" i="1" dirty="0" smtClean="0">
                          <a:solidFill>
                            <a:srgbClr val="000000"/>
                          </a:solidFill>
                          <a:effectLst/>
                          <a:latin typeface="Calibri"/>
                          <a:ea typeface="Times New Roman"/>
                          <a:cs typeface="Times New Roman"/>
                        </a:rPr>
                        <a:t>RI.6.7  DOK </a:t>
                      </a:r>
                      <a:r>
                        <a:rPr lang="en-US" sz="800" b="1" i="1" dirty="0">
                          <a:solidFill>
                            <a:srgbClr val="000000"/>
                          </a:solidFill>
                          <a:effectLst/>
                          <a:latin typeface="Calibri"/>
                          <a:ea typeface="Times New Roman"/>
                          <a:cs typeface="Times New Roman"/>
                        </a:rPr>
                        <a:t>4 - ANP</a:t>
                      </a:r>
                      <a:endParaRPr lang="en-US" sz="800" b="1" i="1" dirty="0">
                        <a:effectLst/>
                        <a:latin typeface="Calibri"/>
                        <a:ea typeface="Calibri"/>
                        <a:cs typeface="Times New Roman"/>
                      </a:endParaRPr>
                    </a:p>
                  </a:txBody>
                  <a:tcPr marL="33992" marR="33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670560">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Gather, analyze and organize multiple information sources in different media or formats about a specific topic or issue to write a report, essay or complete a research assignment. </a:t>
                      </a:r>
                      <a:endParaRPr lang="en-US" sz="800" b="0" dirty="0" smtClean="0">
                        <a:effectLst/>
                        <a:latin typeface="Calibri"/>
                        <a:ea typeface="Times New Roman"/>
                        <a:cs typeface="Times New Roman"/>
                      </a:endParaRPr>
                    </a:p>
                  </a:txBody>
                  <a:tcPr marL="33992" marR="3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4" name="TextBox 3"/>
          <p:cNvSpPr txBox="1"/>
          <p:nvPr/>
        </p:nvSpPr>
        <p:spPr>
          <a:xfrm>
            <a:off x="3597322" y="6817819"/>
            <a:ext cx="1752600" cy="1169551"/>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000" i="1" dirty="0" smtClean="0"/>
              <a:t>Note: For this to truly be a DOK-4 question, there would be much more research, and synthesizing of sources.  DOK-4 requires problems and projects.  This CR is a glance at the intent of a DOK 4.</a:t>
            </a:r>
            <a:endParaRPr lang="en-US" sz="1000" i="1" dirty="0"/>
          </a:p>
        </p:txBody>
      </p:sp>
      <p:sp>
        <p:nvSpPr>
          <p:cNvPr id="2" name="Slide Number Placeholder 1"/>
          <p:cNvSpPr>
            <a:spLocks noGrp="1"/>
          </p:cNvSpPr>
          <p:nvPr>
            <p:ph type="sldNum" sz="quarter" idx="12"/>
          </p:nvPr>
        </p:nvSpPr>
        <p:spPr/>
        <p:txBody>
          <a:bodyPr/>
          <a:lstStyle/>
          <a:p>
            <a:fld id="{F177B04D-AEB5-43ED-B9BA-B3D1EC9C9067}" type="slidenum">
              <a:rPr lang="en-US" smtClean="0"/>
              <a:pPr/>
              <a:t>25</a:t>
            </a:fld>
            <a:endParaRPr lang="en-US" dirty="0"/>
          </a:p>
        </p:txBody>
      </p:sp>
    </p:spTree>
    <p:extLst>
      <p:ext uri="{BB962C8B-B14F-4D97-AF65-F5344CB8AC3E}">
        <p14:creationId xmlns:p14="http://schemas.microsoft.com/office/powerpoint/2010/main" val="1454346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915231173"/>
              </p:ext>
            </p:extLst>
          </p:nvPr>
        </p:nvGraphicFramePr>
        <p:xfrm>
          <a:off x="381000" y="228600"/>
          <a:ext cx="6822440" cy="9023027"/>
        </p:xfrm>
        <a:graphic>
          <a:graphicData uri="http://schemas.openxmlformats.org/drawingml/2006/table">
            <a:tbl>
              <a:tblPr firstRow="1" bandRow="1">
                <a:tableStyleId>{5940675A-B579-460E-94D1-54222C63F5DA}</a:tableStyleId>
              </a:tblPr>
              <a:tblGrid>
                <a:gridCol w="539750"/>
                <a:gridCol w="6282690"/>
              </a:tblGrid>
              <a:tr h="504201">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Calibri"/>
                          <a:cs typeface="Times New Roman"/>
                        </a:rPr>
                        <a:t>Brief writes are scored with a 2-3 point rubric. Full compositions are scored with a 4 point rubric.   The difference between this rubric and the constructed response reading rubrics, is that the Brief Write Rubric is assessing writing proficiency in a specific area, while the reading rubrics are assessing comprehension.  </a:t>
                      </a:r>
                    </a:p>
                  </a:txBody>
                  <a:tcPr marL="103632" marR="103632" marT="50292" marB="50292">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09123">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Quarter 2 Pre-Assessment </a:t>
                      </a:r>
                      <a:r>
                        <a:rPr kumimoji="0" lang="en-US" sz="1400" b="1" i="0" u="sng" strike="noStrike" kern="1200" cap="none" spc="0" normalizeH="0" baseline="0" noProof="0" dirty="0" smtClean="0">
                          <a:ln>
                            <a:noFill/>
                          </a:ln>
                          <a:solidFill>
                            <a:prstClr val="black"/>
                          </a:solidFill>
                          <a:effectLst/>
                          <a:uLnTx/>
                          <a:uFillTx/>
                          <a:latin typeface="+mn-lt"/>
                          <a:ea typeface="+mn-ea"/>
                          <a:cs typeface="+mn-cs"/>
                        </a:rPr>
                        <a:t>Brief Write Informational Constructed Response</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Answer Key</a:t>
                      </a:r>
                    </a:p>
                  </a:txBody>
                  <a:tcPr marL="103632" marR="103632" marT="50292" marB="50292">
                    <a:lnT w="12700" cap="flat" cmpd="sng" algn="ctr">
                      <a:solidFill>
                        <a:schemeClr val="tx1"/>
                      </a:solidFill>
                      <a:prstDash val="solid"/>
                      <a:round/>
                      <a:headEnd type="none" w="med" len="med"/>
                      <a:tailEnd type="none" w="med" len="med"/>
                    </a:lnT>
                    <a:lnB w="12700" cmpd="sng">
                      <a:noFill/>
                    </a:lnB>
                  </a:tcPr>
                </a:tc>
                <a:tc hMerge="1">
                  <a:txBody>
                    <a:bodyPr/>
                    <a:lstStyle/>
                    <a:p>
                      <a:endParaRPr lang="en-US"/>
                    </a:p>
                  </a:txBody>
                  <a:tcPr/>
                </a:tc>
              </a:tr>
              <a:tr h="609243">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100" b="1" u="sng" dirty="0" smtClean="0"/>
                        <a:t>Organization:  Conclusion</a:t>
                      </a:r>
                    </a:p>
                    <a:p>
                      <a:pPr marL="0" marR="0" indent="0" algn="ctr" defTabSz="966612"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Writing Standard:W.6.2.e  Target: 3a Informational Writing</a:t>
                      </a:r>
                      <a:r>
                        <a:rPr lang="en-US" sz="1100" dirty="0" smtClean="0">
                          <a:solidFill>
                            <a:srgbClr val="FF0000"/>
                          </a:solidFill>
                        </a:rPr>
                        <a:t/>
                      </a:r>
                      <a:br>
                        <a:rPr lang="en-US" sz="1100" dirty="0" smtClean="0">
                          <a:solidFill>
                            <a:srgbClr val="FF0000"/>
                          </a:solidFill>
                        </a:rPr>
                      </a:br>
                      <a:r>
                        <a:rPr lang="en-US" sz="1100" dirty="0" smtClean="0"/>
                        <a:t>Provide a concluding statement or section related to the information or explanation presented</a:t>
                      </a:r>
                      <a:r>
                        <a:rPr lang="en-US" sz="1200" dirty="0" smtClean="0"/>
                        <a:t>.</a:t>
                      </a:r>
                      <a:endParaRPr lang="en-US" sz="1200" b="1" dirty="0" smtClean="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684272">
                <a:tc gridSpan="2">
                  <a:txBody>
                    <a:bodyPr/>
                    <a:lstStyle/>
                    <a:p>
                      <a:pPr marL="0" indent="0">
                        <a:buNone/>
                      </a:pPr>
                      <a:r>
                        <a:rPr lang="en-US" sz="1300" b="1" dirty="0" smtClean="0">
                          <a:latin typeface="+mn-lt"/>
                        </a:rPr>
                        <a:t>Question # 17  Prompt:  </a:t>
                      </a:r>
                      <a:r>
                        <a:rPr lang="en-US" sz="1300" b="0" dirty="0" smtClean="0">
                          <a:latin typeface="+mn-lt"/>
                          <a:cs typeface="Helvetica" panose="020B0604020202020204" pitchFamily="34" charset="0"/>
                        </a:rPr>
                        <a:t>You</a:t>
                      </a:r>
                      <a:r>
                        <a:rPr lang="en-US" sz="1300" b="0" baseline="0" dirty="0" smtClean="0">
                          <a:latin typeface="+mn-lt"/>
                          <a:cs typeface="Helvetica" panose="020B0604020202020204" pitchFamily="34" charset="0"/>
                        </a:rPr>
                        <a:t> have been asked to write a concluding report for your teacher of </a:t>
                      </a:r>
                      <a:r>
                        <a:rPr lang="en-US" sz="1300" b="1" i="1" u="sng" dirty="0" smtClean="0">
                          <a:latin typeface="+mn-lt"/>
                          <a:cs typeface="Helvetica" panose="020B0604020202020204" pitchFamily="34" charset="0"/>
                        </a:rPr>
                        <a:t>Facts about Search and Rescue Dogs</a:t>
                      </a:r>
                      <a:r>
                        <a:rPr lang="en-US" sz="1300" b="0" i="0" u="none" baseline="0" dirty="0" smtClean="0">
                          <a:latin typeface="+mn-lt"/>
                          <a:cs typeface="Helvetica" panose="020B0604020202020204" pitchFamily="34" charset="0"/>
                        </a:rPr>
                        <a:t>, explaining the </a:t>
                      </a:r>
                      <a:r>
                        <a:rPr lang="en-US" sz="1300" b="0" baseline="0" dirty="0" smtClean="0">
                          <a:latin typeface="+mn-lt"/>
                          <a:cs typeface="Helvetica" panose="020B0604020202020204" pitchFamily="34" charset="0"/>
                        </a:rPr>
                        <a:t>advantages of both airscenting and trailing and tracking dogs. Give an example of a situation each type of dog is trained to respond to.</a:t>
                      </a:r>
                      <a:endParaRPr lang="en-US" sz="1300" b="0" dirty="0" smtClean="0">
                        <a:latin typeface="+mn-lt"/>
                        <a:cs typeface="Helvetica" panose="020B0604020202020204" pitchFamily="34" charset="0"/>
                      </a:endParaRPr>
                    </a:p>
                  </a:txBody>
                  <a:tcPr marL="103632" marR="103632" marT="50292" marB="50292">
                    <a:lnT w="12700" cap="flat" cmpd="sng" algn="ctr">
                      <a:solidFill>
                        <a:schemeClr val="tx1"/>
                      </a:solidFill>
                      <a:prstDash val="solid"/>
                      <a:round/>
                      <a:headEnd type="none" w="med" len="med"/>
                      <a:tailEnd type="none" w="med" len="med"/>
                    </a:lnT>
                  </a:tcPr>
                </a:tc>
                <a:tc hMerge="1">
                  <a:txBody>
                    <a:bodyPr/>
                    <a:lstStyle/>
                    <a:p>
                      <a:endParaRPr lang="en-US" dirty="0"/>
                    </a:p>
                  </a:txBody>
                  <a:tcPr/>
                </a:tc>
              </a:tr>
              <a:tr h="33013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2349935">
                <a:tc gridSpan="2">
                  <a:txBody>
                    <a:bodyPr/>
                    <a:lstStyle/>
                    <a:p>
                      <a:pPr lvl="0" algn="l">
                        <a:defRPr sz="1800" b="0" i="0"/>
                      </a:pPr>
                      <a:r>
                        <a:rPr lang="en-US" sz="1000" u="sng" kern="1200" dirty="0" smtClean="0">
                          <a:solidFill>
                            <a:schemeClr val="tx1"/>
                          </a:solidFill>
                          <a:effectLst/>
                          <a:latin typeface="+mn-lt"/>
                          <a:ea typeface="+mn-ea"/>
                          <a:cs typeface="+mn-cs"/>
                        </a:rPr>
                        <a:t>Directions</a:t>
                      </a:r>
                      <a:r>
                        <a:rPr lang="en-US" sz="1000" u="sng" kern="1200" baseline="0" dirty="0" smtClean="0">
                          <a:solidFill>
                            <a:schemeClr val="tx1"/>
                          </a:solidFill>
                          <a:effectLst/>
                          <a:latin typeface="+mn-lt"/>
                          <a:ea typeface="+mn-ea"/>
                          <a:cs typeface="+mn-cs"/>
                        </a:rPr>
                        <a:t> for Scoring</a:t>
                      </a:r>
                      <a:r>
                        <a:rPr lang="en-US" sz="1000" kern="1200" baseline="0" dirty="0" smtClean="0">
                          <a:solidFill>
                            <a:schemeClr val="tx1"/>
                          </a:solidFill>
                          <a:effectLst/>
                          <a:latin typeface="+mn-lt"/>
                          <a:ea typeface="+mn-ea"/>
                          <a:cs typeface="+mn-cs"/>
                        </a:rPr>
                        <a:t>: </a:t>
                      </a:r>
                      <a:r>
                        <a:rPr lang="en-US" sz="1000" kern="1200" dirty="0" smtClean="0">
                          <a:solidFill>
                            <a:srgbClr val="000000"/>
                          </a:solidFill>
                          <a:effectLst/>
                          <a:latin typeface="+mn-lt"/>
                          <a:ea typeface="Times New Roman"/>
                          <a:cs typeface="Arial"/>
                        </a:rPr>
                        <a:t>Write an overview of what students could include in a proficient response with examples from the text.  Be very specific and detailed.</a:t>
                      </a:r>
                      <a:r>
                        <a:rPr lang="en-US" sz="1000" kern="1200" baseline="0" dirty="0" smtClean="0">
                          <a:solidFill>
                            <a:srgbClr val="000000"/>
                          </a:solidFill>
                          <a:effectLst/>
                          <a:latin typeface="+mn-lt"/>
                          <a:ea typeface="Times New Roman"/>
                          <a:cs typeface="Arial"/>
                        </a:rPr>
                        <a:t> </a:t>
                      </a:r>
                      <a:endParaRPr lang="en-US" sz="1000" u="none" dirty="0" smtClean="0"/>
                    </a:p>
                    <a:p>
                      <a:pPr lvl="0" algn="l">
                        <a:defRPr sz="1800" b="0" i="0"/>
                      </a:pPr>
                      <a:r>
                        <a:rPr lang="en-US" sz="1000" u="sng" dirty="0" smtClean="0"/>
                        <a:t>T</a:t>
                      </a:r>
                      <a:r>
                        <a:rPr lang="en-US" sz="1000" u="sng" dirty="0" smtClean="0">
                          <a:latin typeface="+mn-lt"/>
                        </a:rPr>
                        <a:t>eacher Language and Scoring Notes</a:t>
                      </a:r>
                      <a:r>
                        <a:rPr lang="en-US" sz="1000" dirty="0" smtClean="0">
                          <a:latin typeface="+mn-lt"/>
                        </a:rPr>
                        <a:t>:</a:t>
                      </a:r>
                      <a:endParaRPr lang="en-US" sz="1000" b="1" dirty="0" smtClean="0">
                        <a:latin typeface="+mn-lt"/>
                      </a:endParaRPr>
                    </a:p>
                    <a:p>
                      <a:pPr lvl="0" algn="l">
                        <a:defRPr sz="1800" b="0" i="0"/>
                      </a:pPr>
                      <a:r>
                        <a:rPr lang="en-US" sz="1000" b="1" dirty="0" smtClean="0">
                          <a:latin typeface="+mn-lt"/>
                        </a:rPr>
                        <a:t>Sufficient Evidence</a:t>
                      </a:r>
                      <a:r>
                        <a:rPr lang="en-US" sz="1000" b="0" baseline="0" dirty="0" smtClean="0">
                          <a:uFill>
                            <a:solidFill/>
                          </a:uFill>
                          <a:latin typeface="+mn-lt"/>
                        </a:rPr>
                        <a:t> would specifically provide a conclusion that follows logically from the preceding  information of facts about Search and Rescue Dogs. The conclusion should provide a statement explaining why the information is important and </a:t>
                      </a:r>
                      <a:r>
                        <a:rPr lang="en-US" sz="1000" b="1" baseline="0" dirty="0" smtClean="0">
                          <a:uFill>
                            <a:solidFill/>
                          </a:uFill>
                          <a:latin typeface="+mn-lt"/>
                        </a:rPr>
                        <a:t>do more than </a:t>
                      </a:r>
                      <a:r>
                        <a:rPr lang="en-US" sz="1000" b="0" baseline="0" dirty="0" smtClean="0">
                          <a:uFill>
                            <a:solidFill/>
                          </a:uFill>
                          <a:latin typeface="+mn-lt"/>
                        </a:rPr>
                        <a:t>restate reasons or summarize ideas.</a:t>
                      </a:r>
                    </a:p>
                    <a:p>
                      <a:pPr lvl="0" algn="l">
                        <a:defRPr sz="1800" b="0" i="0"/>
                      </a:pPr>
                      <a:r>
                        <a:rPr lang="en-US" sz="1000" b="1" dirty="0" smtClean="0">
                          <a:latin typeface="+mn-lt"/>
                        </a:rPr>
                        <a:t>Specific </a:t>
                      </a:r>
                      <a:r>
                        <a:rPr lang="en-US" sz="1000" b="1" dirty="0" smtClean="0">
                          <a:uFill>
                            <a:solidFill/>
                          </a:uFill>
                          <a:latin typeface="+mn-lt"/>
                        </a:rPr>
                        <a:t>identifications</a:t>
                      </a:r>
                      <a:r>
                        <a:rPr lang="en-US" sz="1000" b="0" baseline="0" dirty="0" smtClean="0">
                          <a:uFill>
                            <a:solidFill/>
                          </a:uFill>
                          <a:latin typeface="+mn-lt"/>
                        </a:rPr>
                        <a:t> (supporting details) could include for airscenting dogs (1) they follow human scent to find any person, (2) work off-lead, (3) cover large areas of terrain and (4) most are German or Belgian shepherds, border collies, golden or Labrador retrievers and springer spaniels.  </a:t>
                      </a:r>
                    </a:p>
                    <a:p>
                      <a:pPr lvl="0" algn="l">
                        <a:defRPr sz="1800" b="0" i="0"/>
                      </a:pPr>
                      <a:r>
                        <a:rPr lang="en-US" sz="1000" b="0" baseline="0" dirty="0" smtClean="0">
                          <a:uFill>
                            <a:solidFill/>
                          </a:uFill>
                          <a:latin typeface="+mn-lt"/>
                        </a:rPr>
                        <a:t>Specific details for trailing and tracking dogs could include (1) use the scent of one person, (2) work on-lead, (3) cover a variety of terrain types and (4) all dogs are capable of tracking and trailing although larger sport, hound, working and herding breeds are more adaptable to various terrains.</a:t>
                      </a:r>
                    </a:p>
                    <a:p>
                      <a:pPr lvl="0" algn="l">
                        <a:defRPr sz="1800" b="0" i="0"/>
                      </a:pPr>
                      <a:r>
                        <a:rPr lang="en-US" sz="1000" b="1" dirty="0" smtClean="0">
                          <a:latin typeface="+mn-lt"/>
                        </a:rPr>
                        <a:t>Full Support</a:t>
                      </a:r>
                      <a:r>
                        <a:rPr lang="en-US" sz="1000" b="0" baseline="0" dirty="0" smtClean="0">
                          <a:latin typeface="+mn-lt"/>
                        </a:rPr>
                        <a:t> (other details) should integrate the above details into the advantages of each type of trained dog as well as an example of a situation each type is trained to respond to.  Any supporting information is allowable if it is from the text (including Canine Courage).</a:t>
                      </a:r>
                      <a:endParaRPr lang="en-US" sz="1000" b="0" dirty="0" smtClean="0">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297118">
                <a:tc gridSpan="2">
                  <a:txBody>
                    <a:bodyPr/>
                    <a:lstStyle/>
                    <a:p>
                      <a:pPr algn="ctr"/>
                      <a:r>
                        <a:rPr lang="en-US" sz="1300" b="1" dirty="0" smtClean="0"/>
                        <a:t>Student Language</a:t>
                      </a:r>
                      <a:r>
                        <a:rPr lang="en-US" sz="1300" b="1" baseline="0" dirty="0" smtClean="0"/>
                        <a:t> </a:t>
                      </a:r>
                      <a:r>
                        <a:rPr lang="en-US" sz="1300" b="1" dirty="0" smtClean="0"/>
                        <a:t>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1869744">
                <a:tc>
                  <a:txBody>
                    <a:bodyPr/>
                    <a:lstStyle/>
                    <a:p>
                      <a:pPr algn="ctr"/>
                      <a:r>
                        <a:rPr lang="en-US" sz="2000" b="1" dirty="0" smtClean="0"/>
                        <a:t>2</a:t>
                      </a:r>
                      <a:endParaRPr lang="en-US" sz="2000" b="1" dirty="0"/>
                    </a:p>
                  </a:txBody>
                  <a:tcPr marL="103632" marR="103632" marT="50292" marB="50292" anchor="ctr"/>
                </a:tc>
                <a:tc>
                  <a:txBody>
                    <a:bodyPr/>
                    <a:lstStyle/>
                    <a:p>
                      <a:r>
                        <a:rPr lang="en-US" sz="900" b="0" i="1" dirty="0" smtClean="0"/>
                        <a:t>Student</a:t>
                      </a:r>
                      <a:r>
                        <a:rPr lang="en-US" sz="900" b="0" i="1" baseline="0" dirty="0" smtClean="0"/>
                        <a:t> p</a:t>
                      </a:r>
                      <a:r>
                        <a:rPr lang="en-US" sz="900" b="0" i="1" dirty="0" smtClean="0"/>
                        <a:t>rovides a conclusion</a:t>
                      </a:r>
                      <a:r>
                        <a:rPr lang="en-US" sz="900" b="0" i="1" baseline="0" dirty="0" smtClean="0"/>
                        <a:t> that follows logically from and supports the preceding information about the advantages of both airscenting and trailing and tracking dogs and includes an example of situations both types are trained to do. </a:t>
                      </a:r>
                    </a:p>
                    <a:p>
                      <a:r>
                        <a:rPr lang="en-US" sz="1000" b="0" i="0" baseline="0" dirty="0" smtClean="0"/>
                        <a:t>There are advantages of both airscenting dogs and trailing and tracking dogs.  Before I speak of the advantages let me say that they are both search and rescue dogs but are trained for specific types of responses to rescue situations.   For instance, airscenting dogs are trained to find any human scent and can work off-lead.  This means they are not hindered by someone holding them back on a leash.  This makes sense because these dogs often have to cover a large area, sometimes many acres and they need to do it quickly.  A leash could hold them back.  In Canine Courage, airscenting dogs were used for search and rescue during 9/11 to locate any human.</a:t>
                      </a:r>
                    </a:p>
                    <a:p>
                      <a:r>
                        <a:rPr lang="en-US" sz="1000" b="0" i="0" baseline="0" dirty="0" smtClean="0"/>
                        <a:t>Trailing and tracking dogs on the other hand, are trained to track one specific human’s scent.   If a hiker is lost in the woods, the terrain may be dense.  These dogs can track in many terrain types.  Any dog can be trained to trail and track but because terrains may be difficult to climb larger sport hounds are more adaptable.  These dogs work on-lead as their handlers follow along.</a:t>
                      </a:r>
                    </a:p>
                  </a:txBody>
                  <a:tcPr marL="103632" marR="103632" marT="50292" marB="50292"/>
                </a:tc>
              </a:tr>
              <a:tr h="1254499">
                <a:tc>
                  <a:txBody>
                    <a:bodyPr/>
                    <a:lstStyle/>
                    <a:p>
                      <a:pPr algn="ctr"/>
                      <a:r>
                        <a:rPr lang="en-US" sz="2000" b="1" dirty="0" smtClean="0"/>
                        <a:t>1</a:t>
                      </a:r>
                      <a:endParaRPr lang="en-US" sz="2000" b="1" dirty="0"/>
                    </a:p>
                  </a:txBody>
                  <a:tcPr marL="103632" marR="103632" marT="50292" marB="50292" anchor="ctr"/>
                </a:tc>
                <a:tc>
                  <a:txBody>
                    <a:bodyPr/>
                    <a:lstStyle/>
                    <a:p>
                      <a:r>
                        <a:rPr lang="en-US" sz="900" b="0" i="1" dirty="0" smtClean="0"/>
                        <a:t>Student</a:t>
                      </a:r>
                      <a:r>
                        <a:rPr lang="en-US" sz="900" b="0" i="1" baseline="0" dirty="0" smtClean="0"/>
                        <a:t> p</a:t>
                      </a:r>
                      <a:r>
                        <a:rPr lang="en-US" sz="900" b="0" i="1" dirty="0" smtClean="0"/>
                        <a:t>rovides a conclusion</a:t>
                      </a:r>
                      <a:r>
                        <a:rPr lang="en-US" sz="900" b="0" i="1" baseline="0" dirty="0" smtClean="0"/>
                        <a:t> that </a:t>
                      </a:r>
                      <a:r>
                        <a:rPr lang="en-US" sz="900" b="1" i="1" baseline="0" dirty="0" smtClean="0"/>
                        <a:t>somewhat</a:t>
                      </a:r>
                      <a:r>
                        <a:rPr lang="en-US" sz="900" b="0" i="1" baseline="0" dirty="0" smtClean="0"/>
                        <a:t> follows logically from and supports </a:t>
                      </a:r>
                      <a:r>
                        <a:rPr lang="en-US" sz="900" b="1" i="1" baseline="0" dirty="0" smtClean="0"/>
                        <a:t>some </a:t>
                      </a:r>
                      <a:r>
                        <a:rPr lang="en-US" sz="900" b="0" i="1" baseline="0" dirty="0" smtClean="0"/>
                        <a:t>of the  preceding information about the advantages of both airscenting and trailing and tracking dogs </a:t>
                      </a:r>
                      <a:r>
                        <a:rPr lang="en-US" sz="900" b="1" i="1" baseline="0" dirty="0" smtClean="0"/>
                        <a:t>but does not or vaguely </a:t>
                      </a:r>
                      <a:r>
                        <a:rPr lang="en-US" sz="900" b="0" i="1" baseline="0" dirty="0" smtClean="0"/>
                        <a:t>includes an example of situations both types are trained to do.</a:t>
                      </a:r>
                    </a:p>
                    <a:p>
                      <a:r>
                        <a:rPr lang="en-US" sz="1000" b="0" i="0" baseline="0" dirty="0" smtClean="0"/>
                        <a:t>There are two kinds of search and rescue dogs.  Both are used for different reasons.  One is airscenting that means they smell the air for humans scents and the other is tracking.  Tracking is like following just one person someone is looking for.  During 9/11 they used airscenting dogs because they were searching for lots of people, not just one person and they had to search a huge area which airscenting dogs are great for.  Both dogs are really special and needed to help us.</a:t>
                      </a:r>
                    </a:p>
                  </a:txBody>
                  <a:tcPr marL="103632" marR="103632" marT="50292" marB="50292"/>
                </a:tc>
              </a:tr>
              <a:tr h="684272">
                <a:tc>
                  <a:txBody>
                    <a:bodyPr/>
                    <a:lstStyle/>
                    <a:p>
                      <a:pPr algn="ctr"/>
                      <a:r>
                        <a:rPr lang="en-US" sz="2000" b="1" dirty="0" smtClean="0"/>
                        <a:t>0</a:t>
                      </a:r>
                      <a:endParaRPr lang="en-US" sz="2000" b="1" dirty="0"/>
                    </a:p>
                  </a:txBody>
                  <a:tcPr marL="103632" marR="103632" marT="50292" marB="50292" anchor="ctr"/>
                </a:tc>
                <a:tc>
                  <a:txBody>
                    <a:bodyPr/>
                    <a:lstStyle/>
                    <a:p>
                      <a:r>
                        <a:rPr lang="en-US" sz="900" i="1" dirty="0" smtClean="0"/>
                        <a:t>Provides no conclusion or a conclusion that is at best minimally related to the information about the topic.  May restate random details from the preceding information.</a:t>
                      </a:r>
                    </a:p>
                    <a:p>
                      <a:r>
                        <a:rPr lang="en-US" sz="1050" i="0" dirty="0" smtClean="0"/>
                        <a:t>Some dogs are great for finding lots</a:t>
                      </a:r>
                      <a:r>
                        <a:rPr lang="en-US" sz="1050" i="0" baseline="0" dirty="0" smtClean="0"/>
                        <a:t> of people.  Some are not.  I really think the dogs during 911 were heroes.</a:t>
                      </a:r>
                    </a:p>
                    <a:p>
                      <a:r>
                        <a:rPr lang="en-US" sz="1050" i="0" dirty="0" smtClean="0"/>
                        <a:t>All</a:t>
                      </a:r>
                      <a:r>
                        <a:rPr lang="en-US" sz="1050" i="0" baseline="0" dirty="0" smtClean="0"/>
                        <a:t> rescue dogs are great.  What would we do without them?</a:t>
                      </a:r>
                      <a:endParaRPr lang="en-US" sz="1050" i="0" dirty="0" smtClean="0"/>
                    </a:p>
                  </a:txBody>
                  <a:tcPr marL="103632" marR="103632" marT="50292" marB="50292"/>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26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24979905"/>
              </p:ext>
            </p:extLst>
          </p:nvPr>
        </p:nvGraphicFramePr>
        <p:xfrm>
          <a:off x="4572000" y="9296400"/>
          <a:ext cx="2438400" cy="405976"/>
        </p:xfrm>
        <a:graphic>
          <a:graphicData uri="http://schemas.openxmlformats.org/drawingml/2006/table">
            <a:tbl>
              <a:tblPr firstRow="1" firstCol="1" bandRow="1"/>
              <a:tblGrid>
                <a:gridCol w="2438400"/>
              </a:tblGrid>
              <a:tr h="96058">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At Grade</a:t>
                      </a:r>
                      <a:r>
                        <a:rPr lang="en-US" sz="800" b="0" i="1" baseline="0" dirty="0" smtClean="0">
                          <a:solidFill>
                            <a:srgbClr val="000000"/>
                          </a:solidFill>
                          <a:effectLst/>
                          <a:latin typeface="Calibri"/>
                          <a:ea typeface="Times New Roman"/>
                          <a:cs typeface="Times New Roman"/>
                        </a:rPr>
                        <a:t> Level Standard W.6.2e</a:t>
                      </a:r>
                      <a:endParaRPr lang="en-US" sz="800" b="0" i="1" dirty="0">
                        <a:effectLst/>
                        <a:latin typeface="Calibri"/>
                        <a:ea typeface="Calibri"/>
                        <a:cs typeface="Times New Roman"/>
                      </a:endParaRPr>
                    </a:p>
                  </a:txBody>
                  <a:tcPr marL="33992" marR="33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284056">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800" dirty="0" smtClean="0"/>
                        <a:t>Provide a concluding statement or section related to the information or explanation presented</a:t>
                      </a:r>
                      <a:r>
                        <a:rPr lang="en-US" sz="900" dirty="0" smtClean="0"/>
                        <a:t>.</a:t>
                      </a:r>
                      <a:endParaRPr lang="en-US" sz="900" b="1" dirty="0" smtClean="0"/>
                    </a:p>
                  </a:txBody>
                  <a:tcPr marL="33992" marR="33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39274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89767691"/>
              </p:ext>
            </p:extLst>
          </p:nvPr>
        </p:nvGraphicFramePr>
        <p:xfrm>
          <a:off x="323850" y="360248"/>
          <a:ext cx="7189470" cy="8598187"/>
        </p:xfrm>
        <a:graphic>
          <a:graphicData uri="http://schemas.openxmlformats.org/drawingml/2006/table">
            <a:tbl>
              <a:tblPr firstRow="1" bandRow="1">
                <a:effectLst>
                  <a:innerShdw blurRad="114300">
                    <a:prstClr val="black"/>
                  </a:innerShdw>
                </a:effectLst>
                <a:tableStyleId>{5C22544A-7EE6-4342-B048-85BDC9FD1C3A}</a:tableStyleId>
              </a:tblPr>
              <a:tblGrid>
                <a:gridCol w="6534149"/>
                <a:gridCol w="655321"/>
              </a:tblGrid>
              <a:tr h="319315">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u="none" baseline="0" dirty="0" smtClean="0">
                          <a:solidFill>
                            <a:schemeClr val="tx1"/>
                          </a:solidFill>
                          <a:effectLst/>
                        </a:rPr>
                        <a:t>Grade 6 - Quarter 2 Pre-Assessment Selected Response Answer Key</a:t>
                      </a: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9028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How does the author use chronology to develop the plot in the Lost Dog?</a:t>
                      </a:r>
                      <a:r>
                        <a:rPr lang="en-US" sz="1100" b="0" baseline="0" dirty="0" smtClean="0">
                          <a:latin typeface="+mn-lt"/>
                          <a:cs typeface="Helvetica" pitchFamily="34" charset="0"/>
                        </a:rPr>
                        <a:t> </a:t>
                      </a:r>
                      <a:r>
                        <a:rPr lang="en-US" sz="1100" b="0" i="1" dirty="0" smtClean="0">
                          <a:latin typeface="+mn-lt"/>
                        </a:rPr>
                        <a:t>Toward RL.6.5 DOK</a:t>
                      </a:r>
                      <a:r>
                        <a:rPr lang="en-US" sz="1100" b="0" i="1" baseline="0" dirty="0" smtClean="0">
                          <a:latin typeface="+mn-lt"/>
                        </a:rPr>
                        <a:t> </a:t>
                      </a:r>
                      <a:r>
                        <a:rPr lang="en-US" sz="1100" b="0" i="1" dirty="0" smtClean="0">
                          <a:latin typeface="+mn-lt"/>
                        </a:rPr>
                        <a:t>2- ANA</a:t>
                      </a:r>
                      <a:endParaRPr lang="en-US" sz="1100" b="0" i="1" u="none" baseline="0" dirty="0" smtClean="0">
                        <a:solidFill>
                          <a:schemeClr val="tx1"/>
                        </a:solidFill>
                        <a:effectLst/>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1524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How does the account of the weather in the story  help establish the plot in</a:t>
                      </a:r>
                      <a:r>
                        <a:rPr lang="en-US" sz="1100" b="0" baseline="0" dirty="0" smtClean="0">
                          <a:latin typeface="+mn-lt"/>
                          <a:cs typeface="Helvetica" pitchFamily="34" charset="0"/>
                        </a:rPr>
                        <a:t> the Lost Dog</a:t>
                      </a:r>
                      <a:r>
                        <a:rPr lang="en-US" sz="1100" b="0" dirty="0" smtClean="0">
                          <a:latin typeface="+mn-lt"/>
                          <a:cs typeface="Helvetica" pitchFamily="34" charset="0"/>
                        </a:rPr>
                        <a:t>?</a:t>
                      </a:r>
                      <a:r>
                        <a:rPr lang="en-US" sz="1100" b="0" baseline="0" dirty="0" smtClean="0">
                          <a:latin typeface="+mn-lt"/>
                          <a:cs typeface="Helvetica" pitchFamily="34" charset="0"/>
                        </a:rPr>
                        <a:t> </a:t>
                      </a:r>
                      <a:r>
                        <a:rPr lang="en-US" sz="1100" b="0" i="1" dirty="0" smtClean="0">
                          <a:latin typeface="+mn-lt"/>
                        </a:rPr>
                        <a:t>Toward RL.6.5 DOK3-SYH</a:t>
                      </a:r>
                      <a:endParaRPr lang="en-US" sz="1100" b="0" i="1" u="none" dirty="0" smtClean="0">
                        <a:solidFill>
                          <a:schemeClr val="tx1"/>
                        </a:solidFill>
                        <a:effectLst/>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87383">
                <a:tc>
                  <a:txBody>
                    <a:bodyPr/>
                    <a:lstStyle/>
                    <a:p>
                      <a:r>
                        <a:rPr lang="en-US" sz="1200" b="1" u="sng" dirty="0" smtClean="0">
                          <a:solidFill>
                            <a:schemeClr val="tx1"/>
                          </a:solidFill>
                          <a:effectLst>
                            <a:outerShdw blurRad="38100" dist="38100" dir="2700000" algn="tl">
                              <a:srgbClr val="000000">
                                <a:alpha val="43137"/>
                              </a:srgbClr>
                            </a:outerShdw>
                          </a:effectLst>
                        </a:rPr>
                        <a:t>Question 3</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What makes the narrator’s point of view effective?</a:t>
                      </a:r>
                      <a:r>
                        <a:rPr lang="en-US" sz="1100" b="0" baseline="0" dirty="0" smtClean="0">
                          <a:latin typeface="+mn-lt"/>
                          <a:cs typeface="Helvetica" pitchFamily="34" charset="0"/>
                        </a:rPr>
                        <a:t> </a:t>
                      </a:r>
                      <a:r>
                        <a:rPr lang="en-US" sz="1100" b="0" i="0" baseline="0" dirty="0" smtClean="0">
                          <a:latin typeface="+mn-lt"/>
                        </a:rPr>
                        <a:t>Both answers must be correct.</a:t>
                      </a:r>
                      <a:r>
                        <a:rPr lang="en-US" sz="1100" b="0" i="1" dirty="0" smtClean="0">
                          <a:latin typeface="+mn-lt"/>
                        </a:rPr>
                        <a:t> Toward</a:t>
                      </a:r>
                      <a:r>
                        <a:rPr lang="en-US" sz="1100" b="0" i="1" baseline="0" dirty="0" smtClean="0">
                          <a:latin typeface="+mn-lt"/>
                        </a:rPr>
                        <a:t> RL.4.6  DOK 2-Ck</a:t>
                      </a:r>
                      <a:endParaRPr lang="en-US" sz="1100" b="0" u="none" kern="1200" dirty="0" smtClean="0">
                        <a:solidFill>
                          <a:schemeClr val="tx1"/>
                        </a:solidFill>
                        <a:effectLst/>
                        <a:latin typeface="+mn-lt"/>
                        <a:ea typeface="+mn-ea"/>
                        <a:cs typeface="+mn-cs"/>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A,B</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4</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How does the author’s use of point of view in the </a:t>
                      </a:r>
                      <a:r>
                        <a:rPr lang="en-US" sz="1100" b="0" i="1" u="sng" dirty="0" smtClean="0">
                          <a:latin typeface="+mn-lt"/>
                          <a:cs typeface="Helvetica" pitchFamily="34" charset="0"/>
                        </a:rPr>
                        <a:t>Lost Dog</a:t>
                      </a:r>
                      <a:r>
                        <a:rPr lang="en-US" sz="1100" b="0" dirty="0" smtClean="0">
                          <a:latin typeface="+mn-lt"/>
                          <a:cs typeface="Helvetica" pitchFamily="34" charset="0"/>
                        </a:rPr>
                        <a:t>, </a:t>
                      </a:r>
                      <a:r>
                        <a:rPr lang="en-US" sz="1100" b="0" u="sng" dirty="0" smtClean="0">
                          <a:latin typeface="+mn-lt"/>
                          <a:cs typeface="Helvetica" pitchFamily="34" charset="0"/>
                        </a:rPr>
                        <a:t>most</a:t>
                      </a:r>
                      <a:r>
                        <a:rPr lang="en-US" sz="1100" b="0" dirty="0" smtClean="0">
                          <a:latin typeface="+mn-lt"/>
                          <a:cs typeface="Helvetica" pitchFamily="34" charset="0"/>
                        </a:rPr>
                        <a:t> influence the reader?</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1" dirty="0" smtClean="0">
                          <a:latin typeface="+mn-lt"/>
                        </a:rPr>
                        <a:t>Toward</a:t>
                      </a:r>
                      <a:r>
                        <a:rPr lang="en-US" sz="1100" b="0" i="1" baseline="0" dirty="0" smtClean="0">
                          <a:latin typeface="+mn-lt"/>
                        </a:rPr>
                        <a:t> </a:t>
                      </a:r>
                      <a:r>
                        <a:rPr lang="en-US" sz="1100" b="0" i="1" dirty="0" smtClean="0">
                          <a:latin typeface="+mn-lt"/>
                        </a:rPr>
                        <a:t>RI.6.6 DOK</a:t>
                      </a:r>
                      <a:r>
                        <a:rPr lang="en-US" sz="1100" b="0" i="1" baseline="0" dirty="0" smtClean="0">
                          <a:latin typeface="+mn-lt"/>
                        </a:rPr>
                        <a:t> </a:t>
                      </a:r>
                      <a:r>
                        <a:rPr lang="en-US" sz="1100" b="0" i="1" dirty="0" smtClean="0">
                          <a:latin typeface="+mn-lt"/>
                        </a:rPr>
                        <a:t>3-Cw</a:t>
                      </a: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89196">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5</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Which most describes the main difference between reading the </a:t>
                      </a:r>
                      <a:r>
                        <a:rPr lang="en-US" sz="1100" b="0" i="1" u="sng" dirty="0" smtClean="0">
                          <a:latin typeface="+mn-lt"/>
                          <a:cs typeface="Helvetica" pitchFamily="34" charset="0"/>
                        </a:rPr>
                        <a:t>Lost Dog</a:t>
                      </a:r>
                      <a:r>
                        <a:rPr lang="en-US" sz="1100" b="0" i="1" dirty="0" smtClean="0">
                          <a:latin typeface="+mn-lt"/>
                          <a:cs typeface="Helvetica" pitchFamily="34" charset="0"/>
                        </a:rPr>
                        <a:t> </a:t>
                      </a:r>
                      <a:r>
                        <a:rPr lang="en-US" sz="1100" b="0" dirty="0" smtClean="0">
                          <a:latin typeface="+mn-lt"/>
                          <a:cs typeface="Helvetica" pitchFamily="34" charset="0"/>
                        </a:rPr>
                        <a:t>and watching </a:t>
                      </a:r>
                      <a:r>
                        <a:rPr lang="en-US" sz="1100" b="0" i="1" u="sng" dirty="0" smtClean="0">
                          <a:latin typeface="+mn-lt"/>
                          <a:cs typeface="Helvetica" pitchFamily="34" charset="0"/>
                        </a:rPr>
                        <a:t>Lost and Found Service</a:t>
                      </a:r>
                      <a:r>
                        <a:rPr lang="en-US" sz="1100" b="0" dirty="0" smtClean="0">
                          <a:latin typeface="+mn-lt"/>
                          <a:cs typeface="Helvetica" pitchFamily="34" charset="0"/>
                        </a:rPr>
                        <a:t>?</a:t>
                      </a:r>
                      <a:r>
                        <a:rPr lang="en-US" sz="1100" b="0" baseline="0" dirty="0" smtClean="0">
                          <a:latin typeface="+mn-lt"/>
                          <a:cs typeface="Helvetica" pitchFamily="34" charset="0"/>
                        </a:rPr>
                        <a:t> </a:t>
                      </a:r>
                      <a:r>
                        <a:rPr lang="en-US" sz="1100" b="0" i="1" dirty="0" smtClean="0">
                          <a:latin typeface="+mn-lt"/>
                        </a:rPr>
                        <a:t>Toward</a:t>
                      </a:r>
                      <a:r>
                        <a:rPr lang="en-US" sz="1100" b="0" i="1" baseline="0" dirty="0" smtClean="0">
                          <a:latin typeface="+mn-lt"/>
                        </a:rPr>
                        <a:t> RL.6.7 DOK 1-Cf</a:t>
                      </a:r>
                      <a:endParaRPr lang="en-US" sz="1100" b="0" i="1" dirty="0" smtClean="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14702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6</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Which strategy would best prove if the above statement is or is not true?</a:t>
                      </a:r>
                      <a:r>
                        <a:rPr lang="en-US" sz="1100" b="0" baseline="0" dirty="0" smtClean="0">
                          <a:latin typeface="+mn-lt"/>
                          <a:cs typeface="Helvetica" pitchFamily="34" charset="0"/>
                        </a:rPr>
                        <a:t> </a:t>
                      </a:r>
                      <a:r>
                        <a:rPr lang="en-US" sz="1100" b="0" i="1" dirty="0" smtClean="0">
                          <a:latin typeface="+mn-lt"/>
                          <a:cs typeface="Helvetica" pitchFamily="34" charset="0"/>
                        </a:rPr>
                        <a:t>Toward </a:t>
                      </a:r>
                      <a:r>
                        <a:rPr lang="en-US" sz="1100" b="0" i="1" u="none" dirty="0" smtClean="0">
                          <a:solidFill>
                            <a:schemeClr val="tx1"/>
                          </a:solidFill>
                          <a:effectLst/>
                          <a:latin typeface="+mn-lt"/>
                        </a:rPr>
                        <a:t>RL.4.7 DOK</a:t>
                      </a:r>
                      <a:r>
                        <a:rPr lang="en-US" sz="1100" b="0" i="1" u="none" baseline="0" dirty="0" smtClean="0">
                          <a:solidFill>
                            <a:schemeClr val="tx1"/>
                          </a:solidFill>
                          <a:effectLst/>
                          <a:latin typeface="+mn-lt"/>
                        </a:rPr>
                        <a:t> </a:t>
                      </a:r>
                      <a:r>
                        <a:rPr lang="en-US" sz="1100" b="0" i="1" u="none" dirty="0" smtClean="0">
                          <a:solidFill>
                            <a:schemeClr val="tx1"/>
                          </a:solidFill>
                          <a:effectLst/>
                          <a:latin typeface="+mn-lt"/>
                        </a:rPr>
                        <a:t>3-Cu</a:t>
                      </a: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D</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Literary Constructed Response</a:t>
                      </a:r>
                      <a:r>
                        <a:rPr lang="en-US" sz="1200" b="1" u="none" baseline="0" dirty="0" smtClean="0">
                          <a:solidFill>
                            <a:schemeClr val="tx1"/>
                          </a:solidFill>
                          <a:effectLst>
                            <a:outerShdw blurRad="38100" dist="38100" dir="2700000" algn="tl">
                              <a:srgbClr val="000000">
                                <a:alpha val="43137"/>
                              </a:srgbClr>
                            </a:outerShdw>
                          </a:effectLst>
                        </a:rPr>
                        <a:t>    </a:t>
                      </a:r>
                      <a:r>
                        <a:rPr lang="en-US" sz="1200" b="0" u="none" baseline="0" dirty="0" smtClean="0">
                          <a:solidFill>
                            <a:schemeClr val="tx1"/>
                          </a:solidFill>
                          <a:effectLst/>
                        </a:rPr>
                        <a:t>Toward RL.6.6 DOK3-EVC</a:t>
                      </a:r>
                      <a:endParaRPr lang="en-US" sz="1200" b="0" u="sng" dirty="0" smtClean="0">
                        <a:solidFill>
                          <a:schemeClr val="tx1"/>
                        </a:solidFill>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6.6</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287383">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8</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Literary Constructed Response    </a:t>
                      </a:r>
                      <a:r>
                        <a:rPr lang="en-US" sz="1200" b="0" u="none" baseline="0" dirty="0" smtClean="0">
                          <a:solidFill>
                            <a:schemeClr val="tx1"/>
                          </a:solidFill>
                          <a:effectLst/>
                        </a:rPr>
                        <a:t>Toward RL.6.7 DOK4-SYH</a:t>
                      </a:r>
                      <a:endParaRPr lang="en-US" sz="1200" b="0" u="sng" dirty="0" smtClean="0">
                        <a:solidFill>
                          <a:schemeClr val="tx1"/>
                        </a:solidFill>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6.7</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9710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9</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The section </a:t>
                      </a:r>
                      <a:r>
                        <a:rPr lang="en-US" sz="1100" b="0" i="1" u="sng" dirty="0" smtClean="0">
                          <a:latin typeface="+mn-lt"/>
                          <a:cs typeface="Helvetica" pitchFamily="34" charset="0"/>
                        </a:rPr>
                        <a:t>Stay-Safe Secrets</a:t>
                      </a:r>
                      <a:r>
                        <a:rPr lang="en-US" sz="1100" b="0" dirty="0" smtClean="0">
                          <a:latin typeface="+mn-lt"/>
                          <a:cs typeface="Helvetica" pitchFamily="34" charset="0"/>
                        </a:rPr>
                        <a:t>, contributes to the overall purpose of the passage </a:t>
                      </a:r>
                      <a:r>
                        <a:rPr lang="en-US" sz="1100" b="0" i="1" u="sng" dirty="0" smtClean="0">
                          <a:latin typeface="+mn-lt"/>
                          <a:cs typeface="Helvetica" pitchFamily="34" charset="0"/>
                        </a:rPr>
                        <a:t>Canine Courage</a:t>
                      </a:r>
                      <a:r>
                        <a:rPr lang="en-US" sz="1100" b="0" dirty="0" smtClean="0">
                          <a:latin typeface="+mn-lt"/>
                          <a:cs typeface="Helvetica" pitchFamily="34" charset="0"/>
                        </a:rPr>
                        <a:t> by...? </a:t>
                      </a:r>
                      <a:r>
                        <a:rPr lang="en-US" sz="1100" b="0" i="1" baseline="0" dirty="0" smtClean="0">
                          <a:solidFill>
                            <a:srgbClr val="000000"/>
                          </a:solidFill>
                          <a:latin typeface="+mn-lt"/>
                          <a:ea typeface="Times New Roman"/>
                          <a:cs typeface="Times New Roman"/>
                        </a:rPr>
                        <a:t>Toward RI.6.5 DOK 3-APx</a:t>
                      </a:r>
                      <a:endParaRPr lang="en-US" sz="1100" b="0" i="1" kern="1200" dirty="0" smtClean="0">
                        <a:solidFill>
                          <a:srgbClr val="000000"/>
                        </a:solidFill>
                        <a:effectLst/>
                        <a:latin typeface="+mn-lt"/>
                        <a:ea typeface="Times New Roman"/>
                        <a:cs typeface="Times New Roman"/>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14035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10</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Calibri" pitchFamily="34" charset="0"/>
                          <a:cs typeface="Helvetica" pitchFamily="34" charset="0"/>
                        </a:rPr>
                        <a:t>How does the sentence, “</a:t>
                      </a:r>
                      <a:r>
                        <a:rPr lang="en-US" sz="1100" b="0" i="1" dirty="0" smtClean="0">
                          <a:latin typeface="Calibri" pitchFamily="34" charset="0"/>
                          <a:cs typeface="Helvetica" pitchFamily="34" charset="0"/>
                        </a:rPr>
                        <a:t>Many human rescue workers wore masks, but the dogs worked without protective gear</a:t>
                      </a:r>
                      <a:r>
                        <a:rPr lang="en-US" sz="1100" b="0" dirty="0" smtClean="0">
                          <a:latin typeface="Calibri" pitchFamily="34" charset="0"/>
                          <a:cs typeface="Helvetica" pitchFamily="34" charset="0"/>
                        </a:rPr>
                        <a:t>” contribute to the overall purpose of </a:t>
                      </a:r>
                      <a:r>
                        <a:rPr lang="en-US" sz="1100" b="0" u="sng" dirty="0" smtClean="0">
                          <a:latin typeface="Calibri" pitchFamily="34" charset="0"/>
                          <a:cs typeface="Helvetica" pitchFamily="34" charset="0"/>
                        </a:rPr>
                        <a:t>Section 1</a:t>
                      </a:r>
                      <a:r>
                        <a:rPr lang="en-US" sz="1100" b="0" dirty="0" smtClean="0">
                          <a:latin typeface="Calibri" pitchFamily="34" charset="0"/>
                          <a:cs typeface="Helvetica" pitchFamily="34" charset="0"/>
                        </a:rPr>
                        <a:t>?</a:t>
                      </a:r>
                      <a:r>
                        <a:rPr lang="en-US" sz="1100" b="0" baseline="0" dirty="0" smtClean="0">
                          <a:latin typeface="Calibri" pitchFamily="34" charset="0"/>
                          <a:cs typeface="Helvetica" pitchFamily="34" charset="0"/>
                        </a:rPr>
                        <a:t> </a:t>
                      </a:r>
                      <a:r>
                        <a:rPr lang="en-US" sz="1100" b="0" i="1" dirty="0" smtClean="0">
                          <a:latin typeface="+mn-lt"/>
                        </a:rPr>
                        <a:t>Toward</a:t>
                      </a:r>
                      <a:r>
                        <a:rPr lang="en-US" sz="1100" b="0" i="1" baseline="0" dirty="0" smtClean="0">
                          <a:latin typeface="+mn-lt"/>
                        </a:rPr>
                        <a:t> RI.6.5 DOK 3-SYH</a:t>
                      </a:r>
                      <a:endParaRPr lang="en-US" sz="1100" b="0" i="1" dirty="0" smtClean="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200" b="1" dirty="0" smtClean="0">
                          <a:effectLst>
                            <a:outerShdw blurRad="38100" dist="38100" dir="2700000" algn="tl">
                              <a:srgbClr val="000000">
                                <a:alpha val="43137"/>
                              </a:srgbClr>
                            </a:outerShdw>
                          </a:effectLst>
                        </a:rPr>
                        <a:t>D</a:t>
                      </a:r>
                      <a:endParaRPr lang="en-US" sz="1200" b="1"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0">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1" u="sng" dirty="0" smtClean="0">
                          <a:solidFill>
                            <a:schemeClr val="tx1"/>
                          </a:solidFill>
                          <a:effectLst>
                            <a:outerShdw blurRad="38100" dist="38100" dir="2700000" algn="tl">
                              <a:srgbClr val="000000">
                                <a:alpha val="43137"/>
                              </a:srgbClr>
                            </a:outerShdw>
                          </a:effectLst>
                        </a:rPr>
                        <a:t>Question 11</a:t>
                      </a:r>
                      <a:r>
                        <a:rPr lang="en-US" sz="1200" b="0" u="none" dirty="0" smtClean="0">
                          <a:solidFill>
                            <a:schemeClr val="tx1"/>
                          </a:solidFill>
                          <a:effectLst>
                            <a:outerShdw blurRad="38100" dist="38100" dir="2700000" algn="tl">
                              <a:srgbClr val="000000">
                                <a:alpha val="43137"/>
                              </a:srgbClr>
                            </a:outerShdw>
                          </a:effectLst>
                        </a:rPr>
                        <a:t>  </a:t>
                      </a:r>
                      <a:r>
                        <a:rPr lang="en-US" sz="1100" b="0" dirty="0" smtClean="0">
                          <a:latin typeface="Calibri" pitchFamily="34" charset="0"/>
                          <a:cs typeface="Helvetica" pitchFamily="34" charset="0"/>
                        </a:rPr>
                        <a:t>What was the author’s purpose for writing the passage </a:t>
                      </a:r>
                      <a:r>
                        <a:rPr lang="en-US" sz="1100" b="0" i="1" u="sng" dirty="0" smtClean="0">
                          <a:latin typeface="Calibri" pitchFamily="34" charset="0"/>
                          <a:cs typeface="Helvetica" pitchFamily="34" charset="0"/>
                        </a:rPr>
                        <a:t>Canine Courage</a:t>
                      </a:r>
                      <a:r>
                        <a:rPr lang="en-US" sz="1100" b="0" dirty="0" smtClean="0">
                          <a:latin typeface="Calibri" pitchFamily="34" charset="0"/>
                          <a:cs typeface="Helvetica" pitchFamily="34" charset="0"/>
                        </a:rPr>
                        <a:t>? </a:t>
                      </a:r>
                      <a:r>
                        <a:rPr lang="en-US" sz="1100" b="0" i="1" dirty="0" smtClean="0">
                          <a:latin typeface="+mn-lt"/>
                        </a:rPr>
                        <a:t>Toward RI.6.6 DOK</a:t>
                      </a:r>
                      <a:r>
                        <a:rPr lang="en-US" sz="1100" b="0" i="1" baseline="0" dirty="0" smtClean="0">
                          <a:latin typeface="+mn-lt"/>
                        </a:rPr>
                        <a:t> </a:t>
                      </a:r>
                      <a:r>
                        <a:rPr lang="en-US" sz="1100" b="0" i="1" dirty="0" smtClean="0">
                          <a:latin typeface="+mn-lt"/>
                        </a:rPr>
                        <a:t>2</a:t>
                      </a:r>
                      <a:r>
                        <a:rPr lang="en-US" sz="1100" b="0" i="1" baseline="0" dirty="0" smtClean="0">
                          <a:latin typeface="+mn-lt"/>
                        </a:rPr>
                        <a:t>-Ck</a:t>
                      </a:r>
                      <a:endParaRPr lang="en-US" sz="1100" b="0" i="1" dirty="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907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12</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Which statement </a:t>
                      </a:r>
                      <a:r>
                        <a:rPr lang="en-US" sz="1100" b="0" u="sng" dirty="0" smtClean="0">
                          <a:latin typeface="+mn-lt"/>
                          <a:cs typeface="Helvetica" pitchFamily="34" charset="0"/>
                        </a:rPr>
                        <a:t>best</a:t>
                      </a:r>
                      <a:r>
                        <a:rPr lang="en-US" sz="1100" b="0" dirty="0" smtClean="0">
                          <a:latin typeface="+mn-lt"/>
                          <a:cs typeface="Helvetica" pitchFamily="34" charset="0"/>
                        </a:rPr>
                        <a:t> supports how the author’s point of view in </a:t>
                      </a:r>
                      <a:r>
                        <a:rPr lang="en-US" sz="1100" b="0" i="1" u="sng" dirty="0" smtClean="0">
                          <a:latin typeface="+mn-lt"/>
                          <a:cs typeface="Helvetica" pitchFamily="34" charset="0"/>
                        </a:rPr>
                        <a:t>Canine Courage</a:t>
                      </a:r>
                      <a:r>
                        <a:rPr lang="en-US" sz="1100" b="0" i="1" dirty="0" smtClean="0">
                          <a:latin typeface="+mn-lt"/>
                          <a:cs typeface="Helvetica" pitchFamily="34" charset="0"/>
                        </a:rPr>
                        <a:t> </a:t>
                      </a:r>
                      <a:r>
                        <a:rPr lang="en-US" sz="1100" b="0" dirty="0" smtClean="0">
                          <a:latin typeface="+mn-lt"/>
                          <a:cs typeface="Helvetica" pitchFamily="34" charset="0"/>
                        </a:rPr>
                        <a:t>may impact readers? </a:t>
                      </a:r>
                      <a:r>
                        <a:rPr lang="en-US" sz="1100" b="0" i="1" dirty="0" smtClean="0">
                          <a:latin typeface="+mn-lt"/>
                        </a:rPr>
                        <a:t>Toward RI.6.6   DOK</a:t>
                      </a:r>
                      <a:r>
                        <a:rPr lang="en-US" sz="1100" b="0" i="1" baseline="0" dirty="0" smtClean="0">
                          <a:latin typeface="+mn-lt"/>
                        </a:rPr>
                        <a:t> </a:t>
                      </a:r>
                      <a:r>
                        <a:rPr lang="en-US" sz="1100" b="0" i="1" dirty="0" smtClean="0">
                          <a:latin typeface="+mn-lt"/>
                        </a:rPr>
                        <a:t>3</a:t>
                      </a:r>
                      <a:r>
                        <a:rPr lang="en-US" sz="1100" b="0" i="1" baseline="0" dirty="0" smtClean="0">
                          <a:latin typeface="+mn-lt"/>
                        </a:rPr>
                        <a:t>-Cw</a:t>
                      </a:r>
                      <a:endParaRPr lang="en-US" sz="1100" b="0" i="1" dirty="0" smtClean="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279692">
                <a:tc>
                  <a:txBody>
                    <a:bodyPr/>
                    <a:lstStyle/>
                    <a:p>
                      <a:pPr marL="342900" indent="-342900">
                        <a:buNone/>
                      </a:pPr>
                      <a:r>
                        <a:rPr lang="en-US" sz="1200" b="1" u="sng" dirty="0" smtClean="0">
                          <a:solidFill>
                            <a:schemeClr val="tx1"/>
                          </a:solidFill>
                          <a:effectLst>
                            <a:outerShdw blurRad="38100" dist="38100" dir="2700000" algn="tl">
                              <a:srgbClr val="000000">
                                <a:alpha val="43137"/>
                              </a:srgbClr>
                            </a:outerShdw>
                          </a:effectLst>
                        </a:rPr>
                        <a:t>Question 13</a:t>
                      </a:r>
                      <a:r>
                        <a:rPr lang="en-US" sz="1200" b="0" u="none" baseline="0" dirty="0" smtClean="0">
                          <a:solidFill>
                            <a:schemeClr val="tx1"/>
                          </a:solidFill>
                          <a:effectLst/>
                        </a:rPr>
                        <a:t>  </a:t>
                      </a:r>
                      <a:r>
                        <a:rPr lang="en-US" sz="1100" b="0" dirty="0" smtClean="0">
                          <a:latin typeface="Calibri" pitchFamily="34" charset="0"/>
                          <a:cs typeface="Helvetica" pitchFamily="34" charset="0"/>
                        </a:rPr>
                        <a:t>Based on </a:t>
                      </a:r>
                      <a:r>
                        <a:rPr lang="en-US" sz="1100" b="0" i="1" u="sng" dirty="0" smtClean="0">
                          <a:latin typeface="Calibri" pitchFamily="34" charset="0"/>
                          <a:cs typeface="Helvetica" pitchFamily="34" charset="0"/>
                        </a:rPr>
                        <a:t>Facts about Search and Rescue Dogs</a:t>
                      </a:r>
                      <a:r>
                        <a:rPr lang="en-US" sz="1100" b="0" i="1" dirty="0" smtClean="0">
                          <a:latin typeface="Calibri" pitchFamily="34" charset="0"/>
                          <a:cs typeface="Helvetica" pitchFamily="34" charset="0"/>
                        </a:rPr>
                        <a:t> </a:t>
                      </a:r>
                      <a:r>
                        <a:rPr lang="en-US" sz="1100" b="0" dirty="0" smtClean="0">
                          <a:latin typeface="Calibri" pitchFamily="34" charset="0"/>
                          <a:cs typeface="Helvetica" pitchFamily="34" charset="0"/>
                        </a:rPr>
                        <a:t>what </a:t>
                      </a:r>
                      <a:r>
                        <a:rPr lang="en-US" sz="1100" b="0" baseline="0" dirty="0" smtClean="0">
                          <a:latin typeface="Calibri" pitchFamily="34" charset="0"/>
                          <a:cs typeface="Helvetica" pitchFamily="34" charset="0"/>
                        </a:rPr>
                        <a:t> </a:t>
                      </a:r>
                      <a:r>
                        <a:rPr lang="en-US" sz="1100" b="0" dirty="0" smtClean="0">
                          <a:latin typeface="Calibri" pitchFamily="34" charset="0"/>
                          <a:cs typeface="Helvetica" pitchFamily="34" charset="0"/>
                        </a:rPr>
                        <a:t>dog breeds</a:t>
                      </a:r>
                      <a:r>
                        <a:rPr lang="en-US" sz="1100" b="0" baseline="0" dirty="0" smtClean="0">
                          <a:latin typeface="Calibri" pitchFamily="34" charset="0"/>
                          <a:cs typeface="Helvetica" pitchFamily="34" charset="0"/>
                        </a:rPr>
                        <a:t> </a:t>
                      </a:r>
                      <a:r>
                        <a:rPr lang="en-US" sz="1100" b="0" dirty="0" smtClean="0">
                          <a:latin typeface="Calibri" pitchFamily="34" charset="0"/>
                          <a:cs typeface="Helvetica" pitchFamily="34" charset="0"/>
                        </a:rPr>
                        <a:t>would</a:t>
                      </a:r>
                      <a:r>
                        <a:rPr lang="en-US" sz="1100" b="0" baseline="0" dirty="0" smtClean="0">
                          <a:latin typeface="Calibri" pitchFamily="34" charset="0"/>
                          <a:cs typeface="Helvetica" pitchFamily="34" charset="0"/>
                        </a:rPr>
                        <a:t> most likely become</a:t>
                      </a:r>
                    </a:p>
                    <a:p>
                      <a:pPr marL="342900" indent="-342900">
                        <a:buNone/>
                      </a:pPr>
                      <a:r>
                        <a:rPr lang="en-US" sz="1100" b="0" dirty="0" smtClean="0">
                          <a:latin typeface="Calibri" pitchFamily="34" charset="0"/>
                          <a:cs typeface="Helvetica" pitchFamily="34" charset="0"/>
                        </a:rPr>
                        <a:t>tracking and trailing dogs for search and rescue</a:t>
                      </a:r>
                      <a:r>
                        <a:rPr lang="en-US" sz="1100" b="0" dirty="0" smtClean="0">
                          <a:latin typeface="Helvetica" pitchFamily="34" charset="0"/>
                          <a:cs typeface="Helvetica" pitchFamily="34" charset="0"/>
                        </a:rPr>
                        <a:t>?</a:t>
                      </a:r>
                      <a:r>
                        <a:rPr lang="en-US" sz="1100" b="1" baseline="0" dirty="0" smtClean="0">
                          <a:latin typeface="Helvetica" pitchFamily="34" charset="0"/>
                          <a:cs typeface="Helvetica" pitchFamily="34" charset="0"/>
                        </a:rPr>
                        <a:t> </a:t>
                      </a:r>
                      <a:r>
                        <a:rPr lang="en-US" sz="1100" b="0" i="1" dirty="0" smtClean="0">
                          <a:latin typeface="+mn-lt"/>
                        </a:rPr>
                        <a:t>Toward RI.6.7 DOK</a:t>
                      </a:r>
                      <a:r>
                        <a:rPr lang="en-US" sz="1100" b="0" i="1" baseline="0" dirty="0" smtClean="0">
                          <a:latin typeface="+mn-lt"/>
                        </a:rPr>
                        <a:t> </a:t>
                      </a:r>
                      <a:r>
                        <a:rPr lang="en-US" sz="1100" b="0" i="1" dirty="0" smtClean="0">
                          <a:latin typeface="+mn-lt"/>
                        </a:rPr>
                        <a:t>3</a:t>
                      </a:r>
                      <a:r>
                        <a:rPr lang="en-US" sz="1100" b="0" i="1" baseline="0" dirty="0" smtClean="0">
                          <a:latin typeface="+mn-lt"/>
                        </a:rPr>
                        <a:t>-Cu</a:t>
                      </a:r>
                      <a:endParaRPr lang="en-US" sz="1100" b="0" i="1" dirty="0" smtClean="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153418">
                <a:tc>
                  <a:txBody>
                    <a:bodyPr/>
                    <a:lstStyle/>
                    <a:p>
                      <a:pPr marL="342900" marR="0" indent="-34290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14</a:t>
                      </a:r>
                      <a:r>
                        <a:rPr lang="en-US" sz="1200" b="1" u="none" dirty="0" smtClean="0">
                          <a:solidFill>
                            <a:schemeClr val="tx1"/>
                          </a:solidFill>
                          <a:effectLst>
                            <a:outerShdw blurRad="38100" dist="38100" dir="2700000" algn="tl">
                              <a:srgbClr val="000000">
                                <a:alpha val="43137"/>
                              </a:srgbClr>
                            </a:outerShdw>
                          </a:effectLst>
                        </a:rPr>
                        <a:t> </a:t>
                      </a:r>
                      <a:r>
                        <a:rPr lang="en-US" sz="1200" b="0" u="none" baseline="0" dirty="0" smtClean="0">
                          <a:solidFill>
                            <a:schemeClr val="tx1"/>
                          </a:solidFill>
                          <a:effectLst/>
                        </a:rPr>
                        <a:t> </a:t>
                      </a:r>
                      <a:r>
                        <a:rPr lang="en-US" sz="1100" b="0" dirty="0" smtClean="0">
                          <a:latin typeface="+mn-lt"/>
                          <a:cs typeface="Helvetica" pitchFamily="34" charset="0"/>
                        </a:rPr>
                        <a:t>Using information from </a:t>
                      </a:r>
                      <a:r>
                        <a:rPr lang="en-US" sz="1100" b="0" i="1" u="sng" dirty="0" smtClean="0">
                          <a:latin typeface="+mn-lt"/>
                          <a:cs typeface="Helvetica" pitchFamily="34" charset="0"/>
                        </a:rPr>
                        <a:t>Canine Courage</a:t>
                      </a:r>
                      <a:r>
                        <a:rPr lang="en-US" sz="1100" b="0" i="1" dirty="0" smtClean="0">
                          <a:latin typeface="+mn-lt"/>
                          <a:cs typeface="Helvetica" pitchFamily="34" charset="0"/>
                        </a:rPr>
                        <a:t> </a:t>
                      </a:r>
                      <a:r>
                        <a:rPr lang="en-US" sz="1100" b="0" dirty="0" smtClean="0">
                          <a:latin typeface="+mn-lt"/>
                          <a:cs typeface="Helvetica" pitchFamily="34" charset="0"/>
                        </a:rPr>
                        <a:t>and </a:t>
                      </a:r>
                      <a:r>
                        <a:rPr lang="en-US" sz="1100" b="0" i="1" u="sng" dirty="0" smtClean="0">
                          <a:latin typeface="+mn-lt"/>
                          <a:cs typeface="Helvetica" pitchFamily="34" charset="0"/>
                        </a:rPr>
                        <a:t>Facts about Search</a:t>
                      </a:r>
                      <a:r>
                        <a:rPr lang="en-US" sz="1100" b="0" i="1" u="sng" baseline="0" dirty="0" smtClean="0">
                          <a:latin typeface="+mn-lt"/>
                          <a:cs typeface="Helvetica" pitchFamily="34" charset="0"/>
                        </a:rPr>
                        <a:t> </a:t>
                      </a:r>
                      <a:r>
                        <a:rPr lang="en-US" sz="1100" b="0" i="1" u="sng" dirty="0" smtClean="0">
                          <a:latin typeface="+mn-lt"/>
                          <a:cs typeface="Helvetica" pitchFamily="34" charset="0"/>
                        </a:rPr>
                        <a:t>and Rescue Dogs</a:t>
                      </a:r>
                      <a:r>
                        <a:rPr lang="en-US" sz="1100" b="0" i="1" dirty="0" smtClean="0">
                          <a:latin typeface="+mn-lt"/>
                          <a:cs typeface="Helvetica" pitchFamily="34" charset="0"/>
                        </a:rPr>
                        <a:t> </a:t>
                      </a:r>
                      <a:r>
                        <a:rPr lang="en-US" sz="1100" b="0" dirty="0" smtClean="0">
                          <a:latin typeface="+mn-lt"/>
                          <a:cs typeface="Helvetica" pitchFamily="34" charset="0"/>
                        </a:rPr>
                        <a:t>which</a:t>
                      </a:r>
                    </a:p>
                    <a:p>
                      <a:pPr marL="342900" marR="0" indent="-342900" algn="l" defTabSz="966612" rtl="0" eaLnBrk="1" fontAlgn="auto" latinLnBrk="0" hangingPunct="1">
                        <a:lnSpc>
                          <a:spcPct val="100000"/>
                        </a:lnSpc>
                        <a:spcBef>
                          <a:spcPts val="0"/>
                        </a:spcBef>
                        <a:spcAft>
                          <a:spcPts val="0"/>
                        </a:spcAft>
                        <a:buClrTx/>
                        <a:buSzTx/>
                        <a:buFontTx/>
                        <a:buNone/>
                        <a:tabLst/>
                        <a:defRPr/>
                      </a:pPr>
                      <a:r>
                        <a:rPr lang="en-US" sz="1100" b="0" dirty="0" smtClean="0">
                          <a:latin typeface="+mn-lt"/>
                          <a:cs typeface="Helvetica" pitchFamily="34" charset="0"/>
                        </a:rPr>
                        <a:t>statement </a:t>
                      </a:r>
                      <a:r>
                        <a:rPr lang="en-US" sz="1100" b="0" u="sng" dirty="0" smtClean="0">
                          <a:latin typeface="+mn-lt"/>
                          <a:cs typeface="Helvetica" pitchFamily="34" charset="0"/>
                        </a:rPr>
                        <a:t>best </a:t>
                      </a:r>
                      <a:r>
                        <a:rPr lang="en-US" sz="1100" b="0" dirty="0" smtClean="0">
                          <a:latin typeface="+mn-lt"/>
                          <a:cs typeface="Helvetica" pitchFamily="34" charset="0"/>
                        </a:rPr>
                        <a:t>supports that search and rescue dogs are</a:t>
                      </a:r>
                      <a:r>
                        <a:rPr lang="en-US" sz="1100" b="0" baseline="0" dirty="0" smtClean="0">
                          <a:latin typeface="+mn-lt"/>
                          <a:cs typeface="Helvetica" pitchFamily="34" charset="0"/>
                        </a:rPr>
                        <a:t> </a:t>
                      </a:r>
                      <a:r>
                        <a:rPr lang="en-US" sz="1100" b="0" dirty="0" smtClean="0">
                          <a:latin typeface="+mn-lt"/>
                          <a:cs typeface="Helvetica" pitchFamily="34" charset="0"/>
                        </a:rPr>
                        <a:t>not born with the ability to find missing people?</a:t>
                      </a:r>
                      <a:endParaRPr lang="en-US" sz="1100" b="0" baseline="0" dirty="0" smtClean="0">
                        <a:latin typeface="+mn-lt"/>
                        <a:cs typeface="Helvetica" pitchFamily="34" charset="0"/>
                      </a:endParaRPr>
                    </a:p>
                    <a:p>
                      <a:pPr marL="342900" marR="0" indent="-342900" algn="l" defTabSz="966612" rtl="0" eaLnBrk="1" fontAlgn="auto" latinLnBrk="0" hangingPunct="1">
                        <a:lnSpc>
                          <a:spcPct val="100000"/>
                        </a:lnSpc>
                        <a:spcBef>
                          <a:spcPts val="0"/>
                        </a:spcBef>
                        <a:spcAft>
                          <a:spcPts val="0"/>
                        </a:spcAft>
                        <a:buClrTx/>
                        <a:buSzTx/>
                        <a:buFontTx/>
                        <a:buNone/>
                        <a:tabLst/>
                        <a:defRPr/>
                      </a:pPr>
                      <a:r>
                        <a:rPr lang="en-US" sz="1100" b="0" i="1" baseline="0" dirty="0" smtClean="0">
                          <a:latin typeface="Calibri" pitchFamily="34" charset="0"/>
                          <a:cs typeface="Helvetica" pitchFamily="34" charset="0"/>
                        </a:rPr>
                        <a:t>T</a:t>
                      </a:r>
                      <a:r>
                        <a:rPr lang="en-US" sz="1100" b="0" i="1" dirty="0" smtClean="0">
                          <a:latin typeface="+mn-lt"/>
                        </a:rPr>
                        <a:t>oward</a:t>
                      </a:r>
                      <a:r>
                        <a:rPr lang="en-US" sz="1100" b="0" i="1" baseline="0" dirty="0" smtClean="0">
                          <a:latin typeface="+mn-lt"/>
                        </a:rPr>
                        <a:t> </a:t>
                      </a:r>
                      <a:r>
                        <a:rPr lang="en-US" sz="1100" b="0" i="1" dirty="0" smtClean="0">
                          <a:latin typeface="+mn-lt"/>
                        </a:rPr>
                        <a:t>RI.6.7 DOK</a:t>
                      </a:r>
                      <a:r>
                        <a:rPr lang="en-US" sz="1100" b="0" i="1" baseline="0" dirty="0" smtClean="0">
                          <a:latin typeface="+mn-lt"/>
                        </a:rPr>
                        <a:t> </a:t>
                      </a:r>
                      <a:r>
                        <a:rPr lang="en-US" sz="1100" b="0" i="1" dirty="0" smtClean="0">
                          <a:latin typeface="+mn-lt"/>
                        </a:rPr>
                        <a:t>4</a:t>
                      </a:r>
                      <a:r>
                        <a:rPr lang="en-US" sz="1100" b="0" i="1" baseline="0" dirty="0" smtClean="0">
                          <a:latin typeface="+mn-lt"/>
                        </a:rPr>
                        <a:t>-Ck</a:t>
                      </a:r>
                      <a:endParaRPr lang="en-US" sz="1100" b="0" i="1" dirty="0" smtClean="0">
                        <a:latin typeface="+mn-l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15</a:t>
                      </a:r>
                      <a:r>
                        <a:rPr lang="en-US" sz="1200" b="1" u="none" dirty="0" smtClean="0">
                          <a:solidFill>
                            <a:schemeClr val="tx1"/>
                          </a:solidFill>
                          <a:effectLst>
                            <a:outerShdw blurRad="38100" dist="38100" dir="2700000" algn="tl">
                              <a:srgbClr val="000000">
                                <a:alpha val="43137"/>
                              </a:srgbClr>
                            </a:outerShdw>
                          </a:effectLst>
                        </a:rPr>
                        <a:t>                                </a:t>
                      </a:r>
                      <a:r>
                        <a:rPr lang="en-US" sz="1200" b="1" u="none" dirty="0" smtClean="0">
                          <a:solidFill>
                            <a:schemeClr val="tx1"/>
                          </a:solidFill>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a:t>
                      </a:r>
                      <a:r>
                        <a:rPr lang="en-US" sz="1200" b="1" u="sng" baseline="0" dirty="0" smtClean="0">
                          <a:solidFill>
                            <a:schemeClr val="tx1"/>
                          </a:solidFill>
                          <a:effectLst>
                            <a:outerShdw blurRad="38100" dist="38100" dir="2700000" algn="tl">
                              <a:srgbClr val="000000">
                                <a:alpha val="43137"/>
                              </a:srgbClr>
                            </a:outerShdw>
                          </a:effectLst>
                        </a:rPr>
                        <a:t> Response</a:t>
                      </a:r>
                      <a:r>
                        <a:rPr lang="en-US" sz="1200" b="0" i="1" u="none" baseline="0" dirty="0" smtClean="0">
                          <a:solidFill>
                            <a:schemeClr val="tx1"/>
                          </a:solidFill>
                          <a:effectLst/>
                        </a:rPr>
                        <a:t>     </a:t>
                      </a:r>
                      <a:r>
                        <a:rPr lang="en-US" sz="1200" b="0" u="none" baseline="0" dirty="0" smtClean="0">
                          <a:solidFill>
                            <a:schemeClr val="tx1"/>
                          </a:solidFill>
                          <a:effectLst/>
                        </a:rPr>
                        <a:t>Toward RI.6.6 DOK3-EVC</a:t>
                      </a:r>
                      <a:endParaRPr lang="en-US" sz="1200" b="0" u="sng" dirty="0" smtClean="0">
                        <a:solidFill>
                          <a:schemeClr val="tx1"/>
                        </a:solidFill>
                        <a:effectLs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b="0" i="1" u="none" dirty="0" smtClean="0">
                        <a:solidFill>
                          <a:schemeClr val="tx1"/>
                        </a:solidFill>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6.6</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16</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 Response  </a:t>
                      </a:r>
                      <a:r>
                        <a:rPr lang="en-US" sz="1200" b="1" u="none" dirty="0" smtClean="0">
                          <a:solidFill>
                            <a:schemeClr val="tx1"/>
                          </a:solidFill>
                          <a:effectLst>
                            <a:outerShdw blurRad="38100" dist="38100" dir="2700000" algn="tl">
                              <a:srgbClr val="000000">
                                <a:alpha val="43137"/>
                              </a:srgbClr>
                            </a:outerShdw>
                          </a:effectLst>
                        </a:rPr>
                        <a:t>   </a:t>
                      </a:r>
                      <a:r>
                        <a:rPr lang="en-US" sz="1200" b="0" u="none" baseline="0" dirty="0" smtClean="0">
                          <a:solidFill>
                            <a:schemeClr val="tx1"/>
                          </a:solidFill>
                          <a:effectLst/>
                        </a:rPr>
                        <a:t>Toward RI.6.7 DOK4-ANP</a:t>
                      </a:r>
                      <a:endParaRPr lang="en-US" sz="1200" b="0" u="sng" dirty="0" smtClean="0">
                        <a:solidFill>
                          <a:schemeClr val="tx1"/>
                        </a:solidFill>
                        <a:effectLst/>
                      </a:endParaRP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 </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Write</a:t>
                      </a:r>
                      <a:r>
                        <a:rPr lang="en-US" sz="1200" b="1" u="sng" baseline="0" dirty="0" smtClean="0">
                          <a:solidFill>
                            <a:schemeClr val="tx1"/>
                          </a:solidFill>
                          <a:effectLst>
                            <a:outerShdw blurRad="38100" dist="38100" dir="2700000" algn="tl">
                              <a:srgbClr val="000000">
                                <a:alpha val="43137"/>
                              </a:srgbClr>
                            </a:outerShdw>
                          </a:effectLst>
                        </a:rPr>
                        <a:t> and Revise</a:t>
                      </a: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Brief</a:t>
                      </a:r>
                      <a:r>
                        <a:rPr lang="en-US" sz="1200" b="1" u="sng" baseline="0" dirty="0" smtClean="0">
                          <a:solidFill>
                            <a:schemeClr val="tx1"/>
                          </a:solidFill>
                          <a:effectLst>
                            <a:outerShdw blurRad="38100" dist="38100" dir="2700000" algn="tl">
                              <a:srgbClr val="000000">
                                <a:alpha val="43137"/>
                              </a:srgbClr>
                            </a:outerShdw>
                          </a:effectLst>
                        </a:rPr>
                        <a:t> Write </a:t>
                      </a: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W.2e</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18</a:t>
                      </a:r>
                      <a:r>
                        <a:rPr lang="en-US" sz="1200" b="1" u="none" baseline="0" dirty="0" smtClean="0">
                          <a:solidFill>
                            <a:schemeClr val="tx1"/>
                          </a:solidFill>
                          <a:effectLst>
                            <a:outerShdw blurRad="38100" dist="38100" dir="2700000" algn="tl">
                              <a:srgbClr val="000000">
                                <a:alpha val="43137"/>
                              </a:srgbClr>
                            </a:outerShdw>
                          </a:effectLst>
                        </a:rPr>
                        <a:t>   Write/Revise: </a:t>
                      </a:r>
                      <a:r>
                        <a:rPr lang="en-US" sz="1100" b="0" dirty="0" smtClean="0">
                          <a:latin typeface="+mn-lt"/>
                          <a:cs typeface="Helvetica" panose="020B0604020202020204" pitchFamily="34" charset="0"/>
                        </a:rPr>
                        <a:t>Which sentence would provide the best transition into a new paragraph? W.2.c</a:t>
                      </a: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r h="0">
                <a:tc>
                  <a:txBody>
                    <a:bodyPr/>
                    <a:lstStyle/>
                    <a:p>
                      <a:pPr marL="346075" indent="-346075"/>
                      <a:r>
                        <a:rPr lang="en-US" sz="1200" b="1" u="sng" dirty="0" smtClean="0">
                          <a:solidFill>
                            <a:schemeClr val="tx1"/>
                          </a:solidFill>
                          <a:effectLst>
                            <a:outerShdw blurRad="38100" dist="38100" dir="2700000" algn="tl">
                              <a:srgbClr val="000000">
                                <a:alpha val="43137"/>
                              </a:srgbClr>
                            </a:outerShdw>
                          </a:effectLst>
                        </a:rPr>
                        <a:t>Question 19</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Choose </a:t>
                      </a:r>
                      <a:r>
                        <a:rPr lang="en-US" sz="1100" b="0" u="sng" dirty="0" smtClean="0">
                          <a:latin typeface="+mn-lt"/>
                          <a:cs typeface="Helvetica" pitchFamily="34" charset="0"/>
                        </a:rPr>
                        <a:t>two</a:t>
                      </a:r>
                      <a:r>
                        <a:rPr lang="en-US" sz="1100" b="0" dirty="0" smtClean="0">
                          <a:latin typeface="+mn-lt"/>
                          <a:cs typeface="Helvetica" pitchFamily="34" charset="0"/>
                        </a:rPr>
                        <a:t> more exact words that the student could use in place of the</a:t>
                      </a:r>
                      <a:r>
                        <a:rPr lang="en-US" sz="1100" b="0" baseline="0" dirty="0" smtClean="0">
                          <a:latin typeface="+mn-lt"/>
                          <a:cs typeface="Helvetica" pitchFamily="34" charset="0"/>
                        </a:rPr>
                        <a:t> </a:t>
                      </a:r>
                      <a:r>
                        <a:rPr lang="en-US" sz="1100" b="0" dirty="0" smtClean="0">
                          <a:latin typeface="+mn-lt"/>
                          <a:cs typeface="Helvetica" pitchFamily="34" charset="0"/>
                        </a:rPr>
                        <a:t>underlined</a:t>
                      </a:r>
                    </a:p>
                    <a:p>
                      <a:pPr marL="346075" indent="-346075"/>
                      <a:r>
                        <a:rPr lang="en-US" sz="1100" b="0" dirty="0" smtClean="0">
                          <a:latin typeface="+mn-lt"/>
                          <a:cs typeface="Helvetica" pitchFamily="34" charset="0"/>
                        </a:rPr>
                        <a:t>Word</a:t>
                      </a:r>
                      <a:r>
                        <a:rPr lang="en-US" sz="1100" b="0" baseline="0" dirty="0" smtClean="0">
                          <a:latin typeface="+mn-lt"/>
                          <a:cs typeface="Helvetica" pitchFamily="34" charset="0"/>
                        </a:rPr>
                        <a:t> (both must be correct).   L.6, W.2d</a:t>
                      </a:r>
                      <a:endParaRPr lang="en-US" sz="1100" b="0" dirty="0" smtClean="0">
                        <a:latin typeface="+mn-lt"/>
                        <a:cs typeface="Helvetica" pitchFamily="34" charset="0"/>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sz="1200" b="1" dirty="0" smtClean="0">
                          <a:effectLst>
                            <a:outerShdw blurRad="38100" dist="38100" dir="2700000" algn="tl">
                              <a:srgbClr val="000000">
                                <a:alpha val="43137"/>
                              </a:srgbClr>
                            </a:outerShdw>
                          </a:effectLst>
                        </a:rPr>
                        <a:t>A,C</a:t>
                      </a:r>
                      <a:endParaRPr lang="en-US" sz="1200" b="1"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151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20</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Which word below, corrects the underlined grammar usage mistake? L.6.1a</a:t>
                      </a:r>
                      <a:endParaRPr kumimoji="0" lang="en-US" sz="11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marL="97155" marR="97155" marT="47897" marB="478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27</a:t>
            </a:fld>
            <a:endParaRPr lang="en-US" dirty="0"/>
          </a:p>
        </p:txBody>
      </p:sp>
    </p:spTree>
    <p:extLst>
      <p:ext uri="{BB962C8B-B14F-4D97-AF65-F5344CB8AC3E}">
        <p14:creationId xmlns:p14="http://schemas.microsoft.com/office/powerpoint/2010/main" val="3304697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p:nvPr/>
        </p:nvGrpSpPr>
        <p:grpSpPr>
          <a:xfrm>
            <a:off x="835909" y="1807212"/>
            <a:ext cx="5829300" cy="5126989"/>
            <a:chOff x="786738" y="357732"/>
            <a:chExt cx="5486400" cy="4893944"/>
          </a:xfrm>
        </p:grpSpPr>
        <p:sp>
          <p:nvSpPr>
            <p:cNvPr id="6" name="TextBox 5"/>
            <p:cNvSpPr txBox="1"/>
            <p:nvPr/>
          </p:nvSpPr>
          <p:spPr>
            <a:xfrm>
              <a:off x="786738" y="3160757"/>
              <a:ext cx="5486400" cy="2090919"/>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Student Copy</a:t>
              </a:r>
            </a:p>
            <a:p>
              <a:r>
                <a:rPr lang="en-US" sz="3400" b="1" dirty="0">
                  <a:effectLst>
                    <a:outerShdw blurRad="38100" dist="38100" dir="2700000" algn="tl">
                      <a:srgbClr val="000000">
                        <a:alpha val="43137"/>
                      </a:srgbClr>
                    </a:outerShdw>
                  </a:effectLst>
                </a:rPr>
                <a:t>Pre-Assessment Quarter </a:t>
              </a:r>
              <a:r>
                <a:rPr lang="en-US" sz="3400" b="1" dirty="0" smtClean="0">
                  <a:effectLst>
                    <a:outerShdw blurRad="38100" dist="38100" dir="2700000" algn="tl">
                      <a:srgbClr val="000000">
                        <a:alpha val="43137"/>
                      </a:srgbClr>
                    </a:outerShdw>
                  </a:effectLst>
                </a:rPr>
                <a:t>2</a:t>
              </a:r>
            </a:p>
            <a:p>
              <a:endParaRPr lang="en-US" sz="3400" b="1" dirty="0">
                <a:effectLst>
                  <a:outerShdw blurRad="38100" dist="38100" dir="2700000" algn="tl">
                    <a:srgbClr val="000000">
                      <a:alpha val="43137"/>
                    </a:srgbClr>
                  </a:outerShdw>
                </a:effectLst>
              </a:endParaRPr>
            </a:p>
            <a:p>
              <a:r>
                <a:rPr lang="en-US" sz="3400" b="1" dirty="0">
                  <a:effectLst>
                    <a:outerShdw blurRad="38100" dist="38100" dir="2700000" algn="tl">
                      <a:srgbClr val="000000">
                        <a:alpha val="43137"/>
                      </a:srgbClr>
                    </a:outerShdw>
                  </a:effectLst>
                </a:rPr>
                <a:t>Name ____________________</a:t>
              </a:r>
            </a:p>
          </p:txBody>
        </p:sp>
        <p:sp>
          <p:nvSpPr>
            <p:cNvPr id="9" name="Rectangle 8"/>
            <p:cNvSpPr/>
            <p:nvPr/>
          </p:nvSpPr>
          <p:spPr>
            <a:xfrm>
              <a:off x="1066800" y="357732"/>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12" name="Right Triangle 1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ight Triangle 1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19" name="Group 18"/>
          <p:cNvGrpSpPr/>
          <p:nvPr/>
        </p:nvGrpSpPr>
        <p:grpSpPr>
          <a:xfrm>
            <a:off x="745105" y="2872246"/>
            <a:ext cx="2379789" cy="1665463"/>
            <a:chOff x="1031136" y="1343650"/>
            <a:chExt cx="2379789" cy="1665463"/>
          </a:xfrm>
        </p:grpSpPr>
        <p:sp>
          <p:nvSpPr>
            <p:cNvPr id="20" name="Parallelogram 19"/>
            <p:cNvSpPr/>
            <p:nvPr/>
          </p:nvSpPr>
          <p:spPr>
            <a:xfrm rot="1293572" flipH="1">
              <a:off x="1031136" y="1366098"/>
              <a:ext cx="2352248"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1" name="Parallelogram 20"/>
            <p:cNvSpPr/>
            <p:nvPr/>
          </p:nvSpPr>
          <p:spPr>
            <a:xfrm>
              <a:off x="1371601" y="1343650"/>
              <a:ext cx="2039324"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22" name="Rectangle 21"/>
            <p:cNvSpPr/>
            <p:nvPr/>
          </p:nvSpPr>
          <p:spPr>
            <a:xfrm>
              <a:off x="1733346" y="1843512"/>
              <a:ext cx="1207949"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 </a:t>
              </a:r>
            </a:p>
          </p:txBody>
        </p:sp>
      </p:grpSp>
      <p:sp>
        <p:nvSpPr>
          <p:cNvPr id="2" name="Slide Number Placeholder 1"/>
          <p:cNvSpPr>
            <a:spLocks noGrp="1"/>
          </p:cNvSpPr>
          <p:nvPr>
            <p:ph type="sldNum" sz="quarter" idx="12"/>
          </p:nvPr>
        </p:nvSpPr>
        <p:spPr/>
        <p:txBody>
          <a:bodyPr/>
          <a:lstStyle/>
          <a:p>
            <a:fld id="{F177B04D-AEB5-43ED-B9BA-B3D1EC9C9067}" type="slidenum">
              <a:rPr lang="en-US" smtClean="0"/>
              <a:pPr/>
              <a:t>28</a:t>
            </a:fld>
            <a:endParaRPr lang="en-US" dirty="0"/>
          </a:p>
        </p:txBody>
      </p:sp>
    </p:spTree>
    <p:extLst>
      <p:ext uri="{BB962C8B-B14F-4D97-AF65-F5344CB8AC3E}">
        <p14:creationId xmlns:p14="http://schemas.microsoft.com/office/powerpoint/2010/main" val="1449148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25" y="228600"/>
            <a:ext cx="7448550" cy="7591668"/>
          </a:xfrm>
          <a:prstGeom prst="rect">
            <a:avLst/>
          </a:prstGeom>
          <a:noFill/>
        </p:spPr>
        <p:txBody>
          <a:bodyPr wrap="square" lIns="96367" tIns="48184" rIns="96367" bIns="48184" rtlCol="0">
            <a:spAutoFit/>
          </a:bodyPr>
          <a:lstStyle/>
          <a:p>
            <a:r>
              <a:rPr lang="en-US" sz="1400" b="1" u="sng" dirty="0"/>
              <a:t>Student Directions</a:t>
            </a:r>
            <a:r>
              <a:rPr lang="en-US" sz="1400" b="1" dirty="0"/>
              <a:t>:  </a:t>
            </a:r>
            <a:endParaRPr lang="en-US" sz="1400" b="1" dirty="0" smtClean="0"/>
          </a:p>
          <a:p>
            <a:r>
              <a:rPr lang="en-US" sz="1100" b="1" u="sng" dirty="0" smtClean="0"/>
              <a:t>Part </a:t>
            </a:r>
            <a:r>
              <a:rPr lang="en-US" sz="1100" b="1" u="sng" dirty="0"/>
              <a:t>1</a:t>
            </a:r>
            <a:r>
              <a:rPr lang="en-US" sz="1100" b="1" dirty="0"/>
              <a:t> </a:t>
            </a:r>
          </a:p>
          <a:p>
            <a:endParaRPr lang="en-US" sz="1100" b="1" dirty="0"/>
          </a:p>
          <a:p>
            <a:pPr marL="171450" indent="-171450">
              <a:buFont typeface="Arial" panose="020B0604020202020204" pitchFamily="34" charset="0"/>
              <a:buChar char="•"/>
            </a:pPr>
            <a:r>
              <a:rPr lang="en-US" sz="1100" dirty="0" smtClean="0"/>
              <a:t>You </a:t>
            </a:r>
            <a:r>
              <a:rPr lang="en-US" sz="1100" dirty="0"/>
              <a:t>will read </a:t>
            </a:r>
            <a:r>
              <a:rPr lang="en-US" sz="1100" dirty="0" smtClean="0"/>
              <a:t>several literary and informational accounts about some of the relationships between people and dogs.</a:t>
            </a:r>
          </a:p>
          <a:p>
            <a:pPr marL="171450" indent="-171450">
              <a:buFont typeface="Arial" panose="020B0604020202020204" pitchFamily="34" charset="0"/>
              <a:buChar char="•"/>
            </a:pPr>
            <a:r>
              <a:rPr lang="en-US" sz="1100" dirty="0" smtClean="0"/>
              <a:t>As </a:t>
            </a:r>
            <a:r>
              <a:rPr lang="en-US" sz="1100" dirty="0"/>
              <a:t>you read, take notes on these sources.  </a:t>
            </a:r>
          </a:p>
          <a:p>
            <a:pPr marL="171450" indent="-171450">
              <a:buFont typeface="Arial" panose="020B0604020202020204" pitchFamily="34" charset="0"/>
              <a:buChar char="•"/>
            </a:pPr>
            <a:r>
              <a:rPr lang="en-US" sz="1100" dirty="0"/>
              <a:t>Then you will answer several research questions about these </a:t>
            </a:r>
            <a:r>
              <a:rPr lang="en-US" sz="1100" dirty="0" smtClean="0"/>
              <a:t>sources</a:t>
            </a:r>
            <a:r>
              <a:rPr lang="en-US" sz="1100" dirty="0"/>
              <a:t>. </a:t>
            </a:r>
            <a:endParaRPr lang="en-US" sz="1100" dirty="0" smtClean="0"/>
          </a:p>
          <a:p>
            <a:endParaRPr lang="en-US" sz="1100" dirty="0"/>
          </a:p>
          <a:p>
            <a:pPr marL="359702" indent="-359702">
              <a:defRPr/>
            </a:pPr>
            <a:r>
              <a:rPr lang="en-US" sz="1100" b="1" u="sng" dirty="0"/>
              <a:t>Your assignment</a:t>
            </a:r>
            <a:r>
              <a:rPr lang="en-US" sz="1100" b="1" dirty="0"/>
              <a:t>: </a:t>
            </a:r>
            <a:endParaRPr lang="en-US" sz="1100" b="1" dirty="0" smtClean="0"/>
          </a:p>
          <a:p>
            <a:pPr marL="359702" indent="-359702">
              <a:defRPr/>
            </a:pPr>
            <a:r>
              <a:rPr lang="en-US" sz="1100" b="1" dirty="0" smtClean="0"/>
              <a:t>Part </a:t>
            </a:r>
            <a:r>
              <a:rPr lang="en-US" sz="1100" b="1" dirty="0"/>
              <a:t>2 </a:t>
            </a:r>
            <a:r>
              <a:rPr lang="en-US" sz="1100" b="1" dirty="0" smtClean="0"/>
              <a:t> </a:t>
            </a:r>
          </a:p>
          <a:p>
            <a:pPr marL="171450" indent="-171450">
              <a:buFont typeface="Arial" panose="020B0604020202020204" pitchFamily="34" charset="0"/>
              <a:buChar char="•"/>
              <a:defRPr/>
            </a:pPr>
            <a:r>
              <a:rPr lang="en-US" sz="1100" dirty="0" smtClean="0"/>
              <a:t>You will  be writing an informational article about different kinds of relationships between dogs and people.</a:t>
            </a:r>
          </a:p>
          <a:p>
            <a:pPr marL="359702" indent="-359702">
              <a:defRPr/>
            </a:pPr>
            <a:endParaRPr lang="en-US" sz="1100" b="1" dirty="0">
              <a:solidFill>
                <a:srgbClr val="FF0000"/>
              </a:solidFill>
            </a:endParaRPr>
          </a:p>
          <a:p>
            <a:r>
              <a:rPr lang="en-US" sz="1100" b="1" dirty="0"/>
              <a:t>Steps you will be following:</a:t>
            </a:r>
          </a:p>
          <a:p>
            <a:r>
              <a:rPr lang="en-US" sz="1100" dirty="0"/>
              <a:t>In order to help you plan and write your </a:t>
            </a:r>
            <a:r>
              <a:rPr lang="en-US" sz="1100" dirty="0" smtClean="0"/>
              <a:t>article</a:t>
            </a:r>
            <a:r>
              <a:rPr lang="en-US" sz="1100" dirty="0" smtClean="0">
                <a:solidFill>
                  <a:srgbClr val="C00000"/>
                </a:solidFill>
              </a:rPr>
              <a:t>, </a:t>
            </a:r>
            <a:r>
              <a:rPr lang="en-US" sz="1100" dirty="0"/>
              <a:t>you will do all of the following:</a:t>
            </a:r>
          </a:p>
          <a:p>
            <a:pPr marL="228600" indent="-228600">
              <a:buAutoNum type="arabicPeriod"/>
            </a:pPr>
            <a:r>
              <a:rPr lang="en-US" sz="1100" dirty="0" smtClean="0"/>
              <a:t>Read the two texts about dogs.</a:t>
            </a:r>
          </a:p>
          <a:p>
            <a:r>
              <a:rPr lang="en-US" sz="1100" dirty="0" smtClean="0"/>
              <a:t>2</a:t>
            </a:r>
            <a:r>
              <a:rPr lang="en-US" sz="1100" dirty="0"/>
              <a:t>. </a:t>
            </a:r>
            <a:r>
              <a:rPr lang="en-US" sz="1100" dirty="0" smtClean="0"/>
              <a:t>  Answer </a:t>
            </a:r>
            <a:r>
              <a:rPr lang="en-US" sz="1100" dirty="0"/>
              <a:t>several questions about the sources.</a:t>
            </a:r>
          </a:p>
          <a:p>
            <a:r>
              <a:rPr lang="en-US" sz="1100" dirty="0"/>
              <a:t>3. </a:t>
            </a:r>
            <a:r>
              <a:rPr lang="en-US" sz="1100" dirty="0" smtClean="0"/>
              <a:t>  Plan </a:t>
            </a:r>
            <a:r>
              <a:rPr lang="en-US" sz="1100" dirty="0"/>
              <a:t>your article.</a:t>
            </a:r>
          </a:p>
          <a:p>
            <a:endParaRPr lang="en-US" sz="1100" b="1" dirty="0"/>
          </a:p>
          <a:p>
            <a:r>
              <a:rPr lang="en-US" sz="1100" b="1" dirty="0"/>
              <a:t>Directions for beginning:</a:t>
            </a:r>
          </a:p>
          <a:p>
            <a:r>
              <a:rPr lang="en-US" sz="1100" dirty="0"/>
              <a:t>You will now read </a:t>
            </a:r>
            <a:r>
              <a:rPr lang="en-US" sz="1100" dirty="0" smtClean="0"/>
              <a:t>several types of texts. Take </a:t>
            </a:r>
            <a:r>
              <a:rPr lang="en-US" sz="1100" dirty="0"/>
              <a:t>notes because you may want to refer to your notes while you plan your article. You can refer to any of the sources as often as you like.</a:t>
            </a:r>
            <a:r>
              <a:rPr lang="en-US" sz="1100" b="1" dirty="0"/>
              <a:t> </a:t>
            </a:r>
          </a:p>
          <a:p>
            <a:endParaRPr lang="en-US" sz="1100" b="1" dirty="0"/>
          </a:p>
          <a:p>
            <a:r>
              <a:rPr lang="en-US" sz="1100" b="1" dirty="0"/>
              <a:t>Questions</a:t>
            </a:r>
          </a:p>
          <a:p>
            <a:r>
              <a:rPr lang="en-US" sz="1100" dirty="0"/>
              <a:t>Answer the questions.  Your answers to these questions will be scored. Also, they will help you think about the sources you’ve read, which should help you plan your article.</a:t>
            </a:r>
          </a:p>
          <a:p>
            <a:endParaRPr lang="en-US" sz="1100" dirty="0"/>
          </a:p>
          <a:p>
            <a:r>
              <a:rPr lang="en-US" sz="1100" b="1" u="sng" dirty="0"/>
              <a:t>Part 2</a:t>
            </a:r>
            <a:r>
              <a:rPr lang="en-US" sz="1100" b="1" dirty="0"/>
              <a:t> </a:t>
            </a:r>
          </a:p>
          <a:p>
            <a:pPr>
              <a:defRPr/>
            </a:pPr>
            <a:r>
              <a:rPr lang="en-US" sz="1100" b="1" u="sng" dirty="0"/>
              <a:t>Your </a:t>
            </a:r>
            <a:r>
              <a:rPr lang="en-US" sz="1100" b="1" u="sng" dirty="0" smtClean="0"/>
              <a:t>assignment</a:t>
            </a:r>
            <a:endParaRPr lang="en-US" sz="1100" b="1" dirty="0"/>
          </a:p>
          <a:p>
            <a:pPr marL="359702" indent="-359702">
              <a:defRPr/>
            </a:pPr>
            <a:r>
              <a:rPr lang="en-US" sz="1100" dirty="0"/>
              <a:t>            After reading the texts and viewing the video you will write an </a:t>
            </a:r>
            <a:r>
              <a:rPr lang="en-US" sz="1100" dirty="0" smtClean="0"/>
              <a:t>informational article </a:t>
            </a:r>
            <a:r>
              <a:rPr lang="en-US" sz="1100" dirty="0"/>
              <a:t>for your class exploring different kinds of relationships between dogs and people.  Be thinking about the following.</a:t>
            </a:r>
          </a:p>
          <a:p>
            <a:pPr marL="359702" indent="-359702">
              <a:defRPr/>
            </a:pPr>
            <a:endParaRPr lang="en-US" sz="1100" dirty="0"/>
          </a:p>
          <a:p>
            <a:pPr marL="358775" indent="44450">
              <a:defRPr/>
            </a:pPr>
            <a:r>
              <a:rPr lang="en-US" sz="1100" dirty="0"/>
              <a:t>1.  What different situations determine the relationships between dogs and people?</a:t>
            </a:r>
          </a:p>
          <a:p>
            <a:pPr marL="358775" indent="44450">
              <a:defRPr/>
            </a:pPr>
            <a:r>
              <a:rPr lang="en-US" sz="1100" dirty="0"/>
              <a:t>2.  Who benefits most the people or the dogs?  Explain why.</a:t>
            </a:r>
          </a:p>
          <a:p>
            <a:pPr marL="358775" indent="44450">
              <a:defRPr/>
            </a:pPr>
            <a:r>
              <a:rPr lang="en-US" sz="1100" dirty="0"/>
              <a:t>3.  Which situations would not having a dog make the biggest impact?  Explain why</a:t>
            </a:r>
            <a:endParaRPr lang="en-US" sz="1100" b="1" dirty="0"/>
          </a:p>
          <a:p>
            <a:pPr>
              <a:defRPr/>
            </a:pPr>
            <a:endParaRPr lang="en-US" sz="1100" dirty="0"/>
          </a:p>
          <a:p>
            <a:r>
              <a:rPr lang="en-US" sz="1100" b="1" u="sng" dirty="0"/>
              <a:t>You will</a:t>
            </a:r>
            <a:r>
              <a:rPr lang="en-US" sz="1100" dirty="0"/>
              <a:t>:</a:t>
            </a:r>
          </a:p>
          <a:p>
            <a:pPr marL="361375" indent="-361375">
              <a:buAutoNum type="arabicPeriod"/>
            </a:pPr>
            <a:r>
              <a:rPr lang="en-US" sz="1100" u="sng" dirty="0"/>
              <a:t>Plan</a:t>
            </a:r>
            <a:r>
              <a:rPr lang="en-US" sz="1100" dirty="0"/>
              <a:t> your writing.  You may use your notes and answers.</a:t>
            </a:r>
          </a:p>
          <a:p>
            <a:pPr marL="361375" indent="-361375">
              <a:buAutoNum type="arabicPeriod"/>
            </a:pPr>
            <a:endParaRPr lang="en-US" sz="1100" dirty="0"/>
          </a:p>
          <a:p>
            <a:pPr marL="361375" indent="-361375">
              <a:buAutoNum type="arabicPeriod"/>
            </a:pPr>
            <a:r>
              <a:rPr lang="en-US" sz="1100" dirty="0"/>
              <a:t>Write – Revise and Edit your first draft (your teacher will give you paper).</a:t>
            </a:r>
          </a:p>
          <a:p>
            <a:pPr marL="361375" indent="-361375">
              <a:buAutoNum type="arabicPeriod"/>
            </a:pPr>
            <a:endParaRPr lang="en-US" sz="1100" dirty="0"/>
          </a:p>
          <a:p>
            <a:pPr marL="361375" indent="-361375">
              <a:buAutoNum type="arabicPeriod"/>
            </a:pPr>
            <a:r>
              <a:rPr lang="en-US" sz="1100" dirty="0"/>
              <a:t>Write a final draft for your  report</a:t>
            </a:r>
            <a:r>
              <a:rPr lang="en-US" sz="1100" dirty="0" smtClean="0"/>
              <a:t>.</a:t>
            </a:r>
          </a:p>
          <a:p>
            <a:pPr marL="361375" indent="-361375">
              <a:buAutoNum type="arabicPeriod"/>
            </a:pPr>
            <a:endParaRPr lang="en-US" sz="1100" dirty="0"/>
          </a:p>
          <a:p>
            <a:pPr algn="ctr"/>
            <a:r>
              <a:rPr lang="en-US" sz="1100" b="1" dirty="0" smtClean="0"/>
              <a:t>How You Will Be Scored…</a:t>
            </a:r>
            <a:endParaRPr lang="en-US" sz="1100" b="1" dirty="0"/>
          </a:p>
          <a:p>
            <a:pPr marL="361375" indent="-361375">
              <a:buAutoNum type="arabicPeriod"/>
            </a:pPr>
            <a:endParaRPr lang="en-US" sz="1100" dirty="0"/>
          </a:p>
          <a:p>
            <a:endParaRPr lang="en-US" sz="1100" u="sng" dirty="0"/>
          </a:p>
        </p:txBody>
      </p:sp>
      <p:sp>
        <p:nvSpPr>
          <p:cNvPr id="2" name="Slide Number Placeholder 1"/>
          <p:cNvSpPr>
            <a:spLocks noGrp="1"/>
          </p:cNvSpPr>
          <p:nvPr>
            <p:ph type="sldNum" sz="quarter" idx="12"/>
          </p:nvPr>
        </p:nvSpPr>
        <p:spPr/>
        <p:txBody>
          <a:bodyPr/>
          <a:lstStyle/>
          <a:p>
            <a:fld id="{F177B04D-AEB5-43ED-B9BA-B3D1EC9C9067}" type="slidenum">
              <a:rPr lang="en-US" smtClean="0"/>
              <a:pPr/>
              <a:t>29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65157660"/>
              </p:ext>
            </p:extLst>
          </p:nvPr>
        </p:nvGraphicFramePr>
        <p:xfrm>
          <a:off x="1295400" y="7467600"/>
          <a:ext cx="5181600" cy="1924685"/>
        </p:xfrm>
        <a:graphic>
          <a:graphicData uri="http://schemas.openxmlformats.org/drawingml/2006/table">
            <a:tbl>
              <a:tblPr firstRow="1" bandRow="1">
                <a:tableStyleId>{073A0DAA-6AF3-43AB-8588-CEC1D06C72B9}</a:tableStyleId>
              </a:tblPr>
              <a:tblGrid>
                <a:gridCol w="1447800"/>
                <a:gridCol w="3733800"/>
              </a:tblGrid>
              <a:tr h="0">
                <a:tc>
                  <a:txBody>
                    <a:bodyPr/>
                    <a:lstStyle/>
                    <a:p>
                      <a:pPr marL="0" marR="0">
                        <a:lnSpc>
                          <a:spcPct val="107000"/>
                        </a:lnSpc>
                        <a:spcBef>
                          <a:spcPts val="0"/>
                        </a:spcBef>
                        <a:spcAft>
                          <a:spcPts val="800"/>
                        </a:spcAft>
                      </a:pPr>
                      <a:r>
                        <a:rPr lang="en-US" sz="9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Statement of Purpose/Focus</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well you clearly state and maintain your controlling idea or main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n-US" sz="900" b="1" i="1" dirty="0">
                          <a:effectLst/>
                          <a:latin typeface="Calibri" panose="020F0502020204030204" pitchFamily="34" charset="0"/>
                          <a:ea typeface="Calibri" panose="020F0502020204030204" pitchFamily="34" charset="0"/>
                          <a:cs typeface="Times New Roman" panose="02020603050405020304" pitchFamily="18" charset="0"/>
                        </a:rPr>
                        <a:t>Organization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how well the ideas progress from the introduction to the conclusion using effective transitions and how well you stay on topic throughout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n-US" sz="900" b="1" i="1">
                          <a:effectLst/>
                          <a:latin typeface="Calibri" panose="020F0502020204030204" pitchFamily="34" charset="0"/>
                          <a:ea typeface="Calibri" panose="020F0502020204030204" pitchFamily="34" charset="0"/>
                          <a:cs typeface="Times New Roman" panose="02020603050405020304" pitchFamily="18" charset="0"/>
                        </a:rPr>
                        <a:t>Elaboration of Evidence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how well you provide evidence from sources about your topic and elaborate with specific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n-US" sz="900" b="1" i="1">
                          <a:effectLst/>
                          <a:latin typeface="Calibri" panose="020F0502020204030204" pitchFamily="34" charset="0"/>
                          <a:ea typeface="Calibri" panose="020F0502020204030204" pitchFamily="34" charset="0"/>
                          <a:cs typeface="Times New Roman" panose="02020603050405020304" pitchFamily="18" charset="0"/>
                        </a:rPr>
                        <a:t>Language and Vocabulary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how well you effectively express ideas using precise language that is appropriate for your audience and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n-US" sz="900" b="1" i="1" dirty="0">
                          <a:effectLst/>
                          <a:latin typeface="Calibri" panose="020F0502020204030204" pitchFamily="34" charset="0"/>
                          <a:ea typeface="Calibri" panose="020F0502020204030204" pitchFamily="34" charset="0"/>
                          <a:cs typeface="Times New Roman" panose="02020603050405020304" pitchFamily="18" charset="0"/>
                        </a:rPr>
                        <a:t>Conventions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how well you follow the rules of usage, punctuation, capitalization, and spelling.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163631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1" y="213244"/>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35785885"/>
              </p:ext>
            </p:extLst>
          </p:nvPr>
        </p:nvGraphicFramePr>
        <p:xfrm>
          <a:off x="1036320" y="670560"/>
          <a:ext cx="5440680" cy="7336536"/>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a:p>
        </p:txBody>
      </p:sp>
    </p:spTree>
    <p:extLst>
      <p:ext uri="{BB962C8B-B14F-4D97-AF65-F5344CB8AC3E}">
        <p14:creationId xmlns:p14="http://schemas.microsoft.com/office/powerpoint/2010/main" val="118372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8615" y="685800"/>
            <a:ext cx="6858000" cy="9233297"/>
          </a:xfrm>
          <a:prstGeom prst="rect">
            <a:avLst/>
          </a:prstGeom>
        </p:spPr>
        <p:txBody>
          <a:bodyPr wrap="square">
            <a:spAutoFit/>
          </a:bodyPr>
          <a:lstStyle/>
          <a:p>
            <a:pPr algn="ctr"/>
            <a:r>
              <a:rPr lang="en-US" sz="1600" b="1" u="sng" dirty="0" smtClean="0"/>
              <a:t>Lost Dog</a:t>
            </a:r>
          </a:p>
          <a:p>
            <a:pPr algn="ctr"/>
            <a:r>
              <a:rPr lang="en-US" sz="1000" i="1" dirty="0" smtClean="0"/>
              <a:t>Source: Center For Urban Education DePaul University - excerpt</a:t>
            </a:r>
          </a:p>
          <a:p>
            <a:pPr algn="ctr"/>
            <a:endParaRPr lang="en-US" sz="1000" i="1" dirty="0" smtClean="0"/>
          </a:p>
          <a:p>
            <a:endParaRPr lang="en-US" sz="1200" dirty="0" smtClean="0"/>
          </a:p>
          <a:p>
            <a:endParaRPr lang="en-US" sz="1200" dirty="0"/>
          </a:p>
          <a:p>
            <a:r>
              <a:rPr lang="en-US" sz="1300" dirty="0" smtClean="0"/>
              <a:t>...</a:t>
            </a:r>
            <a:r>
              <a:rPr lang="en-US" sz="1300" dirty="0"/>
              <a:t>It was my job to take our dog out for a walk on one particularly cold Saturday in January.  It was freezing and I sure didn’t want to go outside. Instead, I just opened the door and let the dog out by himself. I kept an eye on him to be certain he would return and come back inside</a:t>
            </a:r>
            <a:r>
              <a:rPr lang="en-US" sz="1300" dirty="0" smtClean="0"/>
              <a:t>.</a:t>
            </a:r>
          </a:p>
          <a:p>
            <a:endParaRPr lang="en-US" sz="1300" dirty="0"/>
          </a:p>
          <a:p>
            <a:r>
              <a:rPr lang="en-US" sz="1300" dirty="0"/>
              <a:t>However, another neighborhood dog quickly ran past our house, and our dog sped after to catch him. I quickly grabbed my coat so I could follow my dog, and then I rushed outside. Unfortunately, I was already too late, and my dog was nowhere nearby. I walked a few blocks, and yelled out his name, but to no avail</a:t>
            </a:r>
            <a:r>
              <a:rPr lang="en-US" sz="1300" dirty="0" smtClean="0"/>
              <a:t>.</a:t>
            </a:r>
          </a:p>
          <a:p>
            <a:endParaRPr lang="en-US" sz="1300" dirty="0"/>
          </a:p>
          <a:p>
            <a:r>
              <a:rPr lang="en-US" sz="1300" dirty="0"/>
              <a:t>When I returned home my mother knew I was distressed.  She was standing at the door waiting, and asked me what had happened. “I know it was my responsibility to walk our dog,” I confessed, “but I thought he would be able to go outside and come back by himself. Now he’s disappeared and I can’t find him anywhere.”  “I feel just terrible</a:t>
            </a:r>
            <a:r>
              <a:rPr lang="en-US" sz="1300" dirty="0" smtClean="0"/>
              <a:t>.”</a:t>
            </a:r>
          </a:p>
          <a:p>
            <a:endParaRPr lang="en-US" sz="1300" dirty="0"/>
          </a:p>
          <a:p>
            <a:r>
              <a:rPr lang="en-US" sz="1300" dirty="0"/>
              <a:t>My mother was extremely angry with me. She said I certainly should have been more responsible. She decided to help by creating some signs. The signs read, “Lost: A </a:t>
            </a:r>
            <a:r>
              <a:rPr lang="en-US" sz="1300" dirty="0" smtClean="0"/>
              <a:t>Large </a:t>
            </a:r>
            <a:r>
              <a:rPr lang="en-US" sz="1300" dirty="0"/>
              <a:t>B</a:t>
            </a:r>
            <a:r>
              <a:rPr lang="en-US" sz="1300" dirty="0" smtClean="0"/>
              <a:t>lack </a:t>
            </a:r>
            <a:r>
              <a:rPr lang="en-US" sz="1300" dirty="0"/>
              <a:t>Labrador </a:t>
            </a:r>
            <a:r>
              <a:rPr lang="en-US" sz="1300" dirty="0" smtClean="0"/>
              <a:t>Retriever</a:t>
            </a:r>
            <a:r>
              <a:rPr lang="en-US" sz="1300" dirty="0"/>
              <a:t>. Please contact us immediately” and she highlighted our phone number on the bottom. “Okay, Darrell,” she said, as she handed over the stack of signs, “now go hang these fliers on as many street posts as possible near our home</a:t>
            </a:r>
            <a:r>
              <a:rPr lang="en-US" sz="1300" dirty="0" smtClean="0"/>
              <a:t>.”</a:t>
            </a:r>
          </a:p>
          <a:p>
            <a:endParaRPr lang="en-US" sz="1300" dirty="0"/>
          </a:p>
          <a:p>
            <a:r>
              <a:rPr lang="en-US" sz="1300" dirty="0"/>
              <a:t>My sister and I grabbed the signs and we posted them along our street in addition to several surrounding streets adjoining our neighborhood.  The entire </a:t>
            </a:r>
            <a:r>
              <a:rPr lang="en-US" sz="1300" dirty="0" smtClean="0"/>
              <a:t>time </a:t>
            </a:r>
            <a:r>
              <a:rPr lang="en-US" sz="1300" dirty="0"/>
              <a:t>I was incredibly sad and anxious about our dog. I kept reflecting about how freezing it was and how cold and miserable our dog must be. My sister wanted to go </a:t>
            </a:r>
            <a:r>
              <a:rPr lang="en-US" sz="1300" dirty="0" smtClean="0"/>
              <a:t>home so </a:t>
            </a:r>
            <a:r>
              <a:rPr lang="en-US" sz="1300" dirty="0"/>
              <a:t>I told her I’d walk her home, but then keep searching for the dog myself. I took her home and resumed the search</a:t>
            </a:r>
            <a:r>
              <a:rPr lang="en-US" sz="1300" dirty="0" smtClean="0"/>
              <a:t>.</a:t>
            </a:r>
          </a:p>
          <a:p>
            <a:endParaRPr lang="en-US" sz="1300" dirty="0"/>
          </a:p>
          <a:p>
            <a:r>
              <a:rPr lang="en-US" sz="1300" dirty="0"/>
              <a:t>I continued circling the neighborhood, searching for our dog, but I didn’t see him anywhere. I yelled out his </a:t>
            </a:r>
            <a:r>
              <a:rPr lang="en-US" sz="1300" dirty="0" smtClean="0"/>
              <a:t>name and </a:t>
            </a:r>
            <a:r>
              <a:rPr lang="en-US" sz="1300" dirty="0"/>
              <a:t>I looked in all the alleys. Each time I couldn’t locate our dog I became more and more disappointed.  I had made such an enormous mistake. All I desired was to stay warm, but now I was extremely cold— and so was my dog. </a:t>
            </a:r>
            <a:endParaRPr lang="en-US" sz="1300" dirty="0" smtClean="0"/>
          </a:p>
          <a:p>
            <a:r>
              <a:rPr lang="en-US" sz="1300" dirty="0"/>
              <a:t>Finally, I quit searching and sulked home. When I returned, my mother was waiting for me and smiling broadly. She told me, “Our dog came back home by himself. So, you were  right—he did come back—but you were wrong, too. You should have done your job this morning.”</a:t>
            </a:r>
          </a:p>
          <a:p>
            <a:r>
              <a:rPr lang="en-US" sz="1300" dirty="0"/>
              <a:t> </a:t>
            </a:r>
          </a:p>
          <a:p>
            <a:r>
              <a:rPr lang="en-US" sz="1300" dirty="0"/>
              <a:t>“You’re right, mom. I was wrong, and, as a result, I’ve learned a valuable lesson today. What seems easiest to do initially may turn out to be difficult in the end. This was a very challenging morning for everyone.”</a:t>
            </a:r>
          </a:p>
          <a:p>
            <a:r>
              <a:rPr lang="en-US" sz="1300" dirty="0"/>
              <a:t> </a:t>
            </a:r>
          </a:p>
          <a:p>
            <a:r>
              <a:rPr lang="en-US" sz="1300" dirty="0"/>
              <a:t>Since that morning I’ve remembered that lesson, especially when I want to do things the easiest way possible instead of the best way possible!</a:t>
            </a:r>
          </a:p>
          <a:p>
            <a:endParaRPr lang="en-US" sz="1400" dirty="0" smtClean="0"/>
          </a:p>
        </p:txBody>
      </p:sp>
      <p:sp>
        <p:nvSpPr>
          <p:cNvPr id="5" name="Rectangle 4"/>
          <p:cNvSpPr/>
          <p:nvPr/>
        </p:nvSpPr>
        <p:spPr>
          <a:xfrm>
            <a:off x="1924515" y="1239797"/>
            <a:ext cx="3886200" cy="307777"/>
          </a:xfrm>
          <a:prstGeom prst="rect">
            <a:avLst/>
          </a:prstGeom>
        </p:spPr>
        <p:txBody>
          <a:bodyPr>
            <a:spAutoFit/>
          </a:bodyPr>
          <a:lstStyle/>
          <a:p>
            <a:r>
              <a:rPr lang="en-US" sz="1400" dirty="0" smtClean="0">
                <a:hlinkClick r:id="rId2"/>
              </a:rPr>
              <a:t>http</a:t>
            </a:r>
            <a:r>
              <a:rPr lang="en-US" sz="1400" dirty="0">
                <a:hlinkClick r:id="rId2"/>
              </a:rPr>
              <a:t>://</a:t>
            </a:r>
            <a:r>
              <a:rPr lang="en-US" sz="1400" dirty="0" smtClean="0">
                <a:hlinkClick r:id="rId2"/>
              </a:rPr>
              <a:t>www.youtube.com/watch?v=NK-T_t166TY</a:t>
            </a:r>
            <a:endParaRPr lang="en-US" sz="1400" dirty="0" smtClean="0"/>
          </a:p>
        </p:txBody>
      </p:sp>
      <p:sp>
        <p:nvSpPr>
          <p:cNvPr id="2" name="Slide Number Placeholder 1"/>
          <p:cNvSpPr>
            <a:spLocks noGrp="1"/>
          </p:cNvSpPr>
          <p:nvPr>
            <p:ph type="sldNum" sz="quarter" idx="12"/>
          </p:nvPr>
        </p:nvSpPr>
        <p:spPr/>
        <p:txBody>
          <a:bodyPr/>
          <a:lstStyle/>
          <a:p>
            <a:fld id="{F177B04D-AEB5-43ED-B9BA-B3D1EC9C9067}" type="slidenum">
              <a:rPr lang="en-US" smtClean="0"/>
              <a:pPr/>
              <a:t>30</a:t>
            </a:fld>
            <a:endParaRPr lang="en-US" dirty="0"/>
          </a:p>
        </p:txBody>
      </p:sp>
      <p:sp>
        <p:nvSpPr>
          <p:cNvPr id="4" name="TextBox 3"/>
          <p:cNvSpPr txBox="1"/>
          <p:nvPr/>
        </p:nvSpPr>
        <p:spPr>
          <a:xfrm>
            <a:off x="5715000" y="174248"/>
            <a:ext cx="2286000" cy="861774"/>
          </a:xfrm>
          <a:prstGeom prst="rect">
            <a:avLst/>
          </a:prstGeom>
          <a:noFill/>
        </p:spPr>
        <p:txBody>
          <a:bodyPr wrap="square" rtlCol="0">
            <a:spAutoFit/>
          </a:bodyPr>
          <a:lstStyle/>
          <a:p>
            <a:r>
              <a:rPr lang="en-US" sz="1000" dirty="0"/>
              <a:t>Grade Equivalent: 5.5</a:t>
            </a:r>
            <a:endParaRPr lang="en-US" sz="1000" b="1" dirty="0"/>
          </a:p>
          <a:p>
            <a:r>
              <a:rPr lang="en-US" sz="1000" dirty="0"/>
              <a:t>Lexile Measure: 780L</a:t>
            </a:r>
            <a:endParaRPr lang="en-US" sz="1000" b="1" dirty="0"/>
          </a:p>
          <a:p>
            <a:r>
              <a:rPr lang="en-US" sz="1000" dirty="0"/>
              <a:t>Mean Sentence Length:12.73</a:t>
            </a:r>
            <a:endParaRPr lang="en-US" sz="1000" b="1" dirty="0"/>
          </a:p>
          <a:p>
            <a:r>
              <a:rPr lang="en-US" sz="1000" dirty="0"/>
              <a:t>Mean Log Word Frequency: 3.71</a:t>
            </a:r>
            <a:endParaRPr lang="en-US" sz="1000" b="1" dirty="0"/>
          </a:p>
          <a:p>
            <a:r>
              <a:rPr lang="en-US" sz="1000" dirty="0"/>
              <a:t>Word Count: 522</a:t>
            </a:r>
            <a:endParaRPr lang="en-US" sz="1000" b="1" dirty="0">
              <a:effectLst/>
            </a:endParaRPr>
          </a:p>
        </p:txBody>
      </p:sp>
      <p:sp>
        <p:nvSpPr>
          <p:cNvPr id="6" name="TextBox 5"/>
          <p:cNvSpPr txBox="1"/>
          <p:nvPr/>
        </p:nvSpPr>
        <p:spPr>
          <a:xfrm>
            <a:off x="1143000" y="1239796"/>
            <a:ext cx="1295400" cy="307777"/>
          </a:xfrm>
          <a:prstGeom prst="rect">
            <a:avLst/>
          </a:prstGeom>
          <a:noFill/>
        </p:spPr>
        <p:txBody>
          <a:bodyPr wrap="square" rtlCol="0">
            <a:spAutoFit/>
          </a:bodyPr>
          <a:lstStyle/>
          <a:p>
            <a:r>
              <a:rPr lang="en-US" sz="1400" dirty="0" smtClean="0"/>
              <a:t>Video link:</a:t>
            </a:r>
            <a:endParaRPr lang="en-US" sz="1400" dirty="0"/>
          </a:p>
        </p:txBody>
      </p:sp>
    </p:spTree>
    <p:extLst>
      <p:ext uri="{BB962C8B-B14F-4D97-AF65-F5344CB8AC3E}">
        <p14:creationId xmlns:p14="http://schemas.microsoft.com/office/powerpoint/2010/main" val="1635399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91966" y="5181600"/>
            <a:ext cx="6080284" cy="3196031"/>
          </a:xfrm>
          <a:prstGeom prst="rect">
            <a:avLst/>
          </a:prstGeom>
          <a:noFill/>
        </p:spPr>
        <p:txBody>
          <a:bodyPr wrap="square" lIns="101881" tIns="50941" rIns="101881" bIns="50941">
            <a:spAutoFit/>
          </a:bodyPr>
          <a:lstStyle/>
          <a:p>
            <a:pPr marL="457200" indent="-457200"/>
            <a:r>
              <a:rPr lang="en-US" sz="1700" b="1" smtClean="0">
                <a:latin typeface="Helvetica" pitchFamily="34" charset="0"/>
                <a:cs typeface="Helvetica" pitchFamily="34" charset="0"/>
              </a:rPr>
              <a:t>2.    How does the account of the weather in the story  help establish the plot in the </a:t>
            </a:r>
            <a:r>
              <a:rPr lang="en-US" sz="1700" b="1" i="1" u="sng" smtClean="0">
                <a:latin typeface="Helvetica" pitchFamily="34" charset="0"/>
                <a:cs typeface="Helvetica" pitchFamily="34" charset="0"/>
              </a:rPr>
              <a:t>Lost Dog</a:t>
            </a:r>
            <a:r>
              <a:rPr lang="en-US" sz="1700" b="1" i="1" smtClean="0">
                <a:latin typeface="Helvetica" pitchFamily="34" charset="0"/>
                <a:cs typeface="Helvetica" pitchFamily="34" charset="0"/>
              </a:rPr>
              <a:t>?</a:t>
            </a:r>
            <a:endParaRPr lang="en-US" sz="1700" b="1" smtClean="0">
              <a:latin typeface="Helvetica" pitchFamily="34" charset="0"/>
              <a:cs typeface="Helvetica" pitchFamily="34" charset="0"/>
            </a:endParaRPr>
          </a:p>
          <a:p>
            <a:pPr marL="361417" indent="-361417">
              <a:buAutoNum type="arabicPeriod" startAt="3"/>
            </a:pPr>
            <a:endParaRPr lang="en-US" sz="1700" b="1" smtClean="0">
              <a:latin typeface="Helvetica" pitchFamily="34" charset="0"/>
              <a:cs typeface="Helvetica" pitchFamily="34" charset="0"/>
            </a:endParaRPr>
          </a:p>
          <a:p>
            <a:pPr marL="664270" indent="-361417">
              <a:buFont typeface="+mj-lt"/>
              <a:buAutoNum type="alphaUcPeriod"/>
            </a:pPr>
            <a:r>
              <a:rPr lang="en-US" sz="1500" smtClean="0">
                <a:latin typeface="Helvetica" pitchFamily="34" charset="0"/>
                <a:cs typeface="Helvetica" pitchFamily="34" charset="0"/>
              </a:rPr>
              <a:t>It was cold throughout the story which contributed to the interest of the story.</a:t>
            </a:r>
          </a:p>
          <a:p>
            <a:pPr marL="664270" indent="-361417">
              <a:buFont typeface="+mj-lt"/>
              <a:buAutoNum type="alphaUcPeriod"/>
            </a:pPr>
            <a:endParaRPr lang="en-US" sz="1500" smtClean="0">
              <a:latin typeface="Helvetica" pitchFamily="34" charset="0"/>
              <a:cs typeface="Helvetica" pitchFamily="34" charset="0"/>
            </a:endParaRPr>
          </a:p>
          <a:p>
            <a:pPr marL="664270" indent="-361417">
              <a:buFont typeface="+mj-lt"/>
              <a:buAutoNum type="alphaUcPeriod"/>
            </a:pPr>
            <a:r>
              <a:rPr lang="en-US" sz="1500" smtClean="0">
                <a:latin typeface="Helvetica" pitchFamily="34" charset="0"/>
                <a:cs typeface="Helvetica" pitchFamily="34" charset="0"/>
              </a:rPr>
              <a:t>Darrell had to wear a coat to go outside to look for the dog.</a:t>
            </a:r>
          </a:p>
          <a:p>
            <a:pPr marL="664270" indent="-361417">
              <a:buFont typeface="+mj-lt"/>
              <a:buAutoNum type="alphaUcPeriod"/>
            </a:pPr>
            <a:endParaRPr lang="en-US" sz="1500" smtClean="0">
              <a:latin typeface="Helvetica" pitchFamily="34" charset="0"/>
              <a:cs typeface="Helvetica" pitchFamily="34" charset="0"/>
            </a:endParaRPr>
          </a:p>
          <a:p>
            <a:pPr marL="664270" indent="-361417">
              <a:buFont typeface="+mj-lt"/>
              <a:buAutoNum type="alphaUcPeriod"/>
            </a:pPr>
            <a:r>
              <a:rPr lang="en-US" sz="1500" smtClean="0">
                <a:latin typeface="Helvetica" pitchFamily="34" charset="0"/>
                <a:cs typeface="Helvetica" pitchFamily="34" charset="0"/>
              </a:rPr>
              <a:t>If the weather had not been cold, then Darrell probably would have walked the dog instead of letting him out alone.</a:t>
            </a:r>
          </a:p>
          <a:p>
            <a:pPr marL="664270" indent="-361417">
              <a:buFont typeface="+mj-lt"/>
              <a:buAutoNum type="alphaUcPeriod"/>
            </a:pPr>
            <a:endParaRPr lang="en-US" sz="1500" smtClean="0">
              <a:latin typeface="Helvetica" pitchFamily="34" charset="0"/>
              <a:cs typeface="Helvetica" pitchFamily="34" charset="0"/>
            </a:endParaRPr>
          </a:p>
          <a:p>
            <a:pPr marL="664270" indent="-361417">
              <a:buFont typeface="+mj-lt"/>
              <a:buAutoNum type="alphaUcPeriod"/>
            </a:pPr>
            <a:r>
              <a:rPr lang="en-US" sz="1500" smtClean="0">
                <a:latin typeface="Helvetica" pitchFamily="34" charset="0"/>
                <a:cs typeface="Helvetica" pitchFamily="34" charset="0"/>
              </a:rPr>
              <a:t>Darrell continually worried about the affect of the weather on his dog.</a:t>
            </a:r>
            <a:endParaRPr lang="en-US" sz="1500" dirty="0">
              <a:latin typeface="Helvetica" pitchFamily="34" charset="0"/>
              <a:cs typeface="Helvetica" pitchFamily="34" charset="0"/>
            </a:endParaRPr>
          </a:p>
        </p:txBody>
      </p:sp>
      <p:cxnSp>
        <p:nvCxnSpPr>
          <p:cNvPr id="11" name="Straight Connector 10"/>
          <p:cNvCxnSpPr/>
          <p:nvPr/>
        </p:nvCxnSpPr>
        <p:spPr>
          <a:xfrm>
            <a:off x="248515" y="4343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82216" y="533400"/>
            <a:ext cx="6199584" cy="3011365"/>
          </a:xfrm>
          <a:prstGeom prst="rect">
            <a:avLst/>
          </a:prstGeom>
          <a:noFill/>
        </p:spPr>
        <p:txBody>
          <a:bodyPr wrap="square" lIns="101881" tIns="50941" rIns="101881" bIns="50941">
            <a:spAutoFit/>
          </a:bodyPr>
          <a:lstStyle/>
          <a:p>
            <a:endParaRPr lang="en-US" sz="1600" dirty="0">
              <a:latin typeface="Helvetica" pitchFamily="34" charset="0"/>
              <a:cs typeface="Helvetica" pitchFamily="34" charset="0"/>
            </a:endParaRPr>
          </a:p>
          <a:p>
            <a:pPr marL="240944" indent="-240944"/>
            <a:r>
              <a:rPr lang="en-US" sz="1900" b="1" dirty="0" smtClean="0">
                <a:latin typeface="Helvetica" pitchFamily="34" charset="0"/>
                <a:cs typeface="Helvetica" pitchFamily="34" charset="0"/>
              </a:rPr>
              <a:t>1. </a:t>
            </a:r>
            <a:r>
              <a:rPr lang="en-US" sz="1700" b="1" dirty="0" smtClean="0">
                <a:latin typeface="Helvetica" pitchFamily="34" charset="0"/>
                <a:cs typeface="Helvetica" pitchFamily="34" charset="0"/>
              </a:rPr>
              <a:t>How does the author use chronology to develop the plot in the </a:t>
            </a:r>
            <a:r>
              <a:rPr lang="en-US" sz="1700" b="1" i="1" u="sng" dirty="0" smtClean="0">
                <a:latin typeface="Helvetica" pitchFamily="34" charset="0"/>
                <a:cs typeface="Helvetica" pitchFamily="34" charset="0"/>
              </a:rPr>
              <a:t>Lost Dog</a:t>
            </a:r>
            <a:r>
              <a:rPr lang="en-US" sz="1700" b="1" dirty="0" smtClean="0">
                <a:latin typeface="Helvetica" pitchFamily="34" charset="0"/>
                <a:cs typeface="Helvetica" pitchFamily="34" charset="0"/>
              </a:rPr>
              <a:t>?</a:t>
            </a:r>
            <a:endParaRPr lang="en-US" sz="1700" b="1" dirty="0">
              <a:latin typeface="Helvetica" pitchFamily="34" charset="0"/>
              <a:cs typeface="Helvetica" pitchFamily="34" charset="0"/>
            </a:endParaRPr>
          </a:p>
          <a:p>
            <a:pPr marL="240944" indent="-240944"/>
            <a:endParaRPr lang="en-US" sz="1700" b="1" dirty="0">
              <a:latin typeface="Helvetica" pitchFamily="34" charset="0"/>
              <a:cs typeface="Helvetica" pitchFamily="34" charset="0"/>
            </a:endParaRPr>
          </a:p>
          <a:p>
            <a:pPr marL="599015" indent="-361417">
              <a:buFont typeface="+mj-lt"/>
              <a:buAutoNum type="alphaUcPeriod"/>
            </a:pPr>
            <a:r>
              <a:rPr lang="en-US" sz="1500" dirty="0" smtClean="0">
                <a:latin typeface="Helvetica" pitchFamily="34" charset="0"/>
                <a:cs typeface="Helvetica" pitchFamily="34" charset="0"/>
              </a:rPr>
              <a:t>A problem is presented and then a solution.</a:t>
            </a:r>
          </a:p>
          <a:p>
            <a:pPr marL="599015" indent="-361417">
              <a:buFont typeface="+mj-lt"/>
              <a:buAutoNum type="alphaUcPeriod"/>
            </a:pPr>
            <a:endParaRPr lang="en-US" sz="1500" dirty="0">
              <a:latin typeface="Helvetica" pitchFamily="34" charset="0"/>
              <a:cs typeface="Helvetica" pitchFamily="34" charset="0"/>
            </a:endParaRPr>
          </a:p>
          <a:p>
            <a:pPr marL="599015" indent="-361417">
              <a:buFont typeface="+mj-lt"/>
              <a:buAutoNum type="alphaUcPeriod"/>
            </a:pPr>
            <a:r>
              <a:rPr lang="en-US" sz="1500" dirty="0" smtClean="0">
                <a:latin typeface="Helvetica" pitchFamily="34" charset="0"/>
                <a:cs typeface="Helvetica" pitchFamily="34" charset="0"/>
              </a:rPr>
              <a:t>The author narrates the story events in a sequential order.</a:t>
            </a:r>
          </a:p>
          <a:p>
            <a:pPr marL="599015" indent="-361417">
              <a:buFont typeface="+mj-lt"/>
              <a:buAutoNum type="alphaUcPeriod"/>
            </a:pPr>
            <a:endParaRPr lang="en-US" sz="1500" dirty="0">
              <a:latin typeface="Helvetica" pitchFamily="34" charset="0"/>
              <a:cs typeface="Helvetica" pitchFamily="34" charset="0"/>
            </a:endParaRPr>
          </a:p>
          <a:p>
            <a:pPr marL="599015" indent="-361417">
              <a:buFont typeface="+mj-lt"/>
              <a:buAutoNum type="alphaUcPeriod"/>
            </a:pPr>
            <a:r>
              <a:rPr lang="en-US" sz="1500" dirty="0" smtClean="0">
                <a:latin typeface="Helvetica" pitchFamily="34" charset="0"/>
                <a:cs typeface="Helvetica" pitchFamily="34" charset="0"/>
              </a:rPr>
              <a:t>The author gives vivid descriptions throughout the story.</a:t>
            </a:r>
          </a:p>
          <a:p>
            <a:pPr marL="599015" indent="-361417">
              <a:buFont typeface="+mj-lt"/>
              <a:buAutoNum type="alphaUcPeriod"/>
            </a:pPr>
            <a:endParaRPr lang="en-US" sz="1500" dirty="0" smtClean="0">
              <a:latin typeface="Helvetica" pitchFamily="34" charset="0"/>
              <a:cs typeface="Helvetica" pitchFamily="34" charset="0"/>
            </a:endParaRPr>
          </a:p>
          <a:p>
            <a:pPr marL="599015" indent="-361417">
              <a:buFont typeface="+mj-lt"/>
              <a:buAutoNum type="alphaUcPeriod"/>
            </a:pPr>
            <a:r>
              <a:rPr lang="en-US" sz="1500" dirty="0" smtClean="0">
                <a:latin typeface="Helvetica" pitchFamily="34" charset="0"/>
                <a:cs typeface="Helvetica" pitchFamily="34" charset="0"/>
              </a:rPr>
              <a:t>Causes and their effects develop the plot in the story.</a:t>
            </a:r>
            <a:endParaRPr lang="en-US" sz="1500" dirty="0">
              <a:latin typeface="Helvetica" pitchFamily="34" charset="0"/>
              <a:cs typeface="Helvetica" pitchFamily="34" charset="0"/>
            </a:endParaRPr>
          </a:p>
          <a:p>
            <a:pPr marL="599015" indent="-361417">
              <a:buFont typeface="+mj-lt"/>
              <a:buAutoNum type="alphaUcPeriod"/>
            </a:pPr>
            <a:endParaRPr lang="en-US" sz="1500" dirty="0">
              <a:latin typeface="Helvetica" pitchFamily="34" charset="0"/>
              <a:cs typeface="Helvetica" pitchFamily="34" charset="0"/>
            </a:endParaRPr>
          </a:p>
        </p:txBody>
      </p:sp>
      <p:sp>
        <p:nvSpPr>
          <p:cNvPr id="18" name="Oval 17"/>
          <p:cNvSpPr/>
          <p:nvPr/>
        </p:nvSpPr>
        <p:spPr>
          <a:xfrm>
            <a:off x="582765" y="298268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574302" y="16104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560370" y="207853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563284" y="251566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2" name="Oval 21"/>
          <p:cNvSpPr/>
          <p:nvPr/>
        </p:nvSpPr>
        <p:spPr>
          <a:xfrm>
            <a:off x="510324" y="599736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510324" y="6705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510324" y="715244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Oval 24"/>
          <p:cNvSpPr/>
          <p:nvPr/>
        </p:nvSpPr>
        <p:spPr>
          <a:xfrm>
            <a:off x="513865" y="779470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01593745"/>
              </p:ext>
            </p:extLst>
          </p:nvPr>
        </p:nvGraphicFramePr>
        <p:xfrm>
          <a:off x="5715000" y="8305800"/>
          <a:ext cx="1447800" cy="869095"/>
        </p:xfrm>
        <a:graphic>
          <a:graphicData uri="http://schemas.openxmlformats.org/drawingml/2006/table">
            <a:tbl>
              <a:tblPr firstRow="1" firstCol="1" bandRow="1"/>
              <a:tblGrid>
                <a:gridCol w="1447800"/>
              </a:tblGrid>
              <a:tr h="137575">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RL.6.5 DOK </a:t>
                      </a:r>
                      <a:r>
                        <a:rPr lang="en-US" sz="800" b="0" i="1" dirty="0">
                          <a:solidFill>
                            <a:srgbClr val="000000"/>
                          </a:solidFill>
                          <a:effectLst/>
                          <a:latin typeface="Calibri"/>
                          <a:ea typeface="Times New Roman"/>
                          <a:cs typeface="Times New Roman"/>
                        </a:rPr>
                        <a:t>3 - SYH</a:t>
                      </a:r>
                      <a:endParaRPr lang="en-US" sz="800" b="0" i="1" dirty="0">
                        <a:effectLst/>
                        <a:latin typeface="Calibri"/>
                        <a:ea typeface="Calibri"/>
                        <a:cs typeface="Times New Roman"/>
                      </a:endParaRPr>
                    </a:p>
                  </a:txBody>
                  <a:tcPr marL="34157" marR="341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576109">
                <a:tc>
                  <a:txBody>
                    <a:bodyPr/>
                    <a:lstStyle/>
                    <a:p>
                      <a:pPr marL="0" marR="0" algn="l">
                        <a:lnSpc>
                          <a:spcPct val="100000"/>
                        </a:lnSpc>
                        <a:spcBef>
                          <a:spcPts val="0"/>
                        </a:spcBef>
                        <a:spcAft>
                          <a:spcPts val="0"/>
                        </a:spcAft>
                      </a:pPr>
                      <a:r>
                        <a:rPr lang="en-US" sz="800" b="0" dirty="0">
                          <a:solidFill>
                            <a:srgbClr val="000000"/>
                          </a:solidFill>
                          <a:effectLst/>
                          <a:latin typeface="Calibri"/>
                          <a:ea typeface="Times New Roman"/>
                          <a:cs typeface="Times New Roman"/>
                        </a:rPr>
                        <a:t>Synthesize information from a stanza, chapter, scene or sentence from one source or text to summarize or explain the development of a theme, setting or plot</a:t>
                      </a:r>
                      <a:r>
                        <a:rPr lang="en-US" sz="800" b="0" dirty="0" smtClean="0">
                          <a:solidFill>
                            <a:srgbClr val="000000"/>
                          </a:solidFill>
                          <a:effectLst/>
                          <a:latin typeface="Calibri"/>
                          <a:ea typeface="Times New Roman"/>
                          <a:cs typeface="Times New Roman"/>
                        </a:rPr>
                        <a:t>.</a:t>
                      </a:r>
                    </a:p>
                  </a:txBody>
                  <a:tcPr marL="34157" marR="341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5960133"/>
              </p:ext>
            </p:extLst>
          </p:nvPr>
        </p:nvGraphicFramePr>
        <p:xfrm>
          <a:off x="5562600" y="3599991"/>
          <a:ext cx="1600200" cy="625255"/>
        </p:xfrm>
        <a:graphic>
          <a:graphicData uri="http://schemas.openxmlformats.org/drawingml/2006/table">
            <a:tbl>
              <a:tblPr firstRow="1" firstCol="1" bandRow="1"/>
              <a:tblGrid>
                <a:gridCol w="1600200"/>
              </a:tblGrid>
              <a:tr h="137575">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RL.6.5  DOK </a:t>
                      </a:r>
                      <a:r>
                        <a:rPr lang="en-US" sz="800" b="0" i="1" dirty="0">
                          <a:solidFill>
                            <a:srgbClr val="000000"/>
                          </a:solidFill>
                          <a:effectLst/>
                          <a:latin typeface="Calibri"/>
                          <a:ea typeface="Times New Roman"/>
                          <a:cs typeface="Times New Roman"/>
                        </a:rPr>
                        <a:t>2 - ANA</a:t>
                      </a:r>
                      <a:endParaRPr lang="en-US" sz="800" b="0" i="1" dirty="0">
                        <a:effectLst/>
                        <a:latin typeface="Calibri"/>
                        <a:ea typeface="Calibri"/>
                        <a:cs typeface="Times New Roman"/>
                      </a:endParaRPr>
                    </a:p>
                  </a:txBody>
                  <a:tcPr marL="34157" marR="341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84939">
                <a:tc>
                  <a:txBody>
                    <a:bodyPr/>
                    <a:lstStyle/>
                    <a:p>
                      <a:pPr marL="0" marR="0" algn="l">
                        <a:lnSpc>
                          <a:spcPct val="100000"/>
                        </a:lnSpc>
                        <a:spcBef>
                          <a:spcPts val="0"/>
                        </a:spcBef>
                        <a:spcAft>
                          <a:spcPts val="0"/>
                        </a:spcAft>
                      </a:pPr>
                      <a:r>
                        <a:rPr lang="en-US" sz="800" b="0" dirty="0">
                          <a:solidFill>
                            <a:srgbClr val="000000"/>
                          </a:solidFill>
                          <a:effectLst/>
                          <a:latin typeface="Calibri"/>
                          <a:ea typeface="Times New Roman"/>
                          <a:cs typeface="Times New Roman"/>
                        </a:rPr>
                        <a:t>Analyze how an author uses a particular scene to develop the theme, setting or plot (i.e. chapter, stanza, etc</a:t>
                      </a:r>
                      <a:r>
                        <a:rPr lang="en-US" sz="800" b="0" dirty="0" smtClean="0">
                          <a:solidFill>
                            <a:srgbClr val="000000"/>
                          </a:solidFill>
                          <a:effectLst/>
                          <a:latin typeface="Calibri"/>
                          <a:ea typeface="Times New Roman"/>
                          <a:cs typeface="Times New Roman"/>
                        </a:rPr>
                        <a:t>..)</a:t>
                      </a:r>
                    </a:p>
                  </a:txBody>
                  <a:tcPr marL="34157" marR="341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31</a:t>
            </a:fld>
            <a:endParaRPr lang="en-US" dirty="0"/>
          </a:p>
        </p:txBody>
      </p:sp>
    </p:spTree>
    <p:extLst>
      <p:ext uri="{BB962C8B-B14F-4D97-AF65-F5344CB8AC3E}">
        <p14:creationId xmlns:p14="http://schemas.microsoft.com/office/powerpoint/2010/main" val="1351711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46140" y="457200"/>
            <a:ext cx="6716660" cy="6843184"/>
          </a:xfrm>
          <a:prstGeom prst="rect">
            <a:avLst/>
          </a:prstGeom>
        </p:spPr>
        <p:txBody>
          <a:bodyPr wrap="square" lIns="101881" tIns="50941" rIns="101881" bIns="50941">
            <a:spAutoFit/>
          </a:bodyPr>
          <a:lstStyle/>
          <a:p>
            <a:pPr marL="240944" indent="-240944"/>
            <a:r>
              <a:rPr lang="en-US" sz="1700" b="1" dirty="0" smtClean="0">
                <a:latin typeface="Helvetica" pitchFamily="34" charset="0"/>
                <a:cs typeface="Helvetica" pitchFamily="34" charset="0"/>
              </a:rPr>
              <a:t>Part A</a:t>
            </a:r>
          </a:p>
          <a:p>
            <a:pPr marL="240944" indent="-240944"/>
            <a:r>
              <a:rPr lang="en-US" sz="1700" b="1" dirty="0" smtClean="0">
                <a:latin typeface="Helvetica" pitchFamily="34" charset="0"/>
                <a:cs typeface="Helvetica" pitchFamily="34" charset="0"/>
              </a:rPr>
              <a:t>3.</a:t>
            </a:r>
            <a:endParaRPr lang="en-US" sz="1700" b="1" dirty="0">
              <a:latin typeface="Helvetica" pitchFamily="34" charset="0"/>
              <a:cs typeface="Helvetica" pitchFamily="34" charset="0"/>
            </a:endParaRPr>
          </a:p>
          <a:p>
            <a:pPr marL="240944" indent="-240944"/>
            <a:r>
              <a:rPr lang="en-US" sz="1700" b="1" dirty="0" smtClean="0">
                <a:latin typeface="Helvetica" pitchFamily="34" charset="0"/>
                <a:cs typeface="Helvetica" pitchFamily="34" charset="0"/>
              </a:rPr>
              <a:t>What makes the narrator’s point of view effective in the </a:t>
            </a:r>
            <a:r>
              <a:rPr lang="en-US" sz="1700" b="1" i="1" u="sng" dirty="0" smtClean="0">
                <a:latin typeface="Helvetica" pitchFamily="34" charset="0"/>
                <a:cs typeface="Helvetica" pitchFamily="34" charset="0"/>
              </a:rPr>
              <a:t>Lost</a:t>
            </a:r>
          </a:p>
          <a:p>
            <a:pPr marL="240944" indent="-240944"/>
            <a:r>
              <a:rPr lang="en-US" sz="1700" b="1" i="1" u="sng" dirty="0" smtClean="0">
                <a:latin typeface="Helvetica" pitchFamily="34" charset="0"/>
                <a:cs typeface="Helvetica" pitchFamily="34" charset="0"/>
              </a:rPr>
              <a:t>Dog</a:t>
            </a:r>
            <a:r>
              <a:rPr lang="en-US" sz="1700" b="1" i="1" dirty="0" smtClean="0">
                <a:latin typeface="Helvetica" pitchFamily="34" charset="0"/>
                <a:cs typeface="Helvetica" pitchFamily="34" charset="0"/>
              </a:rPr>
              <a:t>?</a:t>
            </a:r>
            <a:endParaRPr lang="en-US" sz="1700" dirty="0">
              <a:latin typeface="Helvetica" pitchFamily="34" charset="0"/>
              <a:cs typeface="Helvetica" pitchFamily="34" charset="0"/>
            </a:endParaRPr>
          </a:p>
          <a:p>
            <a:pPr marL="240944" indent="-240944"/>
            <a:endParaRPr lang="en-US" sz="1700" dirty="0">
              <a:latin typeface="Helvetica" pitchFamily="34" charset="0"/>
              <a:cs typeface="Helvetica" pitchFamily="34" charset="0"/>
            </a:endParaRPr>
          </a:p>
          <a:p>
            <a:pPr marL="602361" indent="-361417">
              <a:buFont typeface="+mj-lt"/>
              <a:buAutoNum type="alphaUcPeriod"/>
            </a:pPr>
            <a:r>
              <a:rPr lang="en-US" sz="1500" dirty="0" smtClean="0">
                <a:latin typeface="Helvetica" pitchFamily="34" charset="0"/>
                <a:cs typeface="Helvetica" pitchFamily="34" charset="0"/>
              </a:rPr>
              <a:t>The point of view helps the reader to understand the character’s feelings.</a:t>
            </a:r>
          </a:p>
          <a:p>
            <a:pPr marL="602361" indent="-361417">
              <a:buFont typeface="+mj-lt"/>
              <a:buAutoNum type="alphaUcPeriod"/>
            </a:pPr>
            <a:endParaRPr lang="en-US" sz="1500" dirty="0">
              <a:latin typeface="Helvetica" pitchFamily="34" charset="0"/>
              <a:cs typeface="Helvetica" pitchFamily="34" charset="0"/>
            </a:endParaRPr>
          </a:p>
          <a:p>
            <a:pPr marL="602361" indent="-361417">
              <a:buFont typeface="+mj-lt"/>
              <a:buAutoNum type="alphaUcPeriod"/>
            </a:pPr>
            <a:r>
              <a:rPr lang="en-US" sz="1500" dirty="0" smtClean="0">
                <a:latin typeface="Helvetica" pitchFamily="34" charset="0"/>
                <a:cs typeface="Helvetica" pitchFamily="34" charset="0"/>
              </a:rPr>
              <a:t>The narrator is expressing how he feels to another person.</a:t>
            </a:r>
          </a:p>
          <a:p>
            <a:pPr marL="602361" indent="-361417">
              <a:buFont typeface="+mj-lt"/>
              <a:buAutoNum type="alphaUcPeriod"/>
            </a:pPr>
            <a:endParaRPr lang="en-US" sz="1500" dirty="0">
              <a:latin typeface="Helvetica" pitchFamily="34" charset="0"/>
              <a:cs typeface="Helvetica" pitchFamily="34" charset="0"/>
            </a:endParaRPr>
          </a:p>
          <a:p>
            <a:pPr marL="602361" indent="-361417">
              <a:buFont typeface="+mj-lt"/>
              <a:buAutoNum type="alphaUcPeriod"/>
            </a:pPr>
            <a:r>
              <a:rPr lang="en-US" sz="1500" dirty="0" smtClean="0">
                <a:latin typeface="Helvetica" pitchFamily="34" charset="0"/>
                <a:cs typeface="Helvetica" pitchFamily="34" charset="0"/>
              </a:rPr>
              <a:t>The narrator is expressing how someone else feels and thinks in the story.</a:t>
            </a:r>
          </a:p>
          <a:p>
            <a:pPr marL="602361" indent="-361417">
              <a:buFont typeface="+mj-lt"/>
              <a:buAutoNum type="alphaUcPeriod"/>
            </a:pPr>
            <a:endParaRPr lang="en-US" sz="1500" dirty="0" smtClean="0">
              <a:latin typeface="Helvetica" pitchFamily="34" charset="0"/>
              <a:cs typeface="Helvetica" pitchFamily="34" charset="0"/>
            </a:endParaRPr>
          </a:p>
          <a:p>
            <a:pPr marL="602361" indent="-361417">
              <a:buFont typeface="+mj-lt"/>
              <a:buAutoNum type="alphaUcPeriod"/>
            </a:pPr>
            <a:r>
              <a:rPr lang="en-US" sz="1500" dirty="0" smtClean="0">
                <a:latin typeface="Helvetica" pitchFamily="34" charset="0"/>
                <a:cs typeface="Helvetica" pitchFamily="34" charset="0"/>
              </a:rPr>
              <a:t>The story’s point of view tells the reader how the narrator feels about a character in the story.</a:t>
            </a:r>
          </a:p>
          <a:p>
            <a:pPr marL="602361" indent="-361417">
              <a:buFont typeface="+mj-lt"/>
              <a:buAutoNum type="alphaUcPeriod"/>
            </a:pPr>
            <a:endParaRPr lang="en-US" sz="1500" dirty="0">
              <a:latin typeface="Helvetica" pitchFamily="34" charset="0"/>
              <a:cs typeface="Helvetica" pitchFamily="34" charset="0"/>
            </a:endParaRPr>
          </a:p>
          <a:p>
            <a:pPr marL="239713" indent="-239713"/>
            <a:r>
              <a:rPr lang="en-US" sz="1700" b="1" dirty="0" smtClean="0">
                <a:latin typeface="Helvetica" pitchFamily="34" charset="0"/>
                <a:cs typeface="Helvetica" pitchFamily="34" charset="0"/>
              </a:rPr>
              <a:t>Part B</a:t>
            </a:r>
          </a:p>
          <a:p>
            <a:pPr marL="239713" indent="-239713"/>
            <a:r>
              <a:rPr lang="en-US" sz="1700" b="1" dirty="0" smtClean="0">
                <a:latin typeface="Helvetica" pitchFamily="34" charset="0"/>
                <a:cs typeface="Helvetica" pitchFamily="34" charset="0"/>
              </a:rPr>
              <a:t>Based on your answer in Part A, which point of view is</a:t>
            </a:r>
          </a:p>
          <a:p>
            <a:pPr marL="239713" indent="-239713"/>
            <a:r>
              <a:rPr lang="en-US" sz="1700" b="1" dirty="0" smtClean="0">
                <a:latin typeface="Helvetica" pitchFamily="34" charset="0"/>
                <a:cs typeface="Helvetica" pitchFamily="34" charset="0"/>
              </a:rPr>
              <a:t>the story written from?</a:t>
            </a:r>
          </a:p>
          <a:p>
            <a:pPr marL="239713" indent="-239713"/>
            <a:endParaRPr lang="en-US" sz="1700" b="1" dirty="0">
              <a:latin typeface="Helvetica" pitchFamily="34" charset="0"/>
              <a:cs typeface="Helvetica" pitchFamily="34" charset="0"/>
            </a:endParaRPr>
          </a:p>
          <a:p>
            <a:pPr marL="342900" indent="-52388">
              <a:buFont typeface="+mj-lt"/>
              <a:buAutoNum type="alphaUcPeriod"/>
            </a:pPr>
            <a:r>
              <a:rPr lang="en-US" sz="1500" dirty="0" smtClean="0">
                <a:latin typeface="Helvetica" pitchFamily="34" charset="0"/>
                <a:cs typeface="Helvetica" pitchFamily="34" charset="0"/>
              </a:rPr>
              <a:t>   third person limited</a:t>
            </a:r>
          </a:p>
          <a:p>
            <a:pPr marL="342900" indent="-52388">
              <a:buFont typeface="+mj-lt"/>
              <a:buAutoNum type="alphaUcPeriod"/>
            </a:pPr>
            <a:endParaRPr lang="en-US" sz="1500" dirty="0">
              <a:latin typeface="Helvetica" pitchFamily="34" charset="0"/>
              <a:cs typeface="Helvetica" pitchFamily="34" charset="0"/>
            </a:endParaRPr>
          </a:p>
          <a:p>
            <a:pPr marL="342900" indent="-52388">
              <a:buFont typeface="+mj-lt"/>
              <a:buAutoNum type="alphaUcPeriod"/>
            </a:pPr>
            <a:r>
              <a:rPr lang="en-US" sz="1500" dirty="0" smtClean="0">
                <a:latin typeface="Helvetica" pitchFamily="34" charset="0"/>
                <a:cs typeface="Helvetica" pitchFamily="34" charset="0"/>
              </a:rPr>
              <a:t>   first person</a:t>
            </a:r>
          </a:p>
          <a:p>
            <a:pPr marL="342900" indent="-52388">
              <a:buFont typeface="+mj-lt"/>
              <a:buAutoNum type="alphaUcPeriod"/>
            </a:pPr>
            <a:endParaRPr lang="en-US" sz="1500" dirty="0">
              <a:latin typeface="Helvetica" pitchFamily="34" charset="0"/>
              <a:cs typeface="Helvetica" pitchFamily="34" charset="0"/>
            </a:endParaRPr>
          </a:p>
          <a:p>
            <a:pPr marL="342900" indent="-52388">
              <a:buFont typeface="+mj-lt"/>
              <a:buAutoNum type="alphaUcPeriod"/>
            </a:pPr>
            <a:r>
              <a:rPr lang="en-US" sz="1500" dirty="0" smtClean="0">
                <a:latin typeface="Helvetica" pitchFamily="34" charset="0"/>
                <a:cs typeface="Helvetica" pitchFamily="34" charset="0"/>
              </a:rPr>
              <a:t>   second person</a:t>
            </a:r>
          </a:p>
          <a:p>
            <a:pPr marL="342900" indent="-52388">
              <a:buFont typeface="+mj-lt"/>
              <a:buAutoNum type="alphaUcPeriod"/>
            </a:pPr>
            <a:endParaRPr lang="en-US" sz="1500" dirty="0">
              <a:latin typeface="Helvetica" pitchFamily="34" charset="0"/>
              <a:cs typeface="Helvetica" pitchFamily="34" charset="0"/>
            </a:endParaRPr>
          </a:p>
          <a:p>
            <a:pPr marL="342900" indent="-52388">
              <a:buFont typeface="+mj-lt"/>
              <a:buAutoNum type="alphaUcPeriod"/>
            </a:pPr>
            <a:r>
              <a:rPr lang="en-US" sz="1500" dirty="0" smtClean="0">
                <a:latin typeface="Helvetica" pitchFamily="34" charset="0"/>
                <a:cs typeface="Helvetica" pitchFamily="34" charset="0"/>
              </a:rPr>
              <a:t>   third person omniscient</a:t>
            </a:r>
            <a:endParaRPr lang="en-US" sz="1500" dirty="0">
              <a:latin typeface="Helvetica" pitchFamily="34" charset="0"/>
              <a:cs typeface="Helvetica" pitchFamily="34" charset="0"/>
            </a:endParaRPr>
          </a:p>
          <a:p>
            <a:pPr marL="602361" indent="-361417">
              <a:buFont typeface="+mj-lt"/>
              <a:buAutoNum type="alphaUcPeriod"/>
            </a:pPr>
            <a:endParaRPr lang="en-US" sz="1500" dirty="0">
              <a:latin typeface="Helvetica" pitchFamily="34" charset="0"/>
              <a:cs typeface="Helvetica" pitchFamily="34" charset="0"/>
            </a:endParaRPr>
          </a:p>
        </p:txBody>
      </p:sp>
      <p:sp>
        <p:nvSpPr>
          <p:cNvPr id="17" name="Oval 16"/>
          <p:cNvSpPr/>
          <p:nvPr/>
        </p:nvSpPr>
        <p:spPr>
          <a:xfrm>
            <a:off x="452518" y="290303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479677" y="362151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479677" y="1828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452518" y="245937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411521" y="534488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2" name="Oval 21"/>
          <p:cNvSpPr/>
          <p:nvPr/>
        </p:nvSpPr>
        <p:spPr>
          <a:xfrm>
            <a:off x="405741" y="577500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392296" y="62210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411521" y="671648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95554672"/>
              </p:ext>
            </p:extLst>
          </p:nvPr>
        </p:nvGraphicFramePr>
        <p:xfrm>
          <a:off x="5563552" y="8778083"/>
          <a:ext cx="1447800" cy="525319"/>
        </p:xfrm>
        <a:graphic>
          <a:graphicData uri="http://schemas.openxmlformats.org/drawingml/2006/table">
            <a:tbl>
              <a:tblPr firstRow="1" firstCol="1" bandRow="1"/>
              <a:tblGrid>
                <a:gridCol w="1447800"/>
              </a:tblGrid>
              <a:tr h="132127">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RL.6.6 DOK </a:t>
                      </a:r>
                      <a:r>
                        <a:rPr lang="en-US" sz="800" b="0" i="1" dirty="0">
                          <a:solidFill>
                            <a:srgbClr val="000000"/>
                          </a:solidFill>
                          <a:effectLst/>
                          <a:latin typeface="Calibri"/>
                          <a:ea typeface="Times New Roman"/>
                          <a:cs typeface="Times New Roman"/>
                        </a:rPr>
                        <a:t>2 - </a:t>
                      </a:r>
                      <a:r>
                        <a:rPr lang="en-US" sz="800" b="0" i="1" dirty="0" err="1">
                          <a:solidFill>
                            <a:srgbClr val="000000"/>
                          </a:solidFill>
                          <a:effectLst/>
                          <a:latin typeface="Calibri"/>
                          <a:ea typeface="Times New Roman"/>
                          <a:cs typeface="Times New Roman"/>
                        </a:rPr>
                        <a:t>Ck</a:t>
                      </a:r>
                      <a:endParaRPr lang="en-US" sz="800" b="0" i="1" dirty="0">
                        <a:effectLst/>
                        <a:latin typeface="Calibri"/>
                        <a:ea typeface="Calibri"/>
                        <a:cs typeface="Times New Roman"/>
                      </a:endParaRPr>
                    </a:p>
                  </a:txBody>
                  <a:tcPr marL="32804" marR="3280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393192">
                <a:tc>
                  <a:txBody>
                    <a:bodyPr/>
                    <a:lstStyle/>
                    <a:p>
                      <a:pPr marL="0" marR="0" algn="l">
                        <a:lnSpc>
                          <a:spcPct val="100000"/>
                        </a:lnSpc>
                        <a:spcBef>
                          <a:spcPts val="0"/>
                        </a:spcBef>
                        <a:spcAft>
                          <a:spcPts val="0"/>
                        </a:spcAft>
                      </a:pPr>
                      <a:r>
                        <a:rPr lang="en-US" sz="800" u="sng" dirty="0">
                          <a:effectLst/>
                          <a:latin typeface="Calibri"/>
                          <a:ea typeface="Calibri"/>
                          <a:cs typeface="Helvetica"/>
                        </a:rPr>
                        <a:t>Explain</a:t>
                      </a:r>
                      <a:r>
                        <a:rPr lang="en-US" sz="800" dirty="0">
                          <a:effectLst/>
                          <a:latin typeface="Calibri"/>
                          <a:ea typeface="Calibri"/>
                          <a:cs typeface="Helvetica"/>
                        </a:rPr>
                        <a:t> how an author uses point of view in a text as a literary device</a:t>
                      </a:r>
                      <a:r>
                        <a:rPr lang="en-US" sz="800" dirty="0" smtClean="0">
                          <a:effectLst/>
                          <a:latin typeface="Calibri"/>
                          <a:ea typeface="Calibri"/>
                          <a:cs typeface="Helvetica"/>
                        </a:rPr>
                        <a:t>.</a:t>
                      </a:r>
                    </a:p>
                  </a:txBody>
                  <a:tcPr marL="32804" marR="3280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32</a:t>
            </a:fld>
            <a:endParaRPr lang="en-US" dirty="0"/>
          </a:p>
        </p:txBody>
      </p:sp>
    </p:spTree>
    <p:extLst>
      <p:ext uri="{BB962C8B-B14F-4D97-AF65-F5344CB8AC3E}">
        <p14:creationId xmlns:p14="http://schemas.microsoft.com/office/powerpoint/2010/main" val="156992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93656" y="391902"/>
            <a:ext cx="5991225" cy="3765418"/>
          </a:xfrm>
          <a:prstGeom prst="rect">
            <a:avLst/>
          </a:prstGeom>
          <a:noFill/>
        </p:spPr>
        <p:txBody>
          <a:bodyPr wrap="square" lIns="101881" tIns="50941" rIns="101881" bIns="50941">
            <a:spAutoFit/>
          </a:bodyPr>
          <a:lstStyle/>
          <a:p>
            <a:pPr marL="302854" indent="-302854">
              <a:tabLst>
                <a:tab pos="0" algn="l"/>
              </a:tabLst>
            </a:pPr>
            <a:r>
              <a:rPr lang="en-US" sz="1700" b="1" dirty="0" smtClean="0">
                <a:latin typeface="Helvetica" pitchFamily="34" charset="0"/>
                <a:cs typeface="Helvetica" pitchFamily="34" charset="0"/>
              </a:rPr>
              <a:t>4.  How does the author’s use of point of view in the </a:t>
            </a:r>
            <a:r>
              <a:rPr lang="en-US" sz="1700" b="1" i="1" u="sng" dirty="0" smtClean="0">
                <a:latin typeface="Helvetica" pitchFamily="34" charset="0"/>
                <a:cs typeface="Helvetica" pitchFamily="34" charset="0"/>
              </a:rPr>
              <a:t>Lost Dog</a:t>
            </a:r>
            <a:r>
              <a:rPr lang="en-US" sz="1700" b="1" dirty="0" smtClean="0">
                <a:latin typeface="Helvetica" pitchFamily="34" charset="0"/>
                <a:cs typeface="Helvetica" pitchFamily="34" charset="0"/>
              </a:rPr>
              <a:t>, </a:t>
            </a:r>
            <a:r>
              <a:rPr lang="en-US" sz="1700" b="1" u="sng" dirty="0" smtClean="0">
                <a:latin typeface="Helvetica" pitchFamily="34" charset="0"/>
                <a:cs typeface="Helvetica" pitchFamily="34" charset="0"/>
              </a:rPr>
              <a:t>most</a:t>
            </a:r>
            <a:r>
              <a:rPr lang="en-US" sz="1700" b="1" dirty="0" smtClean="0">
                <a:latin typeface="Helvetica" pitchFamily="34" charset="0"/>
                <a:cs typeface="Helvetica" pitchFamily="34" charset="0"/>
              </a:rPr>
              <a:t> influence the reader?</a:t>
            </a:r>
            <a:endParaRPr lang="en-US" sz="1700" dirty="0">
              <a:latin typeface="Helvetica" pitchFamily="34" charset="0"/>
              <a:cs typeface="Helvetica" pitchFamily="34" charset="0"/>
            </a:endParaRPr>
          </a:p>
          <a:p>
            <a:endParaRPr lang="en-US" sz="1700" dirty="0">
              <a:latin typeface="Helvetica" pitchFamily="34" charset="0"/>
              <a:cs typeface="Helvetica" pitchFamily="34" charset="0"/>
            </a:endParaRPr>
          </a:p>
          <a:p>
            <a:pPr marL="724507" indent="-361417">
              <a:buFont typeface="+mj-lt"/>
              <a:buAutoNum type="alphaUcPeriod"/>
            </a:pPr>
            <a:r>
              <a:rPr lang="en-US" sz="1700" dirty="0" smtClean="0">
                <a:latin typeface="Helvetica" pitchFamily="34" charset="0"/>
                <a:cs typeface="Helvetica" pitchFamily="34" charset="0"/>
              </a:rPr>
              <a:t>The reader is able to follow how the character’s feelings evolve throughout the story.</a:t>
            </a:r>
          </a:p>
          <a:p>
            <a:pPr marL="724507" indent="-361417">
              <a:buFont typeface="+mj-lt"/>
              <a:buAutoNum type="alphaUcPeriod"/>
            </a:pPr>
            <a:endParaRPr lang="en-US" sz="1700" dirty="0">
              <a:latin typeface="Helvetica" pitchFamily="34" charset="0"/>
              <a:cs typeface="Helvetica" pitchFamily="34" charset="0"/>
            </a:endParaRPr>
          </a:p>
          <a:p>
            <a:pPr marL="724507" indent="-361417">
              <a:buFont typeface="+mj-lt"/>
              <a:buAutoNum type="alphaUcPeriod"/>
            </a:pPr>
            <a:r>
              <a:rPr lang="en-US" sz="1700" dirty="0" smtClean="0">
                <a:latin typeface="Helvetica" pitchFamily="34" charset="0"/>
                <a:cs typeface="Helvetica" pitchFamily="34" charset="0"/>
              </a:rPr>
              <a:t>The reader knows that Darrell is frustrated.</a:t>
            </a:r>
          </a:p>
          <a:p>
            <a:pPr marL="724507" indent="-361417">
              <a:buFont typeface="+mj-lt"/>
              <a:buAutoNum type="alphaUcPeriod"/>
            </a:pPr>
            <a:endParaRPr lang="en-US" sz="1700" dirty="0">
              <a:latin typeface="Helvetica" pitchFamily="34" charset="0"/>
              <a:cs typeface="Helvetica" pitchFamily="34" charset="0"/>
            </a:endParaRPr>
          </a:p>
          <a:p>
            <a:pPr marL="724507" indent="-361417">
              <a:buFont typeface="+mj-lt"/>
              <a:buAutoNum type="alphaUcPeriod"/>
            </a:pPr>
            <a:r>
              <a:rPr lang="en-US" sz="1700" dirty="0" smtClean="0">
                <a:latin typeface="Helvetica" pitchFamily="34" charset="0"/>
                <a:cs typeface="Helvetica" pitchFamily="34" charset="0"/>
              </a:rPr>
              <a:t>Being able to understand that how the mother feels about Darrell’s actions gives the reader insight into Darrell’s feelings.</a:t>
            </a:r>
          </a:p>
          <a:p>
            <a:pPr marL="724507" indent="-361417">
              <a:buFont typeface="+mj-lt"/>
              <a:buAutoNum type="alphaUcPeriod"/>
            </a:pPr>
            <a:endParaRPr lang="en-US" sz="1700" dirty="0">
              <a:latin typeface="Helvetica" pitchFamily="34" charset="0"/>
              <a:cs typeface="Helvetica" pitchFamily="34" charset="0"/>
            </a:endParaRPr>
          </a:p>
          <a:p>
            <a:pPr marL="724507" indent="-361417">
              <a:buFont typeface="+mj-lt"/>
              <a:buAutoNum type="alphaUcPeriod"/>
            </a:pPr>
            <a:r>
              <a:rPr lang="en-US" sz="1700" dirty="0" smtClean="0">
                <a:latin typeface="Helvetica" pitchFamily="34" charset="0"/>
                <a:cs typeface="Helvetica" pitchFamily="34" charset="0"/>
              </a:rPr>
              <a:t> The reader learns that Darrell shows a lot of responsibility in the story.</a:t>
            </a:r>
            <a:endParaRPr lang="en-US" sz="1700" dirty="0">
              <a:latin typeface="Helvetica" pitchFamily="34" charset="0"/>
              <a:cs typeface="Helvetica" pitchFamily="34" charset="0"/>
            </a:endParaRPr>
          </a:p>
        </p:txBody>
      </p:sp>
      <p:cxnSp>
        <p:nvCxnSpPr>
          <p:cNvPr id="10" name="Straight Connector 9"/>
          <p:cNvCxnSpPr/>
          <p:nvPr/>
        </p:nvCxnSpPr>
        <p:spPr>
          <a:xfrm>
            <a:off x="445294" y="4949371"/>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18600" y="355905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807449" y="123791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807159" y="195347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807159" y="255867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01420070"/>
              </p:ext>
            </p:extLst>
          </p:nvPr>
        </p:nvGraphicFramePr>
        <p:xfrm>
          <a:off x="5486400" y="4038600"/>
          <a:ext cx="1516062" cy="560832"/>
        </p:xfrm>
        <a:graphic>
          <a:graphicData uri="http://schemas.openxmlformats.org/drawingml/2006/table">
            <a:tbl>
              <a:tblPr firstRow="1" firstCol="1" bandRow="1"/>
              <a:tblGrid>
                <a:gridCol w="1516062"/>
              </a:tblGrid>
              <a:tr h="132127">
                <a:tc>
                  <a:txBody>
                    <a:bodyPr/>
                    <a:lstStyle/>
                    <a:p>
                      <a:pPr marL="0" marR="0" algn="ctr">
                        <a:lnSpc>
                          <a:spcPct val="115000"/>
                        </a:lnSpc>
                        <a:spcBef>
                          <a:spcPts val="0"/>
                        </a:spcBef>
                        <a:spcAft>
                          <a:spcPts val="0"/>
                        </a:spcAft>
                      </a:pPr>
                      <a:r>
                        <a:rPr lang="en-US" sz="800" b="0" i="1" dirty="0" smtClean="0">
                          <a:solidFill>
                            <a:srgbClr val="000000"/>
                          </a:solidFill>
                          <a:effectLst/>
                          <a:latin typeface="Calibri"/>
                          <a:ea typeface="Times New Roman"/>
                          <a:cs typeface="Times New Roman"/>
                        </a:rPr>
                        <a:t>Toward RL.6.6  DOK </a:t>
                      </a:r>
                      <a:r>
                        <a:rPr lang="en-US" sz="800" b="0" i="1" dirty="0">
                          <a:solidFill>
                            <a:srgbClr val="000000"/>
                          </a:solidFill>
                          <a:effectLst/>
                          <a:latin typeface="Calibri"/>
                          <a:ea typeface="Times New Roman"/>
                          <a:cs typeface="Times New Roman"/>
                        </a:rPr>
                        <a:t>3 </a:t>
                      </a:r>
                      <a:r>
                        <a:rPr lang="en-US" sz="800" b="0" i="1" dirty="0" smtClean="0">
                          <a:solidFill>
                            <a:srgbClr val="000000"/>
                          </a:solidFill>
                          <a:effectLst/>
                          <a:latin typeface="Calibri"/>
                          <a:ea typeface="Times New Roman"/>
                          <a:cs typeface="Times New Roman"/>
                        </a:rPr>
                        <a:t>– </a:t>
                      </a:r>
                      <a:r>
                        <a:rPr lang="en-US" sz="800" b="0" i="1" dirty="0" err="1">
                          <a:solidFill>
                            <a:srgbClr val="000000"/>
                          </a:solidFill>
                          <a:effectLst/>
                          <a:latin typeface="Calibri"/>
                          <a:ea typeface="Times New Roman"/>
                          <a:cs typeface="Times New Roman"/>
                        </a:rPr>
                        <a:t>Cw</a:t>
                      </a:r>
                      <a:endParaRPr lang="en-US" sz="800" b="0" i="1" dirty="0">
                        <a:effectLst/>
                        <a:latin typeface="Calibri"/>
                        <a:ea typeface="Calibri"/>
                        <a:cs typeface="Times New Roman"/>
                      </a:endParaRPr>
                    </a:p>
                  </a:txBody>
                  <a:tcPr marL="32804" marR="3280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393192">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Answers questions that require </a:t>
                      </a:r>
                      <a:r>
                        <a:rPr lang="en-US" sz="800" u="sng" dirty="0" smtClean="0">
                          <a:solidFill>
                            <a:srgbClr val="000000"/>
                          </a:solidFill>
                          <a:effectLst/>
                          <a:latin typeface="Calibri"/>
                          <a:ea typeface="Times New Roman"/>
                          <a:cs typeface="Times New Roman"/>
                        </a:rPr>
                        <a:t>describing</a:t>
                      </a:r>
                      <a:r>
                        <a:rPr lang="en-US" sz="800" dirty="0" smtClean="0">
                          <a:solidFill>
                            <a:srgbClr val="000000"/>
                          </a:solidFill>
                          <a:effectLst/>
                          <a:latin typeface="Calibri"/>
                          <a:ea typeface="Times New Roman"/>
                          <a:cs typeface="Times New Roman"/>
                        </a:rPr>
                        <a:t> </a:t>
                      </a:r>
                      <a:r>
                        <a:rPr lang="en-US" sz="800" dirty="0">
                          <a:solidFill>
                            <a:srgbClr val="000000"/>
                          </a:solidFill>
                          <a:effectLst/>
                          <a:latin typeface="Calibri"/>
                          <a:ea typeface="Times New Roman"/>
                          <a:cs typeface="Times New Roman"/>
                        </a:rPr>
                        <a:t>ways an author uses points of view to influence readers </a:t>
                      </a:r>
                      <a:endParaRPr lang="en-US" sz="800" dirty="0" smtClean="0">
                        <a:solidFill>
                          <a:srgbClr val="000000"/>
                        </a:solidFill>
                        <a:effectLst/>
                        <a:latin typeface="Calibri"/>
                        <a:ea typeface="Times New Roman"/>
                        <a:cs typeface="Times New Roman"/>
                      </a:endParaRPr>
                    </a:p>
                  </a:txBody>
                  <a:tcPr marL="32804" marR="3280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15" name="Rectangle 14"/>
          <p:cNvSpPr/>
          <p:nvPr/>
        </p:nvSpPr>
        <p:spPr>
          <a:xfrm>
            <a:off x="803442" y="5155239"/>
            <a:ext cx="5991225" cy="2980588"/>
          </a:xfrm>
          <a:prstGeom prst="rect">
            <a:avLst/>
          </a:prstGeom>
          <a:noFill/>
        </p:spPr>
        <p:txBody>
          <a:bodyPr wrap="square" lIns="101881" tIns="50941" rIns="101881" bIns="50941">
            <a:spAutoFit/>
          </a:bodyPr>
          <a:lstStyle/>
          <a:p>
            <a:pPr marL="302854" indent="-302854">
              <a:tabLst>
                <a:tab pos="0" algn="l"/>
              </a:tabLst>
            </a:pPr>
            <a:r>
              <a:rPr lang="en-US" sz="1700" b="1" dirty="0" smtClean="0">
                <a:latin typeface="Helvetica" pitchFamily="34" charset="0"/>
                <a:cs typeface="Helvetica" pitchFamily="34" charset="0"/>
              </a:rPr>
              <a:t>5.  Which most describes the main difference between reading the </a:t>
            </a:r>
            <a:r>
              <a:rPr lang="en-US" sz="1700" b="1" i="1" u="sng" dirty="0" smtClean="0">
                <a:latin typeface="Helvetica" pitchFamily="34" charset="0"/>
                <a:cs typeface="Helvetica" pitchFamily="34" charset="0"/>
              </a:rPr>
              <a:t>Lost Dog</a:t>
            </a:r>
            <a:r>
              <a:rPr lang="en-US" sz="1700" b="1" i="1" dirty="0" smtClean="0">
                <a:latin typeface="Helvetica" pitchFamily="34" charset="0"/>
                <a:cs typeface="Helvetica" pitchFamily="34" charset="0"/>
              </a:rPr>
              <a:t> </a:t>
            </a:r>
            <a:r>
              <a:rPr lang="en-US" sz="1700" b="1" dirty="0" smtClean="0">
                <a:latin typeface="Helvetica" pitchFamily="34" charset="0"/>
                <a:cs typeface="Helvetica" pitchFamily="34" charset="0"/>
              </a:rPr>
              <a:t>and watching </a:t>
            </a:r>
            <a:r>
              <a:rPr lang="en-US" sz="1700" b="1" i="1" u="sng" dirty="0" smtClean="0">
                <a:latin typeface="Helvetica" pitchFamily="34" charset="0"/>
                <a:cs typeface="Helvetica" pitchFamily="34" charset="0"/>
              </a:rPr>
              <a:t>Lost and Found Service</a:t>
            </a:r>
            <a:r>
              <a:rPr lang="en-US" sz="1700" b="1" dirty="0" smtClean="0">
                <a:latin typeface="Helvetica" pitchFamily="34" charset="0"/>
                <a:cs typeface="Helvetica" pitchFamily="34" charset="0"/>
              </a:rPr>
              <a:t>?</a:t>
            </a:r>
            <a:endParaRPr lang="en-US" sz="1700" dirty="0">
              <a:latin typeface="Helvetica" pitchFamily="34" charset="0"/>
              <a:cs typeface="Helvetica" pitchFamily="34" charset="0"/>
            </a:endParaRPr>
          </a:p>
          <a:p>
            <a:endParaRPr lang="en-US" sz="1700" dirty="0">
              <a:latin typeface="Helvetica" pitchFamily="34" charset="0"/>
              <a:cs typeface="Helvetica" pitchFamily="34" charset="0"/>
            </a:endParaRPr>
          </a:p>
          <a:p>
            <a:pPr marL="724507" indent="-361417">
              <a:buFont typeface="+mj-lt"/>
              <a:buAutoNum type="alphaUcPeriod"/>
            </a:pPr>
            <a:r>
              <a:rPr lang="en-US" sz="1700" dirty="0" smtClean="0">
                <a:latin typeface="Helvetica" pitchFamily="34" charset="0"/>
                <a:cs typeface="Helvetica" pitchFamily="34" charset="0"/>
              </a:rPr>
              <a:t>transitions</a:t>
            </a:r>
          </a:p>
          <a:p>
            <a:pPr marL="724507" indent="-361417">
              <a:buFont typeface="+mj-lt"/>
              <a:buAutoNum type="alphaUcPeriod"/>
            </a:pPr>
            <a:endParaRPr lang="en-US" sz="1700" dirty="0">
              <a:latin typeface="Helvetica" pitchFamily="34" charset="0"/>
              <a:cs typeface="Helvetica" pitchFamily="34" charset="0"/>
            </a:endParaRPr>
          </a:p>
          <a:p>
            <a:pPr marL="724507" indent="-361417">
              <a:buFont typeface="+mj-lt"/>
              <a:buAutoNum type="alphaUcPeriod"/>
            </a:pPr>
            <a:r>
              <a:rPr lang="en-US" sz="1700" dirty="0" smtClean="0">
                <a:latin typeface="Helvetica" pitchFamily="34" charset="0"/>
                <a:cs typeface="Helvetica" pitchFamily="34" charset="0"/>
              </a:rPr>
              <a:t>story elements</a:t>
            </a:r>
          </a:p>
          <a:p>
            <a:pPr marL="724507" indent="-361417">
              <a:buFont typeface="+mj-lt"/>
              <a:buAutoNum type="alphaUcPeriod"/>
            </a:pPr>
            <a:endParaRPr lang="en-US" sz="1700" dirty="0">
              <a:latin typeface="Helvetica" pitchFamily="34" charset="0"/>
              <a:cs typeface="Helvetica" pitchFamily="34" charset="0"/>
            </a:endParaRPr>
          </a:p>
          <a:p>
            <a:pPr marL="724507" indent="-361417">
              <a:buFont typeface="+mj-lt"/>
              <a:buAutoNum type="alphaUcPeriod"/>
            </a:pPr>
            <a:r>
              <a:rPr lang="en-US" sz="1700" dirty="0" smtClean="0">
                <a:latin typeface="Helvetica" pitchFamily="34" charset="0"/>
                <a:cs typeface="Helvetica" pitchFamily="34" charset="0"/>
              </a:rPr>
              <a:t>sight and sound</a:t>
            </a:r>
          </a:p>
          <a:p>
            <a:pPr marL="724507" indent="-361417">
              <a:buFont typeface="+mj-lt"/>
              <a:buAutoNum type="alphaUcPeriod"/>
            </a:pPr>
            <a:endParaRPr lang="en-US" sz="1700" dirty="0">
              <a:latin typeface="Helvetica" pitchFamily="34" charset="0"/>
              <a:cs typeface="Helvetica" pitchFamily="34" charset="0"/>
            </a:endParaRPr>
          </a:p>
          <a:p>
            <a:pPr marL="724507" indent="-361417">
              <a:buFont typeface="+mj-lt"/>
              <a:buAutoNum type="alphaUcPeriod"/>
            </a:pPr>
            <a:r>
              <a:rPr lang="en-US" sz="1700" dirty="0">
                <a:latin typeface="Helvetica" pitchFamily="34" charset="0"/>
                <a:cs typeface="Helvetica" pitchFamily="34" charset="0"/>
              </a:rPr>
              <a:t>p</a:t>
            </a:r>
            <a:r>
              <a:rPr lang="en-US" sz="1700" dirty="0" smtClean="0">
                <a:latin typeface="Helvetica" pitchFamily="34" charset="0"/>
                <a:cs typeface="Helvetica" pitchFamily="34" charset="0"/>
              </a:rPr>
              <a:t>oints of view</a:t>
            </a:r>
            <a:endParaRPr lang="en-US" sz="1700" dirty="0">
              <a:latin typeface="Helvetica" pitchFamily="34" charset="0"/>
              <a:cs typeface="Helvetica" pitchFamily="34" charset="0"/>
            </a:endParaRPr>
          </a:p>
        </p:txBody>
      </p:sp>
      <p:sp>
        <p:nvSpPr>
          <p:cNvPr id="16" name="Oval 15"/>
          <p:cNvSpPr/>
          <p:nvPr/>
        </p:nvSpPr>
        <p:spPr>
          <a:xfrm>
            <a:off x="848250" y="7772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Oval 24"/>
          <p:cNvSpPr/>
          <p:nvPr/>
        </p:nvSpPr>
        <p:spPr>
          <a:xfrm>
            <a:off x="916706" y="622442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6" name="Oval 25"/>
          <p:cNvSpPr/>
          <p:nvPr/>
        </p:nvSpPr>
        <p:spPr>
          <a:xfrm>
            <a:off x="843449" y="676370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8" name="Oval 27"/>
          <p:cNvSpPr/>
          <p:nvPr/>
        </p:nvSpPr>
        <p:spPr>
          <a:xfrm>
            <a:off x="846128" y="728557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73051012"/>
              </p:ext>
            </p:extLst>
          </p:nvPr>
        </p:nvGraphicFramePr>
        <p:xfrm>
          <a:off x="5054944" y="8534400"/>
          <a:ext cx="1600200" cy="744644"/>
        </p:xfrm>
        <a:graphic>
          <a:graphicData uri="http://schemas.openxmlformats.org/drawingml/2006/table">
            <a:tbl>
              <a:tblPr firstRow="1" firstCol="1" bandRow="1"/>
              <a:tblGrid>
                <a:gridCol w="1600200"/>
              </a:tblGrid>
              <a:tr h="133730">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RL.6.7  DOK </a:t>
                      </a:r>
                      <a:r>
                        <a:rPr lang="en-US" sz="800" b="0" i="1" dirty="0">
                          <a:solidFill>
                            <a:srgbClr val="000000"/>
                          </a:solidFill>
                          <a:effectLst/>
                          <a:latin typeface="Calibri"/>
                          <a:ea typeface="Times New Roman"/>
                          <a:cs typeface="Times New Roman"/>
                        </a:rPr>
                        <a:t>1 - </a:t>
                      </a:r>
                      <a:r>
                        <a:rPr lang="en-US" sz="800" b="0" i="1" dirty="0" err="1">
                          <a:solidFill>
                            <a:srgbClr val="000000"/>
                          </a:solidFill>
                          <a:effectLst/>
                          <a:latin typeface="Calibri"/>
                          <a:ea typeface="Times New Roman"/>
                          <a:cs typeface="Times New Roman"/>
                        </a:rPr>
                        <a:t>Cf</a:t>
                      </a:r>
                      <a:endParaRPr lang="en-US" sz="800" b="0" i="1" dirty="0">
                        <a:effectLst/>
                        <a:latin typeface="Calibri"/>
                        <a:ea typeface="Calibri"/>
                        <a:cs typeface="Times New Roman"/>
                      </a:endParaRPr>
                    </a:p>
                  </a:txBody>
                  <a:tcPr marL="33202" marR="3320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610914">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Students can explain what they “see” and what they “hear” when reading a text.  Do they see and hear the same thing when listening or watching a story, drama or poem</a:t>
                      </a:r>
                      <a:r>
                        <a:rPr lang="en-US" sz="800" b="0" dirty="0" smtClean="0">
                          <a:effectLst/>
                          <a:latin typeface="Calibri"/>
                          <a:ea typeface="Times New Roman"/>
                          <a:cs typeface="Times New Roman"/>
                        </a:rPr>
                        <a:t>?</a:t>
                      </a:r>
                    </a:p>
                  </a:txBody>
                  <a:tcPr marL="33202" marR="3320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F177B04D-AEB5-43ED-B9BA-B3D1EC9C9067}" type="slidenum">
              <a:rPr lang="en-US" smtClean="0"/>
              <a:pPr/>
              <a:t>33</a:t>
            </a:fld>
            <a:endParaRPr lang="en-US" dirty="0"/>
          </a:p>
        </p:txBody>
      </p:sp>
    </p:spTree>
    <p:extLst>
      <p:ext uri="{BB962C8B-B14F-4D97-AF65-F5344CB8AC3E}">
        <p14:creationId xmlns:p14="http://schemas.microsoft.com/office/powerpoint/2010/main" val="3880194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04800" y="4800600"/>
            <a:ext cx="701792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8144" y="381000"/>
            <a:ext cx="6315075" cy="3965473"/>
          </a:xfrm>
          <a:prstGeom prst="rect">
            <a:avLst/>
          </a:prstGeom>
          <a:solidFill>
            <a:schemeClr val="bg1"/>
          </a:solidFill>
        </p:spPr>
        <p:txBody>
          <a:bodyPr wrap="square" lIns="101881" tIns="50941" rIns="101881" bIns="50941">
            <a:spAutoFit/>
          </a:bodyPr>
          <a:lstStyle/>
          <a:p>
            <a:pPr marL="342900" indent="-342900">
              <a:buAutoNum type="arabicPeriod" startAt="6"/>
            </a:pPr>
            <a:r>
              <a:rPr lang="en-US" sz="1700" b="1" dirty="0" smtClean="0">
                <a:latin typeface="Helvetica" pitchFamily="34" charset="0"/>
                <a:cs typeface="Helvetica" pitchFamily="34" charset="0"/>
              </a:rPr>
              <a:t>Read the statement below:</a:t>
            </a:r>
          </a:p>
          <a:p>
            <a:pPr marL="346075" indent="-346075"/>
            <a:r>
              <a:rPr lang="en-US" sz="1700" b="1" dirty="0">
                <a:latin typeface="Helvetica" pitchFamily="34" charset="0"/>
                <a:cs typeface="Helvetica" pitchFamily="34" charset="0"/>
              </a:rPr>
              <a:t>	</a:t>
            </a:r>
            <a:r>
              <a:rPr lang="en-US" sz="1600" dirty="0" smtClean="0">
                <a:latin typeface="Helvetica" pitchFamily="34" charset="0"/>
                <a:cs typeface="Helvetica" pitchFamily="34" charset="0"/>
              </a:rPr>
              <a:t>Trained helping dogs such as the one in the </a:t>
            </a:r>
            <a:r>
              <a:rPr lang="en-US" sz="1600" i="1" u="sng" dirty="0" smtClean="0">
                <a:latin typeface="Helvetica" pitchFamily="34" charset="0"/>
                <a:cs typeface="Helvetica" pitchFamily="34" charset="0"/>
              </a:rPr>
              <a:t>Lost and Found Service</a:t>
            </a:r>
            <a:r>
              <a:rPr lang="en-US" sz="1600" i="1" dirty="0" smtClean="0">
                <a:latin typeface="Helvetica" pitchFamily="34" charset="0"/>
                <a:cs typeface="Helvetica" pitchFamily="34" charset="0"/>
              </a:rPr>
              <a:t> </a:t>
            </a:r>
            <a:r>
              <a:rPr lang="en-US" sz="1600" dirty="0" smtClean="0">
                <a:latin typeface="Helvetica" pitchFamily="34" charset="0"/>
                <a:cs typeface="Helvetica" pitchFamily="34" charset="0"/>
              </a:rPr>
              <a:t>video provide more benefits to society than dogs that are family pets like the dog in </a:t>
            </a:r>
            <a:r>
              <a:rPr lang="en-US" sz="1600" i="1" u="sng" dirty="0" smtClean="0">
                <a:latin typeface="Helvetica" pitchFamily="34" charset="0"/>
                <a:cs typeface="Helvetica" pitchFamily="34" charset="0"/>
              </a:rPr>
              <a:t>Lost Dog</a:t>
            </a:r>
            <a:r>
              <a:rPr lang="en-US" sz="1600" dirty="0" smtClean="0">
                <a:latin typeface="Helvetica" pitchFamily="34" charset="0"/>
                <a:cs typeface="Helvetica" pitchFamily="34" charset="0"/>
              </a:rPr>
              <a:t>.</a:t>
            </a:r>
          </a:p>
          <a:p>
            <a:pPr marL="346075" indent="-346075"/>
            <a:endParaRPr lang="en-US" sz="1600" dirty="0">
              <a:latin typeface="Helvetica" pitchFamily="34" charset="0"/>
              <a:cs typeface="Helvetica" pitchFamily="34" charset="0"/>
            </a:endParaRPr>
          </a:p>
          <a:p>
            <a:pPr marL="346075" indent="-346075"/>
            <a:r>
              <a:rPr lang="en-US" sz="1600" dirty="0" smtClean="0">
                <a:latin typeface="Helvetica" pitchFamily="34" charset="0"/>
                <a:cs typeface="Helvetica" pitchFamily="34" charset="0"/>
              </a:rPr>
              <a:t>      </a:t>
            </a:r>
            <a:r>
              <a:rPr lang="en-US" sz="1600" b="1" dirty="0" smtClean="0">
                <a:latin typeface="Helvetica" pitchFamily="34" charset="0"/>
                <a:cs typeface="Helvetica" pitchFamily="34" charset="0"/>
              </a:rPr>
              <a:t>Which strategy best proves if the above statement is true or not?</a:t>
            </a:r>
            <a:endParaRPr lang="en-US" sz="1600" dirty="0" smtClean="0">
              <a:latin typeface="Helvetica" pitchFamily="34" charset="0"/>
              <a:cs typeface="Helvetica" pitchFamily="34" charset="0"/>
            </a:endParaRPr>
          </a:p>
          <a:p>
            <a:r>
              <a:rPr lang="en-US" sz="1700" b="1" dirty="0">
                <a:latin typeface="Helvetica" pitchFamily="34" charset="0"/>
                <a:cs typeface="Helvetica" pitchFamily="34" charset="0"/>
              </a:rPr>
              <a:t> </a:t>
            </a:r>
            <a:r>
              <a:rPr lang="en-US" sz="1700" b="1" dirty="0" smtClean="0">
                <a:latin typeface="Helvetica" pitchFamily="34" charset="0"/>
                <a:cs typeface="Helvetica" pitchFamily="34" charset="0"/>
              </a:rPr>
              <a:t>     </a:t>
            </a:r>
            <a:endParaRPr lang="en-US" sz="1700" dirty="0">
              <a:latin typeface="Helvetica" pitchFamily="34" charset="0"/>
              <a:cs typeface="Helvetica" pitchFamily="34" charset="0"/>
            </a:endParaRPr>
          </a:p>
          <a:p>
            <a:pPr marL="721161" indent="-361417">
              <a:buFont typeface="+mj-lt"/>
              <a:buAutoNum type="alphaUcPeriod"/>
            </a:pPr>
            <a:r>
              <a:rPr lang="en-US" sz="1500" dirty="0" smtClean="0">
                <a:latin typeface="Helvetica" pitchFamily="34" charset="0"/>
                <a:cs typeface="Helvetica" pitchFamily="34" charset="0"/>
              </a:rPr>
              <a:t>Develop a conclusion about the statement.</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smtClean="0">
                <a:latin typeface="Helvetica" pitchFamily="34" charset="0"/>
                <a:cs typeface="Helvetica" pitchFamily="34" charset="0"/>
              </a:rPr>
              <a:t>Prove a conclusion about the statement.</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smtClean="0">
                <a:latin typeface="Helvetica" pitchFamily="34" charset="0"/>
                <a:cs typeface="Helvetica" pitchFamily="34" charset="0"/>
              </a:rPr>
              <a:t>Solve the problem to show if the statement is true.</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smtClean="0">
                <a:latin typeface="Helvetica" pitchFamily="34" charset="0"/>
                <a:cs typeface="Helvetica" pitchFamily="34" charset="0"/>
              </a:rPr>
              <a:t>Determine if the statement is an opinion or a fact after gathering evidence from both sources. </a:t>
            </a:r>
            <a:endParaRPr lang="en-US" sz="1500" dirty="0">
              <a:latin typeface="Helvetica" pitchFamily="34" charset="0"/>
              <a:cs typeface="Helvetica" pitchFamily="34" charset="0"/>
            </a:endParaRPr>
          </a:p>
        </p:txBody>
      </p:sp>
      <p:sp>
        <p:nvSpPr>
          <p:cNvPr id="27" name="Oval 26"/>
          <p:cNvSpPr/>
          <p:nvPr/>
        </p:nvSpPr>
        <p:spPr>
          <a:xfrm>
            <a:off x="748295" y="287979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8" name="Oval 27"/>
          <p:cNvSpPr/>
          <p:nvPr/>
        </p:nvSpPr>
        <p:spPr>
          <a:xfrm>
            <a:off x="750271" y="331714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9" name="Oval 28"/>
          <p:cNvSpPr/>
          <p:nvPr/>
        </p:nvSpPr>
        <p:spPr>
          <a:xfrm>
            <a:off x="748295" y="375448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0" name="Oval 29"/>
          <p:cNvSpPr/>
          <p:nvPr/>
        </p:nvSpPr>
        <p:spPr>
          <a:xfrm>
            <a:off x="748295" y="242216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61714898"/>
              </p:ext>
            </p:extLst>
          </p:nvPr>
        </p:nvGraphicFramePr>
        <p:xfrm>
          <a:off x="5410200" y="4114800"/>
          <a:ext cx="1820862" cy="549275"/>
        </p:xfrm>
        <a:graphic>
          <a:graphicData uri="http://schemas.openxmlformats.org/drawingml/2006/table">
            <a:tbl>
              <a:tblPr firstRow="1" firstCol="1" bandRow="1"/>
              <a:tblGrid>
                <a:gridCol w="1820862"/>
              </a:tblGrid>
              <a:tr h="133730">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RL.6.7  DOK </a:t>
                      </a:r>
                      <a:r>
                        <a:rPr lang="en-US" sz="800" b="0" i="1" dirty="0">
                          <a:solidFill>
                            <a:srgbClr val="000000"/>
                          </a:solidFill>
                          <a:effectLst/>
                          <a:latin typeface="Calibri"/>
                          <a:ea typeface="Times New Roman"/>
                          <a:cs typeface="Times New Roman"/>
                        </a:rPr>
                        <a:t>3 - Cu</a:t>
                      </a:r>
                      <a:endParaRPr lang="en-US" sz="800" b="0" i="1" dirty="0">
                        <a:effectLst/>
                        <a:latin typeface="Calibri"/>
                        <a:ea typeface="Calibri"/>
                        <a:cs typeface="Times New Roman"/>
                      </a:endParaRPr>
                    </a:p>
                  </a:txBody>
                  <a:tcPr marL="33202" marR="3320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415545">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Connect </a:t>
                      </a:r>
                      <a:r>
                        <a:rPr lang="en-US" sz="800" b="0" u="sng" dirty="0">
                          <a:effectLst/>
                          <a:latin typeface="Calibri"/>
                          <a:ea typeface="Times New Roman"/>
                          <a:cs typeface="Times New Roman"/>
                        </a:rPr>
                        <a:t>specific characteristics</a:t>
                      </a:r>
                      <a:r>
                        <a:rPr lang="en-US" sz="800" b="0" dirty="0">
                          <a:effectLst/>
                          <a:latin typeface="Calibri"/>
                          <a:ea typeface="Times New Roman"/>
                          <a:cs typeface="Times New Roman"/>
                        </a:rPr>
                        <a:t> of text, audio, visual or live versions of a story to </a:t>
                      </a:r>
                      <a:r>
                        <a:rPr lang="en-US" sz="800" b="0" u="sng" dirty="0">
                          <a:effectLst/>
                          <a:latin typeface="Calibri"/>
                          <a:ea typeface="Times New Roman"/>
                          <a:cs typeface="Times New Roman"/>
                        </a:rPr>
                        <a:t>examples seen or heard</a:t>
                      </a:r>
                      <a:r>
                        <a:rPr lang="en-US" sz="800" b="0" dirty="0" smtClean="0">
                          <a:effectLst/>
                          <a:latin typeface="Calibri"/>
                          <a:ea typeface="Times New Roman"/>
                          <a:cs typeface="Times New Roman"/>
                        </a:rPr>
                        <a:t>.</a:t>
                      </a:r>
                    </a:p>
                  </a:txBody>
                  <a:tcPr marL="33202" marR="3320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698205585"/>
              </p:ext>
            </p:extLst>
          </p:nvPr>
        </p:nvGraphicFramePr>
        <p:xfrm>
          <a:off x="323850" y="4953000"/>
          <a:ext cx="7043738" cy="4111042"/>
        </p:xfrm>
        <a:graphic>
          <a:graphicData uri="http://schemas.openxmlformats.org/drawingml/2006/table">
            <a:tbl>
              <a:tblPr firstRow="1" bandRow="1">
                <a:tableStyleId>{5940675A-B579-460E-94D1-54222C63F5DA}</a:tableStyleId>
              </a:tblPr>
              <a:tblGrid>
                <a:gridCol w="7043738"/>
              </a:tblGrid>
              <a:tr h="473180">
                <a:tc>
                  <a:txBody>
                    <a:bodyPr/>
                    <a:lstStyle/>
                    <a:p>
                      <a:pPr marL="401638" marR="0" indent="-401638" algn="l" defTabSz="966612" rtl="0" eaLnBrk="1" fontAlgn="auto" latinLnBrk="0" hangingPunct="1">
                        <a:lnSpc>
                          <a:spcPct val="100000"/>
                        </a:lnSpc>
                        <a:spcBef>
                          <a:spcPts val="0"/>
                        </a:spcBef>
                        <a:spcAft>
                          <a:spcPts val="0"/>
                        </a:spcAft>
                        <a:buClrTx/>
                        <a:buSzTx/>
                        <a:buFont typeface="+mj-lt"/>
                        <a:buAutoNum type="arabicPeriod" startAt="7"/>
                        <a:tabLst/>
                        <a:defRPr/>
                      </a:pPr>
                      <a:r>
                        <a:rPr lang="en-US" sz="1400" b="1" baseline="0" dirty="0" smtClean="0">
                          <a:solidFill>
                            <a:schemeClr val="tx1"/>
                          </a:solidFill>
                          <a:latin typeface="Helvetica" pitchFamily="34" charset="0"/>
                        </a:rPr>
                        <a:t>Darrell makes the statement, “What seems easiest to do initially may turn out to be difficult in the end.” Explain what the statement means using examples and details from the text.</a:t>
                      </a:r>
                    </a:p>
                    <a:p>
                      <a:pPr marL="401638" marR="0" indent="-401638" algn="l" defTabSz="966612" rtl="0" eaLnBrk="1" fontAlgn="auto" latinLnBrk="0" hangingPunct="1">
                        <a:lnSpc>
                          <a:spcPct val="100000"/>
                        </a:lnSpc>
                        <a:spcBef>
                          <a:spcPts val="0"/>
                        </a:spcBef>
                        <a:spcAft>
                          <a:spcPts val="0"/>
                        </a:spcAft>
                        <a:buClrTx/>
                        <a:buSzTx/>
                        <a:buFont typeface="+mj-lt"/>
                        <a:buAutoNum type="arabicPeriod" startAt="7"/>
                        <a:tabLst/>
                        <a:defRPr/>
                      </a:pPr>
                      <a:endParaRPr lang="en-US" sz="1400" b="1" dirty="0" smtClean="0">
                        <a:solidFill>
                          <a:schemeClr val="tx1"/>
                        </a:solidFill>
                        <a:latin typeface="Helvetica" pitchFamily="34" charset="0"/>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endParaRPr lang="en-US" sz="1400" dirty="0" smtClean="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522">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98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3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496">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32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32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98611284"/>
              </p:ext>
            </p:extLst>
          </p:nvPr>
        </p:nvGraphicFramePr>
        <p:xfrm>
          <a:off x="5257800" y="9144000"/>
          <a:ext cx="1752600" cy="560832"/>
        </p:xfrm>
        <a:graphic>
          <a:graphicData uri="http://schemas.openxmlformats.org/drawingml/2006/table">
            <a:tbl>
              <a:tblPr firstRow="1" firstCol="1" bandRow="1"/>
              <a:tblGrid>
                <a:gridCol w="1752600"/>
              </a:tblGrid>
              <a:tr h="131354">
                <a:tc>
                  <a:txBody>
                    <a:bodyPr/>
                    <a:lstStyle/>
                    <a:p>
                      <a:pPr marL="0" marR="0" algn="ctr">
                        <a:lnSpc>
                          <a:spcPct val="115000"/>
                        </a:lnSpc>
                        <a:spcBef>
                          <a:spcPts val="0"/>
                        </a:spcBef>
                        <a:spcAft>
                          <a:spcPts val="0"/>
                        </a:spcAft>
                      </a:pPr>
                      <a:r>
                        <a:rPr lang="en-US" sz="800" b="0" i="1" dirty="0" smtClean="0">
                          <a:solidFill>
                            <a:srgbClr val="000000"/>
                          </a:solidFill>
                          <a:effectLst/>
                          <a:latin typeface="Calibri"/>
                          <a:ea typeface="Times New Roman"/>
                          <a:cs typeface="Times New Roman"/>
                        </a:rPr>
                        <a:t>Toward RL.6.6 DOK </a:t>
                      </a:r>
                      <a:r>
                        <a:rPr lang="en-US" sz="800" b="0" i="1" dirty="0">
                          <a:solidFill>
                            <a:srgbClr val="000000"/>
                          </a:solidFill>
                          <a:effectLst/>
                          <a:latin typeface="Calibri"/>
                          <a:ea typeface="Times New Roman"/>
                          <a:cs typeface="Times New Roman"/>
                        </a:rPr>
                        <a:t>3 - EVC</a:t>
                      </a:r>
                      <a:endParaRPr lang="en-US" sz="800" b="0" i="1" dirty="0">
                        <a:effectLst/>
                        <a:latin typeface="Calibri"/>
                        <a:ea typeface="Calibri"/>
                        <a:cs typeface="Times New Roman"/>
                      </a:endParaRPr>
                    </a:p>
                  </a:txBody>
                  <a:tcPr marL="32804" marR="3280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401383">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Cite evidence to show </a:t>
                      </a:r>
                      <a:r>
                        <a:rPr lang="en-US" sz="800" dirty="0">
                          <a:effectLst/>
                          <a:latin typeface="Calibri"/>
                          <a:ea typeface="Calibri"/>
                          <a:cs typeface="Calibri"/>
                        </a:rPr>
                        <a:t>how the author’s point of view is developed in a text for a specific purpose</a:t>
                      </a:r>
                      <a:r>
                        <a:rPr lang="en-US" sz="800" dirty="0" smtClean="0">
                          <a:effectLst/>
                          <a:latin typeface="Calibri"/>
                          <a:ea typeface="Calibri"/>
                          <a:cs typeface="Calibri"/>
                        </a:rPr>
                        <a:t>.</a:t>
                      </a:r>
                    </a:p>
                  </a:txBody>
                  <a:tcPr marL="32804" marR="3280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F177B04D-AEB5-43ED-B9BA-B3D1EC9C9067}" type="slidenum">
              <a:rPr lang="en-US" smtClean="0"/>
              <a:pPr/>
              <a:t>34</a:t>
            </a:fld>
            <a:endParaRPr lang="en-US" dirty="0"/>
          </a:p>
        </p:txBody>
      </p:sp>
    </p:spTree>
    <p:extLst>
      <p:ext uri="{BB962C8B-B14F-4D97-AF65-F5344CB8AC3E}">
        <p14:creationId xmlns:p14="http://schemas.microsoft.com/office/powerpoint/2010/main" val="2906106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1818347920"/>
              </p:ext>
            </p:extLst>
          </p:nvPr>
        </p:nvGraphicFramePr>
        <p:xfrm>
          <a:off x="323850" y="304800"/>
          <a:ext cx="7043738" cy="5020944"/>
        </p:xfrm>
        <a:graphic>
          <a:graphicData uri="http://schemas.openxmlformats.org/drawingml/2006/table">
            <a:tbl>
              <a:tblPr firstRow="1" bandRow="1">
                <a:tableStyleId>{5940675A-B579-460E-94D1-54222C63F5DA}</a:tableStyleId>
              </a:tblPr>
              <a:tblGrid>
                <a:gridCol w="7043738"/>
              </a:tblGrid>
              <a:tr h="473180">
                <a:tc>
                  <a:txBody>
                    <a:bodyPr/>
                    <a:lstStyle/>
                    <a:p>
                      <a:pPr marL="457200" marR="0" indent="-457200" algn="l" defTabSz="966612" rtl="0" eaLnBrk="1" fontAlgn="auto" latinLnBrk="0" hangingPunct="1">
                        <a:lnSpc>
                          <a:spcPct val="100000"/>
                        </a:lnSpc>
                        <a:spcBef>
                          <a:spcPts val="0"/>
                        </a:spcBef>
                        <a:spcAft>
                          <a:spcPts val="0"/>
                        </a:spcAft>
                        <a:buClrTx/>
                        <a:buSzTx/>
                        <a:buFont typeface="+mj-lt"/>
                        <a:buAutoNum type="arabicPeriod" startAt="8"/>
                        <a:tabLst/>
                        <a:defRPr/>
                      </a:pPr>
                      <a:r>
                        <a:rPr lang="en-US" sz="1900" b="1" baseline="0" dirty="0" smtClean="0">
                          <a:solidFill>
                            <a:schemeClr val="tx1"/>
                          </a:solidFill>
                        </a:rPr>
                        <a:t>In source #1 (the text) and source #2 (the video), people interact with and care for a dog. What can you conclude about the responsibilities and benefits of having a dog (pet)? Support your conclusion with examples from source #1 and source #2</a:t>
                      </a:r>
                      <a:r>
                        <a:rPr lang="en-US" sz="1900" b="1" dirty="0" smtClean="0"/>
                        <a:t>.</a:t>
                      </a:r>
                      <a:r>
                        <a:rPr lang="en-US" sz="1900" b="1" baseline="0" dirty="0" smtClean="0"/>
                        <a:t>  </a:t>
                      </a: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n-US" sz="1900" b="1" baseline="0" dirty="0" smtClean="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64">
                <a:tc>
                  <a:txBody>
                    <a:bodyPr/>
                    <a:lstStyle/>
                    <a:p>
                      <a:endParaRPr lang="en-US" sz="1400" dirty="0" smtClean="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522">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98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3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496">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32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32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32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95568397"/>
              </p:ext>
            </p:extLst>
          </p:nvPr>
        </p:nvGraphicFramePr>
        <p:xfrm>
          <a:off x="5707380" y="8382000"/>
          <a:ext cx="1676400" cy="744644"/>
        </p:xfrm>
        <a:graphic>
          <a:graphicData uri="http://schemas.openxmlformats.org/drawingml/2006/table">
            <a:tbl>
              <a:tblPr firstRow="1" firstCol="1" bandRow="1"/>
              <a:tblGrid>
                <a:gridCol w="1676400"/>
              </a:tblGrid>
              <a:tr h="133730">
                <a:tc>
                  <a:txBody>
                    <a:bodyPr/>
                    <a:lstStyle/>
                    <a:p>
                      <a:pPr marL="0" marR="0" algn="ctr">
                        <a:lnSpc>
                          <a:spcPct val="100000"/>
                        </a:lnSpc>
                        <a:spcBef>
                          <a:spcPts val="0"/>
                        </a:spcBef>
                        <a:spcAft>
                          <a:spcPts val="0"/>
                        </a:spcAft>
                      </a:pPr>
                      <a:r>
                        <a:rPr lang="en-US" sz="800" b="0" i="1" dirty="0" smtClean="0">
                          <a:solidFill>
                            <a:srgbClr val="000000"/>
                          </a:solidFill>
                          <a:effectLst/>
                          <a:latin typeface="Calibri"/>
                          <a:ea typeface="Times New Roman"/>
                          <a:cs typeface="Times New Roman"/>
                        </a:rPr>
                        <a:t>Toward RL.6.7 DOK </a:t>
                      </a:r>
                      <a:r>
                        <a:rPr lang="en-US" sz="800" b="0" i="1" dirty="0">
                          <a:solidFill>
                            <a:srgbClr val="000000"/>
                          </a:solidFill>
                          <a:effectLst/>
                          <a:latin typeface="Calibri"/>
                          <a:ea typeface="Times New Roman"/>
                          <a:cs typeface="Times New Roman"/>
                        </a:rPr>
                        <a:t>4 - SYH</a:t>
                      </a:r>
                      <a:endParaRPr lang="en-US" sz="800" b="0" i="1" dirty="0">
                        <a:effectLst/>
                        <a:latin typeface="Calibri"/>
                        <a:ea typeface="Calibri"/>
                        <a:cs typeface="Times New Roman"/>
                      </a:endParaRPr>
                    </a:p>
                  </a:txBody>
                  <a:tcPr marL="33202" marR="3320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610914">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Synthesize the experiences of reading, listening or viewing the same version of a text in order to make a recommendation of the benefits of each</a:t>
                      </a:r>
                      <a:r>
                        <a:rPr lang="en-US" sz="800" b="0" dirty="0" smtClean="0">
                          <a:effectLst/>
                          <a:latin typeface="Calibri"/>
                          <a:ea typeface="Times New Roman"/>
                          <a:cs typeface="Times New Roman"/>
                        </a:rPr>
                        <a:t>.</a:t>
                      </a:r>
                      <a:endParaRPr lang="en-US" sz="800" b="0" dirty="0">
                        <a:effectLst/>
                        <a:latin typeface="Calibri"/>
                        <a:ea typeface="Calibri"/>
                        <a:cs typeface="Times New Roman"/>
                      </a:endParaRPr>
                    </a:p>
                  </a:txBody>
                  <a:tcPr marL="33202" marR="3320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35</a:t>
            </a:fld>
            <a:endParaRPr lang="en-US" dirty="0"/>
          </a:p>
        </p:txBody>
      </p:sp>
    </p:spTree>
    <p:extLst>
      <p:ext uri="{BB962C8B-B14F-4D97-AF65-F5344CB8AC3E}">
        <p14:creationId xmlns:p14="http://schemas.microsoft.com/office/powerpoint/2010/main" val="3197203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42887" y="1282176"/>
            <a:ext cx="7205663" cy="8276397"/>
          </a:xfrm>
          <a:prstGeom prst="rect">
            <a:avLst/>
          </a:prstGeom>
          <a:noFill/>
          <a:ln w="9525">
            <a:noFill/>
            <a:miter lim="800000"/>
            <a:headEnd/>
            <a:tailEnd/>
          </a:ln>
          <a:effectLst/>
        </p:spPr>
        <p:txBody>
          <a:bodyPr vert="horz" wrap="square" lIns="101881" tIns="50941" rIns="101881" bIns="50941" numCol="1" anchor="ctr" anchorCtr="0" compatLnSpc="1">
            <a:prstTxWarp prst="textNoShape">
              <a:avLst/>
            </a:prstTxWarp>
            <a:spAutoFit/>
          </a:bodyPr>
          <a:lstStyle/>
          <a:p>
            <a:pPr algn="ctr">
              <a:lnSpc>
                <a:spcPct val="115000"/>
              </a:lnSpc>
              <a:spcAft>
                <a:spcPts val="1054"/>
              </a:spcAft>
            </a:pPr>
            <a:r>
              <a:rPr lang="en-US" sz="1900" b="1" u="sng" dirty="0">
                <a:ea typeface="Calibri"/>
                <a:cs typeface="Times New Roman"/>
              </a:rPr>
              <a:t>Canine Courage</a:t>
            </a:r>
            <a:endParaRPr lang="en-US" sz="1900" dirty="0">
              <a:ea typeface="Calibri"/>
              <a:cs typeface="Times New Roman"/>
            </a:endParaRPr>
          </a:p>
          <a:p>
            <a:pPr>
              <a:lnSpc>
                <a:spcPct val="115000"/>
              </a:lnSpc>
              <a:spcAft>
                <a:spcPts val="1054"/>
              </a:spcAft>
            </a:pPr>
            <a:r>
              <a:rPr lang="en-US" sz="1300" b="1" i="1" dirty="0">
                <a:ea typeface="Calibri"/>
                <a:cs typeface="Times New Roman"/>
              </a:rPr>
              <a:t>                                                                                </a:t>
            </a:r>
            <a:r>
              <a:rPr lang="en-US" sz="1300" b="1" i="1" dirty="0" smtClean="0">
                <a:ea typeface="Calibri"/>
                <a:cs typeface="Times New Roman"/>
              </a:rPr>
              <a:t>Laura McClure</a:t>
            </a:r>
          </a:p>
          <a:p>
            <a:r>
              <a:rPr lang="en-US" sz="1400" b="1" u="sng" dirty="0"/>
              <a:t>Section 1</a:t>
            </a:r>
            <a:endParaRPr lang="en-US" sz="1400" dirty="0"/>
          </a:p>
          <a:p>
            <a:r>
              <a:rPr lang="en-US" sz="1400" u="sng" dirty="0"/>
              <a:t>Why have 9/11 rescue dogs fared better than human workers</a:t>
            </a:r>
            <a:r>
              <a:rPr lang="en-US" sz="1400" dirty="0"/>
              <a:t>?</a:t>
            </a:r>
          </a:p>
          <a:p>
            <a:r>
              <a:rPr lang="en-US" sz="1400" dirty="0"/>
              <a:t>After airplanes destroyed the World Trade Center's Twin Towers on September 11, 2001, veterinarian Cindy Otto went to New York City. She took with her dozens of dogs trained to find missing people. The search and rescue canines quickly went to work.  They nosed their way through endless piles of steel and concrete. The air was thick with smoke, dust, and dangerous poisons. Many human rescue workers wore masks, but the dogs worked without masks. They needed their noses free so they could sniff out victims</a:t>
            </a:r>
            <a:r>
              <a:rPr lang="en-US" sz="1400" dirty="0" smtClean="0"/>
              <a:t>.</a:t>
            </a:r>
          </a:p>
          <a:p>
            <a:endParaRPr lang="en-US" sz="1400" dirty="0"/>
          </a:p>
          <a:p>
            <a:r>
              <a:rPr lang="en-US" sz="1400" dirty="0"/>
              <a:t>Even with masks, human rescue workers faced danger. Many of the people who helped with the World Trade Center recovery reported breathing problems.  Problems include asthma, coughs, wheezing, and chest pain. "The air at the site was so awful, I was sure the dogs would have problems too," Otto said</a:t>
            </a:r>
            <a:r>
              <a:rPr lang="en-US" sz="1400" dirty="0" smtClean="0"/>
              <a:t>.</a:t>
            </a:r>
          </a:p>
          <a:p>
            <a:endParaRPr lang="en-US" sz="1400" dirty="0"/>
          </a:p>
          <a:p>
            <a:r>
              <a:rPr lang="en-US" sz="1400" dirty="0"/>
              <a:t>She organized a study to find out. More than five years later, Otto has good </a:t>
            </a:r>
            <a:r>
              <a:rPr lang="en-US" sz="1400" dirty="0" smtClean="0"/>
              <a:t>results. </a:t>
            </a:r>
            <a:r>
              <a:rPr lang="en-US" sz="1400" dirty="0"/>
              <a:t> Many of the dogs remain healthy. In fact, the dogs are just as healthy as search and rescue dogs </a:t>
            </a:r>
            <a:r>
              <a:rPr lang="en-US" sz="1400" dirty="0" smtClean="0"/>
              <a:t>who </a:t>
            </a:r>
            <a:r>
              <a:rPr lang="en-US" sz="1400" dirty="0"/>
              <a:t>were not at the World Trade Center</a:t>
            </a:r>
            <a:r>
              <a:rPr lang="en-US" sz="1400" dirty="0" smtClean="0"/>
              <a:t>.</a:t>
            </a:r>
          </a:p>
          <a:p>
            <a:endParaRPr lang="en-US" sz="1400" dirty="0"/>
          </a:p>
          <a:p>
            <a:r>
              <a:rPr lang="en-US" sz="1400" b="1" u="sng" dirty="0"/>
              <a:t>Section 2</a:t>
            </a:r>
            <a:endParaRPr lang="en-US" sz="1400" dirty="0"/>
          </a:p>
          <a:p>
            <a:r>
              <a:rPr lang="en-US" sz="1400" u="sng" dirty="0"/>
              <a:t>Stay-Safe Secrets</a:t>
            </a:r>
            <a:endParaRPr lang="en-US" sz="1400" dirty="0"/>
          </a:p>
          <a:p>
            <a:r>
              <a:rPr lang="en-US" sz="1400" dirty="0"/>
              <a:t>Deja Vu and her handler, Pat Thompson, helped search for victims during 9/11. Thompson was afraid her dog had breathed in dangerous smoke and dust at the site. But "Deja Vu still has good health since 9/11," Thompson is happy to report. </a:t>
            </a:r>
            <a:endParaRPr lang="en-US" sz="1400" dirty="0" smtClean="0"/>
          </a:p>
          <a:p>
            <a:endParaRPr lang="en-US" sz="1400" dirty="0"/>
          </a:p>
          <a:p>
            <a:r>
              <a:rPr lang="en-US" sz="1400" dirty="0"/>
              <a:t>Otto has three ideas about why the dogs stayed healthy and the people </a:t>
            </a:r>
            <a:r>
              <a:rPr lang="en-US" sz="1400" dirty="0" smtClean="0"/>
              <a:t>didn't.  First</a:t>
            </a:r>
            <a:r>
              <a:rPr lang="en-US" sz="1400" dirty="0"/>
              <a:t>, the dogs spent less time at the site than human rescue workers did</a:t>
            </a:r>
            <a:r>
              <a:rPr lang="en-US" sz="1400" dirty="0" smtClean="0"/>
              <a:t>.</a:t>
            </a:r>
          </a:p>
          <a:p>
            <a:endParaRPr lang="en-US" sz="1400" dirty="0"/>
          </a:p>
          <a:p>
            <a:r>
              <a:rPr lang="en-US" sz="1400" dirty="0"/>
              <a:t>Second, Otto says dogs are less at risk to have breathing problems. "When dogs have allergies, they tend to have skin problems," she explained. "But the owners haven't reported any skin problems</a:t>
            </a:r>
            <a:r>
              <a:rPr lang="en-US" sz="1400" dirty="0" smtClean="0"/>
              <a:t>.”</a:t>
            </a:r>
          </a:p>
          <a:p>
            <a:endParaRPr lang="en-US" sz="1400" dirty="0"/>
          </a:p>
          <a:p>
            <a:r>
              <a:rPr lang="en-US" sz="1400" dirty="0"/>
              <a:t>Third, another reason may be the </a:t>
            </a:r>
            <a:r>
              <a:rPr lang="en-US" sz="1400" dirty="0" smtClean="0"/>
              <a:t>dog’s </a:t>
            </a:r>
            <a:r>
              <a:rPr lang="en-US" sz="1400" dirty="0"/>
              <a:t>nose. Scientists say a dog's nose, which is longer than a human's nose, can better filter air that goes to the dog's lungs. Even though the people and the canines breathed the same air, fewer dangerous poisons may have reached the dogs' lungs.</a:t>
            </a:r>
            <a:endParaRPr lang="en-US" sz="1300" dirty="0">
              <a:ea typeface="Calibri"/>
              <a:cs typeface="Times New Roman"/>
            </a:endParaRPr>
          </a:p>
        </p:txBody>
      </p:sp>
      <p:pic>
        <p:nvPicPr>
          <p:cNvPr id="15" name="Picture 14"/>
          <p:cNvPicPr/>
          <p:nvPr/>
        </p:nvPicPr>
        <p:blipFill>
          <a:blip r:embed="rId2" cstate="print">
            <a:grayscl/>
          </a:blip>
          <a:srcRect/>
          <a:stretch>
            <a:fillRect/>
          </a:stretch>
        </p:blipFill>
        <p:spPr bwMode="auto">
          <a:xfrm>
            <a:off x="762000" y="455595"/>
            <a:ext cx="1862138" cy="1277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fld id="{F177B04D-AEB5-43ED-B9BA-B3D1EC9C9067}" type="slidenum">
              <a:rPr lang="en-US" smtClean="0"/>
              <a:pPr/>
              <a:t>36</a:t>
            </a:fld>
            <a:endParaRPr lang="en-US" dirty="0"/>
          </a:p>
        </p:txBody>
      </p:sp>
      <p:sp>
        <p:nvSpPr>
          <p:cNvPr id="3" name="TextBox 2"/>
          <p:cNvSpPr txBox="1"/>
          <p:nvPr/>
        </p:nvSpPr>
        <p:spPr>
          <a:xfrm>
            <a:off x="5757863" y="427020"/>
            <a:ext cx="1600200" cy="1169551"/>
          </a:xfrm>
          <a:prstGeom prst="rect">
            <a:avLst/>
          </a:prstGeom>
          <a:noFill/>
        </p:spPr>
        <p:txBody>
          <a:bodyPr wrap="square" rtlCol="0">
            <a:spAutoFit/>
          </a:bodyPr>
          <a:lstStyle/>
          <a:p>
            <a:r>
              <a:rPr lang="en-US" sz="1000" dirty="0"/>
              <a:t>Grade Equivalent: 6.3</a:t>
            </a:r>
            <a:endParaRPr lang="en-US" sz="1000" b="1" dirty="0"/>
          </a:p>
          <a:p>
            <a:r>
              <a:rPr lang="en-US" sz="1000" dirty="0"/>
              <a:t>Lexile Measure: 940L</a:t>
            </a:r>
            <a:endParaRPr lang="en-US" sz="1000" b="1" dirty="0"/>
          </a:p>
          <a:p>
            <a:r>
              <a:rPr lang="en-US" sz="1000" dirty="0"/>
              <a:t>Mean Sentence Length:13.61</a:t>
            </a:r>
            <a:endParaRPr lang="en-US" sz="1000" b="1" dirty="0"/>
          </a:p>
          <a:p>
            <a:r>
              <a:rPr lang="en-US" sz="1000" dirty="0"/>
              <a:t>Mean Log Word Frequency: 3.43</a:t>
            </a:r>
            <a:endParaRPr lang="en-US" sz="1000" b="1" dirty="0"/>
          </a:p>
          <a:p>
            <a:r>
              <a:rPr lang="en-US" sz="1000" dirty="0"/>
              <a:t>Word Count: 630</a:t>
            </a:r>
            <a:endParaRPr lang="en-US" sz="1000" b="1" dirty="0">
              <a:effectLst/>
            </a:endParaRPr>
          </a:p>
        </p:txBody>
      </p:sp>
    </p:spTree>
    <p:extLst>
      <p:ext uri="{BB962C8B-B14F-4D97-AF65-F5344CB8AC3E}">
        <p14:creationId xmlns:p14="http://schemas.microsoft.com/office/powerpoint/2010/main" val="2935467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89697" y="59755"/>
            <a:ext cx="6477000" cy="7654431"/>
          </a:xfrm>
          <a:prstGeom prst="rect">
            <a:avLst/>
          </a:prstGeom>
          <a:noFill/>
          <a:ln w="9525">
            <a:noFill/>
            <a:miter lim="800000"/>
            <a:headEnd/>
            <a:tailEnd/>
          </a:ln>
          <a:effectLst/>
        </p:spPr>
        <p:txBody>
          <a:bodyPr vert="horz" wrap="square" lIns="101881" tIns="50941" rIns="101881" bIns="50941" numCol="1" anchor="ctr" anchorCtr="0" compatLnSpc="1">
            <a:prstTxWarp prst="textNoShape">
              <a:avLst/>
            </a:prstTxWarp>
            <a:spAutoFit/>
          </a:bodyPr>
          <a:lstStyle/>
          <a:p>
            <a:pPr>
              <a:lnSpc>
                <a:spcPct val="115000"/>
              </a:lnSpc>
              <a:spcAft>
                <a:spcPts val="1054"/>
              </a:spcAft>
            </a:pPr>
            <a:r>
              <a:rPr lang="en-US" sz="1700" b="1" dirty="0">
                <a:ea typeface="Calibri"/>
                <a:cs typeface="Times New Roman"/>
              </a:rPr>
              <a:t>Canine Courage continued</a:t>
            </a:r>
            <a:r>
              <a:rPr lang="en-US" sz="1700" b="1" dirty="0" smtClean="0">
                <a:ea typeface="Calibri"/>
                <a:cs typeface="Times New Roman"/>
              </a:rPr>
              <a:t>...</a:t>
            </a:r>
          </a:p>
          <a:p>
            <a:r>
              <a:rPr lang="en-US" sz="1400" b="1" u="sng" dirty="0"/>
              <a:t>Section 3</a:t>
            </a:r>
            <a:endParaRPr lang="en-US" sz="1400" dirty="0"/>
          </a:p>
          <a:p>
            <a:r>
              <a:rPr lang="en-US" sz="1400" u="sng" dirty="0"/>
              <a:t>Waiting Game</a:t>
            </a:r>
            <a:endParaRPr lang="en-US" sz="1400" dirty="0"/>
          </a:p>
          <a:p>
            <a:r>
              <a:rPr lang="en-US" sz="1400" dirty="0" smtClean="0"/>
              <a:t>“Despite </a:t>
            </a:r>
            <a:r>
              <a:rPr lang="en-US" sz="1400" dirty="0"/>
              <a:t>the good results, the dogs may still become ill," Otto says. Some diseases take years to show up, including cancer caused by asbestos exposure</a:t>
            </a:r>
            <a:r>
              <a:rPr lang="en-US" sz="1400" dirty="0" smtClean="0"/>
              <a:t>.</a:t>
            </a:r>
          </a:p>
          <a:p>
            <a:endParaRPr lang="en-US" sz="1400" dirty="0"/>
          </a:p>
          <a:p>
            <a:r>
              <a:rPr lang="en-US" sz="1400" dirty="0"/>
              <a:t>Asbestos is hazardous material once used to fireproof buildings, including the World Trade Center.  Some of the asbestos was released into the air when the </a:t>
            </a:r>
            <a:r>
              <a:rPr lang="en-US" sz="1400" dirty="0" smtClean="0"/>
              <a:t>Twin </a:t>
            </a:r>
            <a:r>
              <a:rPr lang="en-US" sz="1400" dirty="0"/>
              <a:t>T</a:t>
            </a:r>
            <a:r>
              <a:rPr lang="en-US" sz="1400" dirty="0" smtClean="0"/>
              <a:t>owers </a:t>
            </a:r>
            <a:r>
              <a:rPr lang="en-US" sz="1400" dirty="0"/>
              <a:t>fell</a:t>
            </a:r>
            <a:r>
              <a:rPr lang="en-US" sz="1400" dirty="0" smtClean="0"/>
              <a:t>.</a:t>
            </a:r>
          </a:p>
          <a:p>
            <a:endParaRPr lang="en-US" sz="1400" dirty="0"/>
          </a:p>
          <a:p>
            <a:r>
              <a:rPr lang="en-US" sz="1400" dirty="0"/>
              <a:t>Cancer can take about five years to develop in dogs. "If the dogs are still healthy in two years it will be a good sign that they'll be fine," says Otto</a:t>
            </a:r>
            <a:r>
              <a:rPr lang="en-US" sz="1400" dirty="0" smtClean="0"/>
              <a:t>.</a:t>
            </a:r>
          </a:p>
          <a:p>
            <a:endParaRPr lang="en-US" sz="1400" dirty="0"/>
          </a:p>
          <a:p>
            <a:r>
              <a:rPr lang="en-US" sz="1400" dirty="0"/>
              <a:t>Learning how to keep the canines healthy is important, says Philip R. Fox, a vet at the Animal Medical Center in New York City. "These animals are vital assets for state, local, and federal search and rescue </a:t>
            </a:r>
            <a:r>
              <a:rPr lang="en-US" sz="1400" dirty="0" smtClean="0"/>
              <a:t>programs," </a:t>
            </a:r>
            <a:r>
              <a:rPr lang="en-US" sz="1400" dirty="0"/>
              <a:t>he said.  </a:t>
            </a:r>
            <a:endParaRPr lang="en-US" sz="1400" dirty="0" smtClean="0"/>
          </a:p>
          <a:p>
            <a:endParaRPr lang="en-US" sz="1400" dirty="0"/>
          </a:p>
          <a:p>
            <a:r>
              <a:rPr lang="en-US" sz="1400" dirty="0"/>
              <a:t>Trish </a:t>
            </a:r>
            <a:r>
              <a:rPr lang="en-US" sz="1400" dirty="0" err="1"/>
              <a:t>Cartino's</a:t>
            </a:r>
            <a:r>
              <a:rPr lang="en-US" sz="1400" dirty="0"/>
              <a:t> Australian </a:t>
            </a:r>
            <a:r>
              <a:rPr lang="en-US" sz="1400" dirty="0" smtClean="0"/>
              <a:t>shepherd, Joey, </a:t>
            </a:r>
            <a:r>
              <a:rPr lang="en-US" sz="1400" dirty="0"/>
              <a:t>searched for victims at the site of another 9/11 attack</a:t>
            </a:r>
            <a:r>
              <a:rPr lang="en-US" sz="1400" dirty="0" smtClean="0"/>
              <a:t>.</a:t>
            </a:r>
          </a:p>
          <a:p>
            <a:endParaRPr lang="en-US" sz="1400" dirty="0"/>
          </a:p>
          <a:p>
            <a:r>
              <a:rPr lang="en-US" sz="1400" dirty="0"/>
              <a:t>"</a:t>
            </a:r>
            <a:r>
              <a:rPr lang="en-US" sz="1400" dirty="0" smtClean="0"/>
              <a:t>Search and rescue </a:t>
            </a:r>
            <a:r>
              <a:rPr lang="en-US" sz="1400" dirty="0"/>
              <a:t>dogs like Joey are just doing what they love to do," </a:t>
            </a:r>
            <a:r>
              <a:rPr lang="en-US" sz="1400" dirty="0" err="1"/>
              <a:t>Cartino</a:t>
            </a:r>
            <a:r>
              <a:rPr lang="en-US" sz="1400" dirty="0"/>
              <a:t> says. "It's our responsibility to keep them safe. </a:t>
            </a:r>
            <a:r>
              <a:rPr lang="en-US" sz="1400" dirty="0" smtClean="0"/>
              <a:t>“</a:t>
            </a:r>
          </a:p>
          <a:p>
            <a:endParaRPr lang="en-US" sz="1400" dirty="0"/>
          </a:p>
          <a:p>
            <a:r>
              <a:rPr lang="en-US" sz="1400" b="1" u="sng" dirty="0"/>
              <a:t>Section 4</a:t>
            </a:r>
            <a:endParaRPr lang="en-US" sz="1400" dirty="0"/>
          </a:p>
          <a:p>
            <a:r>
              <a:rPr lang="en-US" sz="1400" u="sng" dirty="0"/>
              <a:t>Hound Heroes</a:t>
            </a:r>
            <a:endParaRPr lang="en-US" sz="1400" dirty="0"/>
          </a:p>
          <a:p>
            <a:r>
              <a:rPr lang="en-US" sz="1400" dirty="0" smtClean="0"/>
              <a:t>Search and rescue </a:t>
            </a:r>
            <a:r>
              <a:rPr lang="en-US" sz="1400" dirty="0"/>
              <a:t>dogs aren't born with the ability to find missing people. They must train for at least 20 hours a week for about a year and a half.  A pup in training must be able to search for and locate a toy.  Pups have to be able to do this with a lot of noise around them and for long periods of time. Being inquisitive, trainable, and energetic are also pluses</a:t>
            </a:r>
            <a:r>
              <a:rPr lang="en-US" sz="1400" dirty="0" smtClean="0"/>
              <a:t>.</a:t>
            </a:r>
          </a:p>
          <a:p>
            <a:endParaRPr lang="en-US" sz="1400" dirty="0"/>
          </a:p>
          <a:p>
            <a:r>
              <a:rPr lang="en-US" sz="1400" dirty="0"/>
              <a:t>Veterinarian Cindy Otto says there are about 100 </a:t>
            </a:r>
            <a:r>
              <a:rPr lang="en-US" sz="1400" dirty="0" smtClean="0"/>
              <a:t>search and rescue </a:t>
            </a:r>
            <a:r>
              <a:rPr lang="en-US" sz="1400" dirty="0"/>
              <a:t>dogs in the United States. They are a precious resource, she says. "No piece of equipment can ever do the job that these dogs do."</a:t>
            </a:r>
            <a:endParaRPr lang="en-US" sz="1400" b="1" dirty="0">
              <a:ea typeface="Calibri"/>
              <a:cs typeface="Times New Roman"/>
            </a:endParaRPr>
          </a:p>
        </p:txBody>
      </p:sp>
      <p:sp>
        <p:nvSpPr>
          <p:cNvPr id="2" name="Slide Number Placeholder 1"/>
          <p:cNvSpPr>
            <a:spLocks noGrp="1"/>
          </p:cNvSpPr>
          <p:nvPr>
            <p:ph type="sldNum" sz="quarter" idx="12"/>
          </p:nvPr>
        </p:nvSpPr>
        <p:spPr/>
        <p:txBody>
          <a:bodyPr/>
          <a:lstStyle/>
          <a:p>
            <a:fld id="{F177B04D-AEB5-43ED-B9BA-B3D1EC9C9067}" type="slidenum">
              <a:rPr lang="en-US" smtClean="0"/>
              <a:pPr/>
              <a:t>37</a:t>
            </a:fld>
            <a:endParaRPr lang="en-US" dirty="0"/>
          </a:p>
        </p:txBody>
      </p:sp>
    </p:spTree>
    <p:extLst>
      <p:ext uri="{BB962C8B-B14F-4D97-AF65-F5344CB8AC3E}">
        <p14:creationId xmlns:p14="http://schemas.microsoft.com/office/powerpoint/2010/main" val="2769144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91966" y="5181600"/>
            <a:ext cx="6080284" cy="3488419"/>
          </a:xfrm>
          <a:prstGeom prst="rect">
            <a:avLst/>
          </a:prstGeom>
          <a:noFill/>
        </p:spPr>
        <p:txBody>
          <a:bodyPr wrap="square" lIns="101881" tIns="50941" rIns="101881" bIns="50941">
            <a:spAutoFit/>
          </a:bodyPr>
          <a:lstStyle/>
          <a:p>
            <a:r>
              <a:rPr lang="en-US" sz="1700" b="1" dirty="0" smtClean="0">
                <a:latin typeface="Helvetica" pitchFamily="34" charset="0"/>
                <a:cs typeface="Helvetica" pitchFamily="34" charset="0"/>
              </a:rPr>
              <a:t>10.  How </a:t>
            </a:r>
            <a:r>
              <a:rPr lang="en-US" sz="1700" b="1" dirty="0">
                <a:latin typeface="Helvetica" pitchFamily="34" charset="0"/>
                <a:cs typeface="Helvetica" pitchFamily="34" charset="0"/>
              </a:rPr>
              <a:t>does the sentence, “</a:t>
            </a:r>
            <a:r>
              <a:rPr lang="en-US" sz="1700" b="1" i="1" dirty="0">
                <a:latin typeface="Helvetica" pitchFamily="34" charset="0"/>
                <a:cs typeface="Helvetica" pitchFamily="34" charset="0"/>
              </a:rPr>
              <a:t>Many human rescue workers wore masks, but the dogs worked without protective </a:t>
            </a:r>
            <a:r>
              <a:rPr lang="en-US" sz="1700" b="1" i="1" dirty="0" smtClean="0">
                <a:latin typeface="Helvetica" pitchFamily="34" charset="0"/>
                <a:cs typeface="Helvetica" pitchFamily="34" charset="0"/>
              </a:rPr>
              <a:t>gear.</a:t>
            </a:r>
            <a:r>
              <a:rPr lang="en-US" sz="1700" b="1" dirty="0" smtClean="0">
                <a:latin typeface="Helvetica" pitchFamily="34" charset="0"/>
                <a:cs typeface="Helvetica" pitchFamily="34" charset="0"/>
              </a:rPr>
              <a:t>” </a:t>
            </a:r>
            <a:r>
              <a:rPr lang="en-US" sz="1700" b="1" dirty="0">
                <a:latin typeface="Helvetica" pitchFamily="34" charset="0"/>
                <a:cs typeface="Helvetica" pitchFamily="34" charset="0"/>
              </a:rPr>
              <a:t>contribute to the overall purpose of </a:t>
            </a:r>
            <a:r>
              <a:rPr lang="en-US" sz="1700" b="1" u="sng" dirty="0">
                <a:latin typeface="Helvetica" pitchFamily="34" charset="0"/>
                <a:cs typeface="Helvetica" pitchFamily="34" charset="0"/>
              </a:rPr>
              <a:t>Section 1</a:t>
            </a:r>
            <a:r>
              <a:rPr lang="en-US" sz="1700" b="1" dirty="0">
                <a:latin typeface="Helvetica" pitchFamily="34" charset="0"/>
                <a:cs typeface="Helvetica" pitchFamily="34" charset="0"/>
              </a:rPr>
              <a:t>?</a:t>
            </a:r>
          </a:p>
          <a:p>
            <a:pPr marL="361417" indent="-361417">
              <a:buAutoNum type="arabicPeriod" startAt="3"/>
            </a:pPr>
            <a:endParaRPr lang="en-US" sz="1700" b="1" dirty="0">
              <a:latin typeface="Helvetica" pitchFamily="34" charset="0"/>
              <a:cs typeface="Helvetica" pitchFamily="34" charset="0"/>
            </a:endParaRPr>
          </a:p>
          <a:p>
            <a:pPr marL="664270" indent="-361417">
              <a:buFont typeface="+mj-lt"/>
              <a:buAutoNum type="alphaUcPeriod"/>
            </a:pPr>
            <a:r>
              <a:rPr lang="en-US" sz="1500" dirty="0">
                <a:latin typeface="Helvetica" pitchFamily="34" charset="0"/>
                <a:cs typeface="Helvetica" pitchFamily="34" charset="0"/>
              </a:rPr>
              <a:t>It informs the reader of the rescue conditions.</a:t>
            </a:r>
          </a:p>
          <a:p>
            <a:pPr marL="664270" indent="-361417">
              <a:buFont typeface="+mj-lt"/>
              <a:buAutoNum type="alphaUcPeriod"/>
            </a:pPr>
            <a:endParaRPr lang="en-US" sz="1500" dirty="0">
              <a:latin typeface="Helvetica" pitchFamily="34" charset="0"/>
              <a:cs typeface="Helvetica" pitchFamily="34" charset="0"/>
            </a:endParaRPr>
          </a:p>
          <a:p>
            <a:pPr marL="664271" indent="-361417">
              <a:buFont typeface="+mj-lt"/>
              <a:buAutoNum type="alphaUcPeriod"/>
            </a:pPr>
            <a:r>
              <a:rPr lang="en-US" sz="1500" dirty="0">
                <a:latin typeface="Helvetica" pitchFamily="34" charset="0"/>
                <a:cs typeface="Helvetica" pitchFamily="34" charset="0"/>
              </a:rPr>
              <a:t>It describes how humans and canines worked differently during the rescue.</a:t>
            </a:r>
          </a:p>
          <a:p>
            <a:pPr marL="664271" indent="-361417">
              <a:buFont typeface="+mj-lt"/>
              <a:buAutoNum type="alphaUcPeriod"/>
            </a:pPr>
            <a:endParaRPr lang="en-US" sz="1500" dirty="0">
              <a:latin typeface="Helvetica" pitchFamily="34" charset="0"/>
              <a:cs typeface="Helvetica" pitchFamily="34" charset="0"/>
            </a:endParaRPr>
          </a:p>
          <a:p>
            <a:pPr marL="664270" indent="-361417">
              <a:buFont typeface="+mj-lt"/>
              <a:buAutoNum type="alphaUcPeriod"/>
            </a:pPr>
            <a:r>
              <a:rPr lang="en-US" sz="1500" dirty="0">
                <a:latin typeface="Helvetica" pitchFamily="34" charset="0"/>
                <a:cs typeface="Helvetica" pitchFamily="34" charset="0"/>
              </a:rPr>
              <a:t>It supports the purpose of Section 1.</a:t>
            </a:r>
          </a:p>
          <a:p>
            <a:pPr marL="664270" indent="-361417">
              <a:buFont typeface="+mj-lt"/>
              <a:buAutoNum type="alphaUcPeriod"/>
            </a:pPr>
            <a:endParaRPr lang="en-US" sz="1500" dirty="0">
              <a:latin typeface="Helvetica" pitchFamily="34" charset="0"/>
              <a:cs typeface="Helvetica" pitchFamily="34" charset="0"/>
            </a:endParaRPr>
          </a:p>
          <a:p>
            <a:pPr marL="664270" indent="-361417">
              <a:buFont typeface="+mj-lt"/>
              <a:buAutoNum type="alphaUcPeriod"/>
            </a:pPr>
            <a:r>
              <a:rPr lang="en-US" sz="1500" dirty="0">
                <a:latin typeface="Helvetica" pitchFamily="34" charset="0"/>
                <a:cs typeface="Helvetica" pitchFamily="34" charset="0"/>
              </a:rPr>
              <a:t>It provides a possible reason to why rescue dogs may have </a:t>
            </a:r>
            <a:r>
              <a:rPr lang="en-US" sz="1500" dirty="0" smtClean="0">
                <a:latin typeface="Helvetica" pitchFamily="34" charset="0"/>
                <a:cs typeface="Helvetica" pitchFamily="34" charset="0"/>
              </a:rPr>
              <a:t>stayed healthier than </a:t>
            </a:r>
            <a:r>
              <a:rPr lang="en-US" sz="1500" dirty="0">
                <a:latin typeface="Helvetica" pitchFamily="34" charset="0"/>
                <a:cs typeface="Helvetica" pitchFamily="34" charset="0"/>
              </a:rPr>
              <a:t>human workers.</a:t>
            </a:r>
          </a:p>
        </p:txBody>
      </p:sp>
      <p:graphicFrame>
        <p:nvGraphicFramePr>
          <p:cNvPr id="27" name="Table 26"/>
          <p:cNvGraphicFramePr>
            <a:graphicFrameLocks noGrp="1"/>
          </p:cNvGraphicFramePr>
          <p:nvPr>
            <p:extLst>
              <p:ext uri="{D42A27DB-BD31-4B8C-83A1-F6EECF244321}">
                <p14:modId xmlns:p14="http://schemas.microsoft.com/office/powerpoint/2010/main" val="3561170182"/>
              </p:ext>
            </p:extLst>
          </p:nvPr>
        </p:nvGraphicFramePr>
        <p:xfrm>
          <a:off x="5417215" y="3962400"/>
          <a:ext cx="1593185" cy="609600"/>
        </p:xfrm>
        <a:graphic>
          <a:graphicData uri="http://schemas.openxmlformats.org/drawingml/2006/table">
            <a:tbl>
              <a:tblPr/>
              <a:tblGrid>
                <a:gridCol w="1593185"/>
              </a:tblGrid>
              <a:tr h="185249">
                <a:tc>
                  <a:txBody>
                    <a:bodyPr/>
                    <a:lstStyle/>
                    <a:p>
                      <a:pPr marL="0" marR="0" algn="l">
                        <a:lnSpc>
                          <a:spcPct val="100000"/>
                        </a:lnSpc>
                        <a:spcBef>
                          <a:spcPts val="0"/>
                        </a:spcBef>
                        <a:spcAft>
                          <a:spcPts val="0"/>
                        </a:spcAft>
                      </a:pPr>
                      <a:r>
                        <a:rPr lang="en-US" sz="800" b="0" i="1" dirty="0" smtClean="0">
                          <a:solidFill>
                            <a:srgbClr val="000000"/>
                          </a:solidFill>
                          <a:latin typeface="+mn-lt"/>
                          <a:ea typeface="Times New Roman"/>
                          <a:cs typeface="Times New Roman"/>
                        </a:rPr>
                        <a:t>Toward RI.6.5               </a:t>
                      </a:r>
                      <a:r>
                        <a:rPr lang="en-US" sz="1000" b="0" i="1" dirty="0" smtClean="0">
                          <a:solidFill>
                            <a:srgbClr val="000000"/>
                          </a:solidFill>
                          <a:latin typeface="Calibri"/>
                          <a:ea typeface="Times New Roman"/>
                          <a:cs typeface="Times New Roman"/>
                        </a:rPr>
                        <a:t>DOK 3- APx</a:t>
                      </a:r>
                      <a:endParaRPr lang="en-US" sz="1000" b="0" i="1" dirty="0">
                        <a:latin typeface="Calibri"/>
                        <a:ea typeface="Calibri"/>
                        <a:cs typeface="Times New Roman"/>
                      </a:endParaRPr>
                    </a:p>
                  </a:txBody>
                  <a:tcPr marL="24657" marR="246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424351">
                <a:tc>
                  <a:txBody>
                    <a:bodyPr/>
                    <a:lstStyle/>
                    <a:p>
                      <a:pPr marL="0" marR="0" algn="l">
                        <a:lnSpc>
                          <a:spcPct val="100000"/>
                        </a:lnSpc>
                        <a:spcBef>
                          <a:spcPts val="0"/>
                        </a:spcBef>
                        <a:spcAft>
                          <a:spcPts val="0"/>
                        </a:spcAft>
                      </a:pPr>
                      <a:r>
                        <a:rPr lang="en-US" sz="900" b="0" i="1" kern="1200" dirty="0" smtClean="0">
                          <a:solidFill>
                            <a:schemeClr val="tx1"/>
                          </a:solidFill>
                          <a:latin typeface="+mn-lt"/>
                          <a:ea typeface="+mn-ea"/>
                          <a:cs typeface="+mn-cs"/>
                        </a:rPr>
                        <a:t>Connect ideas within sentences, paragraphs, chapters or sections within a </a:t>
                      </a:r>
                      <a:r>
                        <a:rPr lang="en-US" sz="900" b="0" i="1" u="sng" kern="1200" dirty="0" smtClean="0">
                          <a:solidFill>
                            <a:schemeClr val="tx1"/>
                          </a:solidFill>
                          <a:latin typeface="+mn-lt"/>
                          <a:ea typeface="+mn-ea"/>
                          <a:cs typeface="+mn-cs"/>
                        </a:rPr>
                        <a:t>new</a:t>
                      </a:r>
                      <a:r>
                        <a:rPr lang="en-US" sz="900" b="0" i="1" u="sng" kern="1200" baseline="0" dirty="0" smtClean="0">
                          <a:solidFill>
                            <a:schemeClr val="tx1"/>
                          </a:solidFill>
                          <a:latin typeface="+mn-lt"/>
                          <a:ea typeface="+mn-ea"/>
                          <a:cs typeface="+mn-cs"/>
                        </a:rPr>
                        <a:t> text.</a:t>
                      </a:r>
                      <a:endParaRPr lang="en-US" sz="900" b="0" i="1" dirty="0">
                        <a:latin typeface="+mn-lt"/>
                        <a:ea typeface="Calibri"/>
                        <a:cs typeface="Times New Roman"/>
                      </a:endParaRPr>
                    </a:p>
                  </a:txBody>
                  <a:tcPr marL="24657" marR="246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cxnSp>
        <p:nvCxnSpPr>
          <p:cNvPr id="11" name="Straight Connector 10"/>
          <p:cNvCxnSpPr/>
          <p:nvPr/>
        </p:nvCxnSpPr>
        <p:spPr>
          <a:xfrm>
            <a:off x="410117" y="4789715"/>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2398" y="304800"/>
            <a:ext cx="5890022" cy="3011365"/>
          </a:xfrm>
          <a:prstGeom prst="rect">
            <a:avLst/>
          </a:prstGeom>
          <a:noFill/>
        </p:spPr>
        <p:txBody>
          <a:bodyPr wrap="square" lIns="101881" tIns="50941" rIns="101881" bIns="50941">
            <a:spAutoFit/>
          </a:bodyPr>
          <a:lstStyle/>
          <a:p>
            <a:endParaRPr lang="en-US" sz="1600" dirty="0">
              <a:latin typeface="Helvetica" pitchFamily="34" charset="0"/>
              <a:cs typeface="Helvetica" pitchFamily="34" charset="0"/>
            </a:endParaRPr>
          </a:p>
          <a:p>
            <a:pPr marL="240944" indent="-240944"/>
            <a:r>
              <a:rPr lang="en-US" sz="1900" b="1" dirty="0" smtClean="0">
                <a:latin typeface="Helvetica" pitchFamily="34" charset="0"/>
                <a:cs typeface="Helvetica" pitchFamily="34" charset="0"/>
              </a:rPr>
              <a:t>9. </a:t>
            </a:r>
            <a:r>
              <a:rPr lang="en-US" sz="1700" b="1" dirty="0">
                <a:latin typeface="Helvetica" pitchFamily="34" charset="0"/>
                <a:cs typeface="Helvetica" pitchFamily="34" charset="0"/>
              </a:rPr>
              <a:t>The section </a:t>
            </a:r>
            <a:r>
              <a:rPr lang="en-US" sz="1700" b="1" i="1" u="sng" dirty="0">
                <a:latin typeface="Helvetica" pitchFamily="34" charset="0"/>
                <a:cs typeface="Helvetica" pitchFamily="34" charset="0"/>
              </a:rPr>
              <a:t>Stay-Safe Secrets</a:t>
            </a:r>
            <a:r>
              <a:rPr lang="en-US" sz="1700" b="1" dirty="0">
                <a:latin typeface="Helvetica" pitchFamily="34" charset="0"/>
                <a:cs typeface="Helvetica" pitchFamily="34" charset="0"/>
              </a:rPr>
              <a:t>, contributes to the overall purpose of the passage </a:t>
            </a:r>
            <a:r>
              <a:rPr lang="en-US" sz="1700" b="1" i="1" u="sng" dirty="0">
                <a:latin typeface="Helvetica" pitchFamily="34" charset="0"/>
                <a:cs typeface="Helvetica" pitchFamily="34" charset="0"/>
              </a:rPr>
              <a:t>Canine Courage</a:t>
            </a:r>
            <a:r>
              <a:rPr lang="en-US" sz="1700" b="1" dirty="0">
                <a:latin typeface="Helvetica" pitchFamily="34" charset="0"/>
                <a:cs typeface="Helvetica" pitchFamily="34" charset="0"/>
              </a:rPr>
              <a:t> </a:t>
            </a:r>
            <a:r>
              <a:rPr lang="en-US" sz="1700" b="1" dirty="0" smtClean="0">
                <a:latin typeface="Helvetica" pitchFamily="34" charset="0"/>
                <a:cs typeface="Helvetica" pitchFamily="34" charset="0"/>
              </a:rPr>
              <a:t>by</a:t>
            </a:r>
            <a:endParaRPr lang="en-US" sz="1700" b="1" dirty="0">
              <a:latin typeface="Helvetica" pitchFamily="34" charset="0"/>
              <a:cs typeface="Helvetica" pitchFamily="34" charset="0"/>
            </a:endParaRPr>
          </a:p>
          <a:p>
            <a:pPr marL="240944" indent="-240944"/>
            <a:endParaRPr lang="en-US" sz="1700" b="1" dirty="0">
              <a:latin typeface="Helvetica" pitchFamily="34" charset="0"/>
              <a:cs typeface="Helvetica" pitchFamily="34" charset="0"/>
            </a:endParaRPr>
          </a:p>
          <a:p>
            <a:pPr marL="599015" indent="-361417">
              <a:buFont typeface="+mj-lt"/>
              <a:buAutoNum type="alphaUcPeriod"/>
            </a:pPr>
            <a:r>
              <a:rPr lang="en-US" sz="1500" dirty="0">
                <a:latin typeface="Helvetica" pitchFamily="34" charset="0"/>
                <a:cs typeface="Helvetica" pitchFamily="34" charset="0"/>
              </a:rPr>
              <a:t>emphasizing the importance of rescue dogs.</a:t>
            </a:r>
          </a:p>
          <a:p>
            <a:pPr marL="599015" indent="-361417">
              <a:buFont typeface="+mj-lt"/>
              <a:buAutoNum type="alphaUcPeriod"/>
            </a:pPr>
            <a:endParaRPr lang="en-US" sz="1500" dirty="0">
              <a:latin typeface="Helvetica" pitchFamily="34" charset="0"/>
              <a:cs typeface="Helvetica" pitchFamily="34" charset="0"/>
            </a:endParaRPr>
          </a:p>
          <a:p>
            <a:pPr marL="599015" indent="-361417">
              <a:buFont typeface="+mj-lt"/>
              <a:buAutoNum type="alphaUcPeriod"/>
            </a:pPr>
            <a:r>
              <a:rPr lang="en-US" sz="1500" dirty="0">
                <a:latin typeface="Helvetica" pitchFamily="34" charset="0"/>
                <a:cs typeface="Helvetica" pitchFamily="34" charset="0"/>
              </a:rPr>
              <a:t>exploring why rescue dogs may have stayed healthy.</a:t>
            </a:r>
          </a:p>
          <a:p>
            <a:pPr marL="599015" indent="-361417">
              <a:buFont typeface="+mj-lt"/>
              <a:buAutoNum type="alphaUcPeriod"/>
            </a:pPr>
            <a:endParaRPr lang="en-US" sz="1500" dirty="0">
              <a:latin typeface="Helvetica" pitchFamily="34" charset="0"/>
              <a:cs typeface="Helvetica" pitchFamily="34" charset="0"/>
            </a:endParaRPr>
          </a:p>
          <a:p>
            <a:pPr marL="599015" indent="-361417">
              <a:buFont typeface="+mj-lt"/>
              <a:buAutoNum type="alphaUcPeriod"/>
            </a:pPr>
            <a:r>
              <a:rPr lang="en-US" sz="1500" dirty="0">
                <a:latin typeface="Helvetica" pitchFamily="34" charset="0"/>
                <a:cs typeface="Helvetica" pitchFamily="34" charset="0"/>
              </a:rPr>
              <a:t>explaining that rescue dogs may still develop respiratory problems or cancer caused by asbestos exposure. </a:t>
            </a:r>
          </a:p>
          <a:p>
            <a:pPr marL="599015" indent="-361417">
              <a:buFont typeface="+mj-lt"/>
              <a:buAutoNum type="alphaUcPeriod"/>
            </a:pPr>
            <a:endParaRPr lang="en-US" sz="1500" dirty="0">
              <a:latin typeface="Helvetica" pitchFamily="34" charset="0"/>
              <a:cs typeface="Helvetica" pitchFamily="34" charset="0"/>
            </a:endParaRPr>
          </a:p>
          <a:p>
            <a:pPr marL="599015" indent="-361417">
              <a:buFont typeface="+mj-lt"/>
              <a:buAutoNum type="alphaUcPeriod"/>
            </a:pPr>
            <a:r>
              <a:rPr lang="en-US" sz="1500" dirty="0">
                <a:latin typeface="Helvetica" pitchFamily="34" charset="0"/>
                <a:cs typeface="Helvetica" pitchFamily="34" charset="0"/>
              </a:rPr>
              <a:t>emphasizing how rescue dogs can help humans.</a:t>
            </a:r>
          </a:p>
        </p:txBody>
      </p:sp>
      <p:sp>
        <p:nvSpPr>
          <p:cNvPr id="18" name="Oval 17"/>
          <p:cNvSpPr/>
          <p:nvPr/>
        </p:nvSpPr>
        <p:spPr>
          <a:xfrm>
            <a:off x="733997" y="139637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733576" y="184813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733576" y="229988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33576" y="296374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2" name="Oval 21"/>
          <p:cNvSpPr/>
          <p:nvPr/>
        </p:nvSpPr>
        <p:spPr>
          <a:xfrm>
            <a:off x="490688" y="6553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490688" y="69203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494392" y="760639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Oval 24"/>
          <p:cNvSpPr/>
          <p:nvPr/>
        </p:nvSpPr>
        <p:spPr>
          <a:xfrm>
            <a:off x="493806" y="811802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val="2771987886"/>
              </p:ext>
            </p:extLst>
          </p:nvPr>
        </p:nvGraphicFramePr>
        <p:xfrm>
          <a:off x="5343525" y="8670019"/>
          <a:ext cx="1971675" cy="778781"/>
        </p:xfrm>
        <a:graphic>
          <a:graphicData uri="http://schemas.openxmlformats.org/drawingml/2006/table">
            <a:tbl>
              <a:tblPr/>
              <a:tblGrid>
                <a:gridCol w="1971675"/>
              </a:tblGrid>
              <a:tr h="183606">
                <a:tc>
                  <a:txBody>
                    <a:bodyPr/>
                    <a:lstStyle/>
                    <a:p>
                      <a:pPr marL="0" marR="0" algn="l">
                        <a:lnSpc>
                          <a:spcPct val="100000"/>
                        </a:lnSpc>
                        <a:spcBef>
                          <a:spcPts val="0"/>
                        </a:spcBef>
                        <a:spcAft>
                          <a:spcPts val="0"/>
                        </a:spcAft>
                      </a:pPr>
                      <a:r>
                        <a:rPr lang="en-US" sz="800" b="0" i="1" dirty="0" smtClean="0">
                          <a:solidFill>
                            <a:srgbClr val="000000"/>
                          </a:solidFill>
                          <a:latin typeface="+mn-lt"/>
                          <a:ea typeface="Times New Roman"/>
                          <a:cs typeface="Times New Roman"/>
                        </a:rPr>
                        <a:t>Toward RI.6.5                   </a:t>
                      </a:r>
                      <a:r>
                        <a:rPr lang="en-US" sz="1000" b="0" i="1" dirty="0" smtClean="0">
                          <a:solidFill>
                            <a:srgbClr val="000000"/>
                          </a:solidFill>
                          <a:latin typeface="Calibri"/>
                          <a:ea typeface="Times New Roman"/>
                          <a:cs typeface="Times New Roman"/>
                        </a:rPr>
                        <a:t>DOK 3 </a:t>
                      </a:r>
                      <a:r>
                        <a:rPr lang="en-US" sz="1000" b="0" i="1" dirty="0">
                          <a:solidFill>
                            <a:srgbClr val="000000"/>
                          </a:solidFill>
                          <a:latin typeface="Calibri"/>
                          <a:ea typeface="Times New Roman"/>
                          <a:cs typeface="Times New Roman"/>
                        </a:rPr>
                        <a:t>- </a:t>
                      </a:r>
                      <a:r>
                        <a:rPr lang="en-US" sz="1000" b="0" i="1" dirty="0" smtClean="0">
                          <a:solidFill>
                            <a:srgbClr val="000000"/>
                          </a:solidFill>
                          <a:latin typeface="Calibri"/>
                          <a:ea typeface="Times New Roman"/>
                          <a:cs typeface="Times New Roman"/>
                        </a:rPr>
                        <a:t>SYH</a:t>
                      </a:r>
                      <a:endParaRPr lang="en-US" sz="1000" b="0" i="1" dirty="0">
                        <a:latin typeface="Calibri"/>
                        <a:ea typeface="Calibri"/>
                        <a:cs typeface="Times New Roman"/>
                      </a:endParaRPr>
                    </a:p>
                  </a:txBody>
                  <a:tcPr marL="24657" marR="246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595175">
                <a:tc>
                  <a:txBody>
                    <a:bodyPr/>
                    <a:lstStyle/>
                    <a:p>
                      <a:pPr marL="0" marR="0">
                        <a:lnSpc>
                          <a:spcPct val="100000"/>
                        </a:lnSpc>
                        <a:spcBef>
                          <a:spcPts val="0"/>
                        </a:spcBef>
                        <a:spcAft>
                          <a:spcPts val="0"/>
                        </a:spcAft>
                      </a:pPr>
                      <a:r>
                        <a:rPr lang="en-US" sz="900" b="0" kern="1200" dirty="0" smtClean="0">
                          <a:solidFill>
                            <a:schemeClr val="tx1"/>
                          </a:solidFill>
                          <a:latin typeface="+mn-lt"/>
                          <a:ea typeface="+mn-ea"/>
                          <a:cs typeface="+mn-cs"/>
                        </a:rPr>
                        <a:t>Synthesize information from a sentence, paragraph, chapter or section from </a:t>
                      </a:r>
                      <a:r>
                        <a:rPr lang="en-US" sz="900" b="0" u="sng" kern="1200" dirty="0" smtClean="0">
                          <a:solidFill>
                            <a:schemeClr val="tx1"/>
                          </a:solidFill>
                          <a:latin typeface="+mn-lt"/>
                          <a:ea typeface="+mn-ea"/>
                          <a:cs typeface="+mn-cs"/>
                        </a:rPr>
                        <a:t>one source</a:t>
                      </a:r>
                      <a:r>
                        <a:rPr lang="en-US" sz="900" b="0" kern="1200" dirty="0" smtClean="0">
                          <a:solidFill>
                            <a:schemeClr val="tx1"/>
                          </a:solidFill>
                          <a:latin typeface="+mn-lt"/>
                          <a:ea typeface="+mn-ea"/>
                          <a:cs typeface="+mn-cs"/>
                        </a:rPr>
                        <a:t> or text to explain the overall development of a specific topic or idea</a:t>
                      </a:r>
                      <a:r>
                        <a:rPr lang="en-US" sz="900" b="0" baseline="0" dirty="0" smtClean="0">
                          <a:latin typeface="+mn-lt"/>
                          <a:ea typeface="Times New Roman"/>
                          <a:cs typeface="Times New Roman"/>
                        </a:rPr>
                        <a:t>.</a:t>
                      </a:r>
                      <a:endParaRPr lang="en-US" sz="900" b="0" dirty="0">
                        <a:latin typeface="+mn-lt"/>
                        <a:ea typeface="Calibri"/>
                        <a:cs typeface="Times New Roman"/>
                      </a:endParaRPr>
                    </a:p>
                  </a:txBody>
                  <a:tcPr marL="24657" marR="246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38</a:t>
            </a:fld>
            <a:endParaRPr lang="en-US" dirty="0"/>
          </a:p>
        </p:txBody>
      </p:sp>
    </p:spTree>
    <p:extLst>
      <p:ext uri="{BB962C8B-B14F-4D97-AF65-F5344CB8AC3E}">
        <p14:creationId xmlns:p14="http://schemas.microsoft.com/office/powerpoint/2010/main" val="3883391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3208713074"/>
              </p:ext>
            </p:extLst>
          </p:nvPr>
        </p:nvGraphicFramePr>
        <p:xfrm>
          <a:off x="5486400" y="4128294"/>
          <a:ext cx="1480921" cy="520121"/>
        </p:xfrm>
        <a:graphic>
          <a:graphicData uri="http://schemas.openxmlformats.org/drawingml/2006/table">
            <a:tbl>
              <a:tblPr/>
              <a:tblGrid>
                <a:gridCol w="1480921"/>
              </a:tblGrid>
              <a:tr h="183606">
                <a:tc>
                  <a:txBody>
                    <a:bodyPr/>
                    <a:lstStyle/>
                    <a:p>
                      <a:pPr marL="0" marR="0" algn="l">
                        <a:lnSpc>
                          <a:spcPct val="100000"/>
                        </a:lnSpc>
                        <a:spcBef>
                          <a:spcPts val="0"/>
                        </a:spcBef>
                        <a:spcAft>
                          <a:spcPts val="0"/>
                        </a:spcAft>
                      </a:pPr>
                      <a:r>
                        <a:rPr lang="en-US" sz="800" b="0" i="1" dirty="0" smtClean="0">
                          <a:solidFill>
                            <a:srgbClr val="000000"/>
                          </a:solidFill>
                          <a:latin typeface="+mn-lt"/>
                          <a:ea typeface="Times New Roman"/>
                          <a:cs typeface="Times New Roman"/>
                        </a:rPr>
                        <a:t>Toward RI.6.6</a:t>
                      </a:r>
                      <a:r>
                        <a:rPr lang="en-US" sz="800" b="0" i="1" baseline="0" dirty="0" smtClean="0">
                          <a:solidFill>
                            <a:srgbClr val="000000"/>
                          </a:solidFill>
                          <a:latin typeface="+mn-lt"/>
                          <a:ea typeface="Times New Roman"/>
                          <a:cs typeface="Times New Roman"/>
                        </a:rPr>
                        <a:t>         </a:t>
                      </a:r>
                      <a:r>
                        <a:rPr lang="en-US" sz="800" b="0" i="1" dirty="0" smtClean="0">
                          <a:solidFill>
                            <a:srgbClr val="000000"/>
                          </a:solidFill>
                          <a:latin typeface="+mn-lt"/>
                          <a:ea typeface="Times New Roman"/>
                          <a:cs typeface="Times New Roman"/>
                        </a:rPr>
                        <a:t>  </a:t>
                      </a:r>
                      <a:r>
                        <a:rPr lang="en-US" sz="1000" b="0" i="1" dirty="0" smtClean="0">
                          <a:solidFill>
                            <a:srgbClr val="000000"/>
                          </a:solidFill>
                          <a:latin typeface="Calibri"/>
                          <a:ea typeface="Times New Roman"/>
                          <a:cs typeface="Times New Roman"/>
                        </a:rPr>
                        <a:t>DOK </a:t>
                      </a:r>
                      <a:r>
                        <a:rPr lang="en-US" sz="1000" b="0" i="1" dirty="0">
                          <a:solidFill>
                            <a:srgbClr val="000000"/>
                          </a:solidFill>
                          <a:latin typeface="Calibri"/>
                          <a:ea typeface="Times New Roman"/>
                          <a:cs typeface="Times New Roman"/>
                        </a:rPr>
                        <a:t>2 - </a:t>
                      </a:r>
                      <a:r>
                        <a:rPr lang="en-US" sz="1000" b="0" i="1" dirty="0" smtClean="0">
                          <a:solidFill>
                            <a:srgbClr val="000000"/>
                          </a:solidFill>
                          <a:latin typeface="Calibri"/>
                          <a:ea typeface="Times New Roman"/>
                          <a:cs typeface="Times New Roman"/>
                        </a:rPr>
                        <a:t>Ck</a:t>
                      </a:r>
                      <a:endParaRPr lang="en-US" sz="1000" b="0" i="1" dirty="0">
                        <a:latin typeface="Calibri"/>
                        <a:ea typeface="Calibri"/>
                        <a:cs typeface="Times New Roman"/>
                      </a:endParaRPr>
                    </a:p>
                  </a:txBody>
                  <a:tcPr marL="25784" marR="2578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336515">
                <a:tc>
                  <a:txBody>
                    <a:bodyPr/>
                    <a:lstStyle/>
                    <a:p>
                      <a:pPr marL="0" marR="0" algn="l">
                        <a:lnSpc>
                          <a:spcPct val="100000"/>
                        </a:lnSpc>
                        <a:spcBef>
                          <a:spcPts val="0"/>
                        </a:spcBef>
                        <a:spcAft>
                          <a:spcPts val="0"/>
                        </a:spcAft>
                      </a:pPr>
                      <a:r>
                        <a:rPr lang="en-US" sz="900" b="0" i="0" kern="1200" dirty="0" smtClean="0">
                          <a:solidFill>
                            <a:schemeClr val="tx1"/>
                          </a:solidFill>
                          <a:latin typeface="+mn-lt"/>
                          <a:ea typeface="+mn-ea"/>
                          <a:cs typeface="+mn-cs"/>
                        </a:rPr>
                        <a:t>Identify the author’s point of view  or </a:t>
                      </a:r>
                      <a:r>
                        <a:rPr lang="en-US" sz="900" b="0" i="0" u="sng" kern="1200" dirty="0" smtClean="0">
                          <a:solidFill>
                            <a:schemeClr val="tx1"/>
                          </a:solidFill>
                          <a:latin typeface="+mn-lt"/>
                          <a:ea typeface="+mn-ea"/>
                          <a:cs typeface="+mn-cs"/>
                        </a:rPr>
                        <a:t>purpose </a:t>
                      </a:r>
                      <a:r>
                        <a:rPr lang="en-US" sz="900" b="0" i="0" kern="1200" dirty="0" smtClean="0">
                          <a:solidFill>
                            <a:schemeClr val="tx1"/>
                          </a:solidFill>
                          <a:latin typeface="+mn-lt"/>
                          <a:ea typeface="+mn-ea"/>
                          <a:cs typeface="+mn-cs"/>
                        </a:rPr>
                        <a:t>in a new</a:t>
                      </a:r>
                      <a:r>
                        <a:rPr lang="en-US" sz="900" b="0" i="0" kern="1200" baseline="0" dirty="0" smtClean="0">
                          <a:solidFill>
                            <a:schemeClr val="tx1"/>
                          </a:solidFill>
                          <a:latin typeface="+mn-lt"/>
                          <a:ea typeface="+mn-ea"/>
                          <a:cs typeface="+mn-cs"/>
                        </a:rPr>
                        <a:t> text.</a:t>
                      </a:r>
                      <a:endParaRPr lang="en-US" sz="900" b="0" i="0" dirty="0">
                        <a:latin typeface="+mn-lt"/>
                        <a:ea typeface="Calibri"/>
                        <a:cs typeface="Times New Roman"/>
                      </a:endParaRPr>
                    </a:p>
                  </a:txBody>
                  <a:tcPr marL="25784" marR="2578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cxnSp>
        <p:nvCxnSpPr>
          <p:cNvPr id="10" name="Straight Connector 9"/>
          <p:cNvCxnSpPr/>
          <p:nvPr/>
        </p:nvCxnSpPr>
        <p:spPr>
          <a:xfrm>
            <a:off x="445294" y="4949371"/>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6140" y="457200"/>
            <a:ext cx="6072188" cy="3657696"/>
          </a:xfrm>
          <a:prstGeom prst="rect">
            <a:avLst/>
          </a:prstGeom>
        </p:spPr>
        <p:txBody>
          <a:bodyPr wrap="square" lIns="101881" tIns="50941" rIns="101881" bIns="50941">
            <a:spAutoFit/>
          </a:bodyPr>
          <a:lstStyle/>
          <a:p>
            <a:pPr marL="240944" indent="-240944"/>
            <a:r>
              <a:rPr lang="en-US" sz="1700" b="1" dirty="0" smtClean="0">
                <a:latin typeface="Helvetica" pitchFamily="34" charset="0"/>
                <a:cs typeface="Helvetica" pitchFamily="34" charset="0"/>
              </a:rPr>
              <a:t>11. </a:t>
            </a:r>
            <a:r>
              <a:rPr lang="en-US" sz="1700" b="1" dirty="0">
                <a:latin typeface="Helvetica" pitchFamily="34" charset="0"/>
                <a:cs typeface="Helvetica" pitchFamily="34" charset="0"/>
              </a:rPr>
              <a:t>What was the author’s purpose for writing the passage </a:t>
            </a:r>
            <a:r>
              <a:rPr lang="en-US" sz="1700" b="1" i="1" u="sng" dirty="0">
                <a:latin typeface="Helvetica" pitchFamily="34" charset="0"/>
                <a:cs typeface="Helvetica" pitchFamily="34" charset="0"/>
              </a:rPr>
              <a:t>Canine Courage</a:t>
            </a:r>
            <a:r>
              <a:rPr lang="en-US" sz="1700" b="1" dirty="0">
                <a:latin typeface="Helvetica" pitchFamily="34" charset="0"/>
                <a:cs typeface="Helvetica" pitchFamily="34" charset="0"/>
              </a:rPr>
              <a:t>?</a:t>
            </a:r>
            <a:endParaRPr lang="en-US" sz="1700" dirty="0">
              <a:latin typeface="Helvetica" pitchFamily="34" charset="0"/>
              <a:cs typeface="Helvetica" pitchFamily="34" charset="0"/>
            </a:endParaRPr>
          </a:p>
          <a:p>
            <a:pPr marL="240944" indent="-240944"/>
            <a:endParaRPr lang="en-US" sz="1700" dirty="0">
              <a:latin typeface="Helvetica" pitchFamily="34" charset="0"/>
              <a:cs typeface="Helvetica" pitchFamily="34" charset="0"/>
            </a:endParaRPr>
          </a:p>
          <a:p>
            <a:pPr marL="602361" indent="-361417">
              <a:buFont typeface="+mj-lt"/>
              <a:buAutoNum type="alphaUcPeriod"/>
            </a:pPr>
            <a:r>
              <a:rPr lang="en-US" sz="1500" dirty="0">
                <a:latin typeface="Helvetica" pitchFamily="34" charset="0"/>
                <a:cs typeface="Helvetica" pitchFamily="34" charset="0"/>
              </a:rPr>
              <a:t>The author wanted to show the order of events in the rescue efforts of 9/11.</a:t>
            </a:r>
          </a:p>
          <a:p>
            <a:pPr marL="602361" indent="-361417">
              <a:buFont typeface="+mj-lt"/>
              <a:buAutoNum type="alphaUcPeriod"/>
            </a:pPr>
            <a:endParaRPr lang="en-US" sz="1500" dirty="0">
              <a:latin typeface="Helvetica" pitchFamily="34" charset="0"/>
              <a:cs typeface="Helvetica" pitchFamily="34" charset="0"/>
            </a:endParaRPr>
          </a:p>
          <a:p>
            <a:pPr marL="602361" indent="-361417">
              <a:buFont typeface="+mj-lt"/>
              <a:buAutoNum type="alphaUcPeriod"/>
            </a:pPr>
            <a:r>
              <a:rPr lang="en-US" sz="1500" dirty="0">
                <a:latin typeface="Helvetica" pitchFamily="34" charset="0"/>
                <a:cs typeface="Helvetica" pitchFamily="34" charset="0"/>
              </a:rPr>
              <a:t>The author wanted to explain that rescue dogs are vital assets for state, local, and federal search and rescue programs.</a:t>
            </a:r>
          </a:p>
          <a:p>
            <a:pPr marL="602361" indent="-361417">
              <a:buFont typeface="+mj-lt"/>
              <a:buAutoNum type="alphaUcPeriod"/>
            </a:pPr>
            <a:endParaRPr lang="en-US" sz="1500" dirty="0">
              <a:latin typeface="Helvetica" pitchFamily="34" charset="0"/>
              <a:cs typeface="Helvetica" pitchFamily="34" charset="0"/>
            </a:endParaRPr>
          </a:p>
          <a:p>
            <a:pPr marL="602361" indent="-361417">
              <a:buFont typeface="+mj-lt"/>
              <a:buAutoNum type="alphaUcPeriod"/>
            </a:pPr>
            <a:r>
              <a:rPr lang="en-US" sz="1500" dirty="0">
                <a:latin typeface="Helvetica" pitchFamily="34" charset="0"/>
                <a:cs typeface="Helvetica" pitchFamily="34" charset="0"/>
              </a:rPr>
              <a:t>The author wanted to explain why people are concerned about the health of the rescue dogs at 9/11 and how important they are as search and rescue workers.</a:t>
            </a:r>
          </a:p>
          <a:p>
            <a:pPr marL="602361" indent="-361417">
              <a:buFont typeface="+mj-lt"/>
              <a:buAutoNum type="alphaUcPeriod"/>
            </a:pPr>
            <a:endParaRPr lang="en-US" sz="1500" dirty="0">
              <a:latin typeface="Helvetica" pitchFamily="34" charset="0"/>
              <a:cs typeface="Helvetica" pitchFamily="34" charset="0"/>
            </a:endParaRPr>
          </a:p>
          <a:p>
            <a:pPr marL="605707" indent="-361417">
              <a:buFont typeface="+mj-lt"/>
              <a:buAutoNum type="alphaUcPeriod"/>
            </a:pPr>
            <a:r>
              <a:rPr lang="en-US" sz="1500" dirty="0">
                <a:latin typeface="Helvetica" pitchFamily="34" charset="0"/>
                <a:cs typeface="Helvetica" pitchFamily="34" charset="0"/>
              </a:rPr>
              <a:t>The author wanted to inform the reader that dogs are less at risk to develop breathing problems.</a:t>
            </a:r>
          </a:p>
        </p:txBody>
      </p:sp>
      <p:sp>
        <p:nvSpPr>
          <p:cNvPr id="17" name="Oval 16"/>
          <p:cNvSpPr/>
          <p:nvPr/>
        </p:nvSpPr>
        <p:spPr>
          <a:xfrm>
            <a:off x="445294" y="359228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449018" y="1295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415715" y="197924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445294" y="268374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526256" y="643193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2" name="Oval 21"/>
          <p:cNvSpPr/>
          <p:nvPr/>
        </p:nvSpPr>
        <p:spPr>
          <a:xfrm>
            <a:off x="526256" y="716726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526256" y="7848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526256" y="847383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7" name="Rectangle 26"/>
          <p:cNvSpPr/>
          <p:nvPr/>
        </p:nvSpPr>
        <p:spPr>
          <a:xfrm>
            <a:off x="496958" y="5315538"/>
            <a:ext cx="5991225" cy="3980862"/>
          </a:xfrm>
          <a:prstGeom prst="rect">
            <a:avLst/>
          </a:prstGeom>
          <a:noFill/>
        </p:spPr>
        <p:txBody>
          <a:bodyPr wrap="square" lIns="101881" tIns="50941" rIns="101881" bIns="50941">
            <a:spAutoFit/>
          </a:bodyPr>
          <a:lstStyle/>
          <a:p>
            <a:pPr marL="302854" indent="-302854">
              <a:tabLst>
                <a:tab pos="0" algn="l"/>
              </a:tabLst>
            </a:pPr>
            <a:r>
              <a:rPr lang="en-US" sz="1900" b="1" dirty="0" smtClean="0">
                <a:latin typeface="Helvetica" pitchFamily="34" charset="0"/>
                <a:cs typeface="Helvetica" pitchFamily="34" charset="0"/>
              </a:rPr>
              <a:t>12</a:t>
            </a:r>
            <a:r>
              <a:rPr lang="en-US" sz="1700" b="1" dirty="0" smtClean="0">
                <a:latin typeface="Helvetica" pitchFamily="34" charset="0"/>
                <a:cs typeface="Helvetica" pitchFamily="34" charset="0"/>
              </a:rPr>
              <a:t>.  </a:t>
            </a:r>
            <a:r>
              <a:rPr lang="en-US" sz="1700" b="1" dirty="0">
                <a:latin typeface="Helvetica" pitchFamily="34" charset="0"/>
                <a:cs typeface="Helvetica" pitchFamily="34" charset="0"/>
              </a:rPr>
              <a:t>Which statement </a:t>
            </a:r>
            <a:r>
              <a:rPr lang="en-US" sz="1700" b="1" u="sng" dirty="0">
                <a:latin typeface="Helvetica" pitchFamily="34" charset="0"/>
                <a:cs typeface="Helvetica" pitchFamily="34" charset="0"/>
              </a:rPr>
              <a:t>best</a:t>
            </a:r>
            <a:r>
              <a:rPr lang="en-US" sz="1700" b="1" dirty="0">
                <a:latin typeface="Helvetica" pitchFamily="34" charset="0"/>
                <a:cs typeface="Helvetica" pitchFamily="34" charset="0"/>
              </a:rPr>
              <a:t> supports how the author’s point of view in </a:t>
            </a:r>
            <a:r>
              <a:rPr lang="en-US" sz="1700" b="1" i="1" u="sng" dirty="0">
                <a:latin typeface="Helvetica" pitchFamily="34" charset="0"/>
                <a:cs typeface="Helvetica" pitchFamily="34" charset="0"/>
              </a:rPr>
              <a:t>Canine Courage</a:t>
            </a:r>
            <a:r>
              <a:rPr lang="en-US" sz="1700" b="1" i="1" dirty="0">
                <a:latin typeface="Helvetica" pitchFamily="34" charset="0"/>
                <a:cs typeface="Helvetica" pitchFamily="34" charset="0"/>
              </a:rPr>
              <a:t> </a:t>
            </a:r>
            <a:r>
              <a:rPr lang="en-US" sz="1700" b="1" dirty="0">
                <a:latin typeface="Helvetica" pitchFamily="34" charset="0"/>
                <a:cs typeface="Helvetica" pitchFamily="34" charset="0"/>
              </a:rPr>
              <a:t>may impact readers?</a:t>
            </a:r>
            <a:endParaRPr lang="en-US" sz="1700" dirty="0">
              <a:latin typeface="Helvetica" pitchFamily="34" charset="0"/>
              <a:cs typeface="Helvetica" pitchFamily="34" charset="0"/>
            </a:endParaRPr>
          </a:p>
          <a:p>
            <a:endParaRPr lang="en-US" sz="1900" dirty="0">
              <a:latin typeface="Helvetica" pitchFamily="34" charset="0"/>
              <a:cs typeface="Helvetica" pitchFamily="34" charset="0"/>
            </a:endParaRPr>
          </a:p>
          <a:p>
            <a:pPr marL="724507" indent="-361417">
              <a:buFont typeface="+mj-lt"/>
              <a:buAutoNum type="alphaUcPeriod"/>
            </a:pPr>
            <a:r>
              <a:rPr lang="en-US" sz="1500" dirty="0">
                <a:latin typeface="Helvetica" pitchFamily="34" charset="0"/>
                <a:cs typeface="Helvetica" pitchFamily="34" charset="0"/>
              </a:rPr>
              <a:t>Readers may have a new respect for search and rescue canines.</a:t>
            </a:r>
          </a:p>
          <a:p>
            <a:pPr marL="724507" indent="-361417"/>
            <a:r>
              <a:rPr lang="en-US" sz="1500" dirty="0">
                <a:latin typeface="Helvetica" pitchFamily="34" charset="0"/>
                <a:cs typeface="Helvetica" pitchFamily="34" charset="0"/>
              </a:rPr>
              <a:t> </a:t>
            </a:r>
          </a:p>
          <a:p>
            <a:pPr marL="724507" indent="-361417">
              <a:buFont typeface="+mj-lt"/>
              <a:buAutoNum type="alphaUcPeriod" startAt="2"/>
            </a:pPr>
            <a:r>
              <a:rPr lang="en-US" sz="1500" dirty="0">
                <a:latin typeface="Helvetica" pitchFamily="34" charset="0"/>
                <a:cs typeface="Helvetica" pitchFamily="34" charset="0"/>
              </a:rPr>
              <a:t>Readers understand that search and rescue canines are doing what they love.</a:t>
            </a:r>
          </a:p>
          <a:p>
            <a:pPr marL="724507" indent="-361417">
              <a:buFont typeface="+mj-lt"/>
              <a:buAutoNum type="alphaUcPeriod" startAt="2"/>
            </a:pPr>
            <a:endParaRPr lang="en-US" sz="1500" dirty="0">
              <a:latin typeface="Helvetica" pitchFamily="34" charset="0"/>
              <a:cs typeface="Helvetica" pitchFamily="34" charset="0"/>
            </a:endParaRPr>
          </a:p>
          <a:p>
            <a:pPr marL="724507" indent="-361417">
              <a:buFont typeface="+mj-lt"/>
              <a:buAutoNum type="alphaUcPeriod" startAt="2"/>
            </a:pPr>
            <a:r>
              <a:rPr lang="en-US" sz="1500" dirty="0">
                <a:latin typeface="Helvetica" pitchFamily="34" charset="0"/>
                <a:cs typeface="Helvetica" pitchFamily="34" charset="0"/>
              </a:rPr>
              <a:t>Readers can compare human rescue workers to canine rescue workers.</a:t>
            </a:r>
          </a:p>
          <a:p>
            <a:pPr marL="724507" indent="-361417">
              <a:buFont typeface="+mj-lt"/>
              <a:buAutoNum type="alphaUcPeriod" startAt="2"/>
            </a:pPr>
            <a:endParaRPr lang="en-US" sz="1500" dirty="0">
              <a:latin typeface="Helvetica" pitchFamily="34" charset="0"/>
              <a:cs typeface="Helvetica" pitchFamily="34" charset="0"/>
            </a:endParaRPr>
          </a:p>
          <a:p>
            <a:pPr marL="724507" indent="-361417">
              <a:buFont typeface="+mj-lt"/>
              <a:buAutoNum type="alphaUcPeriod" startAt="2"/>
            </a:pPr>
            <a:r>
              <a:rPr lang="en-US" sz="1500" dirty="0">
                <a:latin typeface="Helvetica" pitchFamily="34" charset="0"/>
                <a:cs typeface="Helvetica" pitchFamily="34" charset="0"/>
              </a:rPr>
              <a:t>Readers learn about the effects of smoke, dust</a:t>
            </a:r>
          </a:p>
          <a:p>
            <a:pPr marL="724507" indent="-361417"/>
            <a:r>
              <a:rPr lang="en-US" sz="1500" dirty="0">
                <a:latin typeface="Helvetica" pitchFamily="34" charset="0"/>
                <a:cs typeface="Helvetica" pitchFamily="34" charset="0"/>
              </a:rPr>
              <a:t>       and dangerous toxins.</a:t>
            </a:r>
          </a:p>
          <a:p>
            <a:pPr marL="599015" indent="-361417">
              <a:buFont typeface="+mj-lt"/>
              <a:buAutoNum type="alphaUcPeriod" startAt="2"/>
              <a:tabLst>
                <a:tab pos="543799" algn="l"/>
              </a:tabLst>
            </a:pPr>
            <a:endParaRPr lang="en-US" sz="1500" dirty="0">
              <a:latin typeface="Helvetica" pitchFamily="34" charset="0"/>
              <a:cs typeface="Helvetica"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190932088"/>
              </p:ext>
            </p:extLst>
          </p:nvPr>
        </p:nvGraphicFramePr>
        <p:xfrm>
          <a:off x="5445022" y="9073707"/>
          <a:ext cx="1489178" cy="561760"/>
        </p:xfrm>
        <a:graphic>
          <a:graphicData uri="http://schemas.openxmlformats.org/drawingml/2006/table">
            <a:tbl>
              <a:tblPr/>
              <a:tblGrid>
                <a:gridCol w="1489178"/>
              </a:tblGrid>
              <a:tr h="196000">
                <a:tc>
                  <a:txBody>
                    <a:bodyPr/>
                    <a:lstStyle/>
                    <a:p>
                      <a:pPr marL="0" marR="0" algn="l">
                        <a:lnSpc>
                          <a:spcPct val="100000"/>
                        </a:lnSpc>
                        <a:spcBef>
                          <a:spcPts val="0"/>
                        </a:spcBef>
                        <a:spcAft>
                          <a:spcPts val="0"/>
                        </a:spcAft>
                      </a:pPr>
                      <a:r>
                        <a:rPr lang="en-US" sz="800" b="1" i="1" dirty="0" smtClean="0">
                          <a:solidFill>
                            <a:srgbClr val="000000"/>
                          </a:solidFill>
                          <a:latin typeface="+mn-lt"/>
                          <a:ea typeface="Times New Roman"/>
                          <a:cs typeface="Times New Roman"/>
                        </a:rPr>
                        <a:t>Toward RI.6.6         </a:t>
                      </a:r>
                      <a:r>
                        <a:rPr lang="en-US" sz="800" b="1" i="1" dirty="0" smtClean="0">
                          <a:solidFill>
                            <a:srgbClr val="000000"/>
                          </a:solidFill>
                          <a:latin typeface="Calibri"/>
                          <a:ea typeface="Times New Roman"/>
                          <a:cs typeface="Times New Roman"/>
                        </a:rPr>
                        <a:t>DOK 3 </a:t>
                      </a:r>
                      <a:r>
                        <a:rPr lang="en-US" sz="800" b="1" i="1" dirty="0">
                          <a:solidFill>
                            <a:srgbClr val="000000"/>
                          </a:solidFill>
                          <a:latin typeface="Calibri"/>
                          <a:ea typeface="Times New Roman"/>
                          <a:cs typeface="Times New Roman"/>
                        </a:rPr>
                        <a:t>– </a:t>
                      </a:r>
                      <a:r>
                        <a:rPr lang="en-US" sz="800" b="1" i="1" dirty="0" smtClean="0">
                          <a:solidFill>
                            <a:srgbClr val="000000"/>
                          </a:solidFill>
                          <a:latin typeface="Calibri"/>
                          <a:ea typeface="Times New Roman"/>
                          <a:cs typeface="Times New Roman"/>
                        </a:rPr>
                        <a:t>Cw</a:t>
                      </a:r>
                      <a:endParaRPr lang="en-US" sz="800" b="1" i="1" dirty="0">
                        <a:latin typeface="Calibri"/>
                        <a:ea typeface="Calibri"/>
                        <a:cs typeface="Times New Roman"/>
                      </a:endParaRPr>
                    </a:p>
                  </a:txBody>
                  <a:tcPr marL="25784" marR="2578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24938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1" dirty="0" smtClean="0">
                          <a:latin typeface="+mn-lt"/>
                          <a:ea typeface="Times New Roman"/>
                          <a:cs typeface="Times New Roman"/>
                        </a:rPr>
                        <a:t>Describe how the author’s </a:t>
                      </a:r>
                      <a:r>
                        <a:rPr lang="en-US" sz="800" b="1" u="sng" dirty="0" smtClean="0">
                          <a:latin typeface="+mn-lt"/>
                          <a:ea typeface="Times New Roman"/>
                          <a:cs typeface="Times New Roman"/>
                        </a:rPr>
                        <a:t>point of view</a:t>
                      </a:r>
                      <a:r>
                        <a:rPr lang="en-US" sz="800" b="1" u="none" dirty="0" smtClean="0">
                          <a:latin typeface="+mn-lt"/>
                          <a:ea typeface="Times New Roman"/>
                          <a:cs typeface="Times New Roman"/>
                        </a:rPr>
                        <a:t> </a:t>
                      </a:r>
                      <a:r>
                        <a:rPr lang="en-US" sz="800" b="1" dirty="0" smtClean="0">
                          <a:latin typeface="+mn-lt"/>
                          <a:ea typeface="Times New Roman"/>
                          <a:cs typeface="Times New Roman"/>
                        </a:rPr>
                        <a:t>or </a:t>
                      </a:r>
                      <a:r>
                        <a:rPr lang="en-US" sz="800" b="1" u="none" dirty="0" smtClean="0">
                          <a:latin typeface="+mn-lt"/>
                          <a:ea typeface="Times New Roman"/>
                          <a:cs typeface="Times New Roman"/>
                        </a:rPr>
                        <a:t>purpose </a:t>
                      </a:r>
                      <a:r>
                        <a:rPr lang="en-US" sz="800" b="1" dirty="0" smtClean="0">
                          <a:latin typeface="+mn-lt"/>
                          <a:ea typeface="Times New Roman"/>
                          <a:cs typeface="Times New Roman"/>
                        </a:rPr>
                        <a:t>impacts the reader</a:t>
                      </a:r>
                      <a:r>
                        <a:rPr lang="en-US" sz="800" baseline="0" dirty="0" smtClean="0">
                          <a:latin typeface="+mn-lt"/>
                          <a:ea typeface="Times New Roman"/>
                          <a:cs typeface="Times New Roman"/>
                        </a:rPr>
                        <a:t>.</a:t>
                      </a:r>
                      <a:endParaRPr lang="en-US" sz="800" b="1" dirty="0">
                        <a:latin typeface="+mn-lt"/>
                        <a:ea typeface="Calibri"/>
                        <a:cs typeface="Times New Roman"/>
                      </a:endParaRPr>
                    </a:p>
                  </a:txBody>
                  <a:tcPr marL="25784" marR="2578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39</a:t>
            </a:fld>
            <a:endParaRPr lang="en-US" dirty="0"/>
          </a:p>
        </p:txBody>
      </p:sp>
    </p:spTree>
    <p:extLst>
      <p:ext uri="{BB962C8B-B14F-4D97-AF65-F5344CB8AC3E}">
        <p14:creationId xmlns:p14="http://schemas.microsoft.com/office/powerpoint/2010/main" val="1377662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627903"/>
            <a:ext cx="6873240" cy="7889620"/>
          </a:xfrm>
          <a:prstGeom prst="rect">
            <a:avLst/>
          </a:prstGeom>
          <a:noFill/>
        </p:spPr>
        <p:txBody>
          <a:bodyPr wrap="square" lIns="101880" tIns="50939" rIns="101880" bIns="50939" rtlCol="0">
            <a:spAutoFit/>
          </a:bodyPr>
          <a:lstStyle/>
          <a:p>
            <a:r>
              <a:rPr lang="en-US" sz="1200" dirty="0"/>
              <a:t>This is a pre-assessment to measure the task of writing an </a:t>
            </a:r>
            <a:r>
              <a:rPr lang="en-US" sz="1200" b="1" dirty="0"/>
              <a:t>informational article. </a:t>
            </a:r>
            <a:r>
              <a:rPr lang="en-US" sz="1200" dirty="0"/>
              <a:t>Full compositions are always part of a Performance Task.   </a:t>
            </a:r>
          </a:p>
          <a:p>
            <a:endParaRPr lang="en-US" sz="1400" dirty="0"/>
          </a:p>
          <a:p>
            <a:r>
              <a:rPr lang="en-US" sz="1200" b="1" i="1" u="sng" dirty="0" smtClean="0"/>
              <a:t>IMPORTANT</a:t>
            </a:r>
            <a:r>
              <a:rPr lang="en-US" sz="1200" b="1" i="1" dirty="0" smtClean="0"/>
              <a:t>:  </a:t>
            </a:r>
            <a:r>
              <a:rPr lang="en-US" sz="1200" i="1" dirty="0" smtClean="0"/>
              <a:t>This Pre- </a:t>
            </a:r>
            <a:r>
              <a:rPr lang="en-US" sz="1200" i="1" dirty="0"/>
              <a:t>A</a:t>
            </a:r>
            <a:r>
              <a:rPr lang="en-US" sz="1200" i="1" dirty="0" smtClean="0"/>
              <a:t>ssessment has a short video accompanying the literature passage </a:t>
            </a:r>
            <a:r>
              <a:rPr lang="en-US" sz="1200" b="1" i="1" u="sng" dirty="0" smtClean="0"/>
              <a:t>Lost Dog</a:t>
            </a:r>
            <a:r>
              <a:rPr lang="en-US" sz="1200" i="1" dirty="0" smtClean="0"/>
              <a:t>. Before answering the selected response questions, students need to watch the YouTube video KLM Lost &amp; Found at  </a:t>
            </a:r>
            <a:r>
              <a:rPr lang="en-US" sz="1200" dirty="0">
                <a:hlinkClick r:id="rId2"/>
              </a:rPr>
              <a:t>http://www.youtube.com/watch?v=NK-T_t166TY</a:t>
            </a:r>
            <a:endParaRPr lang="en-US" sz="1200" dirty="0"/>
          </a:p>
          <a:p>
            <a:endParaRPr lang="en-US" sz="1200" dirty="0" smtClean="0"/>
          </a:p>
          <a:p>
            <a:endParaRPr lang="en-US" sz="1200" dirty="0"/>
          </a:p>
          <a:p>
            <a:r>
              <a:rPr lang="en-US" sz="1200" dirty="0" smtClean="0"/>
              <a:t>A </a:t>
            </a:r>
            <a:r>
              <a:rPr lang="en-US" sz="1200" dirty="0"/>
              <a:t>complete performance task would have:</a:t>
            </a:r>
            <a:endParaRPr lang="en-US" sz="1200" i="1" dirty="0" smtClean="0"/>
          </a:p>
          <a:p>
            <a:endParaRPr lang="en-US" sz="1100" dirty="0"/>
          </a:p>
          <a:p>
            <a:r>
              <a:rPr lang="en-US" sz="1100" b="1" i="1" dirty="0" smtClean="0"/>
              <a:t>Part 1</a:t>
            </a:r>
          </a:p>
          <a:p>
            <a:pPr marL="228600" indent="-228600">
              <a:buAutoNum type="alphaUcPeriod"/>
            </a:pPr>
            <a:r>
              <a:rPr lang="en-US" sz="1100" b="1" dirty="0" smtClean="0"/>
              <a:t>Classroom </a:t>
            </a:r>
            <a:r>
              <a:rPr lang="en-US" sz="1100" b="1" dirty="0"/>
              <a:t>Activity </a:t>
            </a:r>
            <a:r>
              <a:rPr lang="en-US" sz="1100" dirty="0"/>
              <a:t>(30 Minutes</a:t>
            </a:r>
            <a:r>
              <a:rPr lang="en-US" sz="1100" dirty="0" smtClean="0"/>
              <a:t>)</a:t>
            </a:r>
            <a:r>
              <a:rPr lang="en-US" sz="1100" b="1" i="1" dirty="0"/>
              <a:t> </a:t>
            </a:r>
            <a:endParaRPr lang="en-US" sz="1100" i="1" dirty="0" smtClean="0"/>
          </a:p>
          <a:p>
            <a:r>
              <a:rPr lang="en-US" sz="1100" dirty="0" smtClean="0"/>
              <a:t>(</a:t>
            </a:r>
            <a:r>
              <a:rPr lang="en-US" sz="1100" dirty="0"/>
              <a:t>35 minutes</a:t>
            </a:r>
            <a:r>
              <a:rPr lang="en-US" sz="1100" dirty="0" smtClean="0"/>
              <a:t>)</a:t>
            </a:r>
            <a:endParaRPr lang="en-US" sz="1100" dirty="0"/>
          </a:p>
          <a:p>
            <a:r>
              <a:rPr lang="en-US" sz="1100" b="1" dirty="0" smtClean="0"/>
              <a:t>B</a:t>
            </a:r>
            <a:r>
              <a:rPr lang="en-US" sz="1100" dirty="0" smtClean="0"/>
              <a:t>. Passages or stimuli to </a:t>
            </a:r>
            <a:r>
              <a:rPr lang="en-US" sz="1100" dirty="0"/>
              <a:t>Read </a:t>
            </a:r>
          </a:p>
          <a:p>
            <a:r>
              <a:rPr lang="en-US" sz="1100" b="1" dirty="0" smtClean="0"/>
              <a:t>C.</a:t>
            </a:r>
            <a:r>
              <a:rPr lang="en-US" sz="1100" dirty="0" smtClean="0"/>
              <a:t> 3 </a:t>
            </a:r>
            <a:r>
              <a:rPr lang="en-US" sz="1100" dirty="0"/>
              <a:t>Research Questions </a:t>
            </a:r>
          </a:p>
          <a:p>
            <a:r>
              <a:rPr lang="en-US" sz="1100" b="1" dirty="0" smtClean="0"/>
              <a:t>D</a:t>
            </a:r>
            <a:r>
              <a:rPr lang="en-US" sz="1100" dirty="0" smtClean="0"/>
              <a:t>. There may be other constructed response questions.</a:t>
            </a:r>
            <a:endParaRPr lang="en-US" sz="1100" dirty="0"/>
          </a:p>
          <a:p>
            <a:r>
              <a:rPr lang="en-US" sz="1100" b="1" i="1" dirty="0"/>
              <a:t>Part 2</a:t>
            </a:r>
          </a:p>
          <a:p>
            <a:pPr marL="181703" indent="-181703">
              <a:buFont typeface="Arial" panose="020B0604020202020204" pitchFamily="34" charset="0"/>
              <a:buChar char="•"/>
            </a:pPr>
            <a:r>
              <a:rPr lang="en-US" sz="1100" dirty="0"/>
              <a:t>A Full-Composition (70 Minutes)</a:t>
            </a:r>
          </a:p>
          <a:p>
            <a:pPr marL="181703" indent="-181703">
              <a:buFont typeface="Arial" panose="020B0604020202020204" pitchFamily="34" charset="0"/>
              <a:buChar char="•"/>
            </a:pPr>
            <a:endParaRPr lang="en-US" sz="1100" dirty="0"/>
          </a:p>
          <a:p>
            <a:r>
              <a:rPr lang="en-US" sz="1100" dirty="0" smtClean="0"/>
              <a:t>Students </a:t>
            </a:r>
            <a:r>
              <a:rPr lang="en-US" sz="1100" dirty="0"/>
              <a:t>should have access to </a:t>
            </a:r>
            <a:r>
              <a:rPr lang="en-US" sz="1100" dirty="0" smtClean="0"/>
              <a:t>spell check </a:t>
            </a:r>
            <a:r>
              <a:rPr lang="en-US" sz="1100" dirty="0"/>
              <a:t>resources but no </a:t>
            </a:r>
            <a:r>
              <a:rPr lang="en-US" sz="1100" dirty="0" smtClean="0"/>
              <a:t>grammar check </a:t>
            </a:r>
            <a:r>
              <a:rPr lang="en-US" sz="1100" dirty="0"/>
              <a:t>resources.  Students can refer back to their passages, notes and 3 research questions </a:t>
            </a:r>
            <a:r>
              <a:rPr lang="en-US" sz="1100" dirty="0" smtClean="0"/>
              <a:t>and any other constructed responses, as </a:t>
            </a:r>
            <a:r>
              <a:rPr lang="en-US" sz="1100" dirty="0"/>
              <a:t>often they’d like.</a:t>
            </a:r>
          </a:p>
          <a:p>
            <a:endParaRPr lang="en-US" sz="1100" dirty="0"/>
          </a:p>
          <a:p>
            <a:r>
              <a:rPr lang="en-US" sz="1100" u="sng" dirty="0"/>
              <a:t>Directions</a:t>
            </a:r>
          </a:p>
          <a:p>
            <a:r>
              <a:rPr lang="en-US" sz="1100" b="1" dirty="0"/>
              <a:t>30 minutes</a:t>
            </a:r>
          </a:p>
          <a:p>
            <a:pPr marL="242270" indent="-242270">
              <a:buAutoNum type="arabicPeriod"/>
            </a:pPr>
            <a:r>
              <a:rPr lang="en-US" sz="1100" dirty="0"/>
              <a:t>You may wish to have a 30 minute classroom activity.  The purpose of a PT activity is to </a:t>
            </a:r>
          </a:p>
          <a:p>
            <a:r>
              <a:rPr lang="en-US" sz="1100" dirty="0"/>
              <a:t>      </a:t>
            </a:r>
            <a:r>
              <a:rPr lang="en-US" sz="1100" dirty="0" smtClean="0"/>
              <a:t>  ensure that </a:t>
            </a:r>
            <a:r>
              <a:rPr lang="en-US" sz="1100" dirty="0"/>
              <a:t>all students are familiar with the concepts of the topic and know and </a:t>
            </a:r>
          </a:p>
          <a:p>
            <a:r>
              <a:rPr lang="en-US" sz="1100" dirty="0"/>
              <a:t>       </a:t>
            </a:r>
            <a:r>
              <a:rPr lang="en-US" sz="1100" dirty="0" smtClean="0"/>
              <a:t> understand </a:t>
            </a:r>
            <a:r>
              <a:rPr lang="en-US" sz="1100" dirty="0"/>
              <a:t>key terms (vocabulary) that are at the upper end of their grade level (words</a:t>
            </a:r>
          </a:p>
          <a:p>
            <a:r>
              <a:rPr lang="en-US" sz="1100" dirty="0"/>
              <a:t>       </a:t>
            </a:r>
            <a:r>
              <a:rPr lang="en-US" sz="1100" dirty="0" smtClean="0"/>
              <a:t> they </a:t>
            </a:r>
            <a:r>
              <a:rPr lang="en-US" sz="1100" dirty="0"/>
              <a:t>would not normally know or are unfamiliar to their background or culture).</a:t>
            </a:r>
          </a:p>
          <a:p>
            <a:r>
              <a:rPr lang="en-US" sz="1100" dirty="0"/>
              <a:t>       </a:t>
            </a:r>
            <a:r>
              <a:rPr lang="en-US" sz="1100" dirty="0" smtClean="0"/>
              <a:t> The </a:t>
            </a:r>
            <a:r>
              <a:rPr lang="en-US" sz="1100" dirty="0"/>
              <a:t>classroom activity </a:t>
            </a:r>
            <a:r>
              <a:rPr lang="en-US" sz="1100" b="1" dirty="0"/>
              <a:t>DOES NOT </a:t>
            </a:r>
            <a:r>
              <a:rPr lang="en-US" sz="1100" dirty="0"/>
              <a:t>pre-teach any of the content that will be </a:t>
            </a:r>
            <a:r>
              <a:rPr lang="en-US" sz="1100" dirty="0" smtClean="0"/>
              <a:t>assessed. </a:t>
            </a:r>
            <a:endParaRPr lang="en-US" sz="1100" dirty="0"/>
          </a:p>
          <a:p>
            <a:r>
              <a:rPr lang="en-US" sz="1100" b="1" dirty="0"/>
              <a:t>35 minutes</a:t>
            </a:r>
          </a:p>
          <a:p>
            <a:pPr marL="242270" indent="-242270">
              <a:buAutoNum type="arabicPeriod" startAt="2"/>
            </a:pPr>
            <a:r>
              <a:rPr lang="en-US" sz="1100" dirty="0"/>
              <a:t>Students read the passages independently.  If you have students who can not read</a:t>
            </a:r>
          </a:p>
          <a:p>
            <a:r>
              <a:rPr lang="en-US" sz="1100" dirty="0"/>
              <a:t>       the passages you may read them to those students but please make note of the</a:t>
            </a:r>
          </a:p>
          <a:p>
            <a:pPr marL="245635"/>
            <a:r>
              <a:rPr lang="en-US" sz="1100" dirty="0"/>
              <a:t>accommodation.   Remind students to take notes as they read.  During an actual SBAC   assessment students are allowed to keep their notes as a reference.</a:t>
            </a:r>
          </a:p>
          <a:p>
            <a:pPr marL="245635" indent="-245635">
              <a:buFont typeface="+mj-lt"/>
              <a:buAutoNum type="arabicPeriod" startAt="3"/>
            </a:pPr>
            <a:r>
              <a:rPr lang="en-US" sz="1100" dirty="0"/>
              <a:t>Students answer the 3 research </a:t>
            </a:r>
            <a:r>
              <a:rPr lang="en-US" sz="1100" dirty="0" smtClean="0"/>
              <a:t>questions</a:t>
            </a:r>
            <a:r>
              <a:rPr lang="en-US" sz="1100" dirty="0"/>
              <a:t> </a:t>
            </a:r>
            <a:r>
              <a:rPr lang="en-US" sz="1100" dirty="0" smtClean="0"/>
              <a:t>or other constructed response questions. Students should also </a:t>
            </a:r>
            <a:r>
              <a:rPr lang="en-US" sz="1100" dirty="0"/>
              <a:t>refer to their answers when writing their full opinion piece.</a:t>
            </a:r>
          </a:p>
          <a:p>
            <a:r>
              <a:rPr lang="en-US" sz="1100" b="1" dirty="0"/>
              <a:t>15 minute break</a:t>
            </a:r>
          </a:p>
          <a:p>
            <a:r>
              <a:rPr lang="en-US" sz="1100" b="1" dirty="0"/>
              <a:t>70 Minutes</a:t>
            </a:r>
          </a:p>
          <a:p>
            <a:pPr marL="228600" indent="-228600">
              <a:buAutoNum type="arabicPeriod" startAt="4"/>
            </a:pPr>
            <a:r>
              <a:rPr lang="en-US" sz="1100" dirty="0" smtClean="0"/>
              <a:t>Students </a:t>
            </a:r>
            <a:r>
              <a:rPr lang="en-US" sz="1100" dirty="0"/>
              <a:t>write their full composition </a:t>
            </a:r>
            <a:r>
              <a:rPr lang="en-US" sz="1100" dirty="0" smtClean="0"/>
              <a:t>(informational piece).</a:t>
            </a:r>
          </a:p>
          <a:p>
            <a:pPr marL="228600" indent="-228600">
              <a:buAutoNum type="arabicPeriod" startAt="4"/>
            </a:pPr>
            <a:endParaRPr lang="en-US" sz="1100" dirty="0"/>
          </a:p>
          <a:p>
            <a:r>
              <a:rPr lang="en-US" sz="1100" b="1" u="sng" dirty="0"/>
              <a:t>SCORING</a:t>
            </a:r>
          </a:p>
          <a:p>
            <a:r>
              <a:rPr lang="en-US" sz="1100" dirty="0"/>
              <a:t>An </a:t>
            </a:r>
            <a:r>
              <a:rPr lang="en-US" sz="1100" dirty="0" smtClean="0"/>
              <a:t>Informational Rubric </a:t>
            </a:r>
            <a:r>
              <a:rPr lang="en-US" sz="1100" dirty="0"/>
              <a:t>is provided.  Students receive three scores</a:t>
            </a:r>
            <a:r>
              <a:rPr lang="en-US" sz="1100" dirty="0" smtClean="0"/>
              <a:t>:</a:t>
            </a:r>
            <a:endParaRPr lang="en-US" sz="1100" dirty="0"/>
          </a:p>
          <a:p>
            <a:pPr marL="242270" indent="-242270">
              <a:buAutoNum type="arabicPeriod"/>
            </a:pPr>
            <a:r>
              <a:rPr lang="en-US" sz="1100" dirty="0"/>
              <a:t>Organization and Purpose</a:t>
            </a:r>
          </a:p>
          <a:p>
            <a:pPr marL="242270" indent="-242270">
              <a:buAutoNum type="arabicPeriod"/>
            </a:pPr>
            <a:r>
              <a:rPr lang="en-US" sz="1100" dirty="0"/>
              <a:t>Evidence and Elaboration</a:t>
            </a:r>
          </a:p>
          <a:p>
            <a:pPr marL="242270" indent="-242270">
              <a:buAutoNum type="arabicPeriod"/>
            </a:pPr>
            <a:r>
              <a:rPr lang="en-US" sz="1100" dirty="0" smtClean="0"/>
              <a:t>Conventions</a:t>
            </a:r>
            <a:endParaRPr lang="en-US" sz="1100"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4</a:t>
            </a:fld>
            <a:endParaRPr lang="en-US" dirty="0"/>
          </a:p>
        </p:txBody>
      </p:sp>
    </p:spTree>
    <p:extLst>
      <p:ext uri="{BB962C8B-B14F-4D97-AF65-F5344CB8AC3E}">
        <p14:creationId xmlns:p14="http://schemas.microsoft.com/office/powerpoint/2010/main" val="1156806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638629"/>
            <a:ext cx="6736080" cy="7658792"/>
          </a:xfrm>
          <a:prstGeom prst="rect">
            <a:avLst/>
          </a:prstGeom>
          <a:noFill/>
        </p:spPr>
        <p:txBody>
          <a:bodyPr wrap="square" lIns="101881" tIns="50941" rIns="101881" bIns="50941" rtlCol="0">
            <a:spAutoFit/>
          </a:bodyPr>
          <a:lstStyle/>
          <a:p>
            <a:pPr algn="ctr"/>
            <a:r>
              <a:rPr lang="en-US" sz="1900" b="1" u="sng" dirty="0"/>
              <a:t>Facts about Search and Rescue Dogs</a:t>
            </a:r>
          </a:p>
          <a:p>
            <a:endParaRPr lang="en-US" sz="1600" b="1" u="sng" dirty="0"/>
          </a:p>
          <a:p>
            <a:r>
              <a:rPr lang="en-US" sz="1600" b="1" u="sng" dirty="0"/>
              <a:t>Classifications of Search and Rescue Dogs</a:t>
            </a:r>
          </a:p>
          <a:p>
            <a:r>
              <a:rPr lang="en-US" sz="1600" dirty="0"/>
              <a:t>The use of dogs in search and rescue is valuable in wilderness tracking, natural disasters and locating missing people.  The people who work with the dogs are called handlers.  </a:t>
            </a:r>
          </a:p>
          <a:p>
            <a:endParaRPr lang="en-US" sz="800" dirty="0"/>
          </a:p>
          <a:p>
            <a:r>
              <a:rPr lang="en-US" sz="1600" dirty="0"/>
              <a:t>Search and rescue dogs can be classified as </a:t>
            </a:r>
            <a:r>
              <a:rPr lang="en-US" sz="1600" i="1" u="sng" dirty="0" smtClean="0"/>
              <a:t>air-scenting </a:t>
            </a:r>
            <a:r>
              <a:rPr lang="en-US" sz="1600" i="1" u="sng" dirty="0"/>
              <a:t>dogs</a:t>
            </a:r>
            <a:r>
              <a:rPr lang="en-US" sz="1600" i="1" dirty="0"/>
              <a:t> </a:t>
            </a:r>
            <a:r>
              <a:rPr lang="en-US" sz="1600" dirty="0"/>
              <a:t>or </a:t>
            </a:r>
            <a:r>
              <a:rPr lang="en-US" sz="1600" i="1" u="sng" dirty="0"/>
              <a:t>trailing and tracking dogs</a:t>
            </a:r>
            <a:r>
              <a:rPr lang="en-US" sz="1600" dirty="0"/>
              <a: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1" u="sng" dirty="0"/>
              <a:t>Training</a:t>
            </a:r>
          </a:p>
          <a:p>
            <a:r>
              <a:rPr lang="en-US" sz="1600" dirty="0"/>
              <a:t>Training is rigorous, time-consuming and a learning process for both the dog and the handler.  </a:t>
            </a:r>
          </a:p>
          <a:p>
            <a:endParaRPr lang="en-US" sz="1600" dirty="0"/>
          </a:p>
          <a:p>
            <a:endParaRPr lang="en-US" sz="1600" dirty="0"/>
          </a:p>
          <a:p>
            <a:endParaRPr lang="en-US" sz="1600" dirty="0"/>
          </a:p>
          <a:p>
            <a:endParaRPr lang="en-US" sz="1600" dirty="0"/>
          </a:p>
          <a:p>
            <a:endParaRPr lang="en-US" sz="1600" b="1" u="sng" dirty="0"/>
          </a:p>
          <a:p>
            <a:r>
              <a:rPr lang="en-US" sz="1600" b="1" u="sng" dirty="0"/>
              <a:t>Types of Training</a:t>
            </a:r>
          </a:p>
          <a:p>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554969190"/>
              </p:ext>
            </p:extLst>
          </p:nvPr>
        </p:nvGraphicFramePr>
        <p:xfrm>
          <a:off x="604520" y="2725480"/>
          <a:ext cx="6131560" cy="2907284"/>
        </p:xfrm>
        <a:graphic>
          <a:graphicData uri="http://schemas.openxmlformats.org/drawingml/2006/table">
            <a:tbl>
              <a:tblPr firstRow="1" bandRow="1">
                <a:tableStyleId>{5940675A-B579-460E-94D1-54222C63F5DA}</a:tableStyleId>
              </a:tblPr>
              <a:tblGrid>
                <a:gridCol w="3022600"/>
                <a:gridCol w="3108960"/>
              </a:tblGrid>
              <a:tr h="407924">
                <a:tc gridSpan="2">
                  <a:txBody>
                    <a:bodyPr/>
                    <a:lstStyle/>
                    <a:p>
                      <a:pPr algn="ctr"/>
                      <a:r>
                        <a:rPr lang="en-US" sz="1600" b="1" i="0" u="sng" dirty="0" smtClean="0"/>
                        <a:t>Two Kinds of Search</a:t>
                      </a:r>
                      <a:r>
                        <a:rPr lang="en-US" sz="1600" b="1" i="0" u="sng" baseline="0" dirty="0" smtClean="0"/>
                        <a:t> and Rescue Dogs</a:t>
                      </a:r>
                      <a:endParaRPr lang="en-US" sz="1600" b="1" i="0" u="sng"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1400" dirty="0"/>
                    </a:p>
                  </a:txBody>
                  <a:tcPr/>
                </a:tc>
              </a:tr>
              <a:tr h="308138">
                <a:tc>
                  <a:txBody>
                    <a:bodyPr/>
                    <a:lstStyle/>
                    <a:p>
                      <a:pPr algn="ctr"/>
                      <a:r>
                        <a:rPr lang="en-US" sz="1400" b="1" u="sng" dirty="0" smtClean="0"/>
                        <a:t>Air-scenting Dogs</a:t>
                      </a:r>
                      <a:endParaRPr lang="en-US" sz="1400" b="1" u="sng"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400" b="1" u="sng" dirty="0" smtClean="0"/>
                        <a:t>Trailing and Tracking Dogs</a:t>
                      </a:r>
                      <a:endParaRPr lang="en-US" sz="1400" b="1" u="sng"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83761">
                <a:tc>
                  <a:txBody>
                    <a:bodyPr/>
                    <a:lstStyle/>
                    <a:p>
                      <a:pPr>
                        <a:buFont typeface="Arial" pitchFamily="34" charset="0"/>
                        <a:buChar char="•"/>
                      </a:pPr>
                      <a:r>
                        <a:rPr lang="en-US" sz="1300" dirty="0" smtClean="0"/>
                        <a:t> Use airborne human scent to find </a:t>
                      </a:r>
                    </a:p>
                    <a:p>
                      <a:pPr>
                        <a:buFont typeface="Arial" pitchFamily="34" charset="0"/>
                        <a:buNone/>
                      </a:pPr>
                      <a:r>
                        <a:rPr lang="en-US" sz="1300" baseline="0" dirty="0" smtClean="0"/>
                        <a:t>   </a:t>
                      </a:r>
                      <a:r>
                        <a:rPr lang="en-US" sz="1300" dirty="0" smtClean="0"/>
                        <a:t>any person</a:t>
                      </a:r>
                      <a:endParaRPr lang="en-US" sz="130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buFont typeface="Arial" pitchFamily="34" charset="0"/>
                        <a:buChar char="•"/>
                      </a:pPr>
                      <a:r>
                        <a:rPr lang="en-US" sz="1300" dirty="0" smtClean="0"/>
                        <a:t> Use the scent of a specific person </a:t>
                      </a:r>
                      <a:endParaRPr lang="en-US" sz="130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96164">
                <a:tc>
                  <a:txBody>
                    <a:bodyPr/>
                    <a:lstStyle/>
                    <a:p>
                      <a:pPr>
                        <a:buFont typeface="Arial" pitchFamily="34" charset="0"/>
                        <a:buChar char="•"/>
                      </a:pPr>
                      <a:r>
                        <a:rPr lang="en-US" sz="1300" dirty="0" smtClean="0"/>
                        <a:t> Work off-lead</a:t>
                      </a:r>
                      <a:endParaRPr lang="en-US" sz="130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buFont typeface="Arial" pitchFamily="34" charset="0"/>
                        <a:buChar char="•"/>
                      </a:pPr>
                      <a:r>
                        <a:rPr lang="en-US" sz="1300" dirty="0" smtClean="0"/>
                        <a:t> Work on-lead</a:t>
                      </a:r>
                      <a:endParaRPr lang="en-US" sz="130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83761">
                <a:tc>
                  <a:txBody>
                    <a:bodyPr/>
                    <a:lstStyle/>
                    <a:p>
                      <a:pPr>
                        <a:buFont typeface="Arial" pitchFamily="34" charset="0"/>
                        <a:buChar char="•"/>
                      </a:pPr>
                      <a:r>
                        <a:rPr lang="en-US" sz="1300" dirty="0" smtClean="0"/>
                        <a:t> Cover large areas of terrain typically</a:t>
                      </a:r>
                    </a:p>
                    <a:p>
                      <a:pPr>
                        <a:buFont typeface="Arial" pitchFamily="34" charset="0"/>
                        <a:buNone/>
                      </a:pPr>
                      <a:r>
                        <a:rPr lang="en-US" sz="1300" baseline="0" dirty="0" smtClean="0"/>
                        <a:t>   </a:t>
                      </a:r>
                      <a:r>
                        <a:rPr lang="en-US" sz="1300" dirty="0" smtClean="0"/>
                        <a:t>from 40</a:t>
                      </a:r>
                      <a:r>
                        <a:rPr lang="en-US" sz="1300" baseline="0" dirty="0" smtClean="0"/>
                        <a:t> to 160 acres</a:t>
                      </a:r>
                      <a:endParaRPr lang="en-US" sz="130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buFont typeface="Arial" pitchFamily="34" charset="0"/>
                        <a:buChar char="•"/>
                      </a:pPr>
                      <a:r>
                        <a:rPr lang="en-US" sz="1300" dirty="0" smtClean="0"/>
                        <a:t> Cover</a:t>
                      </a:r>
                      <a:r>
                        <a:rPr lang="en-US" sz="1300" baseline="0" dirty="0" smtClean="0"/>
                        <a:t> a variety of terrain types</a:t>
                      </a:r>
                      <a:endParaRPr lang="en-US" sz="130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66938">
                <a:tc>
                  <a:txBody>
                    <a:bodyPr/>
                    <a:lstStyle/>
                    <a:p>
                      <a:pPr>
                        <a:buFont typeface="Arial" pitchFamily="34" charset="0"/>
                        <a:buChar char="•"/>
                      </a:pPr>
                      <a:r>
                        <a:rPr lang="en-US" sz="1300" dirty="0" smtClean="0"/>
                        <a:t>  Most are German or Belgian</a:t>
                      </a:r>
                      <a:endParaRPr lang="en-US" sz="1300" baseline="0" dirty="0" smtClean="0"/>
                    </a:p>
                    <a:p>
                      <a:pPr marL="117475" indent="0">
                        <a:buFont typeface="Arial" pitchFamily="34" charset="0"/>
                        <a:buNone/>
                      </a:pPr>
                      <a:r>
                        <a:rPr lang="en-US" sz="1300" baseline="0" dirty="0" smtClean="0"/>
                        <a:t>shepherds, Border Collies, Golden or    Labrador retrievers and Springer  Spaniels</a:t>
                      </a:r>
                      <a:endParaRPr lang="en-US" sz="130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17475" indent="-117475">
                        <a:buFont typeface="Arial" pitchFamily="34" charset="0"/>
                        <a:buChar char="•"/>
                      </a:pPr>
                      <a:r>
                        <a:rPr lang="en-US" sz="1300" dirty="0" smtClean="0"/>
                        <a:t> All dogs are capable of tracking and trailing although larger sport, hound, working and herding breeds are more adaptable to various terrains.</a:t>
                      </a:r>
                      <a:endParaRPr lang="en-US" sz="130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690880" y="6448552"/>
          <a:ext cx="6045200" cy="815848"/>
        </p:xfrm>
        <a:graphic>
          <a:graphicData uri="http://schemas.openxmlformats.org/drawingml/2006/table">
            <a:tbl>
              <a:tblPr firstRow="1" bandRow="1">
                <a:tableStyleId>{5940675A-B579-460E-94D1-54222C63F5DA}</a:tableStyleId>
              </a:tblPr>
              <a:tblGrid>
                <a:gridCol w="1813560"/>
                <a:gridCol w="2072640"/>
                <a:gridCol w="2159000"/>
              </a:tblGrid>
              <a:tr h="407924">
                <a:tc>
                  <a:txBody>
                    <a:bodyPr/>
                    <a:lstStyle/>
                    <a:p>
                      <a:pPr algn="ctr"/>
                      <a:r>
                        <a:rPr lang="en-US" sz="1400" b="1" u="sng" dirty="0" smtClean="0"/>
                        <a:t>Training Begins</a:t>
                      </a:r>
                      <a:endParaRPr lang="en-US" sz="1400" b="1" u="sng"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400" b="1" u="sng" dirty="0" smtClean="0"/>
                        <a:t>Training Ends</a:t>
                      </a:r>
                      <a:endParaRPr lang="en-US" sz="1400" b="1" u="sng"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400" b="1" u="sng" dirty="0" smtClean="0"/>
                        <a:t>Dog Retirement</a:t>
                      </a:r>
                      <a:endParaRPr lang="en-US" sz="1400" b="1" u="sng"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07924">
                <a:tc>
                  <a:txBody>
                    <a:bodyPr/>
                    <a:lstStyle/>
                    <a:p>
                      <a:pPr algn="ctr"/>
                      <a:r>
                        <a:rPr lang="en-US" sz="1300" b="0" i="0" dirty="0" smtClean="0"/>
                        <a:t>8 – 10 Weeks Old</a:t>
                      </a:r>
                      <a:endParaRPr lang="en-US" sz="1300" b="0" i="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300" b="0" i="0" dirty="0" smtClean="0"/>
                        <a:t>12 – 18 Months Old</a:t>
                      </a:r>
                      <a:endParaRPr lang="en-US" sz="1300" b="0" i="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300" b="0" i="0" dirty="0" smtClean="0"/>
                        <a:t>5 – 10 Years Old</a:t>
                      </a:r>
                      <a:endParaRPr lang="en-US" sz="1300" b="0" i="0"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33773394"/>
              </p:ext>
            </p:extLst>
          </p:nvPr>
        </p:nvGraphicFramePr>
        <p:xfrm>
          <a:off x="690880" y="7995412"/>
          <a:ext cx="6045200" cy="1300988"/>
        </p:xfrm>
        <a:graphic>
          <a:graphicData uri="http://schemas.openxmlformats.org/drawingml/2006/table">
            <a:tbl>
              <a:tblPr firstRow="1" bandRow="1">
                <a:tableStyleId>{5940675A-B579-460E-94D1-54222C63F5DA}</a:tableStyleId>
              </a:tblPr>
              <a:tblGrid>
                <a:gridCol w="1813560"/>
                <a:gridCol w="2072640"/>
                <a:gridCol w="2159000"/>
              </a:tblGrid>
              <a:tr h="407924">
                <a:tc>
                  <a:txBody>
                    <a:bodyPr/>
                    <a:lstStyle/>
                    <a:p>
                      <a:pPr algn="ctr"/>
                      <a:r>
                        <a:rPr lang="en-US" sz="1400" b="1" u="sng" dirty="0" smtClean="0"/>
                        <a:t>Obedience Training</a:t>
                      </a:r>
                      <a:endParaRPr lang="en-US" sz="1400" b="1" u="sng"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400" b="1" u="sng" dirty="0" smtClean="0"/>
                        <a:t>Socialization Training</a:t>
                      </a:r>
                      <a:endParaRPr lang="en-US" sz="1400" b="1" u="sng"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400" b="1" u="sng" dirty="0" smtClean="0"/>
                        <a:t>Scent</a:t>
                      </a:r>
                      <a:r>
                        <a:rPr lang="en-US" sz="1400" b="1" u="sng" baseline="0" dirty="0" smtClean="0"/>
                        <a:t> Training</a:t>
                      </a:r>
                      <a:endParaRPr lang="en-US" sz="1400" b="1" u="sng" dirty="0"/>
                    </a:p>
                  </a:txBody>
                  <a:tcPr marL="103632" marR="103632" marT="50292" marB="5029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866938">
                <a:tc>
                  <a:txBody>
                    <a:bodyPr/>
                    <a:lstStyle/>
                    <a:p>
                      <a:pPr algn="l">
                        <a:buFont typeface="Arial" pitchFamily="34" charset="0"/>
                        <a:buChar char="•"/>
                      </a:pPr>
                      <a:r>
                        <a:rPr lang="en-US" sz="1300" b="0" i="0" baseline="0" dirty="0" smtClean="0"/>
                        <a:t>  2-5 times daily</a:t>
                      </a:r>
                    </a:p>
                    <a:p>
                      <a:pPr marL="58738" indent="-58738" algn="l">
                        <a:buFont typeface="Arial" pitchFamily="34" charset="0"/>
                        <a:buChar char="•"/>
                      </a:pPr>
                      <a:r>
                        <a:rPr lang="en-US" sz="1300" b="0" i="0" baseline="0" dirty="0" smtClean="0"/>
                        <a:t> 10-60 minutes each time</a:t>
                      </a:r>
                      <a:endParaRPr lang="en-US" sz="1300" b="0" i="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58738" indent="-58738" algn="l">
                        <a:buFont typeface="Arial" pitchFamily="34" charset="0"/>
                        <a:buChar char="•"/>
                        <a:tabLst>
                          <a:tab pos="117475" algn="l"/>
                        </a:tabLst>
                      </a:pPr>
                      <a:r>
                        <a:rPr lang="en-US" sz="1300" b="0" i="0" baseline="0" dirty="0" smtClean="0"/>
                        <a:t> 2-5 times daily</a:t>
                      </a:r>
                    </a:p>
                    <a:p>
                      <a:pPr marL="58738" indent="-58738" algn="l">
                        <a:buFont typeface="Arial" pitchFamily="34" charset="0"/>
                        <a:buChar char="•"/>
                        <a:tabLst>
                          <a:tab pos="117475" algn="l"/>
                        </a:tabLst>
                      </a:pPr>
                      <a:r>
                        <a:rPr lang="en-US" sz="1300" b="0" i="0" baseline="0" dirty="0" smtClean="0"/>
                        <a:t> 10-60 minutes each time</a:t>
                      </a:r>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buFont typeface="Arial" pitchFamily="34" charset="0"/>
                        <a:buChar char="•"/>
                      </a:pPr>
                      <a:r>
                        <a:rPr lang="en-US" sz="1300" b="0" i="0" baseline="0" dirty="0" smtClean="0"/>
                        <a:t>  3-7 times weekly</a:t>
                      </a:r>
                    </a:p>
                    <a:p>
                      <a:pPr marL="117475" indent="-117475" algn="l">
                        <a:buFont typeface="Arial" pitchFamily="34" charset="0"/>
                        <a:buChar char="•"/>
                      </a:pPr>
                      <a:r>
                        <a:rPr lang="en-US" sz="1300" b="0" i="0" baseline="0" dirty="0" smtClean="0"/>
                        <a:t> 5-30 minutes each time increasing to 60 minutes over time</a:t>
                      </a:r>
                      <a:endParaRPr lang="en-US" sz="1300" b="0" i="0" dirty="0"/>
                    </a:p>
                  </a:txBody>
                  <a:tcPr marL="103632" marR="103632" marT="50292" marB="5029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0036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0117" y="391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0117" y="228600"/>
            <a:ext cx="6315075" cy="2995977"/>
          </a:xfrm>
          <a:prstGeom prst="rect">
            <a:avLst/>
          </a:prstGeom>
          <a:noFill/>
        </p:spPr>
        <p:txBody>
          <a:bodyPr wrap="square" lIns="101881" tIns="50941" rIns="101881" bIns="50941">
            <a:spAutoFit/>
          </a:bodyPr>
          <a:lstStyle/>
          <a:p>
            <a:pPr marL="240944" indent="-240944"/>
            <a:r>
              <a:rPr lang="en-US" sz="1700" b="1" dirty="0" smtClean="0">
                <a:latin typeface="Helvetica" pitchFamily="34" charset="0"/>
                <a:cs typeface="Helvetica" pitchFamily="34" charset="0"/>
              </a:rPr>
              <a:t>13.  </a:t>
            </a:r>
            <a:r>
              <a:rPr lang="en-US" sz="1700" b="1" dirty="0">
                <a:latin typeface="Helvetica" pitchFamily="34" charset="0"/>
                <a:cs typeface="Helvetica" pitchFamily="34" charset="0"/>
              </a:rPr>
              <a:t>Based on </a:t>
            </a:r>
            <a:r>
              <a:rPr lang="en-US" sz="1700" b="1" i="1" u="sng" dirty="0">
                <a:latin typeface="Helvetica" pitchFamily="34" charset="0"/>
                <a:cs typeface="Helvetica" pitchFamily="34" charset="0"/>
              </a:rPr>
              <a:t>Canine Courage</a:t>
            </a:r>
            <a:r>
              <a:rPr lang="en-US" sz="1700" b="1" i="1" dirty="0">
                <a:latin typeface="Helvetica" pitchFamily="34" charset="0"/>
                <a:cs typeface="Helvetica" pitchFamily="34" charset="0"/>
              </a:rPr>
              <a:t> </a:t>
            </a:r>
            <a:r>
              <a:rPr lang="en-US" sz="1700" b="1" dirty="0">
                <a:latin typeface="Helvetica" pitchFamily="34" charset="0"/>
                <a:cs typeface="Helvetica" pitchFamily="34" charset="0"/>
              </a:rPr>
              <a:t>and </a:t>
            </a:r>
            <a:r>
              <a:rPr lang="en-US" sz="1700" b="1" i="1" u="sng" dirty="0">
                <a:latin typeface="Helvetica" pitchFamily="34" charset="0"/>
                <a:cs typeface="Helvetica" pitchFamily="34" charset="0"/>
              </a:rPr>
              <a:t>Facts about Search and Rescue Dogs</a:t>
            </a:r>
            <a:r>
              <a:rPr lang="en-US" sz="1700" b="1" dirty="0">
                <a:latin typeface="Helvetica" pitchFamily="34" charset="0"/>
                <a:cs typeface="Helvetica" pitchFamily="34" charset="0"/>
              </a:rPr>
              <a:t>, what type of dogs probably </a:t>
            </a:r>
            <a:r>
              <a:rPr lang="en-US" sz="1700" b="1" u="sng" dirty="0">
                <a:latin typeface="Helvetica" pitchFamily="34" charset="0"/>
                <a:cs typeface="Helvetica" pitchFamily="34" charset="0"/>
              </a:rPr>
              <a:t>most</a:t>
            </a:r>
            <a:r>
              <a:rPr lang="en-US" sz="1700" b="1" dirty="0">
                <a:latin typeface="Helvetica" pitchFamily="34" charset="0"/>
                <a:cs typeface="Helvetica" pitchFamily="34" charset="0"/>
              </a:rPr>
              <a:t> assisted during 9/11?</a:t>
            </a:r>
          </a:p>
          <a:p>
            <a:pPr marL="361417" indent="-361417">
              <a:buFont typeface="+mj-lt"/>
              <a:buAutoNum type="alphaUcPeriod"/>
            </a:pPr>
            <a:endParaRPr lang="en-US" sz="1700" dirty="0">
              <a:latin typeface="Helvetica" pitchFamily="34" charset="0"/>
              <a:cs typeface="Helvetica" pitchFamily="34" charset="0"/>
            </a:endParaRPr>
          </a:p>
          <a:p>
            <a:pPr marL="721161" indent="-361417">
              <a:buFont typeface="+mj-lt"/>
              <a:buAutoNum type="alphaUcPeriod"/>
            </a:pPr>
            <a:r>
              <a:rPr lang="en-US" sz="1500" dirty="0">
                <a:latin typeface="Helvetica" pitchFamily="34" charset="0"/>
                <a:cs typeface="Helvetica" pitchFamily="34" charset="0"/>
              </a:rPr>
              <a:t>Canines trained as tracking and trailing search and rescue dogs.</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a:latin typeface="Helvetica" pitchFamily="34" charset="0"/>
                <a:cs typeface="Helvetica" pitchFamily="34" charset="0"/>
              </a:rPr>
              <a:t>Canines trained in socializing.</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a:latin typeface="Helvetica" pitchFamily="34" charset="0"/>
                <a:cs typeface="Helvetica" pitchFamily="34" charset="0"/>
              </a:rPr>
              <a:t>Canines trained as </a:t>
            </a:r>
            <a:r>
              <a:rPr lang="en-US" sz="1500" dirty="0" smtClean="0">
                <a:latin typeface="Helvetica" pitchFamily="34" charset="0"/>
                <a:cs typeface="Helvetica" pitchFamily="34" charset="0"/>
              </a:rPr>
              <a:t>air-scenting </a:t>
            </a:r>
            <a:r>
              <a:rPr lang="en-US" sz="1500" dirty="0">
                <a:latin typeface="Helvetica" pitchFamily="34" charset="0"/>
                <a:cs typeface="Helvetica" pitchFamily="34" charset="0"/>
              </a:rPr>
              <a:t>search and rescue dogs.</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a:latin typeface="Helvetica" pitchFamily="34" charset="0"/>
                <a:cs typeface="Helvetica" pitchFamily="34" charset="0"/>
              </a:rPr>
              <a:t>Canines that were younger than 12 months old.</a:t>
            </a:r>
          </a:p>
        </p:txBody>
      </p:sp>
      <p:sp>
        <p:nvSpPr>
          <p:cNvPr id="27" name="Oval 26"/>
          <p:cNvSpPr/>
          <p:nvPr/>
        </p:nvSpPr>
        <p:spPr>
          <a:xfrm>
            <a:off x="537714" y="128286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8" name="Oval 27"/>
          <p:cNvSpPr/>
          <p:nvPr/>
        </p:nvSpPr>
        <p:spPr>
          <a:xfrm>
            <a:off x="537714" y="197649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9" name="Oval 28"/>
          <p:cNvSpPr/>
          <p:nvPr/>
        </p:nvSpPr>
        <p:spPr>
          <a:xfrm>
            <a:off x="537714" y="244545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0" name="Oval 29"/>
          <p:cNvSpPr/>
          <p:nvPr/>
        </p:nvSpPr>
        <p:spPr>
          <a:xfrm>
            <a:off x="526256" y="2904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526256" y="59646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512720" y="6400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512720" y="6858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4" name="Oval 33"/>
          <p:cNvSpPr/>
          <p:nvPr/>
        </p:nvSpPr>
        <p:spPr>
          <a:xfrm>
            <a:off x="512720" y="7315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2214045102"/>
              </p:ext>
            </p:extLst>
          </p:nvPr>
        </p:nvGraphicFramePr>
        <p:xfrm>
          <a:off x="5410200" y="3048000"/>
          <a:ext cx="1852612" cy="793206"/>
        </p:xfrm>
        <a:graphic>
          <a:graphicData uri="http://schemas.openxmlformats.org/drawingml/2006/table">
            <a:tbl>
              <a:tblPr/>
              <a:tblGrid>
                <a:gridCol w="1852612"/>
              </a:tblGrid>
              <a:tr h="183606">
                <a:tc>
                  <a:txBody>
                    <a:bodyPr/>
                    <a:lstStyle/>
                    <a:p>
                      <a:pPr marL="0" marR="0" algn="l">
                        <a:lnSpc>
                          <a:spcPct val="100000"/>
                        </a:lnSpc>
                        <a:spcBef>
                          <a:spcPts val="0"/>
                        </a:spcBef>
                        <a:spcAft>
                          <a:spcPts val="0"/>
                        </a:spcAft>
                      </a:pPr>
                      <a:r>
                        <a:rPr lang="en-US" sz="800" b="0" i="1" dirty="0" smtClean="0">
                          <a:latin typeface="+mn-lt"/>
                          <a:ea typeface="Calibri"/>
                          <a:cs typeface="Times New Roman"/>
                        </a:rPr>
                        <a:t>Toward RI.6.7               </a:t>
                      </a:r>
                      <a:r>
                        <a:rPr lang="en-US" sz="800" b="0" i="1" dirty="0" smtClean="0">
                          <a:solidFill>
                            <a:srgbClr val="000000"/>
                          </a:solidFill>
                          <a:latin typeface="Calibri"/>
                          <a:ea typeface="Times New Roman"/>
                          <a:cs typeface="Times New Roman"/>
                        </a:rPr>
                        <a:t>DOK 3 </a:t>
                      </a:r>
                      <a:r>
                        <a:rPr lang="en-US" sz="800" b="0" i="1" dirty="0">
                          <a:solidFill>
                            <a:srgbClr val="000000"/>
                          </a:solidFill>
                          <a:latin typeface="Calibri"/>
                          <a:ea typeface="Times New Roman"/>
                          <a:cs typeface="Times New Roman"/>
                        </a:rPr>
                        <a:t>- </a:t>
                      </a:r>
                      <a:r>
                        <a:rPr lang="en-US" sz="800" b="0" i="1" dirty="0" smtClean="0">
                          <a:solidFill>
                            <a:srgbClr val="000000"/>
                          </a:solidFill>
                          <a:latin typeface="Calibri"/>
                          <a:ea typeface="Times New Roman"/>
                          <a:cs typeface="Times New Roman"/>
                        </a:rPr>
                        <a:t>Cu</a:t>
                      </a:r>
                      <a:endParaRPr lang="en-US" sz="800" b="0" i="1" dirty="0">
                        <a:latin typeface="Calibri"/>
                        <a:ea typeface="Calibri"/>
                        <a:cs typeface="Times New Roman"/>
                      </a:endParaRPr>
                    </a:p>
                  </a:txBody>
                  <a:tcPr marL="24657" marR="246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549365">
                <a:tc>
                  <a:txBody>
                    <a:bodyPr/>
                    <a:lstStyle/>
                    <a:p>
                      <a:pPr marL="0" marR="0" algn="l">
                        <a:lnSpc>
                          <a:spcPct val="100000"/>
                        </a:lnSpc>
                        <a:spcBef>
                          <a:spcPts val="0"/>
                        </a:spcBef>
                        <a:spcAft>
                          <a:spcPts val="0"/>
                        </a:spcAft>
                      </a:pPr>
                      <a:r>
                        <a:rPr lang="en-US" sz="800" b="0" kern="1200" dirty="0" smtClean="0">
                          <a:solidFill>
                            <a:schemeClr val="tx1"/>
                          </a:solidFill>
                          <a:latin typeface="+mn-lt"/>
                          <a:ea typeface="+mn-ea"/>
                          <a:cs typeface="+mn-cs"/>
                        </a:rPr>
                        <a:t>Locate information from different media or formats about a specific issue or topic.   </a:t>
                      </a:r>
                      <a:r>
                        <a:rPr lang="en-US" sz="800" b="0" u="sng" kern="1200" dirty="0" smtClean="0">
                          <a:solidFill>
                            <a:schemeClr val="tx1"/>
                          </a:solidFill>
                          <a:latin typeface="+mn-lt"/>
                          <a:ea typeface="+mn-ea"/>
                          <a:cs typeface="+mn-cs"/>
                        </a:rPr>
                        <a:t>Explain why</a:t>
                      </a:r>
                      <a:r>
                        <a:rPr lang="en-US" sz="800" b="0" kern="1200" dirty="0" smtClean="0">
                          <a:solidFill>
                            <a:schemeClr val="tx1"/>
                          </a:solidFill>
                          <a:latin typeface="+mn-lt"/>
                          <a:ea typeface="+mn-ea"/>
                          <a:cs typeface="+mn-cs"/>
                        </a:rPr>
                        <a:t> each different media or format contributes to a better understanding of the topic as a whole. </a:t>
                      </a:r>
                      <a:endParaRPr lang="en-US" sz="800" b="0" dirty="0" smtClean="0">
                        <a:solidFill>
                          <a:srgbClr val="000000"/>
                        </a:solidFill>
                        <a:latin typeface="+mn-lt"/>
                        <a:ea typeface="Times New Roman"/>
                        <a:cs typeface="Times New Roman"/>
                      </a:endParaRPr>
                    </a:p>
                  </a:txBody>
                  <a:tcPr marL="24657" marR="246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0" name="Rectangle 19"/>
          <p:cNvSpPr/>
          <p:nvPr/>
        </p:nvSpPr>
        <p:spPr>
          <a:xfrm>
            <a:off x="430047" y="4394301"/>
            <a:ext cx="7180428" cy="3519197"/>
          </a:xfrm>
          <a:prstGeom prst="rect">
            <a:avLst/>
          </a:prstGeom>
          <a:noFill/>
        </p:spPr>
        <p:txBody>
          <a:bodyPr wrap="square" lIns="101881" tIns="50941" rIns="101881" bIns="50941">
            <a:spAutoFit/>
          </a:bodyPr>
          <a:lstStyle/>
          <a:p>
            <a:endParaRPr lang="en-US" sz="1700" dirty="0">
              <a:latin typeface="Helvetica" pitchFamily="34" charset="0"/>
              <a:cs typeface="Helvetica" pitchFamily="34" charset="0"/>
            </a:endParaRPr>
          </a:p>
          <a:p>
            <a:pPr marL="361417" indent="-361417"/>
            <a:r>
              <a:rPr lang="en-US" sz="1700" b="1" dirty="0" smtClean="0">
                <a:latin typeface="Helvetica" pitchFamily="34" charset="0"/>
                <a:cs typeface="Helvetica" pitchFamily="34" charset="0"/>
              </a:rPr>
              <a:t>14. </a:t>
            </a:r>
            <a:r>
              <a:rPr lang="en-US" sz="1700" b="1" dirty="0">
                <a:latin typeface="Helvetica" pitchFamily="34" charset="0"/>
                <a:cs typeface="Helvetica" pitchFamily="34" charset="0"/>
              </a:rPr>
              <a:t>Using information from </a:t>
            </a:r>
            <a:r>
              <a:rPr lang="en-US" sz="1700" b="1" i="1" u="sng" dirty="0">
                <a:latin typeface="Helvetica" pitchFamily="34" charset="0"/>
                <a:cs typeface="Helvetica" pitchFamily="34" charset="0"/>
              </a:rPr>
              <a:t>Canine Courage</a:t>
            </a:r>
            <a:r>
              <a:rPr lang="en-US" sz="1700" b="1" i="1" dirty="0">
                <a:latin typeface="Helvetica" pitchFamily="34" charset="0"/>
                <a:cs typeface="Helvetica" pitchFamily="34" charset="0"/>
              </a:rPr>
              <a:t> </a:t>
            </a:r>
            <a:r>
              <a:rPr lang="en-US" sz="1700" dirty="0">
                <a:latin typeface="Helvetica" pitchFamily="34" charset="0"/>
                <a:cs typeface="Helvetica" pitchFamily="34" charset="0"/>
              </a:rPr>
              <a:t>and</a:t>
            </a:r>
            <a:r>
              <a:rPr lang="en-US" sz="1700" b="1" dirty="0">
                <a:latin typeface="Helvetica" pitchFamily="34" charset="0"/>
                <a:cs typeface="Helvetica" pitchFamily="34" charset="0"/>
              </a:rPr>
              <a:t> </a:t>
            </a:r>
            <a:r>
              <a:rPr lang="en-US" sz="1700" b="1" i="1" u="sng" dirty="0">
                <a:latin typeface="Helvetica" pitchFamily="34" charset="0"/>
                <a:cs typeface="Helvetica" pitchFamily="34" charset="0"/>
              </a:rPr>
              <a:t>Facts about Search and Rescue Dogs</a:t>
            </a:r>
            <a:r>
              <a:rPr lang="en-US" sz="1700" b="1" i="1" dirty="0">
                <a:latin typeface="Helvetica" pitchFamily="34" charset="0"/>
                <a:cs typeface="Helvetica" pitchFamily="34" charset="0"/>
              </a:rPr>
              <a:t> </a:t>
            </a:r>
            <a:r>
              <a:rPr lang="en-US" sz="1700" b="1" dirty="0">
                <a:latin typeface="Helvetica" pitchFamily="34" charset="0"/>
                <a:cs typeface="Helvetica" pitchFamily="34" charset="0"/>
              </a:rPr>
              <a:t>which statement </a:t>
            </a:r>
            <a:r>
              <a:rPr lang="en-US" sz="1700" b="1" u="sng" dirty="0">
                <a:latin typeface="Helvetica" pitchFamily="34" charset="0"/>
                <a:cs typeface="Helvetica" pitchFamily="34" charset="0"/>
              </a:rPr>
              <a:t>best </a:t>
            </a:r>
            <a:r>
              <a:rPr lang="en-US" sz="1700" b="1" dirty="0">
                <a:latin typeface="Helvetica" pitchFamily="34" charset="0"/>
                <a:cs typeface="Helvetica" pitchFamily="34" charset="0"/>
              </a:rPr>
              <a:t>supports that search and rescue dogs are not born with the ability to find missing people?</a:t>
            </a:r>
          </a:p>
          <a:p>
            <a:endParaRPr lang="en-US" sz="1700" dirty="0">
              <a:latin typeface="Helvetica" pitchFamily="34" charset="0"/>
              <a:cs typeface="Helvetica" pitchFamily="34" charset="0"/>
            </a:endParaRPr>
          </a:p>
          <a:p>
            <a:pPr marL="669290" indent="-361417">
              <a:buFont typeface="+mj-lt"/>
              <a:buAutoNum type="alphaUcPeriod"/>
            </a:pPr>
            <a:r>
              <a:rPr lang="en-US" sz="1500" dirty="0">
                <a:latin typeface="Helvetica" pitchFamily="34" charset="0"/>
                <a:cs typeface="Helvetica" pitchFamily="34" charset="0"/>
              </a:rPr>
              <a:t>Certain dogs are better as search and rescue canines than others.</a:t>
            </a:r>
          </a:p>
          <a:p>
            <a:pPr marL="669290" indent="-361417">
              <a:buFont typeface="+mj-lt"/>
              <a:buAutoNum type="alphaUcPeriod"/>
            </a:pPr>
            <a:endParaRPr lang="en-US" sz="1500" dirty="0">
              <a:latin typeface="Helvetica" pitchFamily="34" charset="0"/>
              <a:cs typeface="Helvetica" pitchFamily="34" charset="0"/>
            </a:endParaRPr>
          </a:p>
          <a:p>
            <a:pPr marL="669290" indent="-361417">
              <a:buFont typeface="+mj-lt"/>
              <a:buAutoNum type="alphaUcPeriod"/>
            </a:pPr>
            <a:r>
              <a:rPr lang="en-US" sz="1500" dirty="0">
                <a:latin typeface="Helvetica" pitchFamily="34" charset="0"/>
                <a:cs typeface="Helvetica" pitchFamily="34" charset="0"/>
              </a:rPr>
              <a:t>Search and rescue dogs spend 12 to 18 months in intensive training.</a:t>
            </a:r>
          </a:p>
          <a:p>
            <a:pPr marL="669290" indent="-361417">
              <a:buFont typeface="+mj-lt"/>
              <a:buAutoNum type="alphaUcPeriod"/>
            </a:pPr>
            <a:endParaRPr lang="en-US" sz="1500" dirty="0">
              <a:latin typeface="Helvetica" pitchFamily="34" charset="0"/>
              <a:cs typeface="Helvetica" pitchFamily="34" charset="0"/>
            </a:endParaRPr>
          </a:p>
          <a:p>
            <a:pPr marL="669290" indent="-361417">
              <a:buFont typeface="+mj-lt"/>
              <a:buAutoNum type="alphaUcPeriod"/>
            </a:pPr>
            <a:r>
              <a:rPr lang="en-US" sz="1500" dirty="0" smtClean="0">
                <a:latin typeface="Helvetica" pitchFamily="34" charset="0"/>
                <a:cs typeface="Helvetica" pitchFamily="34" charset="0"/>
              </a:rPr>
              <a:t>“Being inquisitive, trainable, and energetic are also pluses.”</a:t>
            </a:r>
            <a:endParaRPr lang="en-US" sz="1500" dirty="0">
              <a:latin typeface="Helvetica" pitchFamily="34" charset="0"/>
              <a:cs typeface="Helvetica" pitchFamily="34" charset="0"/>
            </a:endParaRPr>
          </a:p>
          <a:p>
            <a:pPr marL="669290" indent="-361417">
              <a:buFont typeface="+mj-lt"/>
              <a:buAutoNum type="alphaUcPeriod"/>
            </a:pPr>
            <a:endParaRPr lang="en-US" sz="1500" dirty="0">
              <a:latin typeface="Helvetica" pitchFamily="34" charset="0"/>
              <a:cs typeface="Helvetica" pitchFamily="34" charset="0"/>
            </a:endParaRPr>
          </a:p>
          <a:p>
            <a:pPr marL="669290" indent="-361417">
              <a:buFont typeface="+mj-lt"/>
              <a:buAutoNum type="alphaUcPeriod"/>
            </a:pPr>
            <a:r>
              <a:rPr lang="en-US" sz="1500" dirty="0" smtClean="0">
                <a:latin typeface="Helvetica" pitchFamily="34" charset="0"/>
                <a:cs typeface="Helvetica" pitchFamily="34" charset="0"/>
              </a:rPr>
              <a:t>“Search </a:t>
            </a:r>
            <a:r>
              <a:rPr lang="en-US" sz="1500" dirty="0">
                <a:latin typeface="Helvetica" pitchFamily="34" charset="0"/>
                <a:cs typeface="Helvetica" pitchFamily="34" charset="0"/>
              </a:rPr>
              <a:t>and rescue canines are not born with the ability to find missing people</a:t>
            </a:r>
            <a:r>
              <a:rPr lang="en-US" sz="1500" dirty="0" smtClean="0">
                <a:latin typeface="Helvetica" pitchFamily="34" charset="0"/>
                <a:cs typeface="Helvetica" pitchFamily="34" charset="0"/>
              </a:rPr>
              <a:t>.”</a:t>
            </a:r>
            <a:endParaRPr lang="en-US" sz="1500" dirty="0">
              <a:latin typeface="Helvetica" pitchFamily="34" charset="0"/>
              <a:cs typeface="Helvetica"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1304595951"/>
              </p:ext>
            </p:extLst>
          </p:nvPr>
        </p:nvGraphicFramePr>
        <p:xfrm>
          <a:off x="5265346" y="8610600"/>
          <a:ext cx="1878406" cy="671286"/>
        </p:xfrm>
        <a:graphic>
          <a:graphicData uri="http://schemas.openxmlformats.org/drawingml/2006/table">
            <a:tbl>
              <a:tblPr/>
              <a:tblGrid>
                <a:gridCol w="1878406"/>
              </a:tblGrid>
              <a:tr h="183606">
                <a:tc>
                  <a:txBody>
                    <a:bodyPr/>
                    <a:lstStyle/>
                    <a:p>
                      <a:pPr marL="0" marR="0" algn="l">
                        <a:lnSpc>
                          <a:spcPct val="100000"/>
                        </a:lnSpc>
                        <a:spcBef>
                          <a:spcPts val="0"/>
                        </a:spcBef>
                        <a:spcAft>
                          <a:spcPts val="0"/>
                        </a:spcAft>
                      </a:pPr>
                      <a:r>
                        <a:rPr lang="en-US" sz="800" b="0" i="1" dirty="0" smtClean="0">
                          <a:solidFill>
                            <a:srgbClr val="000000"/>
                          </a:solidFill>
                          <a:latin typeface="Calibri"/>
                          <a:ea typeface="Times New Roman"/>
                          <a:cs typeface="Times New Roman"/>
                        </a:rPr>
                        <a:t>Toward RI.6.7                DOK 4 </a:t>
                      </a:r>
                      <a:r>
                        <a:rPr lang="en-US" sz="800" b="0" i="1" dirty="0">
                          <a:solidFill>
                            <a:srgbClr val="000000"/>
                          </a:solidFill>
                          <a:latin typeface="Calibri"/>
                          <a:ea typeface="Times New Roman"/>
                          <a:cs typeface="Times New Roman"/>
                        </a:rPr>
                        <a:t>– </a:t>
                      </a:r>
                      <a:r>
                        <a:rPr lang="en-US" sz="800" b="0" i="1" dirty="0" smtClean="0">
                          <a:solidFill>
                            <a:srgbClr val="000000"/>
                          </a:solidFill>
                          <a:latin typeface="Calibri"/>
                          <a:ea typeface="Times New Roman"/>
                          <a:cs typeface="Times New Roman"/>
                        </a:rPr>
                        <a:t>CK</a:t>
                      </a:r>
                      <a:endParaRPr lang="en-US" sz="800" b="0" i="1" dirty="0">
                        <a:latin typeface="Calibri"/>
                        <a:ea typeface="Calibri"/>
                        <a:cs typeface="Times New Roman"/>
                      </a:endParaRPr>
                    </a:p>
                  </a:txBody>
                  <a:tcPr marL="24657" marR="246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96240">
                <a:tc>
                  <a:txBody>
                    <a:bodyPr/>
                    <a:lstStyle/>
                    <a:p>
                      <a:pPr marL="0" marR="0" algn="l">
                        <a:lnSpc>
                          <a:spcPct val="100000"/>
                        </a:lnSpc>
                        <a:spcBef>
                          <a:spcPts val="0"/>
                        </a:spcBef>
                        <a:spcAft>
                          <a:spcPts val="0"/>
                        </a:spcAft>
                      </a:pPr>
                      <a:r>
                        <a:rPr lang="en-US" sz="800" b="0" kern="1200" dirty="0" smtClean="0">
                          <a:solidFill>
                            <a:schemeClr val="tx1"/>
                          </a:solidFill>
                          <a:latin typeface="+mn-lt"/>
                          <a:ea typeface="+mn-ea"/>
                          <a:cs typeface="+mn-cs"/>
                        </a:rPr>
                        <a:t>Locate examples of different visual media, quantitative formats or text that connect a specific issue or topic to </a:t>
                      </a:r>
                      <a:r>
                        <a:rPr lang="en-US" sz="800" b="0" u="none" kern="1200" dirty="0" smtClean="0">
                          <a:solidFill>
                            <a:schemeClr val="tx1"/>
                          </a:solidFill>
                          <a:latin typeface="+mn-lt"/>
                          <a:ea typeface="+mn-ea"/>
                          <a:cs typeface="+mn-cs"/>
                        </a:rPr>
                        <a:t>other content areas.</a:t>
                      </a:r>
                      <a:endParaRPr lang="en-US" sz="800" b="0" u="none" dirty="0" smtClean="0">
                        <a:solidFill>
                          <a:srgbClr val="000000"/>
                        </a:solidFill>
                        <a:latin typeface="+mn-lt"/>
                        <a:ea typeface="Times New Roman"/>
                        <a:cs typeface="Times New Roman"/>
                      </a:endParaRPr>
                    </a:p>
                  </a:txBody>
                  <a:tcPr marL="24657" marR="246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41</a:t>
            </a:fld>
            <a:endParaRPr lang="en-US" dirty="0"/>
          </a:p>
        </p:txBody>
      </p:sp>
    </p:spTree>
    <p:extLst>
      <p:ext uri="{BB962C8B-B14F-4D97-AF65-F5344CB8AC3E}">
        <p14:creationId xmlns:p14="http://schemas.microsoft.com/office/powerpoint/2010/main" val="2758323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9172221"/>
              </p:ext>
            </p:extLst>
          </p:nvPr>
        </p:nvGraphicFramePr>
        <p:xfrm>
          <a:off x="323850" y="798286"/>
          <a:ext cx="7043738" cy="4971166"/>
        </p:xfrm>
        <a:graphic>
          <a:graphicData uri="http://schemas.openxmlformats.org/drawingml/2006/table">
            <a:tbl>
              <a:tblPr firstRow="1" bandRow="1">
                <a:tableStyleId>{5940675A-B579-460E-94D1-54222C63F5DA}</a:tableStyleId>
              </a:tblPr>
              <a:tblGrid>
                <a:gridCol w="7043738"/>
              </a:tblGrid>
              <a:tr h="878114">
                <a:tc>
                  <a:txBody>
                    <a:bodyPr/>
                    <a:lstStyle/>
                    <a:p>
                      <a:pPr marL="401638" marR="0" indent="-401638" algn="l" defTabSz="966612" rtl="0" eaLnBrk="1" fontAlgn="auto" latinLnBrk="0" hangingPunct="1">
                        <a:lnSpc>
                          <a:spcPct val="100000"/>
                        </a:lnSpc>
                        <a:spcBef>
                          <a:spcPts val="0"/>
                        </a:spcBef>
                        <a:spcAft>
                          <a:spcPts val="0"/>
                        </a:spcAft>
                        <a:buClrTx/>
                        <a:buSzTx/>
                        <a:buFont typeface="+mj-lt"/>
                        <a:buNone/>
                        <a:tabLst/>
                        <a:defRPr/>
                      </a:pPr>
                      <a:r>
                        <a:rPr lang="en-US" sz="1900" b="1" baseline="0" dirty="0" smtClean="0">
                          <a:solidFill>
                            <a:schemeClr val="tx1"/>
                          </a:solidFill>
                        </a:rPr>
                        <a:t>15.  </a:t>
                      </a:r>
                      <a:r>
                        <a:rPr lang="en-US" sz="1900" b="1" dirty="0" smtClean="0"/>
                        <a:t>Explain how each heading in </a:t>
                      </a:r>
                      <a:r>
                        <a:rPr lang="en-US" sz="1900" b="1" i="1" u="sng" dirty="0" smtClean="0"/>
                        <a:t>Canine Courage</a:t>
                      </a:r>
                      <a:r>
                        <a:rPr lang="en-US" sz="1900" b="1" i="1" dirty="0" smtClean="0"/>
                        <a:t> </a:t>
                      </a:r>
                      <a:r>
                        <a:rPr lang="en-US" sz="1900" b="1" dirty="0" smtClean="0"/>
                        <a:t>contributes to the overall development of the author’s purpose of the passage.  Use examples from the text to support your answer.</a:t>
                      </a:r>
                      <a:r>
                        <a:rPr lang="en-US" sz="1900" b="1" baseline="0" dirty="0" smtClean="0"/>
                        <a:t>  </a:t>
                      </a:r>
                      <a:r>
                        <a:rPr lang="en-US" sz="1200" b="1" i="0" u="none" baseline="0" dirty="0" smtClean="0">
                          <a:solidFill>
                            <a:schemeClr val="tx1"/>
                          </a:solidFill>
                        </a:rPr>
                        <a:t>(RI.6)</a:t>
                      </a:r>
                      <a:endParaRPr lang="en-US" sz="1200" b="1" baseline="0" dirty="0" smtClean="0">
                        <a:solidFill>
                          <a:schemeClr val="tx1"/>
                        </a:solidFill>
                      </a:endParaRPr>
                    </a:p>
                    <a:p>
                      <a:pPr marL="342900" marR="0" indent="-342900" algn="l" defTabSz="966612" rtl="0" eaLnBrk="1" fontAlgn="auto" latinLnBrk="0" hangingPunct="1">
                        <a:lnSpc>
                          <a:spcPct val="100000"/>
                        </a:lnSpc>
                        <a:spcBef>
                          <a:spcPts val="0"/>
                        </a:spcBef>
                        <a:spcAft>
                          <a:spcPts val="0"/>
                        </a:spcAft>
                        <a:buClrTx/>
                        <a:buSzTx/>
                        <a:buFont typeface="+mj-lt"/>
                        <a:buAutoNum type="arabicPeriod" startAt="12"/>
                        <a:tabLst/>
                        <a:defRPr/>
                      </a:pPr>
                      <a:endParaRPr lang="en-US" sz="1900" b="1" dirty="0" smtClean="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52">
                <a:tc>
                  <a:txBody>
                    <a:bodyPr/>
                    <a:lstStyle/>
                    <a:p>
                      <a:endParaRPr lang="en-US" sz="1900" dirty="0" smtClean="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01365518"/>
              </p:ext>
            </p:extLst>
          </p:nvPr>
        </p:nvGraphicFramePr>
        <p:xfrm>
          <a:off x="6019800" y="5943600"/>
          <a:ext cx="1363662" cy="701675"/>
        </p:xfrm>
        <a:graphic>
          <a:graphicData uri="http://schemas.openxmlformats.org/drawingml/2006/table">
            <a:tbl>
              <a:tblPr firstRow="1" firstCol="1" bandRow="1"/>
              <a:tblGrid>
                <a:gridCol w="1363662"/>
              </a:tblGrid>
              <a:tr h="136947">
                <a:tc>
                  <a:txBody>
                    <a:bodyPr/>
                    <a:lstStyle/>
                    <a:p>
                      <a:pPr marL="0" marR="0" algn="ctr">
                        <a:lnSpc>
                          <a:spcPct val="100000"/>
                        </a:lnSpc>
                        <a:spcBef>
                          <a:spcPts val="0"/>
                        </a:spcBef>
                        <a:spcAft>
                          <a:spcPts val="0"/>
                        </a:spcAft>
                      </a:pPr>
                      <a:r>
                        <a:rPr lang="en-US" sz="800" b="1" i="0" dirty="0" smtClean="0">
                          <a:solidFill>
                            <a:srgbClr val="000000"/>
                          </a:solidFill>
                          <a:effectLst/>
                          <a:latin typeface="Calibri"/>
                          <a:ea typeface="Times New Roman"/>
                          <a:cs typeface="Times New Roman"/>
                        </a:rPr>
                        <a:t>Toward RI.6.6  DOK </a:t>
                      </a:r>
                      <a:r>
                        <a:rPr lang="en-US" sz="800" b="1" i="0" dirty="0">
                          <a:solidFill>
                            <a:srgbClr val="000000"/>
                          </a:solidFill>
                          <a:effectLst/>
                          <a:latin typeface="Calibri"/>
                          <a:ea typeface="Times New Roman"/>
                          <a:cs typeface="Times New Roman"/>
                        </a:rPr>
                        <a:t>3- EV</a:t>
                      </a:r>
                      <a:r>
                        <a:rPr lang="en-US" sz="800" i="0" dirty="0">
                          <a:solidFill>
                            <a:srgbClr val="000000"/>
                          </a:solidFill>
                          <a:effectLst/>
                          <a:latin typeface="Calibri"/>
                          <a:ea typeface="Times New Roman"/>
                          <a:cs typeface="Times New Roman"/>
                        </a:rPr>
                        <a:t>C</a:t>
                      </a:r>
                      <a:endParaRPr lang="en-US" sz="800" i="0" dirty="0">
                        <a:effectLst/>
                        <a:latin typeface="Calibri"/>
                        <a:ea typeface="Calibri"/>
                        <a:cs typeface="Times New Roman"/>
                      </a:endParaRPr>
                    </a:p>
                  </a:txBody>
                  <a:tcPr marL="33968" marR="33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r h="564728">
                <a:tc>
                  <a:txBody>
                    <a:bodyPr/>
                    <a:lstStyle/>
                    <a:p>
                      <a:pPr marL="0" marR="0" algn="l">
                        <a:lnSpc>
                          <a:spcPct val="100000"/>
                        </a:lnSpc>
                        <a:spcBef>
                          <a:spcPts val="0"/>
                        </a:spcBef>
                        <a:spcAft>
                          <a:spcPts val="0"/>
                        </a:spcAft>
                      </a:pPr>
                      <a:r>
                        <a:rPr lang="en-US" sz="800" b="0" dirty="0">
                          <a:effectLst/>
                          <a:latin typeface="Calibri"/>
                          <a:ea typeface="Times New Roman"/>
                          <a:cs typeface="Times New Roman"/>
                        </a:rPr>
                        <a:t>Cite specific examples to show how</a:t>
                      </a:r>
                      <a:r>
                        <a:rPr lang="en-US" sz="800" b="0" dirty="0">
                          <a:effectLst/>
                          <a:latin typeface="Calibri"/>
                          <a:ea typeface="Calibri"/>
                          <a:cs typeface="Calibri"/>
                        </a:rPr>
                        <a:t> the author’s point of view or purpose is supported throughout a new text</a:t>
                      </a:r>
                      <a:r>
                        <a:rPr lang="en-US" sz="800" b="0" dirty="0" smtClean="0">
                          <a:effectLst/>
                          <a:latin typeface="Calibri"/>
                          <a:ea typeface="Calibri"/>
                          <a:cs typeface="Calibri"/>
                        </a:rPr>
                        <a:t>.</a:t>
                      </a:r>
                    </a:p>
                  </a:txBody>
                  <a:tcPr marL="33968" marR="3396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2" name="Rectangle 1"/>
          <p:cNvSpPr/>
          <p:nvPr/>
        </p:nvSpPr>
        <p:spPr>
          <a:xfrm>
            <a:off x="3733800" y="5982261"/>
            <a:ext cx="2019300" cy="707886"/>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defTabSz="914318">
              <a:defRPr/>
            </a:pPr>
            <a:r>
              <a:rPr lang="en-US" sz="1000" dirty="0">
                <a:solidFill>
                  <a:prstClr val="black"/>
                </a:solidFill>
              </a:rPr>
              <a:t>Constructed Response Research Rubrics Target 4</a:t>
            </a:r>
          </a:p>
          <a:p>
            <a:pPr lvl="0" algn="ctr" defTabSz="914318">
              <a:defRPr/>
            </a:pPr>
            <a:r>
              <a:rPr lang="en-US" sz="1000" u="sng" dirty="0">
                <a:solidFill>
                  <a:prstClr val="black"/>
                </a:solidFill>
              </a:rPr>
              <a:t>ability to cite evidence to support opinions and/or ideas</a:t>
            </a:r>
            <a:endParaRPr lang="en-US" sz="1000" dirty="0">
              <a:solidFill>
                <a:prstClr val="black"/>
              </a:solidFill>
            </a:endParaRPr>
          </a:p>
        </p:txBody>
      </p:sp>
      <p:sp>
        <p:nvSpPr>
          <p:cNvPr id="3" name="Slide Number Placeholder 2"/>
          <p:cNvSpPr>
            <a:spLocks noGrp="1"/>
          </p:cNvSpPr>
          <p:nvPr>
            <p:ph type="sldNum" sz="quarter" idx="12"/>
          </p:nvPr>
        </p:nvSpPr>
        <p:spPr/>
        <p:txBody>
          <a:bodyPr/>
          <a:lstStyle/>
          <a:p>
            <a:fld id="{F177B04D-AEB5-43ED-B9BA-B3D1EC9C9067}" type="slidenum">
              <a:rPr lang="en-US" smtClean="0"/>
              <a:pPr/>
              <a:t>42</a:t>
            </a:fld>
            <a:endParaRPr lang="en-US" dirty="0"/>
          </a:p>
        </p:txBody>
      </p:sp>
    </p:spTree>
    <p:extLst>
      <p:ext uri="{BB962C8B-B14F-4D97-AF65-F5344CB8AC3E}">
        <p14:creationId xmlns:p14="http://schemas.microsoft.com/office/powerpoint/2010/main" val="1254193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17014241"/>
              </p:ext>
            </p:extLst>
          </p:nvPr>
        </p:nvGraphicFramePr>
        <p:xfrm>
          <a:off x="323850" y="798286"/>
          <a:ext cx="7043738" cy="5425464"/>
        </p:xfrm>
        <a:graphic>
          <a:graphicData uri="http://schemas.openxmlformats.org/drawingml/2006/table">
            <a:tbl>
              <a:tblPr firstRow="1" bandRow="1">
                <a:tableStyleId>{5940675A-B579-460E-94D1-54222C63F5DA}</a:tableStyleId>
              </a:tblPr>
              <a:tblGrid>
                <a:gridCol w="7043738"/>
              </a:tblGrid>
              <a:tr h="1714720">
                <a:tc>
                  <a:txBody>
                    <a:bodyPr/>
                    <a:lstStyle/>
                    <a:p>
                      <a:pPr marL="0" marR="0" indent="0" algn="l" defTabSz="966612" rtl="0" eaLnBrk="1" fontAlgn="auto" latinLnBrk="0" hangingPunct="1">
                        <a:lnSpc>
                          <a:spcPct val="100000"/>
                        </a:lnSpc>
                        <a:spcBef>
                          <a:spcPts val="0"/>
                        </a:spcBef>
                        <a:spcAft>
                          <a:spcPts val="0"/>
                        </a:spcAft>
                        <a:buClrTx/>
                        <a:buSzTx/>
                        <a:buFont typeface="+mj-lt"/>
                        <a:buNone/>
                        <a:tabLst/>
                        <a:defRPr/>
                      </a:pPr>
                      <a:r>
                        <a:rPr lang="en-US" sz="1900" b="1" baseline="0" dirty="0" smtClean="0">
                          <a:solidFill>
                            <a:schemeClr val="tx1"/>
                          </a:solidFill>
                        </a:rPr>
                        <a:t>16.  Were </a:t>
                      </a:r>
                      <a:r>
                        <a:rPr lang="en-US" sz="1900" b="1" u="sng" dirty="0" smtClean="0"/>
                        <a:t>Air-scenting Dogs</a:t>
                      </a:r>
                      <a:r>
                        <a:rPr lang="en-US" sz="1900" b="1" u="none" dirty="0" smtClean="0"/>
                        <a:t> or</a:t>
                      </a:r>
                      <a:r>
                        <a:rPr lang="en-US" sz="1900" b="0" u="none" dirty="0" smtClean="0"/>
                        <a:t> </a:t>
                      </a:r>
                      <a:r>
                        <a:rPr lang="en-US" sz="1900" b="1" u="sng" dirty="0" smtClean="0"/>
                        <a:t>Trailing and Tracking Dogs</a:t>
                      </a:r>
                    </a:p>
                    <a:p>
                      <a:pPr marL="342900" marR="0" indent="-342900" algn="l" defTabSz="966612" rtl="0" eaLnBrk="1" fontAlgn="auto" latinLnBrk="0" hangingPunct="1">
                        <a:lnSpc>
                          <a:spcPct val="100000"/>
                        </a:lnSpc>
                        <a:spcBef>
                          <a:spcPts val="0"/>
                        </a:spcBef>
                        <a:spcAft>
                          <a:spcPts val="0"/>
                        </a:spcAft>
                        <a:buClrTx/>
                        <a:buSzTx/>
                        <a:buFont typeface="+mj-lt"/>
                        <a:buNone/>
                        <a:tabLst/>
                        <a:defRPr/>
                      </a:pPr>
                      <a:r>
                        <a:rPr lang="en-US" sz="1900" b="1" baseline="0" dirty="0" smtClean="0">
                          <a:solidFill>
                            <a:schemeClr val="tx1"/>
                          </a:solidFill>
                        </a:rPr>
                        <a:t>       probably used most during the 9/11 rescue operation?  </a:t>
                      </a:r>
                    </a:p>
                    <a:p>
                      <a:pPr marL="342900" marR="0" indent="-342900" algn="l" defTabSz="966612" rtl="0" eaLnBrk="1" fontAlgn="auto" latinLnBrk="0" hangingPunct="1">
                        <a:lnSpc>
                          <a:spcPct val="100000"/>
                        </a:lnSpc>
                        <a:spcBef>
                          <a:spcPts val="0"/>
                        </a:spcBef>
                        <a:spcAft>
                          <a:spcPts val="0"/>
                        </a:spcAft>
                        <a:buClrTx/>
                        <a:buSzTx/>
                        <a:buFont typeface="+mj-lt"/>
                        <a:buNone/>
                        <a:tabLst/>
                        <a:defRPr/>
                      </a:pPr>
                      <a:r>
                        <a:rPr lang="en-US" sz="1900" b="1" baseline="0" dirty="0" smtClean="0">
                          <a:solidFill>
                            <a:schemeClr val="tx1"/>
                          </a:solidFill>
                        </a:rPr>
                        <a:t>       Explain your answer . Give examples from both texts </a:t>
                      </a:r>
                      <a:r>
                        <a:rPr lang="en-US" sz="1900" b="1" i="1" u="sng" baseline="0" dirty="0" smtClean="0">
                          <a:solidFill>
                            <a:schemeClr val="tx1"/>
                          </a:solidFill>
                        </a:rPr>
                        <a:t>Canine Courage</a:t>
                      </a:r>
                      <a:r>
                        <a:rPr lang="en-US" sz="1900" b="1" i="1" u="none" baseline="0" dirty="0" smtClean="0">
                          <a:solidFill>
                            <a:schemeClr val="tx1"/>
                          </a:solidFill>
                        </a:rPr>
                        <a:t> </a:t>
                      </a:r>
                      <a:r>
                        <a:rPr lang="en-US" sz="1900" b="1" baseline="0" dirty="0" smtClean="0">
                          <a:solidFill>
                            <a:schemeClr val="tx1"/>
                          </a:solidFill>
                        </a:rPr>
                        <a:t>and the article </a:t>
                      </a:r>
                      <a:r>
                        <a:rPr lang="en-US" sz="1900" b="1" i="1" u="sng" baseline="0" dirty="0" smtClean="0">
                          <a:solidFill>
                            <a:schemeClr val="tx1"/>
                          </a:solidFill>
                        </a:rPr>
                        <a:t>Facts about Search and Rescue Dogs</a:t>
                      </a:r>
                      <a:r>
                        <a:rPr lang="en-US" sz="1900" b="1" i="0" u="none" baseline="0" dirty="0" smtClean="0">
                          <a:solidFill>
                            <a:schemeClr val="tx1"/>
                          </a:solidFill>
                        </a:rPr>
                        <a:t>. </a:t>
                      </a:r>
                      <a:r>
                        <a:rPr lang="en-US" sz="1200" b="1" i="0" u="none" baseline="0" dirty="0" smtClean="0">
                          <a:solidFill>
                            <a:schemeClr val="tx1"/>
                          </a:solidFill>
                        </a:rPr>
                        <a:t>(RI.7)</a:t>
                      </a:r>
                      <a:endParaRPr lang="en-US" sz="1200" b="1" baseline="0" dirty="0" smtClean="0">
                        <a:solidFill>
                          <a:schemeClr val="tx1"/>
                        </a:solidFill>
                      </a:endParaRPr>
                    </a:p>
                    <a:p>
                      <a:pPr marL="342900" marR="0" indent="-342900" algn="l" defTabSz="966612" rtl="0" eaLnBrk="1" fontAlgn="auto" latinLnBrk="0" hangingPunct="1">
                        <a:lnSpc>
                          <a:spcPct val="100000"/>
                        </a:lnSpc>
                        <a:spcBef>
                          <a:spcPts val="0"/>
                        </a:spcBef>
                        <a:spcAft>
                          <a:spcPts val="0"/>
                        </a:spcAft>
                        <a:buClrTx/>
                        <a:buSzTx/>
                        <a:buFont typeface="+mj-lt"/>
                        <a:buAutoNum type="arabicPeriod" startAt="12"/>
                        <a:tabLst/>
                        <a:defRPr/>
                      </a:pPr>
                      <a:endParaRPr lang="en-US" sz="1900" b="1" dirty="0" smtClean="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52">
                <a:tc>
                  <a:txBody>
                    <a:bodyPr/>
                    <a:lstStyle/>
                    <a:p>
                      <a:endParaRPr lang="en-US" sz="1900" dirty="0" smtClean="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46078955"/>
              </p:ext>
            </p:extLst>
          </p:nvPr>
        </p:nvGraphicFramePr>
        <p:xfrm>
          <a:off x="5638800" y="6400800"/>
          <a:ext cx="1770773" cy="762000"/>
        </p:xfrm>
        <a:graphic>
          <a:graphicData uri="http://schemas.openxmlformats.org/drawingml/2006/table">
            <a:tbl>
              <a:tblPr/>
              <a:tblGrid>
                <a:gridCol w="1770773"/>
              </a:tblGrid>
              <a:tr h="45720">
                <a:tc>
                  <a:txBody>
                    <a:bodyPr/>
                    <a:lstStyle/>
                    <a:p>
                      <a:pPr marL="0" marR="0" algn="l">
                        <a:lnSpc>
                          <a:spcPct val="100000"/>
                        </a:lnSpc>
                        <a:spcBef>
                          <a:spcPts val="0"/>
                        </a:spcBef>
                        <a:spcAft>
                          <a:spcPts val="0"/>
                        </a:spcAft>
                      </a:pPr>
                      <a:r>
                        <a:rPr lang="en-US" sz="800" b="0" i="1" dirty="0" smtClean="0">
                          <a:solidFill>
                            <a:srgbClr val="000000"/>
                          </a:solidFill>
                          <a:latin typeface="Calibri"/>
                          <a:ea typeface="Times New Roman"/>
                          <a:cs typeface="Times New Roman"/>
                        </a:rPr>
                        <a:t>Toward RI.6.7     DOK 4 </a:t>
                      </a:r>
                      <a:r>
                        <a:rPr lang="en-US" sz="800" b="0" i="1" dirty="0">
                          <a:solidFill>
                            <a:srgbClr val="000000"/>
                          </a:solidFill>
                          <a:latin typeface="Calibri"/>
                          <a:ea typeface="Times New Roman"/>
                          <a:cs typeface="Times New Roman"/>
                        </a:rPr>
                        <a:t>– </a:t>
                      </a:r>
                      <a:r>
                        <a:rPr lang="en-US" sz="800" b="0" i="1" dirty="0" smtClean="0">
                          <a:solidFill>
                            <a:srgbClr val="000000"/>
                          </a:solidFill>
                          <a:latin typeface="Calibri"/>
                          <a:ea typeface="Times New Roman"/>
                          <a:cs typeface="Times New Roman"/>
                        </a:rPr>
                        <a:t>ANP</a:t>
                      </a:r>
                      <a:endParaRPr lang="en-US" sz="800" b="0" i="1" dirty="0">
                        <a:latin typeface="Calibri"/>
                        <a:ea typeface="Calibri"/>
                        <a:cs typeface="Times New Roman"/>
                      </a:endParaRPr>
                    </a:p>
                  </a:txBody>
                  <a:tcPr marL="24657" marR="2465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40080">
                <a:tc>
                  <a:txBody>
                    <a:bodyPr/>
                    <a:lstStyle/>
                    <a:p>
                      <a:pPr marL="0" marR="0" algn="l">
                        <a:lnSpc>
                          <a:spcPct val="100000"/>
                        </a:lnSpc>
                        <a:spcBef>
                          <a:spcPts val="0"/>
                        </a:spcBef>
                        <a:spcAft>
                          <a:spcPts val="0"/>
                        </a:spcAft>
                      </a:pPr>
                      <a:r>
                        <a:rPr lang="en-US" sz="800" b="0" kern="1200" dirty="0" smtClean="0">
                          <a:solidFill>
                            <a:schemeClr val="tx1"/>
                          </a:solidFill>
                          <a:latin typeface="+mn-lt"/>
                          <a:ea typeface="+mn-ea"/>
                          <a:cs typeface="+mn-cs"/>
                        </a:rPr>
                        <a:t>Gather, analyze and organize multiple information sources in different media or formats about a specific topic or issue to write a report, essay or complete a research assignment</a:t>
                      </a:r>
                      <a:endParaRPr lang="en-US" sz="800" b="0" dirty="0">
                        <a:latin typeface="+mn-lt"/>
                        <a:ea typeface="Calibri"/>
                        <a:cs typeface="Times New Roman"/>
                      </a:endParaRPr>
                    </a:p>
                  </a:txBody>
                  <a:tcPr marL="24657" marR="2465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43</a:t>
            </a:fld>
            <a:endParaRPr lang="en-US" dirty="0"/>
          </a:p>
        </p:txBody>
      </p:sp>
    </p:spTree>
    <p:extLst>
      <p:ext uri="{BB962C8B-B14F-4D97-AF65-F5344CB8AC3E}">
        <p14:creationId xmlns:p14="http://schemas.microsoft.com/office/powerpoint/2010/main" val="2009034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38597447"/>
              </p:ext>
            </p:extLst>
          </p:nvPr>
        </p:nvGraphicFramePr>
        <p:xfrm>
          <a:off x="296863" y="387880"/>
          <a:ext cx="7043738" cy="6807516"/>
        </p:xfrm>
        <a:graphic>
          <a:graphicData uri="http://schemas.openxmlformats.org/drawingml/2006/table">
            <a:tbl>
              <a:tblPr firstRow="1" bandRow="1">
                <a:tableStyleId>{5940675A-B579-460E-94D1-54222C63F5DA}</a:tableStyleId>
              </a:tblPr>
              <a:tblGrid>
                <a:gridCol w="7043738"/>
              </a:tblGrid>
              <a:tr h="1059920">
                <a:tc>
                  <a:txBody>
                    <a:bodyPr/>
                    <a:lstStyle/>
                    <a:p>
                      <a:pPr marL="635000" indent="-457200">
                        <a:buNone/>
                      </a:pPr>
                      <a:r>
                        <a:rPr lang="en-US" sz="1600" b="1" dirty="0" smtClean="0">
                          <a:latin typeface="Helvetica" panose="020B0604020202020204" pitchFamily="34" charset="0"/>
                          <a:cs typeface="Helvetica" panose="020B0604020202020204" pitchFamily="34" charset="0"/>
                        </a:rPr>
                        <a:t>17.</a:t>
                      </a:r>
                      <a:r>
                        <a:rPr lang="en-US" sz="1600" b="1" baseline="0" dirty="0" smtClean="0">
                          <a:latin typeface="Helvetica" panose="020B0604020202020204" pitchFamily="34" charset="0"/>
                          <a:cs typeface="Helvetica" panose="020B0604020202020204" pitchFamily="34" charset="0"/>
                        </a:rPr>
                        <a:t>   </a:t>
                      </a:r>
                      <a:r>
                        <a:rPr lang="en-US" sz="1600" b="1" dirty="0" smtClean="0">
                          <a:latin typeface="Helvetica" panose="020B0604020202020204" pitchFamily="34" charset="0"/>
                          <a:cs typeface="Helvetica" panose="020B0604020202020204" pitchFamily="34" charset="0"/>
                        </a:rPr>
                        <a:t>You have been asked to write a concluding report for your teacher about </a:t>
                      </a:r>
                      <a:r>
                        <a:rPr lang="en-US" sz="1600" b="1" i="1" u="sng" dirty="0" smtClean="0">
                          <a:latin typeface="Helvetica" panose="020B0604020202020204" pitchFamily="34" charset="0"/>
                          <a:cs typeface="Helvetica" panose="020B0604020202020204" pitchFamily="34" charset="0"/>
                        </a:rPr>
                        <a:t>Facts about Search and Rescue Dogs</a:t>
                      </a:r>
                      <a:r>
                        <a:rPr lang="en-US" sz="1600" b="1" dirty="0" smtClean="0">
                          <a:latin typeface="Helvetica" panose="020B0604020202020204" pitchFamily="34" charset="0"/>
                          <a:cs typeface="Helvetica" panose="020B0604020202020204" pitchFamily="34" charset="0"/>
                        </a:rPr>
                        <a:t> explaining the advantages of both air-scenting and trailing and tracking dogs. Give an example of a situation each type of dog is trained to respond to.</a:t>
                      </a:r>
                    </a:p>
                    <a:p>
                      <a:pPr marL="0" marR="0" lvl="0" indent="0" algn="r" defTabSz="1018809"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srgbClr val="000000"/>
                          </a:solidFill>
                          <a:effectLst/>
                          <a:uLnTx/>
                          <a:uFillTx/>
                          <a:latin typeface="+mn-lt"/>
                          <a:ea typeface="Calibri"/>
                          <a:cs typeface="Times New Roman"/>
                        </a:rPr>
                        <a:t>Write a Brief Text Standard W.6..2e Target 3a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Provide a concluding statement or section related to the information or explanation presented. </a:t>
                      </a:r>
                      <a:endParaRPr kumimoji="0" lang="en-US" sz="8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481">
                <a:tc>
                  <a:txBody>
                    <a:bodyPr/>
                    <a:lstStyle/>
                    <a:p>
                      <a:r>
                        <a:rPr lang="en-US" sz="1400" dirty="0" smtClean="0">
                          <a:solidFill>
                            <a:schemeClr val="tx1"/>
                          </a:solidFill>
                        </a:rPr>
                        <a:t> </a:t>
                      </a:r>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739">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997">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255">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513">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44</a:t>
            </a:fld>
            <a:endParaRPr lang="en-US" dirty="0"/>
          </a:p>
        </p:txBody>
      </p:sp>
    </p:spTree>
    <p:extLst>
      <p:ext uri="{BB962C8B-B14F-4D97-AF65-F5344CB8AC3E}">
        <p14:creationId xmlns:p14="http://schemas.microsoft.com/office/powerpoint/2010/main" val="146189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5824" y="563198"/>
            <a:ext cx="6696074" cy="5907531"/>
          </a:xfrm>
          <a:prstGeom prst="rect">
            <a:avLst/>
          </a:prstGeom>
          <a:noFill/>
        </p:spPr>
        <p:txBody>
          <a:bodyPr wrap="square" lIns="101869" tIns="50935" rIns="101869" bIns="50935">
            <a:spAutoFit/>
          </a:bodyPr>
          <a:lstStyle/>
          <a:p>
            <a:pPr marL="403225" indent="-403225">
              <a:buAutoNum type="arabicPeriod" startAt="18"/>
            </a:pPr>
            <a:r>
              <a:rPr lang="en-US" sz="1600" b="1" dirty="0" smtClean="0">
                <a:latin typeface="Helvetica" panose="020B0604020202020204" pitchFamily="34" charset="0"/>
                <a:ea typeface="Times New Roman"/>
                <a:cs typeface="Helvetica" panose="020B0604020202020204" pitchFamily="34" charset="0"/>
              </a:rPr>
              <a:t>A </a:t>
            </a:r>
            <a:r>
              <a:rPr lang="en-US" sz="1600" b="1" dirty="0">
                <a:latin typeface="Helvetica" panose="020B0604020202020204" pitchFamily="34" charset="0"/>
                <a:ea typeface="Times New Roman"/>
                <a:cs typeface="Helvetica" panose="020B0604020202020204" pitchFamily="34" charset="0"/>
              </a:rPr>
              <a:t>student is writing a </a:t>
            </a:r>
            <a:r>
              <a:rPr lang="en-US" sz="1600" b="1" dirty="0" smtClean="0">
                <a:latin typeface="Helvetica" panose="020B0604020202020204" pitchFamily="34" charset="0"/>
                <a:ea typeface="Times New Roman"/>
                <a:cs typeface="Helvetica" panose="020B0604020202020204" pitchFamily="34" charset="0"/>
              </a:rPr>
              <a:t>report about Search and Rescue (SAR) dogs. The </a:t>
            </a:r>
            <a:r>
              <a:rPr lang="en-US" sz="1600" b="1" dirty="0">
                <a:latin typeface="Helvetica" panose="020B0604020202020204" pitchFamily="34" charset="0"/>
                <a:ea typeface="Times New Roman"/>
                <a:cs typeface="Helvetica" panose="020B0604020202020204" pitchFamily="34" charset="0"/>
              </a:rPr>
              <a:t>student wants </a:t>
            </a:r>
            <a:r>
              <a:rPr lang="en-US" sz="1600" b="1" dirty="0" smtClean="0">
                <a:latin typeface="Helvetica" panose="020B0604020202020204" pitchFamily="34" charset="0"/>
                <a:ea typeface="Times New Roman"/>
                <a:cs typeface="Helvetica" panose="020B0604020202020204" pitchFamily="34" charset="0"/>
              </a:rPr>
              <a:t>to add a sentence to the paragraph below that would most logically transition into a new paragraph. </a:t>
            </a:r>
          </a:p>
          <a:p>
            <a:pPr lvl="0" algn="r"/>
            <a:r>
              <a:rPr lang="en-US" sz="800" i="1" dirty="0" smtClean="0">
                <a:solidFill>
                  <a:srgbClr val="000000"/>
                </a:solidFill>
                <a:ea typeface="Calibri"/>
                <a:cs typeface="Times New Roman"/>
              </a:rPr>
              <a:t>Revise a Text W.6.2c </a:t>
            </a:r>
            <a:r>
              <a:rPr lang="en-US" sz="800" i="1" dirty="0">
                <a:solidFill>
                  <a:srgbClr val="000000"/>
                </a:solidFill>
                <a:ea typeface="Calibri"/>
                <a:cs typeface="Times New Roman"/>
              </a:rPr>
              <a:t>Target </a:t>
            </a:r>
            <a:r>
              <a:rPr lang="en-US" sz="800" i="1" dirty="0" smtClean="0">
                <a:solidFill>
                  <a:srgbClr val="000000"/>
                </a:solidFill>
                <a:ea typeface="Calibri"/>
                <a:cs typeface="Times New Roman"/>
              </a:rPr>
              <a:t>3b</a:t>
            </a:r>
            <a:r>
              <a:rPr lang="en-US" sz="800" i="1" dirty="0" smtClean="0">
                <a:solidFill>
                  <a:prstClr val="black"/>
                </a:solidFill>
                <a:ea typeface="Calibri"/>
                <a:cs typeface="Times New Roman"/>
              </a:rPr>
              <a:t> </a:t>
            </a:r>
            <a:r>
              <a:rPr lang="en-US" sz="800" dirty="0" smtClean="0">
                <a:solidFill>
                  <a:prstClr val="black"/>
                </a:solidFill>
              </a:rPr>
              <a:t>Use </a:t>
            </a:r>
            <a:r>
              <a:rPr lang="en-US" sz="800" dirty="0">
                <a:solidFill>
                  <a:prstClr val="black"/>
                </a:solidFill>
              </a:rPr>
              <a:t>appropriate transitions to clarify the relationships among ideas and concepts</a:t>
            </a:r>
            <a:endParaRPr lang="en-US" sz="1600" b="1" dirty="0" smtClean="0">
              <a:latin typeface="Helvetica" panose="020B0604020202020204" pitchFamily="34" charset="0"/>
              <a:cs typeface="Helvetica" panose="020B0604020202020204" pitchFamily="34" charset="0"/>
            </a:endParaRPr>
          </a:p>
          <a:p>
            <a:r>
              <a:rPr lang="en-US" sz="1400" dirty="0" smtClean="0">
                <a:latin typeface="Helvetica" panose="020B0604020202020204" pitchFamily="34" charset="0"/>
                <a:cs typeface="Helvetica" panose="020B0604020202020204" pitchFamily="34" charset="0"/>
              </a:rPr>
              <a:t>There </a:t>
            </a:r>
            <a:r>
              <a:rPr lang="en-US" sz="1400" dirty="0">
                <a:latin typeface="Helvetica" panose="020B0604020202020204" pitchFamily="34" charset="0"/>
                <a:cs typeface="Helvetica" panose="020B0604020202020204" pitchFamily="34" charset="0"/>
              </a:rPr>
              <a:t>is </a:t>
            </a:r>
            <a:r>
              <a:rPr lang="en-US" sz="1400" dirty="0" smtClean="0">
                <a:latin typeface="Helvetica" panose="020B0604020202020204" pitchFamily="34" charset="0"/>
                <a:cs typeface="Helvetica" panose="020B0604020202020204" pitchFamily="34" charset="0"/>
              </a:rPr>
              <a:t>a special </a:t>
            </a:r>
            <a:r>
              <a:rPr lang="en-US" sz="1400" dirty="0">
                <a:latin typeface="Helvetica" panose="020B0604020202020204" pitchFamily="34" charset="0"/>
                <a:cs typeface="Helvetica" panose="020B0604020202020204" pitchFamily="34" charset="0"/>
              </a:rPr>
              <a:t>search and rescue </a:t>
            </a:r>
            <a:r>
              <a:rPr lang="en-US" sz="1400" dirty="0" smtClean="0">
                <a:latin typeface="Helvetica" panose="020B0604020202020204" pitchFamily="34" charset="0"/>
                <a:cs typeface="Helvetica" panose="020B0604020202020204" pitchFamily="34" charset="0"/>
              </a:rPr>
              <a:t>training for SAR dogs. SAR dogs </a:t>
            </a:r>
            <a:r>
              <a:rPr lang="en-US" sz="1400" dirty="0">
                <a:latin typeface="Helvetica" panose="020B0604020202020204" pitchFamily="34" charset="0"/>
                <a:cs typeface="Helvetica" panose="020B0604020202020204" pitchFamily="34" charset="0"/>
              </a:rPr>
              <a:t>learn skills like climbing uneven surfaces, balancing, not being afraid of high places, following </a:t>
            </a:r>
            <a:r>
              <a:rPr lang="en-US" sz="1400" dirty="0" smtClean="0">
                <a:latin typeface="Helvetica" panose="020B0604020202020204" pitchFamily="34" charset="0"/>
                <a:cs typeface="Helvetica" panose="020B0604020202020204" pitchFamily="34" charset="0"/>
              </a:rPr>
              <a:t>their handler's </a:t>
            </a:r>
            <a:r>
              <a:rPr lang="en-US" sz="1400" dirty="0">
                <a:latin typeface="Helvetica" panose="020B0604020202020204" pitchFamily="34" charset="0"/>
                <a:cs typeface="Helvetica" panose="020B0604020202020204" pitchFamily="34" charset="0"/>
              </a:rPr>
              <a:t>directions through obstacles and learning how to be carried in case </a:t>
            </a:r>
            <a:r>
              <a:rPr lang="en-US" sz="1400" dirty="0" smtClean="0">
                <a:latin typeface="Helvetica" panose="020B0604020202020204" pitchFamily="34" charset="0"/>
                <a:cs typeface="Helvetica" panose="020B0604020202020204" pitchFamily="34" charset="0"/>
              </a:rPr>
              <a:t>of injury on </a:t>
            </a:r>
            <a:r>
              <a:rPr lang="en-US" sz="1400" dirty="0">
                <a:latin typeface="Helvetica" panose="020B0604020202020204" pitchFamily="34" charset="0"/>
                <a:cs typeface="Helvetica" panose="020B0604020202020204" pitchFamily="34" charset="0"/>
              </a:rPr>
              <a:t>a search. </a:t>
            </a:r>
            <a:endParaRPr lang="en-US" sz="1600" dirty="0" smtClean="0">
              <a:latin typeface="Helvetica" panose="020B0604020202020204" pitchFamily="34" charset="0"/>
              <a:cs typeface="Helvetica" panose="020B0604020202020204" pitchFamily="34" charset="0"/>
            </a:endParaRPr>
          </a:p>
          <a:p>
            <a:endParaRPr lang="en-US" sz="1600" b="1" dirty="0">
              <a:latin typeface="Helvetica" panose="020B0604020202020204" pitchFamily="34" charset="0"/>
              <a:cs typeface="Helvetica" panose="020B0604020202020204" pitchFamily="34" charset="0"/>
            </a:endParaRPr>
          </a:p>
          <a:p>
            <a:pPr marL="403225"/>
            <a:r>
              <a:rPr lang="en-US" sz="1600" b="1" dirty="0" smtClean="0">
                <a:latin typeface="Helvetica" panose="020B0604020202020204" pitchFamily="34" charset="0"/>
                <a:cs typeface="Helvetica" panose="020B0604020202020204" pitchFamily="34" charset="0"/>
              </a:rPr>
              <a:t>Which sentence would provide the best transition into a new paragraph?</a:t>
            </a:r>
            <a:endParaRPr lang="en-US" sz="1600" b="1" dirty="0">
              <a:latin typeface="Helvetica" panose="020B0604020202020204" pitchFamily="34" charset="0"/>
              <a:cs typeface="Helvetica" panose="020B0604020202020204" pitchFamily="34" charset="0"/>
            </a:endParaRPr>
          </a:p>
          <a:p>
            <a:pPr>
              <a:lnSpc>
                <a:spcPct val="115000"/>
              </a:lnSpc>
            </a:pPr>
            <a:r>
              <a:rPr lang="en-US" sz="1600" b="1" dirty="0" smtClean="0">
                <a:latin typeface="Helvetica" panose="020B0604020202020204" pitchFamily="34" charset="0"/>
                <a:ea typeface="Times New Roman"/>
                <a:cs typeface="Helvetica" panose="020B0604020202020204" pitchFamily="34" charset="0"/>
              </a:rPr>
              <a:t>       </a:t>
            </a:r>
          </a:p>
          <a:p>
            <a:pPr>
              <a:lnSpc>
                <a:spcPct val="115000"/>
              </a:lnSpc>
            </a:pPr>
            <a:endParaRPr lang="en-US" sz="1600" b="1" dirty="0">
              <a:latin typeface="Helvetica" panose="020B0604020202020204" pitchFamily="34" charset="0"/>
              <a:ea typeface="Times New Roman"/>
              <a:cs typeface="Helvetica" panose="020B0604020202020204" pitchFamily="34" charset="0"/>
            </a:endParaRPr>
          </a:p>
          <a:p>
            <a:pPr marL="566738" indent="-333375">
              <a:lnSpc>
                <a:spcPct val="115000"/>
              </a:lnSpc>
              <a:buFont typeface="+mj-lt"/>
              <a:buAutoNum type="alphaUcPeriod"/>
            </a:pPr>
            <a:r>
              <a:rPr lang="en-US" sz="1600" dirty="0">
                <a:latin typeface="Helvetica" panose="020B0604020202020204" pitchFamily="34" charset="0"/>
                <a:ea typeface="Times New Roman"/>
                <a:cs typeface="Helvetica" panose="020B0604020202020204" pitchFamily="34" charset="0"/>
              </a:rPr>
              <a:t>SAR d</a:t>
            </a:r>
            <a:r>
              <a:rPr lang="en-US" sz="1600" dirty="0" smtClean="0">
                <a:latin typeface="Helvetica" panose="020B0604020202020204" pitchFamily="34" charset="0"/>
                <a:ea typeface="Times New Roman"/>
                <a:cs typeface="Helvetica" panose="020B0604020202020204" pitchFamily="34" charset="0"/>
              </a:rPr>
              <a:t>ogs </a:t>
            </a:r>
            <a:r>
              <a:rPr lang="en-US" sz="1600" dirty="0">
                <a:latin typeface="Helvetica" panose="020B0604020202020204" pitchFamily="34" charset="0"/>
                <a:ea typeface="Times New Roman"/>
                <a:cs typeface="Helvetica" panose="020B0604020202020204" pitchFamily="34" charset="0"/>
              </a:rPr>
              <a:t>must stay in good shape to climb, run and </a:t>
            </a:r>
            <a:r>
              <a:rPr lang="en-US" sz="1600" dirty="0" smtClean="0">
                <a:latin typeface="Helvetica" panose="020B0604020202020204" pitchFamily="34" charset="0"/>
                <a:ea typeface="Times New Roman"/>
                <a:cs typeface="Helvetica" panose="020B0604020202020204" pitchFamily="34" charset="0"/>
              </a:rPr>
              <a:t>jump.</a:t>
            </a:r>
          </a:p>
          <a:p>
            <a:pPr marL="627063" indent="-393700">
              <a:lnSpc>
                <a:spcPct val="115000"/>
              </a:lnSpc>
              <a:buFont typeface="+mj-lt"/>
              <a:buAutoNum type="alphaUcPeriod"/>
            </a:pPr>
            <a:endParaRPr lang="en-US" sz="800" dirty="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Learning new skills is not easy for a dog especially if they are afraid of high places.</a:t>
            </a:r>
          </a:p>
          <a:p>
            <a:pPr marL="576262" indent="-342900">
              <a:lnSpc>
                <a:spcPct val="115000"/>
              </a:lnSpc>
              <a:buFont typeface="+mj-lt"/>
              <a:buAutoNum type="alphaUcPeriod" startAt="2"/>
            </a:pPr>
            <a:endParaRPr lang="en-US" sz="800" dirty="0" smtClean="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SAR dogs never know </a:t>
            </a:r>
            <a:r>
              <a:rPr lang="en-US" sz="1600" dirty="0">
                <a:latin typeface="Helvetica" panose="020B0604020202020204" pitchFamily="34" charset="0"/>
                <a:ea typeface="Times New Roman"/>
                <a:cs typeface="Helvetica" panose="020B0604020202020204" pitchFamily="34" charset="0"/>
              </a:rPr>
              <a:t>where </a:t>
            </a:r>
            <a:r>
              <a:rPr lang="en-US" sz="1600" dirty="0" smtClean="0">
                <a:latin typeface="Helvetica" panose="020B0604020202020204" pitchFamily="34" charset="0"/>
                <a:ea typeface="Times New Roman"/>
                <a:cs typeface="Helvetica" panose="020B0604020202020204" pitchFamily="34" charset="0"/>
              </a:rPr>
              <a:t>they will have </a:t>
            </a:r>
            <a:r>
              <a:rPr lang="en-US" sz="1600" dirty="0">
                <a:latin typeface="Helvetica" panose="020B0604020202020204" pitchFamily="34" charset="0"/>
                <a:ea typeface="Times New Roman"/>
                <a:cs typeface="Helvetica" panose="020B0604020202020204" pitchFamily="34" charset="0"/>
              </a:rPr>
              <a:t>to go during a search, so </a:t>
            </a:r>
            <a:r>
              <a:rPr lang="en-US" sz="1600" dirty="0" smtClean="0">
                <a:latin typeface="Helvetica" panose="020B0604020202020204" pitchFamily="34" charset="0"/>
                <a:ea typeface="Times New Roman"/>
                <a:cs typeface="Helvetica" panose="020B0604020202020204" pitchFamily="34" charset="0"/>
              </a:rPr>
              <a:t>they have </a:t>
            </a:r>
            <a:r>
              <a:rPr lang="en-US" sz="1600" dirty="0">
                <a:latin typeface="Helvetica" panose="020B0604020202020204" pitchFamily="34" charset="0"/>
                <a:ea typeface="Times New Roman"/>
                <a:cs typeface="Helvetica" panose="020B0604020202020204" pitchFamily="34" charset="0"/>
              </a:rPr>
              <a:t>to be prepared for any challenge. </a:t>
            </a:r>
            <a:endParaRPr lang="en-US" sz="1600" dirty="0" smtClean="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endParaRPr lang="en-US" sz="800" dirty="0" smtClean="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SAR dogs even have to learn to climb chairs and ladders.</a:t>
            </a:r>
          </a:p>
          <a:p>
            <a:pPr marL="233362">
              <a:lnSpc>
                <a:spcPct val="115000"/>
              </a:lnSpc>
            </a:pPr>
            <a:endParaRPr lang="en-US" sz="1600" dirty="0">
              <a:latin typeface="Helvetica" panose="020B0604020202020204" pitchFamily="34" charset="0"/>
              <a:ea typeface="Times New Roman"/>
              <a:cs typeface="Helvetica" panose="020B0604020202020204" pitchFamily="34" charset="0"/>
            </a:endParaRPr>
          </a:p>
        </p:txBody>
      </p:sp>
      <p:sp>
        <p:nvSpPr>
          <p:cNvPr id="6" name="Oval 5"/>
          <p:cNvSpPr/>
          <p:nvPr/>
        </p:nvSpPr>
        <p:spPr>
          <a:xfrm>
            <a:off x="425824" y="432101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7" name="Oval 6"/>
          <p:cNvSpPr/>
          <p:nvPr/>
        </p:nvSpPr>
        <p:spPr>
          <a:xfrm>
            <a:off x="432317" y="387469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8" name="Oval 7"/>
          <p:cNvSpPr/>
          <p:nvPr/>
        </p:nvSpPr>
        <p:spPr>
          <a:xfrm>
            <a:off x="425824" y="496472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9" name="Oval 8"/>
          <p:cNvSpPr/>
          <p:nvPr/>
        </p:nvSpPr>
        <p:spPr>
          <a:xfrm>
            <a:off x="432317" y="567145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 name="Slide Number Placeholder 1"/>
          <p:cNvSpPr>
            <a:spLocks noGrp="1"/>
          </p:cNvSpPr>
          <p:nvPr>
            <p:ph type="sldNum" sz="quarter" idx="12"/>
          </p:nvPr>
        </p:nvSpPr>
        <p:spPr/>
        <p:txBody>
          <a:bodyPr/>
          <a:lstStyle/>
          <a:p>
            <a:fld id="{F177B04D-AEB5-43ED-B9BA-B3D1EC9C9067}" type="slidenum">
              <a:rPr lang="en-US" smtClean="0"/>
              <a:pPr/>
              <a:t>45</a:t>
            </a:fld>
            <a:endParaRPr lang="en-US" dirty="0"/>
          </a:p>
        </p:txBody>
      </p:sp>
    </p:spTree>
    <p:extLst>
      <p:ext uri="{BB962C8B-B14F-4D97-AF65-F5344CB8AC3E}">
        <p14:creationId xmlns:p14="http://schemas.microsoft.com/office/powerpoint/2010/main" val="32663240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850" y="4861560"/>
            <a:ext cx="7016750" cy="3340406"/>
          </a:xfrm>
          <a:prstGeom prst="rect">
            <a:avLst/>
          </a:prstGeom>
          <a:noFill/>
        </p:spPr>
        <p:txBody>
          <a:bodyPr wrap="square" lIns="107700" tIns="53850" rIns="107700" bIns="53850">
            <a:spAutoFit/>
          </a:bodyPr>
          <a:lstStyle/>
          <a:p>
            <a:pPr marL="396875" indent="-396875"/>
            <a:r>
              <a:rPr lang="en-US" sz="1400" b="1" dirty="0" smtClean="0">
                <a:latin typeface="Helvetica" pitchFamily="34" charset="0"/>
                <a:cs typeface="Helvetica" pitchFamily="34" charset="0"/>
              </a:rPr>
              <a:t>20.   Read </a:t>
            </a:r>
            <a:r>
              <a:rPr lang="en-US" sz="1400" b="1" dirty="0">
                <a:latin typeface="Helvetica" pitchFamily="34" charset="0"/>
                <a:cs typeface="Helvetica" pitchFamily="34" charset="0"/>
              </a:rPr>
              <a:t>the following sentence that includes </a:t>
            </a:r>
            <a:r>
              <a:rPr lang="en-US" sz="1400" b="1" dirty="0" smtClean="0">
                <a:latin typeface="Helvetica" pitchFamily="34" charset="0"/>
                <a:cs typeface="Helvetica" pitchFamily="34" charset="0"/>
              </a:rPr>
              <a:t>a mistake </a:t>
            </a:r>
            <a:r>
              <a:rPr lang="en-US" sz="1400" b="1" dirty="0">
                <a:latin typeface="Helvetica" pitchFamily="34" charset="0"/>
                <a:cs typeface="Helvetica" pitchFamily="34" charset="0"/>
              </a:rPr>
              <a:t>in </a:t>
            </a:r>
            <a:r>
              <a:rPr lang="en-US" sz="1400" b="1" dirty="0" smtClean="0">
                <a:latin typeface="Helvetica" pitchFamily="34" charset="0"/>
                <a:cs typeface="Helvetica" pitchFamily="34" charset="0"/>
              </a:rPr>
              <a:t>grammar usage. Then</a:t>
            </a:r>
            <a:r>
              <a:rPr lang="en-US" sz="1400" b="1" dirty="0">
                <a:latin typeface="Helvetica" pitchFamily="34" charset="0"/>
                <a:cs typeface="Helvetica" pitchFamily="34" charset="0"/>
              </a:rPr>
              <a:t>, read </a:t>
            </a:r>
            <a:r>
              <a:rPr lang="en-US" sz="1400" b="1" dirty="0" smtClean="0">
                <a:latin typeface="Helvetica" pitchFamily="34" charset="0"/>
                <a:cs typeface="Helvetica" pitchFamily="34" charset="0"/>
              </a:rPr>
              <a:t>the question </a:t>
            </a:r>
            <a:r>
              <a:rPr lang="en-US" sz="1400" b="1" dirty="0">
                <a:latin typeface="Helvetica" pitchFamily="34" charset="0"/>
                <a:cs typeface="Helvetica" pitchFamily="34" charset="0"/>
              </a:rPr>
              <a:t>that follows. </a:t>
            </a:r>
            <a:endParaRPr lang="en-US" sz="1400" b="1" dirty="0" smtClean="0">
              <a:latin typeface="Helvetica" pitchFamily="34" charset="0"/>
              <a:cs typeface="Helvetica" pitchFamily="34" charset="0"/>
            </a:endParaRPr>
          </a:p>
          <a:p>
            <a:endParaRPr lang="en-US" sz="1400" dirty="0">
              <a:latin typeface="Helvetica" pitchFamily="34" charset="0"/>
              <a:cs typeface="Helvetica" pitchFamily="34" charset="0"/>
            </a:endParaRPr>
          </a:p>
          <a:p>
            <a:pPr algn="ctr"/>
            <a:r>
              <a:rPr lang="en-US" sz="1400" dirty="0" smtClean="0">
                <a:latin typeface="Helvetica" pitchFamily="34" charset="0"/>
                <a:cs typeface="Helvetica" pitchFamily="34" charset="0"/>
              </a:rPr>
              <a:t>After Bo’s and Dusty’s amazing rescue success, </a:t>
            </a:r>
            <a:r>
              <a:rPr lang="en-US" sz="1400" b="1" u="sng" dirty="0" smtClean="0">
                <a:latin typeface="Helvetica" pitchFamily="34" charset="0"/>
                <a:cs typeface="Helvetica" pitchFamily="34" charset="0"/>
              </a:rPr>
              <a:t>both</a:t>
            </a:r>
            <a:r>
              <a:rPr lang="en-US" sz="1400" b="1" dirty="0" smtClean="0">
                <a:latin typeface="Helvetica" pitchFamily="34" charset="0"/>
                <a:cs typeface="Helvetica" pitchFamily="34" charset="0"/>
              </a:rPr>
              <a:t> </a:t>
            </a:r>
            <a:r>
              <a:rPr lang="en-US" sz="1400" dirty="0" smtClean="0">
                <a:latin typeface="Helvetica" pitchFamily="34" charset="0"/>
                <a:cs typeface="Helvetica" pitchFamily="34" charset="0"/>
              </a:rPr>
              <a:t>and everyone celebrated.</a:t>
            </a:r>
          </a:p>
          <a:p>
            <a:endParaRPr lang="en-US" sz="1400" dirty="0">
              <a:latin typeface="Helvetica" pitchFamily="34" charset="0"/>
              <a:cs typeface="Helvetica" pitchFamily="34" charset="0"/>
            </a:endParaRPr>
          </a:p>
          <a:p>
            <a:r>
              <a:rPr lang="en-US" sz="1400" b="1" dirty="0" smtClean="0">
                <a:latin typeface="Helvetica" pitchFamily="34" charset="0"/>
                <a:cs typeface="Helvetica" pitchFamily="34" charset="0"/>
              </a:rPr>
              <a:t>        Which word below, corrects the underlined grammar usage mistake?</a:t>
            </a:r>
          </a:p>
          <a:p>
            <a:pPr algn="r"/>
            <a:r>
              <a:rPr lang="en-US" sz="1400" dirty="0" smtClean="0">
                <a:latin typeface="Helvetica" pitchFamily="34" charset="0"/>
                <a:cs typeface="Helvetica" pitchFamily="34" charset="0"/>
              </a:rPr>
              <a:t>                                            </a:t>
            </a:r>
            <a:r>
              <a:rPr lang="en-US" sz="900" i="1" dirty="0" smtClean="0">
                <a:latin typeface="Helvetica" pitchFamily="34" charset="0"/>
                <a:cs typeface="Helvetica" pitchFamily="34" charset="0"/>
              </a:rPr>
              <a:t>Language –Edit Standard: L.6.1a pronouns…Target 9</a:t>
            </a:r>
            <a:r>
              <a:rPr lang="en-US" sz="1400" dirty="0"/>
              <a:t>	</a:t>
            </a:r>
            <a:endParaRPr lang="en-US" sz="1400" dirty="0" smtClean="0"/>
          </a:p>
          <a:p>
            <a:endParaRPr lang="en-US" sz="1400" dirty="0">
              <a:latin typeface="Helvetica" pitchFamily="34" charset="0"/>
              <a:cs typeface="Helvetica" pitchFamily="34" charset="0"/>
            </a:endParaRPr>
          </a:p>
          <a:p>
            <a:pPr marL="839896" indent="-361390">
              <a:buFont typeface="+mj-lt"/>
              <a:buAutoNum type="alphaUcPeriod"/>
            </a:pPr>
            <a:r>
              <a:rPr lang="en-US" sz="1400" dirty="0" smtClean="0">
                <a:latin typeface="Helvetica" pitchFamily="34" charset="0"/>
              </a:rPr>
              <a:t>them</a:t>
            </a:r>
          </a:p>
          <a:p>
            <a:pPr marL="839896" indent="-361390">
              <a:buFont typeface="+mj-lt"/>
              <a:buAutoNum type="alphaUcPeriod"/>
            </a:pPr>
            <a:endParaRPr lang="en-US" sz="1400" dirty="0">
              <a:latin typeface="Helvetica" pitchFamily="34" charset="0"/>
              <a:cs typeface="Helvetica" pitchFamily="34" charset="0"/>
            </a:endParaRPr>
          </a:p>
          <a:p>
            <a:pPr marL="839896" indent="-361390">
              <a:buFont typeface="+mj-lt"/>
              <a:buAutoNum type="alphaUcPeriod"/>
            </a:pPr>
            <a:r>
              <a:rPr lang="en-US" sz="1400" dirty="0" smtClean="0">
                <a:latin typeface="Helvetica" pitchFamily="34" charset="0"/>
                <a:cs typeface="Helvetica" pitchFamily="34" charset="0"/>
              </a:rPr>
              <a:t>they</a:t>
            </a:r>
          </a:p>
          <a:p>
            <a:pPr marL="839896" indent="-361390">
              <a:buFont typeface="+mj-lt"/>
              <a:buAutoNum type="alphaUcPeriod"/>
            </a:pPr>
            <a:endParaRPr lang="en-US" sz="1400" dirty="0">
              <a:latin typeface="Helvetica" pitchFamily="34" charset="0"/>
              <a:cs typeface="Helvetica" pitchFamily="34" charset="0"/>
            </a:endParaRPr>
          </a:p>
          <a:p>
            <a:pPr marL="839896" indent="-361390">
              <a:buFont typeface="+mj-lt"/>
              <a:buAutoNum type="alphaUcPeriod"/>
            </a:pPr>
            <a:r>
              <a:rPr lang="en-US" sz="1400" dirty="0" smtClean="0">
                <a:latin typeface="Helvetica" pitchFamily="34" charset="0"/>
                <a:cs typeface="Helvetica" pitchFamily="34" charset="0"/>
              </a:rPr>
              <a:t>their</a:t>
            </a:r>
          </a:p>
          <a:p>
            <a:pPr marL="839896" indent="-361390">
              <a:buFont typeface="+mj-lt"/>
              <a:buAutoNum type="alphaUcPeriod"/>
            </a:pPr>
            <a:endParaRPr lang="en-US" sz="1400" dirty="0">
              <a:latin typeface="Helvetica" pitchFamily="34" charset="0"/>
              <a:cs typeface="Helvetica" pitchFamily="34" charset="0"/>
            </a:endParaRPr>
          </a:p>
          <a:p>
            <a:pPr marL="839896" indent="-361390">
              <a:buFont typeface="+mj-lt"/>
              <a:buAutoNum type="alphaUcPeriod"/>
            </a:pPr>
            <a:r>
              <a:rPr lang="en-US" sz="1400" dirty="0" smtClean="0">
                <a:latin typeface="Helvetica" pitchFamily="34" charset="0"/>
                <a:cs typeface="Helvetica" pitchFamily="34" charset="0"/>
              </a:rPr>
              <a:t>they’ve</a:t>
            </a:r>
            <a:endParaRPr lang="en-US" sz="1400" dirty="0">
              <a:latin typeface="Helvetica" pitchFamily="34" charset="0"/>
              <a:cs typeface="Helvetica" pitchFamily="34" charset="0"/>
            </a:endParaRPr>
          </a:p>
        </p:txBody>
      </p:sp>
      <p:cxnSp>
        <p:nvCxnSpPr>
          <p:cNvPr id="10" name="Straight Connector 9"/>
          <p:cNvCxnSpPr/>
          <p:nvPr/>
        </p:nvCxnSpPr>
        <p:spPr>
          <a:xfrm>
            <a:off x="323851" y="469392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3850" y="83821"/>
            <a:ext cx="6930390" cy="4673351"/>
          </a:xfrm>
          <a:prstGeom prst="rect">
            <a:avLst/>
          </a:prstGeom>
        </p:spPr>
        <p:txBody>
          <a:bodyPr wrap="square" lIns="101874" tIns="50937" rIns="101874" bIns="50937">
            <a:spAutoFit/>
          </a:bodyPr>
          <a:lstStyle/>
          <a:p>
            <a:pPr marL="344488" indent="-344488"/>
            <a:r>
              <a:rPr lang="en-US" sz="1700" b="1" dirty="0">
                <a:latin typeface="Helvetica" pitchFamily="34" charset="0"/>
                <a:cs typeface="Helvetica" pitchFamily="34" charset="0"/>
              </a:rPr>
              <a:t>19. </a:t>
            </a:r>
            <a:r>
              <a:rPr lang="en-US" sz="1400" b="1" dirty="0" smtClean="0">
                <a:latin typeface="Helvetica" pitchFamily="34" charset="0"/>
                <a:cs typeface="Helvetica" pitchFamily="34" charset="0"/>
              </a:rPr>
              <a:t>A </a:t>
            </a:r>
            <a:r>
              <a:rPr lang="en-US" sz="1400" b="1" dirty="0">
                <a:latin typeface="Helvetica" pitchFamily="34" charset="0"/>
                <a:cs typeface="Helvetica" pitchFamily="34" charset="0"/>
              </a:rPr>
              <a:t>student is writing </a:t>
            </a:r>
            <a:r>
              <a:rPr lang="en-US" sz="1400" b="1" dirty="0" smtClean="0">
                <a:latin typeface="Helvetica" pitchFamily="34" charset="0"/>
                <a:cs typeface="Helvetica" pitchFamily="34" charset="0"/>
              </a:rPr>
              <a:t>an article for </a:t>
            </a:r>
            <a:r>
              <a:rPr lang="en-US" sz="1400" b="1" dirty="0">
                <a:latin typeface="Helvetica" pitchFamily="34" charset="0"/>
                <a:cs typeface="Helvetica" pitchFamily="34" charset="0"/>
              </a:rPr>
              <a:t>her </a:t>
            </a:r>
            <a:r>
              <a:rPr lang="en-US" sz="1400" b="1" dirty="0" smtClean="0">
                <a:latin typeface="Helvetica" pitchFamily="34" charset="0"/>
                <a:cs typeface="Helvetica" pitchFamily="34" charset="0"/>
              </a:rPr>
              <a:t>class </a:t>
            </a:r>
            <a:r>
              <a:rPr lang="en-US" sz="1400" b="1" dirty="0">
                <a:latin typeface="Helvetica" pitchFamily="34" charset="0"/>
                <a:cs typeface="Helvetica" pitchFamily="34" charset="0"/>
              </a:rPr>
              <a:t>newspaper, </a:t>
            </a:r>
            <a:r>
              <a:rPr lang="en-US" sz="1400" b="1" dirty="0" smtClean="0">
                <a:latin typeface="Helvetica" pitchFamily="34" charset="0"/>
                <a:cs typeface="Helvetica" pitchFamily="34" charset="0"/>
              </a:rPr>
              <a:t>about animals that assist people in different ways. Read a section of the draft below and complete the task that follows.</a:t>
            </a:r>
          </a:p>
          <a:p>
            <a:pPr marL="346075" indent="-346075"/>
            <a:endParaRPr lang="en-US" sz="1400" b="1" dirty="0">
              <a:latin typeface="Helvetica" pitchFamily="34" charset="0"/>
              <a:cs typeface="Helvetica" pitchFamily="34" charset="0"/>
            </a:endParaRPr>
          </a:p>
          <a:p>
            <a:pPr marL="346075" indent="-346075"/>
            <a:r>
              <a:rPr lang="en-US" sz="1400" b="1" dirty="0">
                <a:latin typeface="Helvetica" pitchFamily="34" charset="0"/>
                <a:cs typeface="Helvetica" pitchFamily="34" charset="0"/>
              </a:rPr>
              <a:t>       </a:t>
            </a:r>
            <a:r>
              <a:rPr lang="en-US" sz="1400" dirty="0">
                <a:latin typeface="Helvetica" pitchFamily="34" charset="0"/>
                <a:cs typeface="Helvetica" pitchFamily="34" charset="0"/>
              </a:rPr>
              <a:t>There are some animals with astounding </a:t>
            </a:r>
            <a:r>
              <a:rPr lang="en-US" sz="1400" dirty="0" smtClean="0">
                <a:latin typeface="Helvetica" pitchFamily="34" charset="0"/>
                <a:cs typeface="Helvetica" pitchFamily="34" charset="0"/>
              </a:rPr>
              <a:t>abilities like sniffing and </a:t>
            </a:r>
            <a:r>
              <a:rPr lang="en-US" sz="1400" b="1" u="sng" dirty="0" smtClean="0">
                <a:latin typeface="Helvetica" pitchFamily="34" charset="0"/>
                <a:cs typeface="Helvetica" pitchFamily="34" charset="0"/>
              </a:rPr>
              <a:t>covering-up</a:t>
            </a:r>
            <a:r>
              <a:rPr lang="en-US" sz="1400" dirty="0" smtClean="0">
                <a:latin typeface="Helvetica" pitchFamily="34" charset="0"/>
                <a:cs typeface="Helvetica" pitchFamily="34" charset="0"/>
              </a:rPr>
              <a:t> which </a:t>
            </a:r>
            <a:r>
              <a:rPr lang="en-US" sz="1400" dirty="0">
                <a:latin typeface="Helvetica" pitchFamily="34" charset="0"/>
                <a:cs typeface="Helvetica" pitchFamily="34" charset="0"/>
              </a:rPr>
              <a:t>is not found in humans, though these animals have those skills purely for its own survival, its used for many things by humans as well.</a:t>
            </a:r>
            <a:endParaRPr lang="en-US" sz="1400" dirty="0" smtClean="0">
              <a:latin typeface="Helvetica" pitchFamily="34" charset="0"/>
              <a:cs typeface="Helvetica" pitchFamily="34" charset="0"/>
            </a:endParaRPr>
          </a:p>
          <a:p>
            <a:pPr lvl="0" algn="r"/>
            <a:r>
              <a:rPr lang="en-US" sz="800" i="1" dirty="0" smtClean="0">
                <a:solidFill>
                  <a:prstClr val="black"/>
                </a:solidFill>
                <a:ea typeface="Calibri"/>
                <a:cs typeface="Times New Roman"/>
              </a:rPr>
              <a:t>L.6  </a:t>
            </a:r>
            <a:r>
              <a:rPr lang="en-US" sz="800" i="1" dirty="0">
                <a:solidFill>
                  <a:prstClr val="black"/>
                </a:solidFill>
                <a:ea typeface="Calibri"/>
                <a:cs typeface="Times New Roman"/>
              </a:rPr>
              <a:t>.</a:t>
            </a:r>
            <a:r>
              <a:rPr lang="en-US" sz="800" i="1" dirty="0" smtClean="0">
                <a:solidFill>
                  <a:prstClr val="black"/>
                </a:solidFill>
                <a:ea typeface="Calibri"/>
                <a:cs typeface="Times New Roman"/>
              </a:rPr>
              <a:t>4a </a:t>
            </a:r>
            <a:r>
              <a:rPr lang="en-US" sz="800" dirty="0" smtClean="0">
                <a:solidFill>
                  <a:prstClr val="black"/>
                </a:solidFill>
                <a:ea typeface="Calibri"/>
                <a:cs typeface="Times New Roman"/>
              </a:rPr>
              <a:t>Use </a:t>
            </a:r>
            <a:r>
              <a:rPr lang="en-US" sz="800" dirty="0">
                <a:solidFill>
                  <a:prstClr val="black"/>
                </a:solidFill>
                <a:ea typeface="Calibri"/>
                <a:cs typeface="Times New Roman"/>
              </a:rPr>
              <a:t>context clue to the meaning of a word or </a:t>
            </a:r>
            <a:r>
              <a:rPr lang="en-US" sz="800" dirty="0" smtClean="0">
                <a:solidFill>
                  <a:prstClr val="black"/>
                </a:solidFill>
                <a:ea typeface="Calibri"/>
                <a:cs typeface="Times New Roman"/>
              </a:rPr>
              <a:t>phrase, Target 8</a:t>
            </a:r>
            <a:endParaRPr lang="en-US" sz="800" dirty="0">
              <a:solidFill>
                <a:prstClr val="black"/>
              </a:solidFill>
              <a:ea typeface="Calibri"/>
              <a:cs typeface="Times New Roman"/>
            </a:endParaRPr>
          </a:p>
          <a:p>
            <a:pPr marL="346075" indent="-346075"/>
            <a:endParaRPr lang="en-US" sz="1400" b="1" dirty="0">
              <a:latin typeface="Helvetica" pitchFamily="34" charset="0"/>
              <a:cs typeface="Helvetica" pitchFamily="34" charset="0"/>
            </a:endParaRPr>
          </a:p>
          <a:p>
            <a:pPr marL="346075" indent="-346075"/>
            <a:r>
              <a:rPr lang="en-US" sz="1400" b="1" dirty="0" smtClean="0">
                <a:latin typeface="Helvetica" pitchFamily="34" charset="0"/>
                <a:cs typeface="Helvetica" pitchFamily="34" charset="0"/>
              </a:rPr>
              <a:t>       Choose </a:t>
            </a:r>
            <a:r>
              <a:rPr lang="en-US" sz="1400" b="1" dirty="0">
                <a:latin typeface="Helvetica" pitchFamily="34" charset="0"/>
                <a:cs typeface="Helvetica" pitchFamily="34" charset="0"/>
              </a:rPr>
              <a:t>two more exact words that the student could use in place of the</a:t>
            </a:r>
          </a:p>
          <a:p>
            <a:pPr marL="346075" indent="-346075"/>
            <a:r>
              <a:rPr lang="en-US" sz="1400" b="1" dirty="0" smtClean="0">
                <a:latin typeface="Helvetica" pitchFamily="34" charset="0"/>
                <a:cs typeface="Helvetica" pitchFamily="34" charset="0"/>
              </a:rPr>
              <a:t>       underlined word.</a:t>
            </a:r>
          </a:p>
          <a:p>
            <a:pPr marL="346075" indent="-346075"/>
            <a:endParaRPr lang="en-US" sz="1000" b="1" dirty="0" smtClean="0">
              <a:latin typeface="Helvetica" pitchFamily="34" charset="0"/>
            </a:endParaRPr>
          </a:p>
          <a:p>
            <a:pPr marL="844917" indent="-361390">
              <a:buFont typeface="+mj-lt"/>
              <a:buAutoNum type="alphaUcPeriod"/>
            </a:pPr>
            <a:r>
              <a:rPr lang="en-US" sz="1600" dirty="0" smtClean="0">
                <a:latin typeface="Helvetica" pitchFamily="34" charset="0"/>
                <a:cs typeface="Helvetica" pitchFamily="34" charset="0"/>
              </a:rPr>
              <a:t>camouflaging</a:t>
            </a:r>
          </a:p>
          <a:p>
            <a:pPr marL="844917" indent="-361390">
              <a:buFont typeface="+mj-lt"/>
              <a:buAutoNum type="alphaUcPeriod"/>
            </a:pPr>
            <a:endParaRPr lang="en-US" sz="1600" dirty="0">
              <a:latin typeface="Helvetica" pitchFamily="34" charset="0"/>
              <a:cs typeface="Helvetica" pitchFamily="34" charset="0"/>
            </a:endParaRPr>
          </a:p>
          <a:p>
            <a:pPr marL="844917" indent="-361390">
              <a:buFont typeface="+mj-lt"/>
              <a:buAutoNum type="alphaUcPeriod"/>
            </a:pPr>
            <a:r>
              <a:rPr lang="en-US" sz="1600" dirty="0" smtClean="0">
                <a:latin typeface="Helvetica" pitchFamily="34" charset="0"/>
                <a:cs typeface="Helvetica" pitchFamily="34" charset="0"/>
              </a:rPr>
              <a:t>hiding</a:t>
            </a:r>
          </a:p>
          <a:p>
            <a:pPr marL="844917" indent="-361390">
              <a:buFont typeface="+mj-lt"/>
              <a:buAutoNum type="alphaUcPeriod"/>
            </a:pPr>
            <a:endParaRPr lang="en-US" sz="1600" dirty="0" smtClean="0">
              <a:latin typeface="Helvetica" pitchFamily="34" charset="0"/>
              <a:cs typeface="Helvetica" pitchFamily="34" charset="0"/>
            </a:endParaRPr>
          </a:p>
          <a:p>
            <a:pPr marL="844917" indent="-361390">
              <a:buFont typeface="+mj-lt"/>
              <a:buAutoNum type="alphaUcPeriod"/>
            </a:pPr>
            <a:r>
              <a:rPr lang="en-US" sz="1600" dirty="0" smtClean="0">
                <a:latin typeface="Helvetica" pitchFamily="34" charset="0"/>
                <a:cs typeface="Helvetica" pitchFamily="34" charset="0"/>
              </a:rPr>
              <a:t>disguising</a:t>
            </a:r>
          </a:p>
          <a:p>
            <a:pPr marL="844917" indent="-361390">
              <a:buFont typeface="+mj-lt"/>
              <a:buAutoNum type="alphaUcPeriod"/>
            </a:pPr>
            <a:endParaRPr lang="en-US" sz="1600" dirty="0" smtClean="0">
              <a:latin typeface="Helvetica" pitchFamily="34" charset="0"/>
              <a:cs typeface="Helvetica" pitchFamily="34" charset="0"/>
            </a:endParaRPr>
          </a:p>
          <a:p>
            <a:pPr marL="844917" indent="-361390">
              <a:buFont typeface="+mj-lt"/>
              <a:buAutoNum type="alphaUcPeriod"/>
            </a:pPr>
            <a:r>
              <a:rPr lang="en-US" sz="1600" dirty="0" smtClean="0">
                <a:latin typeface="Helvetica" pitchFamily="34" charset="0"/>
                <a:cs typeface="Helvetica" pitchFamily="34" charset="0"/>
              </a:rPr>
              <a:t>revealing</a:t>
            </a:r>
          </a:p>
          <a:p>
            <a:pPr marL="483527"/>
            <a:endParaRPr lang="en-US" sz="1600" dirty="0">
              <a:latin typeface="Helvetica" pitchFamily="34" charset="0"/>
              <a:cs typeface="Helvetica" pitchFamily="34" charset="0"/>
            </a:endParaRPr>
          </a:p>
        </p:txBody>
      </p:sp>
      <p:sp>
        <p:nvSpPr>
          <p:cNvPr id="15" name="Oval 14"/>
          <p:cNvSpPr/>
          <p:nvPr/>
        </p:nvSpPr>
        <p:spPr>
          <a:xfrm>
            <a:off x="528398" y="390952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6" name="Oval 15"/>
          <p:cNvSpPr/>
          <p:nvPr/>
        </p:nvSpPr>
        <p:spPr>
          <a:xfrm>
            <a:off x="525418" y="250435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7" name="Oval 16"/>
          <p:cNvSpPr/>
          <p:nvPr/>
        </p:nvSpPr>
        <p:spPr>
          <a:xfrm>
            <a:off x="525418" y="344814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8" name="Oval 17"/>
          <p:cNvSpPr/>
          <p:nvPr/>
        </p:nvSpPr>
        <p:spPr>
          <a:xfrm>
            <a:off x="525418" y="296063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1" name="Oval 10"/>
          <p:cNvSpPr/>
          <p:nvPr/>
        </p:nvSpPr>
        <p:spPr>
          <a:xfrm>
            <a:off x="564410" y="74676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2" name="Oval 11"/>
          <p:cNvSpPr/>
          <p:nvPr/>
        </p:nvSpPr>
        <p:spPr>
          <a:xfrm>
            <a:off x="564410" y="787472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3" name="Oval 12"/>
          <p:cNvSpPr/>
          <p:nvPr/>
        </p:nvSpPr>
        <p:spPr>
          <a:xfrm>
            <a:off x="564410" y="66294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4" name="Oval 13"/>
          <p:cNvSpPr/>
          <p:nvPr/>
        </p:nvSpPr>
        <p:spPr>
          <a:xfrm>
            <a:off x="564410" y="70104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 name="Slide Number Placeholder 1"/>
          <p:cNvSpPr>
            <a:spLocks noGrp="1"/>
          </p:cNvSpPr>
          <p:nvPr>
            <p:ph type="sldNum" sz="quarter" idx="12"/>
          </p:nvPr>
        </p:nvSpPr>
        <p:spPr/>
        <p:txBody>
          <a:bodyPr/>
          <a:lstStyle/>
          <a:p>
            <a:fld id="{F177B04D-AEB5-43ED-B9BA-B3D1EC9C9067}" type="slidenum">
              <a:rPr lang="en-US" smtClean="0"/>
              <a:pPr/>
              <a:t>46</a:t>
            </a:fld>
            <a:endParaRPr lang="en-US" dirty="0"/>
          </a:p>
        </p:txBody>
      </p:sp>
    </p:spTree>
    <p:extLst>
      <p:ext uri="{BB962C8B-B14F-4D97-AF65-F5344CB8AC3E}">
        <p14:creationId xmlns:p14="http://schemas.microsoft.com/office/powerpoint/2010/main" val="36502531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576" y="6545943"/>
            <a:ext cx="6396038" cy="983420"/>
          </a:xfrm>
          <a:prstGeom prst="rect">
            <a:avLst/>
          </a:prstGeom>
          <a:noFill/>
        </p:spPr>
        <p:txBody>
          <a:bodyPr wrap="square" lIns="96378" tIns="48189" rIns="96378" bIns="48189"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177B04D-AEB5-43ED-B9BA-B3D1EC9C9067}" type="slidenum">
              <a:rPr lang="en-US" smtClean="0"/>
              <a:pPr/>
              <a:t>47</a:t>
            </a:fld>
            <a:endParaRPr lang="en-US" dirty="0"/>
          </a:p>
        </p:txBody>
      </p:sp>
    </p:spTree>
    <p:extLst>
      <p:ext uri="{BB962C8B-B14F-4D97-AF65-F5344CB8AC3E}">
        <p14:creationId xmlns:p14="http://schemas.microsoft.com/office/powerpoint/2010/main" val="2739131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6800850" cy="4837068"/>
          </a:xfrm>
          <a:prstGeom prst="rect">
            <a:avLst/>
          </a:prstGeom>
        </p:spPr>
        <p:txBody>
          <a:bodyPr wrap="square" lIns="96367" tIns="48184" rIns="96367" bIns="48184">
            <a:spAutoFit/>
          </a:bodyPr>
          <a:lstStyle/>
          <a:p>
            <a:endParaRPr lang="en-US" sz="1400" dirty="0"/>
          </a:p>
          <a:p>
            <a:r>
              <a:rPr lang="en-US" sz="1400" b="1" u="sng" dirty="0"/>
              <a:t>Part 2</a:t>
            </a:r>
            <a:r>
              <a:rPr lang="en-US" sz="1400" b="1" dirty="0"/>
              <a:t> </a:t>
            </a:r>
          </a:p>
          <a:p>
            <a:endParaRPr lang="en-US" sz="1400" dirty="0"/>
          </a:p>
          <a:p>
            <a:r>
              <a:rPr lang="en-US" sz="1400" b="1" u="sng" dirty="0"/>
              <a:t>You will</a:t>
            </a:r>
            <a:r>
              <a:rPr lang="en-US" sz="1400" dirty="0"/>
              <a:t>:</a:t>
            </a:r>
          </a:p>
          <a:p>
            <a:pPr marL="361375" indent="-361375">
              <a:buAutoNum type="arabicPeriod"/>
            </a:pPr>
            <a:r>
              <a:rPr lang="en-US" sz="1400" dirty="0"/>
              <a:t>Plan your writing.  You may use your notes and answers. You may use a graphic organizer</a:t>
            </a:r>
          </a:p>
          <a:p>
            <a:pPr marL="361375" indent="-361375">
              <a:buAutoNum type="arabicPeriod"/>
            </a:pPr>
            <a:endParaRPr lang="en-US" sz="1400" dirty="0"/>
          </a:p>
          <a:p>
            <a:pPr marL="361375" indent="-361375">
              <a:buAutoNum type="arabicPeriod"/>
            </a:pPr>
            <a:r>
              <a:rPr lang="en-US" sz="1400" dirty="0"/>
              <a:t>Write – </a:t>
            </a:r>
            <a:r>
              <a:rPr lang="en-US" sz="1400" dirty="0" smtClean="0"/>
              <a:t>revise </a:t>
            </a:r>
            <a:r>
              <a:rPr lang="en-US" sz="1400" dirty="0"/>
              <a:t>and </a:t>
            </a:r>
            <a:r>
              <a:rPr lang="en-US" sz="1400" dirty="0" smtClean="0"/>
              <a:t>edit </a:t>
            </a:r>
            <a:r>
              <a:rPr lang="en-US" sz="1400" dirty="0"/>
              <a:t>your first draft (your teacher will give you paper).</a:t>
            </a:r>
          </a:p>
          <a:p>
            <a:pPr marL="361375" indent="-361375">
              <a:buAutoNum type="arabicPeriod"/>
            </a:pPr>
            <a:endParaRPr lang="en-US" sz="1400" dirty="0"/>
          </a:p>
          <a:p>
            <a:pPr marL="359702" indent="-359702">
              <a:buAutoNum type="arabicPeriod" startAt="3"/>
              <a:defRPr/>
            </a:pPr>
            <a:r>
              <a:rPr lang="en-US" sz="1400" b="1" u="sng" dirty="0" smtClean="0"/>
              <a:t>Your </a:t>
            </a:r>
            <a:r>
              <a:rPr lang="en-US" sz="1400" b="1" u="sng" dirty="0"/>
              <a:t>assignment</a:t>
            </a:r>
            <a:r>
              <a:rPr lang="en-US" sz="1400" b="1" dirty="0"/>
              <a:t>: </a:t>
            </a:r>
            <a:endParaRPr lang="en-US" sz="1400" b="1" dirty="0" smtClean="0"/>
          </a:p>
          <a:p>
            <a:pPr marL="403225">
              <a:defRPr/>
            </a:pPr>
            <a:r>
              <a:rPr lang="en-US" sz="1400" dirty="0" smtClean="0"/>
              <a:t>As </a:t>
            </a:r>
            <a:r>
              <a:rPr lang="en-US" sz="1400" dirty="0"/>
              <a:t>in the passage </a:t>
            </a:r>
            <a:r>
              <a:rPr lang="en-US" sz="1400" b="1" i="1" u="sng" dirty="0"/>
              <a:t>Lost Dog</a:t>
            </a:r>
            <a:r>
              <a:rPr lang="en-US" sz="1400" dirty="0"/>
              <a:t>, the video </a:t>
            </a:r>
            <a:r>
              <a:rPr lang="en-US" sz="1400" b="1" i="1" u="sng" dirty="0"/>
              <a:t>Lost and Found Dog </a:t>
            </a:r>
            <a:r>
              <a:rPr lang="en-US" sz="1400" dirty="0" smtClean="0"/>
              <a:t>, the </a:t>
            </a:r>
            <a:r>
              <a:rPr lang="en-US" sz="1400" dirty="0"/>
              <a:t>article </a:t>
            </a:r>
            <a:r>
              <a:rPr lang="en-US" sz="1400" b="1" i="1" u="sng" dirty="0"/>
              <a:t>Canine Courage</a:t>
            </a:r>
            <a:r>
              <a:rPr lang="en-US" sz="1400" dirty="0"/>
              <a:t>, </a:t>
            </a:r>
            <a:r>
              <a:rPr lang="en-US" sz="1400" dirty="0" smtClean="0"/>
              <a:t>and the fact page </a:t>
            </a:r>
            <a:r>
              <a:rPr lang="en-US" sz="1400" b="1" i="1" u="sng" dirty="0" smtClean="0"/>
              <a:t>Facts About Search and Rescue Dogs</a:t>
            </a:r>
            <a:r>
              <a:rPr lang="en-US" sz="1400" dirty="0" smtClean="0"/>
              <a:t>, we </a:t>
            </a:r>
            <a:r>
              <a:rPr lang="en-US" sz="1400" dirty="0"/>
              <a:t>see that there are different </a:t>
            </a:r>
            <a:r>
              <a:rPr lang="en-US" sz="1400" dirty="0" smtClean="0"/>
              <a:t>facts about search and rescue dogs.  </a:t>
            </a:r>
            <a:r>
              <a:rPr lang="en-US" sz="1400" dirty="0"/>
              <a:t>Write an article for </a:t>
            </a:r>
            <a:r>
              <a:rPr lang="en-US" sz="1400" dirty="0" smtClean="0"/>
              <a:t>your </a:t>
            </a:r>
            <a:r>
              <a:rPr lang="en-US" sz="1400" dirty="0"/>
              <a:t>class exploring these different kinds of relationships.  Somewhere in your </a:t>
            </a:r>
            <a:r>
              <a:rPr lang="en-US" sz="1400" dirty="0" smtClean="0"/>
              <a:t>informational article </a:t>
            </a:r>
            <a:r>
              <a:rPr lang="en-US" sz="1400" dirty="0"/>
              <a:t>respond to these questions. </a:t>
            </a:r>
            <a:endParaRPr lang="en-US" sz="1400" dirty="0" smtClean="0"/>
          </a:p>
          <a:p>
            <a:pPr marL="359702" indent="-359702">
              <a:defRPr/>
            </a:pPr>
            <a:endParaRPr lang="en-US" sz="1400" dirty="0"/>
          </a:p>
          <a:p>
            <a:pPr marL="358775" indent="44450">
              <a:defRPr/>
            </a:pPr>
            <a:r>
              <a:rPr lang="en-US" sz="1400" dirty="0" smtClean="0"/>
              <a:t>1.  What </a:t>
            </a:r>
            <a:r>
              <a:rPr lang="en-US" sz="1400" dirty="0"/>
              <a:t>different </a:t>
            </a:r>
            <a:r>
              <a:rPr lang="en-US" sz="1400" dirty="0" smtClean="0"/>
              <a:t>relationships between dogs and </a:t>
            </a:r>
            <a:r>
              <a:rPr lang="en-US" sz="1400" dirty="0"/>
              <a:t>people?</a:t>
            </a:r>
          </a:p>
          <a:p>
            <a:pPr marL="358775" indent="44450">
              <a:defRPr/>
            </a:pPr>
            <a:r>
              <a:rPr lang="en-US" sz="1400" dirty="0" smtClean="0"/>
              <a:t>2.  Who </a:t>
            </a:r>
            <a:r>
              <a:rPr lang="en-US" sz="1400" dirty="0"/>
              <a:t>benefits </a:t>
            </a:r>
            <a:r>
              <a:rPr lang="en-US" sz="1400" dirty="0" smtClean="0"/>
              <a:t>most, in each situation, </a:t>
            </a:r>
            <a:r>
              <a:rPr lang="en-US" sz="1400" dirty="0"/>
              <a:t>the people or the dogs?  Explain why.</a:t>
            </a:r>
          </a:p>
          <a:p>
            <a:pPr marL="358775" indent="44450">
              <a:defRPr/>
            </a:pPr>
            <a:r>
              <a:rPr lang="en-US" sz="1400" dirty="0" smtClean="0"/>
              <a:t>3.  Which of the </a:t>
            </a:r>
            <a:r>
              <a:rPr lang="en-US" sz="1400" dirty="0"/>
              <a:t>situations would </a:t>
            </a:r>
            <a:r>
              <a:rPr lang="en-US" sz="1400" dirty="0" smtClean="0"/>
              <a:t>have been worse if a dog had not been there?   </a:t>
            </a:r>
            <a:r>
              <a:rPr lang="en-US" sz="1400" smtClean="0"/>
              <a:t>Explain </a:t>
            </a:r>
            <a:r>
              <a:rPr lang="en-US" sz="1400" dirty="0"/>
              <a:t>why.</a:t>
            </a:r>
          </a:p>
          <a:p>
            <a:pPr marL="359702" indent="-359702">
              <a:defRPr/>
            </a:pPr>
            <a:endParaRPr lang="en-US" sz="1400" dirty="0"/>
          </a:p>
          <a:p>
            <a:pPr algn="ctr"/>
            <a:r>
              <a:rPr lang="en-US" sz="1400" b="1" u="sng" dirty="0"/>
              <a:t>How you will be </a:t>
            </a:r>
            <a:r>
              <a:rPr lang="en-US" sz="1400" b="1" u="sng" dirty="0" smtClean="0"/>
              <a:t>scored</a:t>
            </a:r>
            <a:endParaRPr lang="en-US" sz="1400" b="1" u="sng" dirty="0"/>
          </a:p>
        </p:txBody>
      </p:sp>
      <p:sp>
        <p:nvSpPr>
          <p:cNvPr id="3" name="Slide Number Placeholder 2"/>
          <p:cNvSpPr>
            <a:spLocks noGrp="1"/>
          </p:cNvSpPr>
          <p:nvPr>
            <p:ph type="sldNum" sz="quarter" idx="12"/>
          </p:nvPr>
        </p:nvSpPr>
        <p:spPr/>
        <p:txBody>
          <a:bodyPr/>
          <a:lstStyle/>
          <a:p>
            <a:fld id="{F177B04D-AEB5-43ED-B9BA-B3D1EC9C9067}" type="slidenum">
              <a:rPr lang="en-US" smtClean="0"/>
              <a:pPr/>
              <a:t>48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49810298"/>
              </p:ext>
            </p:extLst>
          </p:nvPr>
        </p:nvGraphicFramePr>
        <p:xfrm>
          <a:off x="1295400" y="5263514"/>
          <a:ext cx="5181600" cy="2935986"/>
        </p:xfrm>
        <a:graphic>
          <a:graphicData uri="http://schemas.openxmlformats.org/drawingml/2006/table">
            <a:tbl>
              <a:tblPr firstRow="1" bandRow="1">
                <a:tableStyleId>{073A0DAA-6AF3-43AB-8588-CEC1D06C72B9}</a:tableStyleId>
              </a:tblPr>
              <a:tblGrid>
                <a:gridCol w="1828800"/>
                <a:gridCol w="3352800"/>
              </a:tblGrid>
              <a:tr h="0">
                <a:tc>
                  <a:txBody>
                    <a:bodyPr/>
                    <a:lstStyle/>
                    <a:p>
                      <a:pPr marL="0" marR="0">
                        <a:lnSpc>
                          <a:spcPct val="107000"/>
                        </a:lnSpc>
                        <a:spcBef>
                          <a:spcPts val="0"/>
                        </a:spcBef>
                        <a:spcAft>
                          <a:spcPts val="800"/>
                        </a:spcAft>
                      </a:pPr>
                      <a:r>
                        <a:rPr lang="en-US" sz="14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Statement of Purpose/Focus</a:t>
                      </a:r>
                      <a:endParaRPr lang="en-US" sz="14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well you clearly state and maintain your controlling idea or main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a:lnSpc>
                          <a:spcPct val="107000"/>
                        </a:lnSpc>
                        <a:spcBef>
                          <a:spcPts val="0"/>
                        </a:spcBef>
                        <a:spcAft>
                          <a:spcPts val="800"/>
                        </a:spcAft>
                      </a:pPr>
                      <a:r>
                        <a:rPr lang="en-US" sz="1400" b="1" i="0" dirty="0">
                          <a:effectLst/>
                          <a:latin typeface="Calibri" panose="020F0502020204030204" pitchFamily="34" charset="0"/>
                          <a:ea typeface="Calibri" panose="020F0502020204030204" pitchFamily="34" charset="0"/>
                          <a:cs typeface="Times New Roman" panose="02020603050405020304" pitchFamily="18" charset="0"/>
                        </a:rPr>
                        <a:t>Organization</a:t>
                      </a:r>
                      <a:endParaRPr lang="en-US" sz="1400" i="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well the ideas progress from the introduction to the conclusion using effective transitions and how well you stay on topic throughout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a:lnSpc>
                          <a:spcPct val="107000"/>
                        </a:lnSpc>
                        <a:spcBef>
                          <a:spcPts val="0"/>
                        </a:spcBef>
                        <a:spcAft>
                          <a:spcPts val="800"/>
                        </a:spcAft>
                      </a:pPr>
                      <a:r>
                        <a:rPr lang="en-US" sz="1400" b="1" i="0" dirty="0">
                          <a:effectLst/>
                          <a:latin typeface="Calibri" panose="020F0502020204030204" pitchFamily="34" charset="0"/>
                          <a:ea typeface="Calibri" panose="020F0502020204030204" pitchFamily="34" charset="0"/>
                          <a:cs typeface="Times New Roman" panose="02020603050405020304" pitchFamily="18" charset="0"/>
                        </a:rPr>
                        <a:t>Elaboration of Evidence </a:t>
                      </a:r>
                      <a:endParaRPr lang="en-US" sz="1400" i="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well you provide evidence from sources about your topic and elaborate with specific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a:lnSpc>
                          <a:spcPct val="107000"/>
                        </a:lnSpc>
                        <a:spcBef>
                          <a:spcPts val="0"/>
                        </a:spcBef>
                        <a:spcAft>
                          <a:spcPts val="800"/>
                        </a:spcAft>
                      </a:pPr>
                      <a:r>
                        <a:rPr lang="en-US" sz="1400" b="1" i="0" dirty="0">
                          <a:effectLst/>
                          <a:latin typeface="Calibri" panose="020F0502020204030204" pitchFamily="34" charset="0"/>
                          <a:ea typeface="Calibri" panose="020F0502020204030204" pitchFamily="34" charset="0"/>
                          <a:cs typeface="Times New Roman" panose="02020603050405020304" pitchFamily="18" charset="0"/>
                        </a:rPr>
                        <a:t>Language and Vocabulary </a:t>
                      </a:r>
                      <a:endParaRPr lang="en-US" sz="1400" i="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well you effectively express ideas using precise language that is appropriate for your audience and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a:lnSpc>
                          <a:spcPct val="107000"/>
                        </a:lnSpc>
                        <a:spcBef>
                          <a:spcPts val="0"/>
                        </a:spcBef>
                        <a:spcAft>
                          <a:spcPts val="800"/>
                        </a:spcAft>
                      </a:pPr>
                      <a:r>
                        <a:rPr lang="en-US" sz="1400" b="1" i="0" dirty="0">
                          <a:effectLst/>
                          <a:latin typeface="Calibri" panose="020F0502020204030204" pitchFamily="34" charset="0"/>
                          <a:ea typeface="Calibri" panose="020F0502020204030204" pitchFamily="34" charset="0"/>
                          <a:cs typeface="Times New Roman" panose="02020603050405020304" pitchFamily="18" charset="0"/>
                        </a:rPr>
                        <a:t>Conventions </a:t>
                      </a:r>
                      <a:endParaRPr lang="en-US" sz="1400" i="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well you follow the rules of usage, punctuation, capitalization, and spelling.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32906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57454073"/>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49</a:t>
            </a:fld>
            <a:endParaRPr lang="en-US" dirty="0"/>
          </a:p>
        </p:txBody>
      </p:sp>
    </p:spTree>
    <p:extLst>
      <p:ext uri="{BB962C8B-B14F-4D97-AF65-F5344CB8AC3E}">
        <p14:creationId xmlns:p14="http://schemas.microsoft.com/office/powerpoint/2010/main" val="440056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968" y="594377"/>
            <a:ext cx="6816633" cy="1534014"/>
          </a:xfrm>
          <a:prstGeom prst="rect">
            <a:avLst/>
          </a:prstGeom>
          <a:noFill/>
        </p:spPr>
        <p:txBody>
          <a:bodyPr wrap="square" lIns="101855" tIns="50929" rIns="101855" bIns="50929" rtlCol="0">
            <a:spAutoFit/>
          </a:bodyPr>
          <a:lstStyle/>
          <a:p>
            <a:pPr lvl="0"/>
            <a:endParaRPr lang="en-US" sz="1600" dirty="0"/>
          </a:p>
          <a:p>
            <a:r>
              <a:rPr lang="en-US" sz="1100" dirty="0"/>
              <a:t>The HSD Elementary assessments are neither scripted nor timed assessments.   They are a tool to inform instructional decision making. </a:t>
            </a:r>
            <a:endParaRPr lang="en-US" sz="1100" dirty="0" smtClean="0"/>
          </a:p>
          <a:p>
            <a:endParaRPr lang="en-US" sz="1100" dirty="0"/>
          </a:p>
          <a:p>
            <a:r>
              <a:rPr lang="en-US" sz="1100" dirty="0"/>
              <a:t>All students should </a:t>
            </a:r>
            <a:r>
              <a:rPr lang="en-US" sz="1100" dirty="0" smtClean="0"/>
              <a:t>move toward </a:t>
            </a:r>
            <a:r>
              <a:rPr lang="en-US" sz="1100" dirty="0"/>
              <a:t>taking the assessments independently but many will need scaffolding strategies. If students </a:t>
            </a:r>
            <a:r>
              <a:rPr lang="en-US" sz="1100" b="1" dirty="0"/>
              <a:t>are not </a:t>
            </a:r>
            <a:r>
              <a:rPr lang="en-US" sz="1100" dirty="0"/>
              <a:t>reading at grade level and can’t read the text, </a:t>
            </a:r>
            <a:r>
              <a:rPr lang="en-US" sz="1100" b="1" dirty="0"/>
              <a:t>please read the stories </a:t>
            </a:r>
            <a:r>
              <a:rPr lang="en-US" sz="1100" dirty="0"/>
              <a:t>to the students and ask the questions. </a:t>
            </a:r>
            <a:r>
              <a:rPr lang="en-US" sz="1100" dirty="0" smtClean="0"/>
              <a:t> Allow students to read the parts of the text that they can. Please </a:t>
            </a:r>
            <a:r>
              <a:rPr lang="en-US" sz="1100" dirty="0"/>
              <a:t>note the level of  differentiation a student </a:t>
            </a:r>
            <a:r>
              <a:rPr lang="en-US" sz="1100" dirty="0" smtClean="0"/>
              <a:t>needed.</a:t>
            </a:r>
          </a:p>
        </p:txBody>
      </p:sp>
      <p:sp>
        <p:nvSpPr>
          <p:cNvPr id="2" name="Rectangle 1"/>
          <p:cNvSpPr/>
          <p:nvPr/>
        </p:nvSpPr>
        <p:spPr>
          <a:xfrm>
            <a:off x="490584" y="2133600"/>
            <a:ext cx="6883400" cy="646331"/>
          </a:xfrm>
          <a:prstGeom prst="rect">
            <a:avLst/>
          </a:prstGeom>
        </p:spPr>
        <p:txBody>
          <a:bodyPr wrap="square">
            <a:spAutoFit/>
          </a:bodyPr>
          <a:lstStyle/>
          <a:p>
            <a:pPr algn="ctr"/>
            <a:r>
              <a:rPr lang="en-US" sz="1400" b="1" dirty="0" smtClean="0"/>
              <a:t>About </a:t>
            </a:r>
            <a:r>
              <a:rPr lang="en-US" sz="1400" b="1" dirty="0"/>
              <a:t>this Assessment</a:t>
            </a:r>
          </a:p>
          <a:p>
            <a:endParaRPr lang="en-US" sz="1100" b="1" dirty="0"/>
          </a:p>
          <a:p>
            <a:r>
              <a:rPr lang="en-US" sz="1100" b="1" dirty="0"/>
              <a:t>This assessment includes: </a:t>
            </a:r>
            <a:r>
              <a:rPr lang="en-US" sz="1100" b="1" dirty="0" smtClean="0"/>
              <a:t> </a:t>
            </a:r>
            <a:r>
              <a:rPr lang="en-US" sz="1100" dirty="0" smtClean="0"/>
              <a:t>Selected Response</a:t>
            </a:r>
            <a:r>
              <a:rPr lang="en-US" sz="1100" dirty="0"/>
              <a:t>, </a:t>
            </a:r>
            <a:r>
              <a:rPr lang="en-US" sz="1100" dirty="0" smtClean="0"/>
              <a:t>Constructed Response</a:t>
            </a:r>
            <a:r>
              <a:rPr lang="en-US" sz="1100" dirty="0"/>
              <a:t>, and a Performance </a:t>
            </a:r>
            <a:r>
              <a:rPr lang="en-US" sz="1100" dirty="0" smtClean="0"/>
              <a:t>Task</a:t>
            </a:r>
            <a:r>
              <a:rPr lang="en-US" sz="1100" dirty="0"/>
              <a:t>.</a:t>
            </a:r>
            <a:endParaRPr lang="en-US" sz="1100" dirty="0" smtClean="0"/>
          </a:p>
        </p:txBody>
      </p:sp>
      <p:graphicFrame>
        <p:nvGraphicFramePr>
          <p:cNvPr id="3" name="Table 2"/>
          <p:cNvGraphicFramePr>
            <a:graphicFrameLocks noGrp="1"/>
          </p:cNvGraphicFramePr>
          <p:nvPr>
            <p:extLst>
              <p:ext uri="{D42A27DB-BD31-4B8C-83A1-F6EECF244321}">
                <p14:modId xmlns:p14="http://schemas.microsoft.com/office/powerpoint/2010/main" val="2701342139"/>
              </p:ext>
            </p:extLst>
          </p:nvPr>
        </p:nvGraphicFramePr>
        <p:xfrm>
          <a:off x="543227" y="2849880"/>
          <a:ext cx="6467173" cy="1264920"/>
        </p:xfrm>
        <a:graphic>
          <a:graphicData uri="http://schemas.openxmlformats.org/drawingml/2006/table">
            <a:tbl>
              <a:tblPr firstRow="1" bandRow="1">
                <a:tableStyleId>{5940675A-B579-460E-94D1-54222C63F5DA}</a:tableStyleId>
              </a:tblPr>
              <a:tblGrid>
                <a:gridCol w="1818973"/>
                <a:gridCol w="2667000"/>
                <a:gridCol w="1981200"/>
              </a:tblGrid>
              <a:tr h="152400">
                <a:tc gridSpan="3">
                  <a:txBody>
                    <a:bodyPr/>
                    <a:lstStyle/>
                    <a:p>
                      <a:pPr algn="ctr"/>
                      <a:r>
                        <a:rPr lang="en-US" sz="1200" b="1" dirty="0" smtClean="0"/>
                        <a:t>Types of SBAC Constructed Response</a:t>
                      </a:r>
                      <a:r>
                        <a:rPr lang="en-US" sz="12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anchor="ctr">
                    <a:solidFill>
                      <a:schemeClr val="bg1"/>
                    </a:solidFill>
                  </a:tcPr>
                </a:tc>
                <a:tc hMerge="1">
                  <a:txBody>
                    <a:bodyPr/>
                    <a:lstStyle/>
                    <a:p>
                      <a:endParaRPr lang="en-US"/>
                    </a:p>
                  </a:txBody>
                  <a:tcPr/>
                </a:tc>
                <a:tc hMerge="1">
                  <a:txBody>
                    <a:bodyPr/>
                    <a:lstStyle/>
                    <a:p>
                      <a:endParaRPr lang="en-US" dirty="0"/>
                    </a:p>
                  </a:txBody>
                  <a:tcPr/>
                </a:tc>
              </a:tr>
              <a:tr h="370840">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3 Point Extended Response</a:t>
                      </a:r>
                    </a:p>
                  </a:txBody>
                  <a:tcPr>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2-3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2-3 Point Write to Revise Rubrics if a CR</a:t>
                      </a:r>
                      <a:endParaRPr lang="en-US" sz="1000" b="0" dirty="0" smtClean="0"/>
                    </a:p>
                  </a:txBody>
                  <a:tcPr>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76623934"/>
              </p:ext>
            </p:extLst>
          </p:nvPr>
        </p:nvGraphicFramePr>
        <p:xfrm>
          <a:off x="634276" y="4267200"/>
          <a:ext cx="6596016" cy="4206240"/>
        </p:xfrm>
        <a:graphic>
          <a:graphicData uri="http://schemas.openxmlformats.org/drawingml/2006/table">
            <a:tbl>
              <a:tblPr firstRow="1" bandRow="1">
                <a:tableStyleId>{5940675A-B579-460E-94D1-54222C63F5DA}</a:tableStyleId>
              </a:tblPr>
              <a:tblGrid>
                <a:gridCol w="3551701"/>
                <a:gridCol w="3044315"/>
              </a:tblGrid>
              <a:tr h="609600">
                <a:tc gridSpan="2">
                  <a:txBody>
                    <a:bodyPr/>
                    <a:lstStyle/>
                    <a:p>
                      <a:pPr algn="ctr"/>
                      <a:r>
                        <a:rPr lang="en-US" sz="1400" b="1" dirty="0" smtClean="0"/>
                        <a:t>Quarter 2</a:t>
                      </a:r>
                      <a:r>
                        <a:rPr lang="en-US" sz="1400" b="1" baseline="0" dirty="0" smtClean="0"/>
                        <a:t> </a:t>
                      </a:r>
                      <a:r>
                        <a:rPr lang="en-US" sz="14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rPr>
                        <a:t>2 days</a:t>
                      </a:r>
                      <a:r>
                        <a:rPr lang="en-US" sz="900" b="1" u="none" baseline="0" dirty="0" smtClean="0">
                          <a:solidFill>
                            <a:srgbClr val="002060"/>
                          </a:solidFill>
                          <a:effectLst/>
                        </a:rPr>
                        <a:t> </a:t>
                      </a:r>
                      <a:r>
                        <a:rPr lang="en-US" sz="900" b="1" baseline="0" dirty="0" smtClean="0">
                          <a:solidFill>
                            <a:srgbClr val="002060"/>
                          </a:solidFill>
                        </a:rPr>
                        <a:t>to complete performance tasks.</a:t>
                      </a:r>
                      <a:endParaRPr lang="en-US" sz="900" b="1" dirty="0">
                        <a:solidFill>
                          <a:srgbClr val="002060"/>
                        </a:solidFill>
                      </a:endParaRPr>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152400">
                <a:tc>
                  <a:txBody>
                    <a:bodyPr/>
                    <a:lstStyle/>
                    <a:p>
                      <a:pPr algn="ctr"/>
                      <a:r>
                        <a:rPr lang="en-US" sz="1200" b="1" u="sng" dirty="0" smtClean="0">
                          <a:effectLst>
                            <a:outerShdw blurRad="38100" dist="38100" dir="2700000" algn="tl">
                              <a:srgbClr val="000000">
                                <a:alpha val="43137"/>
                              </a:srgbClr>
                            </a:outerShdw>
                          </a:effectLst>
                        </a:rPr>
                        <a:t>Part 1</a:t>
                      </a:r>
                      <a:endParaRPr lang="en-US" sz="1200" b="1" u="sng" dirty="0">
                        <a:effectLst>
                          <a:outerShdw blurRad="38100" dist="38100" dir="2700000" algn="tl">
                            <a:srgbClr val="000000">
                              <a:alpha val="43137"/>
                            </a:srgbClr>
                          </a:outerShdw>
                        </a:effectLst>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u="sng" dirty="0" smtClean="0">
                          <a:effectLst>
                            <a:outerShdw blurRad="38100" dist="38100" dir="2700000" algn="tl">
                              <a:srgbClr val="000000">
                                <a:alpha val="43137"/>
                              </a:srgbClr>
                            </a:outerShdw>
                          </a:effectLst>
                        </a:rPr>
                        <a:t>Part 2</a:t>
                      </a:r>
                      <a:endParaRPr lang="en-US" sz="1200" b="1" u="sng" dirty="0">
                        <a:effectLst>
                          <a:outerShdw blurRad="38100" dist="38100" dir="2700000" algn="tl">
                            <a:srgbClr val="000000">
                              <a:alpha val="43137"/>
                            </a:srgbClr>
                          </a:outerShdw>
                        </a:effectLst>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0412">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a:t>
                      </a:r>
                      <a:r>
                        <a:rPr lang="en-US" sz="900" dirty="0" smtClean="0">
                          <a:effectLst>
                            <a:outerShdw blurRad="38100" dist="38100" dir="2700000" algn="tl">
                              <a:srgbClr val="000000">
                                <a:alpha val="43137"/>
                              </a:srgbClr>
                            </a:outerShdw>
                          </a:effectLst>
                        </a:rPr>
                        <a:t>.  </a:t>
                      </a:r>
                      <a:r>
                        <a:rPr lang="en-US" sz="900" b="1" dirty="0" smtClean="0">
                          <a:solidFill>
                            <a:srgbClr val="C00000"/>
                          </a:solidFill>
                          <a:effectLst/>
                        </a:rPr>
                        <a:t>A teacher’s note-taking form with directions and  a note-taking form for your students to use for this assessment  is provided, or you may use whatever formats you’ve had past success with</a:t>
                      </a:r>
                      <a:r>
                        <a:rPr lang="en-US" sz="900" dirty="0" smtClean="0">
                          <a:effectLst/>
                        </a:rPr>
                        <a:t>. </a:t>
                      </a:r>
                      <a:r>
                        <a:rPr lang="en-US" sz="900" dirty="0" smtClean="0"/>
                        <a:t>Please have students practice using the note-taking page in this document </a:t>
                      </a:r>
                      <a:r>
                        <a:rPr lang="en-US" sz="900" b="1" u="sng" dirty="0" smtClean="0">
                          <a:effectLst/>
                        </a:rPr>
                        <a:t>before</a:t>
                      </a:r>
                      <a:r>
                        <a:rPr lang="en-US" sz="900" dirty="0" smtClean="0">
                          <a:effectLst/>
                        </a:rPr>
                        <a:t> </a:t>
                      </a:r>
                      <a:r>
                        <a:rPr lang="en-US" sz="900" dirty="0" smtClean="0"/>
                        <a:t>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n-US" sz="1000" dirty="0" smtClean="0"/>
                        <a:t>     Plan your essay</a:t>
                      </a:r>
                      <a:r>
                        <a:rPr lang="en-US" sz="1000" baseline="0" dirty="0" smtClean="0"/>
                        <a:t> (brainstorming -pre-writing).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Writing a Full Composition 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dirty="0" smtClean="0">
                        <a:solidFill>
                          <a:srgbClr val="002060"/>
                        </a:solidFill>
                      </a:endParaRPr>
                    </a:p>
                    <a:p>
                      <a:pPr>
                        <a:buFont typeface="Arial" pitchFamily="34" charset="0"/>
                        <a:buNone/>
                      </a:pPr>
                      <a:r>
                        <a:rPr lang="en-US" sz="900" b="1" u="sng" dirty="0" smtClean="0">
                          <a:solidFill>
                            <a:srgbClr val="002060"/>
                          </a:solidFill>
                        </a:rPr>
                        <a:t>Full Written Informational Composition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introduction </a:t>
                      </a:r>
                      <a:r>
                        <a:rPr lang="en-US" sz="900" kern="1200" dirty="0" smtClean="0">
                          <a:solidFill>
                            <a:schemeClr val="tx1"/>
                          </a:solidFill>
                          <a:effectLst/>
                          <a:latin typeface="+mn-lt"/>
                          <a:ea typeface="+mn-ea"/>
                          <a:cs typeface="+mn-cs"/>
                        </a:rPr>
                        <a:t>(identifies the topic and provides a focus)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organization </a:t>
                      </a:r>
                      <a:r>
                        <a:rPr lang="en-US" sz="900" kern="1200" dirty="0" smtClean="0">
                          <a:solidFill>
                            <a:schemeClr val="tx1"/>
                          </a:solidFill>
                          <a:effectLst/>
                          <a:latin typeface="+mn-lt"/>
                          <a:ea typeface="+mn-ea"/>
                          <a:cs typeface="+mn-cs"/>
                        </a:rPr>
                        <a:t>(definition, classification, comparison/contrast, etc.),</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development </a:t>
                      </a:r>
                      <a:r>
                        <a:rPr lang="en-US" sz="900" kern="1200" dirty="0" smtClean="0">
                          <a:solidFill>
                            <a:schemeClr val="tx1"/>
                          </a:solidFill>
                          <a:effectLst/>
                          <a:latin typeface="+mn-lt"/>
                          <a:ea typeface="+mn-ea"/>
                          <a:cs typeface="+mn-cs"/>
                        </a:rPr>
                        <a:t>(with facts, concrete details, quotations, other information)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transitions </a:t>
                      </a:r>
                      <a:r>
                        <a:rPr lang="en-US" sz="900" kern="1200" dirty="0" smtClean="0">
                          <a:solidFill>
                            <a:schemeClr val="tx1"/>
                          </a:solidFill>
                          <a:effectLst/>
                          <a:latin typeface="+mn-lt"/>
                          <a:ea typeface="+mn-ea"/>
                          <a:cs typeface="+mn-cs"/>
                        </a:rPr>
                        <a:t>(linking ideas)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precise language and domain‐specific vocabulary</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conclusion </a:t>
                      </a:r>
                      <a:r>
                        <a:rPr lang="en-US" sz="900" kern="1200" dirty="0" smtClean="0">
                          <a:solidFill>
                            <a:schemeClr val="tx1"/>
                          </a:solidFill>
                          <a:effectLst/>
                          <a:latin typeface="+mn-lt"/>
                          <a:ea typeface="+mn-ea"/>
                          <a:cs typeface="+mn-cs"/>
                        </a:rPr>
                        <a:t>(closure) </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Conventions of Standard English</a:t>
                      </a:r>
                      <a:r>
                        <a:rPr lang="en-US" sz="900" kern="1200" dirty="0" smtClean="0">
                          <a:solidFill>
                            <a:schemeClr val="tx1"/>
                          </a:solidFill>
                          <a:effectLst/>
                          <a:latin typeface="+mn-lt"/>
                          <a:ea typeface="+mn-ea"/>
                          <a:cs typeface="+mn-cs"/>
                        </a:rPr>
                        <a:t>. </a:t>
                      </a:r>
                    </a:p>
                    <a:p>
                      <a:pPr>
                        <a:buFont typeface="Arial" pitchFamily="34" charset="0"/>
                        <a:buNone/>
                      </a:pPr>
                      <a:endParaRPr lang="en-US" sz="900" b="1" u="sng" dirty="0" smtClean="0">
                        <a:solidFill>
                          <a:srgbClr val="002060"/>
                        </a:solidFill>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93784" y="8818602"/>
            <a:ext cx="6477000" cy="553998"/>
          </a:xfrm>
          <a:prstGeom prst="rect">
            <a:avLst/>
          </a:prstGeom>
        </p:spPr>
        <p:txBody>
          <a:bodyPr wrap="square">
            <a:spAutoFit/>
          </a:bodyPr>
          <a:lstStyle/>
          <a:p>
            <a:r>
              <a:rPr lang="en-US" sz="1000" b="1" dirty="0"/>
              <a:t>There are  NO Technology-enhanced Items/Tasks (TE) Note:  It is </a:t>
            </a:r>
            <a:r>
              <a:rPr lang="en-US" sz="1000" b="1" i="1" u="sng" dirty="0"/>
              <a:t>highly recommended</a:t>
            </a:r>
            <a:r>
              <a:rPr lang="en-US" sz="1000" b="1" i="1" dirty="0"/>
              <a:t> </a:t>
            </a:r>
            <a:r>
              <a:rPr lang="en-US" sz="1000" b="1" dirty="0"/>
              <a:t>that students have experiences with the following types of tasks from various on-line instructional practice sites, as they are not on the HSD Elementary Assessments: </a:t>
            </a:r>
            <a:r>
              <a:rPr lang="en-US" sz="1000" i="1" dirty="0"/>
              <a:t>reordering text, selecting and changing text, selecting text, and selecting from drop-down menu</a:t>
            </a:r>
          </a:p>
        </p:txBody>
      </p:sp>
      <p:sp>
        <p:nvSpPr>
          <p:cNvPr id="5" name="Slide Number Placeholder 4"/>
          <p:cNvSpPr>
            <a:spLocks noGrp="1"/>
          </p:cNvSpPr>
          <p:nvPr>
            <p:ph type="sldNum" sz="quarter" idx="12"/>
          </p:nvPr>
        </p:nvSpPr>
        <p:spPr/>
        <p:txBody>
          <a:bodyPr/>
          <a:lstStyle/>
          <a:p>
            <a:fld id="{F177B04D-AEB5-43ED-B9BA-B3D1EC9C9067}" type="slidenum">
              <a:rPr lang="en-US" smtClean="0"/>
              <a:pPr/>
              <a:t>5</a:t>
            </a:fld>
            <a:endParaRPr lang="en-US" dirty="0"/>
          </a:p>
        </p:txBody>
      </p:sp>
    </p:spTree>
    <p:extLst>
      <p:ext uri="{BB962C8B-B14F-4D97-AF65-F5344CB8AC3E}">
        <p14:creationId xmlns:p14="http://schemas.microsoft.com/office/powerpoint/2010/main" val="842535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21478094"/>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
        <p:nvSpPr>
          <p:cNvPr id="2" name="Slide Number Placeholder 1"/>
          <p:cNvSpPr>
            <a:spLocks noGrp="1"/>
          </p:cNvSpPr>
          <p:nvPr>
            <p:ph type="sldNum" sz="quarter" idx="12"/>
          </p:nvPr>
        </p:nvSpPr>
        <p:spPr/>
        <p:txBody>
          <a:bodyPr/>
          <a:lstStyle/>
          <a:p>
            <a:fld id="{F177B04D-AEB5-43ED-B9BA-B3D1EC9C9067}" type="slidenum">
              <a:rPr lang="en-US" smtClean="0"/>
              <a:pPr/>
              <a:t>50</a:t>
            </a:fld>
            <a:endParaRPr lang="en-US" dirty="0"/>
          </a:p>
        </p:txBody>
      </p:sp>
    </p:spTree>
    <p:extLst>
      <p:ext uri="{BB962C8B-B14F-4D97-AF65-F5344CB8AC3E}">
        <p14:creationId xmlns:p14="http://schemas.microsoft.com/office/powerpoint/2010/main" val="338771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576" y="6545944"/>
            <a:ext cx="6396038" cy="983420"/>
          </a:xfrm>
          <a:prstGeom prst="rect">
            <a:avLst/>
          </a:prstGeom>
          <a:noFill/>
        </p:spPr>
        <p:txBody>
          <a:bodyPr wrap="square" lIns="96367" tIns="48184" rIns="96367" bIns="48184"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5"/>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177B04D-AEB5-43ED-B9BA-B3D1EC9C9067}" type="slidenum">
              <a:rPr lang="en-US" smtClean="0"/>
              <a:pPr/>
              <a:t>51</a:t>
            </a:fld>
            <a:endParaRPr lang="en-US" dirty="0"/>
          </a:p>
        </p:txBody>
      </p:sp>
    </p:spTree>
    <p:extLst>
      <p:ext uri="{BB962C8B-B14F-4D97-AF65-F5344CB8AC3E}">
        <p14:creationId xmlns:p14="http://schemas.microsoft.com/office/powerpoint/2010/main" val="2504149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20217217"/>
              </p:ext>
            </p:extLst>
          </p:nvPr>
        </p:nvGraphicFramePr>
        <p:xfrm>
          <a:off x="518160" y="4114801"/>
          <a:ext cx="6563363" cy="3382843"/>
        </p:xfrm>
        <a:graphic>
          <a:graphicData uri="http://schemas.openxmlformats.org/drawingml/2006/table">
            <a:tbl>
              <a:tblPr firstRow="1" bandRow="1">
                <a:tableStyleId>{5940675A-B579-460E-94D1-54222C63F5DA}</a:tableStyleId>
              </a:tblPr>
              <a:tblGrid>
                <a:gridCol w="518159"/>
                <a:gridCol w="4526281"/>
                <a:gridCol w="304800"/>
                <a:gridCol w="381003"/>
                <a:gridCol w="416560"/>
                <a:gridCol w="416560"/>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97341">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I can find similar ideas within sentences, paragraphs</a:t>
                      </a:r>
                      <a:r>
                        <a:rPr lang="en-US" sz="1000" b="1" kern="1200" baseline="0" dirty="0" smtClean="0">
                          <a:solidFill>
                            <a:schemeClr val="tx1"/>
                          </a:solidFill>
                          <a:latin typeface="+mn-lt"/>
                          <a:ea typeface="+mn-ea"/>
                          <a:cs typeface="+mn-cs"/>
                        </a:rPr>
                        <a:t> or </a:t>
                      </a:r>
                      <a:r>
                        <a:rPr lang="en-US" sz="1000" b="1" kern="1200" dirty="0" smtClean="0">
                          <a:solidFill>
                            <a:schemeClr val="tx1"/>
                          </a:solidFill>
                          <a:latin typeface="+mn-lt"/>
                          <a:ea typeface="+mn-ea"/>
                          <a:cs typeface="+mn-cs"/>
                        </a:rPr>
                        <a:t>chapters.</a:t>
                      </a:r>
                      <a:r>
                        <a:rPr lang="en-US" sz="1000" b="1" kern="1200" baseline="0" dirty="0" smtClean="0">
                          <a:solidFill>
                            <a:schemeClr val="tx1"/>
                          </a:solidFill>
                          <a:latin typeface="+mn-lt"/>
                          <a:ea typeface="+mn-ea"/>
                          <a:cs typeface="Times New Roman"/>
                        </a:rPr>
                        <a:t> </a:t>
                      </a:r>
                      <a:r>
                        <a:rPr lang="en-US" sz="1000" b="0" i="1" dirty="0" smtClean="0">
                          <a:solidFill>
                            <a:schemeClr val="tx1"/>
                          </a:solidFill>
                          <a:effectLst/>
                        </a:rPr>
                        <a:t>RI.6.5</a:t>
                      </a:r>
                      <a:endParaRPr lang="en-US" sz="1000" b="0" i="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77747">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I can use</a:t>
                      </a:r>
                      <a:r>
                        <a:rPr lang="en-US" sz="1000" b="1" kern="1200" baseline="0" dirty="0" smtClean="0">
                          <a:solidFill>
                            <a:schemeClr val="tx1"/>
                          </a:solidFill>
                          <a:latin typeface="+mn-lt"/>
                          <a:ea typeface="+mn-ea"/>
                          <a:cs typeface="+mn-cs"/>
                        </a:rPr>
                        <a:t> </a:t>
                      </a:r>
                      <a:r>
                        <a:rPr lang="en-US" sz="1000" b="1" kern="1200" dirty="0" smtClean="0">
                          <a:solidFill>
                            <a:schemeClr val="tx1"/>
                          </a:solidFill>
                          <a:latin typeface="+mn-lt"/>
                          <a:ea typeface="+mn-ea"/>
                          <a:cs typeface="+mn-cs"/>
                        </a:rPr>
                        <a:t>information from a sentence, paragraph, chapter or section to</a:t>
                      </a:r>
                      <a:r>
                        <a:rPr lang="en-US" sz="1000" b="1" kern="1200" baseline="0" dirty="0" smtClean="0">
                          <a:solidFill>
                            <a:schemeClr val="tx1"/>
                          </a:solidFill>
                          <a:latin typeface="+mn-lt"/>
                          <a:ea typeface="+mn-ea"/>
                          <a:cs typeface="+mn-cs"/>
                        </a:rPr>
                        <a:t> </a:t>
                      </a:r>
                      <a:r>
                        <a:rPr lang="en-US" sz="1000" b="1" kern="1200" dirty="0" smtClean="0">
                          <a:solidFill>
                            <a:schemeClr val="tx1"/>
                          </a:solidFill>
                          <a:latin typeface="+mn-lt"/>
                          <a:ea typeface="+mn-ea"/>
                          <a:cs typeface="+mn-cs"/>
                        </a:rPr>
                        <a:t>explain how a text was developed.</a:t>
                      </a:r>
                      <a:r>
                        <a:rPr lang="en-US" sz="1000" b="1" kern="1200" baseline="0" dirty="0" smtClean="0">
                          <a:solidFill>
                            <a:schemeClr val="tx1"/>
                          </a:solidFill>
                          <a:latin typeface="+mn-lt"/>
                          <a:ea typeface="+mn-ea"/>
                          <a:cs typeface="Times New Roman"/>
                        </a:rPr>
                        <a:t> </a:t>
                      </a:r>
                      <a:r>
                        <a:rPr lang="en-US" sz="1000" b="0" i="1" baseline="0" dirty="0" smtClean="0">
                          <a:solidFill>
                            <a:schemeClr val="tx1"/>
                          </a:solidFill>
                          <a:effectLst/>
                          <a:latin typeface="+mn-lt"/>
                          <a:ea typeface="Calibri"/>
                          <a:cs typeface="Times New Roman"/>
                        </a:rPr>
                        <a:t>RI.6.5</a:t>
                      </a:r>
                      <a:endParaRPr lang="en-US" sz="1000" b="0" i="1"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63720">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I can identify the author’s point of view in a text.</a:t>
                      </a:r>
                      <a:r>
                        <a:rPr lang="en-US" sz="1000" b="1" kern="1200" baseline="0" dirty="0" smtClean="0">
                          <a:solidFill>
                            <a:schemeClr val="tx1"/>
                          </a:solidFill>
                          <a:latin typeface="+mn-lt"/>
                          <a:ea typeface="+mn-ea"/>
                          <a:cs typeface="Times New Roman"/>
                        </a:rPr>
                        <a:t> </a:t>
                      </a:r>
                      <a:r>
                        <a:rPr lang="en-US" sz="1000" b="0" i="1" baseline="0" dirty="0" smtClean="0">
                          <a:latin typeface="+mn-lt"/>
                          <a:ea typeface="Times New Roman"/>
                          <a:cs typeface="Times New Roman"/>
                        </a:rPr>
                        <a:t>RI.6.6</a:t>
                      </a:r>
                      <a:endParaRPr lang="en-US" sz="1000" b="0" i="1"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44126">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000" b="1" dirty="0" smtClean="0">
                          <a:latin typeface="+mn-lt"/>
                          <a:ea typeface="Times New Roman"/>
                          <a:cs typeface="Times New Roman"/>
                        </a:rPr>
                        <a:t>I</a:t>
                      </a:r>
                      <a:r>
                        <a:rPr lang="en-US" sz="1000" b="1" baseline="0" dirty="0" smtClean="0">
                          <a:latin typeface="+mn-lt"/>
                          <a:ea typeface="Times New Roman"/>
                          <a:cs typeface="Times New Roman"/>
                        </a:rPr>
                        <a:t> can describe </a:t>
                      </a:r>
                      <a:r>
                        <a:rPr lang="en-US" sz="1000" b="1" dirty="0" smtClean="0">
                          <a:latin typeface="+mn-lt"/>
                          <a:ea typeface="Times New Roman"/>
                          <a:cs typeface="Times New Roman"/>
                        </a:rPr>
                        <a:t>how the author’s point of view or purpose impacts the reader</a:t>
                      </a:r>
                      <a:r>
                        <a:rPr lang="en-US" sz="1000" b="1" baseline="0" dirty="0" smtClean="0">
                          <a:latin typeface="+mn-lt"/>
                          <a:ea typeface="Times New Roman"/>
                          <a:cs typeface="Times New Roman"/>
                        </a:rPr>
                        <a:t>. </a:t>
                      </a:r>
                      <a:r>
                        <a:rPr lang="en-US" sz="1000" b="0" i="1" baseline="0" dirty="0" smtClean="0">
                          <a:latin typeface="+mn-lt"/>
                          <a:ea typeface="Times New Roman"/>
                          <a:cs typeface="Times New Roman"/>
                        </a:rPr>
                        <a:t>RI.6.6</a:t>
                      </a:r>
                      <a:endParaRPr lang="en-US" sz="1000" b="0" i="1"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I can find information from different media sources and </a:t>
                      </a:r>
                      <a:r>
                        <a:rPr lang="en-US" sz="1000" b="1" u="none" kern="1200" dirty="0" smtClean="0">
                          <a:solidFill>
                            <a:schemeClr val="tx1"/>
                          </a:solidFill>
                          <a:latin typeface="+mn-lt"/>
                          <a:ea typeface="+mn-ea"/>
                          <a:cs typeface="+mn-cs"/>
                        </a:rPr>
                        <a:t>explain how</a:t>
                      </a:r>
                      <a:r>
                        <a:rPr lang="en-US" sz="1000" b="1" u="none" kern="1200" baseline="0" dirty="0" smtClean="0">
                          <a:solidFill>
                            <a:schemeClr val="tx1"/>
                          </a:solidFill>
                          <a:latin typeface="+mn-lt"/>
                          <a:ea typeface="+mn-ea"/>
                          <a:cs typeface="+mn-cs"/>
                        </a:rPr>
                        <a:t> each </a:t>
                      </a:r>
                      <a:r>
                        <a:rPr lang="en-US" sz="1000" b="1" kern="1200" dirty="0" smtClean="0">
                          <a:solidFill>
                            <a:schemeClr val="tx1"/>
                          </a:solidFill>
                          <a:latin typeface="+mn-lt"/>
                          <a:ea typeface="+mn-ea"/>
                          <a:cs typeface="+mn-cs"/>
                        </a:rPr>
                        <a:t>helps me to understand a topic better.</a:t>
                      </a:r>
                      <a:r>
                        <a:rPr lang="en-US" sz="1000" b="1" kern="1200" baseline="0" dirty="0" smtClean="0">
                          <a:solidFill>
                            <a:srgbClr val="000000"/>
                          </a:solidFill>
                          <a:latin typeface="+mn-lt"/>
                          <a:ea typeface="+mn-ea"/>
                          <a:cs typeface="Times New Roman"/>
                        </a:rPr>
                        <a:t> </a:t>
                      </a:r>
                      <a:r>
                        <a:rPr lang="en-US" sz="1000" b="0" i="1" dirty="0" smtClean="0">
                          <a:solidFill>
                            <a:schemeClr val="tx1"/>
                          </a:solidFill>
                          <a:effectLst/>
                        </a:rPr>
                        <a:t>RI.6.7</a:t>
                      </a:r>
                      <a:endParaRPr lang="en-US" sz="1000" b="0" i="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379281">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I can find</a:t>
                      </a:r>
                      <a:r>
                        <a:rPr lang="en-US" sz="1000" b="1" kern="1200" baseline="0" dirty="0" smtClean="0">
                          <a:solidFill>
                            <a:schemeClr val="tx1"/>
                          </a:solidFill>
                          <a:latin typeface="+mn-lt"/>
                          <a:ea typeface="+mn-ea"/>
                          <a:cs typeface="+mn-cs"/>
                        </a:rPr>
                        <a:t> information from </a:t>
                      </a:r>
                      <a:r>
                        <a:rPr lang="en-US" sz="1000" b="1" kern="1200" dirty="0" smtClean="0">
                          <a:solidFill>
                            <a:schemeClr val="tx1"/>
                          </a:solidFill>
                          <a:latin typeface="+mn-lt"/>
                          <a:ea typeface="+mn-ea"/>
                          <a:cs typeface="+mn-cs"/>
                        </a:rPr>
                        <a:t>different sources that connect to a specific issue or topic in</a:t>
                      </a:r>
                      <a:r>
                        <a:rPr lang="en-US" sz="1000" b="1" kern="1200" baseline="0" dirty="0" smtClean="0">
                          <a:solidFill>
                            <a:schemeClr val="tx1"/>
                          </a:solidFill>
                          <a:latin typeface="+mn-lt"/>
                          <a:ea typeface="+mn-ea"/>
                          <a:cs typeface="+mn-cs"/>
                        </a:rPr>
                        <a:t> </a:t>
                      </a:r>
                      <a:r>
                        <a:rPr lang="en-US" sz="1000" b="1" kern="1200" dirty="0" smtClean="0">
                          <a:solidFill>
                            <a:schemeClr val="tx1"/>
                          </a:solidFill>
                          <a:latin typeface="+mn-lt"/>
                          <a:ea typeface="+mn-ea"/>
                          <a:cs typeface="+mn-cs"/>
                        </a:rPr>
                        <a:t> </a:t>
                      </a:r>
                      <a:r>
                        <a:rPr lang="en-US" sz="1000" b="1" u="sng" kern="1200" dirty="0" smtClean="0">
                          <a:solidFill>
                            <a:schemeClr val="tx1"/>
                          </a:solidFill>
                          <a:latin typeface="+mn-lt"/>
                          <a:ea typeface="+mn-ea"/>
                          <a:cs typeface="+mn-cs"/>
                        </a:rPr>
                        <a:t>other content areas</a:t>
                      </a:r>
                      <a:r>
                        <a:rPr lang="en-US" sz="1000" b="1" kern="1200" dirty="0" smtClean="0">
                          <a:solidFill>
                            <a:schemeClr val="tx1"/>
                          </a:solidFill>
                          <a:latin typeface="+mn-lt"/>
                          <a:ea typeface="+mn-ea"/>
                          <a:cs typeface="+mn-cs"/>
                        </a:rPr>
                        <a:t>.</a:t>
                      </a:r>
                      <a:r>
                        <a:rPr lang="en-US" sz="1000" b="1" kern="1200" baseline="0" dirty="0" smtClean="0">
                          <a:solidFill>
                            <a:srgbClr val="000000"/>
                          </a:solidFill>
                          <a:latin typeface="+mn-lt"/>
                          <a:ea typeface="+mn-ea"/>
                          <a:cs typeface="Times New Roman"/>
                        </a:rPr>
                        <a:t> </a:t>
                      </a:r>
                      <a:r>
                        <a:rPr lang="en-US" sz="1000" b="0" i="1" baseline="0" dirty="0" smtClean="0">
                          <a:solidFill>
                            <a:schemeClr val="tx1"/>
                          </a:solidFill>
                          <a:effectLst/>
                        </a:rPr>
                        <a:t>RI.6.7</a:t>
                      </a:r>
                      <a:endParaRPr lang="en-US" sz="1000" b="0" i="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55977">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1200"/>
                        </a:spcAft>
                        <a:buClrTx/>
                        <a:buSzTx/>
                        <a:buFontTx/>
                        <a:buNone/>
                        <a:tabLst/>
                        <a:defRPr/>
                      </a:pPr>
                      <a:r>
                        <a:rPr lang="en-US" sz="1000" b="1" dirty="0" smtClean="0">
                          <a:latin typeface="+mn-lt"/>
                          <a:ea typeface="Times New Roman"/>
                          <a:cs typeface="Times New Roman"/>
                        </a:rPr>
                        <a:t>I can find examples in a text that support the</a:t>
                      </a:r>
                      <a:r>
                        <a:rPr lang="en-US" sz="1000" b="1" baseline="0" dirty="0" smtClean="0">
                          <a:latin typeface="+mn-lt"/>
                          <a:ea typeface="Times New Roman"/>
                          <a:cs typeface="Times New Roman"/>
                        </a:rPr>
                        <a:t> </a:t>
                      </a:r>
                      <a:r>
                        <a:rPr lang="en-US" sz="1000" b="1" dirty="0" smtClean="0">
                          <a:latin typeface="+mn-lt"/>
                          <a:ea typeface="Calibri"/>
                          <a:cs typeface="Calibri"/>
                        </a:rPr>
                        <a:t>author’s point of view or purpose.</a:t>
                      </a:r>
                      <a:r>
                        <a:rPr lang="en-US" sz="1000" b="1" baseline="0" dirty="0" smtClean="0">
                          <a:latin typeface="+mn-lt"/>
                          <a:ea typeface="Calibri"/>
                          <a:cs typeface="Times New Roman"/>
                        </a:rPr>
                        <a:t> </a:t>
                      </a:r>
                      <a:r>
                        <a:rPr lang="en-US" sz="1000" b="0" i="1" dirty="0" smtClean="0">
                          <a:solidFill>
                            <a:schemeClr val="tx1"/>
                          </a:solidFill>
                          <a:effectLst/>
                        </a:rPr>
                        <a:t>RI.6.6</a:t>
                      </a:r>
                      <a:endParaRPr lang="en-US" sz="1000" b="0" i="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29550">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I can organize</a:t>
                      </a:r>
                      <a:r>
                        <a:rPr lang="en-US" sz="1000" b="1" kern="1200" baseline="0" dirty="0" smtClean="0">
                          <a:solidFill>
                            <a:schemeClr val="tx1"/>
                          </a:solidFill>
                          <a:latin typeface="+mn-lt"/>
                          <a:ea typeface="+mn-ea"/>
                          <a:cs typeface="+mn-cs"/>
                        </a:rPr>
                        <a:t> </a:t>
                      </a:r>
                      <a:r>
                        <a:rPr lang="en-US" sz="1000" b="1" kern="1200" dirty="0" smtClean="0">
                          <a:solidFill>
                            <a:schemeClr val="tx1"/>
                          </a:solidFill>
                          <a:latin typeface="+mn-lt"/>
                          <a:ea typeface="+mn-ea"/>
                          <a:cs typeface="+mn-cs"/>
                        </a:rPr>
                        <a:t>multiple information sources from different media or formats about a specific topic or issue for a purpose (writing an essay, give a speech, etc...).</a:t>
                      </a:r>
                      <a:r>
                        <a:rPr lang="en-US" sz="1000" b="1" kern="1200" baseline="0" dirty="0" smtClean="0">
                          <a:solidFill>
                            <a:schemeClr val="tx1"/>
                          </a:solidFill>
                          <a:latin typeface="+mn-lt"/>
                          <a:ea typeface="+mn-ea"/>
                          <a:cs typeface="Times New Roman"/>
                        </a:rPr>
                        <a:t> </a:t>
                      </a:r>
                      <a:r>
                        <a:rPr lang="en-US" sz="1000" b="0" i="1" dirty="0" smtClean="0">
                          <a:solidFill>
                            <a:schemeClr val="tx1"/>
                          </a:solidFill>
                          <a:effectLst/>
                        </a:rPr>
                        <a:t>RI.6.7</a:t>
                      </a:r>
                      <a:endParaRPr lang="en-US" sz="1000" b="0" i="1"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38100" dist="38100" dir="2700000" algn="tl">
                              <a:srgbClr val="000000">
                                <a:alpha val="43137"/>
                              </a:srgbClr>
                            </a:outerShdw>
                          </a:effectLst>
                          <a:latin typeface="+mn-lt"/>
                          <a:ea typeface="Calibri"/>
                          <a:cs typeface="Times New Roman"/>
                        </a:rPr>
                        <a:t>3</a:t>
                      </a:r>
                      <a:endParaRPr lang="en-US" sz="14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62388725"/>
              </p:ext>
            </p:extLst>
          </p:nvPr>
        </p:nvGraphicFramePr>
        <p:xfrm>
          <a:off x="518160" y="668579"/>
          <a:ext cx="6563360" cy="3456666"/>
        </p:xfrm>
        <a:graphic>
          <a:graphicData uri="http://schemas.openxmlformats.org/drawingml/2006/table">
            <a:tbl>
              <a:tblPr firstRow="1" bandRow="1">
                <a:tableStyleId>{5940675A-B579-460E-94D1-54222C63F5DA}</a:tableStyleId>
              </a:tblPr>
              <a:tblGrid>
                <a:gridCol w="518160"/>
                <a:gridCol w="4831080"/>
                <a:gridCol w="381000"/>
                <a:gridCol w="416560"/>
                <a:gridCol w="416560"/>
              </a:tblGrid>
              <a:tr h="330491">
                <a:tc gridSpan="5">
                  <a:txBody>
                    <a:bodyPr/>
                    <a:lstStyle/>
                    <a:p>
                      <a:pPr algn="ctr">
                        <a:lnSpc>
                          <a:spcPct val="100000"/>
                        </a:lnSpc>
                        <a:spcAft>
                          <a:spcPts val="0"/>
                        </a:spcAft>
                      </a:pPr>
                      <a:r>
                        <a:rPr lang="en-US" sz="1500" b="1" dirty="0" smtClean="0"/>
                        <a:t>Literary Text</a:t>
                      </a:r>
                      <a:endParaRPr lang="en-US"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43930">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2">
                  <a:txBody>
                    <a:bodyPr/>
                    <a:lstStyle/>
                    <a:p>
                      <a:pPr marL="0" marR="0" algn="l">
                        <a:lnSpc>
                          <a:spcPct val="100000"/>
                        </a:lnSpc>
                        <a:spcBef>
                          <a:spcPts val="0"/>
                        </a:spcBef>
                        <a:spcAft>
                          <a:spcPts val="0"/>
                        </a:spcAft>
                      </a:pPr>
                      <a:r>
                        <a:rPr lang="en-US" sz="1000" b="1" dirty="0" smtClean="0">
                          <a:solidFill>
                            <a:srgbClr val="000000"/>
                          </a:solidFill>
                          <a:effectLst/>
                          <a:latin typeface="+mn-lt"/>
                          <a:ea typeface="Times New Roman"/>
                          <a:cs typeface="Times New Roman"/>
                        </a:rPr>
                        <a:t>I can</a:t>
                      </a:r>
                      <a:r>
                        <a:rPr lang="en-US" sz="1000" b="1" baseline="0" dirty="0" smtClean="0">
                          <a:solidFill>
                            <a:srgbClr val="000000"/>
                          </a:solidFill>
                          <a:effectLst/>
                          <a:latin typeface="+mn-lt"/>
                          <a:ea typeface="Times New Roman"/>
                          <a:cs typeface="Times New Roman"/>
                        </a:rPr>
                        <a:t> explain how a </a:t>
                      </a:r>
                      <a:r>
                        <a:rPr lang="en-US" sz="1000" b="1" dirty="0" smtClean="0">
                          <a:solidFill>
                            <a:srgbClr val="000000"/>
                          </a:solidFill>
                          <a:effectLst/>
                          <a:latin typeface="+mn-lt"/>
                          <a:ea typeface="Times New Roman"/>
                          <a:cs typeface="Times New Roman"/>
                        </a:rPr>
                        <a:t>particular scene develops the theme, setting or plot (i.e. chapter, stanza, etc..)</a:t>
                      </a:r>
                      <a:r>
                        <a:rPr lang="en-US" sz="1000" b="1" baseline="0" dirty="0" smtClean="0">
                          <a:solidFill>
                            <a:srgbClr val="000000"/>
                          </a:solidFill>
                          <a:effectLst/>
                          <a:latin typeface="+mn-lt"/>
                          <a:ea typeface="Times New Roman"/>
                          <a:cs typeface="Times New Roman"/>
                        </a:rPr>
                        <a:t> </a:t>
                      </a:r>
                      <a:r>
                        <a:rPr lang="en-US" sz="1000" b="0" i="1" dirty="0" smtClean="0">
                          <a:solidFill>
                            <a:srgbClr val="000000"/>
                          </a:solidFill>
                          <a:effectLst/>
                          <a:latin typeface="+mn-lt"/>
                          <a:ea typeface="Times New Roman"/>
                          <a:cs typeface="Times New Roman"/>
                        </a:rPr>
                        <a:t>RL.6.5</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00536">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put together information from a stanza, chapter, scene or sentence from one source or text to summarize or explain the development of a theme, setting or plot.</a:t>
                      </a:r>
                      <a:r>
                        <a:rPr lang="en-US" sz="1000" b="1" baseline="0" dirty="0" smtClean="0">
                          <a:solidFill>
                            <a:srgbClr val="000000"/>
                          </a:solidFill>
                          <a:effectLst/>
                          <a:latin typeface="+mn-lt"/>
                          <a:ea typeface="Times New Roman"/>
                          <a:cs typeface="Times New Roman"/>
                        </a:rPr>
                        <a:t> </a:t>
                      </a:r>
                      <a:r>
                        <a:rPr kumimoji="0" lang="en-US" sz="1000" b="0" i="1" u="none" strike="noStrike" kern="1200" cap="none" spc="0" normalizeH="0" baseline="0" noProof="0" dirty="0" smtClean="0">
                          <a:ln>
                            <a:noFill/>
                          </a:ln>
                          <a:solidFill>
                            <a:srgbClr val="000000"/>
                          </a:solidFill>
                          <a:effectLst/>
                          <a:uLnTx/>
                          <a:uFillTx/>
                          <a:latin typeface="+mn-lt"/>
                          <a:ea typeface="Times New Roman"/>
                          <a:cs typeface="Arial"/>
                        </a:rPr>
                        <a:t>RL6.5</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u="sng" dirty="0" smtClean="0">
                          <a:effectLst/>
                          <a:latin typeface="+mn-lt"/>
                          <a:ea typeface="Calibri"/>
                          <a:cs typeface="Helvetica"/>
                        </a:rPr>
                        <a:t>I can explain</a:t>
                      </a:r>
                      <a:r>
                        <a:rPr lang="en-US" sz="1000" b="1" dirty="0" smtClean="0">
                          <a:effectLst/>
                          <a:latin typeface="+mn-lt"/>
                          <a:ea typeface="Calibri"/>
                          <a:cs typeface="Helvetica"/>
                        </a:rPr>
                        <a:t> how an author uses point of view in a text as a literary device.</a:t>
                      </a:r>
                      <a:r>
                        <a:rPr lang="en-US" sz="1000" b="1" baseline="0" dirty="0" smtClean="0">
                          <a:effectLst/>
                          <a:latin typeface="+mn-lt"/>
                          <a:ea typeface="Calibri"/>
                          <a:cs typeface="Helvetica"/>
                        </a:rPr>
                        <a:t> </a:t>
                      </a:r>
                      <a:r>
                        <a:rPr lang="en-US" sz="1000" b="0" i="1" dirty="0" smtClean="0">
                          <a:solidFill>
                            <a:srgbClr val="000000"/>
                          </a:solidFill>
                          <a:effectLst/>
                          <a:latin typeface="+mn-lt"/>
                          <a:ea typeface="Times New Roman"/>
                          <a:cs typeface="Times New Roman"/>
                        </a:rPr>
                        <a:t>RL.6.6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61348">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u="none" dirty="0" smtClean="0">
                          <a:solidFill>
                            <a:srgbClr val="000000"/>
                          </a:solidFill>
                          <a:effectLst/>
                          <a:latin typeface="+mn-lt"/>
                          <a:ea typeface="Times New Roman"/>
                          <a:cs typeface="Times New Roman"/>
                        </a:rPr>
                        <a:t>I can describe </a:t>
                      </a:r>
                      <a:r>
                        <a:rPr lang="en-US" sz="1000" b="1" dirty="0" smtClean="0">
                          <a:solidFill>
                            <a:srgbClr val="000000"/>
                          </a:solidFill>
                          <a:effectLst/>
                          <a:latin typeface="+mn-lt"/>
                          <a:ea typeface="Times New Roman"/>
                          <a:cs typeface="Times New Roman"/>
                        </a:rPr>
                        <a:t>ways an author uses points of view to influence readers </a:t>
                      </a:r>
                      <a:r>
                        <a:rPr lang="en-US" sz="1000" b="1" baseline="0" dirty="0" smtClean="0">
                          <a:solidFill>
                            <a:srgbClr val="000000"/>
                          </a:solidFill>
                          <a:effectLst/>
                          <a:latin typeface="+mn-lt"/>
                          <a:ea typeface="Times New Roman"/>
                          <a:cs typeface="Times New Roman"/>
                        </a:rPr>
                        <a:t> </a:t>
                      </a:r>
                      <a:r>
                        <a:rPr lang="en-US" sz="1000" b="0" i="1" dirty="0" smtClean="0">
                          <a:solidFill>
                            <a:srgbClr val="000000"/>
                          </a:solidFill>
                          <a:effectLst/>
                          <a:latin typeface="+mn-lt"/>
                          <a:ea typeface="Times New Roman"/>
                          <a:cs typeface="Times New Roman"/>
                        </a:rPr>
                        <a:t>RL.6.6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17954">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000" b="1" dirty="0" smtClean="0">
                          <a:effectLst/>
                          <a:latin typeface="+mn-lt"/>
                          <a:ea typeface="Times New Roman"/>
                          <a:cs typeface="Times New Roman"/>
                        </a:rPr>
                        <a:t>I describe what I see and hear when listening or watching a story, drama or poem.</a:t>
                      </a:r>
                      <a:r>
                        <a:rPr lang="en-US" sz="1000" b="1" baseline="0" dirty="0" smtClean="0">
                          <a:effectLst/>
                          <a:latin typeface="+mn-lt"/>
                          <a:ea typeface="Times New Roman"/>
                          <a:cs typeface="Times New Roman"/>
                        </a:rPr>
                        <a:t>  </a:t>
                      </a:r>
                      <a:r>
                        <a:rPr lang="en-US" sz="1000" b="0" i="1" dirty="0" smtClean="0">
                          <a:solidFill>
                            <a:srgbClr val="000000"/>
                          </a:solidFill>
                          <a:effectLst/>
                          <a:latin typeface="+mn-lt"/>
                          <a:ea typeface="Times New Roman"/>
                          <a:cs typeface="Times New Roman"/>
                        </a:rPr>
                        <a:t>RL.6.7</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07144">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000" b="1" dirty="0" smtClean="0">
                          <a:effectLst/>
                          <a:latin typeface="+mn-lt"/>
                          <a:ea typeface="Times New Roman"/>
                          <a:cs typeface="Times New Roman"/>
                        </a:rPr>
                        <a:t>I know specific</a:t>
                      </a:r>
                      <a:r>
                        <a:rPr lang="en-US" sz="1000" b="1" baseline="0" dirty="0" smtClean="0">
                          <a:effectLst/>
                          <a:latin typeface="+mn-lt"/>
                          <a:ea typeface="Times New Roman"/>
                          <a:cs typeface="Times New Roman"/>
                        </a:rPr>
                        <a:t> differences </a:t>
                      </a:r>
                      <a:r>
                        <a:rPr lang="en-US" sz="1000" b="1" dirty="0" smtClean="0">
                          <a:effectLst/>
                          <a:latin typeface="+mn-lt"/>
                          <a:ea typeface="Times New Roman"/>
                          <a:cs typeface="Times New Roman"/>
                        </a:rPr>
                        <a:t>in</a:t>
                      </a:r>
                      <a:r>
                        <a:rPr lang="en-US" sz="1000" b="1" baseline="0" dirty="0" smtClean="0">
                          <a:effectLst/>
                          <a:latin typeface="+mn-lt"/>
                          <a:ea typeface="Times New Roman"/>
                          <a:cs typeface="Times New Roman"/>
                        </a:rPr>
                        <a:t> </a:t>
                      </a:r>
                      <a:r>
                        <a:rPr lang="en-US" sz="1000" b="1" dirty="0" smtClean="0">
                          <a:effectLst/>
                          <a:latin typeface="+mn-lt"/>
                          <a:ea typeface="Times New Roman"/>
                          <a:cs typeface="Times New Roman"/>
                        </a:rPr>
                        <a:t>text, audio, visual or live versions of a story compared </a:t>
                      </a:r>
                      <a:r>
                        <a:rPr lang="en-US" sz="1000" b="1" u="none" dirty="0" smtClean="0">
                          <a:effectLst/>
                          <a:latin typeface="+mn-lt"/>
                          <a:ea typeface="Times New Roman"/>
                          <a:cs typeface="Times New Roman"/>
                        </a:rPr>
                        <a:t>to examples I’ve seen or heard</a:t>
                      </a:r>
                      <a:r>
                        <a:rPr lang="en-US" sz="1000" b="1" dirty="0" smtClean="0">
                          <a:effectLst/>
                          <a:latin typeface="+mn-lt"/>
                          <a:ea typeface="Times New Roman"/>
                          <a:cs typeface="Times New Roman"/>
                        </a:rPr>
                        <a:t>.</a:t>
                      </a:r>
                      <a:r>
                        <a:rPr lang="en-US" sz="1000" b="1" baseline="0" dirty="0" smtClean="0">
                          <a:effectLst/>
                          <a:latin typeface="+mn-lt"/>
                          <a:ea typeface="Times New Roman"/>
                          <a:cs typeface="Times New Roman"/>
                        </a:rPr>
                        <a:t> </a:t>
                      </a:r>
                      <a:r>
                        <a:rPr lang="en-US" sz="1000" b="0" i="1" dirty="0" smtClean="0">
                          <a:solidFill>
                            <a:srgbClr val="000000"/>
                          </a:solidFill>
                          <a:effectLst/>
                          <a:latin typeface="+mn-lt"/>
                          <a:ea typeface="Times New Roman"/>
                          <a:cs typeface="Times New Roman"/>
                        </a:rPr>
                        <a:t>RL.6.7</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59177">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a:t>
                      </a:r>
                      <a:r>
                        <a:rPr lang="en-US" sz="1000" b="1" baseline="0" dirty="0" smtClean="0">
                          <a:solidFill>
                            <a:srgbClr val="000000"/>
                          </a:solidFill>
                          <a:effectLst/>
                          <a:latin typeface="+mn-lt"/>
                          <a:ea typeface="Times New Roman"/>
                          <a:cs typeface="Times New Roman"/>
                        </a:rPr>
                        <a:t> c</a:t>
                      </a:r>
                      <a:r>
                        <a:rPr lang="en-US" sz="1000" b="1" dirty="0" smtClean="0">
                          <a:solidFill>
                            <a:srgbClr val="000000"/>
                          </a:solidFill>
                          <a:effectLst/>
                          <a:latin typeface="+mn-lt"/>
                          <a:ea typeface="Times New Roman"/>
                          <a:cs typeface="Times New Roman"/>
                        </a:rPr>
                        <a:t>ite evidence to show </a:t>
                      </a:r>
                      <a:r>
                        <a:rPr lang="en-US" sz="1000" b="1" dirty="0" smtClean="0">
                          <a:effectLst/>
                          <a:latin typeface="+mn-lt"/>
                          <a:ea typeface="Calibri"/>
                          <a:cs typeface="Calibri"/>
                        </a:rPr>
                        <a:t>how the author’s point of view is developed in a text for a specific purpose.</a:t>
                      </a:r>
                      <a:r>
                        <a:rPr lang="en-US" sz="1000" b="1" baseline="0" dirty="0" smtClean="0">
                          <a:effectLst/>
                          <a:latin typeface="+mn-lt"/>
                          <a:ea typeface="Calibri"/>
                          <a:cs typeface="Calibri"/>
                        </a:rPr>
                        <a:t> </a:t>
                      </a:r>
                      <a:r>
                        <a:rPr lang="en-US" sz="1000" b="0" i="1" dirty="0" smtClean="0">
                          <a:solidFill>
                            <a:srgbClr val="000000"/>
                          </a:solidFill>
                          <a:effectLst/>
                          <a:latin typeface="+mn-lt"/>
                          <a:ea typeface="Times New Roman"/>
                          <a:cs typeface="Times New Roman"/>
                        </a:rPr>
                        <a:t>RL.6.6</a:t>
                      </a: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378926">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000" b="1" dirty="0" smtClean="0">
                          <a:effectLst/>
                          <a:latin typeface="+mn-lt"/>
                          <a:ea typeface="Times New Roman"/>
                          <a:cs typeface="Times New Roman"/>
                        </a:rPr>
                        <a:t>I can create the experiences of reading, listening or viewing the same version of a text in order to make a recommendation of the benefits of each.</a:t>
                      </a:r>
                      <a:r>
                        <a:rPr lang="en-US" sz="1000" b="1" baseline="0" dirty="0" smtClean="0">
                          <a:solidFill>
                            <a:srgbClr val="000000"/>
                          </a:solidFill>
                          <a:effectLst/>
                          <a:latin typeface="+mn-lt"/>
                          <a:ea typeface="Times New Roman"/>
                          <a:cs typeface="Times New Roman"/>
                        </a:rPr>
                        <a:t> </a:t>
                      </a:r>
                      <a:r>
                        <a:rPr lang="en-US" sz="1000" b="0" i="1" baseline="0" dirty="0" smtClean="0">
                          <a:solidFill>
                            <a:srgbClr val="000000"/>
                          </a:solidFill>
                          <a:effectLst/>
                          <a:latin typeface="+mn-lt"/>
                          <a:ea typeface="Times New Roman"/>
                          <a:cs typeface="Times New Roman"/>
                        </a:rPr>
                        <a:t>RL.6.7</a:t>
                      </a:r>
                      <a:endParaRPr lang="en-US" sz="1000" b="0" i="1" dirty="0" smtClean="0">
                        <a:effectLst/>
                        <a:latin typeface="+mn-lt"/>
                        <a:ea typeface="Calibri"/>
                        <a:cs typeface="Times New Roman"/>
                      </a:endParaRPr>
                    </a:p>
                  </a:txBody>
                  <a:tcPr marL="97155" marR="97155" marT="47897" marB="47897" anchor="ctr">
                    <a:solidFill>
                      <a:schemeClr val="bg1"/>
                    </a:solidFill>
                  </a:tcPr>
                </a:tc>
                <a:tc>
                  <a:txBody>
                    <a:bodyPr/>
                    <a:lstStyle/>
                    <a:p>
                      <a:pPr marL="0" marR="0" algn="ctr">
                        <a:lnSpc>
                          <a:spcPct val="115000"/>
                        </a:lnSpc>
                        <a:spcBef>
                          <a:spcPts val="0"/>
                        </a:spcBef>
                        <a:spcAft>
                          <a:spcPts val="0"/>
                        </a:spcAft>
                      </a:pPr>
                      <a:r>
                        <a:rPr lang="en-US" sz="14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518160" y="218198"/>
            <a:ext cx="6554046" cy="466633"/>
          </a:xfrm>
          <a:prstGeom prst="rect">
            <a:avLst/>
          </a:prstGeom>
          <a:noFill/>
        </p:spPr>
        <p:txBody>
          <a:bodyPr wrap="square" lIns="96359" tIns="48180" rIns="96359" bIns="48180" rtlCol="0">
            <a:spAutoFit/>
          </a:bodyPr>
          <a:lstStyle/>
          <a:p>
            <a:r>
              <a:rPr lang="en-US" sz="1200" b="1" dirty="0"/>
              <a:t>Student Scoring </a:t>
            </a:r>
            <a:r>
              <a:rPr lang="en-US" sz="1200" dirty="0"/>
              <a:t>Color the box green if your answer was correct. Color the box red if your answer was not correct.</a:t>
            </a:r>
          </a:p>
        </p:txBody>
      </p:sp>
      <p:sp>
        <p:nvSpPr>
          <p:cNvPr id="6" name="Curved Down Arrow 5"/>
          <p:cNvSpPr/>
          <p:nvPr/>
        </p:nvSpPr>
        <p:spPr>
          <a:xfrm rot="1019646">
            <a:off x="5985744" y="4235643"/>
            <a:ext cx="870495" cy="2917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5904802" y="751280"/>
            <a:ext cx="852958" cy="3075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67829555"/>
              </p:ext>
            </p:extLst>
          </p:nvPr>
        </p:nvGraphicFramePr>
        <p:xfrm>
          <a:off x="506505" y="7620000"/>
          <a:ext cx="6580095" cy="1790048"/>
        </p:xfrm>
        <a:graphic>
          <a:graphicData uri="http://schemas.openxmlformats.org/drawingml/2006/table">
            <a:tbl>
              <a:tblPr firstRow="1" bandRow="1">
                <a:tableStyleId>{5940675A-B579-460E-94D1-54222C63F5DA}</a:tableStyleId>
              </a:tblPr>
              <a:tblGrid>
                <a:gridCol w="560295"/>
                <a:gridCol w="4800600"/>
                <a:gridCol w="381000"/>
                <a:gridCol w="381000"/>
                <a:gridCol w="457200"/>
              </a:tblGrid>
              <a:tr h="0">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452846">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1" i="0" kern="1200" baseline="0" dirty="0" smtClean="0">
                          <a:solidFill>
                            <a:schemeClr val="tx1"/>
                          </a:solidFill>
                          <a:effectLst/>
                          <a:latin typeface="+mn-lt"/>
                          <a:ea typeface="Times New Roman"/>
                          <a:cs typeface="Times New Roman"/>
                        </a:rPr>
                        <a:t>Write a conclusion that is appropriate for the audience and the task. </a:t>
                      </a:r>
                      <a:r>
                        <a:rPr lang="en-US" sz="1000" b="0" i="1" kern="1200" baseline="0" dirty="0" smtClean="0">
                          <a:solidFill>
                            <a:schemeClr val="tx1"/>
                          </a:solidFill>
                          <a:effectLst/>
                          <a:latin typeface="+mn-lt"/>
                          <a:ea typeface="Times New Roman"/>
                          <a:cs typeface="Times New Roman"/>
                        </a:rPr>
                        <a:t>W.6.2e</a:t>
                      </a:r>
                      <a:endParaRPr lang="en-US" sz="1000" b="0" i="1"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1" dirty="0" smtClean="0">
                          <a:solidFill>
                            <a:schemeClr val="tx1"/>
                          </a:solidFill>
                          <a:latin typeface="+mn-lt"/>
                          <a:cs typeface="Helvetica" panose="020B0604020202020204" pitchFamily="34" charset="0"/>
                        </a:rPr>
                        <a:t>Which sentence would provide the best transition into a new paragraph?</a:t>
                      </a:r>
                      <a:r>
                        <a:rPr lang="en-US" sz="1000" b="1" baseline="0" dirty="0" smtClean="0">
                          <a:solidFill>
                            <a:schemeClr val="tx1"/>
                          </a:solidFill>
                          <a:latin typeface="+mn-lt"/>
                          <a:cs typeface="Helvetica" panose="020B0604020202020204" pitchFamily="34" charset="0"/>
                        </a:rPr>
                        <a:t> </a:t>
                      </a:r>
                      <a:r>
                        <a:rPr lang="en-US" sz="1000" b="0" i="1" dirty="0" smtClean="0">
                          <a:solidFill>
                            <a:schemeClr val="tx1"/>
                          </a:solidFill>
                          <a:latin typeface="+mn-lt"/>
                          <a:cs typeface="Helvetica" panose="020B0604020202020204" pitchFamily="34" charset="0"/>
                        </a:rPr>
                        <a:t>W.6.2c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Helvetica" panose="020B0604020202020204" pitchFamily="34" charset="0"/>
                        </a:rPr>
                        <a:t>Choose two more exact words that the student could use in place of the</a:t>
                      </a:r>
                    </a:p>
                    <a:p>
                      <a:pPr marL="0" marR="0" lvl="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Helvetica" panose="020B0604020202020204" pitchFamily="34" charset="0"/>
                        </a:rPr>
                        <a:t> underlined word.</a:t>
                      </a:r>
                      <a:r>
                        <a:rPr lang="en-US" sz="1000" b="1" baseline="0" dirty="0" smtClean="0">
                          <a:solidFill>
                            <a:schemeClr val="tx1"/>
                          </a:solidFill>
                          <a:latin typeface="+mn-lt"/>
                          <a:cs typeface="Helvetica" panose="020B0604020202020204" pitchFamily="34" charset="0"/>
                        </a:rPr>
                        <a:t> </a:t>
                      </a:r>
                      <a:r>
                        <a:rPr lang="en-US" sz="1000" b="0" i="1" dirty="0" smtClean="0">
                          <a:solidFill>
                            <a:schemeClr val="tx1"/>
                          </a:solidFill>
                          <a:latin typeface="+mn-lt"/>
                          <a:cs typeface="Helvetica" panose="020B0604020202020204" pitchFamily="34" charset="0"/>
                        </a:rPr>
                        <a:t>W.2d, L.6</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none" dirty="0" smtClean="0">
                          <a:solidFill>
                            <a:schemeClr val="tx1"/>
                          </a:solidFill>
                          <a:effectLst/>
                        </a:rPr>
                        <a:t>Which word below, corrects the grammar usage mistake?</a:t>
                      </a:r>
                      <a:r>
                        <a:rPr lang="en-US" sz="1000" b="1" u="none" baseline="0" dirty="0" smtClean="0">
                          <a:solidFill>
                            <a:schemeClr val="tx1"/>
                          </a:solidFill>
                          <a:effectLst/>
                        </a:rPr>
                        <a:t> </a:t>
                      </a:r>
                      <a:r>
                        <a:rPr kumimoji="0" lang="en-US" sz="1000" b="0" i="1"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L.6.1.a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F177B04D-AEB5-43ED-B9BA-B3D1EC9C9067}" type="slidenum">
              <a:rPr lang="en-US" smtClean="0"/>
              <a:pPr/>
              <a:t>52</a:t>
            </a:fld>
            <a:endParaRPr lang="en-US" dirty="0"/>
          </a:p>
        </p:txBody>
      </p:sp>
    </p:spTree>
    <p:extLst>
      <p:ext uri="{BB962C8B-B14F-4D97-AF65-F5344CB8AC3E}">
        <p14:creationId xmlns:p14="http://schemas.microsoft.com/office/powerpoint/2010/main" val="2223871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4" y="251461"/>
            <a:ext cx="7316285" cy="9305396"/>
          </a:xfrm>
          <a:prstGeom prst="rect">
            <a:avLst/>
          </a:prstGeom>
          <a:noFill/>
        </p:spPr>
        <p:txBody>
          <a:bodyPr wrap="square" lIns="101882" tIns="50941" rIns="101882" bIns="50941" rtlCol="0">
            <a:spAutoFit/>
          </a:bodyPr>
          <a:lstStyle/>
          <a:p>
            <a:pPr algn="ctr"/>
            <a:r>
              <a:rPr lang="en-US" sz="1600" b="1" dirty="0"/>
              <a:t>Dog Breeds and their </a:t>
            </a:r>
            <a:r>
              <a:rPr lang="en-US" sz="1600" b="1" dirty="0" smtClean="0"/>
              <a:t>Purposes</a:t>
            </a:r>
          </a:p>
          <a:p>
            <a:pPr algn="ctr"/>
            <a:r>
              <a:rPr lang="en-US" sz="1600" b="1" dirty="0" smtClean="0"/>
              <a:t>Performance Task Classroom Activity</a:t>
            </a:r>
          </a:p>
          <a:p>
            <a:pPr algn="ctr"/>
            <a:endParaRPr lang="en-US" sz="160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a:t>
            </a:r>
            <a:r>
              <a:rPr lang="en-US" sz="1100" i="1" dirty="0" smtClean="0"/>
              <a:t>classroom activity was </a:t>
            </a:r>
            <a:r>
              <a:rPr lang="en-US" sz="1100" i="1" dirty="0"/>
              <a:t>written by </a:t>
            </a:r>
            <a:r>
              <a:rPr lang="en-US" sz="1100" b="1" i="1" dirty="0"/>
              <a:t>Anne Berg, Aliceson Brandt </a:t>
            </a:r>
            <a:r>
              <a:rPr lang="en-US" sz="1100" i="1" dirty="0"/>
              <a:t>and</a:t>
            </a:r>
            <a:r>
              <a:rPr lang="en-US" sz="1100" b="1" i="1" dirty="0"/>
              <a:t> Ko Kagawa.</a:t>
            </a:r>
          </a:p>
          <a:p>
            <a:endParaRPr lang="en-US" sz="1100" i="1" dirty="0"/>
          </a:p>
          <a:p>
            <a:r>
              <a:rPr lang="en-US" sz="1100" dirty="0"/>
              <a:t>The Classroom Activity introduces students to the context of a performance task, so they are not disadvantaged in demonstrating the skills the task intends to assess. </a:t>
            </a:r>
          </a:p>
          <a:p>
            <a:endParaRPr lang="en-US" sz="1100" dirty="0"/>
          </a:p>
          <a:p>
            <a:r>
              <a:rPr lang="en-US" sz="1100" dirty="0"/>
              <a:t>Contextual elements include:</a:t>
            </a:r>
          </a:p>
          <a:p>
            <a:endParaRPr lang="en-US" sz="1100" dirty="0"/>
          </a:p>
          <a:p>
            <a:pPr marL="254706" indent="-254706">
              <a:buAutoNum type="arabicPeriod"/>
            </a:pPr>
            <a:r>
              <a:rPr lang="en-US" sz="1100" dirty="0"/>
              <a:t>an </a:t>
            </a:r>
            <a:r>
              <a:rPr lang="en-US" sz="1100" b="1" dirty="0"/>
              <a:t>understanding of the setting or situation </a:t>
            </a:r>
            <a:r>
              <a:rPr lang="en-US" sz="1100" dirty="0"/>
              <a:t>in which the task is placed</a:t>
            </a:r>
          </a:p>
          <a:p>
            <a:pPr marL="254706" indent="-254706">
              <a:buAutoNum type="arabicPeriod"/>
            </a:pPr>
            <a:r>
              <a:rPr lang="en-US" sz="1100" dirty="0"/>
              <a:t>potentially </a:t>
            </a:r>
            <a:r>
              <a:rPr lang="en-US" sz="1100" b="1" dirty="0"/>
              <a:t>unfamiliar concepts </a:t>
            </a:r>
            <a:r>
              <a:rPr lang="en-US" sz="1100" dirty="0"/>
              <a:t>that are associated with the scenario</a:t>
            </a:r>
          </a:p>
          <a:p>
            <a:pPr marL="254706" indent="-254706">
              <a:buAutoNum type="arabicPeriod"/>
            </a:pPr>
            <a:r>
              <a:rPr lang="en-US" sz="1100" b="1" dirty="0"/>
              <a:t>key terms or vocabulary </a:t>
            </a:r>
            <a:r>
              <a:rPr lang="en-US" sz="1100" dirty="0"/>
              <a:t>students will need to understand in order to meaningfully engage with and complete the performance task</a:t>
            </a:r>
          </a:p>
          <a:p>
            <a:endParaRPr lang="en-US" sz="1100" dirty="0"/>
          </a:p>
          <a:p>
            <a:r>
              <a:rPr lang="en-US" sz="1100" dirty="0"/>
              <a:t>The Classroom Activity is also intended to generate student interest in further exploration of the key idea(s). The Classroom Activity should be easy to implement with clear instructions. </a:t>
            </a:r>
          </a:p>
          <a:p>
            <a:endParaRPr lang="en-US" sz="1100" dirty="0"/>
          </a:p>
          <a:p>
            <a:r>
              <a:rPr lang="en-US" sz="110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1100" dirty="0"/>
          </a:p>
          <a:p>
            <a:r>
              <a:rPr lang="en-US" sz="1100" b="1" dirty="0"/>
              <a:t>Resources needed:</a:t>
            </a:r>
          </a:p>
          <a:p>
            <a:endParaRPr lang="en-US" sz="1100" b="1" dirty="0"/>
          </a:p>
          <a:p>
            <a:pPr marL="191030" indent="-191030">
              <a:buFont typeface="Arial" panose="020B0604020202020204" pitchFamily="34" charset="0"/>
              <a:buChar char="•"/>
            </a:pPr>
            <a:r>
              <a:rPr lang="en-US" sz="1100" dirty="0"/>
              <a:t>Chart paper, whiteboard, or chalkboard</a:t>
            </a:r>
          </a:p>
          <a:p>
            <a:pPr marL="191030" indent="-191030">
              <a:buFont typeface="Arial" panose="020B0604020202020204" pitchFamily="34" charset="0"/>
              <a:buChar char="•"/>
            </a:pPr>
            <a:r>
              <a:rPr lang="en-US" sz="1100" dirty="0"/>
              <a:t>Markers or chalk</a:t>
            </a:r>
          </a:p>
          <a:p>
            <a:pPr marL="191030" indent="-191030">
              <a:buFont typeface="Arial" panose="020B0604020202020204" pitchFamily="34" charset="0"/>
              <a:buChar char="•"/>
            </a:pPr>
            <a:r>
              <a:rPr lang="en-US" sz="1100" dirty="0"/>
              <a:t>One piece of paper and a pencil for each group. </a:t>
            </a:r>
          </a:p>
          <a:p>
            <a:pPr marL="191030" indent="-191030">
              <a:buFont typeface="Arial" panose="020B0604020202020204" pitchFamily="34" charset="0"/>
              <a:buChar char="•"/>
            </a:pPr>
            <a:r>
              <a:rPr lang="en-US" sz="1100" dirty="0"/>
              <a:t>Some method of displaying the ancillary materials.</a:t>
            </a:r>
          </a:p>
          <a:p>
            <a:endParaRPr lang="en-US" sz="1100" dirty="0"/>
          </a:p>
          <a:p>
            <a:r>
              <a:rPr lang="en-US" sz="1100" b="1" dirty="0"/>
              <a:t>Learning Goals</a:t>
            </a:r>
            <a:r>
              <a:rPr lang="en-US" sz="1100" dirty="0"/>
              <a:t>:</a:t>
            </a:r>
          </a:p>
          <a:p>
            <a:endParaRPr lang="en-US" sz="1100" dirty="0"/>
          </a:p>
          <a:p>
            <a:pPr marL="191030" indent="-191030">
              <a:buFont typeface="Arial" panose="020B0604020202020204" pitchFamily="34" charset="0"/>
              <a:buChar char="•"/>
            </a:pPr>
            <a:r>
              <a:rPr lang="en-US" sz="1100" dirty="0"/>
              <a:t>Students will understand the context of the key concepts related to the topic:</a:t>
            </a:r>
          </a:p>
          <a:p>
            <a:pPr marL="191030" indent="60139">
              <a:buFont typeface="Courier New" panose="02070309020205020404" pitchFamily="49" charset="0"/>
              <a:buChar char="o"/>
            </a:pPr>
            <a:r>
              <a:rPr lang="en-US" sz="1100" dirty="0"/>
              <a:t>    Dogs are bred to serve a variety of purposes.</a:t>
            </a:r>
          </a:p>
          <a:p>
            <a:r>
              <a:rPr lang="en-US" sz="1100"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100" dirty="0"/>
              <a:t>. </a:t>
            </a:r>
          </a:p>
          <a:p>
            <a:endParaRPr lang="en-US" sz="1100" b="1" dirty="0"/>
          </a:p>
          <a:p>
            <a:pPr marL="191030" indent="-191030">
              <a:buFont typeface="Arial" panose="020B0604020202020204" pitchFamily="34" charset="0"/>
              <a:buChar char="•"/>
            </a:pPr>
            <a:r>
              <a:rPr lang="en-US" sz="1100" b="1" dirty="0"/>
              <a:t>Breed: </a:t>
            </a:r>
            <a:r>
              <a:rPr lang="en-US" sz="1100" dirty="0"/>
              <a:t>a particular kind of animal that is produced to serve a specific purpose</a:t>
            </a:r>
          </a:p>
          <a:p>
            <a:pPr marL="191030" indent="-191030">
              <a:buFont typeface="Arial" panose="020B0604020202020204" pitchFamily="34" charset="0"/>
              <a:buChar char="•"/>
            </a:pPr>
            <a:r>
              <a:rPr lang="en-US" sz="1100" b="1" dirty="0"/>
              <a:t>Behavioral characteristic: </a:t>
            </a:r>
            <a:r>
              <a:rPr lang="en-US" sz="1100" dirty="0"/>
              <a:t>manner of behaving </a:t>
            </a:r>
            <a:endParaRPr lang="en-US" sz="1100" b="1" dirty="0"/>
          </a:p>
          <a:p>
            <a:pPr marL="191030" indent="-191030">
              <a:buFont typeface="Arial" panose="020B0604020202020204" pitchFamily="34" charset="0"/>
              <a:buChar char="•"/>
            </a:pPr>
            <a:r>
              <a:rPr lang="en-US" sz="1100" b="1" dirty="0"/>
              <a:t>Terrain:</a:t>
            </a:r>
            <a:r>
              <a:rPr lang="en-US" sz="1100" dirty="0"/>
              <a:t> land with specific  physical features</a:t>
            </a:r>
          </a:p>
          <a:p>
            <a:endParaRPr lang="en-US" sz="1100" b="1" dirty="0"/>
          </a:p>
          <a:p>
            <a:r>
              <a:rPr lang="en-US" sz="1100" dirty="0"/>
              <a:t>[Purpose: The facilitator’s goal is to introduce students to the idea that dogs are bred to serve a variety of purposes.  This activity will allow students to be active participants as they explore the purposes of different dog breeds.]</a:t>
            </a:r>
          </a:p>
          <a:p>
            <a:endParaRPr lang="en-US" sz="1100" dirty="0"/>
          </a:p>
          <a:p>
            <a:r>
              <a:rPr lang="en-US" sz="1100" dirty="0"/>
              <a:t>Note:  The following section can be modified to accommodate various teacher-student interaction types such as  a teacher-lead discussion with the entire class, a teacher-student discussion for remote locations with a single student, or small groups.</a:t>
            </a:r>
          </a:p>
          <a:p>
            <a:r>
              <a:rPr lang="en-US" sz="1100" dirty="0"/>
              <a:t/>
            </a:r>
            <a:br>
              <a:rPr lang="en-US" sz="1100" dirty="0"/>
            </a:br>
            <a:r>
              <a:rPr lang="en-US" sz="1100" dirty="0"/>
              <a:t>[Divide the students in small groups of two to four students. Give each group a piece of a paper and a pencil.]</a:t>
            </a:r>
          </a:p>
          <a:p>
            <a:endParaRPr lang="en-US" sz="1100" dirty="0"/>
          </a:p>
          <a:p>
            <a:r>
              <a:rPr lang="en-US" sz="1100" dirty="0"/>
              <a:t>*Facilitators can decide whether they want to display ancillary materials using an overhead projector or computer/</a:t>
            </a:r>
            <a:r>
              <a:rPr lang="en-US" sz="1100" dirty="0" err="1"/>
              <a:t>Smartboard</a:t>
            </a:r>
            <a:r>
              <a:rPr lang="en-US" sz="1100" dirty="0"/>
              <a:t>, or whether they want to produce them as a handout for students.</a:t>
            </a:r>
          </a:p>
        </p:txBody>
      </p:sp>
    </p:spTree>
    <p:extLst>
      <p:ext uri="{BB962C8B-B14F-4D97-AF65-F5344CB8AC3E}">
        <p14:creationId xmlns:p14="http://schemas.microsoft.com/office/powerpoint/2010/main" val="286299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7381793"/>
          </a:xfrm>
          <a:prstGeom prst="rect">
            <a:avLst/>
          </a:prstGeom>
          <a:noFill/>
        </p:spPr>
        <p:txBody>
          <a:bodyPr wrap="square" lIns="101882" tIns="50941" rIns="101882" bIns="50941" rtlCol="0">
            <a:spAutoFit/>
          </a:bodyPr>
          <a:lstStyle/>
          <a:p>
            <a:r>
              <a:rPr lang="en-US" sz="1600" b="1" dirty="0"/>
              <a:t>Dog Breeds and their Purposes </a:t>
            </a:r>
            <a:r>
              <a:rPr lang="en-US" sz="1300" i="1" dirty="0"/>
              <a:t>continued…</a:t>
            </a:r>
            <a:endParaRPr lang="en-US" sz="1300" b="1" i="1" dirty="0"/>
          </a:p>
          <a:p>
            <a:endParaRPr lang="en-US" sz="1300" i="1" dirty="0"/>
          </a:p>
          <a:p>
            <a:r>
              <a:rPr lang="en-US" sz="1200" b="1" dirty="0"/>
              <a:t>Facilitator says: </a:t>
            </a:r>
            <a:r>
              <a:rPr lang="en-US" sz="1200" dirty="0"/>
              <a:t> “There are many different types of dogs, or breeds and they are bred to serve many purposes in society.  Here are three examples of dog breeds and their behavioral characteristics.”</a:t>
            </a:r>
          </a:p>
          <a:p>
            <a:endParaRPr lang="en-US" sz="1200" dirty="0"/>
          </a:p>
          <a:p>
            <a:r>
              <a:rPr lang="en-US" sz="1200" dirty="0"/>
              <a:t>[Display </a:t>
            </a:r>
            <a:r>
              <a:rPr lang="en-US" sz="1200" b="1" dirty="0"/>
              <a:t>Figures 1-3. </a:t>
            </a:r>
            <a:r>
              <a:rPr lang="en-US" sz="1200" dirty="0"/>
              <a:t>Write and read aloud the following question: “How do the behavioral characteristics of each dog breed help them serve a purpose?”</a:t>
            </a:r>
            <a:endParaRPr lang="en-US" sz="1200" b="1" dirty="0"/>
          </a:p>
          <a:p>
            <a:endParaRPr lang="en-US" sz="1200" dirty="0"/>
          </a:p>
          <a:p>
            <a:r>
              <a:rPr lang="en-US" sz="1200" dirty="0"/>
              <a:t>“One breed is the Border Collie. They are known for their intense stare, intelligence, high energy, and their ability to be trained.  Border Collies work well with humans, as they are sensitive and loyal. This breed is often found on farms with sheep and other herd animals because they like to stalk and chase them.”</a:t>
            </a:r>
          </a:p>
          <a:p>
            <a:endParaRPr lang="en-US" sz="1200" dirty="0"/>
          </a:p>
          <a:p>
            <a:r>
              <a:rPr lang="en-US" sz="1200" dirty="0"/>
              <a:t>“Another breed is the German Shepherd. German Shepherds also excel in almost anything  they are trained to do because of their intelligence.   They have a lot of self-confidence, but are not unnecessarily aggressive, which allows them to take the lead in situations. This breed is patient, determined and has a great sense of smell.”</a:t>
            </a:r>
          </a:p>
          <a:p>
            <a:endParaRPr lang="en-US" sz="1200" dirty="0"/>
          </a:p>
          <a:p>
            <a:r>
              <a:rPr lang="en-US" sz="1200" dirty="0"/>
              <a:t>“Golden Retrievers are another breed of canines. Golden Retrievers have a keen sense of smell and enjoy playing fetch. These dogs are also well-mannered  and work well with people, making them easy to train.  They are a very popular breed because they adapt to many different situations and are easy to work with .”</a:t>
            </a:r>
          </a:p>
          <a:p>
            <a:endParaRPr lang="en-US" sz="1200" dirty="0"/>
          </a:p>
          <a:p>
            <a:r>
              <a:rPr lang="en-US" sz="1200" dirty="0"/>
              <a:t>“Now that you know about these dog breeds, work with your small group to answer the following question on the paper provided:  How do the behavioral characteristics of each dog breed help them serve a purpose?”</a:t>
            </a:r>
          </a:p>
          <a:p>
            <a:endParaRPr lang="en-US" sz="1200" b="1" dirty="0"/>
          </a:p>
          <a:p>
            <a:r>
              <a:rPr lang="en-US" sz="1200" dirty="0"/>
              <a:t>[Give the students three minutes to discuss and write down their thoughts. After about three minutes, have students share their ideas with the class. Ask the students to share their responses to the question and record them.]</a:t>
            </a:r>
          </a:p>
          <a:p>
            <a:endParaRPr lang="en-US" sz="1200" b="1" dirty="0"/>
          </a:p>
          <a:p>
            <a:r>
              <a:rPr lang="en-US" sz="1200" b="1" dirty="0"/>
              <a:t>Possible class discussion answers </a:t>
            </a:r>
            <a:r>
              <a:rPr lang="en-US" sz="1200" b="1" i="1" dirty="0"/>
              <a:t>(unscripted):</a:t>
            </a:r>
          </a:p>
          <a:p>
            <a:pPr marL="191030" indent="-191030">
              <a:buFont typeface="Arial" panose="020B0604020202020204" pitchFamily="34" charset="0"/>
              <a:buChar char="•"/>
            </a:pPr>
            <a:r>
              <a:rPr lang="en-US" sz="1200" dirty="0"/>
              <a:t>Border Collies</a:t>
            </a:r>
          </a:p>
          <a:p>
            <a:pPr marL="700442" lvl="1" indent="-191030">
              <a:buFont typeface="Arial" panose="020B0604020202020204" pitchFamily="34" charset="0"/>
              <a:buChar char="•"/>
            </a:pPr>
            <a:r>
              <a:rPr lang="en-US" sz="1200" dirty="0"/>
              <a:t>The characteristic of stalking and chasing other animals shows that they like to control or herd other animals.</a:t>
            </a:r>
          </a:p>
          <a:p>
            <a:pPr marL="700442" lvl="1" indent="-191030">
              <a:buFont typeface="Arial" panose="020B0604020202020204" pitchFamily="34" charset="0"/>
              <a:buChar char="•"/>
            </a:pPr>
            <a:r>
              <a:rPr lang="en-US" sz="1200" dirty="0"/>
              <a:t>Their stare also helps them control other animals.</a:t>
            </a:r>
          </a:p>
          <a:p>
            <a:pPr marL="700442" lvl="1" indent="-191030">
              <a:buFont typeface="Arial" panose="020B0604020202020204" pitchFamily="34" charset="0"/>
              <a:buChar char="•"/>
            </a:pPr>
            <a:r>
              <a:rPr lang="en-US" sz="1200" dirty="0"/>
              <a:t>Their trainability and intelligence shows that they can learn from people and lead other animals.</a:t>
            </a:r>
          </a:p>
          <a:p>
            <a:pPr marL="191030" indent="-191030">
              <a:buFont typeface="Arial" panose="020B0604020202020204" pitchFamily="34" charset="0"/>
              <a:buChar char="•"/>
            </a:pPr>
            <a:r>
              <a:rPr lang="en-US" sz="1200" dirty="0"/>
              <a:t>German Shepherds</a:t>
            </a:r>
          </a:p>
          <a:p>
            <a:pPr marL="700442" lvl="1" indent="-191030">
              <a:buFont typeface="Arial" panose="020B0604020202020204" pitchFamily="34" charset="0"/>
              <a:buChar char="•"/>
            </a:pPr>
            <a:r>
              <a:rPr lang="en-US" sz="1200" dirty="0"/>
              <a:t>The characteristic of having a lot of courage will allow them to work with police officers.</a:t>
            </a:r>
          </a:p>
          <a:p>
            <a:pPr marL="700442" lvl="1" indent="-191030">
              <a:buFont typeface="Arial" panose="020B0604020202020204" pitchFamily="34" charset="0"/>
              <a:buChar char="•"/>
            </a:pPr>
            <a:r>
              <a:rPr lang="en-US" sz="1200" dirty="0"/>
              <a:t>Their great sense of smell and patience allows them to persevere when trying to sniff out things.</a:t>
            </a:r>
          </a:p>
          <a:p>
            <a:pPr marL="700442" lvl="1" indent="-191030">
              <a:buFont typeface="Arial" panose="020B0604020202020204" pitchFamily="34" charset="0"/>
              <a:buChar char="•"/>
            </a:pPr>
            <a:r>
              <a:rPr lang="en-US" sz="1200" dirty="0"/>
              <a:t>Their ability to be trained makes them ideal police dogs because they have to learn many things.</a:t>
            </a:r>
          </a:p>
          <a:p>
            <a:endParaRPr lang="en-US" sz="1200" dirty="0"/>
          </a:p>
        </p:txBody>
      </p:sp>
    </p:spTree>
    <p:extLst>
      <p:ext uri="{BB962C8B-B14F-4D97-AF65-F5344CB8AC3E}">
        <p14:creationId xmlns:p14="http://schemas.microsoft.com/office/powerpoint/2010/main" val="262288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8951453"/>
          </a:xfrm>
          <a:prstGeom prst="rect">
            <a:avLst/>
          </a:prstGeom>
          <a:noFill/>
        </p:spPr>
        <p:txBody>
          <a:bodyPr wrap="square" lIns="101882" tIns="50941" rIns="101882" bIns="50941" rtlCol="0">
            <a:spAutoFit/>
          </a:bodyPr>
          <a:lstStyle/>
          <a:p>
            <a:r>
              <a:rPr lang="en-US" sz="1600" b="1" dirty="0"/>
              <a:t>Dog Breeds and their Purposes </a:t>
            </a:r>
            <a:r>
              <a:rPr lang="en-US" sz="1300" i="1" dirty="0"/>
              <a:t>continued…</a:t>
            </a:r>
            <a:endParaRPr lang="en-US" sz="1300" b="1" i="1" dirty="0"/>
          </a:p>
          <a:p>
            <a:pPr marL="191030" indent="-191030">
              <a:buFont typeface="Arial" panose="020B0604020202020204" pitchFamily="34" charset="0"/>
              <a:buChar char="•"/>
            </a:pPr>
            <a:r>
              <a:rPr lang="en-US" sz="1300" dirty="0"/>
              <a:t>Golden Retrievers</a:t>
            </a:r>
          </a:p>
          <a:p>
            <a:pPr marL="700442" lvl="1" indent="-191030">
              <a:buFont typeface="Arial" panose="020B0604020202020204" pitchFamily="34" charset="0"/>
              <a:buChar char="•"/>
            </a:pPr>
            <a:r>
              <a:rPr lang="en-US" sz="1300" dirty="0"/>
              <a:t>This breed likes to play fetch making them great retrievers.</a:t>
            </a:r>
          </a:p>
          <a:p>
            <a:pPr marL="700442" lvl="1" indent="-191030">
              <a:buFont typeface="Arial" panose="020B0604020202020204" pitchFamily="34" charset="0"/>
              <a:buChar char="•"/>
            </a:pPr>
            <a:r>
              <a:rPr lang="en-US" sz="1300" dirty="0"/>
              <a:t>Their keen sense of smell makes them great at finding things.</a:t>
            </a:r>
          </a:p>
          <a:p>
            <a:pPr marL="700442" lvl="1" indent="-191030">
              <a:buFont typeface="Arial" panose="020B0604020202020204" pitchFamily="34" charset="0"/>
              <a:buChar char="•"/>
            </a:pPr>
            <a:r>
              <a:rPr lang="en-US" sz="1300" dirty="0"/>
              <a:t>Their good nature makes them a great family dog.</a:t>
            </a:r>
          </a:p>
          <a:p>
            <a:pPr marL="700442" lvl="1" indent="-191030">
              <a:buFont typeface="Arial" panose="020B0604020202020204" pitchFamily="34" charset="0"/>
              <a:buChar char="•"/>
            </a:pPr>
            <a:endParaRPr lang="en-US" sz="1300" dirty="0"/>
          </a:p>
          <a:p>
            <a:r>
              <a:rPr lang="en-US" sz="1300" dirty="0"/>
              <a:t>[When the discussion is finished, create the chart below and read aloud the following categories of dog characteristics and behaviors: “protection, herding, retrievers, companions, fighting, scent.”]</a:t>
            </a:r>
          </a:p>
          <a:p>
            <a:endParaRPr lang="en-US" sz="1300" dirty="0"/>
          </a:p>
          <a:p>
            <a:endParaRPr lang="en-US" sz="1300" dirty="0"/>
          </a:p>
          <a:p>
            <a:endParaRPr lang="en-US" sz="1300" b="1" dirty="0"/>
          </a:p>
          <a:p>
            <a:endParaRPr lang="en-US" sz="1300" dirty="0"/>
          </a:p>
          <a:p>
            <a:endParaRPr lang="en-US" sz="1300" dirty="0"/>
          </a:p>
          <a:p>
            <a:r>
              <a:rPr lang="en-US" sz="1300" b="1" dirty="0"/>
              <a:t>Facilitator says: </a:t>
            </a:r>
            <a:r>
              <a:rPr lang="en-US" sz="1300" dirty="0"/>
              <a:t>“If you look at the reasons you provided, you will begin to see which categories each breed fits into.  Keep in mind that they can fit into more than one category. Together we will begin classifying  and placing  the breeds into the appropriate categories. Where do you think the Border Collie, German Shepherd, and Golden Retriever belong?”</a:t>
            </a:r>
            <a:endParaRPr lang="en-US" sz="1300" b="1" dirty="0"/>
          </a:p>
          <a:p>
            <a:endParaRPr lang="en-US" sz="1300" b="1" dirty="0"/>
          </a:p>
          <a:p>
            <a:r>
              <a:rPr lang="en-US" sz="1300" b="1" dirty="0"/>
              <a:t>Possible student responses (</a:t>
            </a:r>
            <a:r>
              <a:rPr lang="en-US" sz="1300" b="1" i="1" dirty="0"/>
              <a:t>unscripted</a:t>
            </a:r>
            <a:r>
              <a:rPr lang="en-US" sz="1300" b="1" dirty="0"/>
              <a:t>)</a:t>
            </a:r>
          </a:p>
          <a:p>
            <a:pPr marL="191030" indent="-191030">
              <a:buFont typeface="Arial" panose="020B0604020202020204" pitchFamily="34" charset="0"/>
              <a:buChar char="•"/>
            </a:pPr>
            <a:r>
              <a:rPr lang="en-US" sz="1300" dirty="0"/>
              <a:t>The Border Collie belongs in the herding category because it chases other animals. </a:t>
            </a:r>
          </a:p>
          <a:p>
            <a:pPr marL="191030" indent="-191030">
              <a:buFont typeface="Arial" panose="020B0604020202020204" pitchFamily="34" charset="0"/>
              <a:buChar char="•"/>
            </a:pPr>
            <a:r>
              <a:rPr lang="en-US" sz="1300" dirty="0"/>
              <a:t>The German Shepherd belongs in the protection and companion categories because it is loyal and self confident. </a:t>
            </a:r>
          </a:p>
          <a:p>
            <a:pPr marL="191030" indent="-191030">
              <a:buFont typeface="Arial" panose="020B0604020202020204" pitchFamily="34" charset="0"/>
              <a:buChar char="•"/>
            </a:pPr>
            <a:r>
              <a:rPr lang="en-US" sz="1300" dirty="0"/>
              <a:t>The German Shepherd could also belong in the scent category because of its keen sense of smell.</a:t>
            </a:r>
          </a:p>
          <a:p>
            <a:pPr marL="191030" indent="-191030">
              <a:buFont typeface="Arial" panose="020B0604020202020204" pitchFamily="34" charset="0"/>
              <a:buChar char="•"/>
            </a:pPr>
            <a:r>
              <a:rPr lang="en-US" sz="1300" dirty="0"/>
              <a:t>The Golden Retriever belongs in the retriever category because it likes to play fetch and keen sense of smell, which would also make it fit into the scent category.</a:t>
            </a:r>
          </a:p>
          <a:p>
            <a:pPr marL="191030" indent="-191030">
              <a:buFont typeface="Arial" panose="020B0604020202020204" pitchFamily="34" charset="0"/>
              <a:buChar char="•"/>
            </a:pPr>
            <a:r>
              <a:rPr lang="en-US" sz="1300" dirty="0"/>
              <a:t>The Golden Retriever could also belong in the companion category because it is well-mannered and can adapt to many different living situations.</a:t>
            </a:r>
          </a:p>
          <a:p>
            <a:endParaRPr lang="en-US" sz="1300" b="1" dirty="0"/>
          </a:p>
          <a:p>
            <a:r>
              <a:rPr lang="en-US" sz="1300" b="1" dirty="0"/>
              <a:t>Facilitator says: “</a:t>
            </a:r>
            <a:r>
              <a:rPr lang="en-US" sz="1300" dirty="0"/>
              <a:t>Use what you know about dog breeds, that we have not discussed, and their characteristics to place them in the appropriate categories. Be prepared to explain your classification.”</a:t>
            </a:r>
          </a:p>
          <a:p>
            <a:endParaRPr lang="en-US" sz="1300" b="1" dirty="0"/>
          </a:p>
          <a:p>
            <a:r>
              <a:rPr lang="en-US" sz="1300" dirty="0"/>
              <a:t>[Give the students three minutes to discuss and write down their thoughts.]</a:t>
            </a:r>
          </a:p>
          <a:p>
            <a:endParaRPr lang="en-US" sz="1300" dirty="0"/>
          </a:p>
          <a:p>
            <a:r>
              <a:rPr lang="en-US" sz="1300" dirty="0"/>
              <a:t>[After about three minutes, have students share their ideas with the class. Ask the students to share their responses to the question and record them under the initial question. This discussion should last about five minutes.]</a:t>
            </a:r>
          </a:p>
          <a:p>
            <a:endParaRPr lang="en-US" sz="1300" dirty="0"/>
          </a:p>
          <a:p>
            <a:r>
              <a:rPr lang="en-US" sz="1300" b="1" dirty="0"/>
              <a:t>Possible student responses (</a:t>
            </a:r>
            <a:r>
              <a:rPr lang="en-US" sz="1300" b="1" i="1" dirty="0"/>
              <a:t>unscripted</a:t>
            </a:r>
            <a:r>
              <a:rPr lang="en-US" sz="1300" b="1" dirty="0"/>
              <a:t>)</a:t>
            </a:r>
          </a:p>
          <a:p>
            <a:pPr marL="191030" indent="-191030">
              <a:buFont typeface="Arial" panose="020B0604020202020204" pitchFamily="34" charset="0"/>
              <a:buChar char="•"/>
            </a:pPr>
            <a:r>
              <a:rPr lang="en-US" sz="1300" dirty="0"/>
              <a:t>The </a:t>
            </a:r>
            <a:r>
              <a:rPr lang="en-US" sz="1300" dirty="0" err="1"/>
              <a:t>Pitbull</a:t>
            </a:r>
            <a:r>
              <a:rPr lang="en-US" sz="1300" dirty="0"/>
              <a:t> should fit under the fighting category because they tend to be aggressive.</a:t>
            </a:r>
          </a:p>
          <a:p>
            <a:pPr marL="191030" indent="-191030">
              <a:buFont typeface="Arial" panose="020B0604020202020204" pitchFamily="34" charset="0"/>
              <a:buChar char="•"/>
            </a:pPr>
            <a:r>
              <a:rPr lang="en-US" sz="1300" dirty="0"/>
              <a:t>The </a:t>
            </a:r>
            <a:r>
              <a:rPr lang="en-US" sz="1300" dirty="0" err="1"/>
              <a:t>Pitbull</a:t>
            </a:r>
            <a:r>
              <a:rPr lang="en-US" sz="1300" dirty="0"/>
              <a:t> could also fit under the companion category because we have one as a pet.</a:t>
            </a:r>
          </a:p>
          <a:p>
            <a:pPr marL="191030" indent="-191030">
              <a:buFont typeface="Arial" panose="020B0604020202020204" pitchFamily="34" charset="0"/>
              <a:buChar char="•"/>
            </a:pPr>
            <a:r>
              <a:rPr lang="en-US" sz="1300" dirty="0"/>
              <a:t>The Chihuahua would fit under the companion category because it is friendly.</a:t>
            </a:r>
          </a:p>
          <a:p>
            <a:pPr marL="191030" indent="-191030">
              <a:buFont typeface="Arial" panose="020B0604020202020204" pitchFamily="34" charset="0"/>
              <a:buChar char="•"/>
            </a:pPr>
            <a:r>
              <a:rPr lang="en-US" sz="1300" dirty="0"/>
              <a:t>The Labrador is a good companion and scent dog because it has a great sense of smell.</a:t>
            </a:r>
          </a:p>
          <a:p>
            <a:pPr marL="191030" indent="-191030">
              <a:buFont typeface="Arial" panose="020B0604020202020204" pitchFamily="34" charset="0"/>
              <a:buChar char="•"/>
            </a:pPr>
            <a:r>
              <a:rPr lang="en-US" sz="1300" dirty="0"/>
              <a:t>A Heeler is a great herding dog because it likes to chase animals.</a:t>
            </a:r>
          </a:p>
          <a:p>
            <a:pPr marL="191030" indent="-191030">
              <a:buFont typeface="Arial" panose="020B0604020202020204" pitchFamily="34" charset="0"/>
              <a:buChar char="•"/>
            </a:pPr>
            <a:r>
              <a:rPr lang="en-US" sz="1300" dirty="0"/>
              <a:t>A Rottweiler would fit under the protection category because is alert and strong.</a:t>
            </a:r>
          </a:p>
        </p:txBody>
      </p:sp>
      <p:graphicFrame>
        <p:nvGraphicFramePr>
          <p:cNvPr id="2" name="Table 1"/>
          <p:cNvGraphicFramePr>
            <a:graphicFrameLocks noGrp="1"/>
          </p:cNvGraphicFramePr>
          <p:nvPr>
            <p:extLst>
              <p:ext uri="{D42A27DB-BD31-4B8C-83A1-F6EECF244321}">
                <p14:modId xmlns:p14="http://schemas.microsoft.com/office/powerpoint/2010/main" val="3531741730"/>
              </p:ext>
            </p:extLst>
          </p:nvPr>
        </p:nvGraphicFramePr>
        <p:xfrm>
          <a:off x="431800" y="2049564"/>
          <a:ext cx="6953436" cy="769836"/>
        </p:xfrm>
        <a:graphic>
          <a:graphicData uri="http://schemas.openxmlformats.org/drawingml/2006/table">
            <a:tbl>
              <a:tblPr firstRow="1" bandRow="1">
                <a:tableStyleId>{5940675A-B579-460E-94D1-54222C63F5DA}</a:tableStyleId>
              </a:tblPr>
              <a:tblGrid>
                <a:gridCol w="1158906"/>
                <a:gridCol w="1158906"/>
                <a:gridCol w="1158906"/>
                <a:gridCol w="1158906"/>
                <a:gridCol w="1158906"/>
                <a:gridCol w="1158906"/>
              </a:tblGrid>
              <a:tr h="333972">
                <a:tc>
                  <a:txBody>
                    <a:bodyPr/>
                    <a:lstStyle/>
                    <a:p>
                      <a:pPr algn="ctr"/>
                      <a:r>
                        <a:rPr lang="en-US" sz="1300" b="1" dirty="0" smtClean="0"/>
                        <a:t>Protection</a:t>
                      </a:r>
                      <a:endParaRPr lang="en-US" sz="1300" b="1" dirty="0"/>
                    </a:p>
                  </a:txBody>
                  <a:tcPr marL="103632" marR="103632" marT="50292" marB="50292"/>
                </a:tc>
                <a:tc>
                  <a:txBody>
                    <a:bodyPr/>
                    <a:lstStyle/>
                    <a:p>
                      <a:pPr algn="ctr"/>
                      <a:r>
                        <a:rPr lang="en-US" sz="1300" b="1" dirty="0" smtClean="0"/>
                        <a:t>Herding</a:t>
                      </a:r>
                      <a:endParaRPr lang="en-US" sz="1300" b="1" dirty="0"/>
                    </a:p>
                  </a:txBody>
                  <a:tcPr marL="103632" marR="103632" marT="50292" marB="50292"/>
                </a:tc>
                <a:tc>
                  <a:txBody>
                    <a:bodyPr/>
                    <a:lstStyle/>
                    <a:p>
                      <a:pPr algn="ctr"/>
                      <a:r>
                        <a:rPr lang="en-US" sz="1300" b="1" dirty="0" smtClean="0"/>
                        <a:t>Retrievers</a:t>
                      </a:r>
                      <a:endParaRPr lang="en-US" sz="1300" b="1" dirty="0"/>
                    </a:p>
                  </a:txBody>
                  <a:tcPr marL="103632" marR="103632" marT="50292" marB="50292"/>
                </a:tc>
                <a:tc>
                  <a:txBody>
                    <a:bodyPr/>
                    <a:lstStyle/>
                    <a:p>
                      <a:pPr algn="ctr"/>
                      <a:r>
                        <a:rPr lang="en-US" sz="1300" b="1" dirty="0" smtClean="0"/>
                        <a:t>Companions</a:t>
                      </a:r>
                      <a:endParaRPr lang="en-US" sz="1300" b="1" dirty="0"/>
                    </a:p>
                  </a:txBody>
                  <a:tcPr marL="103632" marR="103632" marT="50292" marB="50292"/>
                </a:tc>
                <a:tc>
                  <a:txBody>
                    <a:bodyPr/>
                    <a:lstStyle/>
                    <a:p>
                      <a:pPr algn="ctr"/>
                      <a:r>
                        <a:rPr lang="en-US" sz="1300" b="1" dirty="0" smtClean="0"/>
                        <a:t>Fighting</a:t>
                      </a:r>
                      <a:endParaRPr lang="en-US" sz="1300" b="1" dirty="0"/>
                    </a:p>
                  </a:txBody>
                  <a:tcPr marL="103632" marR="103632" marT="50292" marB="50292"/>
                </a:tc>
                <a:tc>
                  <a:txBody>
                    <a:bodyPr/>
                    <a:lstStyle/>
                    <a:p>
                      <a:pPr algn="ctr"/>
                      <a:r>
                        <a:rPr lang="en-US" sz="1300" b="1" dirty="0" smtClean="0"/>
                        <a:t>Scent</a:t>
                      </a:r>
                      <a:endParaRPr lang="en-US" sz="1300" b="1" dirty="0"/>
                    </a:p>
                  </a:txBody>
                  <a:tcPr marL="103632" marR="103632" marT="50292" marB="50292"/>
                </a:tc>
              </a:tr>
              <a:tr h="435864">
                <a:tc>
                  <a:txBody>
                    <a:bodyPr/>
                    <a:lstStyle/>
                    <a:p>
                      <a:endParaRPr lang="en-US" sz="2200"/>
                    </a:p>
                  </a:txBody>
                  <a:tcPr marL="103632" marR="103632" marT="50292" marB="50292"/>
                </a:tc>
                <a:tc>
                  <a:txBody>
                    <a:bodyPr/>
                    <a:lstStyle/>
                    <a:p>
                      <a:endParaRPr lang="en-US" sz="2200"/>
                    </a:p>
                  </a:txBody>
                  <a:tcPr marL="103632" marR="103632" marT="50292" marB="50292"/>
                </a:tc>
                <a:tc>
                  <a:txBody>
                    <a:bodyPr/>
                    <a:lstStyle/>
                    <a:p>
                      <a:endParaRPr lang="en-US" sz="2200"/>
                    </a:p>
                  </a:txBody>
                  <a:tcPr marL="103632" marR="103632" marT="50292" marB="50292"/>
                </a:tc>
                <a:tc>
                  <a:txBody>
                    <a:bodyPr/>
                    <a:lstStyle/>
                    <a:p>
                      <a:endParaRPr lang="en-US" sz="2200"/>
                    </a:p>
                  </a:txBody>
                  <a:tcPr marL="103632" marR="103632" marT="50292" marB="50292"/>
                </a:tc>
                <a:tc>
                  <a:txBody>
                    <a:bodyPr/>
                    <a:lstStyle/>
                    <a:p>
                      <a:endParaRPr lang="en-US" sz="2200"/>
                    </a:p>
                  </a:txBody>
                  <a:tcPr marL="103632" marR="103632" marT="50292" marB="50292"/>
                </a:tc>
                <a:tc>
                  <a:txBody>
                    <a:bodyPr/>
                    <a:lstStyle/>
                    <a:p>
                      <a:endParaRPr lang="en-US" sz="2200" dirty="0"/>
                    </a:p>
                  </a:txBody>
                  <a:tcPr marL="103632" marR="103632" marT="50292" marB="50292"/>
                </a:tc>
              </a:tr>
            </a:tbl>
          </a:graphicData>
        </a:graphic>
      </p:graphicFrame>
    </p:spTree>
    <p:extLst>
      <p:ext uri="{BB962C8B-B14F-4D97-AF65-F5344CB8AC3E}">
        <p14:creationId xmlns:p14="http://schemas.microsoft.com/office/powerpoint/2010/main" val="393048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2765144"/>
          </a:xfrm>
          <a:prstGeom prst="rect">
            <a:avLst/>
          </a:prstGeom>
          <a:noFill/>
        </p:spPr>
        <p:txBody>
          <a:bodyPr wrap="square" lIns="101882" tIns="50941" rIns="101882" bIns="50941" rtlCol="0">
            <a:spAutoFit/>
          </a:bodyPr>
          <a:lstStyle/>
          <a:p>
            <a:r>
              <a:rPr lang="en-US" sz="1600" b="1" dirty="0"/>
              <a:t>Dog Breeds and their Purposes </a:t>
            </a:r>
            <a:r>
              <a:rPr lang="en-US" sz="1300" i="1" dirty="0"/>
              <a:t>continued…</a:t>
            </a:r>
          </a:p>
          <a:p>
            <a:r>
              <a:rPr lang="en-US" sz="1300" b="1" dirty="0"/>
              <a:t/>
            </a:r>
            <a:br>
              <a:rPr lang="en-US" sz="1300" b="1" dirty="0"/>
            </a:br>
            <a:r>
              <a:rPr lang="en-US" sz="1200" b="1" dirty="0"/>
              <a:t>Facilitator says: </a:t>
            </a:r>
            <a:r>
              <a:rPr lang="en-US" sz="1200" dirty="0"/>
              <a:t>“If you  look at all of the breeds and characteristics you provided, they all support how the breeds fit into categories.  As you can see dog breeds have specific behavioral characteristics that allow them to serve a particular purpose.  When we purchase dogs we want to keep these behavioral traits in mind so that the dog is able to serve its purpose and avoid frustration by both dog owners and the dog itself.  Remember that if we allow dogs to use their natural abilities they can fulfill their purpose and thrive.”</a:t>
            </a:r>
          </a:p>
          <a:p>
            <a:endParaRPr lang="en-US" sz="1200" b="1" dirty="0"/>
          </a:p>
          <a:p>
            <a:r>
              <a:rPr lang="en-US" sz="1200" b="1" dirty="0"/>
              <a:t>Facilitator says: </a:t>
            </a:r>
            <a:r>
              <a:rPr lang="en-US" sz="1200" dirty="0"/>
              <a:t>“In your performance task, you will be learning more about different kinds of relationships that dogs and humans have. The group work you did today should help prepare you for the research and writing you will be doing in the performance task.” </a:t>
            </a:r>
          </a:p>
          <a:p>
            <a:endParaRPr lang="en-US" sz="1200" dirty="0"/>
          </a:p>
          <a:p>
            <a:r>
              <a:rPr lang="en-US" sz="1200" dirty="0"/>
              <a:t>Note: Facilitator should collect student notes from this activity.</a:t>
            </a:r>
          </a:p>
          <a:p>
            <a:endParaRPr lang="en-US" sz="1200" dirty="0"/>
          </a:p>
        </p:txBody>
      </p:sp>
    </p:spTree>
    <p:extLst>
      <p:ext uri="{BB962C8B-B14F-4D97-AF65-F5344CB8AC3E}">
        <p14:creationId xmlns:p14="http://schemas.microsoft.com/office/powerpoint/2010/main" val="2324578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4224</TotalTime>
  <Words>14708</Words>
  <Application>Microsoft Office PowerPoint</Application>
  <PresentationFormat>Custom</PresentationFormat>
  <Paragraphs>1855</Paragraphs>
  <Slides>52</Slides>
  <Notes>6</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561</cp:revision>
  <cp:lastPrinted>2015-07-10T20:47:30Z</cp:lastPrinted>
  <dcterms:created xsi:type="dcterms:W3CDTF">2013-06-13T16:49:22Z</dcterms:created>
  <dcterms:modified xsi:type="dcterms:W3CDTF">2015-10-31T21:58:02Z</dcterms:modified>
</cp:coreProperties>
</file>