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85" r:id="rId2"/>
    <p:sldId id="366" r:id="rId3"/>
    <p:sldId id="418" r:id="rId4"/>
    <p:sldId id="370" r:id="rId5"/>
    <p:sldId id="371" r:id="rId6"/>
    <p:sldId id="412" r:id="rId7"/>
    <p:sldId id="413" r:id="rId8"/>
    <p:sldId id="414" r:id="rId9"/>
    <p:sldId id="415" r:id="rId10"/>
    <p:sldId id="416" r:id="rId11"/>
    <p:sldId id="417" r:id="rId12"/>
    <p:sldId id="372" r:id="rId13"/>
    <p:sldId id="367" r:id="rId14"/>
    <p:sldId id="368" r:id="rId15"/>
    <p:sldId id="373" r:id="rId16"/>
    <p:sldId id="374" r:id="rId17"/>
    <p:sldId id="411" r:id="rId18"/>
    <p:sldId id="409" r:id="rId19"/>
    <p:sldId id="376" r:id="rId20"/>
    <p:sldId id="369" r:id="rId21"/>
    <p:sldId id="377" r:id="rId22"/>
    <p:sldId id="378" r:id="rId23"/>
    <p:sldId id="379" r:id="rId24"/>
    <p:sldId id="380" r:id="rId25"/>
    <p:sldId id="381" r:id="rId26"/>
    <p:sldId id="357"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5"/>
    <a:srgbClr val="BCE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7" autoAdjust="0"/>
    <p:restoredTop sz="94665" autoAdjust="0"/>
  </p:normalViewPr>
  <p:slideViewPr>
    <p:cSldViewPr>
      <p:cViewPr>
        <p:scale>
          <a:sx n="100" d="100"/>
          <a:sy n="100" d="100"/>
        </p:scale>
        <p:origin x="-245" y="30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7F6B2-B980-42B2-B863-62AB0BA18E5D}" type="datetimeFigureOut">
              <a:rPr lang="en-US" smtClean="0"/>
              <a:t>10/31/2015</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EBE1F-24ED-42D9-B1FA-96E2AD20C1E2}" type="slidenum">
              <a:rPr lang="en-US" smtClean="0"/>
              <a:t>‹#›</a:t>
            </a:fld>
            <a:endParaRPr lang="en-US" dirty="0"/>
          </a:p>
        </p:txBody>
      </p:sp>
    </p:spTree>
    <p:extLst>
      <p:ext uri="{BB962C8B-B14F-4D97-AF65-F5344CB8AC3E}">
        <p14:creationId xmlns:p14="http://schemas.microsoft.com/office/powerpoint/2010/main" val="847985487"/>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12</a:t>
            </a:fld>
            <a:endParaRPr lang="en-US" dirty="0"/>
          </a:p>
        </p:txBody>
      </p:sp>
    </p:spTree>
    <p:extLst>
      <p:ext uri="{BB962C8B-B14F-4D97-AF65-F5344CB8AC3E}">
        <p14:creationId xmlns:p14="http://schemas.microsoft.com/office/powerpoint/2010/main" val="176142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13</a:t>
            </a:fld>
            <a:endParaRPr lang="en-US" dirty="0"/>
          </a:p>
        </p:txBody>
      </p:sp>
    </p:spTree>
    <p:extLst>
      <p:ext uri="{BB962C8B-B14F-4D97-AF65-F5344CB8AC3E}">
        <p14:creationId xmlns:p14="http://schemas.microsoft.com/office/powerpoint/2010/main" val="216846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7" name="Shape 157"/>
          <p:cNvSpPr>
            <a:spLocks noGrp="1" noRot="1" noChangeAspect="1"/>
          </p:cNvSpPr>
          <p:nvPr>
            <p:ph type="sldImg" idx="2"/>
          </p:nvPr>
        </p:nvSpPr>
        <p:spPr>
          <a:xfrm>
            <a:off x="2105025" y="685800"/>
            <a:ext cx="26479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5747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50</a:t>
            </a:fld>
            <a:endParaRPr lang="en-US" dirty="0"/>
          </a:p>
        </p:txBody>
      </p:sp>
    </p:spTree>
    <p:extLst>
      <p:ext uri="{BB962C8B-B14F-4D97-AF65-F5344CB8AC3E}">
        <p14:creationId xmlns:p14="http://schemas.microsoft.com/office/powerpoint/2010/main" val="232094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30"/>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15997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330407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9"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35400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5" name="Footer Placeholder 4"/>
          <p:cNvSpPr>
            <a:spLocks noGrp="1"/>
          </p:cNvSpPr>
          <p:nvPr>
            <p:ph type="ftr" sz="quarter" idx="11"/>
          </p:nvPr>
        </p:nvSpPr>
        <p:spPr/>
        <p:txBody>
          <a:bodyPr/>
          <a:lstStyle>
            <a:lvl1pPr>
              <a:defRPr sz="900">
                <a:solidFill>
                  <a:schemeClr val="tx1"/>
                </a:solidFill>
              </a:defRPr>
            </a:lvl1pPr>
          </a:lstStyle>
          <a:p>
            <a:r>
              <a:rPr lang="en-US" dirty="0" smtClean="0"/>
              <a:t>07/01/2015 Revised OSP and Susan Richmond</a:t>
            </a:r>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60257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5"/>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1924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8"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3"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49518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3"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3"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6"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6"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1099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34096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404960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4"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6" y="400479"/>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4" y="2104819"/>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411605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889DC-0DCB-4B74-8FF1-3277D9B5E9DE}" type="datetimeFigureOut">
              <a:rPr lang="en-US" smtClean="0"/>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80649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53"/>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D9C889DC-0DCB-4B74-8FF1-3277D9B5E9DE}" type="datetimeFigureOut">
              <a:rPr lang="en-US" smtClean="0"/>
              <a:t>10/31/2015</a:t>
            </a:fld>
            <a:endParaRPr lang="en-US" dirty="0"/>
          </a:p>
        </p:txBody>
      </p:sp>
      <p:sp>
        <p:nvSpPr>
          <p:cNvPr id="5" name="Footer Placeholder 4"/>
          <p:cNvSpPr>
            <a:spLocks noGrp="1"/>
          </p:cNvSpPr>
          <p:nvPr>
            <p:ph type="ftr" sz="quarter" idx="3"/>
          </p:nvPr>
        </p:nvSpPr>
        <p:spPr>
          <a:xfrm>
            <a:off x="2655570" y="9322653"/>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53"/>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AF8359E8-5B63-4AE7-A26F-FE183B9DDE83}" type="slidenum">
              <a:rPr lang="en-US" smtClean="0"/>
              <a:t>‹#›</a:t>
            </a:fld>
            <a:endParaRPr lang="en-US" dirty="0"/>
          </a:p>
        </p:txBody>
      </p:sp>
      <p:sp>
        <p:nvSpPr>
          <p:cNvPr id="7" name="Footer Placeholder 4"/>
          <p:cNvSpPr txBox="1">
            <a:spLocks/>
          </p:cNvSpPr>
          <p:nvPr userDrawn="1"/>
        </p:nvSpPr>
        <p:spPr>
          <a:xfrm>
            <a:off x="2667000" y="9677400"/>
            <a:ext cx="2461260" cy="267758"/>
          </a:xfrm>
          <a:prstGeom prst="rect">
            <a:avLst/>
          </a:prstGeom>
        </p:spPr>
        <p:txBody>
          <a:bodyPr/>
          <a:lstStyle>
            <a:defPPr>
              <a:defRPr lang="en-US"/>
            </a:defPPr>
            <a:lvl1pPr marL="0" algn="l" defTabSz="1018824" rtl="0" eaLnBrk="1" latinLnBrk="0" hangingPunct="1">
              <a:defRPr sz="9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smtClean="0"/>
              <a:t>07/01/2015 Revised OSP and Susan Richmond</a:t>
            </a:r>
            <a:endParaRPr lang="en-US" dirty="0"/>
          </a:p>
        </p:txBody>
      </p:sp>
    </p:spTree>
    <p:extLst>
      <p:ext uri="{BB962C8B-B14F-4D97-AF65-F5344CB8AC3E}">
        <p14:creationId xmlns:p14="http://schemas.microsoft.com/office/powerpoint/2010/main" val="1770629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GHtC80KcAM" TargetMode="External"/><Relationship Id="rId2" Type="http://schemas.openxmlformats.org/officeDocument/2006/relationships/hyperlink" Target="https://www.youtube.com/watch?v=9M1ky9_nm4Y"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google.com/url?sa=i&amp;rct=j&amp;q=&amp;esrc=s&amp;source=images&amp;cd=&amp;cad=rja&amp;uact=8&amp;ved=0CAcQjRxqFQoTCPPPufXa2MYCFRKWiAodJhoODQ&amp;url=http://www.wpclipart.com/sign_language/British_sign_language_alphabet.png.html&amp;ei=2f-jVbP_BZKsogSmtLho&amp;bvm=bv.97653015,d.cGU&amp;psig=AFQjCNGuU2wYhwqZe_yyf1sEuE-GVIgNkw&amp;ust=143689243852487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xqFQoTCJS5vZre2MYCFVEsiAod2mACFg&amp;url=http://www.mayer-johnson.com/pcs-classic-sign-language-symbols-volume-i-ii-iii-studio-edition&amp;ei=TAOkVZTjA9HYoATawYmwAQ&amp;bvm=bv.97653015,d.cGU&amp;psig=AFQjCNGuU2wYhwqZe_yyf1sEuE-GVIgNkw&amp;ust=143689243852487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9M1ky9_nm4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iGHtC80KcA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91050" y="1760222"/>
            <a:ext cx="2608792" cy="2283097"/>
            <a:chOff x="4741224" y="381000"/>
            <a:chExt cx="2166470" cy="1981200"/>
          </a:xfrm>
        </p:grpSpPr>
        <p:sp>
          <p:nvSpPr>
            <p:cNvPr id="32" name="Parallelogram 31"/>
            <p:cNvSpPr/>
            <p:nvPr/>
          </p:nvSpPr>
          <p:spPr>
            <a:xfrm rot="1114965" flipH="1">
              <a:off x="4777414" y="557751"/>
              <a:ext cx="2130280" cy="1688521"/>
            </a:xfrm>
            <a:prstGeom prst="parallelogram">
              <a:avLst/>
            </a:prstGeom>
            <a:solidFill>
              <a:srgbClr val="F79646">
                <a:lumMod val="75000"/>
              </a:srgbClr>
            </a:solidFill>
            <a:ln w="25400" cap="flat" cmpd="sng" algn="ctr">
              <a:noFill/>
              <a:prstDash val="solid"/>
            </a:ln>
            <a:effectLst/>
          </p:spPr>
          <p:txBody>
            <a:bodyPr rtlCol="0" anchor="ctr"/>
            <a:lstStyle/>
            <a:p>
              <a:pPr algn="ctr" defTabSz="1135157">
                <a:defRPr/>
              </a:pPr>
              <a:endParaRPr lang="en-US" sz="2200" kern="0" dirty="0">
                <a:solidFill>
                  <a:prstClr val="white"/>
                </a:solidFill>
                <a:latin typeface="Calibri"/>
              </a:endParaRPr>
            </a:p>
          </p:txBody>
        </p:sp>
        <p:sp>
          <p:nvSpPr>
            <p:cNvPr id="33" name="Parallelogram 32"/>
            <p:cNvSpPr/>
            <p:nvPr/>
          </p:nvSpPr>
          <p:spPr>
            <a:xfrm>
              <a:off x="5029200" y="694562"/>
              <a:ext cx="1676400" cy="1439038"/>
            </a:xfrm>
            <a:prstGeom prst="parallelogram">
              <a:avLst/>
            </a:prstGeom>
            <a:solidFill>
              <a:srgbClr val="FFFFBD"/>
            </a:solidFill>
            <a:ln w="25400" cap="flat" cmpd="sng" algn="ctr">
              <a:noFill/>
              <a:prstDash val="solid"/>
            </a:ln>
            <a:effectLst/>
          </p:spPr>
          <p:txBody>
            <a:bodyPr rtlCol="0" anchor="ctr"/>
            <a:lstStyle/>
            <a:p>
              <a:pPr algn="ctr" defTabSz="1135157">
                <a:defRPr/>
              </a:pPr>
              <a:endParaRPr lang="en-US" sz="2200" kern="0" dirty="0">
                <a:solidFill>
                  <a:prstClr val="white"/>
                </a:solidFill>
                <a:latin typeface="Calibri"/>
              </a:endParaRPr>
            </a:p>
          </p:txBody>
        </p:sp>
        <p:sp>
          <p:nvSpPr>
            <p:cNvPr id="34" name="Rectangle 33"/>
            <p:cNvSpPr/>
            <p:nvPr/>
          </p:nvSpPr>
          <p:spPr>
            <a:xfrm>
              <a:off x="4741224" y="381000"/>
              <a:ext cx="1054587" cy="934776"/>
            </a:xfrm>
            <a:prstGeom prst="rect">
              <a:avLst/>
            </a:prstGeom>
            <a:solidFill>
              <a:srgbClr val="FFFFBD"/>
            </a:solidFill>
            <a:ln>
              <a:solidFill>
                <a:srgbClr val="F79646">
                  <a:lumMod val="75000"/>
                </a:srgb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135157">
                <a:defRPr/>
              </a:pPr>
              <a:r>
                <a:rPr lang="en-US" sz="64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4</a:t>
              </a:r>
              <a:r>
                <a:rPr lang="en-US" sz="6400" b="1" kern="0" baseline="3000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th</a:t>
              </a:r>
              <a:r>
                <a:rPr lang="en-US" sz="64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 </a:t>
              </a:r>
            </a:p>
          </p:txBody>
        </p:sp>
        <p:pic>
          <p:nvPicPr>
            <p:cNvPr id="35" name="Picture 8" descr="C:\Documents and Settings\Owner\Local Settings\Temporary Internet Files\Content.IE5\FH6EVO2I\MP900400619[1].jpg"/>
            <p:cNvPicPr>
              <a:picLocks noChangeAspect="1" noChangeArrowheads="1"/>
            </p:cNvPicPr>
            <p:nvPr/>
          </p:nvPicPr>
          <p:blipFill>
            <a:blip r:embed="rId2" cstate="print"/>
            <a:srcRect l="12664" t="12664" r="10917"/>
            <a:stretch>
              <a:fillRect/>
            </a:stretch>
          </p:blipFill>
          <p:spPr bwMode="auto">
            <a:xfrm>
              <a:off x="5181601" y="576344"/>
              <a:ext cx="1524000" cy="1785856"/>
            </a:xfrm>
            <a:prstGeom prst="rect">
              <a:avLst/>
            </a:prstGeom>
            <a:noFill/>
            <a:effectLst>
              <a:softEdge rad="317500"/>
            </a:effectLst>
          </p:spPr>
        </p:pic>
      </p:grpSp>
      <p:sp>
        <p:nvSpPr>
          <p:cNvPr id="6" name="Slide Number Placeholder 2"/>
          <p:cNvSpPr>
            <a:spLocks noGrp="1"/>
          </p:cNvSpPr>
          <p:nvPr>
            <p:ph type="sldNum" sz="quarter" idx="12"/>
          </p:nvPr>
        </p:nvSpPr>
        <p:spPr>
          <a:xfrm>
            <a:off x="7310915" y="7102973"/>
            <a:ext cx="2380298" cy="408013"/>
          </a:xfrm>
        </p:spPr>
        <p:txBody>
          <a:bodyPr lIns="91429" tIns="45715" rIns="91429" bIns="45715"/>
          <a:lstStyle/>
          <a:p>
            <a:fld id="{D192E466-86B2-498F-86F8-110F8D9584F2}" type="slidenum">
              <a:rPr lang="en-US" smtClean="0"/>
              <a:pPr/>
              <a:t>1</a:t>
            </a:fld>
            <a:endParaRPr lang="en-US" dirty="0"/>
          </a:p>
        </p:txBody>
      </p:sp>
      <p:sp>
        <p:nvSpPr>
          <p:cNvPr id="22" name="Right Triangle 21"/>
          <p:cNvSpPr/>
          <p:nvPr/>
        </p:nvSpPr>
        <p:spPr>
          <a:xfrm rot="5400000" flipH="1">
            <a:off x="660174" y="7641999"/>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sp>
        <p:nvSpPr>
          <p:cNvPr id="23" name="Right Triangle 22"/>
          <p:cNvSpPr/>
          <p:nvPr/>
        </p:nvSpPr>
        <p:spPr>
          <a:xfrm rot="16200000" flipH="1">
            <a:off x="5476308" y="-699519"/>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grpSp>
        <p:nvGrpSpPr>
          <p:cNvPr id="3" name="Group 2"/>
          <p:cNvGrpSpPr/>
          <p:nvPr/>
        </p:nvGrpSpPr>
        <p:grpSpPr>
          <a:xfrm>
            <a:off x="801874" y="917413"/>
            <a:ext cx="5903726" cy="7781580"/>
            <a:chOff x="801874" y="917413"/>
            <a:chExt cx="5903726" cy="7781583"/>
          </a:xfrm>
        </p:grpSpPr>
        <p:grpSp>
          <p:nvGrpSpPr>
            <p:cNvPr id="16" name="Group 15"/>
            <p:cNvGrpSpPr/>
            <p:nvPr/>
          </p:nvGrpSpPr>
          <p:grpSpPr>
            <a:xfrm>
              <a:off x="801874" y="917413"/>
              <a:ext cx="5829300" cy="4682220"/>
              <a:chOff x="754704" y="-491622"/>
              <a:chExt cx="5486400" cy="4469392"/>
            </a:xfrm>
          </p:grpSpPr>
          <p:sp>
            <p:nvSpPr>
              <p:cNvPr id="17" name="TextBox 16"/>
              <p:cNvSpPr txBox="1"/>
              <p:nvPr/>
            </p:nvSpPr>
            <p:spPr>
              <a:xfrm>
                <a:off x="754704" y="2342220"/>
                <a:ext cx="5486400" cy="1635550"/>
              </a:xfrm>
              <a:prstGeom prst="rect">
                <a:avLst/>
              </a:prstGeom>
              <a:noFill/>
              <a:ln>
                <a:noFill/>
              </a:ln>
            </p:spPr>
            <p:txBody>
              <a:bodyPr wrap="square" lIns="96661" tIns="48331" rIns="96661" bIns="48331" rtlCol="0">
                <a:spAutoFit/>
              </a:bodyPr>
              <a:lstStyle/>
              <a:p>
                <a:r>
                  <a:rPr lang="en-US" sz="3500" b="1" dirty="0">
                    <a:effectLst>
                      <a:outerShdw blurRad="38100" dist="38100" dir="2700000" algn="tl">
                        <a:srgbClr val="000000">
                          <a:alpha val="43137"/>
                        </a:srgbClr>
                      </a:outerShdw>
                    </a:effectLst>
                  </a:rPr>
                  <a:t>Teacher Directions</a:t>
                </a:r>
              </a:p>
              <a:p>
                <a:r>
                  <a:rPr lang="en-US" sz="3500" b="1" dirty="0">
                    <a:effectLst>
                      <a:outerShdw blurRad="38100" dist="38100" dir="2700000" algn="tl">
                        <a:srgbClr val="000000">
                          <a:alpha val="43137"/>
                        </a:srgbClr>
                      </a:outerShdw>
                    </a:effectLst>
                  </a:rPr>
                  <a:t>Quarter </a:t>
                </a:r>
                <a:r>
                  <a:rPr lang="en-US" sz="3500" b="1" i="1" dirty="0">
                    <a:effectLst>
                      <a:outerShdw blurRad="38100" dist="38100" dir="2700000" algn="tl">
                        <a:srgbClr val="000000">
                          <a:alpha val="43137"/>
                        </a:srgbClr>
                      </a:outerShdw>
                    </a:effectLst>
                  </a:rPr>
                  <a:t>2</a:t>
                </a:r>
                <a:r>
                  <a:rPr lang="en-US" sz="3500" b="1" dirty="0">
                    <a:effectLst>
                      <a:outerShdw blurRad="38100" dist="38100" dir="2700000" algn="tl">
                        <a:srgbClr val="000000">
                          <a:alpha val="43137"/>
                        </a:srgbClr>
                      </a:outerShdw>
                    </a:effectLst>
                  </a:rPr>
                  <a:t> Pre-Assessment</a:t>
                </a:r>
              </a:p>
              <a:p>
                <a:pPr algn="ctr"/>
                <a:r>
                  <a:rPr lang="en-US" sz="3500" b="1" dirty="0" smtClean="0">
                    <a:effectLst>
                      <a:outerShdw blurRad="38100" dist="38100" dir="2700000" algn="tl">
                        <a:srgbClr val="000000">
                          <a:alpha val="43137"/>
                        </a:srgbClr>
                      </a:outerShdw>
                    </a:effectLst>
                  </a:rPr>
                  <a:t> </a:t>
                </a:r>
                <a:endParaRPr lang="en-US" sz="3500" b="1" dirty="0">
                  <a:effectLst>
                    <a:outerShdw blurRad="38100" dist="38100" dir="2700000" algn="tl">
                      <a:srgbClr val="000000">
                        <a:alpha val="43137"/>
                      </a:srgbClr>
                    </a:outerShdw>
                  </a:effectLst>
                </a:endParaRPr>
              </a:p>
            </p:txBody>
          </p:sp>
          <p:sp>
            <p:nvSpPr>
              <p:cNvPr id="19" name="Rectangle 18"/>
              <p:cNvSpPr/>
              <p:nvPr/>
            </p:nvSpPr>
            <p:spPr>
              <a:xfrm>
                <a:off x="914400" y="-491622"/>
                <a:ext cx="1714255" cy="837292"/>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13" name="Rectangle 12"/>
            <p:cNvSpPr/>
            <p:nvPr/>
          </p:nvSpPr>
          <p:spPr>
            <a:xfrm>
              <a:off x="934720" y="5951222"/>
              <a:ext cx="4160520" cy="2747774"/>
            </a:xfrm>
            <a:prstGeom prst="rect">
              <a:avLst/>
            </a:prstGeom>
          </p:spPr>
          <p:txBody>
            <a:bodyPr wrap="square" lIns="96378" tIns="48189" rIns="96378" bIns="48189">
              <a:spAutoFit/>
            </a:bodyPr>
            <a:lstStyle/>
            <a:p>
              <a:r>
                <a:rPr lang="en-US" sz="1300" b="1" u="sng" dirty="0">
                  <a:effectLst>
                    <a:outerShdw blurRad="38100" dist="38100" dir="2700000" algn="tl">
                      <a:srgbClr val="000000">
                        <a:alpha val="43137"/>
                      </a:srgbClr>
                    </a:outerShdw>
                  </a:effectLst>
                </a:rPr>
                <a:t>Readin</a:t>
              </a:r>
              <a:r>
                <a:rPr lang="en-US" sz="1300" b="1" dirty="0">
                  <a:effectLst>
                    <a:outerShdw blurRad="38100" dist="38100" dir="2700000" algn="tl">
                      <a:srgbClr val="000000">
                        <a:alpha val="43137"/>
                      </a:srgbClr>
                    </a:outerShdw>
                  </a:effectLst>
                </a:rPr>
                <a:t>g</a:t>
              </a:r>
            </a:p>
            <a:p>
              <a:r>
                <a:rPr lang="en-US" sz="1300" b="1" dirty="0">
                  <a:solidFill>
                    <a:srgbClr val="C00000"/>
                  </a:solidFill>
                </a:rPr>
                <a:t>12</a:t>
              </a:r>
              <a:r>
                <a:rPr lang="en-US" sz="1300" b="1" dirty="0"/>
                <a:t> Selected-Response Items</a:t>
              </a:r>
              <a:r>
                <a:rPr lang="en-US" sz="1300" b="1" dirty="0">
                  <a:solidFill>
                    <a:srgbClr val="C00000"/>
                  </a:solidFill>
                </a:rPr>
                <a:t> </a:t>
              </a:r>
            </a:p>
            <a:p>
              <a:r>
                <a:rPr lang="en-US" sz="1300" b="1" dirty="0">
                  <a:solidFill>
                    <a:srgbClr val="C00000"/>
                  </a:solidFill>
                </a:rPr>
                <a:t>  1 </a:t>
              </a:r>
              <a:r>
                <a:rPr lang="en-US" sz="1300" b="1" dirty="0"/>
                <a:t>Constructed Response </a:t>
              </a:r>
            </a:p>
            <a:p>
              <a:r>
                <a:rPr lang="en-US" sz="1300" b="1" u="sng" dirty="0">
                  <a:effectLst>
                    <a:outerShdw blurRad="38100" dist="38100" dir="2700000" algn="tl">
                      <a:srgbClr val="000000">
                        <a:alpha val="43137"/>
                      </a:srgbClr>
                    </a:outerShdw>
                  </a:effectLst>
                </a:rPr>
                <a:t>Research</a:t>
              </a:r>
            </a:p>
            <a:p>
              <a:r>
                <a:rPr lang="en-US" sz="1300" b="1" dirty="0">
                  <a:solidFill>
                    <a:srgbClr val="C00000"/>
                  </a:solidFill>
                </a:rPr>
                <a:t>  3</a:t>
              </a:r>
              <a:r>
                <a:rPr lang="en-US" sz="1300" b="1" dirty="0"/>
                <a:t> </a:t>
              </a:r>
              <a:r>
                <a:rPr lang="en-US" sz="1300" b="1" dirty="0" smtClean="0"/>
                <a:t>Constructed Response</a:t>
              </a:r>
              <a:endParaRPr lang="en-US" sz="1300" b="1" dirty="0"/>
            </a:p>
            <a:p>
              <a:r>
                <a:rPr lang="en-US" sz="1300" b="1" u="sng" dirty="0">
                  <a:effectLst>
                    <a:outerShdw blurRad="38100" dist="38100" dir="2700000" algn="tl">
                      <a:srgbClr val="000000">
                        <a:alpha val="43137"/>
                      </a:srgbClr>
                    </a:outerShdw>
                  </a:effectLst>
                </a:rPr>
                <a:t>Writing</a:t>
              </a:r>
            </a:p>
            <a:p>
              <a:r>
                <a:rPr lang="en-US" sz="1300" b="1" dirty="0"/>
                <a:t>  </a:t>
              </a:r>
              <a:r>
                <a:rPr lang="en-US" sz="1300" b="1" dirty="0">
                  <a:solidFill>
                    <a:srgbClr val="FF0000"/>
                  </a:solidFill>
                </a:rPr>
                <a:t>1</a:t>
              </a:r>
              <a:r>
                <a:rPr lang="en-US" sz="1300" b="1" dirty="0"/>
                <a:t> Full Composition (Performance Task)</a:t>
              </a:r>
            </a:p>
            <a:p>
              <a:r>
                <a:rPr lang="en-US" sz="1300" b="1" dirty="0"/>
                <a:t>  </a:t>
              </a:r>
              <a:r>
                <a:rPr lang="en-US" sz="1300" b="1" dirty="0">
                  <a:solidFill>
                    <a:srgbClr val="C00000"/>
                  </a:solidFill>
                </a:rPr>
                <a:t>1</a:t>
              </a:r>
              <a:r>
                <a:rPr lang="en-US" sz="1300" b="1" dirty="0"/>
                <a:t> Brief Write </a:t>
              </a:r>
            </a:p>
            <a:p>
              <a:r>
                <a:rPr lang="en-US" sz="1300" b="1" dirty="0"/>
                <a:t>  </a:t>
              </a:r>
              <a:r>
                <a:rPr lang="en-US" sz="1300" b="1" dirty="0">
                  <a:solidFill>
                    <a:srgbClr val="C00000"/>
                  </a:solidFill>
                </a:rPr>
                <a:t>1 </a:t>
              </a:r>
              <a:r>
                <a:rPr lang="en-US" sz="1300" b="1" dirty="0"/>
                <a:t>Write to Revise </a:t>
              </a:r>
            </a:p>
            <a:p>
              <a:r>
                <a:rPr lang="en-US" sz="1300" b="1" u="sng" dirty="0" smtClean="0">
                  <a:effectLst>
                    <a:outerShdw blurRad="38100" dist="38100" dir="2700000" algn="tl">
                      <a:srgbClr val="000000">
                        <a:alpha val="43137"/>
                      </a:srgbClr>
                    </a:outerShdw>
                  </a:effectLst>
                </a:rPr>
                <a:t>Writing w/Integrated </a:t>
              </a:r>
              <a:r>
                <a:rPr lang="en-US" sz="1300" b="1" u="sng" dirty="0">
                  <a:effectLst>
                    <a:outerShdw blurRad="38100" dist="38100" dir="2700000" algn="tl">
                      <a:srgbClr val="000000">
                        <a:alpha val="43137"/>
                      </a:srgbClr>
                    </a:outerShdw>
                  </a:effectLst>
                </a:rPr>
                <a:t>Language</a:t>
              </a:r>
            </a:p>
            <a:p>
              <a:r>
                <a:rPr lang="en-US" sz="1300" b="1" dirty="0"/>
                <a:t>  </a:t>
              </a:r>
              <a:r>
                <a:rPr lang="en-US" sz="1300" b="1" dirty="0">
                  <a:solidFill>
                    <a:srgbClr val="C00000"/>
                  </a:solidFill>
                </a:rPr>
                <a:t>1 </a:t>
              </a:r>
              <a:r>
                <a:rPr lang="en-US" sz="1300" b="1" dirty="0"/>
                <a:t>Language/Vocabulary</a:t>
              </a:r>
            </a:p>
            <a:p>
              <a:r>
                <a:rPr lang="en-US" sz="1300" b="1" dirty="0"/>
                <a:t>  </a:t>
              </a:r>
              <a:r>
                <a:rPr lang="en-US" sz="1300" b="1" dirty="0">
                  <a:solidFill>
                    <a:srgbClr val="FF0000"/>
                  </a:solidFill>
                </a:rPr>
                <a:t>1</a:t>
              </a:r>
              <a:r>
                <a:rPr lang="en-US" sz="1300" b="1" dirty="0"/>
                <a:t> Edit/Clarify</a:t>
              </a:r>
            </a:p>
            <a:p>
              <a:endParaRPr lang="en-US" sz="1300" dirty="0"/>
            </a:p>
          </p:txBody>
        </p:sp>
        <p:sp>
          <p:nvSpPr>
            <p:cNvPr id="2" name="Rectangle 1"/>
            <p:cNvSpPr/>
            <p:nvPr/>
          </p:nvSpPr>
          <p:spPr>
            <a:xfrm>
              <a:off x="864082" y="5105400"/>
              <a:ext cx="5841518" cy="400110"/>
            </a:xfrm>
            <a:prstGeom prst="rect">
              <a:avLst/>
            </a:prstGeom>
          </p:spPr>
          <p:txBody>
            <a:bodyPr wrap="square">
              <a:spAutoFit/>
            </a:bodyPr>
            <a:lstStyle/>
            <a:p>
              <a:endParaRPr lang="en-US" b="1" dirty="0">
                <a:effectLst>
                  <a:outerShdw blurRad="38100" dist="38100" dir="2700000" algn="tl">
                    <a:srgbClr val="000000">
                      <a:alpha val="43137"/>
                    </a:srgbClr>
                  </a:outerShdw>
                </a:effectLst>
              </a:endParaRPr>
            </a:p>
          </p:txBody>
        </p:sp>
      </p:grpSp>
      <p:sp>
        <p:nvSpPr>
          <p:cNvPr id="4" name="Rectangle 3"/>
          <p:cNvSpPr/>
          <p:nvPr/>
        </p:nvSpPr>
        <p:spPr>
          <a:xfrm>
            <a:off x="4577080" y="7454274"/>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18" name="Rectangle 17"/>
          <p:cNvSpPr/>
          <p:nvPr/>
        </p:nvSpPr>
        <p:spPr>
          <a:xfrm>
            <a:off x="457708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772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863" y="335280"/>
            <a:ext cx="6600377" cy="1760482"/>
          </a:xfrm>
          <a:prstGeom prst="rect">
            <a:avLst/>
          </a:prstGeom>
        </p:spPr>
        <p:txBody>
          <a:bodyPr wrap="square" lIns="101882" tIns="50941" rIns="101882" bIns="50941">
            <a:spAutoFit/>
          </a:bodyPr>
          <a:lstStyle/>
          <a:p>
            <a:pPr algn="ctr"/>
            <a:r>
              <a:rPr lang="en-US" dirty="0"/>
              <a:t>A</a:t>
            </a:r>
            <a:r>
              <a:rPr lang="en-US" dirty="0" smtClean="0"/>
              <a:t>ncillary Materials</a:t>
            </a:r>
          </a:p>
          <a:p>
            <a:pPr algn="ctr"/>
            <a:endParaRPr lang="en-US" dirty="0" smtClean="0"/>
          </a:p>
          <a:p>
            <a:r>
              <a:rPr lang="en-US" sz="1600" b="1" u="sng" dirty="0"/>
              <a:t>Video Resources:</a:t>
            </a:r>
          </a:p>
          <a:p>
            <a:r>
              <a:rPr lang="en-US" sz="1300" dirty="0"/>
              <a:t>#1: Sign Language Alphabet: </a:t>
            </a:r>
            <a:r>
              <a:rPr lang="en-US" sz="1300" dirty="0">
                <a:hlinkClick r:id="rId2"/>
              </a:rPr>
              <a:t>https://www.youtube.com/watch?v=9M1ky9_nm4Y</a:t>
            </a:r>
            <a:endParaRPr lang="en-US" sz="1300" dirty="0"/>
          </a:p>
          <a:p>
            <a:endParaRPr lang="en-US" sz="1300" dirty="0"/>
          </a:p>
          <a:p>
            <a:r>
              <a:rPr lang="en-US" sz="1300" dirty="0"/>
              <a:t>#2: Sign Language; Words and Phrases:  </a:t>
            </a:r>
            <a:r>
              <a:rPr lang="en-US" sz="1300" dirty="0">
                <a:hlinkClick r:id="rId3"/>
              </a:rPr>
              <a:t>https://www.youtube.com/watch?v=iGHtC80KcAM</a:t>
            </a:r>
            <a:endParaRPr lang="en-US" sz="1300" dirty="0"/>
          </a:p>
          <a:p>
            <a:endParaRPr lang="en-US" sz="1300" dirty="0"/>
          </a:p>
        </p:txBody>
      </p:sp>
      <p:pic>
        <p:nvPicPr>
          <p:cNvPr id="1026" name="Picture 2" descr="http://www.wpclipart.com/sign_language/British_sign_language_alphabe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0"/>
            <a:ext cx="6481562" cy="4861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3863" y="2286000"/>
            <a:ext cx="5095240" cy="410654"/>
          </a:xfrm>
          <a:prstGeom prst="rect">
            <a:avLst/>
          </a:prstGeom>
          <a:noFill/>
        </p:spPr>
        <p:txBody>
          <a:bodyPr wrap="square" lIns="101882" tIns="50941" rIns="101882" bIns="50941" rtlCol="0">
            <a:spAutoFit/>
          </a:bodyPr>
          <a:lstStyle/>
          <a:p>
            <a:r>
              <a:rPr lang="en-US" dirty="0" smtClean="0"/>
              <a:t>Figure 1:  American Sign Language</a:t>
            </a:r>
            <a:endParaRPr lang="en-US" dirty="0"/>
          </a:p>
        </p:txBody>
      </p:sp>
    </p:spTree>
    <p:extLst>
      <p:ext uri="{BB962C8B-B14F-4D97-AF65-F5344CB8AC3E}">
        <p14:creationId xmlns:p14="http://schemas.microsoft.com/office/powerpoint/2010/main" val="222699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9468" y="533400"/>
            <a:ext cx="3886200" cy="410654"/>
          </a:xfrm>
          <a:prstGeom prst="rect">
            <a:avLst/>
          </a:prstGeom>
        </p:spPr>
        <p:txBody>
          <a:bodyPr lIns="101882" tIns="50941" rIns="101882" bIns="50941">
            <a:spAutoFit/>
          </a:bodyPr>
          <a:lstStyle/>
          <a:p>
            <a:pPr algn="ctr"/>
            <a:r>
              <a:rPr lang="en-US" b="1" dirty="0"/>
              <a:t>A</a:t>
            </a:r>
            <a:r>
              <a:rPr lang="en-US" b="1" dirty="0" smtClean="0"/>
              <a:t>ncillary </a:t>
            </a:r>
            <a:r>
              <a:rPr lang="en-US" b="1" dirty="0"/>
              <a:t>M</a:t>
            </a:r>
            <a:r>
              <a:rPr lang="en-US" b="1" dirty="0" smtClean="0"/>
              <a:t>aterials</a:t>
            </a:r>
            <a:endParaRPr lang="en-US" b="1" dirty="0"/>
          </a:p>
        </p:txBody>
      </p:sp>
      <p:sp>
        <p:nvSpPr>
          <p:cNvPr id="2" name="TextBox 1"/>
          <p:cNvSpPr txBox="1"/>
          <p:nvPr/>
        </p:nvSpPr>
        <p:spPr>
          <a:xfrm>
            <a:off x="487110" y="1097280"/>
            <a:ext cx="5095240" cy="410654"/>
          </a:xfrm>
          <a:prstGeom prst="rect">
            <a:avLst/>
          </a:prstGeom>
          <a:noFill/>
        </p:spPr>
        <p:txBody>
          <a:bodyPr wrap="square" lIns="101882" tIns="50941" rIns="101882" bIns="50941" rtlCol="0">
            <a:spAutoFit/>
          </a:bodyPr>
          <a:lstStyle/>
          <a:p>
            <a:r>
              <a:rPr lang="en-US" dirty="0" smtClean="0"/>
              <a:t>Figure 2:  American Sign Language Gestures</a:t>
            </a:r>
            <a:endParaRPr lang="en-US" dirty="0"/>
          </a:p>
        </p:txBody>
      </p:sp>
      <p:pic>
        <p:nvPicPr>
          <p:cNvPr id="2050" name="Picture 2" descr="http://www.mayer-johnson.com/media/catalog/product/cache/1/image/600x/040ec09b1e35df139433887a97daa66f/f/1/f1mj422_02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 y="1672719"/>
            <a:ext cx="7023947" cy="511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10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069492313"/>
              </p:ext>
            </p:extLst>
          </p:nvPr>
        </p:nvGraphicFramePr>
        <p:xfrm>
          <a:off x="404814" y="3001554"/>
          <a:ext cx="6876753" cy="1468846"/>
        </p:xfrm>
        <a:graphic>
          <a:graphicData uri="http://schemas.openxmlformats.org/drawingml/2006/table">
            <a:tbl>
              <a:tblPr firstRow="1" firstCol="1" bandRow="1"/>
              <a:tblGrid>
                <a:gridCol w="826492"/>
                <a:gridCol w="933685"/>
                <a:gridCol w="903166"/>
                <a:gridCol w="740838"/>
                <a:gridCol w="808117"/>
                <a:gridCol w="716198"/>
                <a:gridCol w="739274"/>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1930" y="239489"/>
            <a:ext cx="7382136" cy="8014214"/>
            <a:chOff x="152400" y="228600"/>
            <a:chExt cx="6947893" cy="7649932"/>
          </a:xfrm>
        </p:grpSpPr>
        <p:sp>
          <p:nvSpPr>
            <p:cNvPr id="6" name="TextBox 5"/>
            <p:cNvSpPr txBox="1"/>
            <p:nvPr/>
          </p:nvSpPr>
          <p:spPr>
            <a:xfrm>
              <a:off x="352425" y="228600"/>
              <a:ext cx="6553200" cy="7238905"/>
            </a:xfrm>
            <a:prstGeom prst="rect">
              <a:avLst/>
            </a:prstGeom>
            <a:noFill/>
          </p:spPr>
          <p:txBody>
            <a:bodyPr wrap="square" rtlCol="0">
              <a:spAutoFit/>
            </a:bodyPr>
            <a:lstStyle/>
            <a:p>
              <a:pPr algn="ctr"/>
              <a:r>
                <a:rPr lang="en-US" sz="1400" b="1" u="sng" dirty="0" smtClean="0"/>
                <a:t>Pre-Assessments </a:t>
              </a:r>
              <a:r>
                <a:rPr lang="en-US" sz="1400" b="1" u="sng" dirty="0"/>
                <a:t>and Learning Progressions</a:t>
              </a:r>
            </a:p>
            <a:p>
              <a:pPr algn="ctr"/>
              <a:endParaRPr lang="en-US" sz="1400" b="1" u="sng" dirty="0"/>
            </a:p>
            <a:p>
              <a:r>
                <a:rPr lang="en-US" sz="1200" dirty="0"/>
                <a:t>The </a:t>
              </a:r>
              <a:r>
                <a:rPr lang="en-US" sz="1200" b="1" u="sng" dirty="0"/>
                <a:t>pre-assessments</a:t>
              </a:r>
              <a:r>
                <a:rPr lang="en-US" sz="1200" dirty="0"/>
                <a:t> are unique.  </a:t>
              </a:r>
            </a:p>
            <a:p>
              <a:endParaRPr lang="en-US" sz="800" dirty="0"/>
            </a:p>
            <a:p>
              <a:r>
                <a:rPr lang="en-US" sz="1200" dirty="0"/>
                <a:t>They measure progress </a:t>
              </a:r>
              <a:r>
                <a:rPr lang="en-US" sz="1200" b="1" i="1" u="sng" dirty="0">
                  <a:effectLst>
                    <a:outerShdw blurRad="38100" dist="38100" dir="2700000" algn="tl">
                      <a:srgbClr val="000000">
                        <a:alpha val="43137"/>
                      </a:srgbClr>
                    </a:outerShdw>
                  </a:effectLst>
                </a:rPr>
                <a:t>toward a standard</a:t>
              </a:r>
              <a:r>
                <a:rPr lang="en-US" sz="1200" dirty="0"/>
                <a:t>. </a:t>
              </a:r>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concepts students need </a:t>
              </a:r>
              <a:r>
                <a:rPr lang="en-US" sz="1200" b="1" i="1" dirty="0" smtClean="0"/>
                <a:t>along </a:t>
              </a:r>
              <a:r>
                <a:rPr lang="en-US" sz="1200" b="1" i="1" dirty="0"/>
                <a:t>the </a:t>
              </a:r>
              <a:r>
                <a:rPr lang="en-US" sz="1200" b="1" i="1" dirty="0" smtClean="0"/>
                <a:t>way</a:t>
              </a:r>
              <a:r>
                <a:rPr lang="en-US" sz="1200" dirty="0" smtClean="0"/>
                <a:t>, in </a:t>
              </a:r>
              <a:r>
                <a:rPr lang="en-US" sz="1200" dirty="0"/>
                <a:t>order to achieve standard mastery.</a:t>
              </a:r>
            </a:p>
            <a:p>
              <a:endParaRPr lang="en-US" sz="1200" dirty="0"/>
            </a:p>
            <a:p>
              <a:endParaRPr lang="en-US" sz="1200" dirty="0"/>
            </a:p>
            <a:p>
              <a:endParaRPr lang="en-US" sz="12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200" dirty="0"/>
            </a:p>
            <a:p>
              <a:endParaRPr lang="en-US" sz="1200" dirty="0"/>
            </a:p>
            <a:p>
              <a:r>
                <a:rPr lang="en-US" sz="1200" dirty="0"/>
                <a:t>So what about a “post-assessment?”  There is not a standardized post-assessment.</a:t>
              </a:r>
            </a:p>
            <a:p>
              <a:r>
                <a:rPr lang="en-US" sz="1200" dirty="0"/>
                <a:t>The true measure of how students are doing </a:t>
              </a:r>
              <a:r>
                <a:rPr lang="en-US" sz="1200" b="1" i="1" dirty="0" smtClean="0"/>
                <a:t>along </a:t>
              </a:r>
              <a:r>
                <a:rPr lang="en-US" sz="1200" b="1" i="1" dirty="0"/>
                <a:t>the </a:t>
              </a:r>
              <a:r>
                <a:rPr lang="en-US" sz="1200" b="1" i="1" dirty="0" smtClean="0"/>
                <a:t>way</a:t>
              </a:r>
              <a:r>
                <a:rPr lang="en-US" sz="1200" dirty="0"/>
                <a:t>,</a:t>
              </a:r>
              <a:r>
                <a:rPr lang="en-US" sz="1200" dirty="0" smtClean="0"/>
                <a:t> </a:t>
              </a:r>
              <a:r>
                <a:rPr lang="en-US" sz="1200" dirty="0"/>
                <a:t>is assessed in the classroom during instruction and classroom formative assessment.  For this reason The CFA’s are not called  </a:t>
              </a:r>
              <a:r>
                <a:rPr lang="en-US" sz="1200" dirty="0" smtClean="0"/>
                <a:t>post-assessments.  </a:t>
              </a:r>
              <a:r>
                <a:rPr lang="en-US" sz="1200" dirty="0"/>
                <a:t>The CFAs measure </a:t>
              </a:r>
              <a:r>
                <a:rPr lang="en-US" sz="1200" dirty="0" smtClean="0"/>
                <a:t>the </a:t>
              </a:r>
              <a:r>
                <a:rPr lang="en-US" sz="1200" b="1" i="1" dirty="0" smtClean="0"/>
                <a:t>end goal</a:t>
              </a:r>
              <a:r>
                <a:rPr lang="en-US" sz="1200" dirty="0" smtClean="0"/>
                <a:t>, or </a:t>
              </a:r>
              <a:r>
                <a:rPr lang="en-US" sz="1200" dirty="0"/>
                <a:t>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that allow us to adjust instruction based on performance.  For instance, if a student has difficulty on the first </a:t>
              </a:r>
              <a:r>
                <a:rPr lang="en-US" sz="1200" dirty="0" smtClean="0"/>
                <a:t>purple </a:t>
              </a:r>
              <a:r>
                <a:rPr lang="en-US" sz="1200" dirty="0"/>
                <a:t>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a:t>
              </a:r>
              <a:r>
                <a:rPr lang="en-US" sz="1200" dirty="0" smtClean="0"/>
                <a:t>progress. The checklists are available </a:t>
              </a:r>
              <a:r>
                <a:rPr lang="en-US" sz="1200" dirty="0"/>
                <a:t>at: </a:t>
              </a:r>
            </a:p>
          </p:txBody>
        </p:sp>
        <p:sp>
          <p:nvSpPr>
            <p:cNvPr id="28" name="Rectangle 27"/>
            <p:cNvSpPr/>
            <p:nvPr/>
          </p:nvSpPr>
          <p:spPr>
            <a:xfrm>
              <a:off x="1949335" y="7620000"/>
              <a:ext cx="2927464" cy="258532"/>
            </a:xfrm>
            <a:prstGeom prst="rect">
              <a:avLst/>
            </a:prstGeom>
          </p:spPr>
          <p:txBody>
            <a:bodyPr wrap="square">
              <a:spAutoFit/>
            </a:bodyPr>
            <a:lstStyle/>
            <a:p>
              <a:r>
                <a:rPr lang="en-US" sz="1100" dirty="0">
                  <a:hlinkClick r:id="rId3"/>
                </a:rPr>
                <a:t>http://sresource.homestead.com/Grade-2.html</a:t>
              </a:r>
              <a:endParaRPr lang="en-US" sz="1100" dirty="0"/>
            </a:p>
          </p:txBody>
        </p:sp>
        <p:grpSp>
          <p:nvGrpSpPr>
            <p:cNvPr id="3" name="Group 2"/>
            <p:cNvGrpSpPr/>
            <p:nvPr/>
          </p:nvGrpSpPr>
          <p:grpSpPr>
            <a:xfrm>
              <a:off x="152400" y="1665308"/>
              <a:ext cx="6947893" cy="1326217"/>
              <a:chOff x="152400" y="1665308"/>
              <a:chExt cx="6947893" cy="1326217"/>
            </a:xfrm>
          </p:grpSpPr>
          <p:grpSp>
            <p:nvGrpSpPr>
              <p:cNvPr id="15" name="Group 14"/>
              <p:cNvGrpSpPr/>
              <p:nvPr/>
            </p:nvGrpSpPr>
            <p:grpSpPr>
              <a:xfrm>
                <a:off x="390525" y="1950720"/>
                <a:ext cx="6477000" cy="885995"/>
                <a:chOff x="381000" y="304800"/>
                <a:chExt cx="6477000" cy="885995"/>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90795"/>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3814755" y="2586315"/>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1607586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2" name="Rectangle 1"/>
          <p:cNvSpPr/>
          <p:nvPr/>
        </p:nvSpPr>
        <p:spPr>
          <a:xfrm>
            <a:off x="323850" y="48921"/>
            <a:ext cx="7124700" cy="705459"/>
          </a:xfrm>
          <a:prstGeom prst="rect">
            <a:avLst/>
          </a:prstGeom>
        </p:spPr>
        <p:txBody>
          <a:bodyPr wrap="square" lIns="96359" tIns="48180" rIns="96359" bIns="48180">
            <a:spAutoFit/>
          </a:bodyPr>
          <a:lstStyle/>
          <a:p>
            <a:r>
              <a:rPr lang="en-US" sz="1300" b="1" dirty="0"/>
              <a:t>Quarter </a:t>
            </a:r>
            <a:r>
              <a:rPr lang="en-US" sz="1300" b="1" dirty="0" smtClean="0"/>
              <a:t>Two </a:t>
            </a:r>
            <a:r>
              <a:rPr lang="en-US" sz="1300" dirty="0"/>
              <a:t>Reading Literature Learning Progressions.  </a:t>
            </a:r>
          </a:p>
          <a:p>
            <a:r>
              <a:rPr lang="en-US" sz="1300" dirty="0"/>
              <a:t>The indicated boxes highlighted </a:t>
            </a:r>
            <a:r>
              <a:rPr lang="en-US" sz="1300" b="1" i="1" dirty="0"/>
              <a:t>before the standard</a:t>
            </a:r>
            <a:r>
              <a:rPr lang="en-US" sz="1300" dirty="0"/>
              <a:t>, </a:t>
            </a:r>
            <a:r>
              <a:rPr lang="en-US" sz="1300" b="1" dirty="0"/>
              <a:t>are assessed on this pre-assessment</a:t>
            </a:r>
            <a:r>
              <a:rPr lang="en-US" sz="1300" dirty="0"/>
              <a:t>. The standard itself is assessed on the Common Formative Assessment (CFA) at the end of each quarter.</a:t>
            </a:r>
          </a:p>
        </p:txBody>
      </p:sp>
      <p:graphicFrame>
        <p:nvGraphicFramePr>
          <p:cNvPr id="5" name="Table 4"/>
          <p:cNvGraphicFramePr>
            <a:graphicFrameLocks noGrp="1"/>
          </p:cNvGraphicFramePr>
          <p:nvPr>
            <p:extLst>
              <p:ext uri="{D42A27DB-BD31-4B8C-83A1-F6EECF244321}">
                <p14:modId xmlns:p14="http://schemas.microsoft.com/office/powerpoint/2010/main" val="4241016248"/>
              </p:ext>
            </p:extLst>
          </p:nvPr>
        </p:nvGraphicFramePr>
        <p:xfrm>
          <a:off x="388620" y="838200"/>
          <a:ext cx="7211060" cy="2194560"/>
        </p:xfrm>
        <a:graphic>
          <a:graphicData uri="http://schemas.openxmlformats.org/drawingml/2006/table">
            <a:tbl>
              <a:tblPr firstRow="1" firstCol="1" bandRow="1"/>
              <a:tblGrid>
                <a:gridCol w="777240"/>
                <a:gridCol w="1079500"/>
                <a:gridCol w="820420"/>
                <a:gridCol w="777240"/>
                <a:gridCol w="993140"/>
                <a:gridCol w="777240"/>
                <a:gridCol w="863600"/>
                <a:gridCol w="112268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 Ka</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Kc</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 Cd</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CH</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APn</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a:t>
                      </a:r>
                      <a:r>
                        <a:rPr lang="en-US" sz="900" b="1" dirty="0" err="1">
                          <a:solidFill>
                            <a:srgbClr val="000000"/>
                          </a:solidFill>
                          <a:effectLst/>
                          <a:latin typeface="Calibri"/>
                          <a:ea typeface="Times New Roman"/>
                          <a:cs typeface="Times New Roman"/>
                        </a:rPr>
                        <a:t>ANt</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3 - Cu</a:t>
                      </a:r>
                      <a:endParaRPr lang="en-US" sz="90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011680">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Answers questions about </a:t>
                      </a:r>
                      <a:r>
                        <a:rPr lang="en-US" sz="900" b="1" u="sng" dirty="0">
                          <a:solidFill>
                            <a:srgbClr val="C00000"/>
                          </a:solidFill>
                          <a:effectLst/>
                          <a:latin typeface="Calibri"/>
                          <a:ea typeface="Times New Roman"/>
                          <a:cs typeface="Times New Roman"/>
                        </a:rPr>
                        <a:t>basic</a:t>
                      </a:r>
                      <a:r>
                        <a:rPr lang="en-US" sz="900" dirty="0">
                          <a:solidFill>
                            <a:srgbClr val="000000"/>
                          </a:solidFill>
                          <a:effectLst/>
                          <a:latin typeface="Calibri"/>
                          <a:ea typeface="Times New Roman"/>
                          <a:cs typeface="Times New Roman"/>
                        </a:rPr>
                        <a:t> details in a poem, drama or prose (questions about characters, settings, dialogue, verse, rhythm, meter, stage directions).</a:t>
                      </a:r>
                      <a:endParaRPr lang="en-US" sz="9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Define (understand and use) </a:t>
                      </a:r>
                      <a:r>
                        <a:rPr lang="en-US" sz="900" u="sng" dirty="0">
                          <a:solidFill>
                            <a:srgbClr val="000000"/>
                          </a:solidFill>
                          <a:effectLst/>
                          <a:latin typeface="Calibri"/>
                          <a:ea typeface="Times New Roman"/>
                          <a:cs typeface="Times New Roman"/>
                        </a:rPr>
                        <a:t> standard academic language -  terms</a:t>
                      </a:r>
                      <a:r>
                        <a:rPr lang="en-US" sz="900" dirty="0">
                          <a:solidFill>
                            <a:srgbClr val="000000"/>
                          </a:solidFill>
                          <a:effectLst/>
                          <a:latin typeface="Calibri"/>
                          <a:ea typeface="Times New Roman"/>
                          <a:cs typeface="Times New Roman"/>
                        </a:rPr>
                        <a:t> of</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u="sng" dirty="0">
                          <a:solidFill>
                            <a:srgbClr val="000000"/>
                          </a:solidFill>
                          <a:effectLst/>
                          <a:latin typeface="Calibri"/>
                          <a:ea typeface="Times New Roman"/>
                          <a:cs typeface="Times New Roman"/>
                        </a:rPr>
                        <a:t>Poems/prose</a:t>
                      </a:r>
                      <a:r>
                        <a:rPr lang="en-US" sz="900" dirty="0">
                          <a:solidFill>
                            <a:srgbClr val="000000"/>
                          </a:solidFill>
                          <a:effectLst/>
                          <a:latin typeface="Calibri"/>
                          <a:ea typeface="Times New Roman"/>
                          <a:cs typeface="Times New Roman"/>
                        </a:rPr>
                        <a:t>  - verse, rhythm, meter </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and of ..</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u="sng" dirty="0">
                          <a:solidFill>
                            <a:srgbClr val="000000"/>
                          </a:solidFill>
                          <a:effectLst/>
                          <a:latin typeface="Calibri"/>
                          <a:ea typeface="Times New Roman"/>
                          <a:cs typeface="Times New Roman"/>
                        </a:rPr>
                        <a:t>Drama</a:t>
                      </a:r>
                      <a:r>
                        <a:rPr lang="en-US" sz="900" dirty="0">
                          <a:solidFill>
                            <a:srgbClr val="000000"/>
                          </a:solidFill>
                          <a:effectLst/>
                          <a:latin typeface="Calibri"/>
                          <a:ea typeface="Times New Roman"/>
                          <a:cs typeface="Times New Roman"/>
                        </a:rPr>
                        <a:t> – casts of characters, setting, descriptions, dialogue, stage directions</a:t>
                      </a:r>
                      <a:endParaRPr lang="en-US" sz="9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effectLst/>
                          <a:latin typeface="Calibri"/>
                          <a:ea typeface="Times New Roman"/>
                          <a:cs typeface="Arial"/>
                        </a:rPr>
                        <a:t>Identifies which elements are found in </a:t>
                      </a:r>
                      <a:r>
                        <a:rPr lang="en-US" sz="900" b="1" u="sng" dirty="0">
                          <a:effectLst/>
                          <a:latin typeface="Calibri"/>
                          <a:ea typeface="Times New Roman"/>
                          <a:cs typeface="Arial"/>
                        </a:rPr>
                        <a:t>poems/prose</a:t>
                      </a:r>
                      <a:r>
                        <a:rPr lang="en-US" sz="900" b="1" dirty="0">
                          <a:effectLst/>
                          <a:latin typeface="Calibri"/>
                          <a:ea typeface="Times New Roman"/>
                          <a:cs typeface="Arial"/>
                        </a:rPr>
                        <a:t> (rhythm, meter, verse).  </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dirty="0">
                          <a:effectLst/>
                          <a:latin typeface="Calibri"/>
                          <a:ea typeface="Times New Roman"/>
                          <a:cs typeface="Arial"/>
                        </a:rPr>
                        <a:t>Identifies which elements are found in </a:t>
                      </a:r>
                      <a:r>
                        <a:rPr lang="en-US" sz="900" b="1" u="sng" dirty="0">
                          <a:effectLst/>
                          <a:latin typeface="Calibri"/>
                          <a:ea typeface="Times New Roman"/>
                          <a:cs typeface="Arial"/>
                        </a:rPr>
                        <a:t>drama </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dirty="0">
                          <a:effectLst/>
                          <a:latin typeface="Calibri"/>
                          <a:ea typeface="Times New Roman"/>
                          <a:cs typeface="Arial"/>
                        </a:rPr>
                        <a:t>(</a:t>
                      </a:r>
                      <a:r>
                        <a:rPr lang="en-US" sz="900" b="1" dirty="0">
                          <a:effectLst/>
                          <a:latin typeface="Calibri"/>
                          <a:ea typeface="Times New Roman"/>
                          <a:cs typeface="Times New Roman"/>
                        </a:rPr>
                        <a:t> characters, setting, descriptions, dialogue, stage directions)</a:t>
                      </a:r>
                      <a:endParaRPr lang="en-US" sz="9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Explains how the structural elements of </a:t>
                      </a:r>
                      <a:r>
                        <a:rPr lang="en-US" sz="900" b="1" u="sng" dirty="0">
                          <a:solidFill>
                            <a:srgbClr val="000000"/>
                          </a:solidFill>
                          <a:effectLst/>
                          <a:latin typeface="Calibri"/>
                          <a:ea typeface="Times New Roman"/>
                          <a:cs typeface="Times New Roman"/>
                        </a:rPr>
                        <a:t>poems/prose</a:t>
                      </a:r>
                      <a:r>
                        <a:rPr lang="en-US" sz="900" dirty="0">
                          <a:solidFill>
                            <a:srgbClr val="000000"/>
                          </a:solidFill>
                          <a:effectLst/>
                          <a:latin typeface="Calibri"/>
                          <a:ea typeface="Times New Roman"/>
                          <a:cs typeface="Times New Roman"/>
                        </a:rPr>
                        <a:t> help the reader to understand the </a:t>
                      </a:r>
                      <a:r>
                        <a:rPr lang="en-US" sz="900" dirty="0" smtClean="0">
                          <a:solidFill>
                            <a:srgbClr val="000000"/>
                          </a:solidFill>
                          <a:effectLst/>
                          <a:latin typeface="Calibri"/>
                          <a:ea typeface="Times New Roman"/>
                          <a:cs typeface="Times New Roman"/>
                        </a:rPr>
                        <a:t>message.</a:t>
                      </a:r>
                      <a:endParaRPr lang="en-US" sz="900" dirty="0" smtClean="0">
                        <a:solidFill>
                          <a:schemeClr val="tx1"/>
                        </a:solidFill>
                        <a:effectLst/>
                        <a:latin typeface="Calibri"/>
                        <a:ea typeface="Times New Roman"/>
                        <a:cs typeface="Times New Roman"/>
                      </a:endParaRPr>
                    </a:p>
                    <a:p>
                      <a:pPr marL="0" marR="0" algn="l">
                        <a:lnSpc>
                          <a:spcPct val="100000"/>
                        </a:lnSpc>
                        <a:spcBef>
                          <a:spcPts val="0"/>
                        </a:spcBef>
                        <a:spcAft>
                          <a:spcPts val="0"/>
                        </a:spcAft>
                      </a:pPr>
                      <a:r>
                        <a:rPr lang="en-US" sz="900" dirty="0" smtClean="0">
                          <a:solidFill>
                            <a:srgbClr val="000000"/>
                          </a:solidFill>
                          <a:effectLst/>
                          <a:latin typeface="Calibri"/>
                          <a:ea typeface="Times New Roman"/>
                          <a:cs typeface="Times New Roman"/>
                        </a:rPr>
                        <a:t>Explains </a:t>
                      </a:r>
                      <a:r>
                        <a:rPr lang="en-US" sz="900" dirty="0">
                          <a:solidFill>
                            <a:srgbClr val="000000"/>
                          </a:solidFill>
                          <a:effectLst/>
                          <a:latin typeface="Calibri"/>
                          <a:ea typeface="Times New Roman"/>
                          <a:cs typeface="Times New Roman"/>
                        </a:rPr>
                        <a:t>how the structural elements of </a:t>
                      </a:r>
                      <a:r>
                        <a:rPr lang="en-US" sz="900" b="1" u="sng" dirty="0">
                          <a:solidFill>
                            <a:srgbClr val="000000"/>
                          </a:solidFill>
                          <a:effectLst/>
                          <a:latin typeface="Calibri"/>
                          <a:ea typeface="Times New Roman"/>
                          <a:cs typeface="Times New Roman"/>
                        </a:rPr>
                        <a:t>drama </a:t>
                      </a:r>
                      <a:r>
                        <a:rPr lang="en-US" sz="900" dirty="0">
                          <a:solidFill>
                            <a:srgbClr val="000000"/>
                          </a:solidFill>
                          <a:effectLst/>
                          <a:latin typeface="Calibri"/>
                          <a:ea typeface="Times New Roman"/>
                          <a:cs typeface="Times New Roman"/>
                        </a:rPr>
                        <a:t>help the reader to understand the drama. </a:t>
                      </a:r>
                      <a:endParaRPr lang="en-US" sz="9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Write or speak about a poem or drama referring to the text structures that contribute to the understanding of the text (verse, rhyme, meter – casts, settings, descriptions, dialogue</a:t>
                      </a:r>
                      <a:r>
                        <a:rPr lang="en-US" sz="9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9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Explain the structural elements/ differences between poems/prose and drama.  </a:t>
                      </a:r>
                      <a:endParaRPr lang="en-US" sz="9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Answer specific questions about a poem/prose or drama by referring to the unique elements of each as supporting evidence</a:t>
                      </a:r>
                      <a:r>
                        <a:rPr lang="en-US" sz="9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9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900" b="0"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900" b="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900" b="1" u="sng" dirty="0">
                          <a:effectLst/>
                          <a:latin typeface="Calibri"/>
                          <a:ea typeface="Calibri"/>
                          <a:cs typeface="Calibri"/>
                        </a:rPr>
                        <a:t>RL.4.5</a:t>
                      </a:r>
                      <a:r>
                        <a:rPr lang="en-US" sz="900" dirty="0">
                          <a:effectLst/>
                          <a:latin typeface="Calibri"/>
                          <a:ea typeface="Calibri"/>
                          <a:cs typeface="Calibri"/>
                        </a:rPr>
                        <a:t> Explain major differences between poems, drama, and prose, and refer to the structural elements of poems, (e.g., verse, rhythm, meter) and drama (e.g., casts of characters, settings, descriptions, dialogue, stage directions) when writing or speaking about a text</a:t>
                      </a:r>
                      <a:endParaRPr lang="en-US" sz="9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64764812"/>
              </p:ext>
            </p:extLst>
          </p:nvPr>
        </p:nvGraphicFramePr>
        <p:xfrm>
          <a:off x="388620" y="3185160"/>
          <a:ext cx="7211060" cy="1920240"/>
        </p:xfrm>
        <a:graphic>
          <a:graphicData uri="http://schemas.openxmlformats.org/drawingml/2006/table">
            <a:tbl>
              <a:tblPr firstRow="1" firstCol="1" bandRow="1"/>
              <a:tblGrid>
                <a:gridCol w="604520"/>
                <a:gridCol w="949960"/>
                <a:gridCol w="604520"/>
                <a:gridCol w="690880"/>
                <a:gridCol w="571500"/>
                <a:gridCol w="723900"/>
                <a:gridCol w="820420"/>
                <a:gridCol w="906780"/>
                <a:gridCol w="133858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1 Ka</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1 Kc</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1 Cd</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1 Cf</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2 Ch</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Cl</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2 ANp</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2 ANs</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3 - Cw</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609344">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Recall or refer to key details from a narrator’s point of view in a text.</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Define (understand the meaning of …) </a:t>
                      </a:r>
                      <a:r>
                        <a:rPr lang="en-US" sz="900" u="sng" dirty="0">
                          <a:solidFill>
                            <a:srgbClr val="000000"/>
                          </a:solidFill>
                          <a:effectLst/>
                          <a:latin typeface="Calibri"/>
                          <a:ea typeface="Times New Roman"/>
                          <a:cs typeface="Times New Roman"/>
                        </a:rPr>
                        <a:t>standard academic language - terms</a:t>
                      </a:r>
                      <a:r>
                        <a:rPr lang="en-US" sz="900" dirty="0">
                          <a:solidFill>
                            <a:srgbClr val="000000"/>
                          </a:solidFill>
                          <a:effectLst/>
                          <a:latin typeface="Calibri"/>
                          <a:ea typeface="Times New Roman"/>
                          <a:cs typeface="Times New Roman"/>
                        </a:rPr>
                        <a:t>: compare, contrast, point of view, first and third person, and narrator/narration.</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Identifies if a story is told from the first or third person point of view.</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Answers who, what, when, where and how questions about a narrator’s point of view.</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Explain the difference between first and third person narrations.</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Locates information to confirm if a story is told from a first or third person point of view.</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Compares or categorizes stories told in first person and a third person account (graphic organizers, charts</a:t>
                      </a:r>
                      <a:r>
                        <a:rPr lang="en-US" sz="9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Answers a question about the text by selecting the point of view which is </a:t>
                      </a:r>
                      <a:r>
                        <a:rPr lang="en-US" sz="900" u="sng" dirty="0">
                          <a:solidFill>
                            <a:srgbClr val="000000"/>
                          </a:solidFill>
                          <a:effectLst/>
                          <a:latin typeface="Calibri"/>
                          <a:ea typeface="Times New Roman"/>
                          <a:cs typeface="Times New Roman"/>
                        </a:rPr>
                        <a:t>most relevant </a:t>
                      </a:r>
                      <a:r>
                        <a:rPr lang="en-US" sz="900" dirty="0">
                          <a:solidFill>
                            <a:srgbClr val="000000"/>
                          </a:solidFill>
                          <a:effectLst/>
                          <a:latin typeface="Calibri"/>
                          <a:ea typeface="Times New Roman"/>
                          <a:cs typeface="Times New Roman"/>
                        </a:rPr>
                        <a:t>as evidence (distinguishing between relevant and irrelevant information).</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Explains how the point of view in the text may affect the reader’s interpretation of the text.</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32901715"/>
              </p:ext>
            </p:extLst>
          </p:nvPr>
        </p:nvGraphicFramePr>
        <p:xfrm>
          <a:off x="388620" y="4945380"/>
          <a:ext cx="7211060" cy="1760220"/>
        </p:xfrm>
        <a:graphic>
          <a:graphicData uri="http://schemas.openxmlformats.org/drawingml/2006/table">
            <a:tbl>
              <a:tblPr firstRow="1" firstCol="1" bandRow="1"/>
              <a:tblGrid>
                <a:gridCol w="1137969"/>
                <a:gridCol w="1238377"/>
                <a:gridCol w="1207594"/>
                <a:gridCol w="1209040"/>
                <a:gridCol w="1209040"/>
                <a:gridCol w="120904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3 - </a:t>
                      </a:r>
                      <a:r>
                        <a:rPr lang="en-US" sz="900" b="1" dirty="0" err="1">
                          <a:solidFill>
                            <a:srgbClr val="000000"/>
                          </a:solidFill>
                          <a:effectLst/>
                          <a:latin typeface="Calibri"/>
                          <a:ea typeface="Times New Roman"/>
                          <a:cs typeface="Times New Roman"/>
                        </a:rPr>
                        <a:t>ANz</a:t>
                      </a:r>
                      <a:endParaRPr lang="en-US" sz="900" dirty="0">
                        <a:effectLst/>
                        <a:latin typeface="Calibri"/>
                        <a:ea typeface="Calibri"/>
                        <a:cs typeface="Times New Roman"/>
                      </a:endParaRPr>
                    </a:p>
                  </a:txBody>
                  <a:tcPr marL="33421" marR="33421"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3 - ANA</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4 - ANN</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4 - ANP</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4 - SYU</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623060">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Analyze the relationship between two or more characters’ points of view</a:t>
                      </a:r>
                      <a:r>
                        <a:rPr lang="en-US" sz="900" dirty="0">
                          <a:effectLst/>
                          <a:latin typeface="Calibri"/>
                          <a:ea typeface="Times New Roman"/>
                          <a:cs typeface="Times New Roman"/>
                        </a:rPr>
                        <a:t> (similarities and differences).</a:t>
                      </a:r>
                      <a:endParaRPr lang="en-US" sz="900" dirty="0">
                        <a:effectLst/>
                        <a:latin typeface="Calibri"/>
                        <a:ea typeface="Calibri"/>
                        <a:cs typeface="Times New Roman"/>
                      </a:endParaRPr>
                    </a:p>
                  </a:txBody>
                  <a:tcPr marL="33421" marR="33421"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Analyze how the author’s use of the literacy device - point of view, influenced the decision to write the story from a first or third person’s point of view (text critique).  Was it </a:t>
                      </a:r>
                      <a:r>
                        <a:rPr lang="en-US" sz="900" dirty="0" smtClean="0">
                          <a:solidFill>
                            <a:srgbClr val="000000"/>
                          </a:solidFill>
                          <a:effectLst/>
                          <a:latin typeface="Calibri"/>
                          <a:ea typeface="Times New Roman"/>
                          <a:cs typeface="Times New Roman"/>
                        </a:rPr>
                        <a:t>effective</a:t>
                      </a:r>
                      <a:r>
                        <a:rPr lang="en-US" sz="900" dirty="0">
                          <a:solidFill>
                            <a:srgbClr val="000000"/>
                          </a:solidFill>
                          <a:effectLst/>
                          <a:latin typeface="Calibri"/>
                          <a:ea typeface="Times New Roman"/>
                          <a:cs typeface="Times New Roman"/>
                        </a:rPr>
                        <a:t>? Why?</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Analyze the same character’s point of view in two or more texts by the same author (i.e., chapter books).  Did the character’s point of view change?  Was it told in first or third person</a:t>
                      </a:r>
                      <a:r>
                        <a:rPr lang="en-US" sz="9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Gather, analyze, and organize multiple accounts of first and third person narrations (graphic organizer, t-chart, Venn diagram, etc.) across two or more texts.  Organize by similarities and differences.</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Synthesize multiple accounts of first and third person narrations in order to compare and contrast points of view from which different stories are narrated (for a purpose or outcome – i.e., essay, etc</a:t>
                      </a:r>
                      <a:r>
                        <a:rPr lang="en-US" sz="9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b="1" u="sng" dirty="0">
                          <a:effectLst/>
                          <a:latin typeface="Calibri"/>
                          <a:ea typeface="Calibri"/>
                          <a:cs typeface="Calibri"/>
                        </a:rPr>
                        <a:t>RL.4.6</a:t>
                      </a:r>
                      <a:r>
                        <a:rPr lang="en-US" sz="900" dirty="0">
                          <a:effectLst/>
                          <a:latin typeface="Calibri"/>
                          <a:ea typeface="Calibri"/>
                          <a:cs typeface="Calibri"/>
                        </a:rPr>
                        <a:t> Compare and contrast the point of view from which different stories are narrated, including the difference between first-and third-person narrations.</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87848988"/>
              </p:ext>
            </p:extLst>
          </p:nvPr>
        </p:nvGraphicFramePr>
        <p:xfrm>
          <a:off x="381000" y="6823755"/>
          <a:ext cx="7124700" cy="2839212"/>
        </p:xfrm>
        <a:graphic>
          <a:graphicData uri="http://schemas.openxmlformats.org/drawingml/2006/table">
            <a:tbl>
              <a:tblPr firstRow="1" firstCol="1" bandRow="1"/>
              <a:tblGrid>
                <a:gridCol w="777240"/>
                <a:gridCol w="734060"/>
                <a:gridCol w="647700"/>
                <a:gridCol w="821796"/>
                <a:gridCol w="556939"/>
                <a:gridCol w="737085"/>
                <a:gridCol w="690880"/>
                <a:gridCol w="690880"/>
                <a:gridCol w="690880"/>
                <a:gridCol w="777240"/>
              </a:tblGrid>
              <a:tr h="300736">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DOK 1 - Ka</a:t>
                      </a:r>
                      <a:endParaRPr lang="en-US" sz="9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1 - Kc</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1 - Cd</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1 – Cf</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2 – Ch</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2 – Cl</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3 – ANp</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3 – ANt</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467661">
                <a:tc>
                  <a:txBody>
                    <a:bodyPr/>
                    <a:lstStyle/>
                    <a:p>
                      <a:pPr marL="0" marR="0" algn="l">
                        <a:lnSpc>
                          <a:spcPct val="115000"/>
                        </a:lnSpc>
                        <a:spcBef>
                          <a:spcPts val="0"/>
                        </a:spcBef>
                        <a:spcAft>
                          <a:spcPts val="0"/>
                        </a:spcAft>
                      </a:pPr>
                      <a:r>
                        <a:rPr lang="en-US" sz="900" dirty="0">
                          <a:solidFill>
                            <a:srgbClr val="000000"/>
                          </a:solidFill>
                          <a:effectLst/>
                          <a:latin typeface="Calibri"/>
                          <a:ea typeface="Times New Roman"/>
                          <a:cs typeface="Times New Roman"/>
                        </a:rPr>
                        <a:t>Recall </a:t>
                      </a:r>
                      <a:r>
                        <a:rPr lang="en-US" sz="900" u="sng" dirty="0">
                          <a:solidFill>
                            <a:srgbClr val="000000"/>
                          </a:solidFill>
                          <a:effectLst/>
                          <a:latin typeface="Calibri"/>
                          <a:ea typeface="Times New Roman"/>
                          <a:cs typeface="Times New Roman"/>
                        </a:rPr>
                        <a:t>basic</a:t>
                      </a:r>
                      <a:r>
                        <a:rPr lang="en-US" sz="900" dirty="0">
                          <a:solidFill>
                            <a:srgbClr val="000000"/>
                          </a:solidFill>
                          <a:effectLst/>
                          <a:latin typeface="Calibri"/>
                          <a:ea typeface="Times New Roman"/>
                          <a:cs typeface="Times New Roman"/>
                        </a:rPr>
                        <a:t> details and events about a story or drama (read and discussed in class).</a:t>
                      </a:r>
                      <a:endParaRPr lang="en-US" sz="900" dirty="0">
                        <a:effectLst/>
                        <a:latin typeface="Calibri"/>
                        <a:ea typeface="Calibri"/>
                        <a:cs typeface="Times New Roman"/>
                      </a:endParaRPr>
                    </a:p>
                    <a:p>
                      <a:pPr marL="0" marR="0" algn="l">
                        <a:lnSpc>
                          <a:spcPct val="115000"/>
                        </a:lnSpc>
                        <a:spcBef>
                          <a:spcPts val="0"/>
                        </a:spcBef>
                        <a:spcAft>
                          <a:spcPts val="0"/>
                        </a:spcAft>
                      </a:pPr>
                      <a:r>
                        <a:rPr lang="en-US" sz="900" dirty="0">
                          <a:solidFill>
                            <a:srgbClr val="000000"/>
                          </a:solidFill>
                          <a:effectLst/>
                          <a:latin typeface="Calibri"/>
                          <a:ea typeface="Times New Roman"/>
                          <a:cs typeface="Times New Roman"/>
                        </a:rPr>
                        <a:t>Recalls the differences between a drama and written text.</a:t>
                      </a:r>
                      <a:endParaRPr lang="en-US" sz="900" dirty="0">
                        <a:effectLst/>
                        <a:latin typeface="Calibri"/>
                        <a:ea typeface="Calibri"/>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900" u="sng" dirty="0">
                          <a:solidFill>
                            <a:srgbClr val="000000"/>
                          </a:solidFill>
                          <a:effectLst/>
                          <a:latin typeface="Calibri"/>
                          <a:ea typeface="Times New Roman"/>
                          <a:cs typeface="Times New Roman"/>
                        </a:rPr>
                        <a:t>Define</a:t>
                      </a:r>
                      <a:r>
                        <a:rPr lang="en-US" sz="900" dirty="0">
                          <a:solidFill>
                            <a:srgbClr val="000000"/>
                          </a:solidFill>
                          <a:effectLst/>
                          <a:latin typeface="Calibri"/>
                          <a:ea typeface="Times New Roman"/>
                          <a:cs typeface="Times New Roman"/>
                        </a:rPr>
                        <a:t> (understand the meaning of…) </a:t>
                      </a:r>
                      <a:r>
                        <a:rPr lang="en-US" sz="900" u="sng" dirty="0">
                          <a:solidFill>
                            <a:srgbClr val="000000"/>
                          </a:solidFill>
                          <a:effectLst/>
                          <a:latin typeface="Calibri"/>
                          <a:ea typeface="Times New Roman"/>
                          <a:cs typeface="Times New Roman"/>
                        </a:rPr>
                        <a:t>standard academic language - terms</a:t>
                      </a:r>
                      <a:r>
                        <a:rPr lang="en-US" sz="900" dirty="0">
                          <a:solidFill>
                            <a:srgbClr val="000000"/>
                          </a:solidFill>
                          <a:effectLst/>
                          <a:latin typeface="Calibri"/>
                          <a:ea typeface="Times New Roman"/>
                          <a:cs typeface="Times New Roman"/>
                        </a:rPr>
                        <a:t>: text, drama, stage directions, descriptions, visual presentation, oral presentation, connections and versions.</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Identify </a:t>
                      </a:r>
                      <a:r>
                        <a:rPr lang="en-US" sz="900" b="1" dirty="0" smtClean="0">
                          <a:solidFill>
                            <a:srgbClr val="000000"/>
                          </a:solidFill>
                          <a:effectLst/>
                          <a:latin typeface="Calibri"/>
                          <a:ea typeface="Times New Roman"/>
                          <a:cs typeface="Times New Roman"/>
                        </a:rPr>
                        <a:t>descript-</a:t>
                      </a:r>
                      <a:r>
                        <a:rPr lang="en-US" sz="900" b="1" dirty="0" err="1" smtClean="0">
                          <a:solidFill>
                            <a:srgbClr val="000000"/>
                          </a:solidFill>
                          <a:effectLst/>
                          <a:latin typeface="Calibri"/>
                          <a:ea typeface="Times New Roman"/>
                          <a:cs typeface="Times New Roman"/>
                        </a:rPr>
                        <a:t>tions</a:t>
                      </a:r>
                      <a:r>
                        <a:rPr lang="en-US" sz="900" b="1" dirty="0" smtClean="0">
                          <a:solidFill>
                            <a:srgbClr val="000000"/>
                          </a:solidFill>
                          <a:effectLst/>
                          <a:latin typeface="Calibri"/>
                          <a:ea typeface="Times New Roman"/>
                          <a:cs typeface="Times New Roman"/>
                        </a:rPr>
                        <a:t> </a:t>
                      </a:r>
                      <a:r>
                        <a:rPr lang="en-US" sz="900" b="1" dirty="0">
                          <a:solidFill>
                            <a:srgbClr val="000000"/>
                          </a:solidFill>
                          <a:effectLst/>
                          <a:latin typeface="Calibri"/>
                          <a:ea typeface="Times New Roman"/>
                          <a:cs typeface="Times New Roman"/>
                        </a:rPr>
                        <a:t>in a written text about a specific event</a:t>
                      </a:r>
                      <a:r>
                        <a:rPr lang="en-US" sz="900" b="1" dirty="0" smtClean="0">
                          <a:solidFill>
                            <a:srgbClr val="000000"/>
                          </a:solidFill>
                          <a:effectLst/>
                          <a:latin typeface="Calibri"/>
                          <a:ea typeface="Times New Roman"/>
                          <a:cs typeface="Times New Roman"/>
                        </a:rPr>
                        <a:t>.</a:t>
                      </a:r>
                      <a:endParaRPr lang="en-US" sz="900" dirty="0">
                        <a:effectLst/>
                        <a:latin typeface="Calibri"/>
                        <a:ea typeface="Calibri"/>
                        <a:cs typeface="Times New Roman"/>
                      </a:endParaRPr>
                    </a:p>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Identify when the author uses dialogue, setting &amp; </a:t>
                      </a:r>
                      <a:r>
                        <a:rPr lang="en-US" sz="900" b="1" dirty="0" smtClean="0">
                          <a:solidFill>
                            <a:srgbClr val="000000"/>
                          </a:solidFill>
                          <a:effectLst/>
                          <a:latin typeface="Calibri"/>
                          <a:ea typeface="Times New Roman"/>
                          <a:cs typeface="Times New Roman"/>
                        </a:rPr>
                        <a:t>character-</a:t>
                      </a:r>
                      <a:r>
                        <a:rPr lang="en-US" sz="900" b="1" dirty="0" err="1" smtClean="0">
                          <a:solidFill>
                            <a:srgbClr val="000000"/>
                          </a:solidFill>
                          <a:effectLst/>
                          <a:latin typeface="Calibri"/>
                          <a:ea typeface="Times New Roman"/>
                          <a:cs typeface="Times New Roman"/>
                        </a:rPr>
                        <a:t>ization</a:t>
                      </a:r>
                      <a:r>
                        <a:rPr lang="en-US" sz="900" b="1" dirty="0" smtClean="0">
                          <a:solidFill>
                            <a:srgbClr val="000000"/>
                          </a:solidFill>
                          <a:effectLst/>
                          <a:latin typeface="Calibri"/>
                          <a:ea typeface="Times New Roman"/>
                          <a:cs typeface="Times New Roman"/>
                        </a:rPr>
                        <a:t> </a:t>
                      </a:r>
                      <a:r>
                        <a:rPr lang="en-US" sz="900" b="1" dirty="0">
                          <a:solidFill>
                            <a:srgbClr val="000000"/>
                          </a:solidFill>
                          <a:effectLst/>
                          <a:latin typeface="Calibri"/>
                          <a:ea typeface="Times New Roman"/>
                          <a:cs typeface="Times New Roman"/>
                        </a:rPr>
                        <a:t>in a written text. </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Identify descriptions in a drama or oral presentation about specific events.</a:t>
                      </a:r>
                      <a:endParaRPr lang="en-US" sz="900" dirty="0">
                        <a:effectLst/>
                        <a:latin typeface="Calibri"/>
                        <a:ea typeface="Calibri"/>
                        <a:cs typeface="Times New Roman"/>
                      </a:endParaRPr>
                    </a:p>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Identify dialogue, setting and action about a specific event in a drama or oral </a:t>
                      </a:r>
                      <a:r>
                        <a:rPr lang="en-US" sz="900" b="1" dirty="0" smtClean="0">
                          <a:solidFill>
                            <a:srgbClr val="000000"/>
                          </a:solidFill>
                          <a:effectLst/>
                          <a:latin typeface="Calibri"/>
                          <a:ea typeface="Times New Roman"/>
                          <a:cs typeface="Times New Roman"/>
                        </a:rPr>
                        <a:t>presentation</a:t>
                      </a:r>
                    </a:p>
                    <a:p>
                      <a:pPr marL="0" marR="0" algn="l">
                        <a:lnSpc>
                          <a:spcPct val="115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900" dirty="0">
                          <a:solidFill>
                            <a:srgbClr val="000000"/>
                          </a:solidFill>
                          <a:effectLst/>
                          <a:latin typeface="Calibri"/>
                          <a:ea typeface="Times New Roman"/>
                          <a:cs typeface="Times New Roman"/>
                        </a:rPr>
                        <a:t>Answer who, what, when, where and how questions about specific events in a text and a drama or oral </a:t>
                      </a:r>
                      <a:r>
                        <a:rPr lang="en-US" sz="900" dirty="0" err="1" smtClean="0">
                          <a:solidFill>
                            <a:srgbClr val="000000"/>
                          </a:solidFill>
                          <a:effectLst/>
                          <a:latin typeface="Calibri"/>
                          <a:ea typeface="Times New Roman"/>
                          <a:cs typeface="Times New Roman"/>
                        </a:rPr>
                        <a:t>presenta-tion</a:t>
                      </a:r>
                      <a:r>
                        <a:rPr lang="en-US" sz="900" dirty="0">
                          <a:solidFill>
                            <a:srgbClr val="000000"/>
                          </a:solidFill>
                          <a:effectLst/>
                          <a:latin typeface="Calibri"/>
                          <a:ea typeface="Times New Roman"/>
                          <a:cs typeface="Times New Roman"/>
                        </a:rPr>
                        <a:t>.</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Explain how events are portrayed the same or differently in a text written both as a story and a drama (use descriptions of the events</a:t>
                      </a:r>
                      <a:r>
                        <a:rPr lang="en-US" sz="9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900" dirty="0">
                          <a:solidFill>
                            <a:srgbClr val="000000"/>
                          </a:solidFill>
                          <a:effectLst/>
                          <a:latin typeface="Calibri"/>
                          <a:ea typeface="Times New Roman"/>
                          <a:cs typeface="Arial"/>
                        </a:rPr>
                        <a:t>Locate elements of </a:t>
                      </a:r>
                      <a:r>
                        <a:rPr lang="en-US" sz="900" u="sng" dirty="0">
                          <a:solidFill>
                            <a:srgbClr val="000000"/>
                          </a:solidFill>
                          <a:effectLst/>
                          <a:latin typeface="Calibri"/>
                          <a:ea typeface="Times New Roman"/>
                          <a:cs typeface="Arial"/>
                        </a:rPr>
                        <a:t>description</a:t>
                      </a:r>
                      <a:r>
                        <a:rPr lang="en-US" sz="900" dirty="0">
                          <a:solidFill>
                            <a:srgbClr val="000000"/>
                          </a:solidFill>
                          <a:effectLst/>
                          <a:latin typeface="Calibri"/>
                          <a:ea typeface="Times New Roman"/>
                          <a:cs typeface="Arial"/>
                        </a:rPr>
                        <a:t> or </a:t>
                      </a:r>
                      <a:r>
                        <a:rPr lang="en-US" sz="900" u="sng" dirty="0">
                          <a:solidFill>
                            <a:srgbClr val="000000"/>
                          </a:solidFill>
                          <a:effectLst/>
                          <a:latin typeface="Calibri"/>
                          <a:ea typeface="Times New Roman"/>
                          <a:cs typeface="Arial"/>
                        </a:rPr>
                        <a:t>direction </a:t>
                      </a:r>
                      <a:r>
                        <a:rPr lang="en-US" sz="900" dirty="0">
                          <a:solidFill>
                            <a:srgbClr val="000000"/>
                          </a:solidFill>
                          <a:effectLst/>
                          <a:latin typeface="Calibri"/>
                          <a:ea typeface="Times New Roman"/>
                          <a:cs typeface="Arial"/>
                        </a:rPr>
                        <a:t>to answer questions about characters in a written text, drama or oral </a:t>
                      </a:r>
                      <a:r>
                        <a:rPr lang="en-US" sz="900" dirty="0" smtClean="0">
                          <a:solidFill>
                            <a:srgbClr val="000000"/>
                          </a:solidFill>
                          <a:effectLst/>
                          <a:latin typeface="Calibri"/>
                          <a:ea typeface="Times New Roman"/>
                          <a:cs typeface="Arial"/>
                        </a:rPr>
                        <a:t>presentation</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900" dirty="0">
                          <a:solidFill>
                            <a:srgbClr val="000000"/>
                          </a:solidFill>
                          <a:effectLst/>
                          <a:latin typeface="Calibri"/>
                          <a:ea typeface="Times New Roman"/>
                          <a:cs typeface="Times New Roman"/>
                        </a:rPr>
                        <a:t>Compare the same story in a written format to its </a:t>
                      </a:r>
                      <a:r>
                        <a:rPr lang="en-US" sz="900" b="1" u="sng" dirty="0">
                          <a:solidFill>
                            <a:srgbClr val="000000"/>
                          </a:solidFill>
                          <a:effectLst/>
                          <a:latin typeface="Calibri"/>
                          <a:ea typeface="Times New Roman"/>
                          <a:cs typeface="Times New Roman"/>
                        </a:rPr>
                        <a:t>drama </a:t>
                      </a:r>
                      <a:r>
                        <a:rPr lang="en-US" sz="900" dirty="0" smtClean="0">
                          <a:solidFill>
                            <a:srgbClr val="000000"/>
                          </a:solidFill>
                          <a:effectLst/>
                          <a:latin typeface="Calibri"/>
                          <a:ea typeface="Times New Roman"/>
                          <a:cs typeface="Times New Roman"/>
                        </a:rPr>
                        <a:t>presentation</a:t>
                      </a:r>
                      <a:endParaRPr lang="en-US" sz="900" dirty="0">
                        <a:effectLst/>
                        <a:latin typeface="Calibri"/>
                        <a:ea typeface="Calibri"/>
                        <a:cs typeface="Times New Roman"/>
                      </a:endParaRPr>
                    </a:p>
                    <a:p>
                      <a:pPr marL="0" marR="0" algn="l">
                        <a:lnSpc>
                          <a:spcPct val="115000"/>
                        </a:lnSpc>
                        <a:spcBef>
                          <a:spcPts val="0"/>
                        </a:spcBef>
                        <a:spcAft>
                          <a:spcPts val="0"/>
                        </a:spcAft>
                      </a:pPr>
                      <a:r>
                        <a:rPr lang="en-US" sz="900" dirty="0">
                          <a:solidFill>
                            <a:srgbClr val="000000"/>
                          </a:solidFill>
                          <a:effectLst/>
                          <a:latin typeface="Calibri"/>
                          <a:ea typeface="Times New Roman"/>
                          <a:cs typeface="Times New Roman"/>
                        </a:rPr>
                        <a:t>Compare the same story in a written format to its </a:t>
                      </a:r>
                      <a:r>
                        <a:rPr lang="en-US" sz="900" b="1" u="sng" dirty="0">
                          <a:solidFill>
                            <a:srgbClr val="000000"/>
                          </a:solidFill>
                          <a:effectLst/>
                          <a:latin typeface="Calibri"/>
                          <a:ea typeface="Times New Roman"/>
                          <a:cs typeface="Times New Roman"/>
                        </a:rPr>
                        <a:t>oral </a:t>
                      </a:r>
                      <a:r>
                        <a:rPr lang="en-US" sz="900" dirty="0">
                          <a:solidFill>
                            <a:srgbClr val="000000"/>
                          </a:solidFill>
                          <a:effectLst/>
                          <a:latin typeface="Calibri"/>
                          <a:ea typeface="Times New Roman"/>
                          <a:cs typeface="Times New Roman"/>
                        </a:rPr>
                        <a:t>presentation.</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Identify where two versions of the same story reflect specific descriptions or directions in a text or drama (graphic organizer</a:t>
                      </a:r>
                      <a:r>
                        <a:rPr lang="en-US" sz="9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a:t>
                      </a:r>
                    </a:p>
                    <a:p>
                      <a:pPr marL="0" marR="0" algn="l">
                        <a:lnSpc>
                          <a:spcPct val="115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900" b="1" u="sng" dirty="0">
                          <a:effectLst/>
                          <a:latin typeface="Calibri"/>
                          <a:ea typeface="Calibri"/>
                          <a:cs typeface="Calibri"/>
                        </a:rPr>
                        <a:t>RL.4.7</a:t>
                      </a:r>
                      <a:r>
                        <a:rPr lang="en-US" sz="900" dirty="0">
                          <a:effectLst/>
                          <a:latin typeface="Calibri"/>
                          <a:ea typeface="Calibri"/>
                          <a:cs typeface="Calibri"/>
                        </a:rPr>
                        <a:t> Make connections between the text of a story or drama and a visual or oral presentation of the text, identifying where each version reflects specific descriptions and directions in the text.</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 name="Rectangle 2"/>
          <p:cNvSpPr/>
          <p:nvPr/>
        </p:nvSpPr>
        <p:spPr>
          <a:xfrm rot="20591387">
            <a:off x="2159000" y="2011680"/>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0" name="Rectangle 9"/>
          <p:cNvSpPr/>
          <p:nvPr/>
        </p:nvSpPr>
        <p:spPr>
          <a:xfrm rot="20591387">
            <a:off x="1852062" y="4320743"/>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1" name="Rectangle 10"/>
          <p:cNvSpPr/>
          <p:nvPr/>
        </p:nvSpPr>
        <p:spPr>
          <a:xfrm>
            <a:off x="3810000" y="2590800"/>
            <a:ext cx="6858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38800" y="2438400"/>
            <a:ext cx="617220" cy="342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02972" y="4662916"/>
            <a:ext cx="685800" cy="3163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92865" y="6429333"/>
            <a:ext cx="1039995" cy="1333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81600" y="6457523"/>
            <a:ext cx="1039995" cy="1333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22220" y="9356915"/>
            <a:ext cx="685800" cy="3163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02095" y="9041860"/>
            <a:ext cx="685800" cy="4732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05026" y="9030056"/>
            <a:ext cx="685800" cy="3163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96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8" name="Rectangle 7"/>
          <p:cNvSpPr/>
          <p:nvPr/>
        </p:nvSpPr>
        <p:spPr>
          <a:xfrm>
            <a:off x="323850" y="83820"/>
            <a:ext cx="7124700" cy="705459"/>
          </a:xfrm>
          <a:prstGeom prst="rect">
            <a:avLst/>
          </a:prstGeom>
        </p:spPr>
        <p:txBody>
          <a:bodyPr wrap="square" lIns="96359" tIns="48180" rIns="96359" bIns="48180">
            <a:spAutoFit/>
          </a:bodyPr>
          <a:lstStyle/>
          <a:p>
            <a:r>
              <a:rPr lang="en-US" sz="1300" b="1" dirty="0"/>
              <a:t>Quarter </a:t>
            </a:r>
            <a:r>
              <a:rPr lang="en-US" sz="1300" b="1" dirty="0" smtClean="0"/>
              <a:t>Two </a:t>
            </a:r>
            <a:r>
              <a:rPr lang="en-US" sz="1300" dirty="0"/>
              <a:t>Reading Informational Learning Progressions.  </a:t>
            </a:r>
          </a:p>
          <a:p>
            <a:r>
              <a:rPr lang="en-US" sz="1300" dirty="0"/>
              <a:t>The indicated boxes highlighted </a:t>
            </a:r>
            <a:r>
              <a:rPr lang="en-US" sz="1300" b="1" i="1" dirty="0"/>
              <a:t>before the standard</a:t>
            </a:r>
            <a:r>
              <a:rPr lang="en-US" sz="1300" dirty="0"/>
              <a:t>, </a:t>
            </a:r>
            <a:r>
              <a:rPr lang="en-US" sz="1300" b="1" dirty="0"/>
              <a:t>are assessed on this pre-assessment. </a:t>
            </a:r>
            <a:r>
              <a:rPr lang="en-US" sz="1300" dirty="0"/>
              <a:t>The standard itself is assessed on the Common Formative Assessment (CFA) at the end of each quarter.</a:t>
            </a:r>
          </a:p>
        </p:txBody>
      </p:sp>
      <p:graphicFrame>
        <p:nvGraphicFramePr>
          <p:cNvPr id="6" name="Table 5"/>
          <p:cNvGraphicFramePr>
            <a:graphicFrameLocks noGrp="1"/>
          </p:cNvGraphicFramePr>
          <p:nvPr>
            <p:extLst>
              <p:ext uri="{D42A27DB-BD31-4B8C-83A1-F6EECF244321}">
                <p14:modId xmlns:p14="http://schemas.microsoft.com/office/powerpoint/2010/main" val="609501206"/>
              </p:ext>
            </p:extLst>
          </p:nvPr>
        </p:nvGraphicFramePr>
        <p:xfrm>
          <a:off x="388621" y="922020"/>
          <a:ext cx="6995162" cy="2074412"/>
        </p:xfrm>
        <a:graphic>
          <a:graphicData uri="http://schemas.openxmlformats.org/drawingml/2006/table">
            <a:tbl>
              <a:tblPr firstRow="1" firstCol="1" bandRow="1"/>
              <a:tblGrid>
                <a:gridCol w="1151537"/>
                <a:gridCol w="630195"/>
                <a:gridCol w="859357"/>
                <a:gridCol w="744776"/>
                <a:gridCol w="830711"/>
                <a:gridCol w="921845"/>
                <a:gridCol w="997384"/>
                <a:gridCol w="859357"/>
              </a:tblGrid>
              <a:tr h="154172">
                <a:tc>
                  <a:txBody>
                    <a:bodyPr/>
                    <a:lstStyle/>
                    <a:p>
                      <a:pPr marL="0" marR="0" algn="r">
                        <a:lnSpc>
                          <a:spcPct val="100000"/>
                        </a:lnSpc>
                        <a:spcBef>
                          <a:spcPts val="0"/>
                        </a:spcBef>
                        <a:spcAft>
                          <a:spcPts val="0"/>
                        </a:spcAft>
                      </a:pPr>
                      <a:r>
                        <a:rPr lang="en-US" sz="900" b="1" dirty="0">
                          <a:solidFill>
                            <a:srgbClr val="000000"/>
                          </a:solidFill>
                          <a:effectLst/>
                          <a:latin typeface="Calibri"/>
                          <a:ea typeface="Times New Roman"/>
                          <a:cs typeface="Times New Roman"/>
                        </a:rPr>
                        <a:t>DOK Guide  </a:t>
                      </a:r>
                      <a:r>
                        <a:rPr lang="en-US" sz="900" b="1" dirty="0">
                          <a:solidFill>
                            <a:srgbClr val="000000"/>
                          </a:solidFill>
                          <a:effectLst/>
                          <a:latin typeface="Calibri"/>
                          <a:ea typeface="Times New Roman"/>
                          <a:cs typeface="Times New Roman"/>
                          <a:sym typeface="Wingdings"/>
                        </a:rPr>
                        <a:t></a:t>
                      </a:r>
                      <a:endParaRPr lang="en-US" sz="900" dirty="0">
                        <a:effectLst/>
                        <a:latin typeface="Calibri"/>
                        <a:ea typeface="Calibri"/>
                        <a:cs typeface="Times New Roman"/>
                      </a:endParaRPr>
                    </a:p>
                  </a:txBody>
                  <a:tcPr marL="34379" marR="34379"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 Ka</a:t>
                      </a:r>
                      <a:endParaRPr lang="en-US" sz="900" dirty="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1 - Kc</a:t>
                      </a:r>
                      <a:endParaRPr lang="en-US" sz="90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 </a:t>
                      </a:r>
                      <a:r>
                        <a:rPr lang="en-US" sz="900" b="1" dirty="0" err="1">
                          <a:solidFill>
                            <a:srgbClr val="000000"/>
                          </a:solidFill>
                          <a:effectLst/>
                          <a:latin typeface="Calibri"/>
                          <a:ea typeface="Times New Roman"/>
                          <a:cs typeface="Times New Roman"/>
                        </a:rPr>
                        <a:t>Cf</a:t>
                      </a:r>
                      <a:endParaRPr lang="en-US" sz="900" dirty="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2 - Ch</a:t>
                      </a:r>
                      <a:endParaRPr lang="en-US" sz="90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Cl</a:t>
                      </a:r>
                      <a:endParaRPr lang="en-US" sz="900" dirty="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APn</a:t>
                      </a:r>
                      <a:endParaRPr lang="en-US" sz="900" dirty="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877568">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Path to DOK 2</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Informational Text</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Learning Progressions</a:t>
                      </a:r>
                      <a:endParaRPr lang="en-US" sz="900" dirty="0">
                        <a:effectLst/>
                        <a:latin typeface="Calibri"/>
                        <a:ea typeface="Calibri"/>
                        <a:cs typeface="Times New Roman"/>
                      </a:endParaRPr>
                    </a:p>
                  </a:txBody>
                  <a:tcPr marL="34379" marR="34379"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Recall basic facts about events, ideas or concepts in a text (read and discussed in class) specific to the structure being studied.</a:t>
                      </a:r>
                      <a:endParaRPr lang="en-US" sz="900" dirty="0">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Define text structures as appropriate to the text (</a:t>
                      </a:r>
                      <a:r>
                        <a:rPr lang="en-US" sz="900" u="sng" dirty="0">
                          <a:solidFill>
                            <a:srgbClr val="000000"/>
                          </a:solidFill>
                          <a:effectLst/>
                          <a:latin typeface="Calibri"/>
                          <a:ea typeface="Times New Roman"/>
                          <a:cs typeface="Times New Roman"/>
                        </a:rPr>
                        <a:t>standard academic language</a:t>
                      </a:r>
                      <a:r>
                        <a:rPr lang="en-US" sz="900" dirty="0">
                          <a:solidFill>
                            <a:srgbClr val="000000"/>
                          </a:solidFill>
                          <a:effectLst/>
                          <a:latin typeface="Calibri"/>
                          <a:ea typeface="Times New Roman"/>
                          <a:cs typeface="Times New Roman"/>
                        </a:rPr>
                        <a:t>) (chronology, comparison, cause/effect, and </a:t>
                      </a:r>
                      <a:r>
                        <a:rPr lang="en-US" sz="900" dirty="0" smtClean="0">
                          <a:solidFill>
                            <a:srgbClr val="000000"/>
                          </a:solidFill>
                          <a:effectLst/>
                          <a:latin typeface="Calibri"/>
                          <a:ea typeface="Times New Roman"/>
                          <a:cs typeface="Times New Roman"/>
                        </a:rPr>
                        <a:t>problem/</a:t>
                      </a:r>
                      <a:r>
                        <a:rPr lang="en-US" sz="900" dirty="0" err="1" smtClean="0">
                          <a:solidFill>
                            <a:srgbClr val="000000"/>
                          </a:solidFill>
                          <a:effectLst/>
                          <a:latin typeface="Calibri"/>
                          <a:ea typeface="Times New Roman"/>
                          <a:cs typeface="Times New Roman"/>
                        </a:rPr>
                        <a:t>solu-tion</a:t>
                      </a:r>
                      <a:r>
                        <a:rPr lang="en-US" sz="900" dirty="0">
                          <a:solidFill>
                            <a:srgbClr val="000000"/>
                          </a:solidFill>
                          <a:effectLst/>
                          <a:latin typeface="Calibri"/>
                          <a:ea typeface="Times New Roman"/>
                          <a:cs typeface="Times New Roman"/>
                        </a:rPr>
                        <a:t>).</a:t>
                      </a:r>
                      <a:endParaRPr lang="en-US" sz="900" dirty="0">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Answer event, idea, concept or informational questions which involve locating answers within the specific structure type being studied.</a:t>
                      </a:r>
                      <a:endParaRPr lang="en-US" sz="900" dirty="0">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Bef>
                          <a:spcPts val="0"/>
                        </a:spcBef>
                        <a:spcAft>
                          <a:spcPts val="0"/>
                        </a:spcAft>
                      </a:pPr>
                      <a:r>
                        <a:rPr lang="en-US" sz="900" u="sng" dirty="0">
                          <a:solidFill>
                            <a:srgbClr val="000000"/>
                          </a:solidFill>
                          <a:effectLst/>
                          <a:latin typeface="Calibri"/>
                          <a:ea typeface="Times New Roman"/>
                          <a:cs typeface="Times New Roman"/>
                        </a:rPr>
                        <a:t>Conceptual </a:t>
                      </a:r>
                      <a:r>
                        <a:rPr lang="en-US" sz="900" u="sng" dirty="0" smtClean="0">
                          <a:solidFill>
                            <a:srgbClr val="000000"/>
                          </a:solidFill>
                          <a:effectLst/>
                          <a:latin typeface="Calibri"/>
                          <a:ea typeface="Times New Roman"/>
                          <a:cs typeface="Times New Roman"/>
                        </a:rPr>
                        <a:t>Development</a:t>
                      </a:r>
                    </a:p>
                    <a:p>
                      <a:pPr algn="l">
                        <a:lnSpc>
                          <a:spcPct val="100000"/>
                        </a:lnSpc>
                        <a:spcBef>
                          <a:spcPts val="0"/>
                        </a:spcBef>
                        <a:spcAft>
                          <a:spcPts val="0"/>
                        </a:spcAft>
                      </a:pPr>
                      <a:r>
                        <a:rPr lang="en-US" sz="900" dirty="0" smtClean="0">
                          <a:solidFill>
                            <a:srgbClr val="000000"/>
                          </a:solidFill>
                          <a:effectLst/>
                          <a:latin typeface="Calibri"/>
                          <a:ea typeface="Times New Roman"/>
                          <a:cs typeface="Times New Roman"/>
                        </a:rPr>
                        <a:t>Explain </a:t>
                      </a:r>
                      <a:r>
                        <a:rPr lang="en-US" sz="900" dirty="0">
                          <a:solidFill>
                            <a:srgbClr val="000000"/>
                          </a:solidFill>
                          <a:effectLst/>
                          <a:latin typeface="Calibri"/>
                          <a:ea typeface="Times New Roman"/>
                          <a:cs typeface="Times New Roman"/>
                        </a:rPr>
                        <a:t>the purpose of chronology, comparison, cause/effect and </a:t>
                      </a:r>
                      <a:r>
                        <a:rPr lang="en-US" sz="900" dirty="0" smtClean="0">
                          <a:solidFill>
                            <a:srgbClr val="000000"/>
                          </a:solidFill>
                          <a:effectLst/>
                          <a:latin typeface="Calibri"/>
                          <a:ea typeface="Times New Roman"/>
                          <a:cs typeface="Times New Roman"/>
                        </a:rPr>
                        <a:t>problem/</a:t>
                      </a:r>
                      <a:r>
                        <a:rPr lang="en-US" sz="900" dirty="0" err="1" smtClean="0">
                          <a:solidFill>
                            <a:srgbClr val="000000"/>
                          </a:solidFill>
                          <a:effectLst/>
                          <a:latin typeface="Calibri"/>
                          <a:ea typeface="Times New Roman"/>
                          <a:cs typeface="Times New Roman"/>
                        </a:rPr>
                        <a:t>solu-tion</a:t>
                      </a:r>
                      <a:r>
                        <a:rPr lang="en-US" sz="900" dirty="0" smtClean="0">
                          <a:solidFill>
                            <a:srgbClr val="000000"/>
                          </a:solidFill>
                          <a:effectLst/>
                          <a:latin typeface="Calibri"/>
                          <a:ea typeface="Times New Roman"/>
                          <a:cs typeface="Times New Roman"/>
                        </a:rPr>
                        <a:t> </a:t>
                      </a:r>
                      <a:r>
                        <a:rPr lang="en-US" sz="900" dirty="0">
                          <a:solidFill>
                            <a:srgbClr val="000000"/>
                          </a:solidFill>
                          <a:effectLst/>
                          <a:latin typeface="Calibri"/>
                          <a:ea typeface="Times New Roman"/>
                          <a:cs typeface="Times New Roman"/>
                        </a:rPr>
                        <a:t>text structures.</a:t>
                      </a:r>
                      <a:endParaRPr lang="en-US" sz="900" dirty="0">
                        <a:effectLst/>
                        <a:latin typeface="Calibri"/>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Identify and Give Examples of each of these text structures:</a:t>
                      </a:r>
                      <a:endParaRPr lang="en-US" sz="9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900" b="1" dirty="0">
                          <a:solidFill>
                            <a:srgbClr val="000000"/>
                          </a:solidFill>
                          <a:effectLst/>
                          <a:latin typeface="Calibri"/>
                          <a:ea typeface="Times New Roman"/>
                          <a:cs typeface="Times New Roman"/>
                        </a:rPr>
                        <a:t>Chronology</a:t>
                      </a:r>
                      <a:endParaRPr lang="en-US" sz="9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900" b="1" dirty="0">
                          <a:solidFill>
                            <a:srgbClr val="000000"/>
                          </a:solidFill>
                          <a:effectLst/>
                          <a:latin typeface="Calibri"/>
                          <a:ea typeface="Times New Roman"/>
                          <a:cs typeface="Times New Roman"/>
                        </a:rPr>
                        <a:t>Comparison</a:t>
                      </a:r>
                      <a:endParaRPr lang="en-US" sz="9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900" b="1" dirty="0">
                          <a:solidFill>
                            <a:srgbClr val="000000"/>
                          </a:solidFill>
                          <a:effectLst/>
                          <a:latin typeface="Calibri"/>
                          <a:ea typeface="Times New Roman"/>
                          <a:cs typeface="Times New Roman"/>
                        </a:rPr>
                        <a:t>Cause/effect</a:t>
                      </a:r>
                      <a:endParaRPr lang="en-US" sz="9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900" b="1" dirty="0" smtClean="0">
                          <a:solidFill>
                            <a:srgbClr val="000000"/>
                          </a:solidFill>
                          <a:effectLst/>
                          <a:latin typeface="Calibri"/>
                          <a:ea typeface="Times New Roman"/>
                          <a:cs typeface="Times New Roman"/>
                        </a:rPr>
                        <a:t>Problem</a:t>
                      </a:r>
                      <a:r>
                        <a:rPr lang="en-US" sz="900" b="1" baseline="0" dirty="0" smtClean="0">
                          <a:solidFill>
                            <a:srgbClr val="000000"/>
                          </a:solidFill>
                          <a:effectLst/>
                          <a:latin typeface="Calibri"/>
                          <a:ea typeface="Times New Roman"/>
                          <a:cs typeface="Times New Roman"/>
                        </a:rPr>
                        <a:t> and </a:t>
                      </a:r>
                      <a:r>
                        <a:rPr lang="en-US" sz="900" b="1" dirty="0" smtClean="0">
                          <a:solidFill>
                            <a:srgbClr val="000000"/>
                          </a:solidFill>
                          <a:effectLst/>
                          <a:latin typeface="Calibri"/>
                          <a:ea typeface="Times New Roman"/>
                          <a:cs typeface="Times New Roman"/>
                        </a:rPr>
                        <a:t>solution</a:t>
                      </a:r>
                    </a:p>
                    <a:p>
                      <a:pPr marL="109538" marR="0" lvl="0" indent="-109538" algn="l">
                        <a:lnSpc>
                          <a:spcPct val="100000"/>
                        </a:lnSpc>
                        <a:spcBef>
                          <a:spcPts val="0"/>
                        </a:spcBef>
                        <a:spcAft>
                          <a:spcPts val="0"/>
                        </a:spcAft>
                        <a:buFont typeface="Symbol"/>
                        <a:buChar char=""/>
                      </a:pPr>
                      <a:endParaRPr lang="en-US" sz="900" b="1" dirty="0" smtClean="0">
                        <a:solidFill>
                          <a:srgbClr val="000000"/>
                        </a:solidFill>
                        <a:effectLst/>
                        <a:latin typeface="Calibri"/>
                        <a:ea typeface="Times New Roman"/>
                        <a:cs typeface="Times New Roman"/>
                      </a:endParaRPr>
                    </a:p>
                    <a:p>
                      <a:pPr marL="0" marR="0" lvl="0" indent="0" algn="l">
                        <a:lnSpc>
                          <a:spcPct val="100000"/>
                        </a:lnSpc>
                        <a:spcBef>
                          <a:spcPts val="0"/>
                        </a:spcBef>
                        <a:spcAft>
                          <a:spcPts val="0"/>
                        </a:spcAft>
                        <a:buFont typeface="Symbol"/>
                        <a:buNone/>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Arial"/>
                        </a:rPr>
                        <a:t>I</a:t>
                      </a:r>
                      <a:r>
                        <a:rPr lang="en-US" sz="900" b="1" dirty="0" smtClean="0">
                          <a:solidFill>
                            <a:srgbClr val="000000"/>
                          </a:solidFill>
                          <a:effectLst/>
                          <a:latin typeface="Calibri"/>
                          <a:ea typeface="Times New Roman"/>
                          <a:cs typeface="Arial"/>
                        </a:rPr>
                        <a:t>nterpret </a:t>
                      </a:r>
                      <a:r>
                        <a:rPr lang="en-US" sz="900" b="1" dirty="0">
                          <a:solidFill>
                            <a:srgbClr val="000000"/>
                          </a:solidFill>
                          <a:effectLst/>
                          <a:latin typeface="Calibri"/>
                          <a:ea typeface="Times New Roman"/>
                          <a:cs typeface="Arial"/>
                        </a:rPr>
                        <a:t>events, ideas, concepts or information for a specific purpose, </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dirty="0">
                          <a:solidFill>
                            <a:srgbClr val="000000"/>
                          </a:solidFill>
                          <a:effectLst/>
                          <a:latin typeface="Calibri"/>
                          <a:ea typeface="Times New Roman"/>
                          <a:cs typeface="Arial"/>
                        </a:rPr>
                        <a:t>(e.g., essay, report) within a specific text structure (shows understanding of using semantic clues</a:t>
                      </a:r>
                      <a:r>
                        <a:rPr lang="en-US" sz="900" b="1" dirty="0" smtClean="0">
                          <a:solidFill>
                            <a:srgbClr val="000000"/>
                          </a:solidFill>
                          <a:effectLst/>
                          <a:latin typeface="Calibri"/>
                          <a:ea typeface="Times New Roman"/>
                          <a:cs typeface="Arial"/>
                        </a:rPr>
                        <a:t>).</a:t>
                      </a: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Arial"/>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b="1" u="sng" dirty="0">
                          <a:effectLst/>
                          <a:latin typeface="Calibri"/>
                          <a:ea typeface="Calibri"/>
                          <a:cs typeface="Calibri"/>
                        </a:rPr>
                        <a:t>RI.4.5</a:t>
                      </a:r>
                      <a:r>
                        <a:rPr lang="en-US" sz="900" dirty="0">
                          <a:effectLst/>
                          <a:latin typeface="Calibri"/>
                          <a:ea typeface="Calibri"/>
                          <a:cs typeface="Calibri"/>
                        </a:rPr>
                        <a:t> Describe the overall structure (e.g., chronology, comparison, cause/effect, </a:t>
                      </a:r>
                      <a:r>
                        <a:rPr lang="en-US" sz="900" dirty="0" smtClean="0">
                          <a:effectLst/>
                          <a:latin typeface="Calibri"/>
                          <a:ea typeface="Calibri"/>
                          <a:cs typeface="Calibri"/>
                        </a:rPr>
                        <a:t>problem/</a:t>
                      </a:r>
                      <a:r>
                        <a:rPr lang="en-US" sz="900" dirty="0" err="1" smtClean="0">
                          <a:effectLst/>
                          <a:latin typeface="Calibri"/>
                          <a:ea typeface="Calibri"/>
                          <a:cs typeface="Calibri"/>
                        </a:rPr>
                        <a:t>solu-tion</a:t>
                      </a:r>
                      <a:r>
                        <a:rPr lang="en-US" sz="900" dirty="0">
                          <a:effectLst/>
                          <a:latin typeface="Calibri"/>
                          <a:ea typeface="Calibri"/>
                          <a:cs typeface="Calibri"/>
                        </a:rPr>
                        <a:t>) of events, ideas, concepts, or information in a text or part of a text.</a:t>
                      </a:r>
                      <a:endParaRPr lang="en-US" sz="900" dirty="0">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35835498"/>
              </p:ext>
            </p:extLst>
          </p:nvPr>
        </p:nvGraphicFramePr>
        <p:xfrm>
          <a:off x="431800" y="3185160"/>
          <a:ext cx="7013772" cy="1783080"/>
        </p:xfrm>
        <a:graphic>
          <a:graphicData uri="http://schemas.openxmlformats.org/drawingml/2006/table">
            <a:tbl>
              <a:tblPr firstRow="1" firstCol="1" bandRow="1"/>
              <a:tblGrid>
                <a:gridCol w="777240"/>
                <a:gridCol w="1036320"/>
                <a:gridCol w="726440"/>
                <a:gridCol w="741680"/>
                <a:gridCol w="777240"/>
                <a:gridCol w="690880"/>
                <a:gridCol w="690880"/>
                <a:gridCol w="690880"/>
                <a:gridCol w="882212"/>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1 Ka</a:t>
                      </a:r>
                      <a:endParaRPr lang="en-US" sz="900" dirty="0">
                        <a:effectLst/>
                        <a:latin typeface="Calibri"/>
                        <a:ea typeface="Calibri"/>
                        <a:cs typeface="Times New Roman"/>
                      </a:endParaRPr>
                    </a:p>
                  </a:txBody>
                  <a:tcPr marL="34100" marR="34100" marT="0" marB="0" anchor="ctr">
                    <a:lnL w="381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1 Kc</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1 Cd</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a:t>
                      </a:r>
                      <a:r>
                        <a:rPr lang="en-US" sz="900" b="1" dirty="0" err="1">
                          <a:solidFill>
                            <a:srgbClr val="000000"/>
                          </a:solidFill>
                          <a:effectLst/>
                          <a:latin typeface="Calibri"/>
                          <a:ea typeface="Times New Roman"/>
                          <a:cs typeface="Times New Roman"/>
                        </a:rPr>
                        <a:t>Ch</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Cl</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a:t>
                      </a:r>
                      <a:r>
                        <a:rPr lang="en-US" sz="900" b="1" dirty="0" err="1">
                          <a:solidFill>
                            <a:srgbClr val="000000"/>
                          </a:solidFill>
                          <a:effectLst/>
                          <a:latin typeface="Calibri"/>
                          <a:ea typeface="Times New Roman"/>
                          <a:cs typeface="Times New Roman"/>
                        </a:rPr>
                        <a:t>APo</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a:t>
                      </a:r>
                      <a:r>
                        <a:rPr lang="en-US" sz="900" b="1" dirty="0" smtClean="0">
                          <a:solidFill>
                            <a:srgbClr val="000000"/>
                          </a:solidFill>
                          <a:effectLst/>
                          <a:latin typeface="Calibri"/>
                          <a:ea typeface="Times New Roman"/>
                          <a:cs typeface="Times New Roman"/>
                        </a:rPr>
                        <a:t>2 </a:t>
                      </a:r>
                      <a:r>
                        <a:rPr lang="en-US" sz="900" b="1" dirty="0" err="1">
                          <a:solidFill>
                            <a:srgbClr val="000000"/>
                          </a:solidFill>
                          <a:effectLst/>
                          <a:latin typeface="Calibri"/>
                          <a:ea typeface="Times New Roman"/>
                          <a:cs typeface="Times New Roman"/>
                        </a:rPr>
                        <a:t>ANp</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3 Cu</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- 3 </a:t>
                      </a:r>
                      <a:r>
                        <a:rPr lang="en-US" sz="900" b="1" dirty="0" err="1">
                          <a:solidFill>
                            <a:srgbClr val="000000"/>
                          </a:solidFill>
                          <a:effectLst/>
                          <a:latin typeface="Calibri"/>
                          <a:ea typeface="Times New Roman"/>
                          <a:cs typeface="Times New Roman"/>
                        </a:rPr>
                        <a:t>Cw</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609344">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Recall facts from a first and secondhand account of the same event or topic (previously read in class).</a:t>
                      </a:r>
                      <a:endParaRPr lang="en-US" sz="900" dirty="0">
                        <a:effectLst/>
                        <a:latin typeface="Calibri"/>
                        <a:ea typeface="Calibri"/>
                        <a:cs typeface="Times New Roman"/>
                      </a:endParaRPr>
                    </a:p>
                  </a:txBody>
                  <a:tcPr marL="34100" marR="34100" marT="0" marB="0">
                    <a:lnL w="381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Define (understand the meaning of) </a:t>
                      </a:r>
                      <a:r>
                        <a:rPr lang="en-US" sz="900" u="sng" dirty="0">
                          <a:solidFill>
                            <a:srgbClr val="000000"/>
                          </a:solidFill>
                          <a:effectLst/>
                          <a:latin typeface="Calibri"/>
                          <a:ea typeface="Times New Roman"/>
                          <a:cs typeface="Times New Roman"/>
                        </a:rPr>
                        <a:t>standard academic language terms</a:t>
                      </a:r>
                      <a:r>
                        <a:rPr lang="en-US" sz="900" dirty="0">
                          <a:solidFill>
                            <a:srgbClr val="000000"/>
                          </a:solidFill>
                          <a:effectLst/>
                          <a:latin typeface="Calibri"/>
                          <a:ea typeface="Times New Roman"/>
                          <a:cs typeface="Times New Roman"/>
                        </a:rPr>
                        <a:t>: compare, contrast, </a:t>
                      </a:r>
                      <a:r>
                        <a:rPr lang="en-US" sz="900" dirty="0" smtClean="0">
                          <a:solidFill>
                            <a:srgbClr val="000000"/>
                          </a:solidFill>
                          <a:effectLst/>
                          <a:latin typeface="Calibri"/>
                          <a:ea typeface="Times New Roman"/>
                          <a:cs typeface="Times New Roman"/>
                        </a:rPr>
                        <a:t>first-hand/second-hand </a:t>
                      </a:r>
                      <a:r>
                        <a:rPr lang="en-US" sz="900" dirty="0">
                          <a:solidFill>
                            <a:srgbClr val="000000"/>
                          </a:solidFill>
                          <a:effectLst/>
                          <a:latin typeface="Calibri"/>
                          <a:ea typeface="Times New Roman"/>
                          <a:cs typeface="Times New Roman"/>
                        </a:rPr>
                        <a:t>account, perspective, point of view, bias and focus.</a:t>
                      </a:r>
                      <a:endParaRPr lang="en-US" sz="9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Answer who, what, where, when or how questions about a first and secondhand account of the same event or topic.</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u="sng" dirty="0">
                          <a:solidFill>
                            <a:srgbClr val="000000"/>
                          </a:solidFill>
                          <a:effectLst/>
                          <a:latin typeface="Calibri"/>
                          <a:ea typeface="Times New Roman"/>
                          <a:cs typeface="Times New Roman"/>
                        </a:rPr>
                        <a:t>Concept </a:t>
                      </a:r>
                      <a:r>
                        <a:rPr lang="en-US" sz="900" u="sng" dirty="0" smtClean="0">
                          <a:solidFill>
                            <a:srgbClr val="000000"/>
                          </a:solidFill>
                          <a:effectLst/>
                          <a:latin typeface="Calibri"/>
                          <a:ea typeface="Times New Roman"/>
                          <a:cs typeface="Times New Roman"/>
                        </a:rPr>
                        <a:t>Development </a:t>
                      </a:r>
                    </a:p>
                    <a:p>
                      <a:pPr marL="0" marR="0" algn="l">
                        <a:lnSpc>
                          <a:spcPct val="100000"/>
                        </a:lnSpc>
                        <a:spcBef>
                          <a:spcPts val="0"/>
                        </a:spcBef>
                        <a:spcAft>
                          <a:spcPts val="0"/>
                        </a:spcAft>
                      </a:pPr>
                      <a:r>
                        <a:rPr lang="en-US" sz="900" u="none" dirty="0" smtClean="0">
                          <a:solidFill>
                            <a:srgbClr val="000000"/>
                          </a:solidFill>
                          <a:effectLst/>
                          <a:latin typeface="Calibri"/>
                          <a:ea typeface="Times New Roman"/>
                          <a:cs typeface="Times New Roman"/>
                        </a:rPr>
                        <a:t>Identify</a:t>
                      </a:r>
                      <a:r>
                        <a:rPr lang="en-US" sz="900" dirty="0" smtClean="0">
                          <a:solidFill>
                            <a:srgbClr val="000000"/>
                          </a:solidFill>
                          <a:effectLst/>
                          <a:latin typeface="Calibri"/>
                          <a:ea typeface="Times New Roman"/>
                          <a:cs typeface="Times New Roman"/>
                        </a:rPr>
                        <a:t> </a:t>
                      </a:r>
                      <a:r>
                        <a:rPr lang="en-US" sz="900" dirty="0">
                          <a:solidFill>
                            <a:srgbClr val="000000"/>
                          </a:solidFill>
                          <a:effectLst/>
                          <a:latin typeface="Calibri"/>
                          <a:ea typeface="Times New Roman"/>
                          <a:cs typeface="Times New Roman"/>
                        </a:rPr>
                        <a:t>a first person or third person account of an event or topic.</a:t>
                      </a:r>
                      <a:endParaRPr lang="en-US" sz="9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Identify the focus of a first person account of an event or topic.</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Identify the focus of a third person account of an event or topic.</a:t>
                      </a:r>
                      <a:endParaRPr lang="en-US" sz="9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Obtain specific information from a first person </a:t>
                      </a:r>
                      <a:r>
                        <a:rPr lang="en-US" sz="900" dirty="0" smtClean="0">
                          <a:solidFill>
                            <a:srgbClr val="000000"/>
                          </a:solidFill>
                          <a:effectLst/>
                          <a:latin typeface="Calibri"/>
                          <a:ea typeface="Times New Roman"/>
                          <a:cs typeface="Times New Roman"/>
                        </a:rPr>
                        <a:t>account.</a:t>
                      </a:r>
                    </a:p>
                    <a:p>
                      <a:pPr marL="0" marR="0" algn="l">
                        <a:lnSpc>
                          <a:spcPct val="100000"/>
                        </a:lnSpc>
                        <a:spcBef>
                          <a:spcPts val="0"/>
                        </a:spcBef>
                        <a:spcAft>
                          <a:spcPts val="0"/>
                        </a:spcAft>
                      </a:pPr>
                      <a:r>
                        <a:rPr lang="en-US" sz="900" dirty="0" smtClean="0">
                          <a:solidFill>
                            <a:srgbClr val="000000"/>
                          </a:solidFill>
                          <a:effectLst/>
                          <a:latin typeface="Calibri"/>
                          <a:ea typeface="Times New Roman"/>
                          <a:cs typeface="Times New Roman"/>
                        </a:rPr>
                        <a:t>Obtain </a:t>
                      </a:r>
                      <a:r>
                        <a:rPr lang="en-US" sz="900" dirty="0">
                          <a:solidFill>
                            <a:srgbClr val="000000"/>
                          </a:solidFill>
                          <a:effectLst/>
                          <a:latin typeface="Calibri"/>
                          <a:ea typeface="Times New Roman"/>
                          <a:cs typeface="Times New Roman"/>
                        </a:rPr>
                        <a:t>specific information from a third person account.</a:t>
                      </a:r>
                      <a:endParaRPr lang="en-US" sz="9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Categorize similarities and differences in facts from a firsthand and a secondhand account (graphic organizer).</a:t>
                      </a:r>
                      <a:endParaRPr lang="en-US" sz="9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Connect ideas about a topic or event between a first and secondhand account using specific examples from a text.</a:t>
                      </a:r>
                      <a:endParaRPr lang="en-US" sz="9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Explain how a firsthand account and a secondhand account could influence how readers interpret an event or topic</a:t>
                      </a:r>
                      <a:r>
                        <a:rPr lang="en-US" sz="9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95392297"/>
              </p:ext>
            </p:extLst>
          </p:nvPr>
        </p:nvGraphicFramePr>
        <p:xfrm>
          <a:off x="429259" y="4876800"/>
          <a:ext cx="7038341" cy="1371600"/>
        </p:xfrm>
        <a:graphic>
          <a:graphicData uri="http://schemas.openxmlformats.org/drawingml/2006/table">
            <a:tbl>
              <a:tblPr firstRow="1" firstCol="1" bandRow="1"/>
              <a:tblGrid>
                <a:gridCol w="1228485"/>
                <a:gridCol w="1228485"/>
                <a:gridCol w="1091987"/>
                <a:gridCol w="989613"/>
                <a:gridCol w="1290731"/>
                <a:gridCol w="120904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3 - </a:t>
                      </a:r>
                      <a:r>
                        <a:rPr lang="en-US" sz="900" b="1" dirty="0" err="1">
                          <a:solidFill>
                            <a:srgbClr val="000000"/>
                          </a:solidFill>
                          <a:effectLst/>
                          <a:latin typeface="Calibri"/>
                          <a:ea typeface="Times New Roman"/>
                          <a:cs typeface="Times New Roman"/>
                        </a:rPr>
                        <a:t>ANz</a:t>
                      </a:r>
                      <a:endParaRPr lang="en-US" sz="900" dirty="0">
                        <a:effectLst/>
                        <a:latin typeface="Calibri"/>
                        <a:ea typeface="Calibri"/>
                        <a:cs typeface="Times New Roman"/>
                      </a:endParaRPr>
                    </a:p>
                  </a:txBody>
                  <a:tcPr marL="33288" marR="33288"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3 - EVD</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4 - ANN</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4 – EV4</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4 - SYU</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089660">
                <a:tc>
                  <a:txBody>
                    <a:bodyPr/>
                    <a:lstStyle/>
                    <a:p>
                      <a:pPr marL="0" marR="0" algn="l">
                        <a:lnSpc>
                          <a:spcPct val="100000"/>
                        </a:lnSpc>
                        <a:spcBef>
                          <a:spcPts val="0"/>
                        </a:spcBef>
                        <a:spcAft>
                          <a:spcPts val="0"/>
                        </a:spcAft>
                      </a:pPr>
                      <a:r>
                        <a:rPr lang="en-US" sz="900">
                          <a:solidFill>
                            <a:srgbClr val="000000"/>
                          </a:solidFill>
                          <a:effectLst/>
                          <a:latin typeface="Calibri"/>
                          <a:ea typeface="Times New Roman"/>
                          <a:cs typeface="Times New Roman"/>
                        </a:rPr>
                        <a:t>Analyze the differences between a first and secondhand account of the same event or topic (categorize, list).</a:t>
                      </a:r>
                      <a:endParaRPr lang="en-US" sz="900">
                        <a:effectLst/>
                        <a:latin typeface="Calibri"/>
                        <a:ea typeface="Calibri"/>
                        <a:cs typeface="Times New Roman"/>
                      </a:endParaRPr>
                    </a:p>
                  </a:txBody>
                  <a:tcPr marL="33288" marR="33288"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Compare and contrast a firsthand and secondhand account</a:t>
                      </a:r>
                      <a:r>
                        <a:rPr lang="en-US" sz="900" b="1" dirty="0">
                          <a:solidFill>
                            <a:srgbClr val="000000"/>
                          </a:solidFill>
                          <a:effectLst/>
                          <a:latin typeface="Calibri"/>
                          <a:ea typeface="Times New Roman"/>
                          <a:cs typeface="Arial"/>
                        </a:rPr>
                        <a:t> in order to evaluate which has the most impact.  Explain why</a:t>
                      </a:r>
                      <a:r>
                        <a:rPr lang="en-US" sz="900" b="1" dirty="0" smtClean="0">
                          <a:solidFill>
                            <a:srgbClr val="000000"/>
                          </a:solidFill>
                          <a:effectLst/>
                          <a:latin typeface="Calibri"/>
                          <a:ea typeface="Times New Roman"/>
                          <a:cs typeface="Arial"/>
                        </a:rPr>
                        <a:t>.</a:t>
                      </a:r>
                    </a:p>
                    <a:p>
                      <a:pPr marL="0" marR="0" algn="l">
                        <a:lnSpc>
                          <a:spcPct val="100000"/>
                        </a:lnSpc>
                        <a:spcBef>
                          <a:spcPts val="0"/>
                        </a:spcBef>
                        <a:spcAft>
                          <a:spcPts val="0"/>
                        </a:spcAft>
                      </a:pPr>
                      <a:endParaRPr lang="en-US" sz="900" b="1" dirty="0" smtClean="0">
                        <a:solidFill>
                          <a:srgbClr val="000000"/>
                        </a:solidFill>
                        <a:effectLst/>
                        <a:latin typeface="Calibri"/>
                        <a:ea typeface="Times New Roman"/>
                        <a:cs typeface="Arial"/>
                      </a:endParaRP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Arial"/>
                        </a:rPr>
                        <a:t>SELECTED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a:solidFill>
                            <a:srgbClr val="000000"/>
                          </a:solidFill>
                          <a:effectLst/>
                          <a:latin typeface="Calibri"/>
                          <a:ea typeface="Times New Roman"/>
                          <a:cs typeface="Times New Roman"/>
                        </a:rPr>
                        <a:t>Analyze </a:t>
                      </a:r>
                      <a:r>
                        <a:rPr lang="en-US" sz="900" u="sng">
                          <a:solidFill>
                            <a:srgbClr val="000000"/>
                          </a:solidFill>
                          <a:effectLst/>
                          <a:latin typeface="Calibri"/>
                          <a:ea typeface="Times New Roman"/>
                          <a:cs typeface="Times New Roman"/>
                        </a:rPr>
                        <a:t>multiple sources</a:t>
                      </a:r>
                      <a:r>
                        <a:rPr lang="en-US" sz="900">
                          <a:solidFill>
                            <a:srgbClr val="000000"/>
                          </a:solidFill>
                          <a:effectLst/>
                          <a:latin typeface="Calibri"/>
                          <a:ea typeface="Times New Roman"/>
                          <a:cs typeface="Times New Roman"/>
                        </a:rPr>
                        <a:t> of evidence from first and secondhand accounts about the same event or topic.</a:t>
                      </a:r>
                      <a:endParaRPr lang="en-US" sz="900">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900" dirty="0">
                          <a:solidFill>
                            <a:srgbClr val="000000"/>
                          </a:solidFill>
                          <a:effectLst/>
                          <a:latin typeface="Calibri"/>
                          <a:ea typeface="Times New Roman"/>
                          <a:cs typeface="Times New Roman"/>
                        </a:rPr>
                        <a:t>Evaluate relevancy, accuracy and completeness of information from multiple sources of first and secondhand accounts.</a:t>
                      </a:r>
                      <a:endParaRPr lang="en-US" sz="900" dirty="0">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Synthesize multiple firsthand and secondhand accounts of the same event or topic for the purpose of drawing a conclusion about a topic or event</a:t>
                      </a:r>
                      <a:r>
                        <a:rPr lang="en-US" sz="9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a:t>
                      </a:r>
                      <a:r>
                        <a:rPr lang="en-US" sz="900" b="1" baseline="0" dirty="0" smtClean="0">
                          <a:solidFill>
                            <a:schemeClr val="tx1"/>
                          </a:solidFill>
                          <a:effectLst>
                            <a:outerShdw blurRad="38100" dist="38100" dir="2700000" algn="tl">
                              <a:srgbClr val="000000">
                                <a:alpha val="43137"/>
                              </a:srgbClr>
                            </a:outerShdw>
                          </a:effectLst>
                          <a:latin typeface="Calibri"/>
                          <a:ea typeface="Calibri"/>
                          <a:cs typeface="Times New Roman"/>
                        </a:rPr>
                        <a:t>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900" b="1" u="sng" dirty="0">
                          <a:effectLst/>
                          <a:latin typeface="Calibri"/>
                          <a:ea typeface="Calibri"/>
                          <a:cs typeface="Calibri"/>
                        </a:rPr>
                        <a:t>RI.4.6</a:t>
                      </a:r>
                      <a:r>
                        <a:rPr lang="en-US" sz="900" dirty="0">
                          <a:effectLst/>
                          <a:latin typeface="Calibri"/>
                          <a:ea typeface="Calibri"/>
                          <a:cs typeface="Calibri"/>
                        </a:rPr>
                        <a:t> </a:t>
                      </a:r>
                      <a:r>
                        <a:rPr lang="en-US" sz="900" dirty="0">
                          <a:effectLst/>
                          <a:latin typeface="Calibri"/>
                          <a:ea typeface="Calibri"/>
                          <a:cs typeface="Times New Roman"/>
                        </a:rPr>
                        <a:t>Compare</a:t>
                      </a:r>
                      <a:r>
                        <a:rPr lang="en-US" sz="900" dirty="0">
                          <a:effectLst/>
                          <a:latin typeface="Calibri"/>
                          <a:ea typeface="Calibri"/>
                          <a:cs typeface="Calibri"/>
                        </a:rPr>
                        <a:t> and contrast a firsthand and secondhand account of the same event or topic; describe the differences in focus and the information provided.</a:t>
                      </a:r>
                      <a:endParaRPr lang="en-US" sz="900" dirty="0">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11601830"/>
              </p:ext>
            </p:extLst>
          </p:nvPr>
        </p:nvGraphicFramePr>
        <p:xfrm>
          <a:off x="259080" y="6454140"/>
          <a:ext cx="7340600" cy="3154680"/>
        </p:xfrm>
        <a:graphic>
          <a:graphicData uri="http://schemas.openxmlformats.org/drawingml/2006/table">
            <a:tbl>
              <a:tblPr firstRow="1" firstCol="1" bandRow="1"/>
              <a:tblGrid>
                <a:gridCol w="690880"/>
                <a:gridCol w="604520"/>
                <a:gridCol w="690880"/>
                <a:gridCol w="863600"/>
                <a:gridCol w="777240"/>
                <a:gridCol w="1036320"/>
                <a:gridCol w="604520"/>
                <a:gridCol w="1036320"/>
                <a:gridCol w="1036320"/>
              </a:tblGrid>
              <a:tr h="154229">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DOK 1 - Ka</a:t>
                      </a:r>
                      <a:endParaRPr lang="en-US" sz="900" dirty="0">
                        <a:effectLst/>
                        <a:latin typeface="Calibri"/>
                        <a:ea typeface="Calibri"/>
                        <a:cs typeface="Times New Roman"/>
                      </a:endParaRPr>
                    </a:p>
                  </a:txBody>
                  <a:tcPr marL="33157" marR="33157" marT="0" marB="0" anchor="ctr">
                    <a:lnL w="381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1 - Kc</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1 – Cf</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2 – Ch</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2 – Cl</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DOK 2 – APn</a:t>
                      </a:r>
                      <a:endParaRPr lang="en-US" sz="900" dirty="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3 – C?</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DOK 3 – </a:t>
                      </a:r>
                      <a:r>
                        <a:rPr lang="en-US" sz="900" dirty="0" err="1" smtClean="0">
                          <a:effectLst/>
                          <a:latin typeface="Calibri"/>
                          <a:ea typeface="Times New Roman"/>
                          <a:cs typeface="Times New Roman"/>
                        </a:rPr>
                        <a:t>ANz</a:t>
                      </a:r>
                      <a:endParaRPr lang="en-US" sz="900" dirty="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Standard</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930347">
                <a:tc>
                  <a:txBody>
                    <a:bodyPr/>
                    <a:lstStyle/>
                    <a:p>
                      <a:pPr marL="0" marR="0" algn="l">
                        <a:lnSpc>
                          <a:spcPct val="115000"/>
                        </a:lnSpc>
                        <a:spcBef>
                          <a:spcPts val="0"/>
                        </a:spcBef>
                        <a:spcAft>
                          <a:spcPts val="0"/>
                        </a:spcAft>
                      </a:pPr>
                      <a:r>
                        <a:rPr lang="en-US" sz="900">
                          <a:solidFill>
                            <a:srgbClr val="000000"/>
                          </a:solidFill>
                          <a:effectLst/>
                          <a:latin typeface="Calibri"/>
                          <a:ea typeface="Times New Roman"/>
                          <a:cs typeface="Times New Roman"/>
                        </a:rPr>
                        <a:t>Locate or recall basic facts and details on a chart, graph, diagram, time line, animation or interactive elements (previously read and discussed in class).</a:t>
                      </a:r>
                      <a:endParaRPr lang="en-US" sz="900">
                        <a:effectLst/>
                        <a:latin typeface="Calibri"/>
                        <a:ea typeface="Calibri"/>
                        <a:cs typeface="Times New Roman"/>
                      </a:endParaRPr>
                    </a:p>
                  </a:txBody>
                  <a:tcPr marL="33157" marR="33157" marT="0" marB="0">
                    <a:lnL w="381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effectLst/>
                          <a:latin typeface="Calibri"/>
                          <a:ea typeface="Times New Roman"/>
                          <a:cs typeface="Times New Roman"/>
                        </a:rPr>
                        <a:t>Define (</a:t>
                      </a:r>
                      <a:r>
                        <a:rPr lang="en-US" sz="900" dirty="0" smtClean="0">
                          <a:effectLst/>
                          <a:latin typeface="Calibri"/>
                          <a:ea typeface="Times New Roman"/>
                          <a:cs typeface="Times New Roman"/>
                        </a:rPr>
                        <a:t>under-stand </a:t>
                      </a:r>
                      <a:r>
                        <a:rPr lang="en-US" sz="900" dirty="0">
                          <a:effectLst/>
                          <a:latin typeface="Calibri"/>
                          <a:ea typeface="Times New Roman"/>
                          <a:cs typeface="Times New Roman"/>
                        </a:rPr>
                        <a:t>the meaning of…) </a:t>
                      </a:r>
                      <a:r>
                        <a:rPr lang="en-US" sz="900" u="sng" dirty="0">
                          <a:solidFill>
                            <a:srgbClr val="000000"/>
                          </a:solidFill>
                          <a:effectLst/>
                          <a:latin typeface="Calibri"/>
                          <a:ea typeface="Times New Roman"/>
                          <a:cs typeface="Times New Roman"/>
                        </a:rPr>
                        <a:t>standard academic language terms</a:t>
                      </a:r>
                      <a:r>
                        <a:rPr lang="en-US" sz="900" dirty="0">
                          <a:effectLst/>
                          <a:latin typeface="Calibri"/>
                          <a:ea typeface="Times New Roman"/>
                          <a:cs typeface="Times New Roman"/>
                        </a:rPr>
                        <a:t>: </a:t>
                      </a:r>
                      <a:r>
                        <a:rPr lang="en-US" sz="900" dirty="0">
                          <a:solidFill>
                            <a:srgbClr val="000000"/>
                          </a:solidFill>
                          <a:effectLst/>
                          <a:latin typeface="Calibri"/>
                          <a:ea typeface="Times New Roman"/>
                          <a:cs typeface="Times New Roman"/>
                        </a:rPr>
                        <a:t> relevant, interpret, </a:t>
                      </a:r>
                      <a:r>
                        <a:rPr lang="en-US" sz="900" dirty="0" err="1" smtClean="0">
                          <a:solidFill>
                            <a:srgbClr val="000000"/>
                          </a:solidFill>
                          <a:effectLst/>
                          <a:latin typeface="Calibri"/>
                          <a:ea typeface="Times New Roman"/>
                          <a:cs typeface="Times New Roman"/>
                        </a:rPr>
                        <a:t>contributespresented</a:t>
                      </a:r>
                      <a:r>
                        <a:rPr lang="en-US" sz="900" dirty="0">
                          <a:solidFill>
                            <a:srgbClr val="000000"/>
                          </a:solidFill>
                          <a:effectLst/>
                          <a:latin typeface="Calibri"/>
                          <a:ea typeface="Times New Roman"/>
                          <a:cs typeface="Times New Roman"/>
                        </a:rPr>
                        <a:t>, and visual </a:t>
                      </a:r>
                      <a:r>
                        <a:rPr lang="en-US" sz="900" dirty="0" smtClean="0">
                          <a:solidFill>
                            <a:srgbClr val="000000"/>
                          </a:solidFill>
                          <a:effectLst/>
                          <a:latin typeface="Calibri"/>
                          <a:ea typeface="Times New Roman"/>
                          <a:cs typeface="Times New Roman"/>
                        </a:rPr>
                        <a:t>inform-</a:t>
                      </a:r>
                      <a:r>
                        <a:rPr lang="en-US" sz="900" dirty="0" err="1" smtClean="0">
                          <a:solidFill>
                            <a:srgbClr val="000000"/>
                          </a:solidFill>
                          <a:effectLst/>
                          <a:latin typeface="Calibri"/>
                          <a:ea typeface="Times New Roman"/>
                          <a:cs typeface="Times New Roman"/>
                        </a:rPr>
                        <a:t>ation</a:t>
                      </a:r>
                      <a:r>
                        <a:rPr lang="en-US" sz="900" dirty="0" smtClean="0">
                          <a:solidFill>
                            <a:srgbClr val="000000"/>
                          </a:solidFill>
                          <a:effectLst/>
                          <a:latin typeface="Calibri"/>
                          <a:ea typeface="Times New Roman"/>
                          <a:cs typeface="Times New Roman"/>
                        </a:rPr>
                        <a:t> </a:t>
                      </a:r>
                      <a:r>
                        <a:rPr lang="en-US" sz="900" dirty="0">
                          <a:solidFill>
                            <a:srgbClr val="000000"/>
                          </a:solidFill>
                          <a:effectLst/>
                          <a:latin typeface="Calibri"/>
                          <a:ea typeface="Times New Roman"/>
                          <a:cs typeface="Times New Roman"/>
                        </a:rPr>
                        <a:t>(charts, graphs, etc...).</a:t>
                      </a:r>
                      <a:endParaRPr lang="en-US" sz="9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900" dirty="0">
                          <a:effectLst/>
                          <a:latin typeface="Calibri"/>
                          <a:ea typeface="Times New Roman"/>
                          <a:cs typeface="Times New Roman"/>
                        </a:rPr>
                        <a:t>Answer who, what, when, where questions about information presented in different visual </a:t>
                      </a:r>
                      <a:r>
                        <a:rPr lang="en-US" sz="900" dirty="0" smtClean="0">
                          <a:effectLst/>
                          <a:latin typeface="Calibri"/>
                          <a:ea typeface="Times New Roman"/>
                          <a:cs typeface="Times New Roman"/>
                        </a:rPr>
                        <a:t>formats.</a:t>
                      </a:r>
                      <a:r>
                        <a:rPr lang="en-US" sz="900" baseline="0" dirty="0" smtClean="0">
                          <a:effectLst/>
                          <a:latin typeface="Calibri"/>
                          <a:ea typeface="Times New Roman"/>
                          <a:cs typeface="Times New Roman"/>
                        </a:rPr>
                        <a:t> </a:t>
                      </a:r>
                      <a:r>
                        <a:rPr lang="en-US" sz="900" dirty="0" smtClean="0">
                          <a:effectLst/>
                          <a:latin typeface="Calibri"/>
                          <a:ea typeface="Times New Roman"/>
                          <a:cs typeface="Times New Roman"/>
                        </a:rPr>
                        <a:t>Answer </a:t>
                      </a:r>
                      <a:r>
                        <a:rPr lang="en-US" sz="900" dirty="0">
                          <a:effectLst/>
                          <a:latin typeface="Calibri"/>
                          <a:ea typeface="Times New Roman"/>
                          <a:cs typeface="Times New Roman"/>
                        </a:rPr>
                        <a:t>questions explaining how information helps the reader to understand a text.</a:t>
                      </a:r>
                      <a:endParaRPr lang="en-US" sz="9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u="sng">
                          <a:solidFill>
                            <a:srgbClr val="000000"/>
                          </a:solidFill>
                          <a:effectLst/>
                          <a:latin typeface="Calibri"/>
                          <a:ea typeface="Times New Roman"/>
                          <a:cs typeface="Times New Roman"/>
                        </a:rPr>
                        <a:t>Concept Development</a:t>
                      </a:r>
                      <a:endParaRPr lang="en-US" sz="900">
                        <a:effectLst/>
                        <a:latin typeface="Calibri"/>
                        <a:ea typeface="Calibri"/>
                        <a:cs typeface="Times New Roman"/>
                      </a:endParaRPr>
                    </a:p>
                    <a:p>
                      <a:pPr marL="0" marR="0" algn="l">
                        <a:lnSpc>
                          <a:spcPct val="115000"/>
                        </a:lnSpc>
                        <a:spcBef>
                          <a:spcPts val="0"/>
                        </a:spcBef>
                        <a:spcAft>
                          <a:spcPts val="0"/>
                        </a:spcAft>
                      </a:pPr>
                      <a:r>
                        <a:rPr lang="en-US" sz="900">
                          <a:solidFill>
                            <a:srgbClr val="000000"/>
                          </a:solidFill>
                          <a:effectLst/>
                          <a:latin typeface="Calibri"/>
                          <a:ea typeface="Times New Roman"/>
                          <a:cs typeface="Times New Roman"/>
                        </a:rPr>
                        <a:t>Explain how text features found in visual, oral or quantitative charts, graphs, diagrams, time lines, animations or interactive elements contribute to locating information about a topic.</a:t>
                      </a:r>
                      <a:endParaRPr lang="en-US" sz="90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Arial"/>
                        </a:rPr>
                        <a:t>Interpret information found in charts, </a:t>
                      </a:r>
                      <a:r>
                        <a:rPr lang="en-US" sz="900" b="1" dirty="0">
                          <a:solidFill>
                            <a:srgbClr val="000000"/>
                          </a:solidFill>
                          <a:effectLst/>
                          <a:latin typeface="Calibri"/>
                          <a:ea typeface="Times New Roman"/>
                          <a:cs typeface="Times New Roman"/>
                        </a:rPr>
                        <a:t>graphs, diagrams, time lines, animations or interactive elements for a specific purpose (i.e. answering a question</a:t>
                      </a:r>
                      <a:r>
                        <a:rPr lang="en-US" sz="9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9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a:t>
                      </a:r>
                      <a:r>
                        <a:rPr lang="en-US" sz="900" b="1" baseline="0" dirty="0" smtClean="0">
                          <a:solidFill>
                            <a:schemeClr val="tx1"/>
                          </a:solidFill>
                          <a:effectLst>
                            <a:outerShdw blurRad="38100" dist="38100" dir="2700000" algn="tl">
                              <a:srgbClr val="000000">
                                <a:alpha val="43137"/>
                              </a:srgbClr>
                            </a:outerShdw>
                          </a:effectLst>
                          <a:latin typeface="Calibri"/>
                          <a:ea typeface="Calibri"/>
                          <a:cs typeface="Times New Roman"/>
                        </a:rPr>
                        <a:t> RESPONSE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Show the ability to use and obtain information </a:t>
                      </a:r>
                      <a:r>
                        <a:rPr lang="en-US" sz="900" b="1" u="sng" dirty="0">
                          <a:solidFill>
                            <a:srgbClr val="000000"/>
                          </a:solidFill>
                          <a:effectLst/>
                          <a:latin typeface="Calibri"/>
                          <a:ea typeface="Times New Roman"/>
                          <a:cs typeface="Times New Roman"/>
                        </a:rPr>
                        <a:t>independently</a:t>
                      </a:r>
                      <a:r>
                        <a:rPr lang="en-US" sz="900" b="1" dirty="0">
                          <a:solidFill>
                            <a:srgbClr val="000000"/>
                          </a:solidFill>
                          <a:effectLst/>
                          <a:latin typeface="Calibri"/>
                          <a:ea typeface="Times New Roman"/>
                          <a:cs typeface="Times New Roman"/>
                        </a:rPr>
                        <a:t> found in text features such as; </a:t>
                      </a:r>
                      <a:r>
                        <a:rPr lang="en-US" sz="900" b="1" dirty="0">
                          <a:solidFill>
                            <a:srgbClr val="000000"/>
                          </a:solidFill>
                          <a:effectLst/>
                          <a:latin typeface="Calibri"/>
                          <a:ea typeface="Times New Roman"/>
                          <a:cs typeface="Arial"/>
                        </a:rPr>
                        <a:t>charts, </a:t>
                      </a:r>
                      <a:r>
                        <a:rPr lang="en-US" sz="900" b="1" dirty="0">
                          <a:solidFill>
                            <a:srgbClr val="000000"/>
                          </a:solidFill>
                          <a:effectLst/>
                          <a:latin typeface="Calibri"/>
                          <a:ea typeface="Times New Roman"/>
                          <a:cs typeface="Times New Roman"/>
                        </a:rPr>
                        <a:t>graphs, diagrams, time lines, animations or interactive elements (new materials not read or discussed in class</a:t>
                      </a:r>
                      <a:r>
                        <a:rPr lang="en-US" sz="9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900" b="1" dirty="0" smtClean="0">
                        <a:solidFill>
                          <a:srgbClr val="000000"/>
                        </a:solidFill>
                        <a:effectLst/>
                        <a:latin typeface="Calibri"/>
                        <a:ea typeface="Times New Roman"/>
                        <a:cs typeface="Times New Roman"/>
                      </a:endParaRPr>
                    </a:p>
                    <a:p>
                      <a:pPr marL="0" marR="0" algn="l">
                        <a:lnSpc>
                          <a:spcPct val="115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REPSONSE</a:t>
                      </a:r>
                      <a:endParaRPr lang="en-US" sz="9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900" dirty="0">
                          <a:solidFill>
                            <a:srgbClr val="000000"/>
                          </a:solidFill>
                          <a:effectLst/>
                          <a:latin typeface="Calibri"/>
                          <a:ea typeface="Times New Roman"/>
                          <a:cs typeface="Times New Roman"/>
                        </a:rPr>
                        <a:t>Select supporting details in a visual </a:t>
                      </a:r>
                      <a:r>
                        <a:rPr lang="en-US" sz="900" dirty="0" smtClean="0">
                          <a:solidFill>
                            <a:srgbClr val="000000"/>
                          </a:solidFill>
                          <a:effectLst/>
                          <a:latin typeface="Calibri"/>
                          <a:ea typeface="Times New Roman"/>
                          <a:cs typeface="Times New Roman"/>
                        </a:rPr>
                        <a:t>represent-</a:t>
                      </a:r>
                      <a:r>
                        <a:rPr lang="en-US" sz="900" dirty="0" err="1" smtClean="0">
                          <a:solidFill>
                            <a:srgbClr val="000000"/>
                          </a:solidFill>
                          <a:effectLst/>
                          <a:latin typeface="Calibri"/>
                          <a:ea typeface="Times New Roman"/>
                          <a:cs typeface="Times New Roman"/>
                        </a:rPr>
                        <a:t>ation</a:t>
                      </a:r>
                      <a:r>
                        <a:rPr lang="en-US" sz="900" dirty="0" smtClean="0">
                          <a:solidFill>
                            <a:srgbClr val="000000"/>
                          </a:solidFill>
                          <a:effectLst/>
                          <a:latin typeface="Calibri"/>
                          <a:ea typeface="Times New Roman"/>
                          <a:cs typeface="Times New Roman"/>
                        </a:rPr>
                        <a:t> </a:t>
                      </a:r>
                      <a:r>
                        <a:rPr lang="en-US" sz="900" dirty="0">
                          <a:solidFill>
                            <a:srgbClr val="000000"/>
                          </a:solidFill>
                          <a:effectLst/>
                          <a:latin typeface="Calibri"/>
                          <a:ea typeface="Times New Roman"/>
                          <a:cs typeface="Times New Roman"/>
                        </a:rPr>
                        <a:t>as evidence of a central idea.</a:t>
                      </a:r>
                      <a:endParaRPr lang="en-US" sz="9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Categorize information in charts, graphs, diagrams, etc...(visual representations) explaining how each contributes to an understanding of the text in which it appears</a:t>
                      </a:r>
                      <a:r>
                        <a:rPr lang="en-US" sz="9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900" b="1" dirty="0" smtClean="0">
                        <a:solidFill>
                          <a:srgbClr val="000000"/>
                        </a:solidFill>
                        <a:effectLst/>
                        <a:latin typeface="Calibri"/>
                        <a:ea typeface="Times New Roman"/>
                        <a:cs typeface="Times New Roman"/>
                      </a:endParaRPr>
                    </a:p>
                    <a:p>
                      <a:pPr marL="0" marR="0" algn="l">
                        <a:lnSpc>
                          <a:spcPct val="115000"/>
                        </a:lnSpc>
                        <a:spcBef>
                          <a:spcPts val="0"/>
                        </a:spcBef>
                        <a:spcAft>
                          <a:spcPts val="0"/>
                        </a:spcAft>
                      </a:pPr>
                      <a:r>
                        <a:rPr lang="en-US" sz="900" b="1" dirty="0" smtClean="0">
                          <a:solidFill>
                            <a:srgbClr val="000000"/>
                          </a:solidFill>
                          <a:effectLst/>
                          <a:latin typeface="Calibri"/>
                          <a:ea typeface="Calibri"/>
                          <a:cs typeface="Times New Roman"/>
                        </a:rPr>
                        <a:t>CONSTRUCTED RESPONSE</a:t>
                      </a:r>
                      <a:endParaRPr lang="en-US" sz="9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900" u="sng" dirty="0">
                          <a:effectLst/>
                          <a:latin typeface="Calibri"/>
                          <a:ea typeface="Calibri"/>
                          <a:cs typeface="Calibri"/>
                        </a:rPr>
                        <a:t>RI.4.7</a:t>
                      </a:r>
                      <a:r>
                        <a:rPr lang="en-US" sz="900" dirty="0">
                          <a:effectLst/>
                          <a:latin typeface="Calibri"/>
                          <a:ea typeface="Calibri"/>
                          <a:cs typeface="Calibri"/>
                        </a:rPr>
                        <a:t> Interpret information presented visually, orally, or quantitatively (e.g., in charts, graphs, diagrams, time lines, animations, or interactive elements on Web pages) and explain how the information contributes to an understanding of the text in which it appears</a:t>
                      </a:r>
                      <a:endParaRPr lang="en-US" sz="9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rot="20591387">
            <a:off x="2931562" y="2252066"/>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4" name="Rectangle 13"/>
          <p:cNvSpPr/>
          <p:nvPr/>
        </p:nvSpPr>
        <p:spPr>
          <a:xfrm rot="20591387">
            <a:off x="3718160" y="432074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0" name="Rectangle 9"/>
          <p:cNvSpPr/>
          <p:nvPr/>
        </p:nvSpPr>
        <p:spPr>
          <a:xfrm>
            <a:off x="4572000" y="2444126"/>
            <a:ext cx="685800" cy="29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30850" y="2593663"/>
            <a:ext cx="685800" cy="29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53200" y="4602689"/>
            <a:ext cx="685800" cy="29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5859898"/>
            <a:ext cx="1143000" cy="3123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35071" y="5943600"/>
            <a:ext cx="800100" cy="3114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63642" y="8556629"/>
            <a:ext cx="685800" cy="29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85467" y="8873277"/>
            <a:ext cx="685800" cy="4493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8420557"/>
            <a:ext cx="685800" cy="4448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55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20" y="804391"/>
            <a:ext cx="7426960" cy="8720609"/>
          </a:xfrm>
          <a:prstGeom prst="rect">
            <a:avLst/>
          </a:prstGeom>
          <a:solidFill>
            <a:schemeClr val="bg1"/>
          </a:solidFill>
          <a:ln>
            <a:solidFill>
              <a:schemeClr val="accent1"/>
            </a:solidFill>
          </a:ln>
        </p:spPr>
        <p:txBody>
          <a:bodyPr wrap="square" lIns="101869" tIns="50935" rIns="101869" bIns="50935" rtlCol="0">
            <a:spAutoFit/>
          </a:bodyPr>
          <a:lstStyle/>
          <a:p>
            <a:endParaRPr lang="en-US" sz="1400" b="1" u="sng" dirty="0"/>
          </a:p>
          <a:p>
            <a:r>
              <a:rPr lang="en-US" sz="1400" dirty="0"/>
              <a:t>What </a:t>
            </a:r>
            <a:r>
              <a:rPr lang="en-US" sz="1400" u="sng" dirty="0"/>
              <a:t>contributions</a:t>
            </a:r>
            <a:r>
              <a:rPr lang="en-US" sz="1400" dirty="0"/>
              <a:t> (key ideas) does the text make to support the </a:t>
            </a:r>
            <a:r>
              <a:rPr lang="en-US" sz="1400" u="sng" dirty="0"/>
              <a:t>main idea</a:t>
            </a:r>
            <a:r>
              <a:rPr lang="en-US" sz="1400" b="1" dirty="0"/>
              <a:t>?</a:t>
            </a:r>
          </a:p>
          <a:p>
            <a:endParaRPr lang="en-US" sz="1400" b="1" dirty="0"/>
          </a:p>
          <a:p>
            <a:r>
              <a:rPr lang="en-US" sz="1400" dirty="0"/>
              <a:t>Write </a:t>
            </a:r>
            <a:r>
              <a:rPr lang="en-US" sz="1400" b="1" u="sng" dirty="0"/>
              <a:t>one</a:t>
            </a:r>
            <a:r>
              <a:rPr lang="en-US" sz="1400" dirty="0"/>
              <a:t> new contribution (</a:t>
            </a:r>
            <a:r>
              <a:rPr lang="en-US" sz="1400" u="sng" dirty="0"/>
              <a:t>key idea</a:t>
            </a:r>
            <a:r>
              <a:rPr lang="en-US" sz="1400" dirty="0"/>
              <a:t>) about the </a:t>
            </a:r>
            <a:r>
              <a:rPr lang="en-US" sz="1400" u="sng" dirty="0"/>
              <a:t>main idea</a:t>
            </a:r>
            <a:r>
              <a:rPr lang="en-US" sz="1400" dirty="0"/>
              <a:t>.</a:t>
            </a:r>
          </a:p>
          <a:p>
            <a:endParaRPr lang="en-US" sz="1400" dirty="0"/>
          </a:p>
          <a:p>
            <a:r>
              <a:rPr lang="en-US" sz="1400" dirty="0"/>
              <a:t>_____________________________________________________________________________</a:t>
            </a:r>
          </a:p>
          <a:p>
            <a:endParaRPr lang="en-US" sz="1400" dirty="0"/>
          </a:p>
          <a:p>
            <a:r>
              <a:rPr lang="en-US" sz="1400" dirty="0"/>
              <a:t>_____________________________________________________________________________</a:t>
            </a:r>
          </a:p>
          <a:p>
            <a:endParaRPr lang="en-US" sz="1400" b="1" u="sng" dirty="0"/>
          </a:p>
          <a:p>
            <a:r>
              <a:rPr lang="en-US" sz="1400" b="1" u="sng" dirty="0"/>
              <a:t>Key Details and Examples</a:t>
            </a:r>
          </a:p>
          <a:p>
            <a:endParaRPr lang="en-US" sz="1400" b="1" u="sng" dirty="0"/>
          </a:p>
          <a:p>
            <a:r>
              <a:rPr lang="en-US" sz="1400" dirty="0"/>
              <a:t>What </a:t>
            </a:r>
            <a:r>
              <a:rPr lang="en-US" sz="1400" u="sng" dirty="0"/>
              <a:t>key details</a:t>
            </a:r>
            <a:r>
              <a:rPr lang="en-US" sz="1400" dirty="0"/>
              <a:t> and </a:t>
            </a:r>
            <a:r>
              <a:rPr lang="en-US" sz="1400" u="sng" dirty="0"/>
              <a:t>examples</a:t>
            </a:r>
            <a:r>
              <a:rPr lang="en-US" sz="1400" dirty="0"/>
              <a:t> from the section or paragraph explain more about the new contribution </a:t>
            </a:r>
          </a:p>
          <a:p>
            <a:r>
              <a:rPr lang="en-US" sz="1400" dirty="0"/>
              <a:t>(</a:t>
            </a:r>
            <a:r>
              <a:rPr lang="en-US" sz="1400" u="sng" dirty="0"/>
              <a:t>key idea</a:t>
            </a:r>
            <a:r>
              <a:rPr lang="en-US" sz="1400" dirty="0"/>
              <a:t>)? </a:t>
            </a:r>
          </a:p>
          <a:p>
            <a:endParaRPr lang="en-US" sz="1400" dirty="0"/>
          </a:p>
          <a:p>
            <a:pPr marL="175914" indent="-175914">
              <a:buFont typeface="Arial" panose="020B0604020202020204" pitchFamily="34" charset="0"/>
              <a:buChar char="•"/>
            </a:pPr>
            <a:r>
              <a:rPr lang="en-US" sz="1400" dirty="0"/>
              <a:t>Key Detail or Example ________________________________________________________________________</a:t>
            </a:r>
          </a:p>
          <a:p>
            <a:pPr marL="175914" indent="-175914">
              <a:buFont typeface="Arial" panose="020B0604020202020204" pitchFamily="34" charset="0"/>
              <a:buChar char="•"/>
            </a:pPr>
            <a:endParaRPr lang="en-US" sz="1400" dirty="0"/>
          </a:p>
          <a:p>
            <a:pPr marL="175914" indent="-175914"/>
            <a:r>
              <a:rPr lang="en-US" sz="1400" dirty="0"/>
              <a:t>      ________________________________________________________________________</a:t>
            </a:r>
          </a:p>
          <a:p>
            <a:pPr marL="175914" indent="-175914"/>
            <a:endParaRPr lang="en-US" sz="1400" dirty="0"/>
          </a:p>
          <a:p>
            <a:pPr marL="175914" indent="-175914"/>
            <a:endParaRPr lang="en-US" sz="1400" dirty="0"/>
          </a:p>
          <a:p>
            <a:pPr marL="175914" indent="-175914">
              <a:buFont typeface="Arial" panose="020B0604020202020204" pitchFamily="34" charset="0"/>
              <a:buChar char="•"/>
            </a:pPr>
            <a:r>
              <a:rPr lang="en-US" sz="1400" dirty="0"/>
              <a:t>Key Detail or Example _________________________________________________________________________</a:t>
            </a:r>
          </a:p>
          <a:p>
            <a:pPr marL="175914" indent="-175914"/>
            <a:endParaRPr lang="en-US" sz="1400" dirty="0"/>
          </a:p>
          <a:p>
            <a:pPr marL="175914" indent="-175914"/>
            <a:r>
              <a:rPr lang="en-US" sz="1400" dirty="0"/>
              <a:t>      _________________________________________________________________________</a:t>
            </a:r>
          </a:p>
          <a:p>
            <a:endParaRPr lang="en-US" sz="1400" b="1" u="sng" dirty="0"/>
          </a:p>
          <a:p>
            <a:r>
              <a:rPr lang="en-US" sz="1400" b="1" u="sng" dirty="0"/>
              <a:t>Again and Again</a:t>
            </a:r>
          </a:p>
          <a:p>
            <a:r>
              <a:rPr lang="en-US" sz="1400" dirty="0"/>
              <a:t>What words, phrases or ideas does the author use  again and again?  Write them here.  </a:t>
            </a:r>
          </a:p>
          <a:p>
            <a:r>
              <a:rPr lang="en-US" sz="1400" dirty="0"/>
              <a:t>Think about why the author uses them again and again.</a:t>
            </a:r>
          </a:p>
          <a:p>
            <a:endParaRPr lang="en-US" sz="1400" dirty="0"/>
          </a:p>
          <a:p>
            <a:endParaRPr lang="en-US" sz="1400" dirty="0"/>
          </a:p>
          <a:p>
            <a:endParaRPr lang="en-US" sz="1400" dirty="0"/>
          </a:p>
          <a:p>
            <a:endParaRPr lang="en-US" sz="1400" b="1" u="sng" dirty="0"/>
          </a:p>
          <a:p>
            <a:endParaRPr lang="en-US" sz="1400" b="1" u="sng" dirty="0"/>
          </a:p>
          <a:p>
            <a:r>
              <a:rPr lang="en-US" sz="1400" dirty="0"/>
              <a:t>Write </a:t>
            </a:r>
            <a:r>
              <a:rPr lang="en-US" sz="1400" b="1" u="sng" dirty="0"/>
              <a:t>one conclusion</a:t>
            </a:r>
            <a:r>
              <a:rPr lang="en-US" sz="1400" b="1" dirty="0"/>
              <a:t> </a:t>
            </a:r>
            <a:r>
              <a:rPr lang="en-US" sz="1400" dirty="0"/>
              <a:t>sentence  that tells  the most about the new contribution (</a:t>
            </a:r>
            <a:r>
              <a:rPr lang="en-US" sz="1400" u="sng" dirty="0"/>
              <a:t>key idea)</a:t>
            </a:r>
            <a:r>
              <a:rPr lang="en-US" sz="1400" dirty="0"/>
              <a:t>. </a:t>
            </a:r>
          </a:p>
          <a:p>
            <a:r>
              <a:rPr lang="en-US" sz="1400" dirty="0"/>
              <a:t>Use some of the again and again words or ideas in your summary.</a:t>
            </a:r>
          </a:p>
          <a:p>
            <a:r>
              <a:rPr lang="en-US" sz="1400" dirty="0"/>
              <a:t>____________________________________________________________________________</a:t>
            </a:r>
          </a:p>
          <a:p>
            <a:endParaRPr lang="en-US" sz="1400" dirty="0"/>
          </a:p>
          <a:p>
            <a:r>
              <a:rPr lang="en-US" sz="1400" dirty="0"/>
              <a:t>_____________________________________________________________________________</a:t>
            </a:r>
          </a:p>
        </p:txBody>
      </p:sp>
      <p:sp>
        <p:nvSpPr>
          <p:cNvPr id="6" name="TextBox 5"/>
          <p:cNvSpPr txBox="1"/>
          <p:nvPr/>
        </p:nvSpPr>
        <p:spPr>
          <a:xfrm>
            <a:off x="604520" y="7235912"/>
            <a:ext cx="6217920" cy="1641760"/>
          </a:xfrm>
          <a:prstGeom prst="rect">
            <a:avLst/>
          </a:prstGeom>
          <a:noFill/>
          <a:ln>
            <a:solidFill>
              <a:schemeClr val="accent1"/>
            </a:solidFill>
          </a:ln>
        </p:spPr>
        <p:txBody>
          <a:bodyPr wrap="square" lIns="101869" tIns="50935" rIns="101869" bIns="50935"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8" name="TextBox 7"/>
          <p:cNvSpPr txBox="1"/>
          <p:nvPr/>
        </p:nvSpPr>
        <p:spPr>
          <a:xfrm>
            <a:off x="145735" y="545013"/>
            <a:ext cx="7340600" cy="349098"/>
          </a:xfrm>
          <a:prstGeom prst="rect">
            <a:avLst/>
          </a:prstGeom>
          <a:noFill/>
        </p:spPr>
        <p:txBody>
          <a:bodyPr wrap="square" lIns="101869" tIns="50935" rIns="101869" bIns="50935" rtlCol="0">
            <a:spAutoFit/>
          </a:bodyPr>
          <a:lstStyle/>
          <a:p>
            <a:r>
              <a:rPr lang="en-US" sz="1600" dirty="0"/>
              <a:t>Name_________________  Passage________________  Main Idea _______________</a:t>
            </a:r>
          </a:p>
        </p:txBody>
      </p:sp>
      <p:sp>
        <p:nvSpPr>
          <p:cNvPr id="9" name="TextBox 8"/>
          <p:cNvSpPr txBox="1"/>
          <p:nvPr/>
        </p:nvSpPr>
        <p:spPr>
          <a:xfrm>
            <a:off x="204962" y="79829"/>
            <a:ext cx="863600" cy="349098"/>
          </a:xfrm>
          <a:prstGeom prst="rect">
            <a:avLst/>
          </a:prstGeom>
          <a:solidFill>
            <a:schemeClr val="bg2">
              <a:lumMod val="90000"/>
            </a:schemeClr>
          </a:solidFill>
        </p:spPr>
        <p:txBody>
          <a:bodyPr wrap="square" lIns="101869" tIns="50935" rIns="101869" bIns="50935" rtlCol="0">
            <a:spAutoFit/>
          </a:bodyPr>
          <a:lstStyle/>
          <a:p>
            <a:r>
              <a:rPr lang="en-US" sz="1600" b="1" dirty="0"/>
              <a:t>Grade 4</a:t>
            </a:r>
          </a:p>
        </p:txBody>
      </p:sp>
      <p:sp>
        <p:nvSpPr>
          <p:cNvPr id="10" name="Rectangle 9"/>
          <p:cNvSpPr/>
          <p:nvPr/>
        </p:nvSpPr>
        <p:spPr>
          <a:xfrm>
            <a:off x="4836160" y="1508761"/>
            <a:ext cx="2590800" cy="246461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r>
              <a:rPr lang="en-US" sz="1100" b="1" dirty="0"/>
              <a:t>Instruct students to </a:t>
            </a:r>
            <a:r>
              <a:rPr lang="en-US" sz="1100" b="1" u="sng" dirty="0"/>
              <a:t>re-read</a:t>
            </a:r>
            <a:r>
              <a:rPr lang="en-US" sz="1100" b="1" dirty="0"/>
              <a:t> a paragraph or section of the text that has strong</a:t>
            </a:r>
            <a:r>
              <a:rPr lang="en-US" sz="1100" b="1" u="sng" dirty="0">
                <a:solidFill>
                  <a:srgbClr val="C00000"/>
                </a:solidFill>
                <a:effectLst>
                  <a:outerShdw blurRad="38100" dist="38100" dir="2700000" algn="tl">
                    <a:srgbClr val="000000">
                      <a:alpha val="43137"/>
                    </a:srgbClr>
                  </a:outerShdw>
                </a:effectLst>
              </a:rPr>
              <a:t> text contributions</a:t>
            </a:r>
            <a:r>
              <a:rPr lang="en-US" sz="1100" b="1" dirty="0"/>
              <a:t> to support a </a:t>
            </a:r>
            <a:r>
              <a:rPr lang="en-US" sz="1100" b="1" u="sng" dirty="0">
                <a:solidFill>
                  <a:srgbClr val="C00000"/>
                </a:solidFill>
                <a:effectLst>
                  <a:outerShdw blurRad="38100" dist="38100" dir="2700000" algn="tl">
                    <a:srgbClr val="000000">
                      <a:alpha val="43137"/>
                    </a:srgbClr>
                  </a:outerShdw>
                </a:effectLst>
              </a:rPr>
              <a:t>key idea</a:t>
            </a:r>
            <a:r>
              <a:rPr lang="en-US" sz="1100" b="1" dirty="0"/>
              <a:t>.</a:t>
            </a:r>
          </a:p>
          <a:p>
            <a:endParaRPr lang="en-US" sz="1100" b="1" dirty="0"/>
          </a:p>
          <a:p>
            <a:r>
              <a:rPr lang="en-US" sz="1100" b="1" dirty="0"/>
              <a:t>Ask, “Does the section or paragraph you chose have a strong statement about the </a:t>
            </a:r>
            <a:r>
              <a:rPr lang="en-US" sz="1100" b="1" u="sng" dirty="0">
                <a:solidFill>
                  <a:srgbClr val="C00000"/>
                </a:solidFill>
                <a:effectLst>
                  <a:outerShdw blurRad="38100" dist="38100" dir="2700000" algn="tl">
                    <a:srgbClr val="000000">
                      <a:alpha val="43137"/>
                    </a:srgbClr>
                  </a:outerShdw>
                </a:effectLst>
              </a:rPr>
              <a:t>main idea</a:t>
            </a:r>
            <a:r>
              <a:rPr lang="en-US" sz="1100" b="1" dirty="0"/>
              <a:t>?” </a:t>
            </a:r>
          </a:p>
          <a:p>
            <a:endParaRPr lang="en-US" sz="1100" b="1" dirty="0"/>
          </a:p>
          <a:p>
            <a:r>
              <a:rPr lang="en-US" sz="1100" b="1" dirty="0"/>
              <a:t>This is a </a:t>
            </a:r>
            <a:r>
              <a:rPr lang="en-US" sz="1100" b="1" u="sng" dirty="0">
                <a:solidFill>
                  <a:srgbClr val="C00000"/>
                </a:solidFill>
                <a:effectLst>
                  <a:outerShdw blurRad="38100" dist="38100" dir="2700000" algn="tl">
                    <a:srgbClr val="000000">
                      <a:alpha val="43137"/>
                    </a:srgbClr>
                  </a:outerShdw>
                </a:effectLst>
              </a:rPr>
              <a:t>contribution</a:t>
            </a:r>
            <a:r>
              <a:rPr lang="en-US" sz="1100" b="1" dirty="0"/>
              <a:t> within a </a:t>
            </a:r>
            <a:r>
              <a:rPr lang="en-US" sz="1100" b="1" u="sng" dirty="0">
                <a:solidFill>
                  <a:srgbClr val="C00000"/>
                </a:solidFill>
                <a:effectLst>
                  <a:outerShdw blurRad="38100" dist="38100" dir="2700000" algn="tl">
                    <a:srgbClr val="000000">
                      <a:alpha val="43137"/>
                    </a:srgbClr>
                  </a:outerShdw>
                </a:effectLst>
              </a:rPr>
              <a:t>key idea</a:t>
            </a:r>
            <a:r>
              <a:rPr lang="en-US" sz="1100" b="1" dirty="0">
                <a:solidFill>
                  <a:srgbClr val="C00000"/>
                </a:solidFill>
                <a:effectLst>
                  <a:outerShdw blurRad="38100" dist="38100" dir="2700000" algn="tl">
                    <a:srgbClr val="000000">
                      <a:alpha val="43137"/>
                    </a:srgbClr>
                  </a:outerShdw>
                </a:effectLst>
              </a:rPr>
              <a:t> </a:t>
            </a:r>
            <a:r>
              <a:rPr lang="en-US" sz="1100" b="1" dirty="0"/>
              <a:t>about the </a:t>
            </a:r>
            <a:r>
              <a:rPr lang="en-US" sz="1100" b="1" u="sng" dirty="0">
                <a:solidFill>
                  <a:srgbClr val="C00000"/>
                </a:solidFill>
                <a:effectLst>
                  <a:outerShdw blurRad="38100" dist="38100" dir="2700000" algn="tl">
                    <a:srgbClr val="000000">
                      <a:alpha val="43137"/>
                    </a:srgbClr>
                  </a:outerShdw>
                </a:effectLst>
              </a:rPr>
              <a:t>main idea</a:t>
            </a:r>
            <a:r>
              <a:rPr lang="en-US" sz="1100" b="1" dirty="0"/>
              <a:t>. (be sure students </a:t>
            </a:r>
          </a:p>
          <a:p>
            <a:r>
              <a:rPr lang="en-US" sz="1100" b="1" dirty="0"/>
              <a:t>can identify the main topic).</a:t>
            </a:r>
          </a:p>
          <a:p>
            <a:endParaRPr lang="en-US" sz="1100" b="1" dirty="0"/>
          </a:p>
          <a:p>
            <a:r>
              <a:rPr lang="en-US" sz="1100" b="1" dirty="0"/>
              <a:t>Have students write </a:t>
            </a:r>
            <a:r>
              <a:rPr lang="en-US" sz="1100" b="1" u="sng" dirty="0">
                <a:solidFill>
                  <a:srgbClr val="C00000"/>
                </a:solidFill>
                <a:effectLst>
                  <a:outerShdw blurRad="38100" dist="38100" dir="2700000" algn="tl">
                    <a:srgbClr val="000000">
                      <a:alpha val="43137"/>
                    </a:srgbClr>
                  </a:outerShdw>
                </a:effectLst>
              </a:rPr>
              <a:t>ONE</a:t>
            </a:r>
            <a:r>
              <a:rPr lang="en-US" sz="1100" b="1" dirty="0">
                <a:solidFill>
                  <a:srgbClr val="C00000"/>
                </a:solidFill>
                <a:effectLst>
                  <a:outerShdw blurRad="38100" dist="38100" dir="2700000" algn="tl">
                    <a:srgbClr val="000000">
                      <a:alpha val="43137"/>
                    </a:srgbClr>
                  </a:outerShdw>
                </a:effectLst>
              </a:rPr>
              <a:t> </a:t>
            </a:r>
            <a:r>
              <a:rPr lang="en-US" sz="1100" b="1" dirty="0"/>
              <a:t>brief sentence about the new  </a:t>
            </a:r>
            <a:r>
              <a:rPr lang="en-US" sz="1100" b="1" u="sng" dirty="0">
                <a:solidFill>
                  <a:srgbClr val="C00000"/>
                </a:solidFill>
                <a:effectLst>
                  <a:outerShdw blurRad="38100" dist="38100" dir="2700000" algn="tl">
                    <a:srgbClr val="000000">
                      <a:alpha val="43137"/>
                    </a:srgbClr>
                  </a:outerShdw>
                </a:effectLst>
              </a:rPr>
              <a:t>contribution</a:t>
            </a:r>
            <a:r>
              <a:rPr lang="en-US" sz="1100" b="1" dirty="0"/>
              <a:t> (</a:t>
            </a:r>
            <a:r>
              <a:rPr lang="en-US" sz="1100" b="1" u="sng" dirty="0">
                <a:solidFill>
                  <a:srgbClr val="C00000"/>
                </a:solidFill>
                <a:effectLst>
                  <a:outerShdw blurRad="38100" dist="38100" dir="2700000" algn="tl">
                    <a:srgbClr val="000000">
                      <a:alpha val="43137"/>
                    </a:srgbClr>
                  </a:outerShdw>
                </a:effectLst>
              </a:rPr>
              <a:t>key idea</a:t>
            </a:r>
            <a:r>
              <a:rPr lang="en-US" sz="1100" b="1" dirty="0">
                <a:solidFill>
                  <a:srgbClr val="C00000"/>
                </a:solidFill>
                <a:effectLst>
                  <a:outerShdw blurRad="38100" dist="38100" dir="2700000" algn="tl">
                    <a:srgbClr val="000000">
                      <a:alpha val="43137"/>
                    </a:srgbClr>
                  </a:outerShdw>
                </a:effectLst>
              </a:rPr>
              <a:t> </a:t>
            </a:r>
            <a:r>
              <a:rPr lang="en-US" sz="1100" b="1" dirty="0"/>
              <a:t>).</a:t>
            </a:r>
          </a:p>
        </p:txBody>
      </p:sp>
      <p:sp>
        <p:nvSpPr>
          <p:cNvPr id="11" name="Rectangle 10"/>
          <p:cNvSpPr/>
          <p:nvPr/>
        </p:nvSpPr>
        <p:spPr>
          <a:xfrm>
            <a:off x="7162483" y="312420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21" tIns="46910" rIns="93821" bIns="46910"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TextBox 11"/>
          <p:cNvSpPr txBox="1"/>
          <p:nvPr/>
        </p:nvSpPr>
        <p:spPr>
          <a:xfrm>
            <a:off x="1381760" y="1927860"/>
            <a:ext cx="2936240" cy="132034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69" tIns="50935" rIns="101869" bIns="50935" rtlCol="0">
            <a:spAutoFit/>
          </a:bodyPr>
          <a:lstStyle/>
          <a:p>
            <a:r>
              <a:rPr lang="en-US" sz="1300" b="1" dirty="0"/>
              <a:t>In fourth grade CCSS refers to key ideas as part of </a:t>
            </a:r>
            <a:r>
              <a:rPr lang="en-US" sz="1300" b="1" u="sng" dirty="0"/>
              <a:t>text contributions</a:t>
            </a:r>
            <a:r>
              <a:rPr lang="en-US" sz="1300" b="1" dirty="0"/>
              <a:t> (a strong and specific support of a key idea).Use both terms when discussing key ideas, as students may need the continued reference.</a:t>
            </a:r>
          </a:p>
        </p:txBody>
      </p:sp>
      <p:sp>
        <p:nvSpPr>
          <p:cNvPr id="13" name="Rectangle 12"/>
          <p:cNvSpPr/>
          <p:nvPr/>
        </p:nvSpPr>
        <p:spPr>
          <a:xfrm>
            <a:off x="2808575" y="4021897"/>
            <a:ext cx="3713480" cy="229533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r>
              <a:rPr lang="en-US" sz="1100" b="1" dirty="0"/>
              <a:t>Ask students to look for </a:t>
            </a:r>
            <a:r>
              <a:rPr lang="en-US" sz="1100" b="1" u="sng" dirty="0">
                <a:solidFill>
                  <a:srgbClr val="C00000"/>
                </a:solidFill>
                <a:effectLst>
                  <a:outerShdw blurRad="38100" dist="38100" dir="2700000" algn="tl">
                    <a:srgbClr val="000000">
                      <a:alpha val="43137"/>
                    </a:srgbClr>
                  </a:outerShdw>
                </a:effectLst>
              </a:rPr>
              <a:t>key details</a:t>
            </a:r>
            <a:r>
              <a:rPr lang="en-US" sz="1100" b="1" dirty="0"/>
              <a:t>  and </a:t>
            </a:r>
            <a:r>
              <a:rPr lang="en-US" sz="1100" b="1" u="sng" dirty="0">
                <a:solidFill>
                  <a:srgbClr val="C00000"/>
                </a:solidFill>
                <a:effectLst>
                  <a:outerShdw blurRad="38100" dist="38100" dir="2700000" algn="tl">
                    <a:srgbClr val="000000">
                      <a:alpha val="43137"/>
                    </a:srgbClr>
                  </a:outerShdw>
                </a:effectLst>
              </a:rPr>
              <a:t>examples</a:t>
            </a:r>
            <a:r>
              <a:rPr lang="en-US" sz="1100" b="1" dirty="0">
                <a:solidFill>
                  <a:srgbClr val="C00000"/>
                </a:solidFill>
                <a:effectLst>
                  <a:outerShdw blurRad="38100" dist="38100" dir="2700000" algn="tl">
                    <a:srgbClr val="000000">
                      <a:alpha val="43137"/>
                    </a:srgbClr>
                  </a:outerShdw>
                </a:effectLst>
              </a:rPr>
              <a:t> </a:t>
            </a:r>
            <a:r>
              <a:rPr lang="en-US" sz="1100" b="1" dirty="0"/>
              <a:t>that </a:t>
            </a:r>
            <a:r>
              <a:rPr lang="en-US" sz="1100" b="1" u="sng" dirty="0"/>
              <a:t>explain more</a:t>
            </a:r>
            <a:r>
              <a:rPr lang="en-US" sz="1100" b="1" dirty="0"/>
              <a:t> about the new strong </a:t>
            </a:r>
            <a:r>
              <a:rPr lang="en-US" sz="1100" b="1" u="sng" dirty="0">
                <a:solidFill>
                  <a:srgbClr val="C00000"/>
                </a:solidFill>
                <a:effectLst>
                  <a:outerShdw blurRad="38100" dist="38100" dir="2700000" algn="tl">
                    <a:srgbClr val="000000">
                      <a:alpha val="43137"/>
                    </a:srgbClr>
                  </a:outerShdw>
                </a:effectLst>
              </a:rPr>
              <a:t>contribution</a:t>
            </a:r>
            <a:r>
              <a:rPr lang="en-US" sz="1100" b="1" dirty="0"/>
              <a:t> (</a:t>
            </a:r>
            <a:r>
              <a:rPr lang="en-US" sz="1100" b="1" u="sng" dirty="0">
                <a:solidFill>
                  <a:srgbClr val="C00000"/>
                </a:solidFill>
                <a:effectLst>
                  <a:outerShdw blurRad="38100" dist="38100" dir="2700000" algn="tl">
                    <a:srgbClr val="000000">
                      <a:alpha val="43137"/>
                    </a:srgbClr>
                  </a:outerShdw>
                </a:effectLst>
              </a:rPr>
              <a:t>key idea</a:t>
            </a:r>
            <a:r>
              <a:rPr lang="en-US" sz="1100" b="1" dirty="0"/>
              <a:t>.)</a:t>
            </a:r>
          </a:p>
          <a:p>
            <a:endParaRPr lang="en-US" sz="1100" b="1" dirty="0"/>
          </a:p>
          <a:p>
            <a:r>
              <a:rPr lang="en-US" sz="1100" b="1" u="sng" dirty="0">
                <a:solidFill>
                  <a:srgbClr val="C00000"/>
                </a:solidFill>
                <a:effectLst>
                  <a:outerShdw blurRad="38100" dist="38100" dir="2700000" algn="tl">
                    <a:srgbClr val="000000">
                      <a:alpha val="43137"/>
                    </a:srgbClr>
                  </a:outerShdw>
                </a:effectLst>
              </a:rPr>
              <a:t>Key details</a:t>
            </a:r>
            <a:r>
              <a:rPr lang="en-US" sz="1100" b="1" dirty="0">
                <a:solidFill>
                  <a:srgbClr val="C00000"/>
                </a:solidFill>
                <a:effectLst>
                  <a:outerShdw blurRad="38100" dist="38100" dir="2700000" algn="tl">
                    <a:srgbClr val="000000">
                      <a:alpha val="43137"/>
                    </a:srgbClr>
                  </a:outerShdw>
                </a:effectLst>
              </a:rPr>
              <a:t> </a:t>
            </a:r>
            <a:r>
              <a:rPr lang="en-US" sz="1100" b="1" dirty="0"/>
              <a:t>are reasons that support the new </a:t>
            </a:r>
            <a:r>
              <a:rPr lang="en-US" sz="1100" b="1" u="sng" dirty="0">
                <a:solidFill>
                  <a:srgbClr val="C00000"/>
                </a:solidFill>
                <a:effectLst>
                  <a:outerShdw blurRad="38100" dist="38100" dir="2700000" algn="tl">
                    <a:srgbClr val="000000">
                      <a:alpha val="43137"/>
                    </a:srgbClr>
                  </a:outerShdw>
                </a:effectLst>
              </a:rPr>
              <a:t>contribution</a:t>
            </a:r>
            <a:r>
              <a:rPr lang="en-US" sz="1100" b="1" dirty="0"/>
              <a:t> (</a:t>
            </a:r>
            <a:r>
              <a:rPr lang="en-US" sz="1100" b="1" u="sng" dirty="0">
                <a:solidFill>
                  <a:srgbClr val="C00000"/>
                </a:solidFill>
                <a:effectLst>
                  <a:outerShdw blurRad="38100" dist="38100" dir="2700000" algn="tl">
                    <a:srgbClr val="000000">
                      <a:alpha val="43137"/>
                    </a:srgbClr>
                  </a:outerShdw>
                </a:effectLst>
              </a:rPr>
              <a:t>key idea)</a:t>
            </a:r>
            <a:r>
              <a:rPr lang="en-US" sz="1100" b="1" dirty="0"/>
              <a:t>. Instruct students to write  2 brief key details or examples that support the key idea.</a:t>
            </a:r>
          </a:p>
          <a:p>
            <a:endParaRPr lang="en-US" sz="1100" b="1" dirty="0"/>
          </a:p>
          <a:p>
            <a:r>
              <a:rPr lang="en-US" sz="1100" b="1" dirty="0"/>
              <a:t> Example: if the main topic is about dogs and...</a:t>
            </a:r>
          </a:p>
          <a:p>
            <a:endParaRPr lang="en-US" sz="1100" b="1" dirty="0"/>
          </a:p>
          <a:p>
            <a:r>
              <a:rPr lang="en-US" sz="1100" b="1" dirty="0"/>
              <a:t>“The dog likes to play,” (is the new </a:t>
            </a:r>
            <a:r>
              <a:rPr lang="en-US" sz="1100" b="1" u="sng" dirty="0">
                <a:solidFill>
                  <a:srgbClr val="C00000"/>
                </a:solidFill>
                <a:effectLst>
                  <a:outerShdw blurRad="38100" dist="38100" dir="2700000" algn="tl">
                    <a:srgbClr val="000000">
                      <a:alpha val="43137"/>
                    </a:srgbClr>
                  </a:outerShdw>
                </a:effectLst>
              </a:rPr>
              <a:t>contribution</a:t>
            </a:r>
            <a:r>
              <a:rPr lang="en-US" sz="1100" dirty="0"/>
              <a:t> (</a:t>
            </a:r>
            <a:r>
              <a:rPr lang="en-US" sz="1100" b="1" u="sng" dirty="0">
                <a:solidFill>
                  <a:srgbClr val="C00000"/>
                </a:solidFill>
                <a:effectLst>
                  <a:outerShdw blurRad="38100" dist="38100" dir="2700000" algn="tl">
                    <a:srgbClr val="000000">
                      <a:alpha val="43137"/>
                    </a:srgbClr>
                  </a:outerShdw>
                </a:effectLst>
              </a:rPr>
              <a:t>key Idea</a:t>
            </a:r>
            <a:r>
              <a:rPr lang="en-US" sz="1100" b="1" dirty="0"/>
              <a:t>),</a:t>
            </a:r>
          </a:p>
          <a:p>
            <a:r>
              <a:rPr lang="en-US" sz="1100" b="1" dirty="0"/>
              <a:t>Then some </a:t>
            </a:r>
            <a:r>
              <a:rPr lang="en-US" sz="1100" b="1" u="sng" dirty="0">
                <a:solidFill>
                  <a:srgbClr val="C00000"/>
                </a:solidFill>
                <a:effectLst>
                  <a:outerShdw blurRad="38100" dist="38100" dir="2700000" algn="tl">
                    <a:srgbClr val="000000">
                      <a:alpha val="43137"/>
                    </a:srgbClr>
                  </a:outerShdw>
                </a:effectLst>
              </a:rPr>
              <a:t>key details</a:t>
            </a:r>
            <a:r>
              <a:rPr lang="en-US" sz="1100" b="1" dirty="0">
                <a:solidFill>
                  <a:srgbClr val="C00000"/>
                </a:solidFill>
              </a:rPr>
              <a:t> </a:t>
            </a:r>
            <a:r>
              <a:rPr lang="en-US" sz="1100" b="1" dirty="0"/>
              <a:t>might be:</a:t>
            </a:r>
          </a:p>
          <a:p>
            <a:pPr>
              <a:buFont typeface="Arial" pitchFamily="34" charset="0"/>
              <a:buChar char="•"/>
            </a:pPr>
            <a:r>
              <a:rPr lang="en-US" sz="1100" b="1" dirty="0"/>
              <a:t> the dog likes to play fetch.</a:t>
            </a:r>
          </a:p>
          <a:p>
            <a:pPr>
              <a:buFont typeface="Arial" pitchFamily="34" charset="0"/>
              <a:buChar char="•"/>
            </a:pPr>
            <a:r>
              <a:rPr lang="en-US" sz="1100" b="1" dirty="0"/>
              <a:t> the dog likes to play with the ball.</a:t>
            </a:r>
          </a:p>
        </p:txBody>
      </p:sp>
      <p:sp>
        <p:nvSpPr>
          <p:cNvPr id="14" name="Rectangle 13"/>
          <p:cNvSpPr/>
          <p:nvPr/>
        </p:nvSpPr>
        <p:spPr>
          <a:xfrm>
            <a:off x="6262976" y="4943917"/>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21" tIns="46910" rIns="93821" bIns="46910"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5" name="Rectangle 14"/>
          <p:cNvSpPr/>
          <p:nvPr/>
        </p:nvSpPr>
        <p:spPr>
          <a:xfrm>
            <a:off x="345440" y="7079484"/>
            <a:ext cx="2849880" cy="127967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r>
              <a:rPr lang="en-US" sz="1100" b="1" dirty="0"/>
              <a:t>Have students re-read the paragraph or section they wrote about and write words or ideas they see </a:t>
            </a:r>
            <a:r>
              <a:rPr lang="en-US" sz="1100" b="1" u="sng" dirty="0">
                <a:solidFill>
                  <a:srgbClr val="C00000"/>
                </a:solidFill>
                <a:effectLst>
                  <a:outerShdw blurRad="38100" dist="38100" dir="2700000" algn="tl">
                    <a:srgbClr val="000000">
                      <a:alpha val="43137"/>
                    </a:srgbClr>
                  </a:outerShdw>
                </a:effectLst>
              </a:rPr>
              <a:t>Again and Again</a:t>
            </a:r>
            <a:r>
              <a:rPr lang="en-US" sz="1100" b="1" dirty="0"/>
              <a:t>, in the box.</a:t>
            </a:r>
          </a:p>
          <a:p>
            <a:r>
              <a:rPr lang="en-US" sz="1100" b="1" dirty="0"/>
              <a:t> </a:t>
            </a:r>
          </a:p>
          <a:p>
            <a:r>
              <a:rPr lang="en-US" sz="1100" b="1" dirty="0"/>
              <a:t>Explain, “When </a:t>
            </a:r>
            <a:r>
              <a:rPr lang="en-US" sz="1100" b="1" dirty="0" smtClean="0"/>
              <a:t>author</a:t>
            </a:r>
            <a:r>
              <a:rPr lang="en-US" sz="1100" b="1" dirty="0"/>
              <a:t>s</a:t>
            </a:r>
            <a:r>
              <a:rPr lang="en-US" sz="1100" b="1" dirty="0" smtClean="0"/>
              <a:t> </a:t>
            </a:r>
            <a:r>
              <a:rPr lang="en-US" sz="1100" b="1" dirty="0"/>
              <a:t>use the same words, phrases or ideas </a:t>
            </a:r>
            <a:r>
              <a:rPr lang="en-US" sz="1100" b="1" u="sng" dirty="0">
                <a:solidFill>
                  <a:srgbClr val="C00000"/>
                </a:solidFill>
                <a:effectLst>
                  <a:outerShdw blurRad="38100" dist="38100" dir="2700000" algn="tl">
                    <a:srgbClr val="000000">
                      <a:alpha val="43137"/>
                    </a:srgbClr>
                  </a:outerShdw>
                </a:effectLst>
              </a:rPr>
              <a:t>Again and Again</a:t>
            </a:r>
            <a:r>
              <a:rPr lang="en-US" sz="1100" b="1" dirty="0">
                <a:solidFill>
                  <a:srgbClr val="C00000"/>
                </a:solidFill>
                <a:effectLst>
                  <a:outerShdw blurRad="38100" dist="38100" dir="2700000" algn="tl">
                    <a:srgbClr val="000000">
                      <a:alpha val="43137"/>
                    </a:srgbClr>
                  </a:outerShdw>
                </a:effectLst>
              </a:rPr>
              <a:t> </a:t>
            </a:r>
            <a:r>
              <a:rPr lang="en-US" sz="1100" b="1" dirty="0"/>
              <a:t>ask yourself “why?”  It means something is important.”</a:t>
            </a:r>
          </a:p>
        </p:txBody>
      </p:sp>
      <p:sp>
        <p:nvSpPr>
          <p:cNvPr id="16" name="Rectangle 15"/>
          <p:cNvSpPr/>
          <p:nvPr/>
        </p:nvSpPr>
        <p:spPr>
          <a:xfrm>
            <a:off x="3076576" y="7932539"/>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21" tIns="46910" rIns="93821" bIns="46910"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19" name="Rectangle 18"/>
          <p:cNvSpPr/>
          <p:nvPr/>
        </p:nvSpPr>
        <p:spPr>
          <a:xfrm>
            <a:off x="4135834" y="6621782"/>
            <a:ext cx="3291126" cy="1787507"/>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r>
              <a:rPr lang="en-US" sz="1100" b="1" dirty="0"/>
              <a:t>Instruct students to look at the again and again words or phrases, ask “Do you see some of the again and again words or ideas in the key idea or key detail sentences you wrote? Can the words help you write </a:t>
            </a:r>
            <a:r>
              <a:rPr lang="en-US" sz="1100" b="1" u="sng" dirty="0">
                <a:solidFill>
                  <a:srgbClr val="C00000"/>
                </a:solidFill>
                <a:effectLst>
                  <a:outerShdw blurRad="38100" dist="38100" dir="2700000" algn="tl">
                    <a:srgbClr val="000000">
                      <a:alpha val="43137"/>
                    </a:srgbClr>
                  </a:outerShdw>
                </a:effectLst>
              </a:rPr>
              <a:t>one conclusion</a:t>
            </a:r>
            <a:r>
              <a:rPr lang="en-US" sz="1100" b="1" dirty="0"/>
              <a:t> sentence that summarizes the contribution (key idea ) and key details? ”</a:t>
            </a:r>
          </a:p>
          <a:p>
            <a:endParaRPr lang="en-US" sz="1100" b="1" dirty="0"/>
          </a:p>
          <a:p>
            <a:r>
              <a:rPr lang="en-US" sz="1100" b="1" dirty="0"/>
              <a:t>Summarizing is a big part of writing conclusions.  It is an </a:t>
            </a:r>
            <a:r>
              <a:rPr lang="en-US" sz="1100" b="1" u="sng" dirty="0"/>
              <a:t>extremely important</a:t>
            </a:r>
            <a:r>
              <a:rPr lang="en-US" sz="1100" b="1" dirty="0"/>
              <a:t> strategy for students to learn in order to use research skills effectively.</a:t>
            </a:r>
          </a:p>
        </p:txBody>
      </p:sp>
      <p:sp>
        <p:nvSpPr>
          <p:cNvPr id="18" name="Rectangle 17"/>
          <p:cNvSpPr/>
          <p:nvPr/>
        </p:nvSpPr>
        <p:spPr>
          <a:xfrm>
            <a:off x="7081521" y="8160657"/>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21" tIns="46910" rIns="93821" bIns="46910"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21" name="Rectangle 20"/>
          <p:cNvSpPr/>
          <p:nvPr/>
        </p:nvSpPr>
        <p:spPr>
          <a:xfrm>
            <a:off x="2072640" y="8549641"/>
            <a:ext cx="5354320" cy="1171954"/>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r>
              <a:rPr lang="en-US" sz="700" b="1" u="sng" dirty="0">
                <a:solidFill>
                  <a:srgbClr val="002060"/>
                </a:solidFill>
              </a:rPr>
              <a:t>Differentiation</a:t>
            </a:r>
            <a:r>
              <a:rPr lang="en-US" sz="700" b="1" dirty="0">
                <a:solidFill>
                  <a:srgbClr val="002060"/>
                </a:solidFill>
              </a:rPr>
              <a:t>:</a:t>
            </a:r>
          </a:p>
          <a:p>
            <a:r>
              <a:rPr lang="en-US" sz="700" b="1" dirty="0">
                <a:solidFill>
                  <a:srgbClr val="002060"/>
                </a:solidFill>
              </a:rPr>
              <a:t>Students who need more  pages – print as many as needed. Students who would benefit from enrichment can continue on with more sections or paragraphs. Students who need more direct instruction – teach each part as a in mini lesson.  These concepts can be taught separately:</a:t>
            </a:r>
          </a:p>
          <a:p>
            <a:pPr marL="413726" indent="-175914">
              <a:buFont typeface="Arial" panose="020B0604020202020204" pitchFamily="34" charset="0"/>
              <a:buChar char="•"/>
            </a:pPr>
            <a:r>
              <a:rPr lang="en-US" sz="700" b="1" dirty="0">
                <a:solidFill>
                  <a:srgbClr val="002060"/>
                </a:solidFill>
              </a:rPr>
              <a:t>Main Topic</a:t>
            </a:r>
          </a:p>
          <a:p>
            <a:pPr marL="413726" indent="-175914">
              <a:buFont typeface="Arial" panose="020B0604020202020204" pitchFamily="34" charset="0"/>
              <a:buChar char="•"/>
            </a:pPr>
            <a:r>
              <a:rPr lang="en-US" sz="700" b="1" dirty="0">
                <a:solidFill>
                  <a:srgbClr val="002060"/>
                </a:solidFill>
              </a:rPr>
              <a:t>Contribution (key idea)</a:t>
            </a:r>
          </a:p>
          <a:p>
            <a:pPr marL="413726" indent="-175914">
              <a:buFont typeface="Arial" panose="020B0604020202020204" pitchFamily="34" charset="0"/>
              <a:buChar char="•"/>
            </a:pPr>
            <a:r>
              <a:rPr lang="en-US" sz="700" b="1" dirty="0">
                <a:solidFill>
                  <a:srgbClr val="002060"/>
                </a:solidFill>
              </a:rPr>
              <a:t>Key Details  Examples</a:t>
            </a:r>
          </a:p>
          <a:p>
            <a:pPr marL="413726" indent="-175914">
              <a:buFont typeface="Arial" panose="020B0604020202020204" pitchFamily="34" charset="0"/>
              <a:buChar char="•"/>
            </a:pPr>
            <a:r>
              <a:rPr lang="en-US" sz="700" b="1" dirty="0">
                <a:solidFill>
                  <a:srgbClr val="002060"/>
                </a:solidFill>
              </a:rPr>
              <a:t>Again and Again</a:t>
            </a:r>
          </a:p>
          <a:p>
            <a:pPr marL="413726" indent="-175914">
              <a:buFont typeface="Arial" panose="020B0604020202020204" pitchFamily="34" charset="0"/>
              <a:buChar char="•"/>
            </a:pPr>
            <a:r>
              <a:rPr lang="en-US" sz="700" b="1" dirty="0">
                <a:solidFill>
                  <a:srgbClr val="002060"/>
                </a:solidFill>
              </a:rPr>
              <a:t>Conclusions - Summarizing</a:t>
            </a:r>
          </a:p>
          <a:p>
            <a:r>
              <a:rPr lang="en-US" sz="700" b="1" dirty="0">
                <a:solidFill>
                  <a:srgbClr val="002060"/>
                </a:solidFill>
              </a:rPr>
              <a:t>ELL Students may need each part taught using language (sentence) frames emphasizing transitional words. </a:t>
            </a:r>
          </a:p>
        </p:txBody>
      </p:sp>
      <p:sp>
        <p:nvSpPr>
          <p:cNvPr id="22" name="TextBox 21"/>
          <p:cNvSpPr txBox="1"/>
          <p:nvPr/>
        </p:nvSpPr>
        <p:spPr>
          <a:xfrm>
            <a:off x="172720" y="4442462"/>
            <a:ext cx="2418080" cy="133398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69" tIns="50935" rIns="101869" bIns="50935" rtlCol="0">
            <a:spAutoFit/>
          </a:bodyPr>
          <a:lstStyle/>
          <a:p>
            <a:r>
              <a:rPr lang="en-US" dirty="0" smtClean="0"/>
              <a:t>Remember students will need to have a note-taking form for each passage.</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148483653"/>
              </p:ext>
            </p:extLst>
          </p:nvPr>
        </p:nvGraphicFramePr>
        <p:xfrm>
          <a:off x="2072640" y="52052"/>
          <a:ext cx="5570225" cy="563880"/>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194726">
                <a:tc rowSpan="2">
                  <a:txBody>
                    <a:bodyPr/>
                    <a:lstStyle/>
                    <a:p>
                      <a:pPr algn="ctr"/>
                      <a:r>
                        <a:rPr lang="en-US" sz="1500" b="1" dirty="0" smtClean="0"/>
                        <a:t>R</a:t>
                      </a:r>
                      <a:r>
                        <a:rPr lang="en-US" sz="1500" b="1" baseline="0" dirty="0" smtClean="0"/>
                        <a:t> </a:t>
                      </a:r>
                      <a:r>
                        <a:rPr lang="en-US" sz="1500" b="1" dirty="0" smtClean="0"/>
                        <a:t>E-</a:t>
                      </a:r>
                    </a:p>
                    <a:p>
                      <a:pPr algn="ctr"/>
                      <a:r>
                        <a:rPr lang="en-US" sz="1300" b="1" i="1" dirty="0" smtClean="0">
                          <a:solidFill>
                            <a:srgbClr val="FF0000"/>
                          </a:solidFill>
                        </a:rPr>
                        <a:t>read</a:t>
                      </a:r>
                      <a:endParaRPr lang="en-US" sz="13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900" b="1" dirty="0" smtClean="0"/>
                        <a:t>S</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A</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R</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C</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H</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285599">
                <a:tc vMerge="1">
                  <a:txBody>
                    <a:bodyPr/>
                    <a:lstStyle/>
                    <a:p>
                      <a:endParaRPr lang="en-US" sz="1200" b="1"/>
                    </a:p>
                  </a:txBody>
                  <a:tcPr anchor="ctr">
                    <a:solidFill>
                      <a:schemeClr val="bg1"/>
                    </a:solidFill>
                  </a:tcPr>
                </a:tc>
                <a:tc>
                  <a:txBody>
                    <a:bodyPr/>
                    <a:lstStyle/>
                    <a:p>
                      <a:r>
                        <a:rPr lang="en-US" sz="800" b="1" dirty="0" smtClean="0"/>
                        <a:t>SOMETHING NEW</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800" b="1" dirty="0" smtClean="0"/>
                        <a:t>EXPLAIN</a:t>
                      </a:r>
                      <a:r>
                        <a:rPr lang="en-US" sz="800" b="1" baseline="0" dirty="0" smtClean="0"/>
                        <a:t> MORE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800" b="1" dirty="0" smtClean="0"/>
                        <a:t>AGAIN</a:t>
                      </a:r>
                      <a:r>
                        <a:rPr lang="en-US" sz="800" b="1" baseline="0" dirty="0" smtClean="0"/>
                        <a:t> and AGAIN</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800" b="1" dirty="0" smtClean="0"/>
                        <a:t>RELEVANT</a:t>
                      </a:r>
                      <a:r>
                        <a:rPr lang="en-US" sz="800" b="1" baseline="0" dirty="0" smtClean="0"/>
                        <a:t> OR NOT?</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800" b="1" dirty="0" smtClean="0"/>
                        <a:t>CONCLUDE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800" b="1" dirty="0" smtClean="0"/>
                        <a:t>HAVE EVIDENCE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15</a:t>
            </a:fld>
            <a:endParaRPr lang="en-US" dirty="0"/>
          </a:p>
        </p:txBody>
      </p:sp>
    </p:spTree>
    <p:extLst>
      <p:ext uri="{BB962C8B-B14F-4D97-AF65-F5344CB8AC3E}">
        <p14:creationId xmlns:p14="http://schemas.microsoft.com/office/powerpoint/2010/main" val="2550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477" y="881844"/>
            <a:ext cx="7340602" cy="9124023"/>
          </a:xfrm>
          <a:prstGeom prst="rect">
            <a:avLst/>
          </a:prstGeom>
          <a:solidFill>
            <a:schemeClr val="bg1"/>
          </a:solidFill>
          <a:ln>
            <a:solidFill>
              <a:schemeClr val="accent1"/>
            </a:solidFill>
          </a:ln>
        </p:spPr>
        <p:txBody>
          <a:bodyPr wrap="square" lIns="101869" tIns="50935" rIns="101869" bIns="50935" rtlCol="0">
            <a:spAutoFit/>
          </a:bodyPr>
          <a:lstStyle/>
          <a:p>
            <a:endParaRPr lang="en-US" sz="1400" b="1" u="sng" dirty="0"/>
          </a:p>
          <a:p>
            <a:r>
              <a:rPr lang="en-US" sz="1400" dirty="0"/>
              <a:t>What </a:t>
            </a:r>
            <a:r>
              <a:rPr lang="en-US" sz="1400" u="sng" dirty="0"/>
              <a:t>contributions</a:t>
            </a:r>
            <a:r>
              <a:rPr lang="en-US" sz="1400" dirty="0"/>
              <a:t> (key ideas) does the text make to support the </a:t>
            </a:r>
            <a:r>
              <a:rPr lang="en-US" sz="1400" u="sng" dirty="0"/>
              <a:t>main idea</a:t>
            </a:r>
            <a:r>
              <a:rPr lang="en-US" sz="1400" b="1" dirty="0"/>
              <a:t>?</a:t>
            </a:r>
          </a:p>
          <a:p>
            <a:endParaRPr lang="en-US" sz="1400" b="1" dirty="0"/>
          </a:p>
          <a:p>
            <a:r>
              <a:rPr lang="en-US" sz="1400" dirty="0"/>
              <a:t>Write </a:t>
            </a:r>
            <a:r>
              <a:rPr lang="en-US" sz="1400" b="1" u="sng" dirty="0"/>
              <a:t>one</a:t>
            </a:r>
            <a:r>
              <a:rPr lang="en-US" sz="1400" dirty="0"/>
              <a:t> new contribution (</a:t>
            </a:r>
            <a:r>
              <a:rPr lang="en-US" sz="1400" u="sng" dirty="0"/>
              <a:t>key idea</a:t>
            </a:r>
            <a:r>
              <a:rPr lang="en-US" sz="1400" dirty="0"/>
              <a:t>) about the </a:t>
            </a:r>
            <a:r>
              <a:rPr lang="en-US" sz="1400" u="sng" dirty="0"/>
              <a:t>main idea</a:t>
            </a:r>
            <a:r>
              <a:rPr lang="en-US" sz="1400" dirty="0"/>
              <a:t>.</a:t>
            </a:r>
          </a:p>
          <a:p>
            <a:endParaRPr lang="en-US" sz="1400" dirty="0"/>
          </a:p>
          <a:p>
            <a:r>
              <a:rPr lang="en-US" sz="1400" dirty="0"/>
              <a:t>_____________________________________________________________________________</a:t>
            </a:r>
          </a:p>
          <a:p>
            <a:endParaRPr lang="en-US" sz="1400" dirty="0"/>
          </a:p>
          <a:p>
            <a:r>
              <a:rPr lang="en-US" sz="1400" dirty="0"/>
              <a:t>_____________________________________________________________________________</a:t>
            </a:r>
          </a:p>
          <a:p>
            <a:endParaRPr lang="en-US" sz="1400" b="1" u="sng" dirty="0"/>
          </a:p>
          <a:p>
            <a:r>
              <a:rPr lang="en-US" sz="1400" b="1" u="sng" dirty="0"/>
              <a:t>Key Details and Examples</a:t>
            </a:r>
          </a:p>
          <a:p>
            <a:endParaRPr lang="en-US" sz="1400" b="1" u="sng" dirty="0"/>
          </a:p>
          <a:p>
            <a:r>
              <a:rPr lang="en-US" sz="1400" dirty="0"/>
              <a:t>What </a:t>
            </a:r>
            <a:r>
              <a:rPr lang="en-US" sz="1400" u="sng" dirty="0"/>
              <a:t>key details</a:t>
            </a:r>
            <a:r>
              <a:rPr lang="en-US" sz="1400" dirty="0"/>
              <a:t> or </a:t>
            </a:r>
            <a:r>
              <a:rPr lang="en-US" sz="1400" u="sng" dirty="0"/>
              <a:t>examples</a:t>
            </a:r>
            <a:r>
              <a:rPr lang="en-US" sz="1400" dirty="0"/>
              <a:t> from the section or paragraph explain more about the new </a:t>
            </a:r>
            <a:r>
              <a:rPr lang="en-US" sz="1400" u="sng" dirty="0"/>
              <a:t>contribution</a:t>
            </a:r>
            <a:r>
              <a:rPr lang="en-US" sz="1400" dirty="0"/>
              <a:t> (</a:t>
            </a:r>
            <a:r>
              <a:rPr lang="en-US" sz="1400" u="sng" dirty="0"/>
              <a:t>key idea</a:t>
            </a:r>
            <a:r>
              <a:rPr lang="en-US" sz="1400" dirty="0"/>
              <a:t>)? </a:t>
            </a:r>
          </a:p>
          <a:p>
            <a:endParaRPr lang="en-US" sz="1400" dirty="0"/>
          </a:p>
          <a:p>
            <a:pPr marL="175914" indent="-175914">
              <a:buFont typeface="Arial" panose="020B0604020202020204" pitchFamily="34" charset="0"/>
              <a:buChar char="•"/>
            </a:pPr>
            <a:r>
              <a:rPr lang="en-US" sz="1400" dirty="0"/>
              <a:t>Key Detail or Example ________________________________________________________________________</a:t>
            </a:r>
          </a:p>
          <a:p>
            <a:pPr marL="175914" indent="-175914">
              <a:buFont typeface="Arial" panose="020B0604020202020204" pitchFamily="34" charset="0"/>
              <a:buChar char="•"/>
            </a:pPr>
            <a:endParaRPr lang="en-US" sz="1400" dirty="0"/>
          </a:p>
          <a:p>
            <a:pPr marL="175914" indent="-175914"/>
            <a:r>
              <a:rPr lang="en-US" sz="1400" dirty="0"/>
              <a:t>      ________________________________________________________________________</a:t>
            </a:r>
          </a:p>
          <a:p>
            <a:pPr marL="175914" indent="-175914"/>
            <a:endParaRPr lang="en-US" sz="1400" dirty="0"/>
          </a:p>
          <a:p>
            <a:pPr marL="175914" indent="-175914">
              <a:buFont typeface="Arial" panose="020B0604020202020204" pitchFamily="34" charset="0"/>
              <a:buChar char="•"/>
            </a:pPr>
            <a:r>
              <a:rPr lang="en-US" sz="1400" dirty="0"/>
              <a:t>Key Detail or Example _________________________________________________________________________</a:t>
            </a:r>
          </a:p>
          <a:p>
            <a:pPr marL="175914" indent="-175914"/>
            <a:endParaRPr lang="en-US" sz="1400" dirty="0"/>
          </a:p>
          <a:p>
            <a:pPr marL="175914" indent="-175914"/>
            <a:r>
              <a:rPr lang="en-US" sz="1400" dirty="0"/>
              <a:t>      _________________________________________________________________________</a:t>
            </a:r>
          </a:p>
          <a:p>
            <a:endParaRPr lang="en-US" sz="1400" b="1" u="sng" dirty="0"/>
          </a:p>
          <a:p>
            <a:r>
              <a:rPr lang="en-US" sz="1400" b="1" u="sng" dirty="0"/>
              <a:t>Again and Again</a:t>
            </a:r>
          </a:p>
          <a:p>
            <a:r>
              <a:rPr lang="en-US" sz="1400" dirty="0"/>
              <a:t>What words, phrases or ideas does the author use  again and again?  Write them here.  </a:t>
            </a:r>
          </a:p>
          <a:p>
            <a:r>
              <a:rPr lang="en-US" sz="1400" dirty="0"/>
              <a:t>Think about why the author uses them again and again.</a:t>
            </a:r>
          </a:p>
          <a:p>
            <a:endParaRPr lang="en-US" sz="1400" dirty="0"/>
          </a:p>
          <a:p>
            <a:endParaRPr lang="en-US" sz="1400" dirty="0"/>
          </a:p>
          <a:p>
            <a:endParaRPr lang="en-US" sz="1400" dirty="0"/>
          </a:p>
          <a:p>
            <a:endParaRPr lang="en-US" sz="1400" dirty="0"/>
          </a:p>
          <a:p>
            <a:endParaRPr lang="en-US" sz="1400" b="1" u="sng" dirty="0"/>
          </a:p>
          <a:p>
            <a:endParaRPr lang="en-US" sz="1400" b="1" u="sng" dirty="0"/>
          </a:p>
          <a:p>
            <a:endParaRPr lang="en-US" sz="1400" b="1" u="sng" dirty="0"/>
          </a:p>
          <a:p>
            <a:endParaRPr lang="en-US" sz="1400" b="1" u="sng" dirty="0"/>
          </a:p>
          <a:p>
            <a:endParaRPr lang="en-US" sz="1400" b="1" u="sng" dirty="0"/>
          </a:p>
          <a:p>
            <a:r>
              <a:rPr lang="en-US" sz="1400" dirty="0"/>
              <a:t>Write </a:t>
            </a:r>
            <a:r>
              <a:rPr lang="en-US" sz="1400" b="1" u="sng" dirty="0"/>
              <a:t>one conclusion</a:t>
            </a:r>
            <a:r>
              <a:rPr lang="en-US" sz="1400" b="1" dirty="0"/>
              <a:t> </a:t>
            </a:r>
            <a:r>
              <a:rPr lang="en-US" sz="1400" dirty="0"/>
              <a:t>sentence  that tells  the most about the new </a:t>
            </a:r>
            <a:r>
              <a:rPr lang="en-US" sz="1400" u="sng" dirty="0"/>
              <a:t>contribution </a:t>
            </a:r>
            <a:r>
              <a:rPr lang="en-US" sz="1400" dirty="0"/>
              <a:t>(</a:t>
            </a:r>
            <a:r>
              <a:rPr lang="en-US" sz="1400" u="sng" dirty="0"/>
              <a:t>key idea)</a:t>
            </a:r>
            <a:r>
              <a:rPr lang="en-US" sz="1400" dirty="0"/>
              <a:t>. </a:t>
            </a:r>
          </a:p>
          <a:p>
            <a:r>
              <a:rPr lang="en-US" sz="1400" dirty="0"/>
              <a:t>Use some of the again and again words or ideas in your summary.</a:t>
            </a:r>
          </a:p>
          <a:p>
            <a:r>
              <a:rPr lang="en-US" sz="1400" dirty="0"/>
              <a:t>____________________________________________________________________________</a:t>
            </a:r>
          </a:p>
          <a:p>
            <a:endParaRPr lang="en-US" sz="1400" dirty="0"/>
          </a:p>
          <a:p>
            <a:r>
              <a:rPr lang="en-US" sz="1400" dirty="0"/>
              <a:t>_____________________________________________________________________________</a:t>
            </a:r>
          </a:p>
        </p:txBody>
      </p:sp>
      <p:sp>
        <p:nvSpPr>
          <p:cNvPr id="6" name="TextBox 5"/>
          <p:cNvSpPr txBox="1"/>
          <p:nvPr/>
        </p:nvSpPr>
        <p:spPr>
          <a:xfrm>
            <a:off x="456474" y="6858000"/>
            <a:ext cx="6859452" cy="1641760"/>
          </a:xfrm>
          <a:prstGeom prst="rect">
            <a:avLst/>
          </a:prstGeom>
          <a:noFill/>
          <a:ln>
            <a:solidFill>
              <a:schemeClr val="accent1"/>
            </a:solidFill>
          </a:ln>
        </p:spPr>
        <p:txBody>
          <a:bodyPr wrap="square" lIns="101869" tIns="50935" rIns="101869" bIns="50935" rtlCol="0">
            <a:spAutoFit/>
          </a:bodyPr>
          <a:lstStyle/>
          <a:p>
            <a:endParaRPr lang="en-US" dirty="0" smtClean="0"/>
          </a:p>
          <a:p>
            <a:endParaRPr lang="en-US" dirty="0" smtClean="0"/>
          </a:p>
          <a:p>
            <a:endParaRPr lang="en-US" dirty="0" smtClean="0"/>
          </a:p>
          <a:p>
            <a:endParaRPr lang="en-US" dirty="0" smtClean="0"/>
          </a:p>
          <a:p>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3143294544"/>
              </p:ext>
            </p:extLst>
          </p:nvPr>
        </p:nvGraphicFramePr>
        <p:xfrm>
          <a:off x="1694815" y="0"/>
          <a:ext cx="5991230" cy="635508"/>
        </p:xfrm>
        <a:graphic>
          <a:graphicData uri="http://schemas.openxmlformats.org/drawingml/2006/table">
            <a:tbl>
              <a:tblPr firstRow="1" bandRow="1">
                <a:tableStyleId>{5940675A-B579-460E-94D1-54222C63F5DA}</a:tableStyleId>
              </a:tblPr>
              <a:tblGrid>
                <a:gridCol w="566739"/>
                <a:gridCol w="971550"/>
                <a:gridCol w="870347"/>
                <a:gridCol w="728664"/>
                <a:gridCol w="1153716"/>
                <a:gridCol w="890589"/>
                <a:gridCol w="809625"/>
              </a:tblGrid>
              <a:tr h="242316">
                <a:tc rowSpan="2">
                  <a:txBody>
                    <a:bodyPr/>
                    <a:lstStyle/>
                    <a:p>
                      <a:pPr algn="ctr"/>
                      <a:r>
                        <a:rPr lang="en-US" sz="900" b="1" dirty="0" smtClean="0"/>
                        <a:t>R</a:t>
                      </a:r>
                      <a:r>
                        <a:rPr lang="en-US" sz="900" b="1" baseline="0" dirty="0" smtClean="0"/>
                        <a:t> </a:t>
                      </a:r>
                      <a:r>
                        <a:rPr lang="en-US" sz="900" b="1" dirty="0" smtClean="0"/>
                        <a:t>E</a:t>
                      </a:r>
                      <a:endParaRPr lang="en-US" sz="900" b="1" dirty="0"/>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900" b="1" dirty="0" smtClean="0"/>
                        <a:t>S</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A</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R</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C</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H</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93192">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&amp; AGAIN</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 OR NOT?</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TextBox 7"/>
          <p:cNvSpPr txBox="1"/>
          <p:nvPr/>
        </p:nvSpPr>
        <p:spPr>
          <a:xfrm>
            <a:off x="264478" y="533400"/>
            <a:ext cx="7340600" cy="349098"/>
          </a:xfrm>
          <a:prstGeom prst="rect">
            <a:avLst/>
          </a:prstGeom>
          <a:noFill/>
        </p:spPr>
        <p:txBody>
          <a:bodyPr wrap="square" lIns="101869" tIns="50935" rIns="101869" bIns="50935" rtlCol="0">
            <a:spAutoFit/>
          </a:bodyPr>
          <a:lstStyle/>
          <a:p>
            <a:r>
              <a:rPr lang="en-US" sz="1600" dirty="0"/>
              <a:t>Name________________  Passage_______________  Main Idea _______________</a:t>
            </a:r>
          </a:p>
        </p:txBody>
      </p:sp>
      <p:sp>
        <p:nvSpPr>
          <p:cNvPr id="9" name="TextBox 8"/>
          <p:cNvSpPr txBox="1"/>
          <p:nvPr/>
        </p:nvSpPr>
        <p:spPr>
          <a:xfrm>
            <a:off x="264478" y="186950"/>
            <a:ext cx="863600" cy="349098"/>
          </a:xfrm>
          <a:prstGeom prst="rect">
            <a:avLst/>
          </a:prstGeom>
          <a:solidFill>
            <a:schemeClr val="bg2">
              <a:lumMod val="90000"/>
            </a:schemeClr>
          </a:solidFill>
        </p:spPr>
        <p:txBody>
          <a:bodyPr wrap="square" lIns="101869" tIns="50935" rIns="101869" bIns="50935" rtlCol="0">
            <a:spAutoFit/>
          </a:bodyPr>
          <a:lstStyle/>
          <a:p>
            <a:r>
              <a:rPr lang="en-US" sz="1600" b="1" dirty="0"/>
              <a:t>Grade 4</a:t>
            </a:r>
          </a:p>
        </p:txBody>
      </p:sp>
      <p:sp>
        <p:nvSpPr>
          <p:cNvPr id="2" name="Slide Number Placeholder 1"/>
          <p:cNvSpPr>
            <a:spLocks noGrp="1"/>
          </p:cNvSpPr>
          <p:nvPr>
            <p:ph type="sldNum" sz="quarter" idx="12"/>
          </p:nvPr>
        </p:nvSpPr>
        <p:spPr/>
        <p:txBody>
          <a:bodyPr/>
          <a:lstStyle/>
          <a:p>
            <a:fld id="{F177B04D-AEB5-43ED-B9BA-B3D1EC9C9067}" type="slidenum">
              <a:rPr lang="en-US" smtClean="0"/>
              <a:pPr/>
              <a:t>16</a:t>
            </a:fld>
            <a:endParaRPr lang="en-US" dirty="0"/>
          </a:p>
        </p:txBody>
      </p:sp>
    </p:spTree>
    <p:extLst>
      <p:ext uri="{BB962C8B-B14F-4D97-AF65-F5344CB8AC3E}">
        <p14:creationId xmlns:p14="http://schemas.microsoft.com/office/powerpoint/2010/main" val="1100418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0"/>
            <a:ext cx="6736080" cy="9274619"/>
          </a:xfrm>
          <a:prstGeom prst="rect">
            <a:avLst/>
          </a:prstGeom>
          <a:noFill/>
        </p:spPr>
        <p:txBody>
          <a:bodyPr wrap="square" lIns="101882" tIns="50941" rIns="101882" bIns="50941" rtlCol="0">
            <a:spAutoFit/>
          </a:bodyPr>
          <a:lstStyle/>
          <a:p>
            <a:endParaRPr lang="en-US" sz="1600" dirty="0"/>
          </a:p>
          <a:p>
            <a:pPr algn="ctr"/>
            <a:r>
              <a:rPr lang="en-US" sz="1600" b="1" dirty="0"/>
              <a:t>Determining Grade Level Text</a:t>
            </a:r>
          </a:p>
          <a:p>
            <a:pPr algn="ctr"/>
            <a:endParaRPr lang="en-US" sz="1600" b="1" dirty="0"/>
          </a:p>
          <a:p>
            <a:r>
              <a:rPr lang="en-US" sz="1600" dirty="0"/>
              <a:t>Grade level text is determined by using a combination of both the CCSS new quantitative ranges and qualitative measures.</a:t>
            </a:r>
          </a:p>
          <a:p>
            <a:endParaRPr lang="en-US" sz="1600" dirty="0"/>
          </a:p>
          <a:p>
            <a:r>
              <a:rPr lang="en-US" sz="1600" b="1" dirty="0"/>
              <a:t>Example</a:t>
            </a:r>
            <a:r>
              <a:rPr lang="en-US" sz="1600" dirty="0"/>
              <a:t>:  If  the grade equivalent for a text is </a:t>
            </a:r>
            <a:r>
              <a:rPr lang="en-US" b="1" dirty="0">
                <a:solidFill>
                  <a:srgbClr val="0070C0"/>
                </a:solidFill>
              </a:rPr>
              <a:t>6.8</a:t>
            </a:r>
            <a:r>
              <a:rPr lang="en-US" sz="1600" dirty="0"/>
              <a:t> and has a lexile of </a:t>
            </a:r>
            <a:r>
              <a:rPr lang="en-US" b="1" dirty="0">
                <a:solidFill>
                  <a:srgbClr val="0070C0"/>
                </a:solidFill>
              </a:rPr>
              <a:t>970</a:t>
            </a:r>
            <a:r>
              <a:rPr lang="en-US" sz="1600" dirty="0"/>
              <a:t>, quantitative data shows that placement should be </a:t>
            </a:r>
            <a:r>
              <a:rPr lang="en-US" sz="1600" b="1" dirty="0"/>
              <a:t>between grades 4 and 8</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smtClean="0"/>
              <a:t>Four </a:t>
            </a:r>
            <a:r>
              <a:rPr lang="en-US" sz="1600" b="1" dirty="0"/>
              <a:t>qualitative </a:t>
            </a:r>
            <a:r>
              <a:rPr lang="en-US" sz="1600" dirty="0"/>
              <a:t>measures can be looked at from the lower grade band of grade 4 to the higher grade band of grade 8 to  determine a grade level readability.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smtClean="0"/>
              <a:t>The </a:t>
            </a:r>
            <a:r>
              <a:rPr lang="en-US" sz="1600" dirty="0"/>
              <a:t>combination of the </a:t>
            </a:r>
            <a:r>
              <a:rPr lang="en-US" sz="1600" b="1" dirty="0"/>
              <a:t>quantitative</a:t>
            </a:r>
            <a:r>
              <a:rPr lang="en-US" sz="1600" dirty="0"/>
              <a:t> ranges and </a:t>
            </a:r>
            <a:r>
              <a:rPr lang="en-US" sz="1600" b="1" dirty="0"/>
              <a:t>qualitative</a:t>
            </a:r>
            <a:r>
              <a:rPr lang="en-US" sz="1600" dirty="0"/>
              <a:t> measures for this particular text shows that grade 6 would be the best readability level for this text.</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997250712"/>
              </p:ext>
            </p:extLst>
          </p:nvPr>
        </p:nvGraphicFramePr>
        <p:xfrm>
          <a:off x="431800" y="243078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794864478"/>
              </p:ext>
            </p:extLst>
          </p:nvPr>
        </p:nvGraphicFramePr>
        <p:xfrm>
          <a:off x="259080" y="5321320"/>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986280" y="6304039"/>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086485" y="9067800"/>
            <a:ext cx="5483860" cy="410654"/>
          </a:xfrm>
          <a:prstGeom prst="rect">
            <a:avLst/>
          </a:prstGeom>
        </p:spPr>
        <p:txBody>
          <a:bodyPr wrap="square" lIns="101882" tIns="50941" rIns="101882" bIns="5094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2247253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Shape 152"/>
          <p:cNvGraphicFramePr/>
          <p:nvPr/>
        </p:nvGraphicFramePr>
        <p:xfrm>
          <a:off x="123818" y="457387"/>
          <a:ext cx="7513350" cy="9198741"/>
        </p:xfrm>
        <a:graphic>
          <a:graphicData uri="http://schemas.openxmlformats.org/drawingml/2006/table">
            <a:tbl>
              <a:tblPr>
                <a:noFill/>
              </a:tblPr>
              <a:tblGrid>
                <a:gridCol w="677850"/>
                <a:gridCol w="1388050"/>
                <a:gridCol w="1465150"/>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-L.4.2, L.4.3b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101442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SzPct val="25000"/>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-W.3.2a-b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-W.4.2a-b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-W.5.2a-b</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-W.3.2c-d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-W.4.2c-d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-W.5.2c-d</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-W.3.7-8</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-W.4.7-9</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-L.3.1b-i, L.3.3a &amp; L.3.6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-L.4.1, L.4.3a, &amp; L.4.6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-L.5.1b-e, L.5.3a &amp; L.5.6</a:t>
                      </a:r>
                    </a:p>
                    <a:p>
                      <a:pPr marL="0" marR="0" lvl="0" indent="0" algn="ctr" rtl="0">
                        <a:lnSpc>
                          <a:spcPct val="115000"/>
                        </a:lnSpc>
                        <a:spcBef>
                          <a:spcPts val="0"/>
                        </a:spcBef>
                        <a:spcAft>
                          <a:spcPts val="0"/>
                        </a:spcAft>
                        <a:buNone/>
                      </a:pPr>
                      <a:endParaRPr sz="600" b="1">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9379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fully sustained and consistently and purposefully focused: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chemeClr val="dk1"/>
                        </a:buClr>
                        <a:buSzPct val="100000"/>
                        <a:buFont typeface="Arial"/>
                        <a:buChar char="•"/>
                      </a:pPr>
                      <a:r>
                        <a:rPr lang="en-US" sz="900" u="none" strike="noStrike" cap="none" baseline="0">
                          <a:latin typeface="Calibri"/>
                          <a:ea typeface="Calibri"/>
                          <a:cs typeface="Calibri"/>
                          <a:sym typeface="Calibri"/>
                        </a:rPr>
                        <a:t>controlling idea or main idea of a topic is focused, clearly stated, and strongly maintained.</a:t>
                      </a:r>
                    </a:p>
                    <a:p>
                      <a:pPr marL="58738" marR="0" lvl="0" indent="-1588" algn="l" rtl="0">
                        <a:spcBef>
                          <a:spcPts val="0"/>
                        </a:spcBef>
                        <a:spcAft>
                          <a:spcPts val="0"/>
                        </a:spcAft>
                        <a:buClr>
                          <a:schemeClr val="dk1"/>
                        </a:buClr>
                        <a:buFont typeface="Arial"/>
                        <a:buNone/>
                      </a:pPr>
                      <a:endParaRPr sz="900" u="none" strike="noStrike" cap="none" baseline="0">
                        <a:latin typeface="Calibri"/>
                        <a:ea typeface="Calibri"/>
                        <a:cs typeface="Calibri"/>
                        <a:sym typeface="Calibri"/>
                      </a:endParaRPr>
                    </a:p>
                    <a:p>
                      <a:pPr marL="58738" marR="0" lvl="0" indent="-58738" algn="l" rtl="0">
                        <a:spcBef>
                          <a:spcPts val="0"/>
                        </a:spcBef>
                        <a:spcAft>
                          <a:spcPts val="0"/>
                        </a:spcAft>
                        <a:buClr>
                          <a:schemeClr val="dk1"/>
                        </a:buClr>
                        <a:buSzPct val="100000"/>
                        <a:buFont typeface="Arial"/>
                        <a:buChar char="•"/>
                      </a:pPr>
                      <a:r>
                        <a:rPr lang="en-US" sz="900" u="none" strike="noStrike" cap="none" baseline="0">
                          <a:latin typeface="Calibri"/>
                          <a:ea typeface="Calibri"/>
                          <a:cs typeface="Calibri"/>
                          <a:sym typeface="Calibri"/>
                        </a:rPr>
                        <a:t>controlling idea or main idea of a topic is introduced and communicated clearly within the context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 clear and effective organizational structure creating unity and completeness: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a variety of transitional strategies logical progression of ideas from beginning to end.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 effective introduction and conclusion for audience and purpose.</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thorough and convincing support/evidence for the controlling idea or main idea that includes the effective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evidence from sources is smoothly integrated comprehensive, and relevant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use of a variety of elaborative techniques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clearly and effectively expresses ideas, using precise language: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academic and domain-specific vocabulary is clearly appropriate for the audience and purpose.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strong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if any, errors are present in usage and sentence formation.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and consistent use of punctuation, capitalization, and spelling.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005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adequately sustained and generally focused:</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focus is clear and for the most part maintained, </a:t>
                      </a:r>
                      <a:r>
                        <a:rPr lang="en-US" sz="900" i="1" u="none" strike="noStrike" cap="none" baseline="0">
                          <a:solidFill>
                            <a:srgbClr val="000000"/>
                          </a:solidFill>
                          <a:latin typeface="Calibri"/>
                          <a:ea typeface="Calibri"/>
                          <a:cs typeface="Calibri"/>
                          <a:sym typeface="Calibri"/>
                        </a:rPr>
                        <a:t>though some loosely related material may be present. </a:t>
                      </a:r>
                    </a:p>
                    <a:p>
                      <a:pPr marL="58738" marR="0" lvl="0" indent="-1588" algn="l" rtl="0">
                        <a:spcBef>
                          <a:spcPts val="0"/>
                        </a:spcBef>
                        <a:spcAft>
                          <a:spcPts val="0"/>
                        </a:spcAft>
                        <a:buClr>
                          <a:schemeClr val="dk1"/>
                        </a:buClr>
                        <a:buFont typeface="Arial"/>
                        <a:buNone/>
                      </a:pPr>
                      <a:endParaRPr sz="900" i="1"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context for the controlling idea or main idea of the topic is adequate.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transitional strategies with some variety adequate progression of ideas from beginning to end.</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introduction and conclusion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adequate support/evidence for the controlling idea or main idea that includes the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evidence from sources is integrated, though citations may be general or imprecise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some elaborative techniques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adequately expresses ideas, employing a mix of precise with more general language.</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Use of domain-specific vocabulary is generally appropriate for the audience and purpose.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an adequate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2388" algn="l" rtl="0">
                        <a:spcBef>
                          <a:spcPts val="0"/>
                        </a:spcBef>
                        <a:spcAft>
                          <a:spcPts val="0"/>
                        </a:spcAft>
                        <a:buClr>
                          <a:srgbClr val="000000"/>
                        </a:buClr>
                        <a:buSzPct val="100000"/>
                        <a:buFont typeface="Arial"/>
                        <a:buChar char="•"/>
                      </a:pPr>
                      <a:r>
                        <a:rPr lang="en-US" sz="800" u="none" strike="noStrike" cap="none" baseline="0">
                          <a:solidFill>
                            <a:srgbClr val="000000"/>
                          </a:solidFill>
                          <a:latin typeface="Calibri"/>
                          <a:ea typeface="Calibri"/>
                          <a:cs typeface="Calibri"/>
                          <a:sym typeface="Calibri"/>
                        </a:rPr>
                        <a:t>some errors in usage and sentence formation may be present, but no systematic pattern of errors is displayed.</a:t>
                      </a:r>
                    </a:p>
                    <a:p>
                      <a:pPr marL="58738" marR="0" lvl="0" indent="-1588" algn="l" rtl="0">
                        <a:spcBef>
                          <a:spcPts val="0"/>
                        </a:spcBef>
                        <a:spcAft>
                          <a:spcPts val="0"/>
                        </a:spcAft>
                        <a:buClr>
                          <a:schemeClr val="dk1"/>
                        </a:buClr>
                        <a:buFont typeface="Arial"/>
                        <a:buNone/>
                      </a:pPr>
                      <a:endParaRPr sz="800" u="none" strike="noStrike" cap="none" baseline="0">
                        <a:solidFill>
                          <a:srgbClr val="000000"/>
                        </a:solidFill>
                        <a:latin typeface="Calibri"/>
                        <a:ea typeface="Calibri"/>
                        <a:cs typeface="Calibri"/>
                        <a:sym typeface="Calibri"/>
                      </a:endParaRPr>
                    </a:p>
                    <a:p>
                      <a:pPr marL="58738" marR="0" lvl="0" indent="-52388" algn="l" rtl="0">
                        <a:spcBef>
                          <a:spcPts val="0"/>
                        </a:spcBef>
                        <a:spcAft>
                          <a:spcPts val="0"/>
                        </a:spcAft>
                        <a:buClr>
                          <a:srgbClr val="000000"/>
                        </a:buClr>
                        <a:buSzPct val="100000"/>
                        <a:buFont typeface="Arial"/>
                        <a:buChar char="•"/>
                      </a:pPr>
                      <a:r>
                        <a:rPr lang="en-US" sz="800" u="none" strike="noStrike" cap="none" baseline="0">
                          <a:solidFill>
                            <a:srgbClr val="000000"/>
                          </a:solidFill>
                          <a:latin typeface="Calibri"/>
                          <a:ea typeface="Calibri"/>
                          <a:cs typeface="Calibri"/>
                          <a:sym typeface="Calibri"/>
                        </a:rPr>
                        <a:t>adequate use of punctuation, capitalization, and spelling.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9379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somewhat sustained and may have a minor drift in focus: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clearly focused on the controlling or main idea, but is insufficiently sustained.</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controlling idea or main idea may be unclear and somewhat unfocused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an inconsistent organizational structure, and flaws are evident: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transitional strategies with little variety uneven progression of ideas from beginning to end.</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conclusion and introduction, if present, are weak.</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uneven, cursory support/evidence for the controlling idea or main idea that includes partial or uneven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evidence from sources is weakly integrated, and citations, if present, are uneven.</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weak or uneven use of elaborative techniques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expresses ideas unevenly, using simplistic language: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domain-specific vocabulary that may at times be inappropriate for the audience and purpose.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partial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errors in usage may obscure meaning.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punctuation, capitalization, and spelling.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4179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may be related to the topic but may provide little or no focus: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very brief may have a major drift focus.</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confusing or ambiguous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little or no discernible organizational structure: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or no transitional strategies are evident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extraneous ideas may intrude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minimal support/evidence for the controlling idea or main idea that includes little or no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evidence from the source material is minimal, absent, in error, or irrelevant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expression of ideas is vague, lacks clarity, or is confusing: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uses limited language or domain-specific vocabulary.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have little sense of audience and purpose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lack of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errors are frequent and severe.</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meaning is often obscure.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53" name="Shape 153"/>
          <p:cNvSpPr/>
          <p:nvPr/>
        </p:nvSpPr>
        <p:spPr>
          <a:xfrm>
            <a:off x="184750" y="43698"/>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a:solidFill>
                  <a:schemeClr val="dk1"/>
                </a:solidFill>
                <a:latin typeface="Calibri"/>
                <a:ea typeface="Calibri"/>
                <a:cs typeface="Calibri"/>
                <a:sym typeface="Calibri"/>
              </a:rPr>
              <a:t> Grades 3 - 5: Generic 4-Point Informational/Explanatory Writing Rubric </a:t>
            </a:r>
          </a:p>
        </p:txBody>
      </p:sp>
      <p:sp>
        <p:nvSpPr>
          <p:cNvPr id="154" name="Shape 154"/>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786808401"/>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85817048"/>
              </p:ext>
            </p:extLst>
          </p:nvPr>
        </p:nvGraphicFramePr>
        <p:xfrm>
          <a:off x="184752" y="496415"/>
          <a:ext cx="7402899" cy="5834419"/>
        </p:xfrm>
        <a:graphic>
          <a:graphicData uri="http://schemas.openxmlformats.org/drawingml/2006/table">
            <a:tbl>
              <a:tblPr/>
              <a:tblGrid>
                <a:gridCol w="2017429"/>
                <a:gridCol w="777241"/>
                <a:gridCol w="453391"/>
                <a:gridCol w="453391"/>
                <a:gridCol w="336480"/>
                <a:gridCol w="3364967"/>
              </a:tblGrid>
              <a:tr h="649984">
                <a:tc rowSpan="2">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Times New Roman"/>
                        </a:rPr>
                        <a:t>Receptive modalities*:</a:t>
                      </a:r>
                      <a:r>
                        <a:rPr lang="en-US" sz="1000" kern="1200" dirty="0">
                          <a:solidFill>
                            <a:srgbClr val="7F7F7F"/>
                          </a:solidFill>
                          <a:effectLst/>
                          <a:latin typeface="Calibri"/>
                          <a:ea typeface="Calibri"/>
                          <a:cs typeface="Times New Roman"/>
                        </a:rPr>
                        <a:t> </a:t>
                      </a:r>
                      <a:br>
                        <a:rPr lang="en-US" sz="1000" kern="1200" dirty="0">
                          <a:solidFill>
                            <a:srgbClr val="7F7F7F"/>
                          </a:solidFill>
                          <a:effectLst/>
                          <a:latin typeface="Calibri"/>
                          <a:ea typeface="Calibri"/>
                          <a:cs typeface="Times New Roman"/>
                        </a:rPr>
                      </a:br>
                      <a:r>
                        <a:rPr lang="en-US" sz="10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000" kern="1200" dirty="0">
                          <a:solidFill>
                            <a:srgbClr val="7F7F7F"/>
                          </a:solidFill>
                          <a:effectLst/>
                          <a:latin typeface="Calibri"/>
                          <a:ea typeface="Calibri"/>
                          <a:cs typeface="Times New Roman"/>
                        </a:rPr>
                        <a:t>Listening </a:t>
                      </a:r>
                      <a:br>
                        <a:rPr lang="en-US" sz="1000" kern="1200" dirty="0">
                          <a:solidFill>
                            <a:srgbClr val="7F7F7F"/>
                          </a:solidFill>
                          <a:effectLst/>
                          <a:latin typeface="Calibri"/>
                          <a:ea typeface="Calibri"/>
                          <a:cs typeface="Times New Roman"/>
                        </a:rPr>
                      </a:br>
                      <a:r>
                        <a:rPr lang="en-US" sz="1000" kern="1200" dirty="0">
                          <a:solidFill>
                            <a:srgbClr val="7F7F7F"/>
                          </a:solidFill>
                          <a:effectLst/>
                          <a:latin typeface="Calibri"/>
                          <a:ea typeface="Calibri"/>
                          <a:cs typeface="Times New Roman"/>
                        </a:rPr>
                        <a:t>&amp; reading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1</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a:solidFill>
                            <a:srgbClr val="7F7F7F"/>
                          </a:solidFill>
                          <a:effectLst/>
                          <a:latin typeface="Calibri"/>
                          <a:ea typeface="Calibri"/>
                          <a:cs typeface="GillSansMT"/>
                        </a:rPr>
                        <a:t>construct meaning </a:t>
                      </a:r>
                      <a:r>
                        <a:rPr lang="en-US" sz="1000" kern="1200">
                          <a:solidFill>
                            <a:srgbClr val="7F7F7F"/>
                          </a:solidFill>
                          <a:effectLst/>
                          <a:latin typeface="Calibri"/>
                          <a:ea typeface="Calibri"/>
                          <a:cs typeface="GillSansMT"/>
                        </a:rPr>
                        <a:t>from oral presentations and literary and informational text through grade-appropriate listening, reading, and viewing</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7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Calibri"/>
                          <a:cs typeface="Times New Roman"/>
                        </a:rPr>
                        <a:t>8</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a:solidFill>
                            <a:srgbClr val="7F7F7F"/>
                          </a:solidFill>
                          <a:effectLst/>
                          <a:latin typeface="Calibri"/>
                          <a:ea typeface="Calibri"/>
                          <a:cs typeface="GillSansMT"/>
                        </a:rPr>
                        <a:t>determine the meaning</a:t>
                      </a:r>
                      <a:r>
                        <a:rPr lang="en-US" sz="1000" kern="1200">
                          <a:solidFill>
                            <a:srgbClr val="7F7F7F"/>
                          </a:solidFill>
                          <a:effectLst/>
                          <a:latin typeface="Calibri"/>
                          <a:ea typeface="Calibri"/>
                          <a:cs typeface="GillSansMT"/>
                        </a:rPr>
                        <a:t> of words and phrases in oral presentations and literary and informational text</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14858">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2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a:effectLst/>
                          <a:latin typeface="Calibri"/>
                          <a:ea typeface="Times New Roman"/>
                          <a:cs typeface="GillSansMT"/>
                        </a:rPr>
                        <a:t>3</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dirty="0">
                          <a:effectLst/>
                          <a:latin typeface="Calibri"/>
                          <a:ea typeface="Calibri"/>
                          <a:cs typeface="GillSansMT"/>
                        </a:rPr>
                        <a:t>construct grade-appropriate oral and written claims and support them with reasoning and evidence</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effectLst/>
                          <a:latin typeface="Calibri"/>
                          <a:ea typeface="Calibri"/>
                          <a:cs typeface="GillSansMT"/>
                        </a:rPr>
                        <a:t>adapt language choices to purpose, task, and audience when speaking and writing</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a:solidFill>
                            <a:srgbClr val="7F7F7F"/>
                          </a:solidFill>
                          <a:effectLst/>
                          <a:latin typeface="Calibri"/>
                          <a:ea typeface="Calibri"/>
                          <a:cs typeface="GillSansMT"/>
                        </a:rPr>
                        <a:t>participate in grade-appropriate oral and written exchanges</a:t>
                      </a:r>
                      <a:r>
                        <a:rPr lang="en-US" sz="900" kern="1200">
                          <a:solidFill>
                            <a:srgbClr val="7F7F7F"/>
                          </a:solidFill>
                          <a:effectLst/>
                          <a:latin typeface="Calibri"/>
                          <a:ea typeface="Calibri"/>
                          <a:cs typeface="GillSansMT"/>
                        </a:rPr>
                        <a:t> of information, ideas, and analyses, responding to peer, audience, or reader comments and questions</a:t>
                      </a:r>
                      <a:endParaRPr lang="en-US" sz="9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5</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09622084"/>
              </p:ext>
            </p:extLst>
          </p:nvPr>
        </p:nvGraphicFramePr>
        <p:xfrm>
          <a:off x="184752" y="6282623"/>
          <a:ext cx="7402898" cy="2594379"/>
        </p:xfrm>
        <a:graphic>
          <a:graphicData uri="http://schemas.openxmlformats.org/drawingml/2006/table">
            <a:tbl>
              <a:tblPr firstRow="1" firstCol="1" bandRow="1"/>
              <a:tblGrid>
                <a:gridCol w="925363"/>
                <a:gridCol w="993907"/>
                <a:gridCol w="891088"/>
                <a:gridCol w="879051"/>
                <a:gridCol w="1091631"/>
                <a:gridCol w="1233816"/>
                <a:gridCol w="1388042"/>
              </a:tblGrid>
              <a:tr h="612611">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grades 4-5 can .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69">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3</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4</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9191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a:solidFill>
                            <a:srgbClr val="000000"/>
                          </a:solidFill>
                          <a:effectLst/>
                          <a:latin typeface="Calibri"/>
                          <a:ea typeface="Times New Roman"/>
                          <a:cs typeface="Times New Roman"/>
                        </a:rPr>
                        <a:t>…construct a simple claim about a familiar topic, and give a reason to support the claim.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a:solidFill>
                            <a:srgbClr val="000000"/>
                          </a:solidFill>
                          <a:effectLst/>
                          <a:latin typeface="Calibri"/>
                          <a:ea typeface="Times New Roman"/>
                          <a:cs typeface="Times New Roman"/>
                        </a:rPr>
                        <a:t>…construct a claim about familiar topics, introducing the topic and providing a few reasons or facts to support the claim.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…construct a claim about a variety of topics: introduce the topic, provide several reasons or facts to support the claim, and provide a concluding statement.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…construct a claim about a variety of topics: introduce the topic, provide logically ordered reasons or facts to support the claim, and provide a concluding statement.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184751" y="8867810"/>
            <a:ext cx="7480011" cy="1016624"/>
          </a:xfrm>
          <a:prstGeom prst="rect">
            <a:avLst/>
          </a:prstGeom>
          <a:solidFill>
            <a:schemeClr val="bg1"/>
          </a:solidFill>
        </p:spPr>
        <p:txBody>
          <a:bodyPr wrap="square" lIns="92392" tIns="46196" rIns="92392" bIns="46196">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7" y="30440"/>
            <a:ext cx="7402897" cy="401071"/>
          </a:xfrm>
          <a:prstGeom prst="rect">
            <a:avLst/>
          </a:prstGeom>
        </p:spPr>
        <p:txBody>
          <a:bodyPr wrap="square" lIns="92392" tIns="46196" rIns="92392" bIns="46196">
            <a:spAutoFit/>
          </a:bodyPr>
          <a:lstStyle/>
          <a:p>
            <a:pPr algn="ctr"/>
            <a:r>
              <a:rPr lang="en-US" b="1" i="1" dirty="0"/>
              <a:t>ELP </a:t>
            </a:r>
            <a:r>
              <a:rPr lang="en-US" b="1" i="1" dirty="0" smtClean="0"/>
              <a:t>4</a:t>
            </a:r>
            <a:r>
              <a:rPr lang="en-US" b="1" i="1" baseline="30000" dirty="0" smtClean="0"/>
              <a:t>th</a:t>
            </a:r>
            <a:r>
              <a:rPr lang="en-US" b="1" i="1" dirty="0" smtClean="0"/>
              <a:t> – 5</a:t>
            </a:r>
            <a:r>
              <a:rPr lang="en-US" b="1" i="1" baseline="30000" dirty="0" smtClean="0"/>
              <a:t>th</a:t>
            </a:r>
            <a:r>
              <a:rPr lang="en-US" b="1" i="1" dirty="0" smtClean="0"/>
              <a:t> Grade Band Standards </a:t>
            </a:r>
            <a:r>
              <a:rPr lang="en-US" b="1" i="1" dirty="0"/>
              <a:t>Organized by </a:t>
            </a:r>
            <a:r>
              <a:rPr lang="en-US" b="1" i="1" dirty="0" smtClean="0"/>
              <a:t>Modality</a:t>
            </a:r>
          </a:p>
        </p:txBody>
      </p:sp>
      <p:sp>
        <p:nvSpPr>
          <p:cNvPr id="6" name="TextBox 5"/>
          <p:cNvSpPr txBox="1"/>
          <p:nvPr/>
        </p:nvSpPr>
        <p:spPr>
          <a:xfrm>
            <a:off x="3950052" y="9831418"/>
            <a:ext cx="3822348" cy="221492"/>
          </a:xfrm>
          <a:prstGeom prst="rect">
            <a:avLst/>
          </a:prstGeom>
          <a:noFill/>
        </p:spPr>
        <p:txBody>
          <a:bodyPr wrap="square" lIns="96908" tIns="48454" rIns="96908" bIns="48454" rtlCol="0">
            <a:spAutoFit/>
          </a:bodyPr>
          <a:lstStyle/>
          <a:p>
            <a:r>
              <a:rPr lang="en-US" sz="800" b="1" i="1" dirty="0"/>
              <a:t>Oregon ELP Standards Aligned with Performance Task, 2014; Arcema Tovar</a:t>
            </a:r>
          </a:p>
        </p:txBody>
      </p:sp>
    </p:spTree>
    <p:extLst>
      <p:ext uri="{BB962C8B-B14F-4D97-AF65-F5344CB8AC3E}">
        <p14:creationId xmlns:p14="http://schemas.microsoft.com/office/powerpoint/2010/main" val="658718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72626" y="513700"/>
            <a:ext cx="2608792" cy="2283097"/>
            <a:chOff x="4741224" y="381000"/>
            <a:chExt cx="2166470" cy="1981200"/>
          </a:xfrm>
        </p:grpSpPr>
        <p:sp>
          <p:nvSpPr>
            <p:cNvPr id="21" name="Parallelogram 20"/>
            <p:cNvSpPr/>
            <p:nvPr/>
          </p:nvSpPr>
          <p:spPr>
            <a:xfrm rot="1114965" flipH="1">
              <a:off x="4777414" y="557751"/>
              <a:ext cx="2130280" cy="1688521"/>
            </a:xfrm>
            <a:prstGeom prst="parallelogram">
              <a:avLst/>
            </a:prstGeom>
            <a:solidFill>
              <a:srgbClr val="F79646">
                <a:lumMod val="75000"/>
              </a:srgbClr>
            </a:solidFill>
            <a:ln w="25400" cap="flat" cmpd="sng" algn="ctr">
              <a:noFill/>
              <a:prstDash val="solid"/>
            </a:ln>
            <a:effectLst/>
          </p:spPr>
          <p:txBody>
            <a:bodyPr rtlCol="0" anchor="ctr"/>
            <a:lstStyle/>
            <a:p>
              <a:pPr algn="ctr" defTabSz="1135157">
                <a:defRPr/>
              </a:pPr>
              <a:endParaRPr lang="en-US" sz="2200" kern="0" dirty="0">
                <a:solidFill>
                  <a:prstClr val="white"/>
                </a:solidFill>
                <a:latin typeface="Calibri"/>
              </a:endParaRPr>
            </a:p>
          </p:txBody>
        </p:sp>
        <p:sp>
          <p:nvSpPr>
            <p:cNvPr id="22" name="Parallelogram 21"/>
            <p:cNvSpPr/>
            <p:nvPr/>
          </p:nvSpPr>
          <p:spPr>
            <a:xfrm>
              <a:off x="5029200" y="694562"/>
              <a:ext cx="1676400" cy="1439038"/>
            </a:xfrm>
            <a:prstGeom prst="parallelogram">
              <a:avLst/>
            </a:prstGeom>
            <a:solidFill>
              <a:srgbClr val="FFFFBD"/>
            </a:solidFill>
            <a:ln w="25400" cap="flat" cmpd="sng" algn="ctr">
              <a:noFill/>
              <a:prstDash val="solid"/>
            </a:ln>
            <a:effectLst/>
          </p:spPr>
          <p:txBody>
            <a:bodyPr rtlCol="0" anchor="ctr"/>
            <a:lstStyle/>
            <a:p>
              <a:pPr algn="ctr" defTabSz="1135157">
                <a:defRPr/>
              </a:pPr>
              <a:endParaRPr lang="en-US" sz="2200" kern="0" dirty="0">
                <a:solidFill>
                  <a:prstClr val="white"/>
                </a:solidFill>
                <a:latin typeface="Calibri"/>
              </a:endParaRPr>
            </a:p>
          </p:txBody>
        </p:sp>
        <p:sp>
          <p:nvSpPr>
            <p:cNvPr id="23" name="Rectangle 22"/>
            <p:cNvSpPr/>
            <p:nvPr/>
          </p:nvSpPr>
          <p:spPr>
            <a:xfrm>
              <a:off x="4741224" y="381000"/>
              <a:ext cx="1054587" cy="934776"/>
            </a:xfrm>
            <a:prstGeom prst="rect">
              <a:avLst/>
            </a:prstGeom>
            <a:solidFill>
              <a:srgbClr val="FFFFBD"/>
            </a:solidFill>
            <a:ln>
              <a:solidFill>
                <a:srgbClr val="F79646">
                  <a:lumMod val="75000"/>
                </a:srgb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135157">
                <a:defRPr/>
              </a:pPr>
              <a:r>
                <a:rPr lang="en-US" sz="64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4</a:t>
              </a:r>
              <a:r>
                <a:rPr lang="en-US" sz="6400" b="1" kern="0" baseline="3000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th</a:t>
              </a:r>
              <a:r>
                <a:rPr lang="en-US" sz="64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 </a:t>
              </a:r>
            </a:p>
          </p:txBody>
        </p:sp>
        <p:pic>
          <p:nvPicPr>
            <p:cNvPr id="24" name="Picture 8" descr="C:\Documents and Settings\Owner\Local Settings\Temporary Internet Files\Content.IE5\FH6EVO2I\MP900400619[1].jpg"/>
            <p:cNvPicPr>
              <a:picLocks noChangeAspect="1" noChangeArrowheads="1"/>
            </p:cNvPicPr>
            <p:nvPr/>
          </p:nvPicPr>
          <p:blipFill>
            <a:blip r:embed="rId2" cstate="print"/>
            <a:srcRect l="12664" t="12664" r="10917"/>
            <a:stretch>
              <a:fillRect/>
            </a:stretch>
          </p:blipFill>
          <p:spPr bwMode="auto">
            <a:xfrm>
              <a:off x="5181601" y="576344"/>
              <a:ext cx="1524000" cy="1785856"/>
            </a:xfrm>
            <a:prstGeom prst="rect">
              <a:avLst/>
            </a:prstGeom>
            <a:noFill/>
            <a:effectLst>
              <a:softEdge rad="317500"/>
            </a:effectLst>
          </p:spPr>
        </p:pic>
      </p:grpSp>
      <p:graphicFrame>
        <p:nvGraphicFramePr>
          <p:cNvPr id="13" name="Table 12"/>
          <p:cNvGraphicFramePr>
            <a:graphicFrameLocks noGrp="1"/>
          </p:cNvGraphicFramePr>
          <p:nvPr>
            <p:extLst>
              <p:ext uri="{D42A27DB-BD31-4B8C-83A1-F6EECF244321}">
                <p14:modId xmlns:p14="http://schemas.microsoft.com/office/powerpoint/2010/main" val="1940494613"/>
              </p:ext>
            </p:extLst>
          </p:nvPr>
        </p:nvGraphicFramePr>
        <p:xfrm>
          <a:off x="1676400" y="2362200"/>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Literature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5"/>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5"/>
                    </a:solidFill>
                  </a:tcPr>
                </a:tc>
                <a:tc>
                  <a:txBody>
                    <a:bodyPr/>
                    <a:lstStyle/>
                    <a:p>
                      <a:r>
                        <a:rPr lang="en-US" sz="1200" b="1" dirty="0" smtClean="0">
                          <a:solidFill>
                            <a:schemeClr val="tx1"/>
                          </a:solidFill>
                        </a:rPr>
                        <a:t>RL4.6</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3-4</a:t>
                      </a:r>
                      <a:endParaRPr lang="en-US" sz="1200" b="1" dirty="0"/>
                    </a:p>
                  </a:txBody>
                  <a:tcPr marL="103632" marR="103632" marT="50292" marB="50292" anchor="ctr">
                    <a:solidFill>
                      <a:srgbClr val="FFFFC5"/>
                    </a:solidFill>
                  </a:tcPr>
                </a:tc>
              </a:tr>
              <a:tr h="213360">
                <a:tc>
                  <a:txBody>
                    <a:bodyPr/>
                    <a:lstStyle/>
                    <a:p>
                      <a:r>
                        <a:rPr lang="en-US" sz="1200" b="1" dirty="0" smtClean="0"/>
                        <a:t>5</a:t>
                      </a:r>
                      <a:endParaRPr lang="en-US" sz="1200" b="1" dirty="0"/>
                    </a:p>
                  </a:txBody>
                  <a:tcPr marL="103632" marR="103632" marT="50292" marB="50292">
                    <a:solidFill>
                      <a:srgbClr val="FFFFC5"/>
                    </a:solidFill>
                  </a:tcPr>
                </a:tc>
                <a:tc>
                  <a:txBody>
                    <a:bodyPr/>
                    <a:lstStyle/>
                    <a:p>
                      <a:r>
                        <a:rPr lang="en-US" sz="1200" b="1" dirty="0" smtClean="0"/>
                        <a:t>Analysis Within or Across Texts</a:t>
                      </a:r>
                      <a:endParaRPr lang="en-US" sz="1200" b="1" dirty="0"/>
                    </a:p>
                  </a:txBody>
                  <a:tcPr marL="103632" marR="103632" marT="50292" marB="50292">
                    <a:solidFill>
                      <a:srgbClr val="FFFFC5"/>
                    </a:solidFill>
                  </a:tcPr>
                </a:tc>
                <a:tc>
                  <a:txBody>
                    <a:bodyPr/>
                    <a:lstStyle/>
                    <a:p>
                      <a:r>
                        <a:rPr lang="en-US" sz="1200" b="1" dirty="0" smtClean="0">
                          <a:solidFill>
                            <a:schemeClr val="tx1"/>
                          </a:solidFill>
                        </a:rPr>
                        <a:t>RL4.6,</a:t>
                      </a:r>
                      <a:r>
                        <a:rPr lang="en-US" sz="1200" b="1" baseline="0" dirty="0" smtClean="0">
                          <a:solidFill>
                            <a:schemeClr val="tx1"/>
                          </a:solidFill>
                        </a:rPr>
                        <a:t> RL4.7</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3-4</a:t>
                      </a:r>
                      <a:endParaRPr lang="en-US" sz="1200" b="1" dirty="0"/>
                    </a:p>
                  </a:txBody>
                  <a:tcPr marL="103632" marR="103632" marT="50292" marB="50292" anchor="ctr">
                    <a:solidFill>
                      <a:srgbClr val="FFFFC5"/>
                    </a:solidFill>
                  </a:tcPr>
                </a:tc>
              </a:tr>
              <a:tr h="284988">
                <a:tc>
                  <a:txBody>
                    <a:bodyPr/>
                    <a:lstStyle/>
                    <a:p>
                      <a:r>
                        <a:rPr lang="en-US" sz="1200" b="1" dirty="0" smtClean="0"/>
                        <a:t>6</a:t>
                      </a:r>
                      <a:endParaRPr lang="en-US" sz="1200" b="1" dirty="0"/>
                    </a:p>
                  </a:txBody>
                  <a:tcPr marL="103632" marR="103632" marT="50292" marB="50292">
                    <a:solidFill>
                      <a:srgbClr val="FFFFC5"/>
                    </a:solidFill>
                  </a:tcPr>
                </a:tc>
                <a:tc>
                  <a:txBody>
                    <a:bodyPr/>
                    <a:lstStyle/>
                    <a:p>
                      <a:r>
                        <a:rPr lang="en-US" sz="1200" b="1" dirty="0" smtClean="0"/>
                        <a:t>Text Structures/Features</a:t>
                      </a:r>
                      <a:endParaRPr lang="en-US" sz="1200" b="1" dirty="0"/>
                    </a:p>
                  </a:txBody>
                  <a:tcPr marL="103632" marR="103632" marT="50292" marB="50292">
                    <a:solidFill>
                      <a:srgbClr val="FFFFC5"/>
                    </a:solidFill>
                  </a:tcPr>
                </a:tc>
                <a:tc>
                  <a:txBody>
                    <a:bodyPr/>
                    <a:lstStyle/>
                    <a:p>
                      <a:r>
                        <a:rPr lang="en-US" sz="1200" b="1" dirty="0" smtClean="0">
                          <a:solidFill>
                            <a:schemeClr val="tx1"/>
                          </a:solidFill>
                        </a:rPr>
                        <a:t>RL4.5</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2-3</a:t>
                      </a:r>
                      <a:endParaRPr lang="en-US" sz="1200" b="1" dirty="0"/>
                    </a:p>
                  </a:txBody>
                  <a:tcPr marL="103632" marR="103632" marT="50292" marB="50292" anchor="ctr">
                    <a:solidFill>
                      <a:srgbClr val="FFFFC5"/>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38554112"/>
              </p:ext>
            </p:extLst>
          </p:nvPr>
        </p:nvGraphicFramePr>
        <p:xfrm>
          <a:off x="1209042" y="6019800"/>
          <a:ext cx="5705113" cy="27279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Informational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4988">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469392">
                <a:tc>
                  <a:txBody>
                    <a:bodyPr/>
                    <a:lstStyle/>
                    <a:p>
                      <a:r>
                        <a:rPr lang="en-US" sz="1200" b="1" dirty="0" smtClean="0"/>
                        <a:t>3a</a:t>
                      </a:r>
                      <a:endParaRPr lang="en-US" sz="1200" b="1" dirty="0"/>
                    </a:p>
                  </a:txBody>
                  <a:tcPr marL="103632" marR="103632" marT="50292" marB="50292">
                    <a:solidFill>
                      <a:srgbClr val="FFFFC5"/>
                    </a:solidFill>
                  </a:tcPr>
                </a:tc>
                <a:tc>
                  <a:txBody>
                    <a:bodyPr/>
                    <a:lstStyle/>
                    <a:p>
                      <a:r>
                        <a:rPr lang="en-US" sz="1200" b="1" dirty="0" smtClean="0"/>
                        <a:t>Brief Informational Write</a:t>
                      </a:r>
                      <a:endParaRPr lang="en-US" sz="1200" b="1" dirty="0"/>
                    </a:p>
                  </a:txBody>
                  <a:tcPr marL="103632" marR="103632" marT="50292" marB="50292">
                    <a:solidFill>
                      <a:srgbClr val="FFFFC5"/>
                    </a:solidFill>
                  </a:tcPr>
                </a:tc>
                <a:tc>
                  <a:txBody>
                    <a:bodyPr/>
                    <a:lstStyle/>
                    <a:p>
                      <a:r>
                        <a:rPr lang="en-US" sz="1200" b="1" dirty="0" smtClean="0">
                          <a:solidFill>
                            <a:schemeClr val="tx1"/>
                          </a:solidFill>
                        </a:rPr>
                        <a:t>W4.2a,</a:t>
                      </a:r>
                      <a:r>
                        <a:rPr lang="en-US" sz="1200" b="1" baseline="0" dirty="0" smtClean="0">
                          <a:solidFill>
                            <a:schemeClr val="tx1"/>
                          </a:solidFill>
                        </a:rPr>
                        <a:t> W4.2b,  W4.2d,  W4.2d,  W4.2e and/or W4.9</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3</a:t>
                      </a:r>
                      <a:endParaRPr lang="en-US" sz="1200" b="1" dirty="0"/>
                    </a:p>
                  </a:txBody>
                  <a:tcPr marL="103632" marR="103632" marT="50292" marB="50292" anchor="ctr">
                    <a:solidFill>
                      <a:srgbClr val="FFFFC5"/>
                    </a:solidFill>
                  </a:tcPr>
                </a:tc>
              </a:tr>
              <a:tr h="469392">
                <a:tc>
                  <a:txBody>
                    <a:bodyPr/>
                    <a:lstStyle/>
                    <a:p>
                      <a:r>
                        <a:rPr lang="en-US" sz="1200" b="1" dirty="0" smtClean="0"/>
                        <a:t>3b</a:t>
                      </a:r>
                      <a:endParaRPr lang="en-US" sz="1200" b="1" dirty="0"/>
                    </a:p>
                  </a:txBody>
                  <a:tcPr marL="103632" marR="103632" marT="50292" marB="50292">
                    <a:solidFill>
                      <a:srgbClr val="FFFFC5"/>
                    </a:solidFill>
                  </a:tcPr>
                </a:tc>
                <a:tc>
                  <a:txBody>
                    <a:bodyPr/>
                    <a:lstStyle/>
                    <a:p>
                      <a:r>
                        <a:rPr lang="en-US" sz="1200" b="1" dirty="0" smtClean="0"/>
                        <a:t>Write-Revise Informational</a:t>
                      </a:r>
                      <a:endParaRPr lang="en-US" sz="1200" b="1" dirty="0"/>
                    </a:p>
                  </a:txBody>
                  <a:tcPr marL="103632" marR="103632" marT="50292" marB="50292">
                    <a:solidFill>
                      <a:srgbClr val="FFFFC5"/>
                    </a:solidFill>
                  </a:tcPr>
                </a:tc>
                <a:tc>
                  <a:txBody>
                    <a:bodyPr/>
                    <a:lstStyle/>
                    <a:p>
                      <a:r>
                        <a:rPr lang="en-US" sz="1200" b="1" dirty="0" smtClean="0">
                          <a:solidFill>
                            <a:schemeClr val="tx1"/>
                          </a:solidFill>
                        </a:rPr>
                        <a:t>W4.2a,</a:t>
                      </a:r>
                      <a:r>
                        <a:rPr lang="en-US" sz="1200" b="1" baseline="0" dirty="0" smtClean="0">
                          <a:solidFill>
                            <a:schemeClr val="tx1"/>
                          </a:solidFill>
                        </a:rPr>
                        <a:t> W4.2b,  W4.2d,  W4.2d,  W4.2e and/or W4.9</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2</a:t>
                      </a:r>
                      <a:endParaRPr lang="en-US" sz="1200" b="1" dirty="0"/>
                    </a:p>
                  </a:txBody>
                  <a:tcPr marL="103632" marR="103632" marT="50292" marB="50292" anchor="ctr">
                    <a:solidFill>
                      <a:srgbClr val="FFFFC5"/>
                    </a:solidFill>
                  </a:tcPr>
                </a:tc>
              </a:tr>
              <a:tr h="472440">
                <a:tc>
                  <a:txBody>
                    <a:bodyPr/>
                    <a:lstStyle/>
                    <a:p>
                      <a:r>
                        <a:rPr lang="en-US" sz="1200" b="1" dirty="0" smtClean="0"/>
                        <a:t>4</a:t>
                      </a:r>
                      <a:endParaRPr lang="en-US" sz="1200" b="1" dirty="0"/>
                    </a:p>
                  </a:txBody>
                  <a:tcPr marL="103632" marR="103632" marT="50292" marB="50292">
                    <a:solidFill>
                      <a:srgbClr val="FFFFC5"/>
                    </a:solidFill>
                  </a:tcPr>
                </a:tc>
                <a:tc>
                  <a:txBody>
                    <a:bodyPr/>
                    <a:lstStyle/>
                    <a:p>
                      <a:r>
                        <a:rPr lang="en-US" sz="1200" b="1" dirty="0" smtClean="0"/>
                        <a:t>Full Informational Composition</a:t>
                      </a:r>
                      <a:endParaRPr lang="en-US" sz="1200" b="1" dirty="0"/>
                    </a:p>
                  </a:txBody>
                  <a:tcPr marL="103632" marR="103632" marT="50292" marB="50292">
                    <a:solidFill>
                      <a:srgbClr val="FFFFC5"/>
                    </a:solidFill>
                  </a:tcPr>
                </a:tc>
                <a:tc>
                  <a:txBody>
                    <a:bodyPr/>
                    <a:lstStyle/>
                    <a:p>
                      <a:r>
                        <a:rPr lang="pl-PL" sz="1200" b="1" dirty="0" smtClean="0">
                          <a:solidFill>
                            <a:schemeClr val="tx1"/>
                          </a:solidFill>
                        </a:rPr>
                        <a:t>W</a:t>
                      </a:r>
                      <a:r>
                        <a:rPr lang="en-US" sz="1200" b="1" dirty="0" smtClean="0">
                          <a:solidFill>
                            <a:schemeClr val="tx1"/>
                          </a:solidFill>
                        </a:rPr>
                        <a:t>4.</a:t>
                      </a:r>
                      <a:r>
                        <a:rPr lang="pl-PL" sz="1200" b="1" dirty="0" smtClean="0">
                          <a:solidFill>
                            <a:schemeClr val="tx1"/>
                          </a:solidFill>
                        </a:rPr>
                        <a:t>2a, W</a:t>
                      </a:r>
                      <a:r>
                        <a:rPr lang="en-US" sz="1200" b="1" dirty="0" smtClean="0">
                          <a:solidFill>
                            <a:schemeClr val="tx1"/>
                          </a:solidFill>
                        </a:rPr>
                        <a:t>4.</a:t>
                      </a:r>
                      <a:r>
                        <a:rPr lang="pl-PL" sz="1200" b="1" dirty="0" smtClean="0">
                          <a:solidFill>
                            <a:schemeClr val="tx1"/>
                          </a:solidFill>
                        </a:rPr>
                        <a:t>2b, W</a:t>
                      </a:r>
                      <a:r>
                        <a:rPr lang="en-US" sz="1200" b="1" dirty="0" smtClean="0">
                          <a:solidFill>
                            <a:schemeClr val="tx1"/>
                          </a:solidFill>
                        </a:rPr>
                        <a:t>4.</a:t>
                      </a:r>
                      <a:r>
                        <a:rPr lang="pl-PL" sz="1200" b="1" dirty="0" smtClean="0">
                          <a:solidFill>
                            <a:schemeClr val="tx1"/>
                          </a:solidFill>
                        </a:rPr>
                        <a:t>2c, W</a:t>
                      </a:r>
                      <a:r>
                        <a:rPr lang="en-US" sz="1200" b="1" dirty="0" smtClean="0">
                          <a:solidFill>
                            <a:schemeClr val="tx1"/>
                          </a:solidFill>
                        </a:rPr>
                        <a:t>4.</a:t>
                      </a:r>
                      <a:r>
                        <a:rPr lang="pl-PL" sz="1200" b="1" dirty="0" smtClean="0">
                          <a:solidFill>
                            <a:schemeClr val="tx1"/>
                          </a:solidFill>
                        </a:rPr>
                        <a:t>2d, W</a:t>
                      </a:r>
                      <a:r>
                        <a:rPr lang="en-US" sz="1200" b="1" dirty="0" smtClean="0">
                          <a:solidFill>
                            <a:schemeClr val="tx1"/>
                          </a:solidFill>
                        </a:rPr>
                        <a:t>4.</a:t>
                      </a:r>
                      <a:r>
                        <a:rPr lang="pl-PL" sz="1200" b="1" dirty="0" smtClean="0">
                          <a:solidFill>
                            <a:schemeClr val="tx1"/>
                          </a:solidFill>
                        </a:rPr>
                        <a:t>2e, W</a:t>
                      </a:r>
                      <a:r>
                        <a:rPr lang="en-US" sz="1200" b="1" dirty="0" smtClean="0">
                          <a:solidFill>
                            <a:schemeClr val="tx1"/>
                          </a:solidFill>
                        </a:rPr>
                        <a:t>4.</a:t>
                      </a:r>
                      <a:r>
                        <a:rPr lang="pl-PL" sz="1200" b="1" dirty="0" smtClean="0">
                          <a:solidFill>
                            <a:schemeClr val="tx1"/>
                          </a:solidFill>
                        </a:rPr>
                        <a:t>3b, W</a:t>
                      </a:r>
                      <a:r>
                        <a:rPr lang="en-US" sz="1200" b="1" dirty="0" smtClean="0">
                          <a:solidFill>
                            <a:schemeClr val="tx1"/>
                          </a:solidFill>
                        </a:rPr>
                        <a:t>4.</a:t>
                      </a:r>
                      <a:r>
                        <a:rPr lang="pl-PL" sz="1200" b="1" dirty="0" smtClean="0">
                          <a:solidFill>
                            <a:schemeClr val="tx1"/>
                          </a:solidFill>
                        </a:rPr>
                        <a:t>4, W</a:t>
                      </a:r>
                      <a:r>
                        <a:rPr lang="en-US" sz="1200" b="1" dirty="0" smtClean="0">
                          <a:solidFill>
                            <a:schemeClr val="tx1"/>
                          </a:solidFill>
                        </a:rPr>
                        <a:t>4.</a:t>
                      </a:r>
                      <a:r>
                        <a:rPr lang="pl-PL" sz="1200" b="1" dirty="0" smtClean="0">
                          <a:solidFill>
                            <a:schemeClr val="tx1"/>
                          </a:solidFill>
                        </a:rPr>
                        <a:t>5, W</a:t>
                      </a:r>
                      <a:r>
                        <a:rPr lang="en-US" sz="1200" b="1" dirty="0" smtClean="0">
                          <a:solidFill>
                            <a:schemeClr val="tx1"/>
                          </a:solidFill>
                        </a:rPr>
                        <a:t>4.</a:t>
                      </a:r>
                      <a:r>
                        <a:rPr lang="pl-PL" sz="1200" b="1" dirty="0" smtClean="0">
                          <a:solidFill>
                            <a:schemeClr val="tx1"/>
                          </a:solidFill>
                        </a:rPr>
                        <a:t>8, W</a:t>
                      </a:r>
                      <a:r>
                        <a:rPr lang="en-US" sz="1200" b="1" dirty="0" smtClean="0">
                          <a:solidFill>
                            <a:schemeClr val="tx1"/>
                          </a:solidFill>
                        </a:rPr>
                        <a:t>4.</a:t>
                      </a:r>
                      <a:r>
                        <a:rPr lang="pl-PL" sz="1200" b="1" dirty="0" smtClean="0">
                          <a:solidFill>
                            <a:schemeClr val="tx1"/>
                          </a:solidFill>
                        </a:rPr>
                        <a:t>9 </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4</a:t>
                      </a:r>
                      <a:endParaRPr lang="en-US" sz="1200" b="1" dirty="0"/>
                    </a:p>
                  </a:txBody>
                  <a:tcPr marL="103632" marR="103632" marT="50292" marB="50292" anchor="ctr">
                    <a:solidFill>
                      <a:srgbClr val="FFFFC5"/>
                    </a:solidFill>
                  </a:tcPr>
                </a:tc>
              </a:tr>
              <a:tr h="284988">
                <a:tc>
                  <a:txBody>
                    <a:bodyPr/>
                    <a:lstStyle/>
                    <a:p>
                      <a:r>
                        <a:rPr lang="en-US" sz="1200" b="1" dirty="0" smtClean="0"/>
                        <a:t>8</a:t>
                      </a:r>
                      <a:endParaRPr lang="en-US" sz="1200" b="1" dirty="0"/>
                    </a:p>
                  </a:txBody>
                  <a:tcPr marL="103632" marR="103632" marT="50292" marB="50292">
                    <a:solidFill>
                      <a:srgbClr val="FFFFC5"/>
                    </a:solidFill>
                  </a:tcPr>
                </a:tc>
                <a:tc>
                  <a:txBody>
                    <a:bodyPr/>
                    <a:lstStyle/>
                    <a:p>
                      <a:r>
                        <a:rPr lang="en-US" sz="1200" b="1" dirty="0" smtClean="0"/>
                        <a:t>Language-Vocabulary Use</a:t>
                      </a:r>
                      <a:endParaRPr lang="en-US" sz="1200" b="1" dirty="0"/>
                    </a:p>
                  </a:txBody>
                  <a:tcPr marL="103632" marR="103632" marT="50292" marB="50292">
                    <a:solidFill>
                      <a:srgbClr val="FFFFC5"/>
                    </a:solidFill>
                  </a:tcPr>
                </a:tc>
                <a:tc>
                  <a:txBody>
                    <a:bodyPr/>
                    <a:lstStyle/>
                    <a:p>
                      <a:r>
                        <a:rPr lang="en-US" sz="1200" b="1" dirty="0" smtClean="0">
                          <a:solidFill>
                            <a:schemeClr val="tx1"/>
                          </a:solidFill>
                        </a:rPr>
                        <a:t>W4..2d, L4..3a</a:t>
                      </a:r>
                      <a:r>
                        <a:rPr lang="en-US" sz="1200" b="1" baseline="0" dirty="0" smtClean="0">
                          <a:solidFill>
                            <a:schemeClr val="tx1"/>
                          </a:solidFill>
                        </a:rPr>
                        <a:t> </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1-2</a:t>
                      </a:r>
                      <a:endParaRPr lang="en-US" sz="1200" b="1" dirty="0"/>
                    </a:p>
                  </a:txBody>
                  <a:tcPr marL="103632" marR="103632" marT="50292" marB="50292" anchor="ctr">
                    <a:solidFill>
                      <a:srgbClr val="FFFFC5"/>
                    </a:solidFill>
                  </a:tcPr>
                </a:tc>
              </a:tr>
              <a:tr h="284988">
                <a:tc>
                  <a:txBody>
                    <a:bodyPr/>
                    <a:lstStyle/>
                    <a:p>
                      <a:r>
                        <a:rPr lang="en-US" sz="1200" b="1" dirty="0" smtClean="0"/>
                        <a:t>9</a:t>
                      </a:r>
                      <a:endParaRPr lang="en-US" sz="1200" b="1" dirty="0"/>
                    </a:p>
                  </a:txBody>
                  <a:tcPr marL="103632" marR="103632" marT="50292" marB="50292">
                    <a:solidFill>
                      <a:srgbClr val="FFFFC5"/>
                    </a:solidFill>
                  </a:tcPr>
                </a:tc>
                <a:tc>
                  <a:txBody>
                    <a:bodyPr/>
                    <a:lstStyle/>
                    <a:p>
                      <a:r>
                        <a:rPr lang="en-US" sz="1200" b="1" dirty="0" smtClean="0"/>
                        <a:t>Edit and Clarify</a:t>
                      </a:r>
                      <a:endParaRPr lang="en-US" sz="1200" b="1" dirty="0"/>
                    </a:p>
                  </a:txBody>
                  <a:tcPr marL="103632" marR="103632" marT="50292" marB="50292">
                    <a:solidFill>
                      <a:srgbClr val="FFFFC5"/>
                    </a:solidFill>
                  </a:tcPr>
                </a:tc>
                <a:tc>
                  <a:txBody>
                    <a:bodyPr/>
                    <a:lstStyle/>
                    <a:p>
                      <a:r>
                        <a:rPr lang="en-US" sz="1200" b="1" dirty="0" smtClean="0">
                          <a:solidFill>
                            <a:schemeClr val="tx1"/>
                          </a:solidFill>
                        </a:rPr>
                        <a:t>L.4.2a</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1-2</a:t>
                      </a:r>
                      <a:endParaRPr lang="en-US" sz="1200" b="1" dirty="0"/>
                    </a:p>
                  </a:txBody>
                  <a:tcPr marL="103632" marR="103632" marT="50292" marB="50292" anchor="ctr">
                    <a:solidFill>
                      <a:srgbClr val="FFFFC5"/>
                    </a:solidFill>
                  </a:tcPr>
                </a:tc>
              </a:tr>
            </a:tbl>
          </a:graphicData>
        </a:graphic>
      </p:graphicFrame>
      <p:sp>
        <p:nvSpPr>
          <p:cNvPr id="7" name="TextBox 6"/>
          <p:cNvSpPr txBox="1"/>
          <p:nvPr/>
        </p:nvSpPr>
        <p:spPr>
          <a:xfrm>
            <a:off x="1227220" y="568583"/>
            <a:ext cx="4199255" cy="9030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rtlCol="0">
            <a:spAutoFit/>
          </a:bodyPr>
          <a:lstStyle/>
          <a:p>
            <a:r>
              <a:rPr lang="en-US" sz="2700" b="1" dirty="0">
                <a:solidFill>
                  <a:schemeClr val="accent1">
                    <a:lumMod val="75000"/>
                  </a:schemeClr>
                </a:solidFill>
                <a:latin typeface="Bookman Old Style" pitchFamily="18" charset="0"/>
              </a:rPr>
              <a:t>Quarter </a:t>
            </a:r>
            <a:r>
              <a:rPr lang="en-US" sz="2700" b="1" dirty="0" smtClean="0">
                <a:solidFill>
                  <a:schemeClr val="accent1">
                    <a:lumMod val="75000"/>
                  </a:schemeClr>
                </a:solidFill>
                <a:latin typeface="Bookman Old Style" pitchFamily="18" charset="0"/>
              </a:rPr>
              <a:t>Two </a:t>
            </a:r>
          </a:p>
          <a:p>
            <a:r>
              <a:rPr lang="en-US" sz="2500" b="1" dirty="0" smtClean="0">
                <a:latin typeface="Bookman Old Style" pitchFamily="18" charset="0"/>
              </a:rPr>
              <a:t>Pre-Assessment</a:t>
            </a:r>
            <a:endParaRPr lang="en-US" sz="2500" b="1" dirty="0">
              <a:latin typeface="Bookman Old Style"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676795881"/>
              </p:ext>
            </p:extLst>
          </p:nvPr>
        </p:nvGraphicFramePr>
        <p:xfrm>
          <a:off x="1640842" y="4038600"/>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Informational</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5"/>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5"/>
                    </a:solidFill>
                  </a:tcPr>
                </a:tc>
                <a:tc>
                  <a:txBody>
                    <a:bodyPr/>
                    <a:lstStyle/>
                    <a:p>
                      <a:r>
                        <a:rPr lang="en-US" sz="1200" b="1" dirty="0" smtClean="0">
                          <a:solidFill>
                            <a:schemeClr val="tx1"/>
                          </a:solidFill>
                        </a:rPr>
                        <a:t>RI4.6</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3-4</a:t>
                      </a:r>
                      <a:endParaRPr lang="en-US" sz="1200" b="1" dirty="0"/>
                    </a:p>
                  </a:txBody>
                  <a:tcPr marL="103632" marR="103632" marT="50292" marB="50292" anchor="ctr">
                    <a:solidFill>
                      <a:srgbClr val="FFFFC5"/>
                    </a:solidFill>
                  </a:tcPr>
                </a:tc>
              </a:tr>
              <a:tr h="284988">
                <a:tc>
                  <a:txBody>
                    <a:bodyPr/>
                    <a:lstStyle/>
                    <a:p>
                      <a:r>
                        <a:rPr lang="en-US" sz="1200" b="1" dirty="0" smtClean="0"/>
                        <a:t>5</a:t>
                      </a:r>
                      <a:endParaRPr lang="en-US" sz="1200" b="1" dirty="0"/>
                    </a:p>
                  </a:txBody>
                  <a:tcPr marL="103632" marR="103632" marT="50292" marB="50292">
                    <a:solidFill>
                      <a:srgbClr val="FFFFC5"/>
                    </a:solidFill>
                  </a:tcPr>
                </a:tc>
                <a:tc>
                  <a:txBody>
                    <a:bodyPr/>
                    <a:lstStyle/>
                    <a:p>
                      <a:r>
                        <a:rPr lang="en-US" sz="1200" b="1" dirty="0" smtClean="0"/>
                        <a:t>Analysis Within or Across Texts</a:t>
                      </a:r>
                      <a:endParaRPr lang="en-US" sz="1200" b="1" dirty="0"/>
                    </a:p>
                  </a:txBody>
                  <a:tcPr marL="103632" marR="103632" marT="50292" marB="50292">
                    <a:solidFill>
                      <a:srgbClr val="FFFFC5"/>
                    </a:solidFill>
                  </a:tcPr>
                </a:tc>
                <a:tc>
                  <a:txBody>
                    <a:bodyPr/>
                    <a:lstStyle/>
                    <a:p>
                      <a:r>
                        <a:rPr lang="en-US" sz="1200" b="1" dirty="0" smtClean="0">
                          <a:solidFill>
                            <a:schemeClr val="tx1"/>
                          </a:solidFill>
                        </a:rPr>
                        <a:t>RI4.7</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2-3</a:t>
                      </a:r>
                      <a:endParaRPr lang="en-US" sz="1200" b="1" dirty="0"/>
                    </a:p>
                  </a:txBody>
                  <a:tcPr marL="103632" marR="103632" marT="50292" marB="50292" anchor="ctr">
                    <a:solidFill>
                      <a:srgbClr val="FFFFC5"/>
                    </a:solidFill>
                  </a:tcPr>
                </a:tc>
              </a:tr>
              <a:tr h="284988">
                <a:tc>
                  <a:txBody>
                    <a:bodyPr/>
                    <a:lstStyle/>
                    <a:p>
                      <a:r>
                        <a:rPr lang="en-US" sz="1200" b="1" dirty="0" smtClean="0"/>
                        <a:t>6</a:t>
                      </a:r>
                      <a:endParaRPr lang="en-US" sz="1200" b="1" dirty="0"/>
                    </a:p>
                  </a:txBody>
                  <a:tcPr marL="103632" marR="103632" marT="50292" marB="50292">
                    <a:solidFill>
                      <a:srgbClr val="FFFFC5"/>
                    </a:solidFill>
                  </a:tcPr>
                </a:tc>
                <a:tc>
                  <a:txBody>
                    <a:bodyPr/>
                    <a:lstStyle/>
                    <a:p>
                      <a:r>
                        <a:rPr lang="en-US" sz="1200" b="1" dirty="0" smtClean="0"/>
                        <a:t>Text Structures/Features</a:t>
                      </a:r>
                      <a:endParaRPr lang="en-US" sz="1200" b="1" dirty="0"/>
                    </a:p>
                  </a:txBody>
                  <a:tcPr marL="103632" marR="103632" marT="50292" marB="50292">
                    <a:solidFill>
                      <a:srgbClr val="FFFFC5"/>
                    </a:solidFill>
                  </a:tcPr>
                </a:tc>
                <a:tc>
                  <a:txBody>
                    <a:bodyPr/>
                    <a:lstStyle/>
                    <a:p>
                      <a:r>
                        <a:rPr lang="en-US" sz="1200" b="1" dirty="0" smtClean="0">
                          <a:solidFill>
                            <a:schemeClr val="tx1"/>
                          </a:solidFill>
                        </a:rPr>
                        <a:t>Rl4.5, RI4.7</a:t>
                      </a:r>
                      <a:endParaRPr lang="en-US" sz="1200" b="1" dirty="0">
                        <a:solidFill>
                          <a:schemeClr val="tx1"/>
                        </a:solidFill>
                      </a:endParaRPr>
                    </a:p>
                  </a:txBody>
                  <a:tcPr marL="103632" marR="103632" marT="50292" marB="50292">
                    <a:solidFill>
                      <a:srgbClr val="FFFFC5"/>
                    </a:solidFill>
                  </a:tcPr>
                </a:tc>
                <a:tc>
                  <a:txBody>
                    <a:bodyPr/>
                    <a:lstStyle/>
                    <a:p>
                      <a:pPr algn="ctr"/>
                      <a:r>
                        <a:rPr lang="en-US" sz="1200" b="1" dirty="0" smtClean="0"/>
                        <a:t>2</a:t>
                      </a:r>
                      <a:endParaRPr lang="en-US" sz="1200" b="1" dirty="0"/>
                    </a:p>
                  </a:txBody>
                  <a:tcPr marL="103632" marR="103632" marT="50292" marB="50292" anchor="ctr">
                    <a:solidFill>
                      <a:srgbClr val="FFFFC5"/>
                    </a:solidFill>
                  </a:tcPr>
                </a:tc>
              </a:tr>
            </a:tbl>
          </a:graphicData>
        </a:graphic>
      </p:graphicFrame>
      <p:sp>
        <p:nvSpPr>
          <p:cNvPr id="2" name="TextBox 1"/>
          <p:cNvSpPr txBox="1"/>
          <p:nvPr/>
        </p:nvSpPr>
        <p:spPr>
          <a:xfrm>
            <a:off x="1219198" y="5562600"/>
            <a:ext cx="5867401" cy="410654"/>
          </a:xfrm>
          <a:prstGeom prst="rect">
            <a:avLst/>
          </a:prstGeom>
          <a:noFill/>
        </p:spPr>
        <p:txBody>
          <a:bodyPr wrap="square" lIns="101882" tIns="50941" rIns="101882" bIns="50941" rtlCol="0">
            <a:spAutoFit/>
          </a:bodyPr>
          <a:lstStyle/>
          <a:p>
            <a:pPr algn="ctr"/>
            <a:r>
              <a:rPr lang="en-US" sz="1000" b="1" i="1" dirty="0">
                <a:latin typeface="Calibri" panose="020F0502020204030204" pitchFamily="34" charset="0"/>
              </a:rPr>
              <a:t>Note:  There may be more standards per target.  </a:t>
            </a:r>
            <a:r>
              <a:rPr lang="en-US" sz="1000" b="1" i="1" dirty="0" smtClean="0">
                <a:latin typeface="Calibri" panose="020F0502020204030204" pitchFamily="34" charset="0"/>
              </a:rPr>
              <a:t>Writing and language standards assessed in this assessment are boxed.</a:t>
            </a:r>
            <a:endParaRPr lang="en-US" sz="1000" b="1" i="1" dirty="0">
              <a:latin typeface="Calibri" panose="020F0502020204030204" pitchFamily="34" charset="0"/>
            </a:endParaRPr>
          </a:p>
        </p:txBody>
      </p:sp>
      <p:sp>
        <p:nvSpPr>
          <p:cNvPr id="3" name="Rectangle 2"/>
          <p:cNvSpPr/>
          <p:nvPr/>
        </p:nvSpPr>
        <p:spPr>
          <a:xfrm>
            <a:off x="3962400" y="6629400"/>
            <a:ext cx="443307"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0674" y="7086600"/>
            <a:ext cx="561526"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62399" y="7545288"/>
            <a:ext cx="2209801" cy="6081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67406" y="8229599"/>
            <a:ext cx="1135508" cy="2315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Rectangle 16"/>
          <p:cNvSpPr/>
          <p:nvPr/>
        </p:nvSpPr>
        <p:spPr>
          <a:xfrm>
            <a:off x="3918494" y="8491943"/>
            <a:ext cx="561526"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44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3053850"/>
              </p:ext>
            </p:extLst>
          </p:nvPr>
        </p:nvGraphicFramePr>
        <p:xfrm>
          <a:off x="261863" y="90782"/>
          <a:ext cx="7325784" cy="9337251"/>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dirty="0" smtClean="0">
                          <a:solidFill>
                            <a:srgbClr val="000000"/>
                          </a:solidFill>
                          <a:latin typeface="Calibri"/>
                        </a:rPr>
                        <a:t>Informational 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sng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333429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135316070"/>
              </p:ext>
            </p:extLst>
          </p:nvPr>
        </p:nvGraphicFramePr>
        <p:xfrm>
          <a:off x="568960" y="685800"/>
          <a:ext cx="6822440" cy="656539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t>Constructed Response</a:t>
                      </a:r>
                      <a:r>
                        <a:rPr lang="en-US" sz="1300" b="1" u="sng" baseline="0" dirty="0" smtClean="0"/>
                        <a:t> </a:t>
                      </a:r>
                      <a:r>
                        <a:rPr lang="en-US" sz="1300" b="1" u="sng" dirty="0" smtClean="0"/>
                        <a:t>Research Rubrics</a:t>
                      </a:r>
                      <a:r>
                        <a:rPr lang="en-US" sz="1300" b="1" u="sng" baseline="0" dirty="0" smtClean="0"/>
                        <a:t> </a:t>
                      </a:r>
                      <a:r>
                        <a:rPr lang="en-US" sz="1300" b="1" u="sng" dirty="0" smtClean="0"/>
                        <a:t>Target</a:t>
                      </a:r>
                      <a:r>
                        <a:rPr lang="en-US" sz="1300" b="1" u="sng" baseline="0" dirty="0" smtClean="0"/>
                        <a:t> 3</a:t>
                      </a:r>
                      <a:endParaRPr lang="en-US" sz="1300" b="1" u="sng" dirty="0" smtClean="0"/>
                    </a:p>
                    <a:p>
                      <a:pPr marL="231775" indent="-231775" algn="ctr"/>
                      <a:r>
                        <a:rPr lang="en-US" sz="1200" b="1" baseline="0" dirty="0" smtClean="0"/>
                        <a:t>evidence of the ability to distinguish </a:t>
                      </a:r>
                      <a:r>
                        <a:rPr lang="en-US" sz="1200" b="1" u="sng" baseline="0" dirty="0" smtClean="0"/>
                        <a:t>relevant</a:t>
                      </a:r>
                      <a:r>
                        <a:rPr lang="en-US" sz="1200" b="1" baseline="0" dirty="0" smtClean="0"/>
                        <a:t> from irrelevant information such as fact from opinion</a:t>
                      </a:r>
                      <a:endParaRPr lang="en-US" sz="1200" b="1" dirty="0" smtClean="0"/>
                    </a:p>
                  </a:txBody>
                  <a:tcPr marL="103632" marR="103632" marT="50292" marB="50292"/>
                </a:tc>
                <a:tc hMerge="1">
                  <a:txBody>
                    <a:bodyPr/>
                    <a:lstStyle/>
                    <a:p>
                      <a:endParaRPr lang="en-US"/>
                    </a:p>
                  </a:txBody>
                  <a:tcPr/>
                </a:tc>
              </a:tr>
              <a:tr h="426720">
                <a:tc gridSpan="2">
                  <a:txBody>
                    <a:bodyPr/>
                    <a:lstStyle/>
                    <a:p>
                      <a:pPr marL="231775" indent="-231775" algn="l"/>
                      <a:r>
                        <a:rPr lang="en-US" sz="1400" b="1" dirty="0" smtClean="0">
                          <a:solidFill>
                            <a:schemeClr val="tx1"/>
                          </a:solidFill>
                        </a:rPr>
                        <a:t>Standard RL4.6 2 Point Reading Constructed Response Rubric</a:t>
                      </a:r>
                    </a:p>
                  </a:txBody>
                  <a:tcPr marL="103632" marR="103632" marT="50292" marB="50292">
                    <a:noFill/>
                  </a:tcPr>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600" b="1" dirty="0" smtClean="0"/>
                        <a:t>Question #7  Prompt: From what point of view are </a:t>
                      </a:r>
                      <a:r>
                        <a:rPr lang="en-US" sz="1600" b="1" i="1" u="sng" dirty="0" smtClean="0"/>
                        <a:t>The Miracle Worker</a:t>
                      </a:r>
                      <a:r>
                        <a:rPr lang="en-US" sz="1600" b="1" i="1" u="none" dirty="0" smtClean="0"/>
                        <a:t> </a:t>
                      </a:r>
                      <a:r>
                        <a:rPr lang="en-US" sz="1600" b="1" dirty="0" smtClean="0"/>
                        <a:t>and the poem </a:t>
                      </a:r>
                      <a:r>
                        <a:rPr lang="en-US" sz="1600" b="1" i="1" u="sng" dirty="0" smtClean="0"/>
                        <a:t>Helen Keller</a:t>
                      </a:r>
                      <a:r>
                        <a:rPr lang="en-US" sz="1600" b="1" i="1" u="none" dirty="0" smtClean="0"/>
                        <a:t> </a:t>
                      </a:r>
                      <a:r>
                        <a:rPr lang="en-US" sz="1600" b="1" dirty="0" smtClean="0"/>
                        <a:t>written?  What</a:t>
                      </a:r>
                      <a:r>
                        <a:rPr lang="en-US" sz="1600" b="1" baseline="0" dirty="0" smtClean="0"/>
                        <a:t> does this tell the reader? </a:t>
                      </a:r>
                      <a:endParaRPr lang="en-US" sz="1600" b="1" dirty="0" smtClean="0"/>
                    </a:p>
                  </a:txBody>
                  <a:tcPr marL="103632" marR="103632" marT="50292" marB="50292">
                    <a:noFill/>
                  </a:tcPr>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distinguish relevant from irrelevant</a:t>
                      </a:r>
                      <a:r>
                        <a:rPr lang="en-US" sz="1100" baseline="0" dirty="0" smtClean="0"/>
                        <a:t> information that support and answer the prompt. The Miracle Worker has two sections.  The first section All About Helen, is written from a third person point of view, but could alternate with parts of it being told by the narrator (much like a 1</a:t>
                      </a:r>
                      <a:r>
                        <a:rPr lang="en-US" sz="1100" baseline="30000" dirty="0" smtClean="0"/>
                        <a:t>st</a:t>
                      </a:r>
                      <a:r>
                        <a:rPr lang="en-US" sz="1100" baseline="0" dirty="0" smtClean="0"/>
                        <a:t> person account). The second section, The Play, is written from a first person point of view.  The poem </a:t>
                      </a:r>
                      <a:r>
                        <a:rPr lang="en-US" sz="1100" b="1" i="1" u="sng" baseline="0" dirty="0" smtClean="0"/>
                        <a:t>Helen Keller</a:t>
                      </a:r>
                      <a:r>
                        <a:rPr lang="en-US" sz="1100" b="1" i="1" u="none" baseline="0" dirty="0" smtClean="0"/>
                        <a:t> </a:t>
                      </a:r>
                      <a:r>
                        <a:rPr lang="en-US" sz="1100" u="none" baseline="0" dirty="0" smtClean="0"/>
                        <a:t>is </a:t>
                      </a:r>
                      <a:r>
                        <a:rPr lang="en-US" sz="1100" baseline="0" dirty="0" smtClean="0"/>
                        <a:t>written from a third person point of view.  Students must make this distinction before being able to answer the question, “What does this tell the reader?”  </a:t>
                      </a:r>
                    </a:p>
                    <a:p>
                      <a:pPr marL="0" marR="0" indent="0" algn="l" defTabSz="914318" rtl="0" eaLnBrk="1" fontAlgn="auto" latinLnBrk="0" hangingPunct="1">
                        <a:lnSpc>
                          <a:spcPct val="100000"/>
                        </a:lnSpc>
                        <a:spcBef>
                          <a:spcPts val="0"/>
                        </a:spcBef>
                        <a:spcAft>
                          <a:spcPts val="0"/>
                        </a:spcAft>
                        <a:buClrTx/>
                        <a:buSzTx/>
                        <a:buFontTx/>
                        <a:buNone/>
                        <a:tabLst/>
                        <a:defRPr/>
                      </a:pPr>
                      <a:r>
                        <a:rPr lang="en-US" sz="1100" baseline="0" dirty="0" smtClean="0"/>
                        <a:t>Students should in some way explain that 1</a:t>
                      </a:r>
                      <a:r>
                        <a:rPr lang="en-US" sz="1100" baseline="30000" dirty="0" smtClean="0"/>
                        <a:t>st</a:t>
                      </a:r>
                      <a:r>
                        <a:rPr lang="en-US" sz="1100" baseline="0" dirty="0" smtClean="0"/>
                        <a:t> person points of view tell the reader that: (1) it is personal and (2) it is a spoken voice.  Students should in some way explain that 3</a:t>
                      </a:r>
                      <a:r>
                        <a:rPr lang="en-US" sz="1100" baseline="30000" dirty="0" smtClean="0"/>
                        <a:t>rd</a:t>
                      </a:r>
                      <a:r>
                        <a:rPr lang="en-US" sz="1100" baseline="0" dirty="0" smtClean="0"/>
                        <a:t> person points of view tell the reader that: (1) it is being told by someone else and (2) is a written account.</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a:t>
                      </a:r>
                      <a:r>
                        <a:rPr lang="en-US" sz="1300" b="1" baseline="0" dirty="0" smtClean="0"/>
                        <a:t> </a:t>
                      </a:r>
                      <a:r>
                        <a:rPr lang="en-US" sz="1300" b="1" dirty="0" smtClean="0"/>
                        <a:t>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Student</a:t>
                      </a:r>
                      <a:r>
                        <a:rPr lang="en-US" sz="1000" b="0" i="1" baseline="0" dirty="0" smtClean="0"/>
                        <a:t> is able to distinguish relevant information about which points of view are represented in each text and what that tells the reader about the text.</a:t>
                      </a:r>
                    </a:p>
                    <a:p>
                      <a:r>
                        <a:rPr lang="en-US" sz="1100" b="1" i="1" u="sng" baseline="0" dirty="0" smtClean="0"/>
                        <a:t>The Miracle Worker</a:t>
                      </a:r>
                      <a:r>
                        <a:rPr lang="en-US" sz="1100" b="0" i="0" baseline="0" dirty="0" smtClean="0"/>
                        <a:t> starts off by a student telling that her class will be performing a play about Helen Keller.  This is like a 1</a:t>
                      </a:r>
                      <a:r>
                        <a:rPr lang="en-US" sz="1100" b="0" i="0" baseline="30000" dirty="0" smtClean="0"/>
                        <a:t>st</a:t>
                      </a:r>
                      <a:r>
                        <a:rPr lang="en-US" sz="1100" b="0" i="0" baseline="0" dirty="0" smtClean="0"/>
                        <a:t> person point of view.  But then she tells about Helen Keller, which is 3</a:t>
                      </a:r>
                      <a:r>
                        <a:rPr lang="en-US" sz="1100" b="0" i="0" baseline="30000" dirty="0" smtClean="0"/>
                        <a:t>rd</a:t>
                      </a:r>
                      <a:r>
                        <a:rPr lang="en-US" sz="1100" b="0" i="0" baseline="0" dirty="0" smtClean="0"/>
                        <a:t> person. The reader will know that the person telling about the class play is speaking personally but when she starts talking about Helen she is in the 3</a:t>
                      </a:r>
                      <a:r>
                        <a:rPr lang="en-US" sz="1100" b="0" i="0" baseline="30000" dirty="0" smtClean="0"/>
                        <a:t>rd</a:t>
                      </a:r>
                      <a:r>
                        <a:rPr lang="en-US" sz="1100" b="0" i="0" baseline="0" dirty="0" smtClean="0"/>
                        <a:t> person because she’s telling “about someone else.”  The reader would know that the poem is also a 3</a:t>
                      </a:r>
                      <a:r>
                        <a:rPr lang="en-US" sz="1100" b="0" i="0" baseline="30000" dirty="0" smtClean="0"/>
                        <a:t>rd</a:t>
                      </a:r>
                      <a:r>
                        <a:rPr lang="en-US" sz="1100" b="0" i="0" baseline="0" dirty="0" smtClean="0"/>
                        <a:t> person account because it’s telling about someone else. </a:t>
                      </a: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00" b="0" i="1" dirty="0" smtClean="0"/>
                        <a:t>Student</a:t>
                      </a:r>
                      <a:r>
                        <a:rPr lang="en-US" sz="1000" b="0" i="1" baseline="0" dirty="0" smtClean="0"/>
                        <a:t> is able to distinguish some relevant information about which points of view are represented in each text but not completely, and is able to tell some of what that tells the reader.</a:t>
                      </a:r>
                    </a:p>
                    <a:p>
                      <a:r>
                        <a:rPr lang="en-US" sz="1100" b="0" i="0" baseline="0" dirty="0" smtClean="0"/>
                        <a:t>There are two different texts.  First is </a:t>
                      </a:r>
                      <a:r>
                        <a:rPr lang="en-US" sz="1100" b="1" i="1" u="sng" baseline="0" dirty="0" smtClean="0"/>
                        <a:t>The Miracle Worker</a:t>
                      </a:r>
                      <a:r>
                        <a:rPr lang="en-US" sz="1100" b="0" i="0" baseline="0" dirty="0" smtClean="0"/>
                        <a:t> which tells about Helen Keller.   The reader knows it’s about Helen, but not written by Helen.  That is third person point of view.</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b="0" i="1" baseline="0" dirty="0" smtClean="0"/>
                        <a:t>Student is not able to distinguish relevant information in order to answer the prompt.</a:t>
                      </a:r>
                    </a:p>
                    <a:p>
                      <a:r>
                        <a:rPr lang="en-US" sz="1100" b="0" i="0" baseline="0" dirty="0" smtClean="0"/>
                        <a:t>When someone writes a story the reader can tell who wrote it.</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49221012"/>
              </p:ext>
            </p:extLst>
          </p:nvPr>
        </p:nvGraphicFramePr>
        <p:xfrm>
          <a:off x="5107940" y="7467600"/>
          <a:ext cx="2275840" cy="621792"/>
        </p:xfrm>
        <a:graphic>
          <a:graphicData uri="http://schemas.openxmlformats.org/drawingml/2006/table">
            <a:tbl>
              <a:tblPr firstRow="1" firstCol="1" bandRow="1"/>
              <a:tblGrid>
                <a:gridCol w="2275840"/>
              </a:tblGrid>
              <a:tr h="13411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SYU  Toward RL.4.6</a:t>
                      </a:r>
                      <a:endParaRPr lang="en-US" sz="8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457200">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multiple accounts of first and third person narrations in order to compare and contrast points of view from which different stories are </a:t>
                      </a:r>
                      <a:r>
                        <a:rPr lang="en-US" sz="800" b="1" dirty="0" smtClean="0">
                          <a:solidFill>
                            <a:srgbClr val="000000"/>
                          </a:solidFill>
                          <a:effectLst/>
                          <a:latin typeface="Calibri"/>
                          <a:ea typeface="Times New Roman"/>
                          <a:cs typeface="Times New Roman"/>
                        </a:rPr>
                        <a:t>narrated.</a:t>
                      </a: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7" name="Rectangle 6"/>
          <p:cNvSpPr/>
          <p:nvPr/>
        </p:nvSpPr>
        <p:spPr>
          <a:xfrm>
            <a:off x="2743200" y="7467600"/>
            <a:ext cx="2247900" cy="6463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defTabSz="966612">
              <a:defRPr/>
            </a:pPr>
            <a:r>
              <a:rPr lang="en-US" sz="900" b="1" u="sng" dirty="0"/>
              <a:t>Constructed Response Research Rubrics Target </a:t>
            </a:r>
            <a:r>
              <a:rPr lang="en-US" sz="900" b="1" u="sng" dirty="0" smtClean="0"/>
              <a:t>3 </a:t>
            </a:r>
            <a:r>
              <a:rPr lang="en-US" sz="900" b="1" dirty="0" smtClean="0"/>
              <a:t>evidence </a:t>
            </a:r>
            <a:r>
              <a:rPr lang="en-US" sz="900" b="1" dirty="0"/>
              <a:t>of the ability to distinguish </a:t>
            </a:r>
            <a:r>
              <a:rPr lang="en-US" sz="900" b="1" u="sng" dirty="0"/>
              <a:t>relevant</a:t>
            </a:r>
            <a:r>
              <a:rPr lang="en-US" sz="900" b="1" dirty="0"/>
              <a:t> from irrelevant information such as fact from </a:t>
            </a:r>
            <a:r>
              <a:rPr lang="en-US" sz="900" b="1" dirty="0" smtClean="0"/>
              <a:t>opinion.</a:t>
            </a:r>
            <a:endParaRPr lang="en-US" sz="900" b="1" dirty="0"/>
          </a:p>
        </p:txBody>
      </p:sp>
    </p:spTree>
    <p:extLst>
      <p:ext uri="{BB962C8B-B14F-4D97-AF65-F5344CB8AC3E}">
        <p14:creationId xmlns:p14="http://schemas.microsoft.com/office/powerpoint/2010/main" val="2021787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690378314"/>
              </p:ext>
            </p:extLst>
          </p:nvPr>
        </p:nvGraphicFramePr>
        <p:xfrm>
          <a:off x="304800" y="685800"/>
          <a:ext cx="6822440" cy="6347460"/>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867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ability to cite evidence to support opinions and/or ideas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867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Standard RL4.7   2 Point Constructed Response Rubric</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a:txBody>
                  <a:tcPr marL="103632" marR="103632" marT="50292" marB="50292">
                    <a:noFill/>
                  </a:tcPr>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t>Question #8  Prompt:  </a:t>
                      </a:r>
                      <a:r>
                        <a:rPr lang="en-US" sz="1400" b="1" dirty="0" smtClean="0">
                          <a:solidFill>
                            <a:schemeClr val="tx1"/>
                          </a:solidFill>
                        </a:rPr>
                        <a:t>Are the descriptions of Helen Keller in the passage</a:t>
                      </a:r>
                      <a:r>
                        <a:rPr lang="en-US" sz="1400" b="1" baseline="0" dirty="0" smtClean="0">
                          <a:solidFill>
                            <a:schemeClr val="tx1"/>
                          </a:solidFill>
                        </a:rPr>
                        <a:t> </a:t>
                      </a:r>
                      <a:r>
                        <a:rPr lang="en-US" sz="1400" b="1" i="1" u="sng" baseline="0" dirty="0" smtClean="0">
                          <a:solidFill>
                            <a:schemeClr val="tx1"/>
                          </a:solidFill>
                        </a:rPr>
                        <a:t>The Miracle Worker</a:t>
                      </a:r>
                      <a:r>
                        <a:rPr lang="en-US" sz="1400" b="1" i="1" u="none" baseline="0" dirty="0" smtClean="0">
                          <a:solidFill>
                            <a:schemeClr val="tx1"/>
                          </a:solidFill>
                        </a:rPr>
                        <a:t> </a:t>
                      </a:r>
                      <a:r>
                        <a:rPr lang="en-US" sz="1400" b="1" baseline="0" dirty="0" smtClean="0">
                          <a:solidFill>
                            <a:schemeClr val="tx1"/>
                          </a:solidFill>
                        </a:rPr>
                        <a:t>and the poem </a:t>
                      </a:r>
                      <a:r>
                        <a:rPr lang="en-US" sz="1400" b="1" i="1" u="sng" baseline="0" dirty="0" smtClean="0">
                          <a:solidFill>
                            <a:schemeClr val="tx1"/>
                          </a:solidFill>
                          <a:effectLst/>
                        </a:rPr>
                        <a:t>Helen Keller</a:t>
                      </a:r>
                      <a:r>
                        <a:rPr lang="en-US" sz="1400" b="1" i="1" u="none" baseline="0" dirty="0" smtClean="0">
                          <a:solidFill>
                            <a:schemeClr val="tx1"/>
                          </a:solidFill>
                          <a:effectLst/>
                        </a:rPr>
                        <a:t> </a:t>
                      </a:r>
                      <a:r>
                        <a:rPr lang="en-US" sz="1400" b="1" baseline="0" dirty="0" smtClean="0">
                          <a:solidFill>
                            <a:schemeClr val="tx1"/>
                          </a:solidFill>
                        </a:rPr>
                        <a:t>the same or different</a:t>
                      </a:r>
                      <a:r>
                        <a:rPr lang="en-US" sz="1400" b="1" dirty="0" smtClean="0">
                          <a:solidFill>
                            <a:schemeClr val="tx1"/>
                          </a:solidFill>
                        </a:rPr>
                        <a:t>?  Explain your answer using details from both sources.</a:t>
                      </a:r>
                      <a:endParaRPr lang="en-US" sz="1500" b="1" dirty="0" smtClean="0"/>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cite</a:t>
                      </a:r>
                      <a:r>
                        <a:rPr lang="en-US" sz="1100" baseline="0" dirty="0" smtClean="0"/>
                        <a:t> evidence to support the student’s response.  Evidence to be cited should include how the passage and poem’s description of </a:t>
                      </a:r>
                      <a:r>
                        <a:rPr lang="en-US" sz="1100" b="1" i="1" u="sng" baseline="0" dirty="0" smtClean="0"/>
                        <a:t>Helen Keller</a:t>
                      </a:r>
                      <a:r>
                        <a:rPr lang="en-US" sz="1100" b="1" i="1" u="none" baseline="0" dirty="0" smtClean="0"/>
                        <a:t> </a:t>
                      </a:r>
                      <a:r>
                        <a:rPr lang="en-US" sz="1100" u="none" baseline="0" dirty="0" smtClean="0"/>
                        <a:t>are </a:t>
                      </a:r>
                      <a:r>
                        <a:rPr lang="en-US" sz="1100" baseline="0" dirty="0" smtClean="0"/>
                        <a:t>the same and/or different.  Evidence of Helen’s description from </a:t>
                      </a:r>
                      <a:r>
                        <a:rPr lang="en-US" sz="1100" b="1" i="1" u="sng" baseline="0" dirty="0" smtClean="0"/>
                        <a:t>The Miracle Worker</a:t>
                      </a:r>
                      <a:r>
                        <a:rPr lang="en-US" sz="1100" baseline="0" dirty="0" smtClean="0"/>
                        <a:t> could include: (1) Helen lived in silence and darkness, (2) Helen could not express her feelings, (3) Helen threw temper tantrums and had terrible manners and (4) Helen wanted her mother often. Evidence of Helen’s description in the poem </a:t>
                      </a:r>
                      <a:r>
                        <a:rPr lang="en-US" sz="1100" b="1" i="1" u="sng" baseline="0" dirty="0" smtClean="0"/>
                        <a:t>Helen Keller </a:t>
                      </a:r>
                      <a:r>
                        <a:rPr lang="en-US" sz="1100" baseline="0" dirty="0" smtClean="0"/>
                        <a:t>could include (1) she found light – meaning she was happy, (2) she found loveliness in the world and (3) she had inner strength.</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i="1" dirty="0" smtClean="0"/>
                        <a:t>The student</a:t>
                      </a:r>
                      <a:r>
                        <a:rPr lang="en-US" sz="1000" i="1" baseline="0" dirty="0" smtClean="0"/>
                        <a:t> states if the two texts describe Helen the same or differently and uses evidence to support the statement.</a:t>
                      </a:r>
                      <a:endParaRPr lang="en-US" sz="1000" i="1" dirty="0" smtClean="0"/>
                    </a:p>
                    <a:p>
                      <a:r>
                        <a:rPr lang="en-US" sz="1100" i="0" dirty="0" smtClean="0"/>
                        <a:t>The descriptions of Helen Keller are very different in the two texts. In </a:t>
                      </a:r>
                      <a:r>
                        <a:rPr lang="en-US" sz="1100" b="1" i="1" u="sng" dirty="0" smtClean="0"/>
                        <a:t>The Miracle Worker</a:t>
                      </a:r>
                      <a:r>
                        <a:rPr lang="en-US" sz="1100" i="0" dirty="0" smtClean="0"/>
                        <a:t>, Helen Keller was described as</a:t>
                      </a:r>
                      <a:r>
                        <a:rPr lang="en-US" sz="1100" i="0" baseline="0" dirty="0" smtClean="0"/>
                        <a:t> </a:t>
                      </a:r>
                      <a:r>
                        <a:rPr lang="en-US" sz="1100" i="0" dirty="0" smtClean="0"/>
                        <a:t>someone who lived in silence and darkness and could not express how she felt.  This made her frustrated.  Helen was described as angry (she threw temper tantrums) and had bad</a:t>
                      </a:r>
                      <a:r>
                        <a:rPr lang="en-US" sz="1100" i="0" baseline="0" dirty="0" smtClean="0"/>
                        <a:t> manners.  In the poem </a:t>
                      </a:r>
                      <a:r>
                        <a:rPr lang="en-US" sz="1100" b="1" i="1" u="sng" baseline="0" dirty="0" smtClean="0"/>
                        <a:t>Helen Keller</a:t>
                      </a:r>
                      <a:r>
                        <a:rPr lang="en-US" sz="1100" i="0" baseline="0" dirty="0" smtClean="0"/>
                        <a:t>, Helen is described as someone who was happy because she had found light in her darkness.  She found loveliness and had inner strength.  These are two very different descriptions of Helen.</a:t>
                      </a:r>
                      <a:endParaRPr lang="en-US" sz="1100" i="0" dirty="0"/>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r>
                        <a:rPr lang="en-US" sz="1000" i="1" dirty="0" smtClean="0"/>
                        <a:t>The student</a:t>
                      </a:r>
                      <a:r>
                        <a:rPr lang="en-US" sz="1000" i="1" baseline="0" dirty="0" smtClean="0"/>
                        <a:t> states if the two texts describe Helen the same or differently but uses only partial evidence to support the statement.</a:t>
                      </a:r>
                    </a:p>
                    <a:p>
                      <a:r>
                        <a:rPr lang="en-US" sz="1100" i="0" dirty="0" smtClean="0"/>
                        <a:t>Helen Keller is described as frustrated and mad in </a:t>
                      </a:r>
                      <a:r>
                        <a:rPr lang="en-US" sz="1100" b="1" i="1" u="sng" dirty="0" smtClean="0"/>
                        <a:t>The</a:t>
                      </a:r>
                      <a:r>
                        <a:rPr lang="en-US" sz="1100" b="1" i="1" u="sng" baseline="0" dirty="0" smtClean="0"/>
                        <a:t> Miracle Worker</a:t>
                      </a:r>
                      <a:r>
                        <a:rPr lang="en-US" sz="1100" i="0" baseline="0" dirty="0" smtClean="0"/>
                        <a:t>.  She even throws fits. The poem does not give this description of her.</a:t>
                      </a:r>
                      <a:endParaRPr lang="en-US" sz="1100" i="0" dirty="0"/>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 student does not answer the prompt.</a:t>
                      </a:r>
                    </a:p>
                    <a:p>
                      <a:r>
                        <a:rPr lang="en-US" sz="1100" i="0" dirty="0" smtClean="0"/>
                        <a:t>Helen Keller was a very nice person.</a:t>
                      </a:r>
                      <a:endParaRPr lang="en-US" sz="1100" i="0" dirty="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17613971"/>
              </p:ext>
            </p:extLst>
          </p:nvPr>
        </p:nvGraphicFramePr>
        <p:xfrm>
          <a:off x="5410200" y="7162800"/>
          <a:ext cx="1524000" cy="623344"/>
        </p:xfrm>
        <a:graphic>
          <a:graphicData uri="http://schemas.openxmlformats.org/drawingml/2006/table">
            <a:tbl>
              <a:tblPr firstRow="1" firstCol="1" bandRow="1"/>
              <a:tblGrid>
                <a:gridCol w="1524000"/>
              </a:tblGrid>
              <a:tr h="99099">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smtClean="0">
                          <a:solidFill>
                            <a:srgbClr val="000000"/>
                          </a:solidFill>
                          <a:effectLst/>
                          <a:latin typeface="Calibri"/>
                          <a:ea typeface="Times New Roman"/>
                          <a:cs typeface="Times New Roman"/>
                        </a:rPr>
                        <a:t>ANt</a:t>
                      </a:r>
                      <a:r>
                        <a:rPr lang="en-US" sz="800" b="1" dirty="0" smtClean="0">
                          <a:solidFill>
                            <a:srgbClr val="000000"/>
                          </a:solidFill>
                          <a:effectLst/>
                          <a:latin typeface="Calibri"/>
                          <a:ea typeface="Times New Roman"/>
                          <a:cs typeface="Times New Roman"/>
                        </a:rPr>
                        <a:t>  Toward RL.4.7</a:t>
                      </a:r>
                      <a:endParaRPr lang="en-US" sz="8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501424">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Identify where two versions of the same story reflect specific descriptions or directions in a text or drama </a:t>
                      </a:r>
                      <a:r>
                        <a:rPr lang="en-US" sz="800" b="1" dirty="0" smtClean="0">
                          <a:solidFill>
                            <a:srgbClr val="000000"/>
                          </a:solidFill>
                          <a:effectLst/>
                          <a:latin typeface="Calibri"/>
                          <a:ea typeface="Times New Roman"/>
                          <a:cs typeface="Times New Roman"/>
                        </a:rPr>
                        <a:t>.</a:t>
                      </a: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6" name="Rectangle 5"/>
          <p:cNvSpPr/>
          <p:nvPr/>
        </p:nvSpPr>
        <p:spPr>
          <a:xfrm>
            <a:off x="2743200" y="7162800"/>
            <a:ext cx="2438400" cy="5078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defTabSz="966612">
              <a:defRPr/>
            </a:pPr>
            <a:r>
              <a:rPr lang="en-US" sz="900" b="1" u="sng" dirty="0"/>
              <a:t>Constructed Response Research Rubrics Target </a:t>
            </a:r>
            <a:r>
              <a:rPr lang="en-US" sz="900" b="1" u="sng" dirty="0" smtClean="0"/>
              <a:t>4</a:t>
            </a:r>
            <a:r>
              <a:rPr lang="en-US" sz="900" b="1" dirty="0" smtClean="0"/>
              <a:t>  </a:t>
            </a:r>
            <a:r>
              <a:rPr lang="en-US" sz="900" b="1" dirty="0" smtClean="0">
                <a:solidFill>
                  <a:prstClr val="black"/>
                </a:solidFill>
              </a:rPr>
              <a:t>ability </a:t>
            </a:r>
            <a:r>
              <a:rPr lang="en-US" sz="900" b="1" dirty="0">
                <a:solidFill>
                  <a:prstClr val="black"/>
                </a:solidFill>
              </a:rPr>
              <a:t>to cite evidence to support opinions and/or </a:t>
            </a:r>
            <a:r>
              <a:rPr lang="en-US" sz="900" b="1" dirty="0" smtClean="0">
                <a:solidFill>
                  <a:prstClr val="black"/>
                </a:solidFill>
              </a:rPr>
              <a:t>ideas.</a:t>
            </a:r>
            <a:endParaRPr lang="en-US" sz="900" b="1" dirty="0">
              <a:solidFill>
                <a:prstClr val="black"/>
              </a:solidFill>
            </a:endParaRPr>
          </a:p>
        </p:txBody>
      </p:sp>
    </p:spTree>
    <p:extLst>
      <p:ext uri="{BB962C8B-B14F-4D97-AF65-F5344CB8AC3E}">
        <p14:creationId xmlns:p14="http://schemas.microsoft.com/office/powerpoint/2010/main" val="1166590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4294967295"/>
          </p:nvPr>
        </p:nvSpPr>
        <p:spPr>
          <a:xfrm>
            <a:off x="6557965" y="9372467"/>
            <a:ext cx="842011" cy="3008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23</a:t>
            </a:fld>
            <a:endParaRPr dirty="0">
              <a:solidFill>
                <a:srgbClr val="888888"/>
              </a:solidFill>
            </a:endParaRPr>
          </a:p>
        </p:txBody>
      </p:sp>
      <p:graphicFrame>
        <p:nvGraphicFramePr>
          <p:cNvPr id="148" name="Table 148"/>
          <p:cNvGraphicFramePr/>
          <p:nvPr>
            <p:extLst>
              <p:ext uri="{D42A27DB-BD31-4B8C-83A1-F6EECF244321}">
                <p14:modId xmlns:p14="http://schemas.microsoft.com/office/powerpoint/2010/main" val="3534613186"/>
              </p:ext>
            </p:extLst>
          </p:nvPr>
        </p:nvGraphicFramePr>
        <p:xfrm>
          <a:off x="327986" y="518161"/>
          <a:ext cx="6995160" cy="6166103"/>
        </p:xfrm>
        <a:graphic>
          <a:graphicData uri="http://schemas.openxmlformats.org/drawingml/2006/table">
            <a:tbl>
              <a:tblPr firstRow="1"/>
              <a:tblGrid>
                <a:gridCol w="967414"/>
                <a:gridCol w="6027746"/>
              </a:tblGrid>
              <a:tr h="624839">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lang="en-US" sz="1000" b="0" i="1" dirty="0" smtClean="0">
                          <a:effectLst/>
                        </a:rPr>
                        <a:t>A Note about constructed responses:  Constructed </a:t>
                      </a:r>
                      <a:r>
                        <a:rPr lang="en-US" sz="1000" b="0" i="1" baseline="0" dirty="0" smtClean="0">
                          <a:effectLst/>
                        </a:rPr>
                        <a:t>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solidFill>
                        <a:srgbClr val="000000"/>
                      </a:solidFill>
                      <a:round/>
                    </a:lnB>
                  </a:tcPr>
                </a:tc>
                <a:tc hMerge="1">
                  <a:txBody>
                    <a:bodyPr/>
                    <a:lstStyle/>
                    <a:p>
                      <a:endParaRPr lang="en-US"/>
                    </a:p>
                  </a:txBody>
                  <a:tcPr/>
                </a:tc>
              </a:tr>
              <a:tr h="217932">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n-US" sz="1400" b="1" dirty="0" smtClean="0"/>
                        <a:t>Quarter 2 Pre-Assessment Constructed Response</a:t>
                      </a:r>
                      <a:r>
                        <a:rPr lang="en-US" sz="1400" b="1" baseline="0" dirty="0" smtClean="0"/>
                        <a:t> Answer Key</a:t>
                      </a:r>
                      <a:endParaRPr lang="en-US" sz="1400" b="1"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7932">
                <a:tc gridSpan="2">
                  <a:txBody>
                    <a:bodyPr/>
                    <a:lstStyle/>
                    <a:p>
                      <a:pPr lvl="0" algn="l">
                        <a:defRPr sz="1800" b="0" i="0"/>
                      </a:pPr>
                      <a:r>
                        <a:rPr sz="1400" b="1" dirty="0">
                          <a:latin typeface="+mn-lt"/>
                        </a:rPr>
                        <a:t>Standard </a:t>
                      </a:r>
                      <a:r>
                        <a:rPr sz="1400" b="1" dirty="0" smtClean="0">
                          <a:latin typeface="+mn-lt"/>
                        </a:rPr>
                        <a:t>R</a:t>
                      </a:r>
                      <a:r>
                        <a:rPr lang="en-US" sz="1400" b="1" dirty="0" smtClean="0">
                          <a:latin typeface="+mn-lt"/>
                        </a:rPr>
                        <a:t>I</a:t>
                      </a:r>
                      <a:r>
                        <a:rPr sz="1400" b="1" dirty="0" smtClean="0">
                          <a:latin typeface="+mn-lt"/>
                        </a:rPr>
                        <a:t>.</a:t>
                      </a:r>
                      <a:r>
                        <a:rPr lang="en-US" sz="1400" b="1" dirty="0" smtClean="0">
                          <a:latin typeface="+mn-lt"/>
                        </a:rPr>
                        <a:t>4.6</a:t>
                      </a:r>
                      <a:r>
                        <a:rPr sz="1400" b="1" dirty="0" smtClean="0">
                          <a:latin typeface="+mn-lt"/>
                        </a:rPr>
                        <a:t>   </a:t>
                      </a:r>
                      <a:r>
                        <a:rPr sz="1400" b="1" dirty="0">
                          <a:latin typeface="+mn-lt"/>
                        </a:rPr>
                        <a:t>3 Point Reading Constructed Response Rubric</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542834">
                <a:tc gridSpan="2">
                  <a:txBody>
                    <a:bodyPr/>
                    <a:lstStyle/>
                    <a:p>
                      <a:pPr marL="0" marR="0" indent="0" algn="l" defTabSz="966612" rtl="0" eaLnBrk="1" fontAlgn="auto" latinLnBrk="0" hangingPunct="1">
                        <a:lnSpc>
                          <a:spcPct val="100000"/>
                        </a:lnSpc>
                        <a:spcBef>
                          <a:spcPts val="0"/>
                        </a:spcBef>
                        <a:spcAft>
                          <a:spcPts val="0"/>
                        </a:spcAft>
                        <a:buClrTx/>
                        <a:buSzTx/>
                        <a:buFont typeface="+mj-lt"/>
                        <a:buNone/>
                        <a:tabLst/>
                        <a:defRPr/>
                      </a:pPr>
                      <a:r>
                        <a:rPr sz="1700" b="1" dirty="0">
                          <a:latin typeface="+mn-lt"/>
                        </a:rPr>
                        <a:t>Question </a:t>
                      </a:r>
                      <a:r>
                        <a:rPr lang="en-US" sz="1700" b="1" dirty="0" smtClean="0">
                          <a:latin typeface="+mn-lt"/>
                        </a:rPr>
                        <a:t>#15 </a:t>
                      </a:r>
                      <a:r>
                        <a:rPr sz="1700" b="1" dirty="0" smtClean="0">
                          <a:latin typeface="+mn-lt"/>
                        </a:rPr>
                        <a:t>prompt:</a:t>
                      </a:r>
                      <a:r>
                        <a:rPr lang="en-US" sz="1700" b="1" dirty="0" smtClean="0">
                          <a:latin typeface="+mn-lt"/>
                        </a:rPr>
                        <a:t> </a:t>
                      </a:r>
                      <a:r>
                        <a:rPr lang="en-US" sz="1800" b="1" baseline="0" dirty="0" smtClean="0">
                          <a:solidFill>
                            <a:schemeClr val="tx1"/>
                          </a:solidFill>
                        </a:rPr>
                        <a:t>In source #1, what struggles did Helen have? How did these struggles influence Helen later in life? Use evidence from informational sources #2 and #3 to support your conclusion.</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pPr lvl="0" algn="l">
                        <a:defRPr sz="1800" b="0" i="0"/>
                      </a:pPr>
                      <a:r>
                        <a:rPr lang="en-US" sz="1000" b="1" u="sng" kern="1200" dirty="0" smtClean="0">
                          <a:solidFill>
                            <a:schemeClr val="tx1"/>
                          </a:solidFill>
                          <a:effectLst/>
                          <a:latin typeface="+mn-lt"/>
                          <a:ea typeface="+mn-ea"/>
                          <a:cs typeface="+mn-cs"/>
                        </a:rPr>
                        <a:t>Directions</a:t>
                      </a:r>
                      <a:r>
                        <a:rPr lang="en-US" sz="1000" b="1" u="sng" kern="1200" baseline="0" dirty="0" smtClean="0">
                          <a:solidFill>
                            <a:schemeClr val="tx1"/>
                          </a:solidFill>
                          <a:effectLst/>
                          <a:latin typeface="+mn-lt"/>
                          <a:ea typeface="+mn-ea"/>
                          <a:cs typeface="+mn-cs"/>
                        </a:rPr>
                        <a:t> for Scoring</a:t>
                      </a:r>
                      <a:r>
                        <a:rPr lang="en-US" sz="1000" kern="1200" baseline="0" dirty="0" smtClean="0">
                          <a:solidFill>
                            <a:schemeClr val="tx1"/>
                          </a:solidFill>
                          <a:effectLst/>
                          <a:latin typeface="+mn-lt"/>
                          <a:ea typeface="+mn-ea"/>
                          <a:cs typeface="+mn-cs"/>
                        </a:rPr>
                        <a:t>: </a:t>
                      </a:r>
                      <a:r>
                        <a:rPr lang="en-US" sz="10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r>
                        <a:rPr lang="en-US" sz="1000" u="none" dirty="0" smtClean="0"/>
                        <a:t> </a:t>
                      </a:r>
                    </a:p>
                    <a:p>
                      <a:pPr lvl="0" algn="l">
                        <a:defRPr sz="1800" b="0" i="0"/>
                      </a:pPr>
                      <a:r>
                        <a:rPr lang="en-US" sz="1000" b="1" u="sng" dirty="0" smtClean="0"/>
                        <a:t>T</a:t>
                      </a:r>
                      <a:r>
                        <a:rPr sz="1000" b="1" u="sng" dirty="0" smtClean="0">
                          <a:latin typeface="+mn-lt"/>
                        </a:rPr>
                        <a:t>eacher </a:t>
                      </a:r>
                      <a:r>
                        <a:rPr sz="1000" b="1" u="sng" dirty="0">
                          <a:latin typeface="+mn-lt"/>
                        </a:rPr>
                        <a:t>Language and Scoring Notes</a:t>
                      </a:r>
                      <a:r>
                        <a:rPr sz="1000" b="1" u="sng" dirty="0" smtClean="0">
                          <a:latin typeface="+mn-lt"/>
                        </a:rPr>
                        <a:t>:</a:t>
                      </a:r>
                      <a:endParaRPr sz="1000" b="1" u="sng" dirty="0">
                        <a:latin typeface="+mn-lt"/>
                      </a:endParaRPr>
                    </a:p>
                    <a:p>
                      <a:pPr lvl="0" algn="l">
                        <a:defRPr sz="1800" b="0" i="0"/>
                      </a:pPr>
                      <a:r>
                        <a:rPr sz="1000" b="1" dirty="0">
                          <a:latin typeface="+mn-lt"/>
                        </a:rPr>
                        <a:t>Sufficient </a:t>
                      </a:r>
                      <a:r>
                        <a:rPr sz="1000" b="1" dirty="0" smtClean="0">
                          <a:latin typeface="+mn-lt"/>
                        </a:rPr>
                        <a:t>Evidence</a:t>
                      </a:r>
                      <a:r>
                        <a:rPr lang="en-US" sz="1000" b="0" baseline="0" dirty="0" smtClean="0">
                          <a:uFill>
                            <a:solidFill/>
                          </a:uFill>
                          <a:latin typeface="+mn-lt"/>
                        </a:rPr>
                        <a:t> would specifically answer the question being asked in the prompt, using evidence to support the response from the allowable resources.</a:t>
                      </a:r>
                    </a:p>
                    <a:p>
                      <a:pPr lvl="0" algn="l">
                        <a:defRPr sz="1800" b="0" i="0"/>
                      </a:pPr>
                      <a:r>
                        <a:rPr sz="1000" b="1" dirty="0" smtClean="0">
                          <a:latin typeface="+mn-lt"/>
                        </a:rPr>
                        <a:t>Specific </a:t>
                      </a:r>
                      <a:r>
                        <a:rPr sz="1000" b="1" dirty="0" smtClean="0">
                          <a:uFill>
                            <a:solidFill/>
                          </a:uFill>
                          <a:latin typeface="+mn-lt"/>
                        </a:rPr>
                        <a:t>identifications</a:t>
                      </a:r>
                      <a:r>
                        <a:rPr lang="en-US" sz="1000" b="0" baseline="0" dirty="0" smtClean="0">
                          <a:uFill>
                            <a:solidFill/>
                          </a:uFill>
                          <a:latin typeface="+mn-lt"/>
                        </a:rPr>
                        <a:t> (supporting details) could include evidence from source #1 as (1) Helen was ill when she was 19 months, (2) the illness caused her to be blind and deaf ,(3) Helen had to learn a way to communicate and (4) Helen struggled with behavior problems.  Supporting details from source #2 could include that (1) Helen was happy to talk to young people, (2) she encouraged young people and (3) she said that only through overcoming problems can you accomplish anything worthwhile.</a:t>
                      </a:r>
                    </a:p>
                    <a:p>
                      <a:pPr lvl="0" algn="l">
                        <a:defRPr sz="1800" b="0" i="0"/>
                      </a:pPr>
                      <a:r>
                        <a:rPr sz="1000" b="1" dirty="0" smtClean="0">
                          <a:latin typeface="+mn-lt"/>
                        </a:rPr>
                        <a:t>Full Support</a:t>
                      </a:r>
                      <a:r>
                        <a:rPr lang="en-US" sz="1000" b="0" baseline="0" dirty="0" smtClean="0">
                          <a:latin typeface="+mn-lt"/>
                        </a:rPr>
                        <a:t> (other details) that gives credence to the response is acceptable if it is source information.</a:t>
                      </a:r>
                      <a:endParaRPr sz="1000" b="0" dirty="0">
                        <a:uFill>
                          <a:solidFill/>
                        </a:uFill>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54380">
                <a:tc>
                  <a:txBody>
                    <a:bodyPr/>
                    <a:lstStyle/>
                    <a:p>
                      <a:pPr lvl="0" algn="ctr">
                        <a:defRPr sz="1800" b="0" i="0"/>
                      </a:pPr>
                      <a:r>
                        <a:rPr sz="2000" b="1" dirty="0">
                          <a:latin typeface="+mn-lt"/>
                        </a:rPr>
                        <a:t>3</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i="0"/>
                      </a:pPr>
                      <a:r>
                        <a:rPr sz="1000" i="1" dirty="0">
                          <a:latin typeface="+mn-lt"/>
                        </a:rPr>
                        <a:t>The student gives a proficient response </a:t>
                      </a:r>
                      <a:r>
                        <a:rPr lang="en-US" sz="1000" i="1" dirty="0" smtClean="0">
                          <a:latin typeface="+mn-lt"/>
                        </a:rPr>
                        <a:t>by</a:t>
                      </a:r>
                      <a:r>
                        <a:rPr lang="en-US" sz="1000" i="1" baseline="0" dirty="0" smtClean="0">
                          <a:latin typeface="+mn-lt"/>
                        </a:rPr>
                        <a:t> stating struggles that Helen went through followed by sufficient evidence of how they influenced her later in life.</a:t>
                      </a:r>
                    </a:p>
                    <a:p>
                      <a:pPr lvl="0" algn="l">
                        <a:defRPr sz="1800" b="0" i="0"/>
                      </a:pPr>
                      <a:r>
                        <a:rPr lang="en-US" sz="1100" i="0" baseline="0" dirty="0" smtClean="0">
                          <a:latin typeface="+mn-lt"/>
                        </a:rPr>
                        <a:t>Helen Keller had many struggles in her life.  They began when at about the age of two years old, she got very sick.  She had a high fever.  This left her deaf and blind.  She did not know how to communicate to anyone.  She had temper tantrums and bad table manners.  As she grew up she went to college and began to help others.  Helen went to college, wrote books and even gave speeches.  In one of her speeches she said that, “</a:t>
                      </a:r>
                      <a:r>
                        <a:rPr lang="en-US" sz="1100" b="0" baseline="0" dirty="0" smtClean="0">
                          <a:uFill>
                            <a:solidFill/>
                          </a:uFill>
                          <a:latin typeface="+mn-lt"/>
                        </a:rPr>
                        <a:t>only through overcoming problems can you accomplish anything worthwhile.” Helen’s struggles helped her become a wonderful person!</a:t>
                      </a:r>
                      <a:endParaRPr lang="en-US" sz="1100" i="0" baseline="0" dirty="0" smtClean="0">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502920">
                <a:tc>
                  <a:txBody>
                    <a:bodyPr/>
                    <a:lstStyle/>
                    <a:p>
                      <a:pPr lvl="0" algn="ctr">
                        <a:defRPr sz="1800" b="0" i="0"/>
                      </a:pPr>
                      <a:r>
                        <a:rPr sz="2000" b="1" dirty="0">
                          <a:latin typeface="+mn-lt"/>
                        </a:rPr>
                        <a:t>2</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i="0"/>
                      </a:pPr>
                      <a:r>
                        <a:rPr lang="en-US" sz="1000" i="1" dirty="0" smtClean="0">
                          <a:latin typeface="+mn-lt"/>
                        </a:rPr>
                        <a:t>The student gives a partial response by stating</a:t>
                      </a:r>
                      <a:r>
                        <a:rPr lang="en-US" sz="1000" i="1" baseline="0" dirty="0" smtClean="0">
                          <a:latin typeface="+mn-lt"/>
                        </a:rPr>
                        <a:t> struggles that Helen went through and some evidence of how they influenced her later in life.</a:t>
                      </a:r>
                    </a:p>
                    <a:p>
                      <a:pPr lvl="0" algn="l">
                        <a:defRPr sz="1800" b="0" i="0"/>
                      </a:pPr>
                      <a:r>
                        <a:rPr lang="en-US" sz="1100" i="0" baseline="0" dirty="0" smtClean="0">
                          <a:latin typeface="+mn-lt"/>
                        </a:rPr>
                        <a:t>Helen had to learn to communicate.  She was deaf and blind.  Those are hard struggles to overcome. They influenced her in a good way because she helped lots of other people by writing books.</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65760">
                <a:tc>
                  <a:txBody>
                    <a:bodyPr/>
                    <a:lstStyle/>
                    <a:p>
                      <a:pPr lvl="0" algn="ctr">
                        <a:defRPr sz="1800" b="0" i="0"/>
                      </a:pPr>
                      <a:r>
                        <a:rPr sz="2000" b="1" dirty="0">
                          <a:latin typeface="+mn-lt"/>
                        </a:rPr>
                        <a:t>1</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i="0"/>
                      </a:pPr>
                      <a:r>
                        <a:rPr lang="en-US" sz="1000" i="1" dirty="0" smtClean="0">
                          <a:latin typeface="+mn-lt"/>
                        </a:rPr>
                        <a:t>The student gives a minimal</a:t>
                      </a:r>
                      <a:r>
                        <a:rPr lang="en-US" sz="1000" i="1" baseline="0" dirty="0" smtClean="0">
                          <a:latin typeface="+mn-lt"/>
                        </a:rPr>
                        <a:t> </a:t>
                      </a:r>
                      <a:r>
                        <a:rPr lang="en-US" sz="1000" i="1" dirty="0" smtClean="0">
                          <a:latin typeface="+mn-lt"/>
                        </a:rPr>
                        <a:t>response  of Helen’s struggles and vague or no</a:t>
                      </a:r>
                      <a:r>
                        <a:rPr lang="en-US" sz="1000" i="1" baseline="0" dirty="0" smtClean="0">
                          <a:latin typeface="+mn-lt"/>
                        </a:rPr>
                        <a:t> evidence of how those struggles influenced her later in life.</a:t>
                      </a:r>
                    </a:p>
                    <a:p>
                      <a:pPr lvl="0" algn="l">
                        <a:defRPr sz="1800" b="0" i="0"/>
                      </a:pPr>
                      <a:r>
                        <a:rPr lang="en-US" sz="1100" i="0" baseline="0" dirty="0" smtClean="0">
                          <a:latin typeface="+mn-lt"/>
                        </a:rPr>
                        <a:t>Helen was deaf and blind.  She did not behave.  It was hard for her to grow up.</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35280">
                <a:tc>
                  <a:txBody>
                    <a:bodyPr/>
                    <a:lstStyle/>
                    <a:p>
                      <a:pPr lvl="0" algn="ctr">
                        <a:defRPr sz="1800" b="0" i="0"/>
                      </a:pPr>
                      <a:r>
                        <a:rPr sz="2000" b="1" dirty="0">
                          <a:latin typeface="+mn-lt"/>
                        </a:rPr>
                        <a:t>0</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i="0"/>
                      </a:pPr>
                      <a:r>
                        <a:rPr lang="en-US" sz="1000" i="1" dirty="0" smtClean="0">
                          <a:latin typeface="+mn-lt"/>
                        </a:rPr>
                        <a:t>The student does not answer</a:t>
                      </a:r>
                      <a:r>
                        <a:rPr lang="en-US" sz="1000" i="1" baseline="0" dirty="0" smtClean="0">
                          <a:latin typeface="+mn-lt"/>
                        </a:rPr>
                        <a:t> the prompt.</a:t>
                      </a:r>
                    </a:p>
                    <a:p>
                      <a:pPr lvl="0" algn="l">
                        <a:defRPr sz="1800" b="0" i="0"/>
                      </a:pPr>
                      <a:r>
                        <a:rPr lang="en-US" sz="1100" i="0" baseline="0" dirty="0" smtClean="0">
                          <a:latin typeface="+mn-lt"/>
                        </a:rPr>
                        <a:t>If you can’t see anything you are a blind person.  Many people today are blind.</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77650319"/>
              </p:ext>
            </p:extLst>
          </p:nvPr>
        </p:nvGraphicFramePr>
        <p:xfrm>
          <a:off x="5722938" y="6723888"/>
          <a:ext cx="1592262" cy="743712"/>
        </p:xfrm>
        <a:graphic>
          <a:graphicData uri="http://schemas.openxmlformats.org/drawingml/2006/table">
            <a:tbl>
              <a:tblPr firstRow="1" firstCol="1" bandRow="1"/>
              <a:tblGrid>
                <a:gridCol w="1592262"/>
              </a:tblGrid>
              <a:tr h="13411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SYU Toward RI.4.6</a:t>
                      </a:r>
                      <a:endParaRPr lang="en-US" sz="800" dirty="0">
                        <a:effectLst/>
                        <a:latin typeface="Calibri"/>
                        <a:ea typeface="Calibri"/>
                        <a:cs typeface="Times New Roman"/>
                      </a:endParaRPr>
                    </a:p>
                  </a:txBody>
                  <a:tcPr marL="33288" marR="33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lumMod val="40000"/>
                        <a:lumOff val="60000"/>
                      </a:schemeClr>
                    </a:solidFill>
                  </a:tcPr>
                </a:tc>
              </a:tr>
              <a:tr h="597408">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multiple firsthand and secondhand accounts of the same event or topic for the purpose of drawing a conclusion about a topic or event</a:t>
                      </a:r>
                      <a:r>
                        <a:rPr lang="en-US" sz="800" b="1" dirty="0" smtClean="0">
                          <a:solidFill>
                            <a:srgbClr val="000000"/>
                          </a:solidFill>
                          <a:effectLst/>
                          <a:latin typeface="Calibri"/>
                          <a:ea typeface="Times New Roman"/>
                          <a:cs typeface="Times New Roman"/>
                        </a:rPr>
                        <a:t>.</a:t>
                      </a:r>
                    </a:p>
                  </a:txBody>
                  <a:tcPr marL="33288" marR="33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9355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235401910"/>
              </p:ext>
            </p:extLst>
          </p:nvPr>
        </p:nvGraphicFramePr>
        <p:xfrm>
          <a:off x="385434" y="251460"/>
          <a:ext cx="6822440" cy="615543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t>Constructed Response</a:t>
                      </a:r>
                      <a:r>
                        <a:rPr lang="en-US" sz="1500" b="1" u="sng" baseline="0" dirty="0" smtClean="0"/>
                        <a:t> </a:t>
                      </a:r>
                      <a:r>
                        <a:rPr lang="en-US" sz="1500" b="1" u="sng" dirty="0" smtClean="0"/>
                        <a:t>Research Rubrics</a:t>
                      </a:r>
                      <a:r>
                        <a:rPr lang="en-US" sz="1500" b="1" u="sng" baseline="0" dirty="0" smtClean="0"/>
                        <a:t> </a:t>
                      </a:r>
                      <a:r>
                        <a:rPr lang="en-US" sz="1500" b="1" u="sng" dirty="0" smtClean="0"/>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t>Locate, Select, Interpret and Integrate Information.</a:t>
                      </a:r>
                    </a:p>
                  </a:txBody>
                  <a:tcPr marL="103632" marR="103632" marT="50292" marB="50292"/>
                </a:tc>
                <a:tc hMerge="1">
                  <a:txBody>
                    <a:bodyPr/>
                    <a:lstStyle/>
                    <a:p>
                      <a:endParaRPr lang="en-US"/>
                    </a:p>
                  </a:txBody>
                  <a:tcPr/>
                </a:tc>
              </a:tr>
              <a:tr h="265176">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400" b="1" dirty="0" smtClean="0"/>
                        <a:t>Standards RI4.7  2 Point Constructed</a:t>
                      </a:r>
                      <a:r>
                        <a:rPr lang="en-US" sz="1400" b="1" baseline="0" dirty="0" smtClean="0"/>
                        <a:t> Response Rubric</a:t>
                      </a:r>
                      <a:endParaRPr lang="en-US" sz="1400" b="1" dirty="0" smtClean="0"/>
                    </a:p>
                  </a:txBody>
                  <a:tcPr marL="103632" marR="103632" marT="50292" marB="50292">
                    <a:noFill/>
                  </a:tcPr>
                </a:tc>
                <a:tc hMerge="1">
                  <a:txBody>
                    <a:bodyPr/>
                    <a:lstStyle/>
                    <a:p>
                      <a:endParaRPr lang="en-US"/>
                    </a:p>
                  </a:txBody>
                  <a:tcPr/>
                </a:tc>
              </a:tr>
              <a:tr h="4937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600" b="1" dirty="0" smtClean="0"/>
                        <a:t>Question # 16  Prompt: </a:t>
                      </a:r>
                      <a:r>
                        <a:rPr lang="en-US" sz="1600" b="1" dirty="0" smtClean="0">
                          <a:solidFill>
                            <a:schemeClr val="tx1"/>
                          </a:solidFill>
                        </a:rPr>
                        <a:t> What information</a:t>
                      </a:r>
                      <a:r>
                        <a:rPr lang="en-US" sz="1600" b="1" baseline="0" dirty="0" smtClean="0">
                          <a:solidFill>
                            <a:schemeClr val="tx1"/>
                          </a:solidFill>
                        </a:rPr>
                        <a:t> on the timeline could be used as evidence to show that Helen Keller’s life was a success?</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locate and select</a:t>
                      </a:r>
                      <a:r>
                        <a:rPr lang="en-US" sz="1100" baseline="0" dirty="0" smtClean="0"/>
                        <a:t> </a:t>
                      </a:r>
                      <a:r>
                        <a:rPr lang="en-US" sz="1100" dirty="0" smtClean="0"/>
                        <a:t>information that is significant to or is an indicator of Helen</a:t>
                      </a:r>
                      <a:r>
                        <a:rPr lang="en-US" sz="1100" baseline="0" dirty="0" smtClean="0"/>
                        <a:t> Keller’s success in life.   Information that could be located/selected could include: (1) Helen learned to read and write and (2) she went to college.</a:t>
                      </a:r>
                      <a:endParaRPr lang="en-US" sz="110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t>T</a:t>
                      </a:r>
                      <a:r>
                        <a:rPr lang="en-US" sz="1100" b="1" i="0" u="sng" dirty="0" smtClean="0"/>
                        <a:t>he response gives sufficient evidence</a:t>
                      </a:r>
                      <a:r>
                        <a:rPr lang="en-US" sz="1100" b="1" i="0" u="none" dirty="0" smtClean="0"/>
                        <a:t> </a:t>
                      </a:r>
                      <a:r>
                        <a:rPr lang="en-US" sz="1100" u="none" dirty="0" smtClean="0"/>
                        <a:t>of </a:t>
                      </a:r>
                      <a:r>
                        <a:rPr lang="en-US" sz="1100" dirty="0" smtClean="0"/>
                        <a:t>the ability to interpret and integrate information as the student</a:t>
                      </a:r>
                      <a:r>
                        <a:rPr lang="en-US" sz="1100" baseline="0" dirty="0" smtClean="0"/>
                        <a:t> integrates the information into a cohesive response to the prompt.  Information that could be interpreted as Helen’s success in life and integrated into a response that could include (1) Helen wrote 13 books, (2) she made speeches all over the United States, (3) she helped improve education for people who were blind and deaf and (4) a movie was made about Helen’s life.</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The</a:t>
                      </a:r>
                      <a:r>
                        <a:rPr lang="en-US" sz="1000" b="0" i="1" baseline="0" dirty="0" smtClean="0"/>
                        <a:t> s</a:t>
                      </a:r>
                      <a:r>
                        <a:rPr lang="en-US" sz="1000" b="0" i="1" dirty="0" smtClean="0"/>
                        <a:t>tudent</a:t>
                      </a:r>
                      <a:r>
                        <a:rPr lang="en-US" sz="1000" b="0" i="1" baseline="0" dirty="0" smtClean="0"/>
                        <a:t> locates and selects information about Helen’s life as a success and integrates that information using evidence from the timeline.</a:t>
                      </a:r>
                    </a:p>
                    <a:p>
                      <a:r>
                        <a:rPr lang="en-US" sz="1100" b="0" i="0" baseline="0" dirty="0" smtClean="0"/>
                        <a:t>Helen had a very successful life even though she was deaf and blind.  First, she learned to read and write.  Then she was able to go to college.  Because of Helen, education was improved for others like her.  She wrote books and made speeches all over the United States.  Helen was such a success that a movie was made about her life.</a:t>
                      </a: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The</a:t>
                      </a:r>
                      <a:r>
                        <a:rPr lang="en-US" sz="1000" b="0" i="1" baseline="0" dirty="0" smtClean="0"/>
                        <a:t> s</a:t>
                      </a:r>
                      <a:r>
                        <a:rPr lang="en-US" sz="1000" b="0" i="1" dirty="0" smtClean="0"/>
                        <a:t>tudent locates and selects some information about Helen’s life as a success</a:t>
                      </a:r>
                      <a:r>
                        <a:rPr lang="en-US" sz="1000" b="0" i="1" baseline="0" dirty="0" smtClean="0"/>
                        <a:t> and integrates that information partially (or in a vague or weak way).</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t>Helen Keller was a success.  She did lots of things to help others.  I like that a movie was made about her life.</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a:t>
                      </a:r>
                      <a:r>
                        <a:rPr lang="en-US" sz="1000" i="1" baseline="0" dirty="0" smtClean="0"/>
                        <a:t> student does </a:t>
                      </a:r>
                      <a:r>
                        <a:rPr lang="en-US" sz="1000" b="1" i="1" u="sng" baseline="0" dirty="0" smtClean="0"/>
                        <a:t>not give enough evidence</a:t>
                      </a:r>
                      <a:r>
                        <a:rPr lang="en-US" sz="1000" b="1" i="1" u="none" baseline="0" dirty="0" smtClean="0"/>
                        <a:t> </a:t>
                      </a:r>
                      <a:r>
                        <a:rPr lang="en-US" sz="1000" i="1" baseline="0" dirty="0" smtClean="0"/>
                        <a:t>of the ability to </a:t>
                      </a:r>
                      <a:r>
                        <a:rPr lang="en-US" sz="1000" b="0" i="1" baseline="0" dirty="0" smtClean="0"/>
                        <a:t>locate, select, interpret and integrate information.</a:t>
                      </a:r>
                    </a:p>
                    <a:p>
                      <a:r>
                        <a:rPr lang="en-US" sz="1100" b="0" i="0" baseline="0" dirty="0" smtClean="0"/>
                        <a:t>Helen Keller was very famous.</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2602078"/>
              </p:ext>
            </p:extLst>
          </p:nvPr>
        </p:nvGraphicFramePr>
        <p:xfrm>
          <a:off x="5105400" y="6934200"/>
          <a:ext cx="1798320" cy="855269"/>
        </p:xfrm>
        <a:graphic>
          <a:graphicData uri="http://schemas.openxmlformats.org/drawingml/2006/table">
            <a:tbl>
              <a:tblPr firstRow="1" firstCol="1" bandRow="1"/>
              <a:tblGrid>
                <a:gridCol w="1798320"/>
              </a:tblGrid>
              <a:tr h="154229">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DOK 3 – </a:t>
                      </a:r>
                      <a:r>
                        <a:rPr lang="en-US" sz="800" b="1" dirty="0" err="1" smtClean="0">
                          <a:effectLst/>
                          <a:latin typeface="Calibri"/>
                          <a:ea typeface="Times New Roman"/>
                          <a:cs typeface="Times New Roman"/>
                        </a:rPr>
                        <a:t>Anz</a:t>
                      </a:r>
                      <a:r>
                        <a:rPr lang="en-US" sz="800" b="1" dirty="0" smtClean="0">
                          <a:effectLst/>
                          <a:latin typeface="Calibri"/>
                          <a:ea typeface="Times New Roman"/>
                          <a:cs typeface="Times New Roman"/>
                        </a:rPr>
                        <a:t> Toward RI.4.7</a:t>
                      </a:r>
                      <a:endParaRPr lang="en-US" sz="800" b="1" dirty="0">
                        <a:effectLst/>
                        <a:latin typeface="Calibri"/>
                        <a:ea typeface="Calibri"/>
                        <a:cs typeface="Times New Roman"/>
                      </a:endParaRPr>
                    </a:p>
                  </a:txBody>
                  <a:tcPr marL="33157" marR="331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r>
              <a:tr h="680657">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Categorize information in charts, graphs, diagrams, etc...(visual representations) explaining how each contributes to an understanding of the text in which it appears</a:t>
                      </a:r>
                      <a:r>
                        <a:rPr lang="en-US" sz="800" b="1" dirty="0" smtClean="0">
                          <a:solidFill>
                            <a:srgbClr val="000000"/>
                          </a:solidFill>
                          <a:effectLst/>
                          <a:latin typeface="Calibri"/>
                          <a:ea typeface="Times New Roman"/>
                          <a:cs typeface="Times New Roman"/>
                        </a:rPr>
                        <a:t>.</a:t>
                      </a:r>
                    </a:p>
                  </a:txBody>
                  <a:tcPr marL="33157" marR="331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6" name="Rectangle 5"/>
          <p:cNvSpPr/>
          <p:nvPr/>
        </p:nvSpPr>
        <p:spPr>
          <a:xfrm>
            <a:off x="2514600" y="7239000"/>
            <a:ext cx="2514600" cy="5078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defTabSz="966612">
              <a:defRPr/>
            </a:pPr>
            <a:r>
              <a:rPr lang="en-US" sz="900" b="1" u="sng" dirty="0"/>
              <a:t>Constructed Response Research Rubrics Target </a:t>
            </a:r>
            <a:r>
              <a:rPr lang="en-US" sz="900" b="1" u="sng" dirty="0" smtClean="0"/>
              <a:t>2</a:t>
            </a:r>
            <a:r>
              <a:rPr lang="en-US" sz="900" b="1" dirty="0" smtClean="0"/>
              <a:t>  </a:t>
            </a:r>
            <a:r>
              <a:rPr lang="en-US" sz="900" b="1" dirty="0">
                <a:solidFill>
                  <a:prstClr val="black"/>
                </a:solidFill>
              </a:rPr>
              <a:t>Locate, Select, Interpret and Integrate Information</a:t>
            </a:r>
          </a:p>
        </p:txBody>
      </p:sp>
    </p:spTree>
    <p:extLst>
      <p:ext uri="{BB962C8B-B14F-4D97-AF65-F5344CB8AC3E}">
        <p14:creationId xmlns:p14="http://schemas.microsoft.com/office/powerpoint/2010/main" val="3369949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575126429"/>
              </p:ext>
            </p:extLst>
          </p:nvPr>
        </p:nvGraphicFramePr>
        <p:xfrm>
          <a:off x="385434" y="762000"/>
          <a:ext cx="6822440" cy="7940040"/>
        </p:xfrm>
        <a:graphic>
          <a:graphicData uri="http://schemas.openxmlformats.org/drawingml/2006/table">
            <a:tbl>
              <a:tblPr firstRow="1" bandRow="1">
                <a:tableStyleId>{5940675A-B579-460E-94D1-54222C63F5DA}</a:tableStyleId>
              </a:tblPr>
              <a:tblGrid>
                <a:gridCol w="539750"/>
                <a:gridCol w="6282690"/>
              </a:tblGrid>
              <a:tr h="6629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Brief Write Rubric is assessing writing proficiency in a specific area, while the reading rubrics are assessing comprehension</a:t>
                      </a:r>
                      <a:r>
                        <a:rPr kumimoji="0" lang="en-US" sz="1600" b="0" i="0" u="none" strike="noStrike" kern="1200" cap="none" spc="0" normalizeH="0" baseline="0" noProof="0" dirty="0" smtClean="0">
                          <a:ln>
                            <a:noFill/>
                          </a:ln>
                          <a:solidFill>
                            <a:prstClr val="black"/>
                          </a:solidFill>
                          <a:effectLst/>
                          <a:uLnTx/>
                          <a:uFillTx/>
                          <a:latin typeface="+mn-lt"/>
                          <a:ea typeface="Calibri"/>
                          <a:cs typeface="Times New Roman"/>
                        </a:rPr>
                        <a:t>.  </a:t>
                      </a:r>
                    </a:p>
                  </a:txBody>
                  <a:tcPr marL="103632" marR="103632" marT="50292" marB="50292"/>
                </a:tc>
                <a:tc hMerge="1">
                  <a:txBody>
                    <a:bodyPr/>
                    <a:lstStyle/>
                    <a:p>
                      <a:endParaRPr lang="en-US"/>
                    </a:p>
                  </a:txBody>
                  <a:tcPr/>
                </a:tc>
              </a:tr>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Quarter 2 Pre-Assessment </a:t>
                      </a:r>
                      <a:r>
                        <a:rPr kumimoji="0" lang="en-US" sz="1400" b="1" i="0" u="sng" strike="noStrike" kern="1200" cap="none" spc="0" normalizeH="0" baseline="0" noProof="0" dirty="0" smtClean="0">
                          <a:ln>
                            <a:noFill/>
                          </a:ln>
                          <a:solidFill>
                            <a:prstClr val="black"/>
                          </a:solidFill>
                          <a:effectLst/>
                          <a:uLnTx/>
                          <a:uFillTx/>
                          <a:latin typeface="+mn-lt"/>
                          <a:ea typeface="+mn-ea"/>
                          <a:cs typeface="+mn-cs"/>
                        </a:rPr>
                        <a:t>Brief Write Constructed Response</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Answer Key</a:t>
                      </a:r>
                    </a:p>
                  </a:txBody>
                  <a:tcPr marL="103632" marR="103632" marT="50292" marB="50292"/>
                </a:tc>
                <a:tc hMerge="1">
                  <a:txBody>
                    <a:bodyPr/>
                    <a:lstStyle/>
                    <a:p>
                      <a:endParaRPr lang="en-US"/>
                    </a:p>
                  </a:txBody>
                  <a:tcPr/>
                </a:tc>
              </a:tr>
              <a:tr h="40386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Standard</a:t>
                      </a:r>
                      <a:r>
                        <a:rPr lang="en-US" sz="1200" dirty="0" smtClean="0"/>
                        <a:t> W.4.2.e  Target: 3a</a:t>
                      </a:r>
                      <a:br>
                        <a:rPr lang="en-US" sz="1200" dirty="0" smtClean="0"/>
                      </a:br>
                      <a:r>
                        <a:rPr lang="en-US" sz="1200" dirty="0" smtClean="0"/>
                        <a:t>Provide a concluding statement or section related to the information or explanation presented.</a:t>
                      </a:r>
                      <a:endParaRPr lang="en-US" sz="1200" b="1" dirty="0" smtClean="0"/>
                    </a:p>
                  </a:txBody>
                  <a:tcPr marL="103632" marR="103632" marT="50292" marB="50292">
                    <a:noFill/>
                  </a:tcPr>
                </a:tc>
                <a:tc hMerge="1">
                  <a:txBody>
                    <a:bodyPr/>
                    <a:lstStyle/>
                    <a:p>
                      <a:endParaRPr lang="en-US"/>
                    </a:p>
                  </a:txBody>
                  <a:tcPr/>
                </a:tc>
              </a:tr>
              <a:tr h="690372">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dirty="0" smtClean="0"/>
                        <a:t>Question # 17  Prompt: </a:t>
                      </a:r>
                      <a:r>
                        <a:rPr lang="en-US" sz="1400" b="1" i="0" kern="1200" dirty="0" smtClean="0">
                          <a:solidFill>
                            <a:srgbClr val="000000"/>
                          </a:solidFill>
                          <a:effectLst/>
                          <a:latin typeface="+mn-lt"/>
                          <a:ea typeface="Times New Roman"/>
                          <a:cs typeface="Times New Roman"/>
                        </a:rPr>
                        <a:t>A student is writing an article for class about Helen Keller.  Read the student’s draft</a:t>
                      </a:r>
                      <a:r>
                        <a:rPr lang="en-US" sz="1400" b="1" i="0" kern="1200" baseline="0" dirty="0" smtClean="0">
                          <a:solidFill>
                            <a:srgbClr val="000000"/>
                          </a:solidFill>
                          <a:effectLst/>
                          <a:latin typeface="+mn-lt"/>
                          <a:ea typeface="Times New Roman"/>
                          <a:cs typeface="Times New Roman"/>
                        </a:rPr>
                        <a:t> </a:t>
                      </a:r>
                      <a:r>
                        <a:rPr lang="en-US" sz="1400" b="1" i="0" kern="1200" dirty="0" smtClean="0">
                          <a:solidFill>
                            <a:srgbClr val="000000"/>
                          </a:solidFill>
                          <a:effectLst/>
                          <a:latin typeface="+mn-lt"/>
                          <a:ea typeface="Times New Roman"/>
                          <a:cs typeface="Times New Roman"/>
                        </a:rPr>
                        <a:t>and then</a:t>
                      </a:r>
                      <a:r>
                        <a:rPr lang="en-US" sz="1400" b="1" i="0" kern="1200" baseline="0" dirty="0" smtClean="0">
                          <a:solidFill>
                            <a:srgbClr val="000000"/>
                          </a:solidFill>
                          <a:effectLst/>
                          <a:latin typeface="+mn-lt"/>
                          <a:ea typeface="Times New Roman"/>
                          <a:cs typeface="Times New Roman"/>
                        </a:rPr>
                        <a:t> complete the task that follows. Task:  Complete the article. Write a conclusion that is appropriate for the audience and the task. </a:t>
                      </a:r>
                      <a:endParaRPr lang="en-US" sz="1400" b="1" i="0" kern="1200" dirty="0" smtClean="0">
                        <a:solidFill>
                          <a:srgbClr val="000000"/>
                        </a:solidFill>
                        <a:effectLst/>
                        <a:latin typeface="+mn-lt"/>
                        <a:ea typeface="Times New Roman"/>
                        <a:cs typeface="Times New Roman"/>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lvl="0" algn="l">
                        <a:defRPr sz="1800" b="0" i="0"/>
                      </a:pPr>
                      <a:r>
                        <a:rPr lang="en-US" sz="1100" b="1" u="sng" kern="1200" dirty="0" smtClean="0">
                          <a:solidFill>
                            <a:schemeClr val="tx1"/>
                          </a:solidFill>
                          <a:effectLst/>
                          <a:latin typeface="+mn-lt"/>
                          <a:ea typeface="+mn-ea"/>
                          <a:cs typeface="+mn-cs"/>
                        </a:rPr>
                        <a:t>Directions</a:t>
                      </a:r>
                      <a:r>
                        <a:rPr lang="en-US" sz="1100" b="1" u="sng" kern="1200" baseline="0" dirty="0" smtClean="0">
                          <a:solidFill>
                            <a:schemeClr val="tx1"/>
                          </a:solidFill>
                          <a:effectLst/>
                          <a:latin typeface="+mn-lt"/>
                          <a:ea typeface="+mn-ea"/>
                          <a:cs typeface="+mn-cs"/>
                        </a:rPr>
                        <a:t> for Scoring</a:t>
                      </a:r>
                      <a:r>
                        <a:rPr lang="en-US" sz="1100" b="1" kern="1200" baseline="0" dirty="0" smtClean="0">
                          <a:solidFill>
                            <a:schemeClr val="tx1"/>
                          </a:solidFill>
                          <a:effectLst/>
                          <a:latin typeface="+mn-lt"/>
                          <a:ea typeface="+mn-ea"/>
                          <a:cs typeface="+mn-cs"/>
                        </a:rPr>
                        <a:t>: </a:t>
                      </a:r>
                      <a:r>
                        <a:rPr lang="en-US" sz="11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r>
                        <a:rPr lang="en-US" sz="1100" u="none" dirty="0" smtClean="0"/>
                        <a:t> </a:t>
                      </a:r>
                    </a:p>
                    <a:p>
                      <a:pPr lvl="0" algn="l">
                        <a:defRPr sz="1800" b="0" i="0"/>
                      </a:pPr>
                      <a:r>
                        <a:rPr lang="en-US" sz="1100" b="1" u="sng" dirty="0" smtClean="0"/>
                        <a:t>T</a:t>
                      </a:r>
                      <a:r>
                        <a:rPr lang="en-US" sz="1100" b="1" u="sng" dirty="0" smtClean="0">
                          <a:latin typeface="+mn-lt"/>
                        </a:rPr>
                        <a:t>eacher Language and Scoring Notes</a:t>
                      </a:r>
                      <a:r>
                        <a:rPr lang="en-US" sz="1100" b="1" dirty="0" smtClean="0">
                          <a:latin typeface="+mn-lt"/>
                        </a:rPr>
                        <a:t>:</a:t>
                      </a:r>
                    </a:p>
                    <a:p>
                      <a:pPr lvl="0" algn="l">
                        <a:defRPr sz="1800" b="0" i="0"/>
                      </a:pPr>
                      <a:r>
                        <a:rPr lang="en-US" sz="1100" b="1" dirty="0" smtClean="0">
                          <a:latin typeface="+mn-lt"/>
                        </a:rPr>
                        <a:t>Sufficient Evidence</a:t>
                      </a:r>
                      <a:r>
                        <a:rPr lang="en-US" sz="1100" b="0" baseline="0" dirty="0" smtClean="0">
                          <a:uFill>
                            <a:solidFill/>
                          </a:uFill>
                          <a:latin typeface="+mn-lt"/>
                        </a:rPr>
                        <a:t> would specifically provide a conclusion that follows logically from the preceding  information. The conclusion should provide a statement explaining (1) why the information is important or (2) “where we should go from here.” The conclusion </a:t>
                      </a:r>
                      <a:r>
                        <a:rPr lang="en-US" sz="1100" b="1" baseline="0" dirty="0" smtClean="0">
                          <a:uFill>
                            <a:solidFill/>
                          </a:uFill>
                          <a:latin typeface="+mn-lt"/>
                        </a:rPr>
                        <a:t>does more </a:t>
                      </a:r>
                      <a:r>
                        <a:rPr lang="en-US" sz="1100" b="0" baseline="0" dirty="0" smtClean="0">
                          <a:uFill>
                            <a:solidFill/>
                          </a:uFill>
                          <a:latin typeface="+mn-lt"/>
                        </a:rPr>
                        <a:t>than</a:t>
                      </a:r>
                      <a:r>
                        <a:rPr lang="en-US" sz="1100" b="1" baseline="0" dirty="0" smtClean="0">
                          <a:uFill>
                            <a:solidFill/>
                          </a:uFill>
                          <a:latin typeface="+mn-lt"/>
                        </a:rPr>
                        <a:t> </a:t>
                      </a:r>
                      <a:r>
                        <a:rPr lang="en-US" sz="1100" b="0" baseline="0" dirty="0" smtClean="0">
                          <a:uFill>
                            <a:solidFill/>
                          </a:uFill>
                          <a:latin typeface="+mn-lt"/>
                        </a:rPr>
                        <a:t>restate reasons or summarize ideas.</a:t>
                      </a:r>
                    </a:p>
                    <a:p>
                      <a:pPr lvl="0" algn="l">
                        <a:defRPr sz="1800" b="0" i="0"/>
                      </a:pPr>
                      <a:r>
                        <a:rPr lang="en-US" sz="1100" b="1" dirty="0" smtClean="0">
                          <a:latin typeface="+mn-lt"/>
                        </a:rPr>
                        <a:t>Specific </a:t>
                      </a:r>
                      <a:r>
                        <a:rPr lang="en-US" sz="1100" b="1" dirty="0" smtClean="0">
                          <a:uFill>
                            <a:solidFill/>
                          </a:uFill>
                          <a:latin typeface="+mn-lt"/>
                        </a:rPr>
                        <a:t>identifications</a:t>
                      </a:r>
                      <a:r>
                        <a:rPr lang="en-US" sz="1100" b="0" baseline="0" dirty="0" smtClean="0">
                          <a:uFill>
                            <a:solidFill/>
                          </a:uFill>
                          <a:latin typeface="+mn-lt"/>
                        </a:rPr>
                        <a:t> (supporting details) for a logical conclusion could include from the preceding information explaining why  (1) Helen Keller was brave, (2) she was deaf and blind, (3) how she didn’t give up, (4) she learned to read and write, (5) why going to college took bravery and (6) why giving speeches took bravery.</a:t>
                      </a:r>
                    </a:p>
                    <a:p>
                      <a:pPr lvl="0" algn="l">
                        <a:defRPr sz="1800" b="0" i="0"/>
                      </a:pPr>
                      <a:r>
                        <a:rPr lang="en-US" sz="1100" b="1" dirty="0" smtClean="0">
                          <a:latin typeface="+mn-lt"/>
                        </a:rPr>
                        <a:t>Full Support</a:t>
                      </a:r>
                      <a:r>
                        <a:rPr lang="en-US" sz="1100" b="0" baseline="0" dirty="0" smtClean="0">
                          <a:latin typeface="+mn-lt"/>
                        </a:rPr>
                        <a:t> (other details) that gives credence to the response is acceptable if it is source information.</a:t>
                      </a:r>
                      <a:endParaRPr lang="en-US" sz="1100" b="0" dirty="0" smtClean="0">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Student</a:t>
                      </a:r>
                      <a:r>
                        <a:rPr lang="en-US" sz="1000" b="0" i="1" baseline="0" dirty="0" smtClean="0"/>
                        <a:t> p</a:t>
                      </a:r>
                      <a:r>
                        <a:rPr lang="en-US" sz="1000" b="0" i="1" dirty="0" smtClean="0"/>
                        <a:t>rovides a conclusion</a:t>
                      </a:r>
                      <a:r>
                        <a:rPr lang="en-US" sz="1000" b="0" i="1" baseline="0" dirty="0" smtClean="0"/>
                        <a:t> that follows logically from and supports the preceding information about the topic or provides a “so what” statement or an answer to why the information is important or where might we go from here?  Does more than restates reasons or summarizes the main ideas!</a:t>
                      </a:r>
                    </a:p>
                    <a:p>
                      <a:r>
                        <a:rPr lang="en-US" sz="1100" b="0" i="0" baseline="0" dirty="0" smtClean="0"/>
                        <a:t>Helen Keller was indeed brave. Helen may have been deaf and blind, but her bravery kept her going. When Helen learned to read and write it must have been a struggle. But I am so glad she learned to read and write. Going to college took bravery. Why does it matter?  Many people have benefited from her bravery. If she had not learned to read and write she would not have been giving speeches to help others or</a:t>
                      </a:r>
                    </a:p>
                    <a:p>
                      <a:r>
                        <a:rPr lang="en-US" sz="1100" b="0" i="0" baseline="0" dirty="0" smtClean="0"/>
                        <a:t>write books.  Helen left a legacy that means there is hope no matter what you go through.</a:t>
                      </a: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Student</a:t>
                      </a:r>
                      <a:r>
                        <a:rPr lang="en-US" sz="1000" b="0" i="1" baseline="0" dirty="0" smtClean="0"/>
                        <a:t> p</a:t>
                      </a:r>
                      <a:r>
                        <a:rPr lang="en-US" sz="1000" b="0" i="1" dirty="0" smtClean="0"/>
                        <a:t>rovides a conclusion that is partially related to the information about the topic. Student only restates or summarizes the main ideas.</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t>In conclusion, Helen was brave.  The things she did prove this.  She wrote books.  She gave speeches</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t>and she never gave up.  That is bravery.</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Provides no conclusion or a conclusion that is at best minimally related to the information about the topic.  May restate random details from the preceding information.</a:t>
                      </a:r>
                    </a:p>
                    <a:p>
                      <a:r>
                        <a:rPr lang="en-US" sz="1100" b="0" i="0" baseline="0" dirty="0" smtClean="0"/>
                        <a:t>Brave people have a lot in common.  They don’t scare easily.  Helen was two when she became deaf and blind.</a:t>
                      </a:r>
                    </a:p>
                  </a:txBody>
                  <a:tcPr marL="103632" marR="103632" marT="50292" marB="50292"/>
                </a:tc>
              </a:tr>
            </a:tbl>
          </a:graphicData>
        </a:graphic>
      </p:graphicFrame>
    </p:spTree>
    <p:extLst>
      <p:ext uri="{BB962C8B-B14F-4D97-AF65-F5344CB8AC3E}">
        <p14:creationId xmlns:p14="http://schemas.microsoft.com/office/powerpoint/2010/main" val="1373304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45631582"/>
              </p:ext>
            </p:extLst>
          </p:nvPr>
        </p:nvGraphicFramePr>
        <p:xfrm>
          <a:off x="323850" y="360248"/>
          <a:ext cx="7189470" cy="8611032"/>
        </p:xfrm>
        <a:graphic>
          <a:graphicData uri="http://schemas.openxmlformats.org/drawingml/2006/table">
            <a:tbl>
              <a:tblPr firstRow="1" bandRow="1">
                <a:effectLst>
                  <a:innerShdw blurRad="114300">
                    <a:prstClr val="black"/>
                  </a:innerShdw>
                </a:effectLst>
                <a:tableStyleId>{5C22544A-7EE6-4342-B048-85BDC9FD1C3A}</a:tableStyleId>
              </a:tblPr>
              <a:tblGrid>
                <a:gridCol w="6534149"/>
                <a:gridCol w="655321"/>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none" baseline="0" dirty="0" smtClean="0">
                          <a:solidFill>
                            <a:schemeClr val="tx1"/>
                          </a:solidFill>
                          <a:effectLst/>
                        </a:rPr>
                        <a:t>Grade 4 - Quarter 2 Pre-Assessment Selected Response Answer Key</a:t>
                      </a:r>
                    </a:p>
                  </a:txBody>
                  <a:tcPr marL="97155" marR="97155" marT="47897" marB="47897" anchor="ctr">
                    <a:solidFill>
                      <a:schemeClr val="bg1"/>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29028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rPr>
                        <a:t>How does </a:t>
                      </a:r>
                      <a:r>
                        <a:rPr lang="en-US" sz="1200" b="1" i="0" u="none" dirty="0" smtClean="0">
                          <a:latin typeface="+mn-lt"/>
                        </a:rPr>
                        <a:t>The Play</a:t>
                      </a:r>
                      <a:r>
                        <a:rPr lang="en-US" sz="1200" b="0" i="1" dirty="0" smtClean="0">
                          <a:latin typeface="+mn-lt"/>
                        </a:rPr>
                        <a:t> </a:t>
                      </a:r>
                      <a:r>
                        <a:rPr lang="en-US" sz="1200" b="0" dirty="0" smtClean="0">
                          <a:latin typeface="+mn-lt"/>
                        </a:rPr>
                        <a:t>section in </a:t>
                      </a:r>
                      <a:r>
                        <a:rPr lang="en-US" sz="1200" b="1" i="1" u="sng" dirty="0" smtClean="0">
                          <a:latin typeface="+mn-lt"/>
                        </a:rPr>
                        <a:t>The Miracle Wo</a:t>
                      </a:r>
                      <a:r>
                        <a:rPr lang="en-US" sz="1200" b="0" i="1" u="sng" dirty="0" smtClean="0">
                          <a:latin typeface="+mn-lt"/>
                        </a:rPr>
                        <a:t>rker</a:t>
                      </a:r>
                      <a:r>
                        <a:rPr lang="en-US" sz="1200" b="0" dirty="0" smtClean="0">
                          <a:latin typeface="+mn-lt"/>
                        </a:rPr>
                        <a:t>, help the reader know who is speaking? Both answers must be correct.   </a:t>
                      </a:r>
                      <a:r>
                        <a:rPr lang="en-US" sz="1050" b="0" i="1" dirty="0" smtClean="0">
                          <a:latin typeface="+mn-lt"/>
                        </a:rPr>
                        <a:t>Toward RL.4.5 </a:t>
                      </a:r>
                      <a:r>
                        <a:rPr lang="en-US" sz="1050" b="0" i="1" dirty="0" smtClean="0">
                          <a:solidFill>
                            <a:schemeClr val="tx1"/>
                          </a:solidFill>
                          <a:latin typeface="+mn-lt"/>
                        </a:rPr>
                        <a:t>DOK 2</a:t>
                      </a:r>
                      <a:endParaRPr lang="en-US" sz="1050" b="0" i="1" u="none" baseline="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 D</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524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solidFill>
                            <a:schemeClr val="tx1"/>
                          </a:solidFill>
                          <a:latin typeface="+mn-lt"/>
                        </a:rPr>
                        <a:t>What does “She, In the dark, Found light…” in the poem </a:t>
                      </a:r>
                      <a:r>
                        <a:rPr lang="en-US" sz="1200" b="1" i="1" u="sng" dirty="0" smtClean="0">
                          <a:solidFill>
                            <a:schemeClr val="tx1"/>
                          </a:solidFill>
                          <a:latin typeface="+mn-lt"/>
                        </a:rPr>
                        <a:t>Helen Keller</a:t>
                      </a:r>
                      <a:r>
                        <a:rPr lang="en-US" sz="1200" b="0" dirty="0" smtClean="0">
                          <a:solidFill>
                            <a:schemeClr val="tx1"/>
                          </a:solidFill>
                          <a:latin typeface="+mn-lt"/>
                        </a:rPr>
                        <a:t>, mean? </a:t>
                      </a:r>
                      <a:r>
                        <a:rPr lang="en-US" sz="1000" b="0" i="1" dirty="0" smtClean="0">
                          <a:solidFill>
                            <a:schemeClr val="tx1"/>
                          </a:solidFill>
                          <a:latin typeface="+mn-lt"/>
                        </a:rPr>
                        <a:t>Toward RL.4.5 DOK 3</a:t>
                      </a:r>
                      <a:endParaRPr lang="en-US" sz="1000" b="0" i="1"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r>
                        <a:rPr lang="en-US" sz="1200" b="1" u="sng" dirty="0" smtClean="0">
                          <a:solidFill>
                            <a:schemeClr val="tx1"/>
                          </a:solidFill>
                          <a:effectLst>
                            <a:outerShdw blurRad="38100" dist="38100" dir="2700000" algn="tl">
                              <a:srgbClr val="000000">
                                <a:alpha val="43137"/>
                              </a:srgbClr>
                            </a:outerShdw>
                          </a:effectLst>
                        </a:rPr>
                        <a:t>Question 3</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rPr>
                        <a:t>In the passage </a:t>
                      </a:r>
                      <a:r>
                        <a:rPr lang="en-US" sz="1200" b="1" i="1" u="sng" dirty="0" smtClean="0">
                          <a:latin typeface="+mn-lt"/>
                        </a:rPr>
                        <a:t>The Miracle Worker</a:t>
                      </a:r>
                      <a:r>
                        <a:rPr lang="en-US" sz="1200" b="0" dirty="0" smtClean="0">
                          <a:latin typeface="+mn-lt"/>
                        </a:rPr>
                        <a:t>, how is the section </a:t>
                      </a:r>
                      <a:r>
                        <a:rPr lang="en-US" sz="1200" b="1" i="1" u="sng" dirty="0" smtClean="0">
                          <a:latin typeface="+mn-lt"/>
                        </a:rPr>
                        <a:t>All About Helen</a:t>
                      </a:r>
                      <a:r>
                        <a:rPr lang="en-US" sz="1200" b="0" dirty="0" smtClean="0">
                          <a:latin typeface="+mn-lt"/>
                        </a:rPr>
                        <a:t> most different than the section </a:t>
                      </a:r>
                      <a:r>
                        <a:rPr lang="en-US" sz="1200" b="1" i="0" u="none" dirty="0" smtClean="0">
                          <a:latin typeface="+mn-lt"/>
                        </a:rPr>
                        <a:t>The Play </a:t>
                      </a:r>
                      <a:r>
                        <a:rPr lang="en-US" sz="1200" b="0" i="1" dirty="0" smtClean="0">
                          <a:latin typeface="+mn-lt"/>
                        </a:rPr>
                        <a:t>? </a:t>
                      </a:r>
                      <a:r>
                        <a:rPr lang="en-US" sz="1000" b="0" i="1" dirty="0" smtClean="0">
                          <a:latin typeface="+mn-lt"/>
                        </a:rPr>
                        <a:t>Toward</a:t>
                      </a:r>
                      <a:r>
                        <a:rPr lang="en-US" sz="1000" b="0" i="1" baseline="0" dirty="0" smtClean="0">
                          <a:latin typeface="+mn-lt"/>
                        </a:rPr>
                        <a:t> RL.4.6 </a:t>
                      </a:r>
                      <a:r>
                        <a:rPr lang="en-US" sz="1000" b="0" i="1" baseline="0" dirty="0" smtClean="0">
                          <a:solidFill>
                            <a:schemeClr val="tx1"/>
                          </a:solidFill>
                          <a:latin typeface="+mn-lt"/>
                        </a:rPr>
                        <a:t>DOK 2</a:t>
                      </a:r>
                      <a:endParaRPr lang="en-US" sz="1000" b="0" u="none" kern="1200" dirty="0" smtClean="0">
                        <a:solidFill>
                          <a:schemeClr val="tx1"/>
                        </a:solidFill>
                        <a:effectLst/>
                        <a:latin typeface="+mn-lt"/>
                        <a:ea typeface="+mn-ea"/>
                        <a:cs typeface="+mn-cs"/>
                      </a:endParaRPr>
                    </a:p>
                  </a:txBody>
                  <a:tcPr marL="97155" marR="97155" marT="47897" marB="47897" anchor="ctr">
                    <a:solidFill>
                      <a:schemeClr val="bg1">
                        <a:lumMod val="7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D</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4</a:t>
                      </a:r>
                      <a:r>
                        <a:rPr lang="en-US" sz="1200" b="1" u="none" dirty="0" smtClean="0">
                          <a:solidFill>
                            <a:schemeClr val="tx1"/>
                          </a:solidFill>
                          <a:effectLst>
                            <a:outerShdw blurRad="38100" dist="38100" dir="2700000" algn="tl">
                              <a:srgbClr val="000000">
                                <a:alpha val="43137"/>
                              </a:srgbClr>
                            </a:outerShdw>
                          </a:effectLst>
                        </a:rPr>
                        <a:t>  </a:t>
                      </a:r>
                      <a:r>
                        <a:rPr lang="en-US" sz="1050" b="0" u="none" dirty="0" smtClean="0">
                          <a:solidFill>
                            <a:schemeClr val="dk1"/>
                          </a:solidFill>
                          <a:effectLst/>
                          <a:latin typeface="+mn-lt"/>
                          <a:cs typeface="Helvetica" pitchFamily="34" charset="0"/>
                        </a:rPr>
                        <a:t>Both</a:t>
                      </a:r>
                      <a:r>
                        <a:rPr lang="en-US" sz="1050" b="0" u="none" baseline="0" dirty="0" smtClean="0">
                          <a:solidFill>
                            <a:schemeClr val="dk1"/>
                          </a:solidFill>
                          <a:effectLst/>
                          <a:latin typeface="+mn-lt"/>
                          <a:cs typeface="Helvetica" pitchFamily="34" charset="0"/>
                        </a:rPr>
                        <a:t> answers must be correct.    Part A:</a:t>
                      </a:r>
                      <a:r>
                        <a:rPr lang="en-US" sz="1050" b="0" dirty="0" smtClean="0">
                          <a:latin typeface="+mn-lt"/>
                        </a:rPr>
                        <a:t>Which statement most likely explains Helen Keller’s point of view between the ages of two and seven? </a:t>
                      </a:r>
                      <a:r>
                        <a:rPr lang="en-US" sz="1050" b="0" u="none" baseline="0" dirty="0" smtClean="0">
                          <a:solidFill>
                            <a:schemeClr val="dk1"/>
                          </a:solidFill>
                          <a:effectLst/>
                          <a:latin typeface="+mn-lt"/>
                          <a:cs typeface="Helvetica" pitchFamily="34" charset="0"/>
                        </a:rPr>
                        <a:t> Part B: </a:t>
                      </a:r>
                      <a:r>
                        <a:rPr lang="en-US" sz="1050" b="0" dirty="0" smtClean="0">
                          <a:latin typeface="+mn-lt"/>
                        </a:rPr>
                        <a:t>Based on your answer for Part A (above), what would Helen most likely do next? RL4.6</a:t>
                      </a:r>
                      <a:r>
                        <a:rPr lang="en-US" sz="1050" b="0" baseline="0" dirty="0" smtClean="0">
                          <a:latin typeface="+mn-lt"/>
                        </a:rPr>
                        <a:t> </a:t>
                      </a:r>
                      <a:r>
                        <a:rPr lang="en-US" sz="1050" b="0" baseline="0" dirty="0" smtClean="0">
                          <a:solidFill>
                            <a:schemeClr val="tx1"/>
                          </a:solidFill>
                          <a:latin typeface="+mn-lt"/>
                        </a:rPr>
                        <a:t>DOK 4</a:t>
                      </a:r>
                      <a:endParaRPr lang="en-US" sz="1050" b="0" dirty="0" smtClean="0">
                        <a:solidFill>
                          <a:schemeClr val="tx1"/>
                        </a:solidFill>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9196">
                <a:tc>
                  <a:txBody>
                    <a:bodyPr/>
                    <a:lstStyle/>
                    <a:p>
                      <a:r>
                        <a:rPr lang="en-US" sz="1200" b="1" u="sng" dirty="0" smtClean="0">
                          <a:solidFill>
                            <a:schemeClr val="tx1"/>
                          </a:solidFill>
                          <a:effectLst>
                            <a:outerShdw blurRad="38100" dist="38100" dir="2700000" algn="tl">
                              <a:srgbClr val="000000">
                                <a:alpha val="43137"/>
                              </a:srgbClr>
                            </a:outerShdw>
                          </a:effectLst>
                        </a:rPr>
                        <a:t>Question 5</a:t>
                      </a:r>
                      <a:r>
                        <a:rPr lang="en-US" sz="1200" b="1" u="none" dirty="0" smtClean="0">
                          <a:solidFill>
                            <a:schemeClr val="tx1"/>
                          </a:solidFill>
                          <a:effectLst>
                            <a:outerShdw blurRad="38100" dist="38100" dir="2700000" algn="tl">
                              <a:srgbClr val="000000">
                                <a:alpha val="43137"/>
                              </a:srgbClr>
                            </a:outerShdw>
                          </a:effectLst>
                        </a:rPr>
                        <a:t>  </a:t>
                      </a:r>
                      <a:r>
                        <a:rPr lang="en-US" sz="1200" b="0" i="0" dirty="0" smtClean="0">
                          <a:latin typeface="+mn-lt"/>
                        </a:rPr>
                        <a:t>Why is the word “whispering” in brackets? </a:t>
                      </a:r>
                      <a:r>
                        <a:rPr lang="en-US" sz="1000" b="0" i="1" dirty="0" smtClean="0">
                          <a:latin typeface="+mn-lt"/>
                        </a:rPr>
                        <a:t>Toward</a:t>
                      </a:r>
                      <a:r>
                        <a:rPr lang="en-US" sz="1000" b="0" i="1" baseline="0" dirty="0" smtClean="0">
                          <a:latin typeface="+mn-lt"/>
                        </a:rPr>
                        <a:t> RL.4.7 DOK1</a:t>
                      </a:r>
                      <a:endParaRPr lang="en-US" sz="1000" b="0" i="1" dirty="0" smtClean="0">
                        <a:latin typeface="+mn-lt"/>
                      </a:endParaRPr>
                    </a:p>
                  </a:txBody>
                  <a:tcPr marL="97155" marR="97155" marT="47897" marB="47897" anchor="ctr">
                    <a:lnB w="12700" cmpd="sng">
                      <a:noFill/>
                    </a:lnB>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D</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019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6</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rPr>
                        <a:t>Which quote from the section </a:t>
                      </a:r>
                      <a:r>
                        <a:rPr lang="en-US" sz="1200" b="1" i="0" u="none" dirty="0" smtClean="0">
                          <a:latin typeface="+mn-lt"/>
                        </a:rPr>
                        <a:t>The Play </a:t>
                      </a:r>
                      <a:r>
                        <a:rPr lang="en-US" sz="1200" b="0" dirty="0" smtClean="0">
                          <a:latin typeface="+mn-lt"/>
                        </a:rPr>
                        <a:t>portrays this event?</a:t>
                      </a:r>
                      <a:r>
                        <a:rPr lang="en-US" sz="1200" b="0" i="1" u="none" baseline="0" dirty="0" smtClean="0">
                          <a:latin typeface="+mn-lt"/>
                        </a:rPr>
                        <a:t> </a:t>
                      </a:r>
                      <a:r>
                        <a:rPr lang="en-US" sz="1000" b="0" i="1" dirty="0" smtClean="0">
                          <a:latin typeface="+mn-lt"/>
                          <a:cs typeface="Helvetica" pitchFamily="34" charset="0"/>
                        </a:rPr>
                        <a:t>Toward </a:t>
                      </a:r>
                      <a:r>
                        <a:rPr lang="en-US" sz="1000" b="0" i="1" u="none" dirty="0" smtClean="0">
                          <a:solidFill>
                            <a:schemeClr val="tx1"/>
                          </a:solidFill>
                          <a:effectLst/>
                          <a:latin typeface="+mn-lt"/>
                        </a:rPr>
                        <a:t>RL.4.7 DOK2</a:t>
                      </a:r>
                    </a:p>
                  </a:txBody>
                  <a:tcPr marL="97155" marR="97155" marT="47897" marB="4789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mpd="sng">
                      <a:noFill/>
                    </a:lnL>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 </a:t>
                      </a:r>
                      <a:r>
                        <a:rPr lang="en-US" sz="1200" b="1" u="none" baseline="0" dirty="0" smtClean="0">
                          <a:solidFill>
                            <a:schemeClr val="tx1"/>
                          </a:solidFill>
                          <a:effectLst/>
                        </a:rPr>
                        <a:t> DOK 4</a:t>
                      </a:r>
                      <a:endParaRPr lang="en-US" sz="1200" b="0" u="sng" dirty="0" smtClean="0">
                        <a:solidFill>
                          <a:schemeClr val="tx1"/>
                        </a:solidFill>
                        <a:effectLst>
                          <a:outerShdw blurRad="38100" dist="38100" dir="2700000" algn="tl">
                            <a:srgbClr val="000000">
                              <a:alpha val="43137"/>
                            </a:srgbClr>
                          </a:outerShdw>
                        </a:effectLst>
                      </a:endParaRPr>
                    </a:p>
                  </a:txBody>
                  <a:tcPr marL="97155" marR="97155" marT="47897" marB="47897" anchor="ctr">
                    <a:lnT w="12700" cmpd="sng">
                      <a:noFill/>
                    </a:lnT>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RL 4.6</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 </a:t>
                      </a:r>
                      <a:r>
                        <a:rPr lang="en-US" sz="1200" b="1" u="none" dirty="0" smtClean="0">
                          <a:solidFill>
                            <a:schemeClr val="tx1"/>
                          </a:solidFill>
                          <a:effectLst/>
                        </a:rPr>
                        <a:t>DOK 3</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RL 4.7</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9710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9</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rPr>
                        <a:t>An author wants to write about how Helen’s fever left her blind and deaf.  What would be the best text structure to use? </a:t>
                      </a:r>
                      <a:r>
                        <a:rPr lang="en-US" sz="1000" b="0" i="1" baseline="0" dirty="0" smtClean="0">
                          <a:solidFill>
                            <a:srgbClr val="000000"/>
                          </a:solidFill>
                          <a:latin typeface="+mn-lt"/>
                          <a:ea typeface="Times New Roman"/>
                          <a:cs typeface="Times New Roman"/>
                        </a:rPr>
                        <a:t>Toward RI.4.5 </a:t>
                      </a:r>
                      <a:r>
                        <a:rPr lang="en-US" sz="1000" b="0" i="1" baseline="0" dirty="0" smtClean="0">
                          <a:solidFill>
                            <a:schemeClr val="tx1"/>
                          </a:solidFill>
                          <a:latin typeface="+mn-lt"/>
                          <a:ea typeface="Times New Roman"/>
                          <a:cs typeface="Times New Roman"/>
                        </a:rPr>
                        <a:t>DOK 2</a:t>
                      </a:r>
                      <a:endParaRPr lang="en-US" sz="1000" b="0" i="1" kern="1200" dirty="0" smtClean="0">
                        <a:solidFill>
                          <a:schemeClr val="tx1"/>
                        </a:solidFill>
                        <a:effectLst/>
                        <a:latin typeface="+mn-lt"/>
                        <a:ea typeface="Times New Roman"/>
                        <a:cs typeface="Times New Roman"/>
                      </a:endParaRP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4035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10</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rPr>
                        <a:t>How is the information in </a:t>
                      </a:r>
                      <a:r>
                        <a:rPr lang="en-US" sz="1200" b="1" i="1" u="sng" dirty="0" smtClean="0">
                          <a:latin typeface="+mn-lt"/>
                        </a:rPr>
                        <a:t>Helen Keller</a:t>
                      </a:r>
                      <a:r>
                        <a:rPr lang="en-US" sz="1200" b="1" i="1" dirty="0" smtClean="0">
                          <a:latin typeface="+mn-lt"/>
                        </a:rPr>
                        <a:t> </a:t>
                      </a:r>
                      <a:r>
                        <a:rPr lang="en-US" sz="1200" b="0" dirty="0" smtClean="0">
                          <a:latin typeface="+mn-lt"/>
                        </a:rPr>
                        <a:t>organized? </a:t>
                      </a:r>
                      <a:r>
                        <a:rPr lang="en-US" sz="1000" b="0" i="1" dirty="0" smtClean="0">
                          <a:latin typeface="+mn-lt"/>
                        </a:rPr>
                        <a:t>Toward</a:t>
                      </a:r>
                      <a:r>
                        <a:rPr lang="en-US" sz="1000" b="0" i="1" baseline="0" dirty="0" smtClean="0">
                          <a:latin typeface="+mn-lt"/>
                        </a:rPr>
                        <a:t> RI.4.5 </a:t>
                      </a:r>
                      <a:r>
                        <a:rPr lang="en-US" sz="1000" b="0" i="1" baseline="0" dirty="0" smtClean="0">
                          <a:solidFill>
                            <a:schemeClr val="tx1"/>
                          </a:solidFill>
                          <a:latin typeface="+mn-lt"/>
                        </a:rPr>
                        <a:t>DOK 2</a:t>
                      </a:r>
                      <a:endParaRPr lang="en-US" sz="1000" b="0" i="1" dirty="0" smtClean="0">
                        <a:solidFill>
                          <a:schemeClr val="tx1"/>
                        </a:solidFill>
                        <a:latin typeface="+mn-lt"/>
                      </a:endParaRP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0">
                <a:tc>
                  <a:txBody>
                    <a:bodyPr/>
                    <a:lstStyle/>
                    <a:p>
                      <a:pPr marL="0" indent="0">
                        <a:buFont typeface="+mj-lt"/>
                        <a:buNone/>
                      </a:pPr>
                      <a:r>
                        <a:rPr lang="en-US" sz="1200" b="1" u="sng" dirty="0" smtClean="0">
                          <a:solidFill>
                            <a:schemeClr val="tx1"/>
                          </a:solidFill>
                          <a:effectLst>
                            <a:outerShdw blurRad="38100" dist="38100" dir="2700000" algn="tl">
                              <a:srgbClr val="000000">
                                <a:alpha val="43137"/>
                              </a:srgbClr>
                            </a:outerShdw>
                          </a:effectLst>
                        </a:rPr>
                        <a:t>Question 11</a:t>
                      </a:r>
                      <a:r>
                        <a:rPr lang="en-US" sz="1200" b="0" u="none" dirty="0" smtClean="0">
                          <a:solidFill>
                            <a:schemeClr val="tx1"/>
                          </a:solidFill>
                          <a:effectLst>
                            <a:outerShdw blurRad="38100" dist="38100" dir="2700000" algn="tl">
                              <a:srgbClr val="000000">
                                <a:alpha val="43137"/>
                              </a:srgbClr>
                            </a:outerShdw>
                          </a:effectLst>
                        </a:rPr>
                        <a:t>  </a:t>
                      </a:r>
                      <a:r>
                        <a:rPr lang="en-US" sz="1200" b="0" dirty="0" smtClean="0">
                          <a:latin typeface="+mn-lt"/>
                        </a:rPr>
                        <a:t>Which statement best shows the difference between Helen’s speech "</a:t>
                      </a:r>
                      <a:r>
                        <a:rPr lang="en-US" sz="1200" b="1" i="1" u="sng" dirty="0" smtClean="0">
                          <a:latin typeface="+mn-lt"/>
                        </a:rPr>
                        <a:t>Address to the 1,200 School Children</a:t>
                      </a:r>
                      <a:r>
                        <a:rPr lang="en-US" sz="1200" b="0" dirty="0" smtClean="0">
                          <a:latin typeface="+mn-lt"/>
                        </a:rPr>
                        <a:t>“ and the biography </a:t>
                      </a:r>
                      <a:r>
                        <a:rPr lang="en-US" sz="1200" b="1" i="1" u="sng" dirty="0" smtClean="0">
                          <a:latin typeface="+mn-lt"/>
                        </a:rPr>
                        <a:t>Helen Keller</a:t>
                      </a:r>
                      <a:r>
                        <a:rPr lang="en-US" sz="1200" b="0" dirty="0" smtClean="0">
                          <a:latin typeface="+mn-lt"/>
                        </a:rPr>
                        <a:t>? </a:t>
                      </a:r>
                      <a:r>
                        <a:rPr lang="en-US" sz="1000" b="0" i="1" dirty="0" smtClean="0">
                          <a:latin typeface="+mn-lt"/>
                        </a:rPr>
                        <a:t>Toward RI.4.6 </a:t>
                      </a:r>
                      <a:r>
                        <a:rPr lang="en-US" sz="1000" b="0" i="1" dirty="0" smtClean="0">
                          <a:solidFill>
                            <a:schemeClr val="tx1"/>
                          </a:solidFill>
                          <a:latin typeface="+mn-lt"/>
                        </a:rPr>
                        <a:t>DOK 3</a:t>
                      </a:r>
                      <a:endParaRPr lang="en-US" sz="1000" b="0" i="1" dirty="0">
                        <a:solidFill>
                          <a:schemeClr val="tx1"/>
                        </a:solidFill>
                        <a:latin typeface="+mn-lt"/>
                      </a:endParaRP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907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12</a:t>
                      </a:r>
                      <a:r>
                        <a:rPr lang="en-US" sz="1200" b="0" u="none" dirty="0" smtClean="0">
                          <a:solidFill>
                            <a:schemeClr val="tx1"/>
                          </a:solidFill>
                          <a:effectLst>
                            <a:outerShdw blurRad="38100" dist="38100" dir="2700000" algn="tl">
                              <a:srgbClr val="000000">
                                <a:alpha val="43137"/>
                              </a:srgbClr>
                            </a:outerShdw>
                          </a:effectLst>
                        </a:rPr>
                        <a:t>  </a:t>
                      </a:r>
                      <a:r>
                        <a:rPr lang="en-US" sz="1200" b="0" dirty="0" smtClean="0">
                          <a:latin typeface="+mn-lt"/>
                        </a:rPr>
                        <a:t>Which statement best explains why Helen’s speech, "</a:t>
                      </a:r>
                      <a:r>
                        <a:rPr lang="en-US" sz="1200" b="1" i="1" u="sng" dirty="0" smtClean="0">
                          <a:latin typeface="+mn-lt"/>
                        </a:rPr>
                        <a:t>Address to the 1,200 School Children</a:t>
                      </a:r>
                      <a:r>
                        <a:rPr lang="en-US" sz="1200" b="0" dirty="0" smtClean="0">
                          <a:latin typeface="+mn-lt"/>
                        </a:rPr>
                        <a:t>“ could</a:t>
                      </a:r>
                      <a:r>
                        <a:rPr lang="en-US" sz="1200" b="0" i="1" dirty="0" smtClean="0">
                          <a:latin typeface="+mn-lt"/>
                        </a:rPr>
                        <a:t> </a:t>
                      </a:r>
                      <a:r>
                        <a:rPr lang="en-US" sz="1200" b="0" dirty="0" smtClean="0">
                          <a:latin typeface="+mn-lt"/>
                        </a:rPr>
                        <a:t>have more of an impact on someone who is blind or deaf than the biography </a:t>
                      </a:r>
                      <a:r>
                        <a:rPr lang="en-US" sz="1200" b="1" i="1" u="sng" dirty="0" smtClean="0">
                          <a:latin typeface="+mn-lt"/>
                        </a:rPr>
                        <a:t>Helen Keller</a:t>
                      </a:r>
                      <a:r>
                        <a:rPr lang="en-US" sz="1200" b="0" dirty="0" smtClean="0">
                          <a:latin typeface="+mn-lt"/>
                        </a:rPr>
                        <a:t>?  </a:t>
                      </a:r>
                      <a:r>
                        <a:rPr lang="en-US" sz="1000" b="0" i="1" dirty="0" smtClean="0">
                          <a:latin typeface="+mn-lt"/>
                        </a:rPr>
                        <a:t>Toward </a:t>
                      </a:r>
                      <a:r>
                        <a:rPr lang="en-US" sz="1000" b="0" i="1" dirty="0" smtClean="0">
                          <a:solidFill>
                            <a:schemeClr val="tx1"/>
                          </a:solidFill>
                          <a:latin typeface="+mn-lt"/>
                        </a:rPr>
                        <a:t>RI.4.6 DOK 3</a:t>
                      </a: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27969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13</a:t>
                      </a:r>
                      <a:r>
                        <a:rPr lang="en-US" sz="1200" b="0" u="none" baseline="0" dirty="0" smtClean="0">
                          <a:solidFill>
                            <a:schemeClr val="tx1"/>
                          </a:solidFill>
                          <a:effectLst/>
                        </a:rPr>
                        <a:t>  </a:t>
                      </a:r>
                      <a:r>
                        <a:rPr lang="en-US" sz="1200" b="0" dirty="0" smtClean="0">
                          <a:latin typeface="+mn-lt"/>
                        </a:rPr>
                        <a:t>Which date on the timeline, shows a skill that Helen needed in order to go to college? </a:t>
                      </a:r>
                      <a:r>
                        <a:rPr lang="en-US" sz="1000" b="0" i="1" dirty="0" smtClean="0">
                          <a:latin typeface="+mn-lt"/>
                        </a:rPr>
                        <a:t>Toward RI.4.7 </a:t>
                      </a:r>
                      <a:r>
                        <a:rPr lang="en-US" sz="1000" b="0" i="1" dirty="0" smtClean="0">
                          <a:solidFill>
                            <a:schemeClr val="tx1"/>
                          </a:solidFill>
                          <a:latin typeface="+mn-lt"/>
                        </a:rPr>
                        <a:t>DOK 2</a:t>
                      </a: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5341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14</a:t>
                      </a:r>
                      <a:r>
                        <a:rPr lang="en-US" sz="1200" b="1" u="none" dirty="0" smtClean="0">
                          <a:solidFill>
                            <a:schemeClr val="tx1"/>
                          </a:solidFill>
                          <a:effectLst>
                            <a:outerShdw blurRad="38100" dist="38100" dir="2700000" algn="tl">
                              <a:srgbClr val="000000">
                                <a:alpha val="43137"/>
                              </a:srgbClr>
                            </a:outerShdw>
                          </a:effectLst>
                        </a:rPr>
                        <a:t> </a:t>
                      </a:r>
                      <a:r>
                        <a:rPr lang="en-US" sz="1200" b="0" u="none" baseline="0" dirty="0" smtClean="0">
                          <a:solidFill>
                            <a:schemeClr val="tx1"/>
                          </a:solidFill>
                          <a:effectLst/>
                        </a:rPr>
                        <a:t> </a:t>
                      </a:r>
                      <a:r>
                        <a:rPr lang="en-US" sz="1200" b="0" dirty="0" smtClean="0">
                          <a:latin typeface="+mn-lt"/>
                        </a:rPr>
                        <a:t>Which event on the timeline would have similar information as a biography? </a:t>
                      </a:r>
                      <a:r>
                        <a:rPr lang="en-US" sz="1000" b="0" i="1" dirty="0" smtClean="0">
                          <a:latin typeface="+mn-lt"/>
                        </a:rPr>
                        <a:t>Toward</a:t>
                      </a:r>
                      <a:r>
                        <a:rPr lang="en-US" sz="1000" b="0" i="1" baseline="0" dirty="0" smtClean="0">
                          <a:latin typeface="+mn-lt"/>
                        </a:rPr>
                        <a:t> </a:t>
                      </a:r>
                      <a:r>
                        <a:rPr lang="en-US" sz="1000" b="0" i="1" dirty="0" smtClean="0">
                          <a:latin typeface="+mn-lt"/>
                        </a:rPr>
                        <a:t>RI.4.7 </a:t>
                      </a:r>
                      <a:r>
                        <a:rPr lang="en-US" sz="1000" b="0" i="1" dirty="0" smtClean="0">
                          <a:solidFill>
                            <a:schemeClr val="tx1"/>
                          </a:solidFill>
                          <a:latin typeface="+mn-lt"/>
                        </a:rPr>
                        <a:t>DOK 2</a:t>
                      </a: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D</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a:t>
                      </a:r>
                      <a:r>
                        <a:rPr lang="en-US" sz="1200" b="0" i="1" u="none" baseline="0" dirty="0" smtClean="0">
                          <a:solidFill>
                            <a:schemeClr val="tx1"/>
                          </a:solidFill>
                          <a:effectLst/>
                        </a:rPr>
                        <a:t>          </a:t>
                      </a:r>
                      <a:r>
                        <a:rPr lang="en-US" sz="1200" b="1" i="1" u="none" baseline="0" dirty="0" smtClean="0">
                          <a:solidFill>
                            <a:schemeClr val="tx1"/>
                          </a:solidFill>
                          <a:effectLst/>
                        </a:rPr>
                        <a:t>DOK 2</a:t>
                      </a:r>
                      <a:endParaRPr lang="en-US" sz="1200" b="1" i="1" u="none" dirty="0" smtClean="0">
                        <a:solidFill>
                          <a:schemeClr val="tx1"/>
                        </a:solidFill>
                        <a:effectLs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RI 4.6</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Response </a:t>
                      </a:r>
                      <a:r>
                        <a:rPr lang="en-US" sz="1200" b="1" u="none" dirty="0" smtClean="0">
                          <a:solidFill>
                            <a:schemeClr val="tx1"/>
                          </a:solidFill>
                          <a:effectLst/>
                        </a:rPr>
                        <a:t>         DOK 3</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RI 4.7</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Brief</a:t>
                      </a:r>
                      <a:r>
                        <a:rPr lang="en-US" sz="1200" b="1" u="sng" baseline="0" dirty="0" smtClean="0">
                          <a:solidFill>
                            <a:schemeClr val="tx1"/>
                          </a:solidFill>
                          <a:effectLst>
                            <a:outerShdw blurRad="38100" dist="38100" dir="2700000" algn="tl">
                              <a:srgbClr val="000000">
                                <a:alpha val="43137"/>
                              </a:srgbClr>
                            </a:outerShdw>
                          </a:effectLst>
                        </a:rPr>
                        <a:t> Write </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W.2.A</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1" u="none" dirty="0" smtClean="0">
                          <a:solidFill>
                            <a:schemeClr val="tx1"/>
                          </a:solidFill>
                          <a:effectLst>
                            <a:outerShdw blurRad="38100" dist="38100" dir="2700000" algn="tl">
                              <a:srgbClr val="000000">
                                <a:alpha val="43137"/>
                              </a:srgbClr>
                            </a:outerShdw>
                          </a:effectLst>
                        </a:rPr>
                        <a:t>                                                     Brief</a:t>
                      </a:r>
                      <a:r>
                        <a:rPr lang="en-US" sz="1200" b="1" u="none" baseline="0" dirty="0" smtClean="0">
                          <a:solidFill>
                            <a:schemeClr val="tx1"/>
                          </a:solidFill>
                          <a:effectLst>
                            <a:outerShdw blurRad="38100" dist="38100" dir="2700000" algn="tl">
                              <a:srgbClr val="000000">
                                <a:alpha val="43137"/>
                              </a:srgbClr>
                            </a:outerShdw>
                          </a:effectLst>
                        </a:rPr>
                        <a:t> Write for Revision W.2d</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19</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rPr>
                        <a:t>Which two words could replace the underlined  words to make the meaning more clear to the reader?</a:t>
                      </a:r>
                      <a:r>
                        <a:rPr lang="en-US" sz="1100" b="0" baseline="0" dirty="0" smtClean="0">
                          <a:latin typeface="+mn-lt"/>
                          <a:cs typeface="+mn-cs"/>
                        </a:rPr>
                        <a:t> </a:t>
                      </a:r>
                      <a:r>
                        <a:rPr lang="en-US" sz="1200" b="0" dirty="0" smtClean="0">
                          <a:latin typeface="+mn-lt"/>
                          <a:cs typeface="Helvetica" panose="020B0604020202020204" pitchFamily="34" charset="0"/>
                        </a:rPr>
                        <a:t>L.4.3.a, W.4.2d</a:t>
                      </a: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151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Both must be correct. </a:t>
                      </a:r>
                      <a:r>
                        <a:rPr lang="en-US" sz="1200" b="0" dirty="0" smtClean="0">
                          <a:latin typeface="+mn-lt"/>
                          <a:cs typeface="Helvetica" panose="020B0604020202020204" pitchFamily="34" charset="0"/>
                        </a:rPr>
                        <a:t>Select the two sentences that contain mistakes in capitalization.</a:t>
                      </a:r>
                      <a:r>
                        <a:rPr lang="en-US" sz="1200" b="0" baseline="0" dirty="0" smtClean="0">
                          <a:latin typeface="+mn-lt"/>
                          <a:cs typeface="Helvetica"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L.4.2.a</a:t>
                      </a: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A,D</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2987777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grpSp>
        <p:nvGrpSpPr>
          <p:cNvPr id="23" name="Group 22"/>
          <p:cNvGrpSpPr/>
          <p:nvPr/>
        </p:nvGrpSpPr>
        <p:grpSpPr>
          <a:xfrm>
            <a:off x="1064822" y="2685175"/>
            <a:ext cx="2323414" cy="2090244"/>
            <a:chOff x="4709220" y="381000"/>
            <a:chExt cx="2186743" cy="1995233"/>
          </a:xfrm>
        </p:grpSpPr>
        <p:sp>
          <p:nvSpPr>
            <p:cNvPr id="24" name="Parallelogram 23"/>
            <p:cNvSpPr/>
            <p:nvPr/>
          </p:nvSpPr>
          <p:spPr>
            <a:xfrm rot="1584430" flipH="1">
              <a:off x="4725760" y="464791"/>
              <a:ext cx="2170203" cy="1911442"/>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5029200" y="694562"/>
              <a:ext cx="1676400" cy="1439038"/>
            </a:xfrm>
            <a:prstGeom prst="parallelogram">
              <a:avLst/>
            </a:prstGeom>
            <a:solidFill>
              <a:srgbClr val="FFF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709220" y="381000"/>
              <a:ext cx="1118598" cy="921021"/>
            </a:xfrm>
            <a:prstGeom prst="rect">
              <a:avLst/>
            </a:prstGeom>
            <a:solidFill>
              <a:srgbClr val="FFFFBD"/>
            </a:solidFill>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a:t>
              </a:r>
              <a:r>
                <a:rPr lang="en-US" sz="57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t>
              </a:r>
              <a:r>
                <a:rPr lang="en-US" sz="5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27" name="Picture 8" descr="C:\Documents and Settings\Owner\Local Settings\Temporary Internet Files\Content.IE5\FH6EVO2I\MP900400619[1].jpg"/>
            <p:cNvPicPr>
              <a:picLocks noChangeAspect="1" noChangeArrowheads="1"/>
            </p:cNvPicPr>
            <p:nvPr/>
          </p:nvPicPr>
          <p:blipFill>
            <a:blip r:embed="rId2" cstate="print"/>
            <a:srcRect l="12664" t="12664" r="10917"/>
            <a:stretch>
              <a:fillRect/>
            </a:stretch>
          </p:blipFill>
          <p:spPr bwMode="auto">
            <a:xfrm>
              <a:off x="5181600" y="576344"/>
              <a:ext cx="1654527" cy="1785856"/>
            </a:xfrm>
            <a:prstGeom prst="rect">
              <a:avLst/>
            </a:prstGeom>
            <a:noFill/>
            <a:effectLst>
              <a:softEdge rad="317500"/>
            </a:effectLst>
          </p:spPr>
        </p:pic>
      </p:grpSp>
      <p:grpSp>
        <p:nvGrpSpPr>
          <p:cNvPr id="5" name="Group 19"/>
          <p:cNvGrpSpPr/>
          <p:nvPr/>
        </p:nvGrpSpPr>
        <p:grpSpPr>
          <a:xfrm>
            <a:off x="835909" y="1807213"/>
            <a:ext cx="5829300" cy="5188544"/>
            <a:chOff x="786738" y="357732"/>
            <a:chExt cx="5486400" cy="4952701"/>
          </a:xfrm>
        </p:grpSpPr>
        <p:sp>
          <p:nvSpPr>
            <p:cNvPr id="6" name="TextBox 5"/>
            <p:cNvSpPr txBox="1"/>
            <p:nvPr/>
          </p:nvSpPr>
          <p:spPr>
            <a:xfrm>
              <a:off x="786738" y="3160757"/>
              <a:ext cx="5486400" cy="2149676"/>
            </a:xfrm>
            <a:prstGeom prst="rect">
              <a:avLst/>
            </a:prstGeom>
            <a:noFill/>
            <a:ln>
              <a:noFill/>
            </a:ln>
          </p:spPr>
          <p:txBody>
            <a:bodyPr wrap="square" lIns="96661" tIns="48331" rIns="96661" bIns="48331" rtlCol="0">
              <a:spAutoFit/>
            </a:bodyPr>
            <a:lstStyle/>
            <a:p>
              <a:r>
                <a:rPr lang="en-US" sz="3500" b="1" dirty="0">
                  <a:effectLst>
                    <a:outerShdw blurRad="38100" dist="38100" dir="2700000" algn="tl">
                      <a:srgbClr val="000000">
                        <a:alpha val="43137"/>
                      </a:srgbClr>
                    </a:outerShdw>
                  </a:effectLst>
                </a:rPr>
                <a:t>Student Copy</a:t>
              </a:r>
            </a:p>
            <a:p>
              <a:r>
                <a:rPr lang="en-US" sz="3500" b="1" dirty="0">
                  <a:effectLst>
                    <a:outerShdw blurRad="38100" dist="38100" dir="2700000" algn="tl">
                      <a:srgbClr val="000000">
                        <a:alpha val="43137"/>
                      </a:srgbClr>
                    </a:outerShdw>
                  </a:effectLst>
                </a:rPr>
                <a:t>Pre-Assessment Quarter </a:t>
              </a:r>
              <a:r>
                <a:rPr lang="en-US" sz="3500" b="1" dirty="0" smtClean="0">
                  <a:effectLst>
                    <a:outerShdw blurRad="38100" dist="38100" dir="2700000" algn="tl">
                      <a:srgbClr val="000000">
                        <a:alpha val="43137"/>
                      </a:srgbClr>
                    </a:outerShdw>
                  </a:effectLst>
                </a:rPr>
                <a:t>2</a:t>
              </a:r>
              <a:endParaRPr lang="en-US" sz="3500" b="1" dirty="0">
                <a:effectLst>
                  <a:outerShdw blurRad="38100" dist="38100" dir="2700000" algn="tl">
                    <a:srgbClr val="000000">
                      <a:alpha val="43137"/>
                    </a:srgbClr>
                  </a:outerShdw>
                </a:effectLst>
              </a:endParaRPr>
            </a:p>
            <a:p>
              <a:endParaRPr lang="en-US" sz="3500" b="1" dirty="0">
                <a:effectLst>
                  <a:outerShdw blurRad="38100" dist="38100" dir="2700000" algn="tl">
                    <a:srgbClr val="000000">
                      <a:alpha val="43137"/>
                    </a:srgbClr>
                  </a:outerShdw>
                </a:effectLst>
              </a:endParaRPr>
            </a:p>
            <a:p>
              <a:r>
                <a:rPr lang="en-US" sz="3500" b="1" dirty="0">
                  <a:effectLst>
                    <a:outerShdw blurRad="38100" dist="38100" dir="2700000" algn="tl">
                      <a:srgbClr val="000000">
                        <a:alpha val="43137"/>
                      </a:srgbClr>
                    </a:outerShdw>
                  </a:effectLst>
                </a:rPr>
                <a:t>Name ____________________</a:t>
              </a:r>
            </a:p>
          </p:txBody>
        </p:sp>
        <p:sp>
          <p:nvSpPr>
            <p:cNvPr id="9" name="Rectangle 8"/>
            <p:cNvSpPr/>
            <p:nvPr/>
          </p:nvSpPr>
          <p:spPr>
            <a:xfrm>
              <a:off x="1066800" y="357732"/>
              <a:ext cx="1771631" cy="840230"/>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12" name="Right Triangle 11"/>
          <p:cNvSpPr/>
          <p:nvPr/>
        </p:nvSpPr>
        <p:spPr>
          <a:xfrm rot="5400000" flipH="1">
            <a:off x="660174" y="7641999"/>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sp>
        <p:nvSpPr>
          <p:cNvPr id="13" name="Right Triangle 12"/>
          <p:cNvSpPr/>
          <p:nvPr/>
        </p:nvSpPr>
        <p:spPr>
          <a:xfrm rot="16200000" flipH="1">
            <a:off x="5476308" y="-699520"/>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spTree>
    <p:extLst>
      <p:ext uri="{BB962C8B-B14F-4D97-AF65-F5344CB8AC3E}">
        <p14:creationId xmlns:p14="http://schemas.microsoft.com/office/powerpoint/2010/main" val="162580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TextBox 4"/>
          <p:cNvSpPr txBox="1"/>
          <p:nvPr/>
        </p:nvSpPr>
        <p:spPr>
          <a:xfrm>
            <a:off x="161925" y="228600"/>
            <a:ext cx="7448550" cy="7884056"/>
          </a:xfrm>
          <a:prstGeom prst="rect">
            <a:avLst/>
          </a:prstGeom>
          <a:noFill/>
        </p:spPr>
        <p:txBody>
          <a:bodyPr wrap="square" lIns="96367" tIns="48184" rIns="96367" bIns="48184" rtlCol="0">
            <a:spAutoFit/>
          </a:bodyPr>
          <a:lstStyle/>
          <a:p>
            <a:r>
              <a:rPr lang="en-US" sz="1400" b="1" u="sng" dirty="0"/>
              <a:t>Student Directions</a:t>
            </a:r>
            <a:r>
              <a:rPr lang="en-US" sz="1400" b="1" dirty="0"/>
              <a:t>:  Read the Directions.  </a:t>
            </a:r>
          </a:p>
          <a:p>
            <a:endParaRPr lang="en-US" sz="1200" u="sng" dirty="0"/>
          </a:p>
          <a:p>
            <a:r>
              <a:rPr lang="en-US" sz="1200" b="1" u="sng" dirty="0"/>
              <a:t>Part 1</a:t>
            </a:r>
            <a:r>
              <a:rPr lang="en-US" sz="1200" b="1" dirty="0"/>
              <a:t> </a:t>
            </a:r>
          </a:p>
          <a:p>
            <a:endParaRPr lang="en-US" sz="1200" b="1" dirty="0"/>
          </a:p>
          <a:p>
            <a:r>
              <a:rPr lang="en-US" sz="1200" b="1" dirty="0"/>
              <a:t>Your assignment:</a:t>
            </a:r>
          </a:p>
          <a:p>
            <a:r>
              <a:rPr lang="en-US" sz="1200" dirty="0"/>
              <a:t>You will read </a:t>
            </a:r>
            <a:r>
              <a:rPr lang="en-US" sz="1200" dirty="0" smtClean="0"/>
              <a:t>several literary and informational accounts </a:t>
            </a:r>
            <a:r>
              <a:rPr lang="en-US" sz="1200" dirty="0"/>
              <a:t>about </a:t>
            </a:r>
            <a:r>
              <a:rPr lang="en-US" sz="1200" dirty="0" smtClean="0"/>
              <a:t>Helen Keller.</a:t>
            </a:r>
          </a:p>
          <a:p>
            <a:r>
              <a:rPr lang="en-US" sz="1200" dirty="0" smtClean="0"/>
              <a:t>As </a:t>
            </a:r>
            <a:r>
              <a:rPr lang="en-US" sz="1200" dirty="0"/>
              <a:t>you read, take notes on these sources.  </a:t>
            </a:r>
          </a:p>
          <a:p>
            <a:r>
              <a:rPr lang="en-US" sz="1200" dirty="0"/>
              <a:t>Then you will answer several research questions about these </a:t>
            </a:r>
            <a:r>
              <a:rPr lang="en-US" sz="1200" dirty="0" smtClean="0"/>
              <a:t>sources</a:t>
            </a:r>
            <a:r>
              <a:rPr lang="en-US" sz="1200" dirty="0"/>
              <a:t>. </a:t>
            </a:r>
            <a:endParaRPr lang="en-US" sz="1200" dirty="0" smtClean="0"/>
          </a:p>
          <a:p>
            <a:endParaRPr lang="en-US" sz="1200" dirty="0"/>
          </a:p>
          <a:p>
            <a:pPr marL="359702" indent="-359702">
              <a:defRPr/>
            </a:pPr>
            <a:r>
              <a:rPr lang="en-US" sz="1200" dirty="0"/>
              <a:t>These </a:t>
            </a:r>
            <a:r>
              <a:rPr lang="en-US" sz="1200" dirty="0" smtClean="0"/>
              <a:t>notes will </a:t>
            </a:r>
            <a:r>
              <a:rPr lang="en-US" sz="1200" dirty="0"/>
              <a:t>help you plan to write </a:t>
            </a:r>
            <a:r>
              <a:rPr lang="en-US" sz="1200" dirty="0" smtClean="0"/>
              <a:t>an informational article about </a:t>
            </a:r>
            <a:r>
              <a:rPr lang="en-US" sz="1200" dirty="0"/>
              <a:t>Helen Keller </a:t>
            </a:r>
            <a:r>
              <a:rPr lang="en-US" sz="1200" dirty="0" smtClean="0"/>
              <a:t>as</a:t>
            </a:r>
          </a:p>
          <a:p>
            <a:pPr marL="359702" indent="-359702">
              <a:defRPr/>
            </a:pPr>
            <a:r>
              <a:rPr lang="en-US" sz="1200" dirty="0" smtClean="0"/>
              <a:t>a </a:t>
            </a:r>
            <a:r>
              <a:rPr lang="en-US" sz="1200" dirty="0"/>
              <a:t>true </a:t>
            </a:r>
            <a:r>
              <a:rPr lang="en-US" sz="1200" dirty="0" smtClean="0"/>
              <a:t>hero for your library</a:t>
            </a:r>
            <a:r>
              <a:rPr lang="en-US" sz="1200" dirty="0"/>
              <a:t>.  The library will show your article to students to encourage them to read more about </a:t>
            </a:r>
            <a:r>
              <a:rPr lang="en-US" sz="1200" dirty="0" smtClean="0"/>
              <a:t>true</a:t>
            </a:r>
          </a:p>
          <a:p>
            <a:pPr marL="359702" indent="-359702">
              <a:defRPr/>
            </a:pPr>
            <a:r>
              <a:rPr lang="en-US" sz="1200" dirty="0" smtClean="0"/>
              <a:t> heroes. Your article should </a:t>
            </a:r>
            <a:r>
              <a:rPr lang="en-US" sz="1200" dirty="0"/>
              <a:t>include what it takes to be a hero and </a:t>
            </a:r>
            <a:r>
              <a:rPr lang="en-US" sz="1200" dirty="0" smtClean="0"/>
              <a:t>the sequence of Helen’s </a:t>
            </a:r>
            <a:r>
              <a:rPr lang="en-US" sz="1200" dirty="0"/>
              <a:t>journey to become </a:t>
            </a:r>
            <a:r>
              <a:rPr lang="en-US" sz="1200" dirty="0" smtClean="0"/>
              <a:t>a hero</a:t>
            </a:r>
            <a:r>
              <a:rPr lang="en-US" sz="1200" dirty="0"/>
              <a:t>.</a:t>
            </a:r>
          </a:p>
          <a:p>
            <a:r>
              <a:rPr lang="en-US" sz="1200" dirty="0"/>
              <a:t>	</a:t>
            </a:r>
            <a:endParaRPr lang="en-US" sz="1200" b="1" dirty="0"/>
          </a:p>
          <a:p>
            <a:r>
              <a:rPr lang="en-US" sz="1200" b="1" dirty="0"/>
              <a:t>Steps you will be following:</a:t>
            </a:r>
          </a:p>
          <a:p>
            <a:r>
              <a:rPr lang="en-US" sz="1200" dirty="0"/>
              <a:t>In order to help you plan and write your </a:t>
            </a:r>
            <a:r>
              <a:rPr lang="en-US" sz="1200" dirty="0" smtClean="0"/>
              <a:t>article, </a:t>
            </a:r>
            <a:r>
              <a:rPr lang="en-US" sz="1200" dirty="0"/>
              <a:t>you will do all of the following:</a:t>
            </a:r>
          </a:p>
          <a:p>
            <a:pPr marL="228600" indent="-228600">
              <a:buAutoNum type="arabicPeriod"/>
            </a:pPr>
            <a:r>
              <a:rPr lang="en-US" sz="1200" dirty="0" smtClean="0"/>
              <a:t>Read </a:t>
            </a:r>
            <a:r>
              <a:rPr lang="en-US" sz="1200" dirty="0"/>
              <a:t>two articles about </a:t>
            </a:r>
            <a:r>
              <a:rPr lang="en-US" sz="1200" dirty="0" smtClean="0"/>
              <a:t>Helen Keller.</a:t>
            </a:r>
          </a:p>
          <a:p>
            <a:r>
              <a:rPr lang="en-US" sz="1200" dirty="0" smtClean="0"/>
              <a:t>2</a:t>
            </a:r>
            <a:r>
              <a:rPr lang="en-US" sz="1200" dirty="0"/>
              <a:t>. </a:t>
            </a:r>
            <a:r>
              <a:rPr lang="en-US" sz="1200" dirty="0" smtClean="0"/>
              <a:t>  Answer </a:t>
            </a:r>
            <a:r>
              <a:rPr lang="en-US" sz="1200" dirty="0"/>
              <a:t>several questions about the sources.</a:t>
            </a:r>
          </a:p>
          <a:p>
            <a:r>
              <a:rPr lang="en-US" sz="1200" dirty="0"/>
              <a:t>3. </a:t>
            </a:r>
            <a:r>
              <a:rPr lang="en-US" sz="1200" dirty="0" smtClean="0"/>
              <a:t>  Plan </a:t>
            </a:r>
            <a:r>
              <a:rPr lang="en-US" sz="1200" dirty="0"/>
              <a:t>your article.</a:t>
            </a:r>
          </a:p>
          <a:p>
            <a:endParaRPr lang="en-US" sz="1200" b="1" dirty="0"/>
          </a:p>
          <a:p>
            <a:r>
              <a:rPr lang="en-US" sz="1200" b="1" dirty="0"/>
              <a:t>Directions for beginning:</a:t>
            </a:r>
          </a:p>
          <a:p>
            <a:r>
              <a:rPr lang="en-US" sz="1200" dirty="0"/>
              <a:t>You will now read </a:t>
            </a:r>
            <a:r>
              <a:rPr lang="en-US" sz="1200" dirty="0" smtClean="0"/>
              <a:t>several types of texts. Take </a:t>
            </a:r>
            <a:r>
              <a:rPr lang="en-US" sz="1200" dirty="0"/>
              <a:t>notes because you may want to refer to your notes while you plan your article. You can refer to any of the sources as often as you like.</a:t>
            </a:r>
            <a:r>
              <a:rPr lang="en-US" sz="1200" b="1" dirty="0"/>
              <a:t> </a:t>
            </a:r>
          </a:p>
          <a:p>
            <a:endParaRPr lang="en-US" sz="1200" b="1" dirty="0"/>
          </a:p>
          <a:p>
            <a:r>
              <a:rPr lang="en-US" sz="1200" b="1" dirty="0"/>
              <a:t>Questions</a:t>
            </a:r>
          </a:p>
          <a:p>
            <a:r>
              <a:rPr lang="en-US" sz="1200" dirty="0"/>
              <a:t>Answer the questions.  Your answers to these questions will be scored. Also, they will help you think about the sources you’ve read, which should help you plan your article.</a:t>
            </a:r>
          </a:p>
          <a:p>
            <a:endParaRPr lang="en-US" sz="1200" dirty="0"/>
          </a:p>
          <a:p>
            <a:r>
              <a:rPr lang="en-US" sz="1200" b="1" u="sng" dirty="0"/>
              <a:t>Part 2</a:t>
            </a:r>
            <a:r>
              <a:rPr lang="en-US" sz="1200" b="1" dirty="0"/>
              <a:t> </a:t>
            </a:r>
          </a:p>
          <a:p>
            <a:pPr marL="359702" indent="-359702">
              <a:defRPr/>
            </a:pPr>
            <a:r>
              <a:rPr lang="en-US" sz="1200" b="1" u="sng" dirty="0"/>
              <a:t>Your assignment</a:t>
            </a:r>
            <a:r>
              <a:rPr lang="en-US" sz="1200" b="1" dirty="0"/>
              <a:t>: </a:t>
            </a:r>
            <a:r>
              <a:rPr lang="en-US" sz="1200" dirty="0"/>
              <a:t>Write an </a:t>
            </a:r>
            <a:r>
              <a:rPr lang="en-US" sz="1200" dirty="0" smtClean="0"/>
              <a:t>informational article </a:t>
            </a:r>
            <a:r>
              <a:rPr lang="en-US" sz="1200" dirty="0"/>
              <a:t>about Helen Keller </a:t>
            </a:r>
            <a:r>
              <a:rPr lang="en-US" sz="1200" dirty="0" smtClean="0"/>
              <a:t>as a </a:t>
            </a:r>
            <a:r>
              <a:rPr lang="en-US" sz="1200" dirty="0"/>
              <a:t>true hero for your library.  The library </a:t>
            </a:r>
            <a:r>
              <a:rPr lang="en-US" sz="1200" dirty="0" smtClean="0"/>
              <a:t>will</a:t>
            </a:r>
          </a:p>
          <a:p>
            <a:pPr marL="359702" indent="-359702">
              <a:defRPr/>
            </a:pPr>
            <a:r>
              <a:rPr lang="en-US" sz="1200" dirty="0" smtClean="0"/>
              <a:t> show </a:t>
            </a:r>
            <a:r>
              <a:rPr lang="en-US" sz="1200" dirty="0"/>
              <a:t>your article to students to encourage them to read more about true</a:t>
            </a:r>
          </a:p>
          <a:p>
            <a:pPr marL="359702" indent="-359702">
              <a:defRPr/>
            </a:pPr>
            <a:r>
              <a:rPr lang="en-US" sz="1200" dirty="0" smtClean="0"/>
              <a:t>heroes</a:t>
            </a:r>
            <a:r>
              <a:rPr lang="en-US" sz="1200" dirty="0"/>
              <a:t>. Your article should include what it takes to be a hero and the sequence of Helen’s journey to become a hero</a:t>
            </a:r>
            <a:r>
              <a:rPr lang="en-US" sz="1200" dirty="0">
                <a:solidFill>
                  <a:schemeClr val="accent6"/>
                </a:solidFill>
              </a:rPr>
              <a:t>.</a:t>
            </a:r>
          </a:p>
          <a:p>
            <a:endParaRPr lang="en-US" sz="1200" dirty="0"/>
          </a:p>
          <a:p>
            <a:r>
              <a:rPr lang="en-US" sz="1200" b="1" u="sng" dirty="0"/>
              <a:t>You will</a:t>
            </a:r>
            <a:r>
              <a:rPr lang="en-US" sz="1200" dirty="0"/>
              <a:t>:</a:t>
            </a:r>
          </a:p>
          <a:p>
            <a:pPr marL="361375" indent="-361375">
              <a:buAutoNum type="arabicPeriod"/>
            </a:pPr>
            <a:r>
              <a:rPr lang="en-US" sz="1200" dirty="0"/>
              <a:t>Plan your writing.  You may use your notes and answers.</a:t>
            </a:r>
          </a:p>
          <a:p>
            <a:pPr marL="361375" indent="-361375">
              <a:buAutoNum type="arabicPeriod"/>
            </a:pPr>
            <a:endParaRPr lang="en-US" sz="1200" dirty="0"/>
          </a:p>
          <a:p>
            <a:pPr marL="361375" indent="-361375">
              <a:buAutoNum type="arabicPeriod"/>
            </a:pPr>
            <a:r>
              <a:rPr lang="en-US" sz="1200" dirty="0"/>
              <a:t>Write – Revise and Edit your first draft (your teacher will give you paper).</a:t>
            </a:r>
          </a:p>
          <a:p>
            <a:pPr marL="361375" indent="-361375">
              <a:buAutoNum type="arabicPeriod"/>
            </a:pPr>
            <a:endParaRPr lang="en-US" sz="1200" dirty="0"/>
          </a:p>
          <a:p>
            <a:pPr marL="361375" indent="-361375">
              <a:buAutoNum type="arabicPeriod"/>
            </a:pPr>
            <a:r>
              <a:rPr lang="en-US" sz="1200" dirty="0"/>
              <a:t>Write a final draft for your  report</a:t>
            </a:r>
            <a:r>
              <a:rPr lang="en-US" sz="1200" dirty="0" smtClean="0"/>
              <a:t>.</a:t>
            </a:r>
            <a:endParaRPr lang="en-US" sz="1200" dirty="0"/>
          </a:p>
          <a:p>
            <a:pPr algn="ctr"/>
            <a:r>
              <a:rPr lang="en-US" sz="1200" b="1" u="sng" dirty="0"/>
              <a:t>How you will be scored</a:t>
            </a:r>
          </a:p>
          <a:p>
            <a:endParaRPr lang="en-US" sz="1200" dirty="0"/>
          </a:p>
          <a:p>
            <a:endParaRPr lang="en-US" sz="1200" u="sng" dirty="0"/>
          </a:p>
        </p:txBody>
      </p:sp>
      <p:graphicFrame>
        <p:nvGraphicFramePr>
          <p:cNvPr id="3" name="Table 2"/>
          <p:cNvGraphicFramePr>
            <a:graphicFrameLocks noGrp="1"/>
          </p:cNvGraphicFramePr>
          <p:nvPr>
            <p:extLst>
              <p:ext uri="{D42A27DB-BD31-4B8C-83A1-F6EECF244321}">
                <p14:modId xmlns:p14="http://schemas.microsoft.com/office/powerpoint/2010/main" val="1486970046"/>
              </p:ext>
            </p:extLst>
          </p:nvPr>
        </p:nvGraphicFramePr>
        <p:xfrm>
          <a:off x="838200" y="7543800"/>
          <a:ext cx="5943600" cy="1905000"/>
        </p:xfrm>
        <a:graphic>
          <a:graphicData uri="http://schemas.openxmlformats.org/drawingml/2006/table">
            <a:tbl>
              <a:tblPr firstRow="1" bandRow="1">
                <a:tableStyleId>{5940675A-B579-460E-94D1-54222C63F5DA}</a:tableStyleId>
              </a:tblPr>
              <a:tblGrid>
                <a:gridCol w="1524000"/>
                <a:gridCol w="4419600"/>
              </a:tblGrid>
              <a:tr h="370840">
                <a:tc rowSpan="2">
                  <a:txBody>
                    <a:bodyPr/>
                    <a:lstStyle/>
                    <a:p>
                      <a:r>
                        <a:rPr lang="en-US" sz="1000" dirty="0" smtClean="0"/>
                        <a:t>Purpose</a:t>
                      </a:r>
                    </a:p>
                    <a:p>
                      <a:endParaRPr lang="en-US" sz="1000" dirty="0" smtClean="0"/>
                    </a:p>
                    <a:p>
                      <a:endParaRPr lang="en-US" sz="1000" dirty="0" smtClean="0"/>
                    </a:p>
                    <a:p>
                      <a:r>
                        <a:rPr lang="en-US" sz="1000" dirty="0" smtClean="0"/>
                        <a:t>Organization</a:t>
                      </a:r>
                      <a:endParaRPr lang="en-US" sz="1000" dirty="0"/>
                    </a:p>
                  </a:txBody>
                  <a:tcPr>
                    <a:solidFill>
                      <a:schemeClr val="bg2"/>
                    </a:solidFill>
                  </a:tcPr>
                </a:tc>
                <a:tc>
                  <a:txBody>
                    <a:bodyPr/>
                    <a:lstStyle/>
                    <a:p>
                      <a:r>
                        <a:rPr lang="en-US" sz="1000" dirty="0" smtClean="0"/>
                        <a:t>Did you identify a topic and provide one focus?</a:t>
                      </a:r>
                      <a:endParaRPr lang="en-US" sz="1000" dirty="0"/>
                    </a:p>
                  </a:txBody>
                  <a:tcPr anchor="ctr">
                    <a:solidFill>
                      <a:schemeClr val="bg2"/>
                    </a:solidFill>
                  </a:tcPr>
                </a:tc>
              </a:tr>
              <a:tr h="370840">
                <a:tc vMerge="1">
                  <a:txBody>
                    <a:bodyPr/>
                    <a:lstStyle/>
                    <a:p>
                      <a:endParaRPr lang="en-US" dirty="0"/>
                    </a:p>
                  </a:txBody>
                  <a:tcPr>
                    <a:solidFill>
                      <a:schemeClr val="bg1"/>
                    </a:solidFill>
                  </a:tcPr>
                </a:tc>
                <a:tc>
                  <a:txBody>
                    <a:bodyPr/>
                    <a:lstStyle/>
                    <a:p>
                      <a:r>
                        <a:rPr lang="en-US" sz="1000" dirty="0" smtClean="0"/>
                        <a:t>Is your writing organized using the same structure?  Are</a:t>
                      </a:r>
                      <a:r>
                        <a:rPr lang="en-US" sz="1000" baseline="0" dirty="0" smtClean="0"/>
                        <a:t> your transitions between ideas effective?  Did you use transitional words?</a:t>
                      </a:r>
                      <a:endParaRPr lang="en-US" sz="1000" dirty="0"/>
                    </a:p>
                  </a:txBody>
                  <a:tcPr anchor="ctr">
                    <a:solidFill>
                      <a:schemeClr val="bg2"/>
                    </a:solidFill>
                  </a:tcPr>
                </a:tc>
              </a:tr>
              <a:tr h="370840">
                <a:tc rowSpan="2">
                  <a:txBody>
                    <a:bodyPr/>
                    <a:lstStyle/>
                    <a:p>
                      <a:r>
                        <a:rPr lang="en-US" sz="1000" dirty="0" smtClean="0"/>
                        <a:t>Elaboration of evidence.</a:t>
                      </a:r>
                    </a:p>
                    <a:p>
                      <a:endParaRPr lang="en-US" sz="1000" dirty="0" smtClean="0"/>
                    </a:p>
                    <a:p>
                      <a:r>
                        <a:rPr lang="en-US" sz="1000" dirty="0" smtClean="0"/>
                        <a:t>Elaboration of language and vocabulary</a:t>
                      </a:r>
                    </a:p>
                  </a:txBody>
                  <a:tcPr>
                    <a:solidFill>
                      <a:schemeClr val="bg1">
                        <a:lumMod val="95000"/>
                      </a:schemeClr>
                    </a:solidFill>
                  </a:tcPr>
                </a:tc>
                <a:tc>
                  <a:txBody>
                    <a:bodyPr/>
                    <a:lstStyle/>
                    <a:p>
                      <a:r>
                        <a:rPr lang="en-US" sz="1000" dirty="0" smtClean="0"/>
                        <a:t>Did you elaborate with facts, details, quotations and</a:t>
                      </a:r>
                      <a:r>
                        <a:rPr lang="en-US" sz="1000" baseline="0" dirty="0" smtClean="0"/>
                        <a:t> other information?</a:t>
                      </a:r>
                      <a:endParaRPr lang="en-US" sz="1000" dirty="0"/>
                    </a:p>
                  </a:txBody>
                  <a:tcPr anchor="ctr">
                    <a:solidFill>
                      <a:schemeClr val="bg1">
                        <a:lumMod val="95000"/>
                      </a:schemeClr>
                    </a:solidFill>
                  </a:tcPr>
                </a:tc>
              </a:tr>
              <a:tr h="370840">
                <a:tc vMerge="1">
                  <a:txBody>
                    <a:bodyPr/>
                    <a:lstStyle/>
                    <a:p>
                      <a:endParaRPr lang="en-US" dirty="0"/>
                    </a:p>
                  </a:txBody>
                  <a:tcPr>
                    <a:solidFill>
                      <a:schemeClr val="bg1"/>
                    </a:solidFill>
                  </a:tcPr>
                </a:tc>
                <a:tc>
                  <a:txBody>
                    <a:bodyPr/>
                    <a:lstStyle/>
                    <a:p>
                      <a:r>
                        <a:rPr lang="en-US" sz="1000" dirty="0" smtClean="0"/>
                        <a:t>Did you use vocabulary and precise language about the topic?  </a:t>
                      </a:r>
                      <a:endParaRPr lang="en-US" sz="1000" dirty="0"/>
                    </a:p>
                  </a:txBody>
                  <a:tcPr anchor="ctr">
                    <a:solidFill>
                      <a:schemeClr val="bg1">
                        <a:lumMod val="95000"/>
                      </a:schemeClr>
                    </a:solidFill>
                  </a:tcPr>
                </a:tc>
              </a:tr>
              <a:tr h="370840">
                <a:tc>
                  <a:txBody>
                    <a:bodyPr/>
                    <a:lstStyle/>
                    <a:p>
                      <a:r>
                        <a:rPr lang="en-US" sz="1000" dirty="0" smtClean="0"/>
                        <a:t>Conventions</a:t>
                      </a:r>
                      <a:endParaRPr lang="en-US" sz="1000" dirty="0"/>
                    </a:p>
                  </a:txBody>
                  <a:tcPr anchor="ctr">
                    <a:solidFill>
                      <a:schemeClr val="accent6">
                        <a:lumMod val="20000"/>
                        <a:lumOff val="80000"/>
                      </a:schemeClr>
                    </a:solidFill>
                  </a:tcPr>
                </a:tc>
                <a:tc>
                  <a:txBody>
                    <a:bodyPr/>
                    <a:lstStyle/>
                    <a:p>
                      <a:r>
                        <a:rPr lang="en-US" sz="1000" dirty="0" smtClean="0"/>
                        <a:t>Did you follow the rules of grammar, usage and mechanics (spelling, punctuation, capitalization, etc…)?</a:t>
                      </a:r>
                      <a:endParaRPr lang="en-US" sz="1000" dirty="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761219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2895" y="76200"/>
            <a:ext cx="6866105" cy="10341293"/>
          </a:xfrm>
          <a:prstGeom prst="rect">
            <a:avLst/>
          </a:prstGeom>
        </p:spPr>
        <p:txBody>
          <a:bodyPr wrap="square">
            <a:spAutoFit/>
          </a:bodyPr>
          <a:lstStyle/>
          <a:p>
            <a:pPr marL="2344738" algn="ctr"/>
            <a:r>
              <a:rPr lang="en-US" sz="1600" b="1" u="sng" dirty="0" smtClean="0"/>
              <a:t>The Miracle Worker </a:t>
            </a:r>
          </a:p>
          <a:p>
            <a:pPr marL="2344738" algn="ctr"/>
            <a:r>
              <a:rPr lang="en-US" sz="1200" dirty="0" smtClean="0"/>
              <a:t>By Elizabeth Yeo  </a:t>
            </a:r>
          </a:p>
          <a:p>
            <a:pPr marL="2344738" algn="ctr"/>
            <a:r>
              <a:rPr lang="en-US" sz="1100" i="1" dirty="0" smtClean="0"/>
              <a:t>Source:  </a:t>
            </a:r>
            <a:r>
              <a:rPr lang="en-US" sz="1100" dirty="0" smtClean="0"/>
              <a:t>William Gibson</a:t>
            </a:r>
          </a:p>
          <a:p>
            <a:pPr algn="ctr"/>
            <a:r>
              <a:rPr lang="en-US" sz="1100" dirty="0" smtClean="0"/>
              <a:t>                                                                           (Samuel French Agency, NYC)</a:t>
            </a:r>
            <a:endParaRPr lang="en-US" sz="1100" i="1" dirty="0" smtClean="0"/>
          </a:p>
          <a:p>
            <a:pPr marL="2344738" algn="ctr"/>
            <a:endParaRPr lang="en-US" sz="1200" dirty="0" smtClean="0"/>
          </a:p>
          <a:p>
            <a:pPr marL="2344738"/>
            <a:r>
              <a:rPr lang="en-US" sz="1400" b="1" dirty="0" smtClean="0"/>
              <a:t>All About Helen</a:t>
            </a:r>
          </a:p>
          <a:p>
            <a:pPr marL="2344738"/>
            <a:r>
              <a:rPr lang="en-US" sz="1200" dirty="0" smtClean="0"/>
              <a:t>My class was going to perform a school play about a girl named Helen Keller.  Our class had just read the book, The Miracle Worker.</a:t>
            </a:r>
          </a:p>
          <a:p>
            <a:pPr marL="2344738" indent="2344738"/>
            <a:endParaRPr lang="en-US" sz="1200" dirty="0" smtClean="0"/>
          </a:p>
          <a:p>
            <a:pPr marL="2344738"/>
            <a:r>
              <a:rPr lang="en-US" sz="1200" dirty="0" smtClean="0"/>
              <a:t>Helen was born in 1880 in Alabama.  Helen lived in a world of silence and darkness since she was two years old.  After that Helen Keller had never seen the sky, heard her mother's voice or expressed her feelings. Helen did not know how to communicate what she wanted, so she threw temper tantrums and had terrible manners.</a:t>
            </a:r>
          </a:p>
          <a:p>
            <a:pPr marL="2344738" indent="2344738"/>
            <a:endParaRPr lang="en-US" sz="1200" dirty="0" smtClean="0"/>
          </a:p>
          <a:p>
            <a:pPr marL="2344738"/>
            <a:r>
              <a:rPr lang="en-US" sz="1200" dirty="0" smtClean="0"/>
              <a:t>Then, Helen’s parents hired a 20-year-old teacher from Boston to help Helen. Her name was Annie and she was a teacher for the blind.  Annie had once been blind too.  She wanted to teach Helen to communicate through touch.  Our play was all about how Helen learned to understand words so she could communicate with others.</a:t>
            </a:r>
          </a:p>
          <a:p>
            <a:pPr marL="2344738"/>
            <a:endParaRPr lang="en-US" sz="1200" dirty="0" smtClean="0"/>
          </a:p>
          <a:p>
            <a:r>
              <a:rPr lang="en-US" sz="1200" dirty="0" smtClean="0"/>
              <a:t>Annie tried and tried to teach Helen.  She spelled words into Helen’s hand.  Finally she did.  My favorite part of the play is when Helen was 7 years old.  She has just knocked over a pitcher of water at the family dinner table because she was mad. Annie drags Helen out to the water pump to refill the pitcher.</a:t>
            </a:r>
          </a:p>
          <a:p>
            <a:endParaRPr lang="en-US" sz="1200" dirty="0" smtClean="0"/>
          </a:p>
          <a:p>
            <a:r>
              <a:rPr lang="en-US" sz="1400" b="1" dirty="0" smtClean="0"/>
              <a:t>The Play</a:t>
            </a:r>
            <a:endParaRPr lang="en-US" sz="800" dirty="0" smtClean="0"/>
          </a:p>
          <a:p>
            <a:r>
              <a:rPr lang="en-US" sz="1200" dirty="0" smtClean="0"/>
              <a:t>Annie: “All, right. Pump.”</a:t>
            </a:r>
          </a:p>
          <a:p>
            <a:endParaRPr lang="en-US" sz="800" dirty="0" smtClean="0"/>
          </a:p>
          <a:p>
            <a:r>
              <a:rPr lang="en-US" sz="1200" dirty="0" smtClean="0"/>
              <a:t>Helen touches her cheek (a sign that she wants her mother). </a:t>
            </a:r>
          </a:p>
          <a:p>
            <a:endParaRPr lang="en-US" sz="800" dirty="0" smtClean="0"/>
          </a:p>
          <a:p>
            <a:r>
              <a:rPr lang="en-US" sz="1200" dirty="0" smtClean="0"/>
              <a:t>Annie: “No, she’s not here. Pump!”</a:t>
            </a:r>
          </a:p>
          <a:p>
            <a:endParaRPr lang="en-US" sz="800" dirty="0" smtClean="0"/>
          </a:p>
          <a:p>
            <a:r>
              <a:rPr lang="en-US" sz="1200" dirty="0" smtClean="0"/>
              <a:t>[Annie makes Helen  pump the water. Helen obeys. She pumps till the water comes, then Annie puts the pitcher under the water to refill it.  The water splashes on Helen’s hands.  Annie spells the word water into Helen’s hand, hoping Helen will understand.]</a:t>
            </a:r>
          </a:p>
          <a:p>
            <a:endParaRPr lang="en-US" sz="800" dirty="0" smtClean="0"/>
          </a:p>
          <a:p>
            <a:r>
              <a:rPr lang="en-US" sz="1200" dirty="0" smtClean="0"/>
              <a:t>Annie: “Water. W, A, T, E, R. Water. It has a name—”</a:t>
            </a:r>
          </a:p>
          <a:p>
            <a:endParaRPr lang="en-US" sz="800" dirty="0" smtClean="0"/>
          </a:p>
          <a:p>
            <a:r>
              <a:rPr lang="en-US" sz="1200" dirty="0" smtClean="0"/>
              <a:t>[Then, the miracle happens. Helen drops the pitcher and freezes.  Helen’s face shows she remembers the word water from when she was a baby.]</a:t>
            </a:r>
          </a:p>
          <a:p>
            <a:endParaRPr lang="en-US" sz="800" dirty="0" smtClean="0"/>
          </a:p>
          <a:p>
            <a:r>
              <a:rPr lang="en-US" sz="1200" dirty="0" smtClean="0"/>
              <a:t>Helen: “</a:t>
            </a:r>
            <a:r>
              <a:rPr lang="en-US" sz="1200" dirty="0" err="1" smtClean="0"/>
              <a:t>Wah</a:t>
            </a:r>
            <a:r>
              <a:rPr lang="en-US" sz="1200" dirty="0" smtClean="0"/>
              <a:t>. </a:t>
            </a:r>
            <a:r>
              <a:rPr lang="en-US" sz="1200" dirty="0" err="1" smtClean="0"/>
              <a:t>Wah</a:t>
            </a:r>
            <a:r>
              <a:rPr lang="en-US" sz="1200" dirty="0" smtClean="0"/>
              <a:t>. [And again, with great effort.] </a:t>
            </a:r>
            <a:r>
              <a:rPr lang="en-US" sz="1200" dirty="0" err="1" smtClean="0"/>
              <a:t>Wath</a:t>
            </a:r>
            <a:r>
              <a:rPr lang="en-US" sz="1200" dirty="0" smtClean="0"/>
              <a:t>. </a:t>
            </a:r>
            <a:r>
              <a:rPr lang="en-US" sz="1200" dirty="0" err="1" smtClean="0"/>
              <a:t>Wah</a:t>
            </a:r>
            <a:r>
              <a:rPr lang="en-US" sz="1200" dirty="0" smtClean="0"/>
              <a:t>.”</a:t>
            </a:r>
          </a:p>
          <a:p>
            <a:endParaRPr lang="en-US" sz="800" dirty="0" smtClean="0"/>
          </a:p>
          <a:p>
            <a:r>
              <a:rPr lang="en-US" sz="1200" dirty="0" smtClean="0"/>
              <a:t>[Helen feels the water and spells it into her own palm. Then Helen spells it into Annie’s hand.]</a:t>
            </a:r>
          </a:p>
          <a:p>
            <a:endParaRPr lang="en-US" sz="800" dirty="0" smtClean="0"/>
          </a:p>
          <a:p>
            <a:r>
              <a:rPr lang="en-US" sz="1200" dirty="0" smtClean="0"/>
              <a:t>Annie: [Whispering.] “Yes.”</a:t>
            </a:r>
          </a:p>
          <a:p>
            <a:endParaRPr lang="en-US" sz="800" dirty="0" smtClean="0"/>
          </a:p>
          <a:p>
            <a:r>
              <a:rPr lang="en-US" sz="1200" dirty="0" smtClean="0"/>
              <a:t>[Helen spells into it again.]</a:t>
            </a:r>
          </a:p>
          <a:p>
            <a:endParaRPr lang="en-US" sz="800" dirty="0" smtClean="0"/>
          </a:p>
          <a:p>
            <a:r>
              <a:rPr lang="en-US" sz="1200" dirty="0" smtClean="0"/>
              <a:t>Annie: “Yes!”</a:t>
            </a:r>
          </a:p>
          <a:p>
            <a:endParaRPr lang="en-US" sz="800" dirty="0" smtClean="0"/>
          </a:p>
          <a:p>
            <a:r>
              <a:rPr lang="en-US" sz="1200" dirty="0" smtClean="0"/>
              <a:t>Annie is so surprised that Helen understands, that she falls to her knees. Helen drops to the ground too and pats the ground.  Helen holds up her palm and Annie spells G R O U N D.</a:t>
            </a:r>
          </a:p>
          <a:p>
            <a:endParaRPr lang="en-US" sz="800" dirty="0" smtClean="0"/>
          </a:p>
          <a:p>
            <a:r>
              <a:rPr lang="en-US" sz="1200" dirty="0" smtClean="0"/>
              <a:t>Annie: “Ground.”</a:t>
            </a:r>
          </a:p>
          <a:p>
            <a:endParaRPr lang="en-US" sz="1200" dirty="0" smtClean="0"/>
          </a:p>
          <a:p>
            <a:r>
              <a:rPr lang="en-US" sz="1200" dirty="0" smtClean="0"/>
              <a:t>[Helen spells it back.]</a:t>
            </a:r>
          </a:p>
          <a:p>
            <a:endParaRPr lang="en-US" sz="1200" dirty="0"/>
          </a:p>
          <a:p>
            <a:r>
              <a:rPr lang="en-US" sz="1200" dirty="0"/>
              <a:t>Annie: “Yes</a:t>
            </a:r>
            <a:r>
              <a:rPr lang="en-US" sz="1200" dirty="0" smtClean="0"/>
              <a:t>!”</a:t>
            </a:r>
            <a:endParaRPr lang="en-US" sz="1200" dirty="0"/>
          </a:p>
        </p:txBody>
      </p:sp>
      <p:pic>
        <p:nvPicPr>
          <p:cNvPr id="1026" name="Picture 2" descr="http://cdn.amightygirl.com/catalog/product/cache/1/image/9df78eab33525d08d6e5fb8d27136e95/5/1/51731t0f6bl_1_.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8314"/>
          <a:stretch/>
        </p:blipFill>
        <p:spPr bwMode="auto">
          <a:xfrm>
            <a:off x="533399" y="501602"/>
            <a:ext cx="1981201" cy="2622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8233" y="76953"/>
            <a:ext cx="2514600" cy="400110"/>
          </a:xfrm>
          <a:prstGeom prst="rect">
            <a:avLst/>
          </a:prstGeom>
          <a:noFill/>
        </p:spPr>
        <p:txBody>
          <a:bodyPr wrap="square" rtlCol="0">
            <a:spAutoFit/>
          </a:bodyPr>
          <a:lstStyle/>
          <a:p>
            <a:r>
              <a:rPr lang="en-US" b="1" dirty="0" smtClean="0"/>
              <a:t>Literary Source 1</a:t>
            </a:r>
            <a:endParaRPr lang="en-US" b="1" dirty="0"/>
          </a:p>
        </p:txBody>
      </p:sp>
      <p:sp>
        <p:nvSpPr>
          <p:cNvPr id="6" name="TextBox 5"/>
          <p:cNvSpPr txBox="1"/>
          <p:nvPr/>
        </p:nvSpPr>
        <p:spPr>
          <a:xfrm>
            <a:off x="6022738" y="147659"/>
            <a:ext cx="1524000" cy="707886"/>
          </a:xfrm>
          <a:prstGeom prst="rect">
            <a:avLst/>
          </a:prstGeom>
          <a:noFill/>
          <a:ln>
            <a:noFill/>
          </a:ln>
        </p:spPr>
        <p:txBody>
          <a:bodyPr wrap="square" rtlCol="0">
            <a:spAutoFit/>
          </a:bodyPr>
          <a:lstStyle/>
          <a:p>
            <a:r>
              <a:rPr lang="en-US" sz="800" dirty="0" smtClean="0"/>
              <a:t>Grade Level 3.6</a:t>
            </a:r>
          </a:p>
          <a:p>
            <a:r>
              <a:rPr lang="en-US" sz="800" dirty="0" smtClean="0"/>
              <a:t>Lexile 710L</a:t>
            </a:r>
          </a:p>
          <a:p>
            <a:r>
              <a:rPr lang="en-US" sz="800" dirty="0" smtClean="0"/>
              <a:t>Lean Sentence Length  9.92</a:t>
            </a:r>
          </a:p>
          <a:p>
            <a:r>
              <a:rPr lang="en-US" sz="800" dirty="0" smtClean="0"/>
              <a:t>Lean Log Word Frequency 3.42</a:t>
            </a:r>
          </a:p>
          <a:p>
            <a:r>
              <a:rPr lang="en-US" sz="800" dirty="0" smtClean="0"/>
              <a:t>Word Count 397</a:t>
            </a:r>
            <a:endParaRPr lang="en-US" sz="800" dirty="0"/>
          </a:p>
        </p:txBody>
      </p:sp>
    </p:spTree>
    <p:extLst>
      <p:ext uri="{BB962C8B-B14F-4D97-AF65-F5344CB8AC3E}">
        <p14:creationId xmlns:p14="http://schemas.microsoft.com/office/powerpoint/2010/main" val="316987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1" y="213244"/>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86788675"/>
              </p:ext>
            </p:extLst>
          </p:nvPr>
        </p:nvGraphicFramePr>
        <p:xfrm>
          <a:off x="1036320" y="670560"/>
          <a:ext cx="5440680" cy="7336536"/>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3248061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371600"/>
            <a:ext cx="6156960" cy="4534859"/>
          </a:xfrm>
          <a:prstGeom prst="rect">
            <a:avLst/>
          </a:prstGeom>
        </p:spPr>
        <p:txBody>
          <a:bodyPr wrap="square" lIns="101882" tIns="50941" rIns="101882" bIns="50941">
            <a:spAutoFit/>
          </a:bodyPr>
          <a:lstStyle/>
          <a:p>
            <a:pPr algn="ctr"/>
            <a:r>
              <a:rPr lang="en-US" sz="1800" b="1" u="sng" dirty="0"/>
              <a:t>Helen </a:t>
            </a:r>
            <a:r>
              <a:rPr lang="en-US" sz="1800" b="1" u="sng" dirty="0" smtClean="0"/>
              <a:t>Keller </a:t>
            </a:r>
          </a:p>
          <a:p>
            <a:pPr algn="ctr"/>
            <a:r>
              <a:rPr lang="en-US" sz="1200" i="1" dirty="0" smtClean="0"/>
              <a:t>by </a:t>
            </a:r>
            <a:r>
              <a:rPr lang="en-US" sz="1200" i="1" dirty="0"/>
              <a:t>Langston Hughes</a:t>
            </a:r>
          </a:p>
          <a:p>
            <a:pPr algn="ctr"/>
            <a:endParaRPr lang="en-US" sz="1800" dirty="0" smtClean="0"/>
          </a:p>
          <a:p>
            <a:pPr algn="ctr"/>
            <a:r>
              <a:rPr lang="en-US" sz="1800" dirty="0" smtClean="0"/>
              <a:t>She</a:t>
            </a:r>
            <a:r>
              <a:rPr lang="en-US" sz="1800" dirty="0"/>
              <a:t>,</a:t>
            </a:r>
            <a:br>
              <a:rPr lang="en-US" sz="1800" dirty="0"/>
            </a:br>
            <a:r>
              <a:rPr lang="en-US" sz="1800" dirty="0"/>
              <a:t>In the dark,</a:t>
            </a:r>
            <a:br>
              <a:rPr lang="en-US" sz="1800" dirty="0"/>
            </a:br>
            <a:r>
              <a:rPr lang="en-US" sz="1800" dirty="0"/>
              <a:t>Found light</a:t>
            </a:r>
            <a:br>
              <a:rPr lang="en-US" sz="1800" dirty="0"/>
            </a:br>
            <a:r>
              <a:rPr lang="en-US" sz="1800" dirty="0"/>
              <a:t>Brighter than many ever see.</a:t>
            </a:r>
            <a:br>
              <a:rPr lang="en-US" sz="1800" dirty="0"/>
            </a:br>
            <a:r>
              <a:rPr lang="en-US" sz="1800" dirty="0"/>
              <a:t>She,</a:t>
            </a:r>
            <a:br>
              <a:rPr lang="en-US" sz="1800" dirty="0"/>
            </a:br>
            <a:r>
              <a:rPr lang="en-US" sz="1800" dirty="0"/>
              <a:t>Within herself,</a:t>
            </a:r>
            <a:br>
              <a:rPr lang="en-US" sz="1800" dirty="0"/>
            </a:br>
            <a:r>
              <a:rPr lang="en-US" sz="1800" dirty="0"/>
              <a:t>Found loveliness,</a:t>
            </a:r>
            <a:br>
              <a:rPr lang="en-US" sz="1800" dirty="0"/>
            </a:br>
            <a:r>
              <a:rPr lang="en-US" sz="1800" dirty="0"/>
              <a:t>Through the soul's own mastery.</a:t>
            </a:r>
            <a:br>
              <a:rPr lang="en-US" sz="1800" dirty="0"/>
            </a:br>
            <a:r>
              <a:rPr lang="en-US" sz="1800" dirty="0"/>
              <a:t>And now the world receives</a:t>
            </a:r>
            <a:br>
              <a:rPr lang="en-US" sz="1800" dirty="0"/>
            </a:br>
            <a:r>
              <a:rPr lang="en-US" sz="1800" dirty="0"/>
              <a:t>From her dower:</a:t>
            </a:r>
            <a:br>
              <a:rPr lang="en-US" sz="1800" dirty="0"/>
            </a:br>
            <a:r>
              <a:rPr lang="en-US" sz="1800" dirty="0"/>
              <a:t>The message of the strength</a:t>
            </a:r>
            <a:br>
              <a:rPr lang="en-US" sz="1800" dirty="0"/>
            </a:br>
            <a:r>
              <a:rPr lang="en-US" sz="1800" dirty="0"/>
              <a:t>Of inner power.</a:t>
            </a:r>
            <a:br>
              <a:rPr lang="en-US" sz="1800" dirty="0"/>
            </a:br>
            <a:endParaRPr lang="en-US" sz="1800" dirty="0"/>
          </a:p>
        </p:txBody>
      </p:sp>
      <p:sp>
        <p:nvSpPr>
          <p:cNvPr id="2" name="Rectangle 2"/>
          <p:cNvSpPr>
            <a:spLocks noChangeArrowheads="1"/>
          </p:cNvSpPr>
          <p:nvPr/>
        </p:nvSpPr>
        <p:spPr bwMode="auto">
          <a:xfrm>
            <a:off x="2" y="46132"/>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a:p>
        </p:txBody>
      </p:sp>
      <p:pic>
        <p:nvPicPr>
          <p:cNvPr id="6" name="Picture 10" descr="Helen Keller with Anne Sulliv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470011"/>
            <a:ext cx="1462827"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http://ap-pics2.gotpoem.com/ap-pics/item/9090/55.jpg?8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312" y="5334000"/>
            <a:ext cx="1905000" cy="2101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361890"/>
            <a:ext cx="2514600" cy="400110"/>
          </a:xfrm>
          <a:prstGeom prst="rect">
            <a:avLst/>
          </a:prstGeom>
          <a:noFill/>
        </p:spPr>
        <p:txBody>
          <a:bodyPr wrap="square" rtlCol="0">
            <a:spAutoFit/>
          </a:bodyPr>
          <a:lstStyle/>
          <a:p>
            <a:r>
              <a:rPr lang="en-US" b="1" dirty="0" smtClean="0"/>
              <a:t>Literary Source 2</a:t>
            </a:r>
            <a:endParaRPr lang="en-US" b="1" dirty="0"/>
          </a:p>
        </p:txBody>
      </p:sp>
      <p:sp>
        <p:nvSpPr>
          <p:cNvPr id="9" name="TextBox 8"/>
          <p:cNvSpPr txBox="1"/>
          <p:nvPr/>
        </p:nvSpPr>
        <p:spPr>
          <a:xfrm>
            <a:off x="5638800" y="267147"/>
            <a:ext cx="1828800" cy="707886"/>
          </a:xfrm>
          <a:prstGeom prst="rect">
            <a:avLst/>
          </a:prstGeom>
          <a:noFill/>
          <a:ln>
            <a:noFill/>
          </a:ln>
        </p:spPr>
        <p:txBody>
          <a:bodyPr wrap="square" rtlCol="0">
            <a:spAutoFit/>
          </a:bodyPr>
          <a:lstStyle/>
          <a:p>
            <a:r>
              <a:rPr lang="en-US" sz="800" dirty="0" smtClean="0"/>
              <a:t>Grade Level 5.8</a:t>
            </a:r>
          </a:p>
          <a:p>
            <a:r>
              <a:rPr lang="en-US" sz="800" dirty="0" smtClean="0"/>
              <a:t>Lexile 700L</a:t>
            </a:r>
          </a:p>
          <a:p>
            <a:r>
              <a:rPr lang="en-US" sz="800" dirty="0" smtClean="0"/>
              <a:t>Mean Sentence Length 10.50</a:t>
            </a:r>
          </a:p>
          <a:p>
            <a:r>
              <a:rPr lang="en-US" sz="800" dirty="0" smtClean="0"/>
              <a:t>Mean Log Word Frequency 3.56</a:t>
            </a:r>
          </a:p>
          <a:p>
            <a:r>
              <a:rPr lang="en-US" sz="800" dirty="0" smtClean="0"/>
              <a:t>Word Count 42</a:t>
            </a:r>
            <a:endParaRPr lang="en-US" sz="800" dirty="0"/>
          </a:p>
        </p:txBody>
      </p:sp>
    </p:spTree>
    <p:extLst>
      <p:ext uri="{BB962C8B-B14F-4D97-AF65-F5344CB8AC3E}">
        <p14:creationId xmlns:p14="http://schemas.microsoft.com/office/powerpoint/2010/main" val="9658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565081"/>
          </a:xfrm>
          <a:prstGeom prst="rect">
            <a:avLst/>
          </a:prstGeom>
        </p:spPr>
        <p:txBody>
          <a:bodyPr wrap="square" lIns="101874" tIns="50937" rIns="101874" bIns="50937">
            <a:spAutoFit/>
          </a:bodyPr>
          <a:lstStyle/>
          <a:p>
            <a:pPr marL="342900" indent="-342900">
              <a:buAutoNum type="arabicPeriod"/>
            </a:pPr>
            <a:r>
              <a:rPr lang="en-US" sz="1600" b="1" dirty="0" smtClean="0">
                <a:latin typeface="Helvetica" pitchFamily="34" charset="0"/>
              </a:rPr>
              <a:t>How does The Play </a:t>
            </a:r>
            <a:r>
              <a:rPr lang="en-US" sz="1600" b="1" dirty="0">
                <a:latin typeface="Helvetica" pitchFamily="34" charset="0"/>
              </a:rPr>
              <a:t>section </a:t>
            </a:r>
            <a:r>
              <a:rPr lang="en-US" sz="1600" b="1" dirty="0" smtClean="0">
                <a:latin typeface="Helvetica" pitchFamily="34" charset="0"/>
              </a:rPr>
              <a:t>in </a:t>
            </a:r>
            <a:r>
              <a:rPr lang="en-US" sz="1600" b="1" i="1" u="sng" dirty="0" smtClean="0">
                <a:latin typeface="Helvetica" pitchFamily="34" charset="0"/>
              </a:rPr>
              <a:t>The Miracle Worker</a:t>
            </a:r>
            <a:r>
              <a:rPr lang="en-US" sz="1600" b="1" dirty="0" smtClean="0">
                <a:latin typeface="Helvetica" pitchFamily="34" charset="0"/>
              </a:rPr>
              <a:t>, help the reader know who is speaking? Select </a:t>
            </a:r>
            <a:r>
              <a:rPr lang="en-US" sz="1600" b="1" u="sng" dirty="0" smtClean="0">
                <a:latin typeface="Helvetica" pitchFamily="34" charset="0"/>
              </a:rPr>
              <a:t>two</a:t>
            </a:r>
            <a:r>
              <a:rPr lang="en-US" sz="1600" b="1" dirty="0" smtClean="0">
                <a:latin typeface="Helvetica" pitchFamily="34" charset="0"/>
              </a:rPr>
              <a:t> answers. </a:t>
            </a:r>
          </a:p>
          <a:p>
            <a:pPr marL="342900" indent="-342900">
              <a:buAutoNum type="arabicPeriod"/>
            </a:pPr>
            <a:endParaRPr lang="en-US" sz="1600" dirty="0">
              <a:latin typeface="Helvetica" pitchFamily="34" charset="0"/>
            </a:endParaRPr>
          </a:p>
          <a:p>
            <a:pPr marL="382059" indent="382059">
              <a:buFont typeface="+mj-lt"/>
              <a:buAutoNum type="alphaUcPeriod"/>
            </a:pPr>
            <a:r>
              <a:rPr lang="en-US" sz="1600" dirty="0" smtClean="0">
                <a:latin typeface="Helvetica" pitchFamily="34" charset="0"/>
              </a:rPr>
              <a:t>Helen always speaks after Annie.</a:t>
            </a:r>
            <a:endParaRPr lang="en-US" sz="1600" dirty="0">
              <a:latin typeface="Helvetica" pitchFamily="34" charset="0"/>
            </a:endParaRP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smtClean="0">
                <a:latin typeface="Helvetica" pitchFamily="34" charset="0"/>
              </a:rPr>
              <a:t>The dialogue between Helen and Annie are in quotes.</a:t>
            </a:r>
            <a:endParaRPr lang="en-US" sz="1600" dirty="0">
              <a:latin typeface="Helvetica" pitchFamily="34" charset="0"/>
            </a:endParaRP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a:latin typeface="Helvetica" pitchFamily="34" charset="0"/>
              </a:rPr>
              <a:t> </a:t>
            </a:r>
            <a:r>
              <a:rPr lang="en-US" sz="1600" dirty="0" smtClean="0">
                <a:latin typeface="Helvetica" pitchFamily="34" charset="0"/>
              </a:rPr>
              <a:t>Annie speaks differently than Helen.</a:t>
            </a:r>
            <a:endParaRPr lang="en-US" sz="1600" dirty="0">
              <a:latin typeface="Helvetica" pitchFamily="34" charset="0"/>
            </a:endParaRP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smtClean="0">
                <a:latin typeface="Helvetica" pitchFamily="34" charset="0"/>
              </a:rPr>
              <a:t>Plays are written so the reader can tell who is speaking.</a:t>
            </a:r>
            <a:endParaRPr lang="en-US" sz="1600" dirty="0">
              <a:solidFill>
                <a:srgbClr val="FF0000"/>
              </a:solidFill>
              <a:latin typeface="Helvetica" pitchFamily="34" charset="0"/>
              <a:cs typeface="Helvetica" pitchFamily="34" charset="0"/>
            </a:endParaRPr>
          </a:p>
        </p:txBody>
      </p:sp>
      <p:cxnSp>
        <p:nvCxnSpPr>
          <p:cNvPr id="11" name="Straight Connector 10"/>
          <p:cNvCxnSpPr/>
          <p:nvPr/>
        </p:nvCxnSpPr>
        <p:spPr>
          <a:xfrm>
            <a:off x="410117"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1" y="5029200"/>
            <a:ext cx="5748338" cy="2565081"/>
          </a:xfrm>
          <a:prstGeom prst="rect">
            <a:avLst/>
          </a:prstGeom>
        </p:spPr>
        <p:txBody>
          <a:bodyPr wrap="square" lIns="101874" tIns="50937" rIns="101874" bIns="50937">
            <a:spAutoFit/>
          </a:bodyPr>
          <a:lstStyle/>
          <a:p>
            <a:pPr marL="342900" indent="-342900">
              <a:buAutoNum type="arabicPeriod" startAt="2"/>
            </a:pPr>
            <a:r>
              <a:rPr lang="en-US" sz="1600" b="1" dirty="0" smtClean="0">
                <a:latin typeface="Helvetica" pitchFamily="34" charset="0"/>
              </a:rPr>
              <a:t>What does “She, In </a:t>
            </a:r>
            <a:r>
              <a:rPr lang="en-US" sz="1600" b="1" dirty="0">
                <a:latin typeface="Helvetica" pitchFamily="34" charset="0"/>
              </a:rPr>
              <a:t>the </a:t>
            </a:r>
            <a:r>
              <a:rPr lang="en-US" sz="1600" b="1" dirty="0" smtClean="0">
                <a:latin typeface="Helvetica" pitchFamily="34" charset="0"/>
              </a:rPr>
              <a:t>dark, Found light…” in the poem </a:t>
            </a:r>
            <a:r>
              <a:rPr lang="en-US" sz="1600" b="1" i="1" u="sng" dirty="0" smtClean="0">
                <a:latin typeface="Helvetica" pitchFamily="34" charset="0"/>
              </a:rPr>
              <a:t>Helen Keller</a:t>
            </a:r>
            <a:r>
              <a:rPr lang="en-US" sz="1600" b="1" dirty="0" smtClean="0">
                <a:latin typeface="Helvetica" pitchFamily="34" charset="0"/>
              </a:rPr>
              <a:t>, mean?   </a:t>
            </a:r>
          </a:p>
          <a:p>
            <a:pPr marL="342900" indent="-342900">
              <a:buAutoNum type="arabicPeriod" startAt="2"/>
            </a:pPr>
            <a:endParaRPr lang="en-US" sz="1600" b="1" dirty="0">
              <a:latin typeface="Helvetica" pitchFamily="34" charset="0"/>
            </a:endParaRPr>
          </a:p>
          <a:p>
            <a:pPr marL="382059" indent="382059">
              <a:buFont typeface="+mj-lt"/>
              <a:buAutoNum type="alphaUcPeriod"/>
            </a:pPr>
            <a:r>
              <a:rPr lang="en-US" sz="1600" dirty="0" smtClean="0">
                <a:latin typeface="Helvetica" pitchFamily="34" charset="0"/>
              </a:rPr>
              <a:t>Helen found a very bright light.</a:t>
            </a:r>
            <a:endParaRPr lang="en-US" sz="1600" dirty="0">
              <a:latin typeface="Helvetica" pitchFamily="34" charset="0"/>
            </a:endParaRP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smtClean="0">
                <a:latin typeface="Helvetica" pitchFamily="34" charset="0"/>
              </a:rPr>
              <a:t>She did not like the darkness.</a:t>
            </a:r>
            <a:endParaRPr lang="en-US" sz="1600" dirty="0">
              <a:latin typeface="Helvetica" pitchFamily="34" charset="0"/>
            </a:endParaRP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smtClean="0">
                <a:latin typeface="Helvetica" pitchFamily="34" charset="0"/>
              </a:rPr>
              <a:t>Helen’s “light” was her inner strength. </a:t>
            </a:r>
            <a:endParaRPr lang="en-US" sz="1600" dirty="0">
              <a:latin typeface="Helvetica" pitchFamily="34" charset="0"/>
            </a:endParaRP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smtClean="0">
                <a:latin typeface="Helvetica" pitchFamily="34" charset="0"/>
              </a:rPr>
              <a:t>Helen found light from the world.</a:t>
            </a:r>
            <a:endParaRPr lang="en-US" sz="1600" dirty="0">
              <a:solidFill>
                <a:srgbClr val="FF0000"/>
              </a:solidFill>
              <a:latin typeface="Helvetica" pitchFamily="34" charset="0"/>
              <a:cs typeface="Helvetica" pitchFamily="34" charset="0"/>
            </a:endParaRPr>
          </a:p>
        </p:txBody>
      </p:sp>
      <p:sp>
        <p:nvSpPr>
          <p:cNvPr id="18" name="Oval 17"/>
          <p:cNvSpPr/>
          <p:nvPr/>
        </p:nvSpPr>
        <p:spPr>
          <a:xfrm>
            <a:off x="894865" y="5859444"/>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9" name="Oval 18"/>
          <p:cNvSpPr/>
          <p:nvPr/>
        </p:nvSpPr>
        <p:spPr>
          <a:xfrm>
            <a:off x="894865" y="631814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0" name="Oval 19"/>
          <p:cNvSpPr/>
          <p:nvPr/>
        </p:nvSpPr>
        <p:spPr>
          <a:xfrm>
            <a:off x="894865" y="6775341"/>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894865" y="729903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6" name="Oval 25"/>
          <p:cNvSpPr/>
          <p:nvPr/>
        </p:nvSpPr>
        <p:spPr>
          <a:xfrm>
            <a:off x="1029098" y="29609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7" name="Oval 26"/>
          <p:cNvSpPr/>
          <p:nvPr/>
        </p:nvSpPr>
        <p:spPr>
          <a:xfrm>
            <a:off x="1029098" y="151316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8" name="Oval 27"/>
          <p:cNvSpPr/>
          <p:nvPr/>
        </p:nvSpPr>
        <p:spPr>
          <a:xfrm>
            <a:off x="1030838" y="20084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9" name="Oval 28"/>
          <p:cNvSpPr/>
          <p:nvPr/>
        </p:nvSpPr>
        <p:spPr>
          <a:xfrm>
            <a:off x="1029098" y="25037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32224930"/>
              </p:ext>
            </p:extLst>
          </p:nvPr>
        </p:nvGraphicFramePr>
        <p:xfrm>
          <a:off x="5105400" y="3473699"/>
          <a:ext cx="1981200" cy="869701"/>
        </p:xfrm>
        <a:graphic>
          <a:graphicData uri="http://schemas.openxmlformats.org/drawingml/2006/table">
            <a:tbl>
              <a:tblPr firstRow="1" firstCol="1" bandRow="1"/>
              <a:tblGrid>
                <a:gridCol w="1981200"/>
              </a:tblGrid>
              <a:tr h="134112">
                <a:tc>
                  <a:txBody>
                    <a:bodyPr/>
                    <a:lstStyle/>
                    <a:p>
                      <a:pPr marL="0" marR="0" algn="ctr">
                        <a:lnSpc>
                          <a:spcPct val="100000"/>
                        </a:lnSpc>
                        <a:spcBef>
                          <a:spcPts val="0"/>
                        </a:spcBef>
                        <a:spcAft>
                          <a:spcPts val="0"/>
                        </a:spcAft>
                      </a:pPr>
                      <a:r>
                        <a:rPr lang="en-US" sz="900" b="1" i="1" dirty="0">
                          <a:solidFill>
                            <a:srgbClr val="000000"/>
                          </a:solidFill>
                          <a:effectLst/>
                          <a:latin typeface="Calibri"/>
                          <a:ea typeface="Times New Roman"/>
                          <a:cs typeface="Times New Roman"/>
                        </a:rPr>
                        <a:t>DOK 2 </a:t>
                      </a:r>
                      <a:r>
                        <a:rPr lang="en-US" sz="900" b="1" i="1" dirty="0" smtClean="0">
                          <a:solidFill>
                            <a:srgbClr val="000000"/>
                          </a:solidFill>
                          <a:effectLst/>
                          <a:latin typeface="Calibri"/>
                          <a:ea typeface="Times New Roman"/>
                          <a:cs typeface="Times New Roman"/>
                        </a:rPr>
                        <a:t>– </a:t>
                      </a:r>
                      <a:r>
                        <a:rPr lang="en-US" sz="900" b="1" i="1" dirty="0" err="1" smtClean="0">
                          <a:solidFill>
                            <a:srgbClr val="000000"/>
                          </a:solidFill>
                          <a:effectLst/>
                          <a:latin typeface="Calibri"/>
                          <a:ea typeface="Times New Roman"/>
                          <a:cs typeface="Times New Roman"/>
                        </a:rPr>
                        <a:t>APn</a:t>
                      </a:r>
                      <a:r>
                        <a:rPr lang="en-US" sz="900" b="1" i="1" dirty="0" smtClean="0">
                          <a:solidFill>
                            <a:srgbClr val="000000"/>
                          </a:solidFill>
                          <a:effectLst/>
                          <a:latin typeface="Calibri"/>
                          <a:ea typeface="Times New Roman"/>
                          <a:cs typeface="Times New Roman"/>
                        </a:rPr>
                        <a:t> Toward</a:t>
                      </a:r>
                      <a:r>
                        <a:rPr lang="en-US" sz="900" b="1" i="1" baseline="0" dirty="0" smtClean="0">
                          <a:solidFill>
                            <a:srgbClr val="000000"/>
                          </a:solidFill>
                          <a:effectLst/>
                          <a:latin typeface="Calibri"/>
                          <a:ea typeface="Times New Roman"/>
                          <a:cs typeface="Times New Roman"/>
                        </a:rPr>
                        <a:t> RL.4.5</a:t>
                      </a:r>
                      <a:endParaRPr lang="en-US" sz="900" i="1" dirty="0">
                        <a:effectLst/>
                        <a:latin typeface="Calibri"/>
                        <a:ea typeface="Calibri"/>
                        <a:cs typeface="Times New Roman"/>
                      </a:endParaRPr>
                    </a:p>
                  </a:txBody>
                  <a:tcPr marL="33135" marR="33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732541">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Write or speak about a poem or drama referring to the text structures that contribute to the understanding of the text (verse, rhyme, meter – casts, settings, descriptions, dialogue</a:t>
                      </a:r>
                      <a:r>
                        <a:rPr lang="en-US" sz="900" b="1" dirty="0" smtClean="0">
                          <a:solidFill>
                            <a:srgbClr val="000000"/>
                          </a:solidFill>
                          <a:effectLst/>
                          <a:latin typeface="Calibri"/>
                          <a:ea typeface="Times New Roman"/>
                          <a:cs typeface="Times New Roman"/>
                        </a:rPr>
                        <a:t>).</a:t>
                      </a:r>
                    </a:p>
                  </a:txBody>
                  <a:tcPr marL="33135" marR="33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58727698"/>
              </p:ext>
            </p:extLst>
          </p:nvPr>
        </p:nvGraphicFramePr>
        <p:xfrm>
          <a:off x="5257800" y="7985125"/>
          <a:ext cx="1828800" cy="701675"/>
        </p:xfrm>
        <a:graphic>
          <a:graphicData uri="http://schemas.openxmlformats.org/drawingml/2006/table">
            <a:tbl>
              <a:tblPr firstRow="1" firstCol="1" bandRow="1"/>
              <a:tblGrid>
                <a:gridCol w="182880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3 </a:t>
                      </a:r>
                      <a:r>
                        <a:rPr lang="en-US" sz="900" b="1" dirty="0" smtClean="0">
                          <a:solidFill>
                            <a:srgbClr val="000000"/>
                          </a:solidFill>
                          <a:effectLst/>
                          <a:latin typeface="Calibri"/>
                          <a:ea typeface="Times New Roman"/>
                          <a:cs typeface="Times New Roman"/>
                        </a:rPr>
                        <a:t>– Cu  Toward RL.4.5</a:t>
                      </a:r>
                      <a:endParaRPr lang="en-US" sz="900" dirty="0">
                        <a:effectLst/>
                        <a:latin typeface="Calibri"/>
                        <a:ea typeface="Calibri"/>
                        <a:cs typeface="Times New Roman"/>
                      </a:endParaRPr>
                    </a:p>
                  </a:txBody>
                  <a:tcPr marL="33135" marR="33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64515">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Answer specific questions about a poem/prose or drama by referring to the unique elements of each as supporting evidence</a:t>
                      </a:r>
                      <a:r>
                        <a:rPr lang="en-US" sz="900" b="1" dirty="0" smtClean="0">
                          <a:solidFill>
                            <a:srgbClr val="000000"/>
                          </a:solidFill>
                          <a:effectLst/>
                          <a:latin typeface="Calibri"/>
                          <a:ea typeface="Times New Roman"/>
                          <a:cs typeface="Times New Roman"/>
                        </a:rPr>
                        <a:t>.</a:t>
                      </a:r>
                    </a:p>
                  </a:txBody>
                  <a:tcPr marL="33135" marR="33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914521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3" name="Rectangle 2"/>
          <p:cNvSpPr/>
          <p:nvPr/>
        </p:nvSpPr>
        <p:spPr>
          <a:xfrm>
            <a:off x="728661" y="639355"/>
            <a:ext cx="6525579" cy="3303745"/>
          </a:xfrm>
          <a:prstGeom prst="rect">
            <a:avLst/>
          </a:prstGeom>
        </p:spPr>
        <p:txBody>
          <a:bodyPr wrap="square" lIns="101874" tIns="50937" rIns="101874" bIns="50937">
            <a:spAutoFit/>
          </a:bodyPr>
          <a:lstStyle/>
          <a:p>
            <a:pPr marL="398463" indent="-398463">
              <a:buAutoNum type="arabicPeriod" startAt="3"/>
            </a:pPr>
            <a:r>
              <a:rPr lang="en-US" sz="1600" b="1" dirty="0" smtClean="0">
                <a:latin typeface="Helvetica" pitchFamily="34" charset="0"/>
              </a:rPr>
              <a:t>In the passage </a:t>
            </a:r>
            <a:r>
              <a:rPr lang="en-US" sz="1600" b="1" i="1" u="sng" dirty="0">
                <a:latin typeface="Helvetica" pitchFamily="34" charset="0"/>
              </a:rPr>
              <a:t>T</a:t>
            </a:r>
            <a:r>
              <a:rPr lang="en-US" sz="1600" b="1" i="1" u="sng" dirty="0" smtClean="0">
                <a:latin typeface="Helvetica" pitchFamily="34" charset="0"/>
              </a:rPr>
              <a:t>he Miracle Worker</a:t>
            </a:r>
            <a:r>
              <a:rPr lang="en-US" sz="1600" b="1" dirty="0" smtClean="0">
                <a:latin typeface="Helvetica" pitchFamily="34" charset="0"/>
              </a:rPr>
              <a:t>, how is the section, All About Helen, most different than the section The Play ? </a:t>
            </a:r>
          </a:p>
          <a:p>
            <a:pPr marL="398463" indent="-398463">
              <a:buAutoNum type="arabicPeriod" startAt="3"/>
            </a:pPr>
            <a:endParaRPr lang="en-US" sz="1600" dirty="0">
              <a:latin typeface="Helvetica" pitchFamily="34" charset="0"/>
            </a:endParaRPr>
          </a:p>
          <a:p>
            <a:pPr marL="573089" indent="-191030">
              <a:buFont typeface="+mj-lt"/>
              <a:buAutoNum type="alphaUcPeriod"/>
            </a:pPr>
            <a:r>
              <a:rPr lang="en-US" sz="1600" dirty="0">
                <a:latin typeface="Helvetica" pitchFamily="34" charset="0"/>
              </a:rPr>
              <a:t> </a:t>
            </a:r>
            <a:r>
              <a:rPr lang="en-US" sz="1600" dirty="0" smtClean="0">
                <a:latin typeface="Helvetica" pitchFamily="34" charset="0"/>
              </a:rPr>
              <a:t> In </a:t>
            </a:r>
            <a:r>
              <a:rPr lang="en-US" sz="1600" dirty="0">
                <a:latin typeface="Helvetica" pitchFamily="34" charset="0"/>
              </a:rPr>
              <a:t>the section, </a:t>
            </a:r>
            <a:r>
              <a:rPr lang="en-US" sz="1600" b="1" dirty="0">
                <a:latin typeface="Helvetica" pitchFamily="34" charset="0"/>
              </a:rPr>
              <a:t>All About </a:t>
            </a:r>
            <a:r>
              <a:rPr lang="en-US" sz="1600" b="1" dirty="0" smtClean="0">
                <a:latin typeface="Helvetica" pitchFamily="34" charset="0"/>
              </a:rPr>
              <a:t>Helen, </a:t>
            </a:r>
            <a:r>
              <a:rPr lang="en-US" sz="1600" dirty="0">
                <a:latin typeface="Helvetica" pitchFamily="34" charset="0"/>
              </a:rPr>
              <a:t>the </a:t>
            </a:r>
            <a:r>
              <a:rPr lang="en-US" sz="1600" dirty="0" smtClean="0">
                <a:latin typeface="Helvetica" pitchFamily="34" charset="0"/>
              </a:rPr>
              <a:t>author is explaining what the characters are doing.</a:t>
            </a:r>
            <a:endParaRPr lang="en-US" sz="1600" dirty="0">
              <a:latin typeface="Helvetica" pitchFamily="34" charset="0"/>
            </a:endParaRPr>
          </a:p>
          <a:p>
            <a:pPr marL="573089" indent="-191030">
              <a:buFont typeface="+mj-lt"/>
              <a:buAutoNum type="alphaUcPeriod"/>
            </a:pPr>
            <a:endParaRPr lang="en-US" sz="1600" dirty="0">
              <a:latin typeface="Helvetica" pitchFamily="34" charset="0"/>
            </a:endParaRPr>
          </a:p>
          <a:p>
            <a:pPr marL="725487" indent="-342900">
              <a:buFont typeface="+mj-lt"/>
              <a:buAutoNum type="alphaUcPeriod" startAt="2"/>
            </a:pPr>
            <a:r>
              <a:rPr lang="en-US" sz="1600" dirty="0" smtClean="0">
                <a:latin typeface="Helvetica" pitchFamily="34" charset="0"/>
              </a:rPr>
              <a:t>In </a:t>
            </a:r>
            <a:r>
              <a:rPr lang="en-US" sz="1600" dirty="0">
                <a:latin typeface="Helvetica" pitchFamily="34" charset="0"/>
              </a:rPr>
              <a:t>the section, </a:t>
            </a:r>
            <a:r>
              <a:rPr lang="en-US" sz="1600" b="1" dirty="0">
                <a:latin typeface="Helvetica" pitchFamily="34" charset="0"/>
              </a:rPr>
              <a:t>All About </a:t>
            </a:r>
            <a:r>
              <a:rPr lang="en-US" sz="1600" b="1" dirty="0" smtClean="0">
                <a:latin typeface="Helvetica" pitchFamily="34" charset="0"/>
              </a:rPr>
              <a:t>Helen, </a:t>
            </a:r>
            <a:r>
              <a:rPr lang="en-US" sz="1600" dirty="0" smtClean="0">
                <a:latin typeface="Helvetica" pitchFamily="34" charset="0"/>
              </a:rPr>
              <a:t>the characters are speaking.</a:t>
            </a:r>
            <a:endParaRPr lang="en-US" sz="1600" dirty="0">
              <a:latin typeface="Helvetica" pitchFamily="34" charset="0"/>
            </a:endParaRPr>
          </a:p>
          <a:p>
            <a:pPr marL="573089" indent="-191030">
              <a:buFont typeface="+mj-lt"/>
              <a:buAutoNum type="alphaUcPeriod"/>
            </a:pPr>
            <a:endParaRPr lang="en-US" sz="1600" dirty="0">
              <a:latin typeface="Helvetica" pitchFamily="34" charset="0"/>
            </a:endParaRPr>
          </a:p>
          <a:p>
            <a:pPr marL="688975" indent="-306388">
              <a:buFont typeface="+mj-lt"/>
              <a:buAutoNum type="alphaUcPeriod" startAt="3"/>
            </a:pPr>
            <a:r>
              <a:rPr lang="en-US" sz="1600" dirty="0" smtClean="0">
                <a:latin typeface="Helvetica" pitchFamily="34" charset="0"/>
              </a:rPr>
              <a:t>In the section, </a:t>
            </a:r>
            <a:r>
              <a:rPr lang="en-US" sz="1600" b="1" dirty="0" smtClean="0">
                <a:latin typeface="Helvetica" pitchFamily="34" charset="0"/>
              </a:rPr>
              <a:t>All About Helen, </a:t>
            </a:r>
            <a:r>
              <a:rPr lang="en-US" sz="1600" dirty="0" smtClean="0">
                <a:latin typeface="Helvetica" pitchFamily="34" charset="0"/>
              </a:rPr>
              <a:t>the </a:t>
            </a:r>
            <a:r>
              <a:rPr lang="en-US" sz="1600" dirty="0">
                <a:latin typeface="Helvetica" pitchFamily="34" charset="0"/>
              </a:rPr>
              <a:t>author </a:t>
            </a:r>
            <a:r>
              <a:rPr lang="en-US" sz="1600" dirty="0" smtClean="0">
                <a:latin typeface="Helvetica" pitchFamily="34" charset="0"/>
              </a:rPr>
              <a:t>is giving </a:t>
            </a:r>
            <a:r>
              <a:rPr lang="en-US" sz="1600" dirty="0">
                <a:latin typeface="Helvetica" pitchFamily="34" charset="0"/>
              </a:rPr>
              <a:t>instructions  to the reader</a:t>
            </a:r>
            <a:r>
              <a:rPr lang="en-US" sz="1600" dirty="0" smtClean="0">
                <a:latin typeface="Helvetica" pitchFamily="34" charset="0"/>
              </a:rPr>
              <a:t>.</a:t>
            </a:r>
          </a:p>
          <a:p>
            <a:pPr marL="688975" indent="-306388">
              <a:buFont typeface="+mj-lt"/>
              <a:buAutoNum type="alphaUcPeriod" startAt="3"/>
            </a:pPr>
            <a:endParaRPr lang="en-US" sz="1600" dirty="0">
              <a:latin typeface="Helvetica" pitchFamily="34" charset="0"/>
            </a:endParaRPr>
          </a:p>
          <a:p>
            <a:pPr marL="627063" indent="-244475">
              <a:buFont typeface="+mj-lt"/>
              <a:buAutoNum type="alphaUcPeriod" startAt="3"/>
            </a:pPr>
            <a:r>
              <a:rPr lang="en-US" sz="1600" dirty="0" smtClean="0">
                <a:latin typeface="Helvetica" pitchFamily="34" charset="0"/>
              </a:rPr>
              <a:t>In </a:t>
            </a:r>
            <a:r>
              <a:rPr lang="en-US" sz="1600" dirty="0">
                <a:latin typeface="Helvetica" pitchFamily="34" charset="0"/>
              </a:rPr>
              <a:t>the section, </a:t>
            </a:r>
            <a:r>
              <a:rPr lang="en-US" sz="1600" b="1" dirty="0">
                <a:latin typeface="Helvetica" pitchFamily="34" charset="0"/>
              </a:rPr>
              <a:t>All About </a:t>
            </a:r>
            <a:r>
              <a:rPr lang="en-US" sz="1600" b="1" dirty="0" smtClean="0">
                <a:latin typeface="Helvetica" pitchFamily="34" charset="0"/>
              </a:rPr>
              <a:t>Helen,</a:t>
            </a:r>
            <a:r>
              <a:rPr lang="en-US" sz="1600" b="1" i="1" dirty="0" smtClean="0">
                <a:latin typeface="Helvetica" pitchFamily="34" charset="0"/>
              </a:rPr>
              <a:t> </a:t>
            </a:r>
            <a:r>
              <a:rPr lang="en-US" sz="1600" dirty="0">
                <a:latin typeface="Helvetica" pitchFamily="34" charset="0"/>
              </a:rPr>
              <a:t>the </a:t>
            </a:r>
            <a:r>
              <a:rPr lang="en-US" sz="1600" dirty="0" smtClean="0">
                <a:latin typeface="Helvetica" pitchFamily="34" charset="0"/>
              </a:rPr>
              <a:t>author is </a:t>
            </a:r>
            <a:r>
              <a:rPr lang="en-US" sz="1600" dirty="0">
                <a:latin typeface="Helvetica" pitchFamily="34" charset="0"/>
              </a:rPr>
              <a:t>telling the reader about their class play. </a:t>
            </a:r>
          </a:p>
        </p:txBody>
      </p:sp>
      <p:sp>
        <p:nvSpPr>
          <p:cNvPr id="23" name="Oval 22"/>
          <p:cNvSpPr/>
          <p:nvPr/>
        </p:nvSpPr>
        <p:spPr>
          <a:xfrm>
            <a:off x="831813" y="334280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831813" y="144196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5" name="Oval 24"/>
          <p:cNvSpPr/>
          <p:nvPr/>
        </p:nvSpPr>
        <p:spPr>
          <a:xfrm>
            <a:off x="832182" y="213795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6" name="Oval 25"/>
          <p:cNvSpPr/>
          <p:nvPr/>
        </p:nvSpPr>
        <p:spPr>
          <a:xfrm>
            <a:off x="831813" y="264681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7952522"/>
              </p:ext>
            </p:extLst>
          </p:nvPr>
        </p:nvGraphicFramePr>
        <p:xfrm>
          <a:off x="5486400" y="4053840"/>
          <a:ext cx="1524000" cy="594360"/>
        </p:xfrm>
        <a:graphic>
          <a:graphicData uri="http://schemas.openxmlformats.org/drawingml/2006/table">
            <a:tbl>
              <a:tblPr firstRow="1" firstCol="1" bandRow="1"/>
              <a:tblGrid>
                <a:gridCol w="152400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a:t>
                      </a:r>
                      <a:r>
                        <a:rPr lang="en-US" sz="900" b="1" dirty="0" err="1" smtClean="0">
                          <a:solidFill>
                            <a:srgbClr val="000000"/>
                          </a:solidFill>
                          <a:effectLst/>
                          <a:latin typeface="Calibri"/>
                          <a:ea typeface="Times New Roman"/>
                          <a:cs typeface="Times New Roman"/>
                        </a:rPr>
                        <a:t>Anp</a:t>
                      </a:r>
                      <a:r>
                        <a:rPr lang="en-US" sz="900" b="1" dirty="0" smtClean="0">
                          <a:solidFill>
                            <a:srgbClr val="000000"/>
                          </a:solidFill>
                          <a:effectLst/>
                          <a:latin typeface="Calibri"/>
                          <a:ea typeface="Times New Roman"/>
                          <a:cs typeface="Times New Roman"/>
                        </a:rPr>
                        <a:t> Toward RL.4.6</a:t>
                      </a:r>
                      <a:endParaRPr lang="en-US" sz="9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457200">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Compares or categorizes stories told in first person and a third person </a:t>
                      </a:r>
                      <a:r>
                        <a:rPr lang="en-US" sz="900" b="1" dirty="0" smtClean="0">
                          <a:solidFill>
                            <a:srgbClr val="000000"/>
                          </a:solidFill>
                          <a:effectLst/>
                          <a:latin typeface="Calibri"/>
                          <a:ea typeface="Times New Roman"/>
                          <a:cs typeface="Times New Roman"/>
                        </a:rPr>
                        <a:t>account.</a:t>
                      </a: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830853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7" name="Rectangle 6"/>
          <p:cNvSpPr/>
          <p:nvPr/>
        </p:nvSpPr>
        <p:spPr>
          <a:xfrm>
            <a:off x="604521" y="152400"/>
            <a:ext cx="6618432" cy="7920394"/>
          </a:xfrm>
          <a:prstGeom prst="rect">
            <a:avLst/>
          </a:prstGeom>
        </p:spPr>
        <p:txBody>
          <a:bodyPr wrap="square" lIns="101874" tIns="50937" rIns="101874" bIns="50937">
            <a:spAutoFit/>
          </a:bodyPr>
          <a:lstStyle/>
          <a:p>
            <a:pPr marL="457200" indent="-398463">
              <a:buAutoNum type="arabicPeriod" startAt="4"/>
            </a:pPr>
            <a:r>
              <a:rPr lang="en-US" sz="1600" b="1" dirty="0" smtClean="0">
                <a:latin typeface="Helvetica" pitchFamily="34" charset="0"/>
              </a:rPr>
              <a:t>This question has two parts. First answer Part A.  Then answer Part B.</a:t>
            </a:r>
          </a:p>
          <a:p>
            <a:pPr marL="58737"/>
            <a:endParaRPr lang="en-US" sz="1600" b="1" dirty="0" smtClean="0">
              <a:latin typeface="Helvetica" pitchFamily="34" charset="0"/>
            </a:endParaRPr>
          </a:p>
          <a:p>
            <a:pPr marL="460375"/>
            <a:r>
              <a:rPr lang="en-US" sz="1600" b="1" u="sng" dirty="0" smtClean="0">
                <a:latin typeface="Helvetica" pitchFamily="34" charset="0"/>
              </a:rPr>
              <a:t>Part A</a:t>
            </a:r>
          </a:p>
          <a:p>
            <a:pPr marL="460375"/>
            <a:r>
              <a:rPr lang="en-US" sz="1600" b="1" dirty="0" smtClean="0">
                <a:latin typeface="Helvetica" pitchFamily="34" charset="0"/>
              </a:rPr>
              <a:t>Which statement most likely explains Helen Keller’s point of view between the ages of two and seven?  </a:t>
            </a:r>
          </a:p>
          <a:p>
            <a:pPr marL="460375"/>
            <a:endParaRPr lang="en-US" sz="1600" dirty="0">
              <a:latin typeface="Helvetica" pitchFamily="34" charset="0"/>
            </a:endParaRPr>
          </a:p>
          <a:p>
            <a:pPr marL="968375" indent="-279400">
              <a:buFont typeface="+mj-lt"/>
              <a:buAutoNum type="alphaUcPeriod"/>
            </a:pPr>
            <a:r>
              <a:rPr lang="en-US" sz="1600" dirty="0">
                <a:latin typeface="Helvetica" pitchFamily="34" charset="0"/>
              </a:rPr>
              <a:t>It is very difficult to learn how to communicate when you can’t see or hear.</a:t>
            </a:r>
          </a:p>
          <a:p>
            <a:pPr marL="968375" indent="-279400">
              <a:buFont typeface="+mj-lt"/>
              <a:buAutoNum type="alphaUcPeriod"/>
            </a:pPr>
            <a:endParaRPr lang="en-US" sz="1600" dirty="0">
              <a:latin typeface="Helvetica" pitchFamily="34" charset="0"/>
            </a:endParaRPr>
          </a:p>
          <a:p>
            <a:pPr marL="968375" indent="-279400">
              <a:buFont typeface="+mj-lt"/>
              <a:buAutoNum type="alphaUcPeriod"/>
            </a:pPr>
            <a:r>
              <a:rPr lang="en-US" sz="1600" dirty="0">
                <a:latin typeface="Helvetica" pitchFamily="34" charset="0"/>
              </a:rPr>
              <a:t> </a:t>
            </a:r>
            <a:r>
              <a:rPr lang="en-US" sz="1600" dirty="0" smtClean="0">
                <a:latin typeface="Helvetica" pitchFamily="34" charset="0"/>
              </a:rPr>
              <a:t>It </a:t>
            </a:r>
            <a:r>
              <a:rPr lang="en-US" sz="1600" dirty="0">
                <a:latin typeface="Helvetica" pitchFamily="34" charset="0"/>
              </a:rPr>
              <a:t>is wonderful to be around young people and share.</a:t>
            </a:r>
          </a:p>
          <a:p>
            <a:pPr marL="968375" indent="-279400">
              <a:buFont typeface="+mj-lt"/>
              <a:buAutoNum type="alphaUcPeriod"/>
            </a:pPr>
            <a:endParaRPr lang="en-US" sz="1600" dirty="0">
              <a:latin typeface="Helvetica" pitchFamily="34" charset="0"/>
            </a:endParaRPr>
          </a:p>
          <a:p>
            <a:pPr marL="968375" indent="-279400">
              <a:buFont typeface="+mj-lt"/>
              <a:buAutoNum type="alphaUcPeriod"/>
            </a:pPr>
            <a:r>
              <a:rPr lang="en-US" sz="1600" dirty="0" smtClean="0">
                <a:latin typeface="Helvetica" pitchFamily="34" charset="0"/>
              </a:rPr>
              <a:t> It </a:t>
            </a:r>
            <a:r>
              <a:rPr lang="en-US" sz="1600" dirty="0">
                <a:latin typeface="Helvetica" pitchFamily="34" charset="0"/>
              </a:rPr>
              <a:t>is possible to overcome struggles and accomplish  </a:t>
            </a:r>
            <a:r>
              <a:rPr lang="en-US" sz="1600" dirty="0" smtClean="0">
                <a:latin typeface="Helvetica" pitchFamily="34" charset="0"/>
              </a:rPr>
              <a:t> something </a:t>
            </a:r>
            <a:r>
              <a:rPr lang="en-US" sz="1600" dirty="0">
                <a:latin typeface="Helvetica" pitchFamily="34" charset="0"/>
              </a:rPr>
              <a:t>important.</a:t>
            </a:r>
          </a:p>
          <a:p>
            <a:pPr marL="968375" indent="-279400">
              <a:buFont typeface="+mj-lt"/>
              <a:buAutoNum type="alphaUcPeriod"/>
            </a:pPr>
            <a:endParaRPr lang="en-US" sz="1600" dirty="0">
              <a:latin typeface="Helvetica" pitchFamily="34" charset="0"/>
            </a:endParaRPr>
          </a:p>
          <a:p>
            <a:pPr marL="968375" indent="-279400">
              <a:buFont typeface="+mj-lt"/>
              <a:buAutoNum type="alphaUcPeriod"/>
            </a:pPr>
            <a:r>
              <a:rPr lang="en-US" sz="1600" dirty="0">
                <a:latin typeface="Helvetica" pitchFamily="34" charset="0"/>
              </a:rPr>
              <a:t> </a:t>
            </a:r>
            <a:r>
              <a:rPr lang="en-US" sz="1600" dirty="0" smtClean="0">
                <a:latin typeface="Helvetica" pitchFamily="34" charset="0"/>
              </a:rPr>
              <a:t>Helen was happy about everything.</a:t>
            </a:r>
          </a:p>
          <a:p>
            <a:pPr marL="573089" indent="-191030">
              <a:buFont typeface="+mj-lt"/>
              <a:buAutoNum type="alphaUcPeriod"/>
            </a:pPr>
            <a:endParaRPr lang="en-US" sz="1600" dirty="0">
              <a:latin typeface="Helvetica" pitchFamily="34" charset="0"/>
            </a:endParaRPr>
          </a:p>
          <a:p>
            <a:pPr marL="573089" indent="-191030">
              <a:buFont typeface="+mj-lt"/>
              <a:buAutoNum type="alphaUcPeriod"/>
            </a:pPr>
            <a:endParaRPr lang="en-US" sz="1600" dirty="0" smtClean="0">
              <a:latin typeface="Helvetica" pitchFamily="34" charset="0"/>
            </a:endParaRPr>
          </a:p>
          <a:p>
            <a:pPr marL="460375"/>
            <a:r>
              <a:rPr lang="en-US" sz="1600" b="1" u="sng" dirty="0">
                <a:latin typeface="Helvetica" pitchFamily="34" charset="0"/>
              </a:rPr>
              <a:t>Part </a:t>
            </a:r>
            <a:r>
              <a:rPr lang="en-US" sz="1600" b="1" u="sng" dirty="0" smtClean="0">
                <a:latin typeface="Helvetica" pitchFamily="34" charset="0"/>
              </a:rPr>
              <a:t>B</a:t>
            </a:r>
            <a:endParaRPr lang="en-US" sz="1600" b="1" u="sng" dirty="0">
              <a:latin typeface="Helvetica" pitchFamily="34" charset="0"/>
            </a:endParaRPr>
          </a:p>
          <a:p>
            <a:pPr marL="460375"/>
            <a:r>
              <a:rPr lang="en-US" sz="1600" b="1" dirty="0" smtClean="0">
                <a:latin typeface="Helvetica" pitchFamily="34" charset="0"/>
              </a:rPr>
              <a:t>Based on your answer for Part A (above), what would Helen most likely have done next? </a:t>
            </a:r>
          </a:p>
          <a:p>
            <a:pPr marL="460375"/>
            <a:endParaRPr lang="en-US" sz="1200" b="1" dirty="0">
              <a:latin typeface="Helvetica" pitchFamily="34" charset="0"/>
            </a:endParaRPr>
          </a:p>
          <a:p>
            <a:pPr marL="688975" indent="1588">
              <a:buFont typeface="+mj-lt"/>
              <a:buAutoNum type="alphaUcPeriod"/>
            </a:pPr>
            <a:r>
              <a:rPr lang="en-US" sz="1600" dirty="0" smtClean="0">
                <a:latin typeface="Helvetica" pitchFamily="34" charset="0"/>
              </a:rPr>
              <a:t>  Helen would feel very frustrated and have temper tantrums.</a:t>
            </a:r>
          </a:p>
          <a:p>
            <a:pPr marL="688975" indent="1588">
              <a:buFont typeface="+mj-lt"/>
              <a:buAutoNum type="alphaUcPeriod"/>
            </a:pPr>
            <a:endParaRPr lang="en-US" sz="1600" dirty="0">
              <a:latin typeface="Helvetica" pitchFamily="34" charset="0"/>
            </a:endParaRPr>
          </a:p>
          <a:p>
            <a:pPr marL="688975" indent="1588">
              <a:buFont typeface="+mj-lt"/>
              <a:buAutoNum type="alphaUcPeriod"/>
            </a:pPr>
            <a:r>
              <a:rPr lang="en-US" sz="1600" dirty="0" smtClean="0">
                <a:latin typeface="Helvetica" pitchFamily="34" charset="0"/>
              </a:rPr>
              <a:t>  Helen would be happy to give speeches.</a:t>
            </a:r>
          </a:p>
          <a:p>
            <a:pPr marL="688975" indent="1588">
              <a:buFont typeface="+mj-lt"/>
              <a:buAutoNum type="alphaUcPeriod"/>
            </a:pPr>
            <a:endParaRPr lang="en-US" sz="1600" dirty="0">
              <a:latin typeface="Helvetica" pitchFamily="34" charset="0"/>
            </a:endParaRPr>
          </a:p>
          <a:p>
            <a:pPr marL="1028700" indent="-338138">
              <a:buFont typeface="+mj-lt"/>
              <a:buAutoNum type="alphaUcPeriod"/>
            </a:pPr>
            <a:r>
              <a:rPr lang="en-US" sz="1600" dirty="0" smtClean="0">
                <a:latin typeface="Helvetica" pitchFamily="34" charset="0"/>
              </a:rPr>
              <a:t>Helen would write books to share how to overcome struggles.  </a:t>
            </a:r>
          </a:p>
          <a:p>
            <a:pPr marL="688975" indent="1588">
              <a:buFont typeface="+mj-lt"/>
              <a:buAutoNum type="alphaUcPeriod"/>
            </a:pPr>
            <a:endParaRPr lang="en-US" sz="1600" dirty="0">
              <a:latin typeface="Helvetica" pitchFamily="34" charset="0"/>
            </a:endParaRPr>
          </a:p>
          <a:p>
            <a:pPr marL="688975" indent="1588">
              <a:buFont typeface="+mj-lt"/>
              <a:buAutoNum type="alphaUcPeriod"/>
            </a:pPr>
            <a:r>
              <a:rPr lang="en-US" sz="1600" dirty="0">
                <a:latin typeface="Helvetica" pitchFamily="34" charset="0"/>
              </a:rPr>
              <a:t> </a:t>
            </a:r>
            <a:r>
              <a:rPr lang="en-US" sz="1600" dirty="0" smtClean="0">
                <a:latin typeface="Helvetica" pitchFamily="34" charset="0"/>
              </a:rPr>
              <a:t> Helen would play outside and help her mother.</a:t>
            </a:r>
            <a:endParaRPr lang="en-US" sz="1600" dirty="0">
              <a:latin typeface="Helvetica" pitchFamily="34" charset="0"/>
            </a:endParaRPr>
          </a:p>
          <a:p>
            <a:pPr marL="382059"/>
            <a:endParaRPr lang="en-US" sz="1600" dirty="0">
              <a:latin typeface="Helvetica" pitchFamily="34" charset="0"/>
            </a:endParaRPr>
          </a:p>
          <a:p>
            <a:pPr marL="361390" indent="-361390">
              <a:buFont typeface="+mj-lt"/>
              <a:buAutoNum type="alphaUcPeriod"/>
            </a:pPr>
            <a:endParaRPr lang="en-US" sz="1600" dirty="0">
              <a:latin typeface="Helvetica" pitchFamily="34" charset="0"/>
            </a:endParaRPr>
          </a:p>
        </p:txBody>
      </p:sp>
      <p:sp>
        <p:nvSpPr>
          <p:cNvPr id="27" name="Oval 26"/>
          <p:cNvSpPr/>
          <p:nvPr/>
        </p:nvSpPr>
        <p:spPr>
          <a:xfrm>
            <a:off x="1054653" y="383689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8" name="Oval 27"/>
          <p:cNvSpPr/>
          <p:nvPr/>
        </p:nvSpPr>
        <p:spPr>
          <a:xfrm>
            <a:off x="1054653" y="19318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9" name="Oval 28"/>
          <p:cNvSpPr/>
          <p:nvPr/>
        </p:nvSpPr>
        <p:spPr>
          <a:xfrm>
            <a:off x="1054653" y="263146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30" name="Oval 29"/>
          <p:cNvSpPr/>
          <p:nvPr/>
        </p:nvSpPr>
        <p:spPr>
          <a:xfrm>
            <a:off x="1054653" y="31510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8009450"/>
              </p:ext>
            </p:extLst>
          </p:nvPr>
        </p:nvGraphicFramePr>
        <p:xfrm>
          <a:off x="5105400" y="9022080"/>
          <a:ext cx="1820862" cy="579120"/>
        </p:xfrm>
        <a:graphic>
          <a:graphicData uri="http://schemas.openxmlformats.org/drawingml/2006/table">
            <a:tbl>
              <a:tblPr firstRow="1" firstCol="1" bandRow="1"/>
              <a:tblGrid>
                <a:gridCol w="1820862"/>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4 </a:t>
                      </a:r>
                      <a:r>
                        <a:rPr lang="en-US" sz="900" b="1" dirty="0" smtClean="0">
                          <a:solidFill>
                            <a:srgbClr val="000000"/>
                          </a:solidFill>
                          <a:effectLst/>
                          <a:latin typeface="Calibri"/>
                          <a:ea typeface="Times New Roman"/>
                          <a:cs typeface="Times New Roman"/>
                        </a:rPr>
                        <a:t>– ANN  Toward RL.4.6</a:t>
                      </a:r>
                      <a:endParaRPr lang="en-US" sz="9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441960">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Analyze the same character’s point of view in two or more texts by the same </a:t>
                      </a:r>
                      <a:r>
                        <a:rPr lang="en-US" sz="900" b="1" dirty="0" smtClean="0">
                          <a:solidFill>
                            <a:srgbClr val="000000"/>
                          </a:solidFill>
                          <a:effectLst/>
                          <a:latin typeface="Calibri"/>
                          <a:ea typeface="Times New Roman"/>
                          <a:cs typeface="Times New Roman"/>
                        </a:rPr>
                        <a:t>author.</a:t>
                      </a: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9" name="Oval 8"/>
          <p:cNvSpPr/>
          <p:nvPr/>
        </p:nvSpPr>
        <p:spPr>
          <a:xfrm>
            <a:off x="1057181" y="718969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0" name="Oval 9"/>
          <p:cNvSpPr/>
          <p:nvPr/>
        </p:nvSpPr>
        <p:spPr>
          <a:xfrm>
            <a:off x="1054653" y="553794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1" name="Oval 10"/>
          <p:cNvSpPr/>
          <p:nvPr/>
        </p:nvSpPr>
        <p:spPr>
          <a:xfrm>
            <a:off x="1054982" y="594139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2" name="Oval 11"/>
          <p:cNvSpPr/>
          <p:nvPr/>
        </p:nvSpPr>
        <p:spPr>
          <a:xfrm>
            <a:off x="1054653" y="64770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Tree>
    <p:extLst>
      <p:ext uri="{BB962C8B-B14F-4D97-AF65-F5344CB8AC3E}">
        <p14:creationId xmlns:p14="http://schemas.microsoft.com/office/powerpoint/2010/main" val="2059529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1365" y="656516"/>
            <a:ext cx="6211570" cy="3549966"/>
          </a:xfrm>
          <a:prstGeom prst="rect">
            <a:avLst/>
          </a:prstGeom>
        </p:spPr>
        <p:txBody>
          <a:bodyPr wrap="square" lIns="101874" tIns="50937" rIns="101874" bIns="50937">
            <a:spAutoFit/>
          </a:bodyPr>
          <a:lstStyle/>
          <a:p>
            <a:pPr marL="361390" indent="-361390">
              <a:buAutoNum type="arabicPeriod" startAt="5"/>
            </a:pPr>
            <a:r>
              <a:rPr lang="en-US" sz="1600" b="1" dirty="0" smtClean="0">
                <a:latin typeface="Helvetica" pitchFamily="34" charset="0"/>
              </a:rPr>
              <a:t>Read the following part of The Play,</a:t>
            </a:r>
          </a:p>
          <a:p>
            <a:endParaRPr lang="en-US" sz="1600" b="1" dirty="0" smtClean="0">
              <a:latin typeface="Helvetica" pitchFamily="34" charset="0"/>
            </a:endParaRPr>
          </a:p>
          <a:p>
            <a:r>
              <a:rPr lang="en-US" sz="1600" dirty="0">
                <a:latin typeface="Helvetica" pitchFamily="34" charset="0"/>
              </a:rPr>
              <a:t> </a:t>
            </a:r>
            <a:r>
              <a:rPr lang="en-US" sz="1600" dirty="0" smtClean="0">
                <a:latin typeface="Helvetica" pitchFamily="34" charset="0"/>
              </a:rPr>
              <a:t>      Annie</a:t>
            </a:r>
            <a:r>
              <a:rPr lang="en-US" sz="1600" dirty="0">
                <a:latin typeface="Helvetica" pitchFamily="34" charset="0"/>
              </a:rPr>
              <a:t>: [Whispering.] “</a:t>
            </a:r>
            <a:r>
              <a:rPr lang="en-US" sz="1600" dirty="0" smtClean="0">
                <a:latin typeface="Helvetica" pitchFamily="34" charset="0"/>
              </a:rPr>
              <a:t>Yes”.</a:t>
            </a:r>
          </a:p>
          <a:p>
            <a:endParaRPr lang="en-US" sz="1600" b="1" dirty="0">
              <a:latin typeface="Helvetica" pitchFamily="34" charset="0"/>
            </a:endParaRPr>
          </a:p>
          <a:p>
            <a:r>
              <a:rPr lang="en-US" sz="1600" dirty="0" smtClean="0">
                <a:latin typeface="Helvetica" pitchFamily="34" charset="0"/>
              </a:rPr>
              <a:t>       </a:t>
            </a:r>
            <a:r>
              <a:rPr lang="en-US" sz="1600" b="1" dirty="0" smtClean="0">
                <a:latin typeface="Helvetica" pitchFamily="34" charset="0"/>
              </a:rPr>
              <a:t>Why is the word “whispering” in brackets?</a:t>
            </a:r>
          </a:p>
          <a:p>
            <a:endParaRPr lang="en-US" sz="1600" b="1" dirty="0" smtClean="0">
              <a:latin typeface="Helvetica" pitchFamily="34" charset="0"/>
            </a:endParaRPr>
          </a:p>
          <a:p>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It tells the audience what the actor is doing during the play.</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The word is not as important as the other words.</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The word should not be in brackets.</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It tells the actor what to do during the play.</a:t>
            </a:r>
            <a:endParaRPr lang="en-US"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cxnSp>
        <p:nvCxnSpPr>
          <p:cNvPr id="10" name="Straight Connector 9"/>
          <p:cNvCxnSpPr/>
          <p:nvPr/>
        </p:nvCxnSpPr>
        <p:spPr>
          <a:xfrm>
            <a:off x="609600" y="47244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05905" y="246262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6" name="Oval 15"/>
          <p:cNvSpPr/>
          <p:nvPr/>
        </p:nvSpPr>
        <p:spPr>
          <a:xfrm>
            <a:off x="905905" y="290121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7" name="Oval 16"/>
          <p:cNvSpPr/>
          <p:nvPr/>
        </p:nvSpPr>
        <p:spPr>
          <a:xfrm>
            <a:off x="900112" y="388431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8" name="Oval 17"/>
          <p:cNvSpPr/>
          <p:nvPr/>
        </p:nvSpPr>
        <p:spPr>
          <a:xfrm>
            <a:off x="895865" y="329375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48512339"/>
              </p:ext>
            </p:extLst>
          </p:nvPr>
        </p:nvGraphicFramePr>
        <p:xfrm>
          <a:off x="5486400" y="3782129"/>
          <a:ext cx="1828800" cy="866071"/>
        </p:xfrm>
        <a:graphic>
          <a:graphicData uri="http://schemas.openxmlformats.org/drawingml/2006/table">
            <a:tbl>
              <a:tblPr firstRow="1" firstCol="1" bandRow="1"/>
              <a:tblGrid>
                <a:gridCol w="1828800"/>
              </a:tblGrid>
              <a:tr h="154229">
                <a:tc>
                  <a:txBody>
                    <a:bodyPr/>
                    <a:lstStyle/>
                    <a:p>
                      <a:pPr marL="0" marR="0" algn="ctr">
                        <a:lnSpc>
                          <a:spcPct val="100000"/>
                        </a:lnSpc>
                        <a:spcBef>
                          <a:spcPts val="0"/>
                        </a:spcBef>
                        <a:spcAft>
                          <a:spcPts val="0"/>
                        </a:spcAft>
                      </a:pPr>
                      <a:r>
                        <a:rPr lang="en-US" sz="900" b="1" dirty="0">
                          <a:effectLst/>
                          <a:latin typeface="Calibri"/>
                          <a:ea typeface="Times New Roman"/>
                          <a:cs typeface="Times New Roman"/>
                        </a:rPr>
                        <a:t>DOK </a:t>
                      </a:r>
                      <a:r>
                        <a:rPr lang="en-US" sz="900" b="1" dirty="0" smtClean="0">
                          <a:effectLst/>
                          <a:latin typeface="Calibri"/>
                          <a:ea typeface="Times New Roman"/>
                          <a:cs typeface="Times New Roman"/>
                        </a:rPr>
                        <a:t>1 </a:t>
                      </a:r>
                      <a:r>
                        <a:rPr lang="en-US" sz="900" b="1" dirty="0">
                          <a:effectLst/>
                          <a:latin typeface="Calibri"/>
                          <a:ea typeface="Times New Roman"/>
                          <a:cs typeface="Times New Roman"/>
                        </a:rPr>
                        <a:t>– </a:t>
                      </a:r>
                      <a:r>
                        <a:rPr lang="en-US" sz="900" b="1" dirty="0" smtClean="0">
                          <a:effectLst/>
                          <a:latin typeface="Calibri"/>
                          <a:ea typeface="Times New Roman"/>
                          <a:cs typeface="Times New Roman"/>
                        </a:rPr>
                        <a:t>Cd Toward RL.4.7</a:t>
                      </a:r>
                      <a:endParaRPr lang="en-US" sz="900" b="1" dirty="0">
                        <a:effectLst/>
                        <a:latin typeface="Calibri"/>
                        <a:ea typeface="Calibri"/>
                        <a:cs typeface="Times New Roman"/>
                      </a:endParaRPr>
                    </a:p>
                  </a:txBody>
                  <a:tcPr marL="33157" marR="3315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711842">
                <a:tc>
                  <a:txBody>
                    <a:bodyPr/>
                    <a:lstStyle/>
                    <a:p>
                      <a:pPr marL="0" marR="0" algn="l">
                        <a:lnSpc>
                          <a:spcPct val="100000"/>
                        </a:lnSpc>
                        <a:spcBef>
                          <a:spcPts val="0"/>
                        </a:spcBef>
                        <a:spcAft>
                          <a:spcPts val="0"/>
                        </a:spcAft>
                      </a:pPr>
                      <a:r>
                        <a:rPr lang="en-US" sz="900" b="1" dirty="0" smtClean="0">
                          <a:solidFill>
                            <a:srgbClr val="000000"/>
                          </a:solidFill>
                          <a:effectLst/>
                          <a:latin typeface="+mn-lt"/>
                          <a:ea typeface="Times New Roman"/>
                          <a:cs typeface="Times New Roman"/>
                        </a:rPr>
                        <a:t>Identify descriptions in a drama or oral presentation about specific events.</a:t>
                      </a:r>
                      <a:r>
                        <a:rPr lang="en-US" sz="900" b="0" baseline="0" dirty="0" smtClean="0">
                          <a:solidFill>
                            <a:schemeClr val="tx1"/>
                          </a:solidFill>
                          <a:effectLst/>
                          <a:latin typeface="+mn-lt"/>
                          <a:ea typeface="Times New Roman"/>
                          <a:cs typeface="Times New Roman"/>
                        </a:rPr>
                        <a:t> </a:t>
                      </a:r>
                      <a:r>
                        <a:rPr lang="en-US" sz="900" b="1" dirty="0" smtClean="0">
                          <a:solidFill>
                            <a:srgbClr val="000000"/>
                          </a:solidFill>
                          <a:effectLst/>
                          <a:latin typeface="+mn-lt"/>
                          <a:ea typeface="Times New Roman"/>
                          <a:cs typeface="Times New Roman"/>
                        </a:rPr>
                        <a:t>Identify dialogue, setting and action about a specific event in a drama or oral presentation</a:t>
                      </a:r>
                    </a:p>
                  </a:txBody>
                  <a:tcPr marL="33157" marR="3315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3" name="Rectangle 12"/>
          <p:cNvSpPr/>
          <p:nvPr/>
        </p:nvSpPr>
        <p:spPr>
          <a:xfrm>
            <a:off x="723900" y="5105400"/>
            <a:ext cx="6286500" cy="4042409"/>
          </a:xfrm>
          <a:prstGeom prst="rect">
            <a:avLst/>
          </a:prstGeom>
        </p:spPr>
        <p:txBody>
          <a:bodyPr wrap="square" lIns="101874" tIns="50937" rIns="101874" bIns="50937">
            <a:spAutoFit/>
          </a:bodyPr>
          <a:lstStyle/>
          <a:p>
            <a:pPr marL="361390" indent="-361390"/>
            <a:r>
              <a:rPr lang="en-US" sz="1600" b="1" dirty="0" smtClean="0">
                <a:latin typeface="Helvetica" pitchFamily="34" charset="0"/>
              </a:rPr>
              <a:t>6.   Read the quote from the section, All About Helen, in </a:t>
            </a:r>
            <a:r>
              <a:rPr lang="en-US" sz="1600" b="1" i="1" u="sng" dirty="0" smtClean="0">
                <a:latin typeface="Helvetica" pitchFamily="34" charset="0"/>
              </a:rPr>
              <a:t>The Miracle Worker</a:t>
            </a:r>
            <a:r>
              <a:rPr lang="en-US" sz="1600" b="1" dirty="0" smtClean="0">
                <a:latin typeface="Helvetica" pitchFamily="34" charset="0"/>
              </a:rPr>
              <a:t>.</a:t>
            </a:r>
          </a:p>
          <a:p>
            <a:pPr marL="361390" indent="-361390"/>
            <a:endParaRPr lang="en-US" sz="1600" b="1" dirty="0">
              <a:latin typeface="Helvetica" pitchFamily="34" charset="0"/>
            </a:endParaRPr>
          </a:p>
          <a:p>
            <a:pPr marL="361390" indent="-361390"/>
            <a:r>
              <a:rPr lang="en-US" sz="1600" b="1" dirty="0" smtClean="0">
                <a:latin typeface="Helvetica" pitchFamily="34" charset="0"/>
              </a:rPr>
              <a:t>   “Annie </a:t>
            </a:r>
            <a:r>
              <a:rPr lang="en-US" sz="1600" b="1" dirty="0">
                <a:latin typeface="Helvetica" pitchFamily="34" charset="0"/>
              </a:rPr>
              <a:t>tried and tried to teach Helen.  She spelled </a:t>
            </a:r>
            <a:r>
              <a:rPr lang="en-US" sz="1600" b="1" dirty="0" smtClean="0">
                <a:latin typeface="Helvetica" pitchFamily="34" charset="0"/>
              </a:rPr>
              <a:t>words</a:t>
            </a:r>
          </a:p>
          <a:p>
            <a:pPr marL="361390" indent="-361390"/>
            <a:r>
              <a:rPr lang="en-US" sz="1600" b="1" dirty="0">
                <a:latin typeface="Helvetica" pitchFamily="34" charset="0"/>
              </a:rPr>
              <a:t> </a:t>
            </a:r>
            <a:r>
              <a:rPr lang="en-US" sz="1600" b="1" dirty="0" smtClean="0">
                <a:latin typeface="Helvetica" pitchFamily="34" charset="0"/>
              </a:rPr>
              <a:t>    into Helen’s hand.”             </a:t>
            </a:r>
          </a:p>
          <a:p>
            <a:pPr marL="361390" indent="-361390"/>
            <a:r>
              <a:rPr lang="en-US" sz="1600" b="1" dirty="0" smtClean="0">
                <a:latin typeface="Helvetica" pitchFamily="34" charset="0"/>
              </a:rPr>
              <a:t> </a:t>
            </a:r>
            <a:endParaRPr lang="en-US" sz="1600" b="1" dirty="0">
              <a:latin typeface="Helvetica" pitchFamily="34" charset="0"/>
            </a:endParaRPr>
          </a:p>
          <a:p>
            <a:pPr marL="361390" indent="-361390"/>
            <a:r>
              <a:rPr lang="en-US" sz="1600" dirty="0" smtClean="0">
                <a:latin typeface="Helvetica" pitchFamily="34" charset="0"/>
              </a:rPr>
              <a:t>     </a:t>
            </a:r>
            <a:r>
              <a:rPr lang="en-US" sz="1600" b="1" dirty="0" smtClean="0">
                <a:latin typeface="Helvetica" pitchFamily="34" charset="0"/>
              </a:rPr>
              <a:t>Which quote from the section The Play portrays this event?</a:t>
            </a:r>
            <a:endParaRPr lang="en-US" sz="1600" b="1" i="1" u="sng" dirty="0" smtClean="0">
              <a:latin typeface="Helvetica" pitchFamily="34" charset="0"/>
            </a:endParaRPr>
          </a:p>
          <a:p>
            <a:pPr marL="361390" indent="-361390"/>
            <a:endParaRPr lang="en-US" sz="1600" dirty="0">
              <a:latin typeface="Helvetica" pitchFamily="34" charset="0"/>
            </a:endParaRPr>
          </a:p>
          <a:p>
            <a:pPr marL="631825" indent="-292100">
              <a:buFont typeface="+mj-lt"/>
              <a:buAutoNum type="alphaUcPeriod"/>
            </a:pPr>
            <a:r>
              <a:rPr lang="en-US" sz="1600" dirty="0" smtClean="0">
                <a:latin typeface="Helvetica" pitchFamily="34" charset="0"/>
              </a:rPr>
              <a:t>“Annie: “No, she’s not here. Pump!”</a:t>
            </a:r>
          </a:p>
          <a:p>
            <a:pPr marL="631825" indent="-292100">
              <a:buFont typeface="+mj-lt"/>
              <a:buAutoNum type="alphaUcPeriod"/>
            </a:pPr>
            <a:endParaRPr lang="en-US" sz="1600" dirty="0">
              <a:latin typeface="Helvetica" pitchFamily="34" charset="0"/>
            </a:endParaRPr>
          </a:p>
          <a:p>
            <a:pPr marL="631825" indent="-292100">
              <a:buFont typeface="+mj-lt"/>
              <a:buAutoNum type="alphaUcPeriod"/>
            </a:pPr>
            <a:r>
              <a:rPr lang="en-US" sz="1600" dirty="0" smtClean="0">
                <a:latin typeface="Helvetica" panose="020B0604020202020204" pitchFamily="34" charset="0"/>
                <a:cs typeface="Helvetica" panose="020B0604020202020204" pitchFamily="34" charset="0"/>
              </a:rPr>
              <a:t>“Annie</a:t>
            </a:r>
            <a:r>
              <a:rPr lang="en-US" sz="1600" dirty="0">
                <a:latin typeface="Helvetica" panose="020B0604020202020204" pitchFamily="34" charset="0"/>
                <a:cs typeface="Helvetica" panose="020B0604020202020204" pitchFamily="34" charset="0"/>
              </a:rPr>
              <a:t>: “Water. W, A, T, E, R. Water. It has a name—”</a:t>
            </a:r>
          </a:p>
          <a:p>
            <a:pPr marL="339725"/>
            <a:endParaRPr lang="en-US" sz="1600" dirty="0">
              <a:latin typeface="Helvetica" pitchFamily="34" charset="0"/>
            </a:endParaRPr>
          </a:p>
          <a:p>
            <a:pPr marL="682625" indent="-342900">
              <a:buFont typeface="+mj-lt"/>
              <a:buAutoNum type="alphaUcPeriod" startAt="3"/>
            </a:pPr>
            <a:r>
              <a:rPr lang="en-US" sz="1600" dirty="0" smtClean="0">
                <a:latin typeface="Helvetica" pitchFamily="34" charset="0"/>
              </a:rPr>
              <a:t>“Annie</a:t>
            </a:r>
            <a:r>
              <a:rPr lang="en-US" sz="1600" dirty="0">
                <a:latin typeface="Helvetica" pitchFamily="34" charset="0"/>
              </a:rPr>
              <a:t>: “All, right. Pump.”</a:t>
            </a:r>
          </a:p>
          <a:p>
            <a:pPr marL="339725"/>
            <a:endParaRPr lang="en-US" sz="1600" dirty="0">
              <a:latin typeface="Helvetica" pitchFamily="34" charset="0"/>
            </a:endParaRPr>
          </a:p>
          <a:p>
            <a:pPr marL="685800" indent="-344488">
              <a:buFont typeface="+mj-lt"/>
              <a:buAutoNum type="alphaUcPeriod" startAt="4"/>
            </a:pPr>
            <a:r>
              <a:rPr lang="en-US" sz="1600" dirty="0" smtClean="0">
                <a:latin typeface="Helvetica" pitchFamily="34" charset="0"/>
              </a:rPr>
              <a:t>“Helen</a:t>
            </a:r>
            <a:r>
              <a:rPr lang="en-US" sz="1600" dirty="0">
                <a:latin typeface="Helvetica" pitchFamily="34" charset="0"/>
              </a:rPr>
              <a:t>: “</a:t>
            </a:r>
            <a:r>
              <a:rPr lang="en-US" sz="1600" dirty="0" err="1">
                <a:latin typeface="Helvetica" pitchFamily="34" charset="0"/>
              </a:rPr>
              <a:t>Wah</a:t>
            </a:r>
            <a:r>
              <a:rPr lang="en-US" sz="1600" dirty="0">
                <a:latin typeface="Helvetica" pitchFamily="34" charset="0"/>
              </a:rPr>
              <a:t>. </a:t>
            </a:r>
            <a:r>
              <a:rPr lang="en-US" sz="1600" dirty="0" err="1">
                <a:latin typeface="Helvetica" pitchFamily="34" charset="0"/>
              </a:rPr>
              <a:t>Wah</a:t>
            </a:r>
            <a:r>
              <a:rPr lang="en-US" sz="1600" dirty="0">
                <a:latin typeface="Helvetica" pitchFamily="34" charset="0"/>
              </a:rPr>
              <a:t>. [And again, with great effort.] </a:t>
            </a:r>
            <a:r>
              <a:rPr lang="en-US" sz="1600" dirty="0" err="1">
                <a:latin typeface="Helvetica" pitchFamily="34" charset="0"/>
              </a:rPr>
              <a:t>Wath</a:t>
            </a:r>
            <a:r>
              <a:rPr lang="en-US" sz="1600" dirty="0">
                <a:latin typeface="Helvetica" pitchFamily="34" charset="0"/>
              </a:rPr>
              <a:t>. </a:t>
            </a:r>
            <a:r>
              <a:rPr lang="en-US" sz="1600" dirty="0" smtClean="0">
                <a:latin typeface="Helvetica" pitchFamily="34" charset="0"/>
              </a:rPr>
              <a:t> </a:t>
            </a:r>
            <a:r>
              <a:rPr lang="en-US" sz="1600" dirty="0" err="1" smtClean="0">
                <a:latin typeface="Helvetica" pitchFamily="34" charset="0"/>
              </a:rPr>
              <a:t>Wah</a:t>
            </a:r>
            <a:r>
              <a:rPr lang="en-US" sz="1600" dirty="0">
                <a:latin typeface="Helvetica" pitchFamily="34" charset="0"/>
              </a:rPr>
              <a:t>.”</a:t>
            </a:r>
          </a:p>
        </p:txBody>
      </p:sp>
      <p:sp>
        <p:nvSpPr>
          <p:cNvPr id="14" name="Oval 13"/>
          <p:cNvSpPr/>
          <p:nvPr/>
        </p:nvSpPr>
        <p:spPr>
          <a:xfrm>
            <a:off x="776591" y="856798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9" name="Oval 18"/>
          <p:cNvSpPr/>
          <p:nvPr/>
        </p:nvSpPr>
        <p:spPr>
          <a:xfrm>
            <a:off x="798830" y="706447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0" name="Oval 19"/>
          <p:cNvSpPr/>
          <p:nvPr/>
        </p:nvSpPr>
        <p:spPr>
          <a:xfrm>
            <a:off x="791100" y="75438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774421" y="8077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5108892"/>
              </p:ext>
            </p:extLst>
          </p:nvPr>
        </p:nvGraphicFramePr>
        <p:xfrm>
          <a:off x="5257800" y="8991600"/>
          <a:ext cx="1676400" cy="822960"/>
        </p:xfrm>
        <a:graphic>
          <a:graphicData uri="http://schemas.openxmlformats.org/drawingml/2006/table">
            <a:tbl>
              <a:tblPr firstRow="1" firstCol="1" bandRow="1"/>
              <a:tblGrid>
                <a:gridCol w="1676400"/>
              </a:tblGrid>
              <a:tr h="507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a:t>
                      </a:r>
                      <a:r>
                        <a:rPr lang="en-US" sz="900" b="1" dirty="0" err="1" smtClean="0">
                          <a:solidFill>
                            <a:srgbClr val="000000"/>
                          </a:solidFill>
                          <a:effectLst/>
                          <a:latin typeface="Calibri"/>
                          <a:ea typeface="Times New Roman"/>
                          <a:cs typeface="Times New Roman"/>
                        </a:rPr>
                        <a:t>Ch</a:t>
                      </a:r>
                      <a:r>
                        <a:rPr lang="en-US" sz="900" b="1" dirty="0" smtClean="0">
                          <a:solidFill>
                            <a:srgbClr val="000000"/>
                          </a:solidFill>
                          <a:effectLst/>
                          <a:latin typeface="Calibri"/>
                          <a:ea typeface="Times New Roman"/>
                          <a:cs typeface="Times New Roman"/>
                        </a:rPr>
                        <a:t>  Toward</a:t>
                      </a:r>
                      <a:r>
                        <a:rPr lang="en-US" sz="900" b="1" baseline="0" dirty="0" smtClean="0">
                          <a:solidFill>
                            <a:srgbClr val="000000"/>
                          </a:solidFill>
                          <a:effectLst/>
                          <a:latin typeface="Calibri"/>
                          <a:ea typeface="Times New Roman"/>
                          <a:cs typeface="Times New Roman"/>
                        </a:rPr>
                        <a:t> RL.4.7</a:t>
                      </a:r>
                      <a:endParaRPr lang="en-US" sz="9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647572">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Explain how events are portrayed the same or differently in a text written both as a story and a drama (use descriptions of the events</a:t>
                      </a:r>
                      <a:r>
                        <a:rPr lang="en-US" sz="900" b="1" dirty="0" smtClean="0">
                          <a:solidFill>
                            <a:srgbClr val="000000"/>
                          </a:solidFill>
                          <a:effectLst/>
                          <a:latin typeface="Calibri"/>
                          <a:ea typeface="Times New Roman"/>
                          <a:cs typeface="Times New Roman"/>
                        </a:rPr>
                        <a:t>).</a:t>
                      </a: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3" name="TextBox 2"/>
          <p:cNvSpPr txBox="1"/>
          <p:nvPr/>
        </p:nvSpPr>
        <p:spPr>
          <a:xfrm>
            <a:off x="920274" y="5788108"/>
            <a:ext cx="5612091" cy="68580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22" name="TextBox 21"/>
          <p:cNvSpPr txBox="1"/>
          <p:nvPr/>
        </p:nvSpPr>
        <p:spPr>
          <a:xfrm>
            <a:off x="1143000" y="1143000"/>
            <a:ext cx="4171950" cy="34782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933109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60822592"/>
              </p:ext>
            </p:extLst>
          </p:nvPr>
        </p:nvGraphicFramePr>
        <p:xfrm>
          <a:off x="347662" y="152400"/>
          <a:ext cx="7043738" cy="3847440"/>
        </p:xfrm>
        <a:graphic>
          <a:graphicData uri="http://schemas.openxmlformats.org/drawingml/2006/table">
            <a:tbl>
              <a:tblPr firstRow="1" bandRow="1">
                <a:tableStyleId>{5940675A-B579-460E-94D1-54222C63F5DA}</a:tableStyleId>
              </a:tblPr>
              <a:tblGrid>
                <a:gridCol w="7043738"/>
              </a:tblGrid>
              <a:tr h="528460">
                <a:tc>
                  <a:txBody>
                    <a:bodyPr/>
                    <a:lstStyle/>
                    <a:p>
                      <a:pPr marL="287338" marR="0" indent="-287338" algn="l" defTabSz="966612" rtl="0" eaLnBrk="1" fontAlgn="auto" latinLnBrk="0" hangingPunct="1">
                        <a:lnSpc>
                          <a:spcPct val="100000"/>
                        </a:lnSpc>
                        <a:spcBef>
                          <a:spcPts val="0"/>
                        </a:spcBef>
                        <a:spcAft>
                          <a:spcPts val="0"/>
                        </a:spcAft>
                        <a:buClrTx/>
                        <a:buSzTx/>
                        <a:buFontTx/>
                        <a:buNone/>
                        <a:tabLst/>
                        <a:defRPr/>
                      </a:pPr>
                      <a:r>
                        <a:rPr lang="en-US" sz="1600" b="1" dirty="0" smtClean="0"/>
                        <a:t>7.   </a:t>
                      </a:r>
                      <a:r>
                        <a:rPr lang="en-US" sz="1600" b="1" dirty="0" smtClean="0">
                          <a:latin typeface="Helvetica" panose="020B0604020202020204" pitchFamily="34" charset="0"/>
                          <a:cs typeface="Helvetica" panose="020B0604020202020204" pitchFamily="34" charset="0"/>
                        </a:rPr>
                        <a:t>From what point of view are </a:t>
                      </a:r>
                      <a:r>
                        <a:rPr lang="en-US" sz="1600" b="1" i="1" u="sng" dirty="0" smtClean="0">
                          <a:latin typeface="Helvetica" panose="020B0604020202020204" pitchFamily="34" charset="0"/>
                          <a:cs typeface="Helvetica" panose="020B0604020202020204" pitchFamily="34" charset="0"/>
                        </a:rPr>
                        <a:t>The Miracle Worker</a:t>
                      </a:r>
                      <a:r>
                        <a:rPr lang="en-US" sz="1600" b="1" i="1" u="none"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and the poem </a:t>
                      </a:r>
                      <a:r>
                        <a:rPr lang="en-US" sz="1600" b="1" i="1" u="sng" dirty="0" smtClean="0">
                          <a:latin typeface="Helvetica" panose="020B0604020202020204" pitchFamily="34" charset="0"/>
                          <a:cs typeface="Helvetica" panose="020B0604020202020204" pitchFamily="34" charset="0"/>
                        </a:rPr>
                        <a:t>Helen Keller</a:t>
                      </a:r>
                      <a:r>
                        <a:rPr lang="en-US" sz="1600" b="1" i="1" u="none"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written?  What</a:t>
                      </a:r>
                      <a:r>
                        <a:rPr lang="en-US" sz="1600" b="1" baseline="0" dirty="0" smtClean="0">
                          <a:latin typeface="Helvetica" panose="020B0604020202020204" pitchFamily="34" charset="0"/>
                          <a:cs typeface="Helvetica" panose="020B0604020202020204" pitchFamily="34" charset="0"/>
                        </a:rPr>
                        <a:t> does this tell the reader?</a:t>
                      </a:r>
                      <a:endParaRPr lang="en-US" sz="1600" b="1" dirty="0" smtClean="0">
                        <a:latin typeface="Helvetica" panose="020B0604020202020204" pitchFamily="34" charset="0"/>
                        <a:cs typeface="Helvetica" panose="020B0604020202020204" pitchFamily="34" charset="0"/>
                      </a:endParaRP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n-US" sz="800" b="1" baseline="0" dirty="0" smtClean="0">
                        <a:solidFill>
                          <a:srgbClr val="00206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68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22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0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2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2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2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07053208"/>
              </p:ext>
            </p:extLst>
          </p:nvPr>
        </p:nvGraphicFramePr>
        <p:xfrm>
          <a:off x="423862" y="4946040"/>
          <a:ext cx="7043738" cy="3969360"/>
        </p:xfrm>
        <a:graphic>
          <a:graphicData uri="http://schemas.openxmlformats.org/drawingml/2006/table">
            <a:tbl>
              <a:tblPr firstRow="1" bandRow="1">
                <a:tableStyleId>{5940675A-B579-460E-94D1-54222C63F5DA}</a:tableStyleId>
              </a:tblPr>
              <a:tblGrid>
                <a:gridCol w="7043738"/>
              </a:tblGrid>
              <a:tr h="528750">
                <a:tc>
                  <a:txBody>
                    <a:bodyPr/>
                    <a:lstStyle/>
                    <a:p>
                      <a:pPr marL="342900" indent="-342900">
                        <a:buFont typeface="+mj-lt"/>
                        <a:buAutoNum type="arabicPeriod" startAt="8"/>
                        <a:tabLst/>
                      </a:pPr>
                      <a:r>
                        <a:rPr lang="en-US" sz="1600" b="1" dirty="0" smtClean="0">
                          <a:solidFill>
                            <a:schemeClr val="tx1"/>
                          </a:solidFill>
                          <a:latin typeface="Helvetica" panose="020B0604020202020204" pitchFamily="34" charset="0"/>
                          <a:cs typeface="Helvetica" panose="020B0604020202020204" pitchFamily="34" charset="0"/>
                        </a:rPr>
                        <a:t>Are the descriptions of Helen Keller in the passage</a:t>
                      </a:r>
                      <a:r>
                        <a:rPr lang="en-US" sz="1600" b="1" baseline="0" dirty="0" smtClean="0">
                          <a:solidFill>
                            <a:schemeClr val="tx1"/>
                          </a:solidFill>
                          <a:latin typeface="Helvetica" panose="020B0604020202020204" pitchFamily="34" charset="0"/>
                          <a:cs typeface="Helvetica" panose="020B0604020202020204" pitchFamily="34" charset="0"/>
                        </a:rPr>
                        <a:t> </a:t>
                      </a:r>
                      <a:r>
                        <a:rPr lang="en-US" sz="1600" b="1" i="1" u="sng" baseline="0" dirty="0" smtClean="0">
                          <a:solidFill>
                            <a:schemeClr val="tx1"/>
                          </a:solidFill>
                          <a:latin typeface="Helvetica" panose="020B0604020202020204" pitchFamily="34" charset="0"/>
                          <a:cs typeface="Helvetica" panose="020B0604020202020204" pitchFamily="34" charset="0"/>
                        </a:rPr>
                        <a:t>The Miracle Worker</a:t>
                      </a:r>
                      <a:r>
                        <a:rPr lang="en-US" sz="1600" b="1" i="1" u="none" baseline="0" dirty="0" smtClean="0">
                          <a:solidFill>
                            <a:schemeClr val="tx1"/>
                          </a:solidFill>
                          <a:latin typeface="Helvetica" panose="020B0604020202020204" pitchFamily="34" charset="0"/>
                          <a:cs typeface="Helvetica" panose="020B0604020202020204" pitchFamily="34" charset="0"/>
                        </a:rPr>
                        <a:t> </a:t>
                      </a:r>
                      <a:r>
                        <a:rPr lang="en-US" sz="1600" b="1" baseline="0" dirty="0" smtClean="0">
                          <a:solidFill>
                            <a:schemeClr val="tx1"/>
                          </a:solidFill>
                          <a:latin typeface="Helvetica" panose="020B0604020202020204" pitchFamily="34" charset="0"/>
                          <a:cs typeface="Helvetica" panose="020B0604020202020204" pitchFamily="34" charset="0"/>
                        </a:rPr>
                        <a:t>and the poem </a:t>
                      </a:r>
                      <a:r>
                        <a:rPr lang="en-US" sz="1600" b="1" i="1" u="sng" baseline="0" dirty="0" smtClean="0">
                          <a:solidFill>
                            <a:schemeClr val="tx1"/>
                          </a:solidFill>
                          <a:effectLst/>
                          <a:latin typeface="Helvetica" panose="020B0604020202020204" pitchFamily="34" charset="0"/>
                          <a:cs typeface="Helvetica" panose="020B0604020202020204" pitchFamily="34" charset="0"/>
                        </a:rPr>
                        <a:t>Helen Keller</a:t>
                      </a:r>
                      <a:r>
                        <a:rPr lang="en-US" sz="1600" b="1" i="1" u="none" baseline="0" dirty="0" smtClean="0">
                          <a:solidFill>
                            <a:schemeClr val="tx1"/>
                          </a:solidFill>
                          <a:effectLst/>
                          <a:latin typeface="Helvetica" panose="020B0604020202020204" pitchFamily="34" charset="0"/>
                          <a:cs typeface="Helvetica" panose="020B0604020202020204" pitchFamily="34" charset="0"/>
                        </a:rPr>
                        <a:t> </a:t>
                      </a:r>
                      <a:r>
                        <a:rPr lang="en-US" sz="1600" b="1" baseline="0" dirty="0" smtClean="0">
                          <a:solidFill>
                            <a:schemeClr val="tx1"/>
                          </a:solidFill>
                          <a:latin typeface="Helvetica" panose="020B0604020202020204" pitchFamily="34" charset="0"/>
                          <a:cs typeface="Helvetica" panose="020B0604020202020204" pitchFamily="34" charset="0"/>
                        </a:rPr>
                        <a:t>the same or different</a:t>
                      </a:r>
                      <a:r>
                        <a:rPr lang="en-US" sz="1600" b="1" dirty="0" smtClean="0">
                          <a:solidFill>
                            <a:schemeClr val="tx1"/>
                          </a:solidFill>
                          <a:latin typeface="Helvetica" panose="020B0604020202020204" pitchFamily="34" charset="0"/>
                          <a:cs typeface="Helvetica" panose="020B0604020202020204" pitchFamily="34" charset="0"/>
                        </a:rPr>
                        <a:t>?  Explain your answer using details from both sources.</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endParaRPr lang="en-US" sz="1200" dirty="0" smtClean="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6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2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a:off x="410116" y="4800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86100" y="9245768"/>
            <a:ext cx="2171700" cy="50783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defTabSz="966612">
              <a:defRPr/>
            </a:pPr>
            <a:r>
              <a:rPr lang="en-US" sz="900" b="1" u="sng" dirty="0"/>
              <a:t>Constructed Response Research Rubrics Target </a:t>
            </a:r>
            <a:r>
              <a:rPr lang="en-US" sz="900" b="1" u="sng" dirty="0" smtClean="0"/>
              <a:t>4</a:t>
            </a:r>
            <a:r>
              <a:rPr lang="en-US" sz="900" b="1" dirty="0" smtClean="0"/>
              <a:t>  </a:t>
            </a:r>
            <a:r>
              <a:rPr lang="en-US" sz="900" b="1" dirty="0" smtClean="0">
                <a:solidFill>
                  <a:prstClr val="black"/>
                </a:solidFill>
              </a:rPr>
              <a:t>ability </a:t>
            </a:r>
            <a:r>
              <a:rPr lang="en-US" sz="900" b="1" dirty="0">
                <a:solidFill>
                  <a:prstClr val="black"/>
                </a:solidFill>
              </a:rPr>
              <a:t>to cite evidence to support opinions and/or </a:t>
            </a:r>
            <a:r>
              <a:rPr lang="en-US" sz="900" b="1" dirty="0" smtClean="0">
                <a:solidFill>
                  <a:prstClr val="black"/>
                </a:solidFill>
              </a:rPr>
              <a:t>ideas.</a:t>
            </a:r>
            <a:endParaRPr lang="en-US" sz="900" b="1"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11467001"/>
              </p:ext>
            </p:extLst>
          </p:nvPr>
        </p:nvGraphicFramePr>
        <p:xfrm>
          <a:off x="5029200" y="4102608"/>
          <a:ext cx="2275840" cy="621792"/>
        </p:xfrm>
        <a:graphic>
          <a:graphicData uri="http://schemas.openxmlformats.org/drawingml/2006/table">
            <a:tbl>
              <a:tblPr firstRow="1" firstCol="1" bandRow="1"/>
              <a:tblGrid>
                <a:gridCol w="2275840"/>
              </a:tblGrid>
              <a:tr h="13411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SYU  Toward RL.4.6</a:t>
                      </a:r>
                      <a:endParaRPr lang="en-US" sz="8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457200">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multiple accounts of first and third person narrations in order to compare and contrast points of view from which different stories are </a:t>
                      </a:r>
                      <a:r>
                        <a:rPr lang="en-US" sz="800" b="1" dirty="0" smtClean="0">
                          <a:solidFill>
                            <a:srgbClr val="000000"/>
                          </a:solidFill>
                          <a:effectLst/>
                          <a:latin typeface="Calibri"/>
                          <a:ea typeface="Times New Roman"/>
                          <a:cs typeface="Times New Roman"/>
                        </a:rPr>
                        <a:t>narrated.</a:t>
                      </a: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90557542"/>
              </p:ext>
            </p:extLst>
          </p:nvPr>
        </p:nvGraphicFramePr>
        <p:xfrm>
          <a:off x="5257800" y="9130256"/>
          <a:ext cx="1524000" cy="623344"/>
        </p:xfrm>
        <a:graphic>
          <a:graphicData uri="http://schemas.openxmlformats.org/drawingml/2006/table">
            <a:tbl>
              <a:tblPr firstRow="1" firstCol="1" bandRow="1"/>
              <a:tblGrid>
                <a:gridCol w="1524000"/>
              </a:tblGrid>
              <a:tr h="99099">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smtClean="0">
                          <a:solidFill>
                            <a:srgbClr val="000000"/>
                          </a:solidFill>
                          <a:effectLst/>
                          <a:latin typeface="Calibri"/>
                          <a:ea typeface="Times New Roman"/>
                          <a:cs typeface="Times New Roman"/>
                        </a:rPr>
                        <a:t>ANt</a:t>
                      </a:r>
                      <a:r>
                        <a:rPr lang="en-US" sz="800" b="1" dirty="0" smtClean="0">
                          <a:solidFill>
                            <a:srgbClr val="000000"/>
                          </a:solidFill>
                          <a:effectLst/>
                          <a:latin typeface="Calibri"/>
                          <a:ea typeface="Times New Roman"/>
                          <a:cs typeface="Times New Roman"/>
                        </a:rPr>
                        <a:t>  Toward RL.4.7</a:t>
                      </a:r>
                      <a:endParaRPr lang="en-US" sz="8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501424">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Identify where two versions of the same story reflect specific descriptions or directions in a text or drama </a:t>
                      </a:r>
                      <a:r>
                        <a:rPr lang="en-US" sz="800" b="1" dirty="0" smtClean="0">
                          <a:solidFill>
                            <a:srgbClr val="000000"/>
                          </a:solidFill>
                          <a:effectLst/>
                          <a:latin typeface="Calibri"/>
                          <a:ea typeface="Times New Roman"/>
                          <a:cs typeface="Times New Roman"/>
                        </a:rPr>
                        <a:t>.</a:t>
                      </a: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1" name="Rectangle 10"/>
          <p:cNvSpPr/>
          <p:nvPr/>
        </p:nvSpPr>
        <p:spPr>
          <a:xfrm>
            <a:off x="2834898" y="4083425"/>
            <a:ext cx="2171700" cy="64633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defTabSz="966612">
              <a:defRPr/>
            </a:pPr>
            <a:r>
              <a:rPr lang="en-US" sz="900" b="1" u="sng" dirty="0"/>
              <a:t>Constructed Response Research Rubrics Target </a:t>
            </a:r>
            <a:r>
              <a:rPr lang="en-US" sz="900" b="1" u="sng" dirty="0" smtClean="0"/>
              <a:t>3 </a:t>
            </a:r>
            <a:r>
              <a:rPr lang="en-US" sz="900" b="1" dirty="0" smtClean="0"/>
              <a:t>evidence </a:t>
            </a:r>
            <a:r>
              <a:rPr lang="en-US" sz="900" b="1" dirty="0"/>
              <a:t>of the ability to distinguish </a:t>
            </a:r>
            <a:r>
              <a:rPr lang="en-US" sz="900" b="1" u="sng" dirty="0"/>
              <a:t>relevant</a:t>
            </a:r>
            <a:r>
              <a:rPr lang="en-US" sz="900" b="1" dirty="0"/>
              <a:t> from irrelevant information such as fact from </a:t>
            </a:r>
            <a:r>
              <a:rPr lang="en-US" sz="900" b="1" dirty="0" smtClean="0"/>
              <a:t>opinion.</a:t>
            </a:r>
            <a:endParaRPr lang="en-US" sz="900" b="1" dirty="0"/>
          </a:p>
        </p:txBody>
      </p:sp>
    </p:spTree>
    <p:extLst>
      <p:ext uri="{BB962C8B-B14F-4D97-AF65-F5344CB8AC3E}">
        <p14:creationId xmlns:p14="http://schemas.microsoft.com/office/powerpoint/2010/main" val="665919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5" name="Rectangle 1"/>
          <p:cNvSpPr>
            <a:spLocks noChangeArrowheads="1"/>
          </p:cNvSpPr>
          <p:nvPr/>
        </p:nvSpPr>
        <p:spPr bwMode="auto">
          <a:xfrm>
            <a:off x="304800" y="990600"/>
            <a:ext cx="7286625" cy="6843176"/>
          </a:xfrm>
          <a:prstGeom prst="rect">
            <a:avLst/>
          </a:prstGeom>
          <a:noFill/>
          <a:ln w="9525">
            <a:noFill/>
            <a:miter lim="800000"/>
            <a:headEnd/>
            <a:tailEnd/>
          </a:ln>
          <a:effectLst/>
        </p:spPr>
        <p:txBody>
          <a:bodyPr vert="horz" wrap="square" lIns="101874" tIns="50937" rIns="101874" bIns="50937" numCol="1" anchor="ctr" anchorCtr="0" compatLnSpc="1">
            <a:prstTxWarp prst="textNoShape">
              <a:avLst/>
            </a:prstTxWarp>
            <a:spAutoFit/>
          </a:bodyPr>
          <a:lstStyle/>
          <a:p>
            <a:pPr algn="ctr"/>
            <a:r>
              <a:rPr lang="en-US" sz="1700" b="1" u="sng" dirty="0"/>
              <a:t>Helen Keller</a:t>
            </a:r>
          </a:p>
          <a:p>
            <a:pPr algn="ctr"/>
            <a:r>
              <a:rPr lang="en-US" sz="1200" i="1" dirty="0"/>
              <a:t>(A Biography)</a:t>
            </a:r>
          </a:p>
          <a:p>
            <a:pPr algn="ctr"/>
            <a:endParaRPr lang="en-US" sz="1700" u="sng" dirty="0"/>
          </a:p>
          <a:p>
            <a:r>
              <a:rPr lang="en-US" sz="1400" dirty="0"/>
              <a:t>Helen Keller was born June 27, 1880, in Tuscumbia, Alabama.  Though not wealthy, her father owned a cotton plantation, and was the editor of a weekly newspaper called </a:t>
            </a:r>
            <a:r>
              <a:rPr lang="en-US" sz="1400" i="1" dirty="0"/>
              <a:t>The Alabamian. </a:t>
            </a:r>
            <a:r>
              <a:rPr lang="en-US" sz="1400" dirty="0"/>
              <a:t> Helen’s growth was normal until she was 19 months old when she became very ill with a high fever.  Helen’s doctors did not know what was wrong with her but told her parents that she would probably die.  Doctors now believe that Helen most likely had scarlet fever or meningitis, diseases that cause high fevers.  Helen’s high fever eventually went away, and it looked like she would get better, but Helen’s mother noticed that she did not respond to sounds like the dinner bell, and she did not blink if somebody waved a hand in front of her face. Helen survived the illness but lost her eyesight and hearing. Helen was blind and deaf. </a:t>
            </a:r>
          </a:p>
          <a:p>
            <a:endParaRPr lang="en-US" sz="1400" dirty="0"/>
          </a:p>
          <a:p>
            <a:r>
              <a:rPr lang="en-US" sz="1400" dirty="0"/>
              <a:t>Helen was frustrated because she could not see or hear and had to rely on touch to discover the world.  This frustration led to many behavior problems; Helen had terrible temper tantrums and horrible table manners. At dinner, she would move around the table eating off everyone’s plates. Her relatives thought she needed to be placed in an institution because her parents could not control her. Helen’s mother decided to look for help, and she found a doctor who specialized in the deaf and blind. This doctor told her to contact Dr. Alexander Graham Bell, the inventor of the telephone, who also worked with the deaf.  Dr. Bell believed Helen could be taught, and he helped her mother find Anne Sullivan, a teacher.</a:t>
            </a:r>
          </a:p>
          <a:p>
            <a:endParaRPr lang="en-US" sz="1400" dirty="0"/>
          </a:p>
          <a:p>
            <a:r>
              <a:rPr lang="en-US" sz="1400" dirty="0"/>
              <a:t>Anne suffered from vision problems herself but had operations to improve her eyesight. Despite the operations, Anne had trouble finding a job. When the offer came to teach Helen, Anne agreed even though she had no experience teaching the deaf and blind.  Anne began by teaching Helen to finger spell and by trying to correct Helen’s bad behavior. Helen’s behavior improved, but she did not truly understand finger spelling until April 5, 1887, when Anne poured water into one of Helen’s hands and finger spelled the word water on the palm of Helen’s other hand.  Helen finally understood what Anne was saying, and from that point, Helen quickly learned hundreds of words.  </a:t>
            </a:r>
          </a:p>
          <a:p>
            <a:pPr algn="ctr"/>
            <a:endParaRPr lang="en-US" sz="1400" b="1" u="sng" dirty="0"/>
          </a:p>
          <a:p>
            <a:r>
              <a:rPr lang="en-US" sz="1400" dirty="0"/>
              <a:t> </a:t>
            </a:r>
          </a:p>
        </p:txBody>
      </p:sp>
      <p:sp>
        <p:nvSpPr>
          <p:cNvPr id="6" name="Rectangle 5"/>
          <p:cNvSpPr/>
          <p:nvPr/>
        </p:nvSpPr>
        <p:spPr>
          <a:xfrm>
            <a:off x="404813" y="9579428"/>
            <a:ext cx="1430540" cy="251201"/>
          </a:xfrm>
          <a:prstGeom prst="rect">
            <a:avLst/>
          </a:prstGeom>
        </p:spPr>
        <p:txBody>
          <a:bodyPr wrap="none" lIns="96371" tIns="48186" rIns="96371" bIns="48186">
            <a:spAutoFit/>
          </a:bodyPr>
          <a:lstStyle/>
          <a:p>
            <a:r>
              <a:rPr lang="en-US" sz="1000" dirty="0"/>
              <a:t>EnglishforEveryone.org </a:t>
            </a:r>
          </a:p>
        </p:txBody>
      </p:sp>
      <p:sp>
        <p:nvSpPr>
          <p:cNvPr id="7" name="TextBox 6"/>
          <p:cNvSpPr txBox="1"/>
          <p:nvPr/>
        </p:nvSpPr>
        <p:spPr>
          <a:xfrm>
            <a:off x="402020" y="239487"/>
            <a:ext cx="2645979" cy="405090"/>
          </a:xfrm>
          <a:prstGeom prst="rect">
            <a:avLst/>
          </a:prstGeom>
          <a:noFill/>
        </p:spPr>
        <p:txBody>
          <a:bodyPr wrap="square" lIns="96371" tIns="48186" rIns="96371" bIns="48186" rtlCol="0">
            <a:spAutoFit/>
          </a:bodyPr>
          <a:lstStyle/>
          <a:p>
            <a:r>
              <a:rPr lang="en-US" b="1" dirty="0" smtClean="0"/>
              <a:t>Informational Source 1</a:t>
            </a:r>
            <a:endParaRPr lang="en-US" b="1" dirty="0"/>
          </a:p>
        </p:txBody>
      </p:sp>
      <p:sp>
        <p:nvSpPr>
          <p:cNvPr id="8" name="TextBox 7"/>
          <p:cNvSpPr txBox="1"/>
          <p:nvPr/>
        </p:nvSpPr>
        <p:spPr>
          <a:xfrm>
            <a:off x="5715000" y="457200"/>
            <a:ext cx="1600200" cy="707886"/>
          </a:xfrm>
          <a:prstGeom prst="rect">
            <a:avLst/>
          </a:prstGeom>
          <a:noFill/>
          <a:ln>
            <a:noFill/>
          </a:ln>
        </p:spPr>
        <p:txBody>
          <a:bodyPr wrap="square" rtlCol="0">
            <a:spAutoFit/>
          </a:bodyPr>
          <a:lstStyle/>
          <a:p>
            <a:r>
              <a:rPr lang="en-US" sz="800" dirty="0" smtClean="0"/>
              <a:t>GL 9.0</a:t>
            </a:r>
          </a:p>
          <a:p>
            <a:r>
              <a:rPr lang="en-US" sz="800" dirty="0" smtClean="0"/>
              <a:t>Lexile 1160L</a:t>
            </a:r>
          </a:p>
          <a:p>
            <a:r>
              <a:rPr lang="en-US" sz="800" dirty="0" smtClean="0"/>
              <a:t>Mean Sentence Length 17.41</a:t>
            </a:r>
          </a:p>
          <a:p>
            <a:r>
              <a:rPr lang="en-US" sz="800" dirty="0" smtClean="0"/>
              <a:t>Mean Log Word Frequency 3.33</a:t>
            </a:r>
          </a:p>
          <a:p>
            <a:r>
              <a:rPr lang="en-US" sz="800" dirty="0" smtClean="0"/>
              <a:t>Word Count 383</a:t>
            </a:r>
            <a:endParaRPr lang="en-US" sz="800" dirty="0"/>
          </a:p>
        </p:txBody>
      </p:sp>
    </p:spTree>
    <p:extLst>
      <p:ext uri="{BB962C8B-B14F-4D97-AF65-F5344CB8AC3E}">
        <p14:creationId xmlns:p14="http://schemas.microsoft.com/office/powerpoint/2010/main" val="1712952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13" name="Rectangle 12"/>
          <p:cNvSpPr/>
          <p:nvPr/>
        </p:nvSpPr>
        <p:spPr>
          <a:xfrm>
            <a:off x="597447" y="990600"/>
            <a:ext cx="6557963" cy="5591125"/>
          </a:xfrm>
          <a:prstGeom prst="rect">
            <a:avLst/>
          </a:prstGeom>
        </p:spPr>
        <p:txBody>
          <a:bodyPr wrap="square" lIns="96371" tIns="48186" rIns="96371" bIns="48186">
            <a:spAutoFit/>
          </a:bodyPr>
          <a:lstStyle/>
          <a:p>
            <a:r>
              <a:rPr lang="en-US" sz="1700" i="1" dirty="0"/>
              <a:t>Address to the 1,200 School Children, delivered before the Adelaide Town Hall at Adelaide, South Australia (June 30, 1948) </a:t>
            </a:r>
          </a:p>
          <a:p>
            <a:endParaRPr lang="en-US" sz="1700" i="1" dirty="0"/>
          </a:p>
          <a:p>
            <a:pPr algn="ctr"/>
            <a:r>
              <a:rPr lang="en-US" sz="1700" dirty="0"/>
              <a:t>Transcription</a:t>
            </a:r>
            <a:br>
              <a:rPr lang="en-US" sz="1700" dirty="0"/>
            </a:br>
            <a:r>
              <a:rPr lang="en-US" sz="1700" dirty="0"/>
              <a:t/>
            </a:r>
            <a:br>
              <a:rPr lang="en-US" sz="1700" dirty="0"/>
            </a:br>
            <a:r>
              <a:rPr lang="en-US" sz="1700" b="1" u="sng" dirty="0"/>
              <a:t>"Address to the 1,200 School Children“</a:t>
            </a:r>
          </a:p>
          <a:p>
            <a:pPr algn="ctr"/>
            <a:r>
              <a:rPr lang="en-US" sz="1700" b="1" u="sng" dirty="0"/>
              <a:t>Helen Keller</a:t>
            </a:r>
          </a:p>
          <a:p>
            <a:pPr algn="ctr"/>
            <a:endParaRPr lang="en-US" sz="1700" dirty="0"/>
          </a:p>
          <a:p>
            <a:r>
              <a:rPr lang="en-US" sz="1700" dirty="0"/>
              <a:t>Dear Boys and Girls-</a:t>
            </a:r>
          </a:p>
          <a:p>
            <a:r>
              <a:rPr lang="en-US" sz="1700" dirty="0"/>
              <a:t>I am always happy when I am among young people. I cannot see your bright faces or hear your merry voices, but I feel your loving interest.</a:t>
            </a:r>
          </a:p>
          <a:p>
            <a:endParaRPr lang="en-US" sz="1700" dirty="0"/>
          </a:p>
          <a:p>
            <a:r>
              <a:rPr lang="en-US" sz="1700" dirty="0"/>
              <a:t>Just now you are learning many wonderful things about the world we live in, and the splendid tasks you will perform when you [are older]. Your teachers are planting a [perfect] world in your hearts, and I hope you will hold fast to it in the days to come.</a:t>
            </a:r>
          </a:p>
          <a:p>
            <a:endParaRPr lang="en-US" sz="1700" dirty="0"/>
          </a:p>
          <a:p>
            <a:r>
              <a:rPr lang="en-US" sz="1700" dirty="0"/>
              <a:t>It has been said that to [do] what is [right] is difficult, but the very effort to gain it creates character and strength. Only through overcoming [problems] can you accomplish anything worthwhile. We think little of what we win easily. It is struggle that gives victory its [value].</a:t>
            </a:r>
          </a:p>
        </p:txBody>
      </p:sp>
      <p:sp>
        <p:nvSpPr>
          <p:cNvPr id="2" name="TextBox 1"/>
          <p:cNvSpPr txBox="1"/>
          <p:nvPr/>
        </p:nvSpPr>
        <p:spPr>
          <a:xfrm>
            <a:off x="597448" y="399144"/>
            <a:ext cx="2755352" cy="405090"/>
          </a:xfrm>
          <a:prstGeom prst="rect">
            <a:avLst/>
          </a:prstGeom>
          <a:noFill/>
        </p:spPr>
        <p:txBody>
          <a:bodyPr wrap="square" lIns="96371" tIns="48186" rIns="96371" bIns="48186" rtlCol="0">
            <a:spAutoFit/>
          </a:bodyPr>
          <a:lstStyle/>
          <a:p>
            <a:r>
              <a:rPr lang="en-US" b="1" u="sng" dirty="0" smtClean="0"/>
              <a:t>Informational Source 2</a:t>
            </a:r>
            <a:endParaRPr lang="en-US" b="1" u="sng" dirty="0"/>
          </a:p>
        </p:txBody>
      </p:sp>
      <p:sp>
        <p:nvSpPr>
          <p:cNvPr id="5" name="TextBox 4"/>
          <p:cNvSpPr txBox="1"/>
          <p:nvPr/>
        </p:nvSpPr>
        <p:spPr>
          <a:xfrm>
            <a:off x="5334000" y="228600"/>
            <a:ext cx="2049780" cy="707886"/>
          </a:xfrm>
          <a:prstGeom prst="rect">
            <a:avLst/>
          </a:prstGeom>
          <a:noFill/>
          <a:ln>
            <a:solidFill>
              <a:schemeClr val="tx1"/>
            </a:solidFill>
          </a:ln>
        </p:spPr>
        <p:txBody>
          <a:bodyPr wrap="square" rtlCol="0">
            <a:spAutoFit/>
          </a:bodyPr>
          <a:lstStyle/>
          <a:p>
            <a:r>
              <a:rPr lang="en-US" sz="800" dirty="0" smtClean="0"/>
              <a:t>Grade Level 6.3</a:t>
            </a:r>
          </a:p>
          <a:p>
            <a:r>
              <a:rPr lang="en-US" sz="800" dirty="0" smtClean="0"/>
              <a:t>Lexile 1130L</a:t>
            </a:r>
          </a:p>
          <a:p>
            <a:r>
              <a:rPr lang="en-US" sz="800" dirty="0" smtClean="0"/>
              <a:t>Mean Sentence Length 19.50</a:t>
            </a:r>
          </a:p>
          <a:p>
            <a:r>
              <a:rPr lang="en-US" sz="800" dirty="0" smtClean="0"/>
              <a:t>Mean Log Word Frequency 3.62</a:t>
            </a:r>
          </a:p>
          <a:p>
            <a:r>
              <a:rPr lang="en-US" sz="800" dirty="0" smtClean="0"/>
              <a:t>Word Count 156</a:t>
            </a:r>
            <a:endParaRPr lang="en-US" sz="800" dirty="0"/>
          </a:p>
        </p:txBody>
      </p:sp>
    </p:spTree>
    <p:extLst>
      <p:ext uri="{BB962C8B-B14F-4D97-AF65-F5344CB8AC3E}">
        <p14:creationId xmlns:p14="http://schemas.microsoft.com/office/powerpoint/2010/main" val="2810780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811303"/>
          </a:xfrm>
          <a:prstGeom prst="rect">
            <a:avLst/>
          </a:prstGeom>
        </p:spPr>
        <p:txBody>
          <a:bodyPr wrap="square" lIns="101874" tIns="50937" rIns="101874" bIns="50937">
            <a:spAutoFit/>
          </a:bodyPr>
          <a:lstStyle/>
          <a:p>
            <a:pPr marL="342900" indent="-342900">
              <a:buAutoNum type="arabicPeriod" startAt="9"/>
            </a:pPr>
            <a:r>
              <a:rPr lang="en-US" sz="1600" b="1" dirty="0" smtClean="0">
                <a:latin typeface="Helvetica" pitchFamily="34" charset="0"/>
              </a:rPr>
              <a:t>An </a:t>
            </a:r>
            <a:r>
              <a:rPr lang="en-US" sz="1600" b="1" dirty="0">
                <a:latin typeface="Helvetica" pitchFamily="34" charset="0"/>
              </a:rPr>
              <a:t>author wants to write about how Helen’s fever left her </a:t>
            </a:r>
            <a:r>
              <a:rPr lang="en-US" sz="1600" b="1" dirty="0" smtClean="0">
                <a:latin typeface="Helvetica" pitchFamily="34" charset="0"/>
              </a:rPr>
              <a:t> blind </a:t>
            </a:r>
            <a:r>
              <a:rPr lang="en-US" sz="1600" b="1" dirty="0">
                <a:latin typeface="Helvetica" pitchFamily="34" charset="0"/>
              </a:rPr>
              <a:t>and deaf.  What would be the best text structure to use?  </a:t>
            </a:r>
            <a:endParaRPr lang="en-US" sz="1600" b="1" dirty="0" smtClean="0">
              <a:latin typeface="Helvetica" pitchFamily="34" charset="0"/>
            </a:endParaRPr>
          </a:p>
          <a:p>
            <a:pPr marL="342900" indent="-342900">
              <a:buAutoNum type="arabicPeriod" startAt="9"/>
            </a:pPr>
            <a:endParaRPr lang="en-US" sz="1600" dirty="0">
              <a:latin typeface="Helvetica" pitchFamily="34" charset="0"/>
            </a:endParaRPr>
          </a:p>
          <a:p>
            <a:pPr marL="382059" indent="382059">
              <a:buFont typeface="+mj-lt"/>
              <a:buAutoNum type="alphaUcPeriod"/>
            </a:pPr>
            <a:r>
              <a:rPr lang="en-US" sz="1600" dirty="0">
                <a:latin typeface="Helvetica" pitchFamily="34" charset="0"/>
              </a:rPr>
              <a:t>chronology</a:t>
            </a: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a:latin typeface="Helvetica" pitchFamily="34" charset="0"/>
              </a:rPr>
              <a:t>comparing</a:t>
            </a: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a:latin typeface="Helvetica" pitchFamily="34" charset="0"/>
              </a:rPr>
              <a:t>cause and effect</a:t>
            </a: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a:latin typeface="Helvetica" pitchFamily="34" charset="0"/>
              </a:rPr>
              <a:t>problem and solution</a:t>
            </a:r>
            <a:endParaRPr lang="en-US" sz="1600" dirty="0">
              <a:solidFill>
                <a:srgbClr val="FF0000"/>
              </a:solidFill>
              <a:latin typeface="Helvetica" pitchFamily="34" charset="0"/>
              <a:cs typeface="Helvetica" pitchFamily="34" charset="0"/>
            </a:endParaRPr>
          </a:p>
        </p:txBody>
      </p:sp>
      <p:cxnSp>
        <p:nvCxnSpPr>
          <p:cNvPr id="11" name="Straight Connector 10"/>
          <p:cNvCxnSpPr/>
          <p:nvPr/>
        </p:nvCxnSpPr>
        <p:spPr>
          <a:xfrm>
            <a:off x="410117" y="452628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1" y="5029200"/>
            <a:ext cx="5748338" cy="2565081"/>
          </a:xfrm>
          <a:prstGeom prst="rect">
            <a:avLst/>
          </a:prstGeom>
        </p:spPr>
        <p:txBody>
          <a:bodyPr wrap="square" lIns="101874" tIns="50937" rIns="101874" bIns="50937">
            <a:spAutoFit/>
          </a:bodyPr>
          <a:lstStyle/>
          <a:p>
            <a:pPr marL="342900" indent="-342900">
              <a:buAutoNum type="arabicPeriod" startAt="10"/>
            </a:pPr>
            <a:r>
              <a:rPr lang="en-US" sz="1600" b="1" dirty="0" smtClean="0">
                <a:latin typeface="Helvetica" pitchFamily="34" charset="0"/>
              </a:rPr>
              <a:t>How </a:t>
            </a:r>
            <a:r>
              <a:rPr lang="en-US" sz="1600" b="1" dirty="0">
                <a:latin typeface="Helvetica" pitchFamily="34" charset="0"/>
              </a:rPr>
              <a:t>is the information in </a:t>
            </a:r>
            <a:r>
              <a:rPr lang="en-US" sz="1600" b="1" i="1" u="sng" dirty="0">
                <a:latin typeface="Helvetica" pitchFamily="34" charset="0"/>
              </a:rPr>
              <a:t>Helen Keller</a:t>
            </a:r>
            <a:r>
              <a:rPr lang="en-US" sz="1600" b="1" i="1" dirty="0">
                <a:latin typeface="Helvetica" pitchFamily="34" charset="0"/>
              </a:rPr>
              <a:t> </a:t>
            </a:r>
            <a:r>
              <a:rPr lang="en-US" sz="1600" b="1" dirty="0" smtClean="0">
                <a:latin typeface="Helvetica" pitchFamily="34" charset="0"/>
              </a:rPr>
              <a:t>organized?</a:t>
            </a:r>
          </a:p>
          <a:p>
            <a:r>
              <a:rPr lang="en-US" sz="1600" b="1" dirty="0">
                <a:latin typeface="Helvetica" pitchFamily="34" charset="0"/>
              </a:rPr>
              <a:t> </a:t>
            </a:r>
            <a:r>
              <a:rPr lang="en-US" sz="1600" b="1" dirty="0" smtClean="0">
                <a:latin typeface="Helvetica" pitchFamily="34" charset="0"/>
              </a:rPr>
              <a:t>     </a:t>
            </a:r>
          </a:p>
          <a:p>
            <a:endParaRPr lang="en-US" sz="1600" b="1" dirty="0">
              <a:latin typeface="Helvetica" pitchFamily="34" charset="0"/>
            </a:endParaRPr>
          </a:p>
          <a:p>
            <a:pPr marL="382059" indent="382059">
              <a:buFont typeface="+mj-lt"/>
              <a:buAutoNum type="alphaUcPeriod"/>
            </a:pPr>
            <a:r>
              <a:rPr lang="en-US" sz="1600" dirty="0">
                <a:latin typeface="Helvetica" pitchFamily="34" charset="0"/>
              </a:rPr>
              <a:t> chronology</a:t>
            </a: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a:latin typeface="Helvetica" pitchFamily="34" charset="0"/>
              </a:rPr>
              <a:t>comparing</a:t>
            </a: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a:latin typeface="Helvetica" pitchFamily="34" charset="0"/>
              </a:rPr>
              <a:t>cause and effect</a:t>
            </a:r>
          </a:p>
          <a:p>
            <a:pPr marL="382059" indent="382059">
              <a:buFont typeface="+mj-lt"/>
              <a:buAutoNum type="alphaUcPeriod"/>
            </a:pPr>
            <a:endParaRPr lang="en-US" sz="1600" dirty="0">
              <a:latin typeface="Helvetica" pitchFamily="34" charset="0"/>
            </a:endParaRPr>
          </a:p>
          <a:p>
            <a:pPr marL="382059" indent="382059">
              <a:buFont typeface="+mj-lt"/>
              <a:buAutoNum type="alphaUcPeriod"/>
            </a:pPr>
            <a:r>
              <a:rPr lang="en-US" sz="1600" dirty="0">
                <a:latin typeface="Helvetica" pitchFamily="34" charset="0"/>
              </a:rPr>
              <a:t>problem and solution</a:t>
            </a:r>
            <a:endParaRPr lang="en-US" sz="1600" dirty="0">
              <a:solidFill>
                <a:srgbClr val="FF0000"/>
              </a:solidFill>
              <a:latin typeface="Helvetica" pitchFamily="34" charset="0"/>
              <a:cs typeface="Helvetica" pitchFamily="34" charset="0"/>
            </a:endParaRPr>
          </a:p>
        </p:txBody>
      </p:sp>
      <p:sp>
        <p:nvSpPr>
          <p:cNvPr id="18" name="Oval 17"/>
          <p:cNvSpPr/>
          <p:nvPr/>
        </p:nvSpPr>
        <p:spPr>
          <a:xfrm>
            <a:off x="866223" y="581616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9" name="Oval 18"/>
          <p:cNvSpPr/>
          <p:nvPr/>
        </p:nvSpPr>
        <p:spPr>
          <a:xfrm>
            <a:off x="858659" y="6258118"/>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0" name="Oval 19"/>
          <p:cNvSpPr/>
          <p:nvPr/>
        </p:nvSpPr>
        <p:spPr>
          <a:xfrm>
            <a:off x="845212" y="6702607"/>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866223" y="7205526"/>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6" name="Oval 25"/>
          <p:cNvSpPr/>
          <p:nvPr/>
        </p:nvSpPr>
        <p:spPr>
          <a:xfrm>
            <a:off x="1052166" y="3200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7" name="Oval 26"/>
          <p:cNvSpPr/>
          <p:nvPr/>
        </p:nvSpPr>
        <p:spPr>
          <a:xfrm>
            <a:off x="1052513" y="1752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8" name="Oval 27"/>
          <p:cNvSpPr/>
          <p:nvPr/>
        </p:nvSpPr>
        <p:spPr>
          <a:xfrm>
            <a:off x="1030838" y="22098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9" name="Oval 28"/>
          <p:cNvSpPr/>
          <p:nvPr/>
        </p:nvSpPr>
        <p:spPr>
          <a:xfrm>
            <a:off x="1046938" y="2743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75147022"/>
              </p:ext>
            </p:extLst>
          </p:nvPr>
        </p:nvGraphicFramePr>
        <p:xfrm>
          <a:off x="5181601" y="3268980"/>
          <a:ext cx="1531762" cy="977132"/>
        </p:xfrm>
        <a:graphic>
          <a:graphicData uri="http://schemas.openxmlformats.org/drawingml/2006/table">
            <a:tbl>
              <a:tblPr firstRow="1" firstCol="1" bandRow="1"/>
              <a:tblGrid>
                <a:gridCol w="1531762"/>
              </a:tblGrid>
              <a:tr h="15417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a:t>
                      </a:r>
                      <a:r>
                        <a:rPr lang="en-US" sz="900" b="1" dirty="0" smtClean="0">
                          <a:solidFill>
                            <a:srgbClr val="000000"/>
                          </a:solidFill>
                          <a:effectLst/>
                          <a:latin typeface="Calibri"/>
                          <a:ea typeface="Times New Roman"/>
                          <a:cs typeface="Times New Roman"/>
                        </a:rPr>
                        <a:t>– Cl Toward RI.4.5</a:t>
                      </a:r>
                      <a:endParaRPr lang="en-US" sz="900" dirty="0">
                        <a:effectLst/>
                        <a:latin typeface="Calibri"/>
                        <a:ea typeface="Calibri"/>
                        <a:cs typeface="Times New Roman"/>
                      </a:endParaRPr>
                    </a:p>
                  </a:txBody>
                  <a:tcPr marL="34379" marR="3437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804672">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Identify and Give Examples of each of these text structures:</a:t>
                      </a:r>
                      <a:endParaRPr lang="en-US" sz="9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900" b="1" dirty="0">
                          <a:solidFill>
                            <a:srgbClr val="000000"/>
                          </a:solidFill>
                          <a:effectLst/>
                          <a:latin typeface="Calibri"/>
                          <a:ea typeface="Times New Roman"/>
                          <a:cs typeface="Times New Roman"/>
                        </a:rPr>
                        <a:t>Chronology</a:t>
                      </a:r>
                      <a:endParaRPr lang="en-US" sz="9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900" b="1" dirty="0">
                          <a:solidFill>
                            <a:srgbClr val="000000"/>
                          </a:solidFill>
                          <a:effectLst/>
                          <a:latin typeface="Calibri"/>
                          <a:ea typeface="Times New Roman"/>
                          <a:cs typeface="Times New Roman"/>
                        </a:rPr>
                        <a:t>Comparison</a:t>
                      </a:r>
                      <a:endParaRPr lang="en-US" sz="9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900" b="1" u="none" dirty="0" smtClean="0">
                          <a:solidFill>
                            <a:schemeClr val="tx1"/>
                          </a:solidFill>
                          <a:effectLst/>
                          <a:latin typeface="Calibri"/>
                          <a:ea typeface="Times New Roman"/>
                          <a:cs typeface="Times New Roman"/>
                        </a:rPr>
                        <a:t>Cause and Effect</a:t>
                      </a:r>
                      <a:endParaRPr lang="en-US" sz="900" b="1" u="none" dirty="0">
                        <a:solidFill>
                          <a:schemeClr val="tx1"/>
                        </a:solidFill>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900" b="1" dirty="0" smtClean="0">
                          <a:solidFill>
                            <a:srgbClr val="000000"/>
                          </a:solidFill>
                          <a:effectLst/>
                          <a:latin typeface="Calibri"/>
                          <a:ea typeface="Times New Roman"/>
                          <a:cs typeface="Times New Roman"/>
                        </a:rPr>
                        <a:t>Problem</a:t>
                      </a:r>
                      <a:r>
                        <a:rPr lang="en-US" sz="900" b="1" baseline="0" dirty="0" smtClean="0">
                          <a:solidFill>
                            <a:srgbClr val="000000"/>
                          </a:solidFill>
                          <a:effectLst/>
                          <a:latin typeface="Calibri"/>
                          <a:ea typeface="Times New Roman"/>
                          <a:cs typeface="Times New Roman"/>
                        </a:rPr>
                        <a:t> and S</a:t>
                      </a:r>
                      <a:r>
                        <a:rPr lang="en-US" sz="900" b="1" dirty="0" smtClean="0">
                          <a:solidFill>
                            <a:srgbClr val="000000"/>
                          </a:solidFill>
                          <a:effectLst/>
                          <a:latin typeface="Calibri"/>
                          <a:ea typeface="Times New Roman"/>
                          <a:cs typeface="Times New Roman"/>
                        </a:rPr>
                        <a:t>olution</a:t>
                      </a:r>
                    </a:p>
                  </a:txBody>
                  <a:tcPr marL="34379" marR="3437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93651914"/>
              </p:ext>
            </p:extLst>
          </p:nvPr>
        </p:nvGraphicFramePr>
        <p:xfrm>
          <a:off x="5267960" y="7795260"/>
          <a:ext cx="1640840" cy="960120"/>
        </p:xfrm>
        <a:graphic>
          <a:graphicData uri="http://schemas.openxmlformats.org/drawingml/2006/table">
            <a:tbl>
              <a:tblPr firstRow="1" firstCol="1" bandRow="1"/>
              <a:tblGrid>
                <a:gridCol w="1640840"/>
              </a:tblGrid>
              <a:tr h="134112">
                <a:tc>
                  <a:txBody>
                    <a:bodyPr/>
                    <a:lstStyle/>
                    <a:p>
                      <a:pPr marL="0" marR="0" algn="ctr">
                        <a:lnSpc>
                          <a:spcPct val="100000"/>
                        </a:lnSpc>
                        <a:spcBef>
                          <a:spcPts val="0"/>
                        </a:spcBef>
                        <a:spcAft>
                          <a:spcPts val="0"/>
                        </a:spcAft>
                      </a:pPr>
                      <a:r>
                        <a:rPr lang="en-US" sz="900" b="1" dirty="0" smtClean="0">
                          <a:solidFill>
                            <a:srgbClr val="000000"/>
                          </a:solidFill>
                          <a:effectLst/>
                          <a:latin typeface="Calibri"/>
                          <a:ea typeface="Times New Roman"/>
                          <a:cs typeface="Times New Roman"/>
                        </a:rPr>
                        <a:t>DOK 2 –APn Toward RI.4.5</a:t>
                      </a:r>
                      <a:endParaRPr lang="en-US" sz="900" dirty="0">
                        <a:effectLst/>
                        <a:latin typeface="Calibri"/>
                        <a:ea typeface="Calibri"/>
                        <a:cs typeface="Times New Roman"/>
                      </a:endParaRPr>
                    </a:p>
                  </a:txBody>
                  <a:tcPr marL="33135" marR="331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3">
                        <a:lumMod val="40000"/>
                        <a:lumOff val="60000"/>
                      </a:schemeClr>
                    </a:solidFill>
                  </a:tcPr>
                </a:tc>
              </a:tr>
              <a:tr h="804672">
                <a:tc>
                  <a:txBody>
                    <a:bodyPr/>
                    <a:lstStyle/>
                    <a:p>
                      <a:pPr marL="0" marR="0" algn="l">
                        <a:lnSpc>
                          <a:spcPct val="100000"/>
                        </a:lnSpc>
                        <a:spcBef>
                          <a:spcPts val="0"/>
                        </a:spcBef>
                        <a:spcAft>
                          <a:spcPts val="0"/>
                        </a:spcAft>
                      </a:pPr>
                      <a:r>
                        <a:rPr lang="en-US" sz="900" b="1" dirty="0" smtClean="0">
                          <a:solidFill>
                            <a:srgbClr val="000000"/>
                          </a:solidFill>
                          <a:effectLst/>
                          <a:latin typeface="+mn-lt"/>
                          <a:ea typeface="Times New Roman"/>
                          <a:cs typeface="Arial"/>
                        </a:rPr>
                        <a:t>interpret events, ideas, concepts or information for a specific purpose, </a:t>
                      </a:r>
                      <a:r>
                        <a:rPr lang="en-US" sz="900" b="0" baseline="0" dirty="0" smtClean="0">
                          <a:solidFill>
                            <a:schemeClr val="tx1"/>
                          </a:solidFill>
                          <a:effectLst/>
                          <a:latin typeface="+mn-lt"/>
                          <a:ea typeface="Times New Roman"/>
                          <a:cs typeface="Times New Roman"/>
                        </a:rPr>
                        <a:t> </a:t>
                      </a:r>
                      <a:r>
                        <a:rPr lang="en-US" sz="900" b="1" dirty="0" smtClean="0">
                          <a:solidFill>
                            <a:srgbClr val="000000"/>
                          </a:solidFill>
                          <a:effectLst/>
                          <a:latin typeface="+mn-lt"/>
                          <a:ea typeface="Times New Roman"/>
                          <a:cs typeface="Arial"/>
                        </a:rPr>
                        <a:t>(e.g., essay, report) within a specific text structure (shows understanding of using semantic clues).</a:t>
                      </a:r>
                    </a:p>
                  </a:txBody>
                  <a:tcPr marL="33135" marR="3313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763322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cxnSp>
        <p:nvCxnSpPr>
          <p:cNvPr id="10" name="Straight Connector 9"/>
          <p:cNvCxnSpPr/>
          <p:nvPr/>
        </p:nvCxnSpPr>
        <p:spPr>
          <a:xfrm>
            <a:off x="508370"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4521" y="4945380"/>
            <a:ext cx="6618432" cy="3796188"/>
          </a:xfrm>
          <a:prstGeom prst="rect">
            <a:avLst/>
          </a:prstGeom>
        </p:spPr>
        <p:txBody>
          <a:bodyPr wrap="square" lIns="101874" tIns="50937" rIns="101874" bIns="50937">
            <a:spAutoFit/>
          </a:bodyPr>
          <a:lstStyle/>
          <a:p>
            <a:pPr marL="457200" indent="-398463">
              <a:buAutoNum type="arabicPeriod" startAt="12"/>
            </a:pPr>
            <a:r>
              <a:rPr lang="en-US" sz="1600" b="1" dirty="0" smtClean="0">
                <a:latin typeface="Helvetica" pitchFamily="34" charset="0"/>
              </a:rPr>
              <a:t>Which </a:t>
            </a:r>
            <a:r>
              <a:rPr lang="en-US" sz="1600" b="1" dirty="0">
                <a:latin typeface="Helvetica" pitchFamily="34" charset="0"/>
              </a:rPr>
              <a:t>statement best explains why Helen’s speech, "</a:t>
            </a:r>
            <a:r>
              <a:rPr lang="en-US" sz="1600" b="1" i="1" u="sng" dirty="0">
                <a:latin typeface="Helvetica" pitchFamily="34" charset="0"/>
              </a:rPr>
              <a:t>Address to the 1,200 School Children</a:t>
            </a:r>
            <a:r>
              <a:rPr lang="en-US" sz="1600" b="1" dirty="0">
                <a:latin typeface="Helvetica" pitchFamily="34" charset="0"/>
              </a:rPr>
              <a:t>“ could</a:t>
            </a:r>
            <a:r>
              <a:rPr lang="en-US" sz="1600" b="1" i="1" dirty="0">
                <a:latin typeface="Helvetica" pitchFamily="34" charset="0"/>
              </a:rPr>
              <a:t> </a:t>
            </a:r>
            <a:r>
              <a:rPr lang="en-US" sz="1600" b="1" dirty="0">
                <a:latin typeface="Helvetica" pitchFamily="34" charset="0"/>
              </a:rPr>
              <a:t>have more of an impact on someone who is blind or deaf than the biography </a:t>
            </a:r>
            <a:r>
              <a:rPr lang="en-US" sz="1600" b="1" i="1" u="sng" dirty="0" smtClean="0">
                <a:latin typeface="Helvetica" pitchFamily="34" charset="0"/>
              </a:rPr>
              <a:t>Helen Keller</a:t>
            </a:r>
            <a:r>
              <a:rPr lang="en-US" sz="1600" b="1" dirty="0" smtClean="0">
                <a:latin typeface="Helvetica" pitchFamily="34" charset="0"/>
              </a:rPr>
              <a:t>?  </a:t>
            </a:r>
          </a:p>
          <a:p>
            <a:pPr marL="457200" indent="-398463">
              <a:buAutoNum type="arabicPeriod" startAt="12"/>
            </a:pPr>
            <a:endParaRPr lang="en-US" sz="1600" dirty="0">
              <a:latin typeface="Helvetica" pitchFamily="34" charset="0"/>
            </a:endParaRPr>
          </a:p>
          <a:p>
            <a:pPr marL="764118" indent="-382059">
              <a:buFont typeface="+mj-lt"/>
              <a:buAutoNum type="alphaUcPeriod"/>
            </a:pPr>
            <a:r>
              <a:rPr lang="en-US" sz="1600" dirty="0">
                <a:latin typeface="Helvetica" pitchFamily="34" charset="0"/>
              </a:rPr>
              <a:t>It is very difficult to learn how to communicate when you can’t see or hear.</a:t>
            </a:r>
          </a:p>
          <a:p>
            <a:pPr marL="573089" indent="-191030">
              <a:buFont typeface="+mj-lt"/>
              <a:buAutoNum type="alphaUcPeriod"/>
            </a:pPr>
            <a:endParaRPr lang="en-US" sz="1600" dirty="0">
              <a:latin typeface="Helvetica" pitchFamily="34" charset="0"/>
            </a:endParaRPr>
          </a:p>
          <a:p>
            <a:pPr marL="573089" indent="-191030">
              <a:buFont typeface="+mj-lt"/>
              <a:buAutoNum type="alphaUcPeriod"/>
            </a:pPr>
            <a:r>
              <a:rPr lang="en-US" sz="1600" dirty="0">
                <a:latin typeface="Helvetica" pitchFamily="34" charset="0"/>
              </a:rPr>
              <a:t>  It is wonderful to be around young people and share.</a:t>
            </a:r>
          </a:p>
          <a:p>
            <a:pPr marL="573089" indent="-191030">
              <a:buFont typeface="+mj-lt"/>
              <a:buAutoNum type="alphaUcPeriod"/>
            </a:pPr>
            <a:endParaRPr lang="en-US" sz="1600" dirty="0">
              <a:latin typeface="Helvetica" pitchFamily="34" charset="0"/>
            </a:endParaRPr>
          </a:p>
          <a:p>
            <a:pPr marL="700442" indent="-318383">
              <a:buFont typeface="+mj-lt"/>
              <a:buAutoNum type="alphaUcPeriod"/>
            </a:pPr>
            <a:r>
              <a:rPr lang="en-US" sz="1600" dirty="0">
                <a:latin typeface="Helvetica" pitchFamily="34" charset="0"/>
              </a:rPr>
              <a:t>It is possible to overcome struggles and accomplish  something important.</a:t>
            </a:r>
          </a:p>
          <a:p>
            <a:pPr marL="573089" indent="-191030">
              <a:buFont typeface="+mj-lt"/>
              <a:buAutoNum type="alphaUcPeriod"/>
            </a:pPr>
            <a:endParaRPr lang="en-US" sz="1600" dirty="0">
              <a:latin typeface="Helvetica" pitchFamily="34" charset="0"/>
            </a:endParaRPr>
          </a:p>
          <a:p>
            <a:pPr marL="573089" indent="-191030">
              <a:buFont typeface="+mj-lt"/>
              <a:buAutoNum type="alphaUcPeriod"/>
            </a:pPr>
            <a:r>
              <a:rPr lang="en-US" sz="1600" dirty="0">
                <a:latin typeface="Helvetica" pitchFamily="34" charset="0"/>
              </a:rPr>
              <a:t> It is important to find a good teacher.</a:t>
            </a:r>
          </a:p>
          <a:p>
            <a:pPr marL="361390" indent="-361390">
              <a:buFont typeface="+mj-lt"/>
              <a:buAutoNum type="alphaUcPeriod"/>
            </a:pPr>
            <a:endParaRPr lang="en-US" sz="1600" dirty="0">
              <a:latin typeface="Helvetica" pitchFamily="34" charset="0"/>
            </a:endParaRPr>
          </a:p>
        </p:txBody>
      </p:sp>
      <p:sp>
        <p:nvSpPr>
          <p:cNvPr id="3" name="Rectangle 2"/>
          <p:cNvSpPr/>
          <p:nvPr/>
        </p:nvSpPr>
        <p:spPr>
          <a:xfrm>
            <a:off x="728661" y="319315"/>
            <a:ext cx="6525579" cy="3057524"/>
          </a:xfrm>
          <a:prstGeom prst="rect">
            <a:avLst/>
          </a:prstGeom>
        </p:spPr>
        <p:txBody>
          <a:bodyPr wrap="square" lIns="101874" tIns="50937" rIns="101874" bIns="50937">
            <a:spAutoFit/>
          </a:bodyPr>
          <a:lstStyle/>
          <a:p>
            <a:pPr marL="398463" indent="-398463">
              <a:buAutoNum type="arabicPeriod" startAt="11"/>
            </a:pPr>
            <a:r>
              <a:rPr lang="en-US" sz="1600" b="1" dirty="0" smtClean="0">
                <a:latin typeface="Helvetica" pitchFamily="34" charset="0"/>
              </a:rPr>
              <a:t>Which </a:t>
            </a:r>
            <a:r>
              <a:rPr lang="en-US" sz="1600" b="1" dirty="0">
                <a:latin typeface="Helvetica" pitchFamily="34" charset="0"/>
              </a:rPr>
              <a:t>statement best shows the difference between Helen’s </a:t>
            </a:r>
            <a:r>
              <a:rPr lang="en-US" sz="1600" b="1" dirty="0" smtClean="0">
                <a:latin typeface="Helvetica" pitchFamily="34" charset="0"/>
              </a:rPr>
              <a:t>speech, </a:t>
            </a:r>
            <a:r>
              <a:rPr lang="en-US" sz="1600" b="1" dirty="0">
                <a:latin typeface="Helvetica" pitchFamily="34" charset="0"/>
              </a:rPr>
              <a:t>"</a:t>
            </a:r>
            <a:r>
              <a:rPr lang="en-US" sz="1600" b="1" i="1" u="sng" dirty="0">
                <a:latin typeface="Helvetica" pitchFamily="34" charset="0"/>
              </a:rPr>
              <a:t>Address to the 1,200 School Children</a:t>
            </a:r>
            <a:r>
              <a:rPr lang="en-US" sz="1600" b="1" dirty="0">
                <a:latin typeface="Helvetica" pitchFamily="34" charset="0"/>
              </a:rPr>
              <a:t>“ and the biography </a:t>
            </a:r>
            <a:r>
              <a:rPr lang="en-US" sz="1600" b="1" i="1" u="sng" dirty="0">
                <a:latin typeface="Helvetica" pitchFamily="34" charset="0"/>
              </a:rPr>
              <a:t>Helen Keller</a:t>
            </a:r>
            <a:r>
              <a:rPr lang="en-US" sz="1600" b="1" dirty="0">
                <a:latin typeface="Helvetica" pitchFamily="34" charset="0"/>
              </a:rPr>
              <a:t>? </a:t>
            </a:r>
            <a:endParaRPr lang="en-US" sz="1600" b="1" dirty="0" smtClean="0">
              <a:latin typeface="Helvetica" pitchFamily="34" charset="0"/>
            </a:endParaRPr>
          </a:p>
          <a:p>
            <a:r>
              <a:rPr lang="en-US" sz="1600" dirty="0">
                <a:latin typeface="Helvetica" pitchFamily="34" charset="0"/>
              </a:rPr>
              <a:t> </a:t>
            </a:r>
          </a:p>
          <a:p>
            <a:pPr marL="573089" indent="-191030">
              <a:buFont typeface="+mj-lt"/>
              <a:buAutoNum type="alphaUcPeriod"/>
            </a:pPr>
            <a:r>
              <a:rPr lang="en-US" sz="1600" dirty="0">
                <a:latin typeface="Helvetica" pitchFamily="34" charset="0"/>
              </a:rPr>
              <a:t>  Helen was frustrated by her deafness and blindness.</a:t>
            </a:r>
          </a:p>
          <a:p>
            <a:pPr marL="573089" indent="-191030">
              <a:buFont typeface="+mj-lt"/>
              <a:buAutoNum type="alphaUcPeriod"/>
            </a:pPr>
            <a:endParaRPr lang="en-US" sz="1600" dirty="0">
              <a:latin typeface="Helvetica" pitchFamily="34" charset="0"/>
            </a:endParaRPr>
          </a:p>
          <a:p>
            <a:pPr marL="573089" indent="-191030">
              <a:buFont typeface="+mj-lt"/>
              <a:buAutoNum type="alphaUcPeriod"/>
            </a:pPr>
            <a:r>
              <a:rPr lang="en-US" sz="1600" dirty="0">
                <a:latin typeface="Helvetica" pitchFamily="34" charset="0"/>
              </a:rPr>
              <a:t>  Helen saw difficulties as a way to gain character and</a:t>
            </a:r>
          </a:p>
          <a:p>
            <a:pPr marL="382059"/>
            <a:r>
              <a:rPr lang="en-US" sz="1600" dirty="0">
                <a:latin typeface="Helvetica" pitchFamily="34" charset="0"/>
              </a:rPr>
              <a:t>     strength.</a:t>
            </a:r>
          </a:p>
          <a:p>
            <a:pPr marL="573089" indent="-191030">
              <a:buFont typeface="+mj-lt"/>
              <a:buAutoNum type="alphaUcPeriod"/>
            </a:pPr>
            <a:endParaRPr lang="en-US" sz="1600" dirty="0">
              <a:latin typeface="Helvetica" pitchFamily="34" charset="0"/>
            </a:endParaRPr>
          </a:p>
          <a:p>
            <a:pPr marL="764118" indent="-382059">
              <a:buFont typeface="+mj-lt"/>
              <a:buAutoNum type="alphaUcPeriod" startAt="3"/>
            </a:pPr>
            <a:r>
              <a:rPr lang="en-US" sz="1600" dirty="0">
                <a:latin typeface="Helvetica" pitchFamily="34" charset="0"/>
              </a:rPr>
              <a:t>Helen had terrible temper tantrums.</a:t>
            </a:r>
          </a:p>
          <a:p>
            <a:pPr marL="573089" indent="-191030">
              <a:buFont typeface="+mj-lt"/>
              <a:buAutoNum type="alphaUcPeriod" startAt="3"/>
            </a:pPr>
            <a:endParaRPr lang="en-US" sz="1600" dirty="0">
              <a:latin typeface="Helvetica" pitchFamily="34" charset="0"/>
            </a:endParaRPr>
          </a:p>
          <a:p>
            <a:pPr marL="573089" indent="-191030">
              <a:buFont typeface="+mj-lt"/>
              <a:buAutoNum type="alphaUcPeriod" startAt="3"/>
            </a:pPr>
            <a:r>
              <a:rPr lang="en-US" sz="1600" dirty="0">
                <a:latin typeface="Helvetica" pitchFamily="34" charset="0"/>
              </a:rPr>
              <a:t>  Helen’s parents hired Anne Sullivan to teach Helen.</a:t>
            </a:r>
          </a:p>
        </p:txBody>
      </p:sp>
      <p:sp>
        <p:nvSpPr>
          <p:cNvPr id="23" name="Oval 22"/>
          <p:cNvSpPr/>
          <p:nvPr/>
        </p:nvSpPr>
        <p:spPr>
          <a:xfrm>
            <a:off x="831550" y="304165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847113" y="136140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5" name="Oval 24"/>
          <p:cNvSpPr/>
          <p:nvPr/>
        </p:nvSpPr>
        <p:spPr>
          <a:xfrm>
            <a:off x="841277" y="184807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6" name="Oval 25"/>
          <p:cNvSpPr/>
          <p:nvPr/>
        </p:nvSpPr>
        <p:spPr>
          <a:xfrm>
            <a:off x="840960" y="252110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7" name="Oval 26"/>
          <p:cNvSpPr/>
          <p:nvPr/>
        </p:nvSpPr>
        <p:spPr>
          <a:xfrm>
            <a:off x="733768" y="81425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8" name="Oval 27"/>
          <p:cNvSpPr/>
          <p:nvPr/>
        </p:nvSpPr>
        <p:spPr>
          <a:xfrm>
            <a:off x="733768" y="62484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9" name="Oval 28"/>
          <p:cNvSpPr/>
          <p:nvPr/>
        </p:nvSpPr>
        <p:spPr>
          <a:xfrm>
            <a:off x="719516" y="697956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30" name="Oval 29"/>
          <p:cNvSpPr/>
          <p:nvPr/>
        </p:nvSpPr>
        <p:spPr>
          <a:xfrm>
            <a:off x="725669" y="74676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05349598"/>
              </p:ext>
            </p:extLst>
          </p:nvPr>
        </p:nvGraphicFramePr>
        <p:xfrm>
          <a:off x="5483860" y="3855721"/>
          <a:ext cx="1597660" cy="729223"/>
        </p:xfrm>
        <a:graphic>
          <a:graphicData uri="http://schemas.openxmlformats.org/drawingml/2006/table">
            <a:tbl>
              <a:tblPr firstRow="1" firstCol="1" bandRow="1"/>
              <a:tblGrid>
                <a:gridCol w="159766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- 3 </a:t>
                      </a:r>
                      <a:r>
                        <a:rPr lang="en-US" sz="900" b="1" dirty="0" err="1" smtClean="0">
                          <a:solidFill>
                            <a:srgbClr val="000000"/>
                          </a:solidFill>
                          <a:effectLst/>
                          <a:latin typeface="Calibri"/>
                          <a:ea typeface="Times New Roman"/>
                          <a:cs typeface="Times New Roman"/>
                        </a:rPr>
                        <a:t>Cw</a:t>
                      </a:r>
                      <a:r>
                        <a:rPr lang="en-US" sz="900" b="1" dirty="0" smtClean="0">
                          <a:solidFill>
                            <a:srgbClr val="000000"/>
                          </a:solidFill>
                          <a:effectLst/>
                          <a:latin typeface="Calibri"/>
                          <a:ea typeface="Times New Roman"/>
                          <a:cs typeface="Times New Roman"/>
                        </a:rPr>
                        <a:t> Toward RI.4.6</a:t>
                      </a:r>
                      <a:endParaRPr lang="en-US" sz="900" dirty="0">
                        <a:effectLst/>
                        <a:latin typeface="Calibri"/>
                        <a:ea typeface="Calibri"/>
                        <a:cs typeface="Times New Roman"/>
                      </a:endParaRPr>
                    </a:p>
                  </a:txBody>
                  <a:tcPr marL="34100" marR="341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92063">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Explain how a firsthand account and a secondhand account could influence how readers interpret an event or topic</a:t>
                      </a:r>
                      <a:r>
                        <a:rPr lang="en-US" sz="900" b="1" dirty="0" smtClean="0">
                          <a:solidFill>
                            <a:srgbClr val="000000"/>
                          </a:solidFill>
                          <a:effectLst/>
                          <a:latin typeface="Calibri"/>
                          <a:ea typeface="Times New Roman"/>
                          <a:cs typeface="Times New Roman"/>
                        </a:rPr>
                        <a:t>.</a:t>
                      </a:r>
                    </a:p>
                  </a:txBody>
                  <a:tcPr marL="34100" marR="341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8049688"/>
              </p:ext>
            </p:extLst>
          </p:nvPr>
        </p:nvGraphicFramePr>
        <p:xfrm>
          <a:off x="5527040" y="8534400"/>
          <a:ext cx="1727200" cy="685800"/>
        </p:xfrm>
        <a:graphic>
          <a:graphicData uri="http://schemas.openxmlformats.org/drawingml/2006/table">
            <a:tbl>
              <a:tblPr firstRow="1" firstCol="1" bandRow="1"/>
              <a:tblGrid>
                <a:gridCol w="172720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3 </a:t>
                      </a:r>
                      <a:r>
                        <a:rPr lang="en-US" sz="900" b="1" dirty="0" smtClean="0">
                          <a:solidFill>
                            <a:srgbClr val="000000"/>
                          </a:solidFill>
                          <a:effectLst/>
                          <a:latin typeface="Calibri"/>
                          <a:ea typeface="Times New Roman"/>
                          <a:cs typeface="Times New Roman"/>
                        </a:rPr>
                        <a:t>– EVD Toward RI.4.6</a:t>
                      </a:r>
                      <a:endParaRPr lang="en-US" sz="900" dirty="0">
                        <a:effectLst/>
                        <a:latin typeface="Calibri"/>
                        <a:ea typeface="Calibri"/>
                        <a:cs typeface="Times New Roman"/>
                      </a:endParaRPr>
                    </a:p>
                  </a:txBody>
                  <a:tcPr marL="33288" marR="332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36448">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Compare and contrast a firsthand and secondhand account</a:t>
                      </a:r>
                      <a:r>
                        <a:rPr lang="en-US" sz="900" b="1" dirty="0">
                          <a:solidFill>
                            <a:srgbClr val="000000"/>
                          </a:solidFill>
                          <a:effectLst/>
                          <a:latin typeface="Calibri"/>
                          <a:ea typeface="Times New Roman"/>
                          <a:cs typeface="Arial"/>
                        </a:rPr>
                        <a:t> in order to evaluate which has the most impact.  Explain why</a:t>
                      </a:r>
                      <a:r>
                        <a:rPr lang="en-US" sz="900" b="1" dirty="0" smtClean="0">
                          <a:solidFill>
                            <a:srgbClr val="000000"/>
                          </a:solidFill>
                          <a:effectLst/>
                          <a:latin typeface="Calibri"/>
                          <a:ea typeface="Times New Roman"/>
                          <a:cs typeface="Arial"/>
                        </a:rPr>
                        <a:t>.</a:t>
                      </a:r>
                    </a:p>
                  </a:txBody>
                  <a:tcPr marL="33288" marR="3328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47651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838201"/>
            <a:ext cx="6563360" cy="9166893"/>
          </a:xfrm>
          <a:prstGeom prst="rect">
            <a:avLst/>
          </a:prstGeom>
          <a:noFill/>
        </p:spPr>
        <p:txBody>
          <a:bodyPr wrap="square" lIns="101880" tIns="50939" rIns="101880" bIns="50939" rtlCol="0">
            <a:spAutoFit/>
          </a:bodyPr>
          <a:lstStyle/>
          <a:p>
            <a:r>
              <a:rPr lang="en-US" sz="1700" u="sng" dirty="0"/>
              <a:t>Background</a:t>
            </a:r>
          </a:p>
          <a:p>
            <a:endParaRPr lang="en-US" sz="1300" dirty="0"/>
          </a:p>
          <a:p>
            <a:r>
              <a:rPr lang="en-US" sz="1300" dirty="0"/>
              <a:t>This is a pre-assessment to measure the task of writing an </a:t>
            </a:r>
            <a:r>
              <a:rPr lang="en-US" sz="1300" b="1" dirty="0" smtClean="0"/>
              <a:t>informational article. </a:t>
            </a:r>
            <a:r>
              <a:rPr lang="en-US" sz="1300" dirty="0" smtClean="0"/>
              <a:t>Full </a:t>
            </a:r>
            <a:r>
              <a:rPr lang="en-US" sz="1300" dirty="0"/>
              <a:t>compositions </a:t>
            </a:r>
            <a:r>
              <a:rPr lang="en-US" sz="1300" dirty="0" smtClean="0"/>
              <a:t>are </a:t>
            </a:r>
            <a:r>
              <a:rPr lang="en-US" sz="1300" dirty="0"/>
              <a:t>always part of a Performance Task.   A complete performance task would have:</a:t>
            </a:r>
          </a:p>
          <a:p>
            <a:endParaRPr lang="en-US" sz="1300" dirty="0"/>
          </a:p>
          <a:p>
            <a:r>
              <a:rPr lang="en-US" sz="1300" b="1" i="1" dirty="0"/>
              <a:t>Part 1</a:t>
            </a:r>
          </a:p>
          <a:p>
            <a:pPr marL="181703" indent="-181703">
              <a:buFont typeface="Arial" panose="020B0604020202020204" pitchFamily="34" charset="0"/>
              <a:buChar char="•"/>
            </a:pPr>
            <a:r>
              <a:rPr lang="en-US" sz="1300" dirty="0"/>
              <a:t>A Classroom Activity (30 Minutes)</a:t>
            </a:r>
          </a:p>
          <a:p>
            <a:pPr marL="181703" indent="-181703">
              <a:buFont typeface="Arial" panose="020B0604020202020204" pitchFamily="34" charset="0"/>
              <a:buChar char="•"/>
            </a:pPr>
            <a:r>
              <a:rPr lang="en-US" sz="1300" dirty="0"/>
              <a:t>Independent Work (35 minutes)</a:t>
            </a:r>
          </a:p>
          <a:p>
            <a:pPr marL="691115" lvl="1" indent="-181703">
              <a:buFont typeface="Arial" panose="020B0604020202020204" pitchFamily="34" charset="0"/>
              <a:buChar char="•"/>
            </a:pPr>
            <a:r>
              <a:rPr lang="en-US" sz="1300" dirty="0"/>
              <a:t>Passages or stimuli to Read</a:t>
            </a:r>
          </a:p>
          <a:p>
            <a:pPr marL="691115" lvl="1" indent="-181703">
              <a:buFont typeface="Arial" panose="020B0604020202020204" pitchFamily="34" charset="0"/>
              <a:buChar char="•"/>
            </a:pPr>
            <a:r>
              <a:rPr lang="en-US" sz="1300" dirty="0"/>
              <a:t>3 Research Questions </a:t>
            </a:r>
          </a:p>
          <a:p>
            <a:pPr marL="691115" lvl="1" indent="-181703">
              <a:buFont typeface="Arial" panose="020B0604020202020204" pitchFamily="34" charset="0"/>
              <a:buChar char="•"/>
            </a:pPr>
            <a:r>
              <a:rPr lang="en-US" sz="1300" dirty="0"/>
              <a:t>There may be other constructed response questions</a:t>
            </a:r>
            <a:r>
              <a:rPr lang="en-US" sz="1300" dirty="0" smtClean="0"/>
              <a:t>.</a:t>
            </a:r>
            <a:endParaRPr lang="en-US" sz="1300" dirty="0"/>
          </a:p>
          <a:p>
            <a:r>
              <a:rPr lang="en-US" sz="1300" b="1" i="1" dirty="0"/>
              <a:t>Part 2</a:t>
            </a:r>
          </a:p>
          <a:p>
            <a:pPr marL="181703" indent="-181703">
              <a:buFont typeface="Arial" panose="020B0604020202020204" pitchFamily="34" charset="0"/>
              <a:buChar char="•"/>
            </a:pPr>
            <a:r>
              <a:rPr lang="en-US" sz="1300" dirty="0"/>
              <a:t>A </a:t>
            </a:r>
            <a:r>
              <a:rPr lang="en-US" sz="1300" dirty="0" smtClean="0"/>
              <a:t>Full Informational Composition </a:t>
            </a:r>
            <a:r>
              <a:rPr lang="en-US" sz="1300" dirty="0"/>
              <a:t>(70 Minutes)</a:t>
            </a:r>
          </a:p>
          <a:p>
            <a:pPr marL="181703" indent="-181703">
              <a:buFont typeface="Arial" panose="020B0604020202020204" pitchFamily="34" charset="0"/>
              <a:buChar char="•"/>
            </a:pPr>
            <a:endParaRPr lang="en-US" sz="1300" dirty="0"/>
          </a:p>
          <a:p>
            <a:r>
              <a:rPr lang="en-US" sz="1300" dirty="0" smtClean="0"/>
              <a:t>Students </a:t>
            </a:r>
            <a:r>
              <a:rPr lang="en-US" sz="1300" dirty="0"/>
              <a:t>should have access to spell-check resources but no grammar-check resources.  Students can refer back to their passages, notes and 3 research questions </a:t>
            </a:r>
            <a:r>
              <a:rPr lang="en-US" sz="1300" dirty="0" smtClean="0"/>
              <a:t>and any other constructed responses, as </a:t>
            </a:r>
            <a:r>
              <a:rPr lang="en-US" sz="1300" dirty="0"/>
              <a:t>often </a:t>
            </a:r>
            <a:r>
              <a:rPr lang="en-US" sz="1300" dirty="0" smtClean="0"/>
              <a:t>as they’d </a:t>
            </a:r>
            <a:r>
              <a:rPr lang="en-US" sz="1300" dirty="0"/>
              <a:t>like.</a:t>
            </a:r>
          </a:p>
          <a:p>
            <a:endParaRPr lang="en-US" sz="1300" dirty="0"/>
          </a:p>
          <a:p>
            <a:r>
              <a:rPr lang="en-US" sz="1700" u="sng" dirty="0"/>
              <a:t>Directions</a:t>
            </a:r>
          </a:p>
          <a:p>
            <a:r>
              <a:rPr lang="en-US" sz="1200" b="1" u="sng" dirty="0"/>
              <a:t>30 minutes</a:t>
            </a:r>
          </a:p>
          <a:p>
            <a:pPr marL="242270" indent="-242270">
              <a:buAutoNum type="arabicPeriod"/>
            </a:pPr>
            <a:r>
              <a:rPr lang="en-US" sz="1300" dirty="0"/>
              <a:t>You may wish to have a 30 minute classroom activity.  The purpose of a PT activity is to </a:t>
            </a:r>
          </a:p>
          <a:p>
            <a:r>
              <a:rPr lang="en-US" sz="1300" dirty="0"/>
              <a:t>       e</a:t>
            </a:r>
            <a:r>
              <a:rPr lang="en-US" sz="1300" dirty="0" smtClean="0"/>
              <a:t>nsure </a:t>
            </a:r>
            <a:r>
              <a:rPr lang="en-US" sz="1300" dirty="0"/>
              <a:t>that all students are familiar with the concepts of the topic and know and </a:t>
            </a:r>
          </a:p>
          <a:p>
            <a:r>
              <a:rPr lang="en-US" sz="1300" dirty="0"/>
              <a:t>       understand key terms (vocabulary) that are at the upper end of their grade level (words</a:t>
            </a:r>
          </a:p>
          <a:p>
            <a:r>
              <a:rPr lang="en-US" sz="1300" dirty="0"/>
              <a:t>       they would not normally know or are unfamiliar to their background or culture).</a:t>
            </a:r>
          </a:p>
          <a:p>
            <a:r>
              <a:rPr lang="en-US" sz="1300" dirty="0"/>
              <a:t>       The classroom activity </a:t>
            </a:r>
            <a:r>
              <a:rPr lang="en-US" sz="1300" b="1" dirty="0"/>
              <a:t>DOES NOT </a:t>
            </a:r>
            <a:r>
              <a:rPr lang="en-US" sz="1300" dirty="0"/>
              <a:t>pre-teach any of the content that will be assessed!</a:t>
            </a:r>
          </a:p>
          <a:p>
            <a:r>
              <a:rPr lang="en-US" sz="1200" b="1" u="sng" dirty="0"/>
              <a:t>35 minutes</a:t>
            </a:r>
          </a:p>
          <a:p>
            <a:pPr marL="242270" indent="-242270">
              <a:buAutoNum type="arabicPeriod" startAt="2"/>
            </a:pPr>
            <a:r>
              <a:rPr lang="en-US" sz="1300" dirty="0"/>
              <a:t>Students read the passages independently.  If you have students who can not read</a:t>
            </a:r>
          </a:p>
          <a:p>
            <a:r>
              <a:rPr lang="en-US" sz="1300" dirty="0"/>
              <a:t>       the passages you may read them to those students but please make note of the</a:t>
            </a:r>
          </a:p>
          <a:p>
            <a:pPr marL="245635"/>
            <a:r>
              <a:rPr lang="en-US" sz="1300" dirty="0"/>
              <a:t>accommodation.   Remind students to take notes as they read.  During an actual SBAC   assessment students are allowed to keep their notes as a reference.</a:t>
            </a:r>
          </a:p>
          <a:p>
            <a:pPr marL="245635" indent="-245635">
              <a:buFont typeface="+mj-lt"/>
              <a:buAutoNum type="arabicPeriod" startAt="3"/>
            </a:pPr>
            <a:r>
              <a:rPr lang="en-US" sz="1300" dirty="0"/>
              <a:t>Students answer the 3 research </a:t>
            </a:r>
            <a:r>
              <a:rPr lang="en-US" sz="1300" dirty="0" smtClean="0"/>
              <a:t>questions</a:t>
            </a:r>
            <a:r>
              <a:rPr lang="en-US" sz="1300" dirty="0"/>
              <a:t> </a:t>
            </a:r>
            <a:r>
              <a:rPr lang="en-US" sz="1300" dirty="0" smtClean="0"/>
              <a:t>or other constructed response questions. Students should also </a:t>
            </a:r>
            <a:r>
              <a:rPr lang="en-US" sz="1300" dirty="0"/>
              <a:t>refer to their answers when writing their full i</a:t>
            </a:r>
            <a:r>
              <a:rPr lang="en-US" sz="1300" dirty="0" smtClean="0"/>
              <a:t>nformational article.</a:t>
            </a:r>
            <a:endParaRPr lang="en-US" sz="1300" dirty="0"/>
          </a:p>
          <a:p>
            <a:r>
              <a:rPr lang="en-US" sz="1200" b="1" u="sng" dirty="0"/>
              <a:t>15 minute break</a:t>
            </a:r>
          </a:p>
          <a:p>
            <a:r>
              <a:rPr lang="en-US" sz="1200" b="1" u="sng" dirty="0"/>
              <a:t>70 Minutes</a:t>
            </a:r>
          </a:p>
          <a:p>
            <a:r>
              <a:rPr lang="en-US" sz="1300" dirty="0"/>
              <a:t>4.     Students write their full composition </a:t>
            </a:r>
            <a:r>
              <a:rPr lang="en-US" sz="1300" dirty="0" smtClean="0"/>
              <a:t>(informational article).</a:t>
            </a:r>
            <a:endParaRPr lang="en-US" sz="1300" dirty="0"/>
          </a:p>
          <a:p>
            <a:endParaRPr lang="en-US" sz="1300" dirty="0"/>
          </a:p>
          <a:p>
            <a:r>
              <a:rPr lang="en-US" sz="1300" b="1" u="sng" dirty="0"/>
              <a:t>SCORING</a:t>
            </a:r>
          </a:p>
          <a:p>
            <a:r>
              <a:rPr lang="en-US" sz="1300" dirty="0"/>
              <a:t>An </a:t>
            </a:r>
            <a:r>
              <a:rPr lang="en-US" sz="1300" dirty="0" smtClean="0"/>
              <a:t>Informational Rubric </a:t>
            </a:r>
            <a:r>
              <a:rPr lang="en-US" sz="1300" dirty="0"/>
              <a:t>is provided.  Students receive three scores:</a:t>
            </a:r>
          </a:p>
          <a:p>
            <a:endParaRPr lang="en-US" sz="1300" dirty="0"/>
          </a:p>
          <a:p>
            <a:pPr marL="242270" indent="-242270">
              <a:buAutoNum type="arabicPeriod"/>
            </a:pPr>
            <a:r>
              <a:rPr lang="en-US" sz="1300" dirty="0"/>
              <a:t>Organization and Purpose</a:t>
            </a:r>
          </a:p>
          <a:p>
            <a:pPr marL="242270" indent="-242270">
              <a:buAutoNum type="arabicPeriod"/>
            </a:pPr>
            <a:r>
              <a:rPr lang="en-US" sz="1300" dirty="0"/>
              <a:t>Evidence and Elaboration</a:t>
            </a:r>
          </a:p>
          <a:p>
            <a:pPr marL="242270" indent="-242270">
              <a:buAutoNum type="arabicPeriod"/>
            </a:pPr>
            <a:r>
              <a:rPr lang="en-US" sz="13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4041098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13" name="Rectangle 12"/>
          <p:cNvSpPr/>
          <p:nvPr/>
        </p:nvSpPr>
        <p:spPr>
          <a:xfrm>
            <a:off x="566737" y="726564"/>
            <a:ext cx="6557963" cy="967298"/>
          </a:xfrm>
          <a:prstGeom prst="rect">
            <a:avLst/>
          </a:prstGeom>
        </p:spPr>
        <p:txBody>
          <a:bodyPr wrap="square" lIns="96371" tIns="48186" rIns="96371" bIns="48186">
            <a:spAutoFit/>
          </a:bodyPr>
          <a:lstStyle/>
          <a:p>
            <a:pPr algn="ctr"/>
            <a:r>
              <a:rPr lang="en-US" sz="2100" b="1" u="sng" dirty="0"/>
              <a:t>The Life of Helen Keller</a:t>
            </a:r>
          </a:p>
          <a:p>
            <a:pPr algn="ctr"/>
            <a:r>
              <a:rPr lang="en-US" sz="1900" dirty="0"/>
              <a:t>(A Timeline)</a:t>
            </a:r>
          </a:p>
          <a:p>
            <a:r>
              <a:rPr lang="en-US" sz="1700" dirty="0"/>
              <a:t> </a:t>
            </a:r>
          </a:p>
        </p:txBody>
      </p:sp>
      <p:pic>
        <p:nvPicPr>
          <p:cNvPr id="1026" name="Picture 2"/>
          <p:cNvPicPr>
            <a:picLocks noChangeAspect="1" noChangeArrowheads="1"/>
          </p:cNvPicPr>
          <p:nvPr/>
        </p:nvPicPr>
        <p:blipFill>
          <a:blip r:embed="rId2" cstate="print"/>
          <a:srcRect l="24375" t="15833" r="20000" b="15000"/>
          <a:stretch>
            <a:fillRect/>
          </a:stretch>
        </p:blipFill>
        <p:spPr bwMode="auto">
          <a:xfrm>
            <a:off x="728662" y="1756230"/>
            <a:ext cx="6234113" cy="5732409"/>
          </a:xfrm>
          <a:prstGeom prst="rect">
            <a:avLst/>
          </a:prstGeom>
          <a:noFill/>
          <a:ln w="9525">
            <a:solidFill>
              <a:schemeClr val="tx1"/>
            </a:solidFill>
            <a:miter lim="800000"/>
            <a:headEnd/>
            <a:tailEnd/>
          </a:ln>
        </p:spPr>
      </p:pic>
      <p:sp>
        <p:nvSpPr>
          <p:cNvPr id="5" name="TextBox 4"/>
          <p:cNvSpPr txBox="1"/>
          <p:nvPr/>
        </p:nvSpPr>
        <p:spPr>
          <a:xfrm>
            <a:off x="609600" y="228600"/>
            <a:ext cx="3745952" cy="405090"/>
          </a:xfrm>
          <a:prstGeom prst="rect">
            <a:avLst/>
          </a:prstGeom>
          <a:noFill/>
        </p:spPr>
        <p:txBody>
          <a:bodyPr wrap="square" lIns="96371" tIns="48186" rIns="96371" bIns="48186" rtlCol="0">
            <a:spAutoFit/>
          </a:bodyPr>
          <a:lstStyle/>
          <a:p>
            <a:r>
              <a:rPr lang="en-US" b="1" u="sng" dirty="0" smtClean="0"/>
              <a:t>Informational Source 3</a:t>
            </a:r>
            <a:endParaRPr lang="en-US" b="1" u="sng" dirty="0"/>
          </a:p>
        </p:txBody>
      </p:sp>
    </p:spTree>
    <p:extLst>
      <p:ext uri="{BB962C8B-B14F-4D97-AF65-F5344CB8AC3E}">
        <p14:creationId xmlns:p14="http://schemas.microsoft.com/office/powerpoint/2010/main" val="2500979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8830" y="653453"/>
            <a:ext cx="5906770" cy="2565081"/>
          </a:xfrm>
          <a:prstGeom prst="rect">
            <a:avLst/>
          </a:prstGeom>
        </p:spPr>
        <p:txBody>
          <a:bodyPr wrap="square" lIns="101874" tIns="50937" rIns="101874" bIns="50937">
            <a:spAutoFit/>
          </a:bodyPr>
          <a:lstStyle/>
          <a:p>
            <a:pPr marL="361390" indent="-361390"/>
            <a:r>
              <a:rPr lang="en-US" sz="1600" b="1" dirty="0" smtClean="0">
                <a:latin typeface="Helvetica" pitchFamily="34" charset="0"/>
              </a:rPr>
              <a:t>13. Which date on the timeline shows a skill that Helen needed in order to go to college? </a:t>
            </a:r>
          </a:p>
          <a:p>
            <a:pPr marL="361390" indent="-361390"/>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1880</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1882</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1888</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1924</a:t>
            </a:r>
            <a:endParaRPr lang="en-US"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cxnSp>
        <p:nvCxnSpPr>
          <p:cNvPr id="10" name="Straight Connector 9"/>
          <p:cNvCxnSpPr/>
          <p:nvPr/>
        </p:nvCxnSpPr>
        <p:spPr>
          <a:xfrm>
            <a:off x="410117" y="44958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24630" y="14478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6" name="Oval 15"/>
          <p:cNvSpPr/>
          <p:nvPr/>
        </p:nvSpPr>
        <p:spPr>
          <a:xfrm>
            <a:off x="914400" y="19050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7" name="Oval 16"/>
          <p:cNvSpPr/>
          <p:nvPr/>
        </p:nvSpPr>
        <p:spPr>
          <a:xfrm>
            <a:off x="914400" y="2895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8" name="Oval 17"/>
          <p:cNvSpPr/>
          <p:nvPr/>
        </p:nvSpPr>
        <p:spPr>
          <a:xfrm>
            <a:off x="914400" y="2438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31095525"/>
              </p:ext>
            </p:extLst>
          </p:nvPr>
        </p:nvGraphicFramePr>
        <p:xfrm>
          <a:off x="5562600" y="3276600"/>
          <a:ext cx="1640840" cy="869576"/>
        </p:xfrm>
        <a:graphic>
          <a:graphicData uri="http://schemas.openxmlformats.org/drawingml/2006/table">
            <a:tbl>
              <a:tblPr firstRow="1" firstCol="1" bandRow="1"/>
              <a:tblGrid>
                <a:gridCol w="1640840"/>
              </a:tblGrid>
              <a:tr h="154229">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DOK 2 – </a:t>
                      </a:r>
                      <a:r>
                        <a:rPr lang="en-US" sz="900" b="1" dirty="0" smtClean="0">
                          <a:effectLst/>
                          <a:latin typeface="Calibri"/>
                          <a:ea typeface="Times New Roman"/>
                          <a:cs typeface="Times New Roman"/>
                        </a:rPr>
                        <a:t>Cl Toward RI.4.7</a:t>
                      </a:r>
                      <a:endParaRPr lang="en-US" sz="900" b="1" dirty="0">
                        <a:effectLst/>
                        <a:latin typeface="Calibri"/>
                        <a:ea typeface="Calibri"/>
                        <a:cs typeface="Times New Roman"/>
                      </a:endParaRPr>
                    </a:p>
                  </a:txBody>
                  <a:tcPr marL="33157" marR="3315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711842">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Arial"/>
                        </a:rPr>
                        <a:t>Interpret information found in charts, </a:t>
                      </a:r>
                      <a:r>
                        <a:rPr lang="en-US" sz="900" b="1" dirty="0">
                          <a:solidFill>
                            <a:srgbClr val="000000"/>
                          </a:solidFill>
                          <a:effectLst/>
                          <a:latin typeface="Calibri"/>
                          <a:ea typeface="Times New Roman"/>
                          <a:cs typeface="Times New Roman"/>
                        </a:rPr>
                        <a:t>graphs, diagrams, time lines, animations or interactive elements for a specific purpose (i.e. answering a question</a:t>
                      </a:r>
                      <a:r>
                        <a:rPr lang="en-US" sz="900" b="1" dirty="0" smtClean="0">
                          <a:solidFill>
                            <a:srgbClr val="000000"/>
                          </a:solidFill>
                          <a:effectLst/>
                          <a:latin typeface="Calibri"/>
                          <a:ea typeface="Times New Roman"/>
                          <a:cs typeface="Times New Roman"/>
                        </a:rPr>
                        <a:t>).</a:t>
                      </a:r>
                    </a:p>
                  </a:txBody>
                  <a:tcPr marL="33157" marR="3315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20721435"/>
              </p:ext>
            </p:extLst>
          </p:nvPr>
        </p:nvGraphicFramePr>
        <p:xfrm>
          <a:off x="5257800" y="8001000"/>
          <a:ext cx="1975533" cy="985876"/>
        </p:xfrm>
        <a:graphic>
          <a:graphicData uri="http://schemas.openxmlformats.org/drawingml/2006/table">
            <a:tbl>
              <a:tblPr firstRow="1" firstCol="1" bandRow="1"/>
              <a:tblGrid>
                <a:gridCol w="1975533"/>
              </a:tblGrid>
              <a:tr h="154229">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DOK 2 – </a:t>
                      </a:r>
                      <a:r>
                        <a:rPr lang="en-US" sz="900" b="1" dirty="0" smtClean="0">
                          <a:effectLst/>
                          <a:latin typeface="Calibri"/>
                          <a:ea typeface="Times New Roman"/>
                          <a:cs typeface="Times New Roman"/>
                        </a:rPr>
                        <a:t>APn Toward RI.4.7</a:t>
                      </a:r>
                      <a:endParaRPr lang="en-US" sz="900" b="1" dirty="0">
                        <a:effectLst/>
                        <a:latin typeface="Calibri"/>
                        <a:ea typeface="Calibri"/>
                        <a:cs typeface="Times New Roman"/>
                      </a:endParaRPr>
                    </a:p>
                  </a:txBody>
                  <a:tcPr marL="33157" marR="3315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828142">
                <a:tc>
                  <a:txBody>
                    <a:bodyPr/>
                    <a:lstStyle/>
                    <a:p>
                      <a:pPr marL="0" marR="0" algn="l">
                        <a:lnSpc>
                          <a:spcPct val="115000"/>
                        </a:lnSpc>
                        <a:spcBef>
                          <a:spcPts val="0"/>
                        </a:spcBef>
                        <a:spcAft>
                          <a:spcPts val="0"/>
                        </a:spcAft>
                      </a:pPr>
                      <a:r>
                        <a:rPr lang="en-US" sz="900" b="1" dirty="0">
                          <a:solidFill>
                            <a:srgbClr val="000000"/>
                          </a:solidFill>
                          <a:effectLst/>
                          <a:latin typeface="Calibri"/>
                          <a:ea typeface="Times New Roman"/>
                          <a:cs typeface="Times New Roman"/>
                        </a:rPr>
                        <a:t>Show the ability to use and obtain information </a:t>
                      </a:r>
                      <a:r>
                        <a:rPr lang="en-US" sz="900" b="1" u="sng" dirty="0">
                          <a:solidFill>
                            <a:srgbClr val="000000"/>
                          </a:solidFill>
                          <a:effectLst/>
                          <a:latin typeface="Calibri"/>
                          <a:ea typeface="Times New Roman"/>
                          <a:cs typeface="Times New Roman"/>
                        </a:rPr>
                        <a:t>independently</a:t>
                      </a:r>
                      <a:r>
                        <a:rPr lang="en-US" sz="900" b="1" dirty="0">
                          <a:solidFill>
                            <a:srgbClr val="000000"/>
                          </a:solidFill>
                          <a:effectLst/>
                          <a:latin typeface="Calibri"/>
                          <a:ea typeface="Times New Roman"/>
                          <a:cs typeface="Times New Roman"/>
                        </a:rPr>
                        <a:t> found in text features such as; </a:t>
                      </a:r>
                      <a:r>
                        <a:rPr lang="en-US" sz="900" b="1" dirty="0">
                          <a:solidFill>
                            <a:srgbClr val="000000"/>
                          </a:solidFill>
                          <a:effectLst/>
                          <a:latin typeface="Calibri"/>
                          <a:ea typeface="Times New Roman"/>
                          <a:cs typeface="Arial"/>
                        </a:rPr>
                        <a:t>charts, </a:t>
                      </a:r>
                      <a:r>
                        <a:rPr lang="en-US" sz="900" b="1" dirty="0">
                          <a:solidFill>
                            <a:srgbClr val="000000"/>
                          </a:solidFill>
                          <a:effectLst/>
                          <a:latin typeface="Calibri"/>
                          <a:ea typeface="Times New Roman"/>
                          <a:cs typeface="Times New Roman"/>
                        </a:rPr>
                        <a:t>graphs, diagrams, time lines, animations or interactive </a:t>
                      </a:r>
                      <a:r>
                        <a:rPr lang="en-US" sz="900" b="1" dirty="0" smtClean="0">
                          <a:solidFill>
                            <a:srgbClr val="000000"/>
                          </a:solidFill>
                          <a:effectLst/>
                          <a:latin typeface="Calibri"/>
                          <a:ea typeface="Times New Roman"/>
                          <a:cs typeface="Times New Roman"/>
                        </a:rPr>
                        <a:t>elements.</a:t>
                      </a:r>
                    </a:p>
                  </a:txBody>
                  <a:tcPr marL="33157" marR="3315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3" name="Rectangle 12"/>
          <p:cNvSpPr/>
          <p:nvPr/>
        </p:nvSpPr>
        <p:spPr>
          <a:xfrm>
            <a:off x="723900" y="5105400"/>
            <a:ext cx="6286500" cy="2565081"/>
          </a:xfrm>
          <a:prstGeom prst="rect">
            <a:avLst/>
          </a:prstGeom>
        </p:spPr>
        <p:txBody>
          <a:bodyPr wrap="square" lIns="101874" tIns="50937" rIns="101874" bIns="50937">
            <a:spAutoFit/>
          </a:bodyPr>
          <a:lstStyle/>
          <a:p>
            <a:pPr marL="361390" indent="-361390">
              <a:buAutoNum type="arabicPeriod" startAt="14"/>
            </a:pPr>
            <a:r>
              <a:rPr lang="en-US" sz="1600" b="1" dirty="0" smtClean="0">
                <a:latin typeface="Helvetica" pitchFamily="34" charset="0"/>
              </a:rPr>
              <a:t>Which event on the timeline would have similar information and structure as a biography? </a:t>
            </a:r>
          </a:p>
          <a:p>
            <a:pPr marL="361390" indent="-361390">
              <a:buAutoNum type="arabicPeriod" startAt="14"/>
            </a:pPr>
            <a:endParaRPr lang="en-US" sz="1600" dirty="0">
              <a:latin typeface="Helvetica" pitchFamily="34" charset="0"/>
            </a:endParaRPr>
          </a:p>
          <a:p>
            <a:pPr marL="631825" indent="-292100">
              <a:buFont typeface="+mj-lt"/>
              <a:buAutoNum type="alphaUcPeriod"/>
            </a:pPr>
            <a:r>
              <a:rPr lang="en-US" sz="1600" dirty="0">
                <a:latin typeface="Helvetica" pitchFamily="34" charset="0"/>
              </a:rPr>
              <a:t>Helen Keller lost her hearing and sight due to an illness.</a:t>
            </a:r>
          </a:p>
          <a:p>
            <a:pPr marL="631825" indent="-292100">
              <a:buFont typeface="+mj-lt"/>
              <a:buAutoNum type="alphaUcPeriod"/>
            </a:pPr>
            <a:endParaRPr lang="en-US" sz="1600" dirty="0">
              <a:latin typeface="Helvetica" pitchFamily="34" charset="0"/>
            </a:endParaRPr>
          </a:p>
          <a:p>
            <a:pPr marL="631825" indent="-292100">
              <a:buFont typeface="+mj-lt"/>
              <a:buAutoNum type="alphaUcPeriod"/>
            </a:pPr>
            <a:r>
              <a:rPr lang="en-US" sz="1600" dirty="0" smtClean="0">
                <a:latin typeface="Helvetica" pitchFamily="34" charset="0"/>
              </a:rPr>
              <a:t>She later wrote 13 more books.</a:t>
            </a:r>
            <a:endParaRPr lang="en-US" sz="1600" dirty="0">
              <a:latin typeface="Helvetica" pitchFamily="34" charset="0"/>
            </a:endParaRPr>
          </a:p>
          <a:p>
            <a:pPr marL="631825" indent="-292100">
              <a:buFont typeface="+mj-lt"/>
              <a:buAutoNum type="alphaUcPeriod"/>
            </a:pPr>
            <a:endParaRPr lang="en-US" sz="1600" dirty="0">
              <a:latin typeface="Helvetica" pitchFamily="34" charset="0"/>
            </a:endParaRPr>
          </a:p>
          <a:p>
            <a:pPr marL="631825" indent="-292100">
              <a:buFont typeface="+mj-lt"/>
              <a:buAutoNum type="alphaUcPeriod"/>
            </a:pPr>
            <a:r>
              <a:rPr lang="en-US" sz="1600" dirty="0">
                <a:latin typeface="Helvetica" pitchFamily="34" charset="0"/>
              </a:rPr>
              <a:t>Helen Keller learned to read and write in Braille.</a:t>
            </a:r>
          </a:p>
          <a:p>
            <a:pPr marL="631825" indent="-292100">
              <a:buFont typeface="+mj-lt"/>
              <a:buAutoNum type="alphaUcPeriod"/>
            </a:pPr>
            <a:endParaRPr lang="en-US" sz="1600" dirty="0">
              <a:latin typeface="Helvetica" pitchFamily="34" charset="0"/>
            </a:endParaRPr>
          </a:p>
          <a:p>
            <a:pPr marL="631825" indent="-292100">
              <a:buFont typeface="+mj-lt"/>
              <a:buAutoNum type="alphaUcPeriod"/>
            </a:pPr>
            <a:r>
              <a:rPr lang="en-US" sz="1600" dirty="0">
                <a:latin typeface="Helvetica" pitchFamily="34" charset="0"/>
              </a:rPr>
              <a:t>A movie was made about Helen Keller’s life.</a:t>
            </a:r>
          </a:p>
        </p:txBody>
      </p:sp>
      <p:sp>
        <p:nvSpPr>
          <p:cNvPr id="14" name="Oval 13"/>
          <p:cNvSpPr/>
          <p:nvPr/>
        </p:nvSpPr>
        <p:spPr>
          <a:xfrm>
            <a:off x="822490" y="589037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9" name="Oval 18"/>
          <p:cNvSpPr/>
          <p:nvPr/>
        </p:nvSpPr>
        <p:spPr>
          <a:xfrm>
            <a:off x="802268" y="63879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0" name="Oval 19"/>
          <p:cNvSpPr/>
          <p:nvPr/>
        </p:nvSpPr>
        <p:spPr>
          <a:xfrm>
            <a:off x="801502" y="687578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814184" y="732470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Tree>
    <p:extLst>
      <p:ext uri="{BB962C8B-B14F-4D97-AF65-F5344CB8AC3E}">
        <p14:creationId xmlns:p14="http://schemas.microsoft.com/office/powerpoint/2010/main" val="2118878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14349098"/>
              </p:ext>
            </p:extLst>
          </p:nvPr>
        </p:nvGraphicFramePr>
        <p:xfrm>
          <a:off x="347662" y="233540"/>
          <a:ext cx="7043738" cy="3673560"/>
        </p:xfrm>
        <a:graphic>
          <a:graphicData uri="http://schemas.openxmlformats.org/drawingml/2006/table">
            <a:tbl>
              <a:tblPr firstRow="1" bandRow="1">
                <a:tableStyleId>{5940675A-B579-460E-94D1-54222C63F5DA}</a:tableStyleId>
              </a:tblPr>
              <a:tblGrid>
                <a:gridCol w="7043738"/>
              </a:tblGrid>
              <a:tr h="528460">
                <a:tc>
                  <a:txBody>
                    <a:bodyPr/>
                    <a:lstStyle/>
                    <a:p>
                      <a:pPr marL="341313" marR="0" indent="-341313" algn="l" defTabSz="966612" rtl="0" eaLnBrk="1" fontAlgn="auto" latinLnBrk="0" hangingPunct="1">
                        <a:lnSpc>
                          <a:spcPct val="100000"/>
                        </a:lnSpc>
                        <a:spcBef>
                          <a:spcPts val="0"/>
                        </a:spcBef>
                        <a:spcAft>
                          <a:spcPts val="0"/>
                        </a:spcAft>
                        <a:buClrTx/>
                        <a:buSzTx/>
                        <a:buFont typeface="+mj-lt"/>
                        <a:buNone/>
                        <a:tabLst/>
                        <a:defRPr/>
                      </a:pPr>
                      <a:r>
                        <a:rPr lang="en-US" sz="1600" b="1" baseline="0" dirty="0" smtClean="0">
                          <a:solidFill>
                            <a:schemeClr val="tx1"/>
                          </a:solidFill>
                          <a:latin typeface="Helvetica" panose="020B0604020202020204" pitchFamily="34" charset="0"/>
                          <a:cs typeface="Helvetica" panose="020B0604020202020204" pitchFamily="34" charset="0"/>
                        </a:rPr>
                        <a:t>15. In informational source #1, what struggles did Helen have? How did these struggles influence Helen later in life? Use evidence from informational sources #2 and #3 to support your conclusion.</a:t>
                      </a:r>
                      <a:endParaRPr lang="en-US" sz="800" b="1" baseline="0" dirty="0" smtClean="0">
                        <a:solidFill>
                          <a:srgbClr val="002060"/>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66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0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2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8066166"/>
              </p:ext>
            </p:extLst>
          </p:nvPr>
        </p:nvGraphicFramePr>
        <p:xfrm>
          <a:off x="423862" y="5089440"/>
          <a:ext cx="7043738" cy="3673560"/>
        </p:xfrm>
        <a:graphic>
          <a:graphicData uri="http://schemas.openxmlformats.org/drawingml/2006/table">
            <a:tbl>
              <a:tblPr firstRow="1" bandRow="1">
                <a:tableStyleId>{5940675A-B579-460E-94D1-54222C63F5DA}</a:tableStyleId>
              </a:tblPr>
              <a:tblGrid>
                <a:gridCol w="7043738"/>
              </a:tblGrid>
              <a:tr h="528750">
                <a:tc>
                  <a:txBody>
                    <a:bodyPr/>
                    <a:lstStyle/>
                    <a:p>
                      <a:pPr marL="341313" marR="0" indent="-341313" algn="l" defTabSz="966612"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Helvetica" panose="020B0604020202020204" pitchFamily="34" charset="0"/>
                          <a:cs typeface="Helvetica" panose="020B0604020202020204" pitchFamily="34" charset="0"/>
                        </a:rPr>
                        <a:t>16. What information</a:t>
                      </a:r>
                      <a:r>
                        <a:rPr lang="en-US" sz="1600" b="1" baseline="0" dirty="0" smtClean="0">
                          <a:solidFill>
                            <a:schemeClr val="tx1"/>
                          </a:solidFill>
                          <a:latin typeface="Helvetica" panose="020B0604020202020204" pitchFamily="34" charset="0"/>
                          <a:cs typeface="Helvetica" panose="020B0604020202020204" pitchFamily="34" charset="0"/>
                        </a:rPr>
                        <a:t> on the timeline could be used as evidence to show that Helen Keller’s life was a success?</a:t>
                      </a:r>
                    </a:p>
                    <a:p>
                      <a:pPr marL="0" indent="0">
                        <a:buFont typeface="+mj-lt"/>
                        <a:buNone/>
                        <a:tabLst/>
                      </a:pPr>
                      <a:endParaRPr lang="en-US" sz="1600" b="1" baseline="0" dirty="0" smtClean="0">
                        <a:solidFill>
                          <a:srgbClr val="00206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endParaRPr lang="en-US" sz="1400" dirty="0" smtClean="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66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2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a:off x="410116"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322604702"/>
              </p:ext>
            </p:extLst>
          </p:nvPr>
        </p:nvGraphicFramePr>
        <p:xfrm>
          <a:off x="5722938" y="3980688"/>
          <a:ext cx="1592262" cy="743712"/>
        </p:xfrm>
        <a:graphic>
          <a:graphicData uri="http://schemas.openxmlformats.org/drawingml/2006/table">
            <a:tbl>
              <a:tblPr firstRow="1" firstCol="1" bandRow="1"/>
              <a:tblGrid>
                <a:gridCol w="1592262"/>
              </a:tblGrid>
              <a:tr h="13411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SYU Toward RI.4.6</a:t>
                      </a:r>
                      <a:endParaRPr lang="en-US" sz="800" dirty="0">
                        <a:effectLst/>
                        <a:latin typeface="Calibri"/>
                        <a:ea typeface="Calibri"/>
                        <a:cs typeface="Times New Roman"/>
                      </a:endParaRPr>
                    </a:p>
                  </a:txBody>
                  <a:tcPr marL="33288" marR="33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lumMod val="40000"/>
                        <a:lumOff val="60000"/>
                      </a:schemeClr>
                    </a:solidFill>
                  </a:tcPr>
                </a:tc>
              </a:tr>
              <a:tr h="597408">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multiple firsthand and secondhand accounts of the same event or topic for the purpose of drawing a conclusion about a topic or event</a:t>
                      </a:r>
                      <a:r>
                        <a:rPr lang="en-US" sz="800" b="1" dirty="0" smtClean="0">
                          <a:solidFill>
                            <a:srgbClr val="000000"/>
                          </a:solidFill>
                          <a:effectLst/>
                          <a:latin typeface="Calibri"/>
                          <a:ea typeface="Times New Roman"/>
                          <a:cs typeface="Times New Roman"/>
                        </a:rPr>
                        <a:t>.</a:t>
                      </a:r>
                    </a:p>
                  </a:txBody>
                  <a:tcPr marL="33288" marR="33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58614604"/>
              </p:ext>
            </p:extLst>
          </p:nvPr>
        </p:nvGraphicFramePr>
        <p:xfrm>
          <a:off x="5288280" y="8830323"/>
          <a:ext cx="1798320" cy="855269"/>
        </p:xfrm>
        <a:graphic>
          <a:graphicData uri="http://schemas.openxmlformats.org/drawingml/2006/table">
            <a:tbl>
              <a:tblPr firstRow="1" firstCol="1" bandRow="1"/>
              <a:tblGrid>
                <a:gridCol w="1798320"/>
              </a:tblGrid>
              <a:tr h="154229">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DOK 3 – </a:t>
                      </a:r>
                      <a:r>
                        <a:rPr lang="en-US" sz="800" b="1" dirty="0" err="1" smtClean="0">
                          <a:effectLst/>
                          <a:latin typeface="Calibri"/>
                          <a:ea typeface="Times New Roman"/>
                          <a:cs typeface="Times New Roman"/>
                        </a:rPr>
                        <a:t>Anz</a:t>
                      </a:r>
                      <a:r>
                        <a:rPr lang="en-US" sz="800" b="1" dirty="0" smtClean="0">
                          <a:effectLst/>
                          <a:latin typeface="Calibri"/>
                          <a:ea typeface="Times New Roman"/>
                          <a:cs typeface="Times New Roman"/>
                        </a:rPr>
                        <a:t> Toward RI.4.7</a:t>
                      </a:r>
                      <a:endParaRPr lang="en-US" sz="800" b="1" dirty="0">
                        <a:effectLst/>
                        <a:latin typeface="Calibri"/>
                        <a:ea typeface="Calibri"/>
                        <a:cs typeface="Times New Roman"/>
                      </a:endParaRPr>
                    </a:p>
                  </a:txBody>
                  <a:tcPr marL="33157" marR="331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r>
              <a:tr h="680657">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Categorize information in charts, graphs, diagrams, etc...(visual representations) explaining how each contributes to an understanding of the text in which it appears</a:t>
                      </a:r>
                      <a:r>
                        <a:rPr lang="en-US" sz="800" b="1" dirty="0" smtClean="0">
                          <a:solidFill>
                            <a:srgbClr val="000000"/>
                          </a:solidFill>
                          <a:effectLst/>
                          <a:latin typeface="Calibri"/>
                          <a:ea typeface="Times New Roman"/>
                          <a:cs typeface="Times New Roman"/>
                        </a:rPr>
                        <a:t>.</a:t>
                      </a:r>
                    </a:p>
                  </a:txBody>
                  <a:tcPr marL="33157" marR="331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0" name="Rectangle 9"/>
          <p:cNvSpPr/>
          <p:nvPr/>
        </p:nvSpPr>
        <p:spPr>
          <a:xfrm>
            <a:off x="3048000" y="9169569"/>
            <a:ext cx="2171700" cy="50783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defTabSz="966612">
              <a:defRPr/>
            </a:pPr>
            <a:r>
              <a:rPr lang="en-US" sz="900" b="1" u="sng" dirty="0"/>
              <a:t>Constructed Response Research Rubrics Target </a:t>
            </a:r>
            <a:r>
              <a:rPr lang="en-US" sz="900" b="1" u="sng" dirty="0" smtClean="0"/>
              <a:t>2 </a:t>
            </a:r>
            <a:r>
              <a:rPr lang="en-US" sz="900" b="1" dirty="0" smtClean="0"/>
              <a:t>Locate</a:t>
            </a:r>
            <a:r>
              <a:rPr lang="en-US" sz="900" b="1" dirty="0"/>
              <a:t>, Select, Interpret and Integrate Information.</a:t>
            </a:r>
          </a:p>
        </p:txBody>
      </p:sp>
    </p:spTree>
    <p:extLst>
      <p:ext uri="{BB962C8B-B14F-4D97-AF65-F5344CB8AC3E}">
        <p14:creationId xmlns:p14="http://schemas.microsoft.com/office/powerpoint/2010/main" val="21393120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59121435"/>
              </p:ext>
            </p:extLst>
          </p:nvPr>
        </p:nvGraphicFramePr>
        <p:xfrm>
          <a:off x="242888" y="609600"/>
          <a:ext cx="7043738" cy="8111439"/>
        </p:xfrm>
        <a:graphic>
          <a:graphicData uri="http://schemas.openxmlformats.org/drawingml/2006/table">
            <a:tbl>
              <a:tblPr firstRow="1" bandRow="1">
                <a:tableStyleId>{5940675A-B579-460E-94D1-54222C63F5DA}</a:tableStyleId>
              </a:tblPr>
              <a:tblGrid>
                <a:gridCol w="7043738"/>
              </a:tblGrid>
              <a:tr h="973907">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latin typeface="Helvetica" panose="020B0604020202020204" pitchFamily="34" charset="0"/>
                          <a:cs typeface="Helvetica" panose="020B0604020202020204" pitchFamily="34" charset="0"/>
                        </a:rPr>
                        <a:t>17. </a:t>
                      </a:r>
                      <a:r>
                        <a:rPr lang="en-US" sz="1600" b="1" i="0" kern="1200" dirty="0" smtClean="0">
                          <a:solidFill>
                            <a:srgbClr val="000000"/>
                          </a:solidFill>
                          <a:effectLst/>
                          <a:latin typeface="Helvetica" panose="020B0604020202020204" pitchFamily="34" charset="0"/>
                          <a:ea typeface="Times New Roman"/>
                          <a:cs typeface="Helvetica" panose="020B0604020202020204" pitchFamily="34" charset="0"/>
                        </a:rPr>
                        <a:t>A student is writing an article for class about Helen Keller.  Read  the student’s draft</a:t>
                      </a:r>
                      <a:r>
                        <a:rPr lang="en-US" sz="1600" b="1" i="0" kern="1200" baseline="0" dirty="0" smtClean="0">
                          <a:solidFill>
                            <a:srgbClr val="000000"/>
                          </a:solidFill>
                          <a:effectLst/>
                          <a:latin typeface="Helvetica" panose="020B0604020202020204" pitchFamily="34" charset="0"/>
                          <a:ea typeface="Times New Roman"/>
                          <a:cs typeface="Helvetica" panose="020B0604020202020204" pitchFamily="34" charset="0"/>
                        </a:rPr>
                        <a:t> </a:t>
                      </a:r>
                      <a:r>
                        <a:rPr lang="en-US" sz="1600" b="1" i="0" kern="1200" dirty="0" smtClean="0">
                          <a:solidFill>
                            <a:srgbClr val="000000"/>
                          </a:solidFill>
                          <a:effectLst/>
                          <a:latin typeface="Helvetica" panose="020B0604020202020204" pitchFamily="34" charset="0"/>
                          <a:ea typeface="Times New Roman"/>
                          <a:cs typeface="Helvetica" panose="020B0604020202020204" pitchFamily="34" charset="0"/>
                        </a:rPr>
                        <a:t>and then</a:t>
                      </a:r>
                      <a:r>
                        <a:rPr lang="en-US" sz="1600" b="1" i="0" kern="1200" baseline="0" dirty="0" smtClean="0">
                          <a:solidFill>
                            <a:srgbClr val="000000"/>
                          </a:solidFill>
                          <a:effectLst/>
                          <a:latin typeface="Helvetica" panose="020B0604020202020204" pitchFamily="34" charset="0"/>
                          <a:ea typeface="Times New Roman"/>
                          <a:cs typeface="Helvetica" panose="020B0604020202020204" pitchFamily="34" charset="0"/>
                        </a:rPr>
                        <a:t> complete the task that follows.</a:t>
                      </a:r>
                      <a:endParaRPr lang="en-US" sz="1600" b="1" i="0" kern="1200" dirty="0" smtClean="0">
                        <a:solidFill>
                          <a:srgbClr val="000000"/>
                        </a:solidFill>
                        <a:effectLst/>
                        <a:latin typeface="Helvetica" panose="020B0604020202020204" pitchFamily="34" charset="0"/>
                        <a:ea typeface="Times New Roman"/>
                        <a:cs typeface="Helvetica" panose="020B0604020202020204"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1" i="0" kern="1200" dirty="0" smtClean="0">
                        <a:solidFill>
                          <a:srgbClr val="000000"/>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Helen Keller’s Bravery</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rgbClr val="000000"/>
                          </a:solidFill>
                          <a:effectLst/>
                          <a:latin typeface="+mn-lt"/>
                          <a:ea typeface="Times New Roman"/>
                          <a:cs typeface="Times New Roman"/>
                        </a:rPr>
                        <a:t>      Helen</a:t>
                      </a:r>
                      <a:r>
                        <a:rPr lang="en-US" sz="1400" b="0" i="0" kern="1200" baseline="0" dirty="0" smtClean="0">
                          <a:solidFill>
                            <a:srgbClr val="000000"/>
                          </a:solidFill>
                          <a:effectLst/>
                          <a:latin typeface="+mn-lt"/>
                          <a:ea typeface="Times New Roman"/>
                          <a:cs typeface="Times New Roman"/>
                        </a:rPr>
                        <a:t> Keller was a very brave person.  From the age of two she could not see or</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hear.  She was not only blind, but she was also deaf.  She faced each day bravely</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from a young age.  I say bravely, because she never gave up.  Even when she was</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throwing temper tantrums.  At least she did not just sit quietly and give up trying</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to communicate.</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0" i="0" kern="1200" baseline="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As Helen grew up she became able to read and write because a young woman named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Annie helped her learn how to communicate.  So how was she brave?  She went to</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college.  Can you imagine leaving home and not being able to see or hear?  She also</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gave speeches in the U.S. to encourage others who were blind or deaf. Standing in front of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people and speaking is hard for most people, but imagine being deaf and blind? Helen</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continued to do brave things, like write many books.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0" i="0" kern="1200" baseline="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In conclusion…</a:t>
                      </a:r>
                      <a:endParaRPr lang="en-US" sz="1400" b="1" i="0" kern="120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Helvetica" panose="020B0604020202020204" pitchFamily="34" charset="0"/>
                        </a:rPr>
                        <a:t>      Task:  Complete</a:t>
                      </a:r>
                      <a:r>
                        <a:rPr lang="en-US" sz="1400" b="1" i="0" kern="1200" baseline="0" dirty="0" smtClean="0">
                          <a:solidFill>
                            <a:srgbClr val="000000"/>
                          </a:solidFill>
                          <a:effectLst/>
                          <a:latin typeface="+mn-lt"/>
                          <a:ea typeface="Times New Roman"/>
                          <a:cs typeface="Helvetica" panose="020B0604020202020204" pitchFamily="34" charset="0"/>
                        </a:rPr>
                        <a:t> the article. Write a conclusion that is appropriate for the audience</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baseline="0" dirty="0" smtClean="0">
                          <a:solidFill>
                            <a:srgbClr val="000000"/>
                          </a:solidFill>
                          <a:effectLst/>
                          <a:latin typeface="+mn-lt"/>
                          <a:ea typeface="Times New Roman"/>
                          <a:cs typeface="Helvetica" panose="020B0604020202020204" pitchFamily="34" charset="0"/>
                        </a:rPr>
                        <a:t>       and the task.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1" i="0" kern="1200" baseline="0" dirty="0" smtClean="0">
                        <a:solidFill>
                          <a:srgbClr val="000000"/>
                        </a:solidFill>
                        <a:effectLst/>
                        <a:latin typeface="+mn-lt"/>
                        <a:cs typeface="Helvetica" panose="020B0604020202020204"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050" b="1" baseline="0" dirty="0" smtClean="0">
                        <a:solidFill>
                          <a:srgbClr val="00206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smtClean="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533400" y="1295400"/>
            <a:ext cx="6850380" cy="3505200"/>
          </a:xfrm>
          <a:prstGeom prst="rect">
            <a:avLst/>
          </a:prstGeom>
          <a:noFill/>
          <a:ln>
            <a:solidFill>
              <a:schemeClr val="tx1"/>
            </a:solidFill>
          </a:ln>
        </p:spPr>
        <p:txBody>
          <a:bodyPr wrap="square" rtlCol="0">
            <a:spAutoFit/>
          </a:bodyPr>
          <a:lstStyle/>
          <a:p>
            <a:endParaRPr lang="en-US" dirty="0"/>
          </a:p>
        </p:txBody>
      </p:sp>
      <p:sp>
        <p:nvSpPr>
          <p:cNvPr id="3" name="TextBox 2"/>
          <p:cNvSpPr txBox="1"/>
          <p:nvPr/>
        </p:nvSpPr>
        <p:spPr>
          <a:xfrm>
            <a:off x="3352800" y="5181600"/>
            <a:ext cx="3810000" cy="253916"/>
          </a:xfrm>
          <a:prstGeom prst="rect">
            <a:avLst/>
          </a:prstGeom>
          <a:solidFill>
            <a:schemeClr val="bg2"/>
          </a:solidFill>
          <a:ln>
            <a:noFill/>
          </a:ln>
        </p:spPr>
        <p:txBody>
          <a:bodyPr wrap="square" rtlCol="0">
            <a:spAutoFit/>
          </a:bodyPr>
          <a:lstStyle/>
          <a:p>
            <a:r>
              <a:rPr lang="en-US" sz="1050" i="1" dirty="0">
                <a:cs typeface="Helvetica" panose="020B0604020202020204" pitchFamily="34" charset="0"/>
              </a:rPr>
              <a:t>Brief Write, Organization, W.4.2e, writing a conclusion, Target </a:t>
            </a:r>
            <a:r>
              <a:rPr lang="en-US" sz="1050" i="1" dirty="0" smtClean="0">
                <a:cs typeface="Helvetica" panose="020B0604020202020204" pitchFamily="34" charset="0"/>
              </a:rPr>
              <a:t>3a</a:t>
            </a:r>
            <a:endParaRPr lang="en-US" sz="1050" b="1" u="sng" dirty="0">
              <a:ea typeface="Times New Roman"/>
              <a:cs typeface="Helvetica" panose="020B0604020202020204" pitchFamily="34" charset="0"/>
            </a:endParaRPr>
          </a:p>
        </p:txBody>
      </p:sp>
    </p:spTree>
    <p:extLst>
      <p:ext uri="{BB962C8B-B14F-4D97-AF65-F5344CB8AC3E}">
        <p14:creationId xmlns:p14="http://schemas.microsoft.com/office/powerpoint/2010/main" val="1120974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5" name="Rectangle 4"/>
          <p:cNvSpPr/>
          <p:nvPr/>
        </p:nvSpPr>
        <p:spPr>
          <a:xfrm>
            <a:off x="425824" y="563198"/>
            <a:ext cx="6696074" cy="7514124"/>
          </a:xfrm>
          <a:prstGeom prst="rect">
            <a:avLst/>
          </a:prstGeom>
          <a:solidFill>
            <a:schemeClr val="bg1"/>
          </a:solidFill>
        </p:spPr>
        <p:txBody>
          <a:bodyPr wrap="square" lIns="101869" tIns="50935" rIns="101869" bIns="50935">
            <a:spAutoFit/>
          </a:bodyPr>
          <a:lstStyle/>
          <a:p>
            <a:pPr marL="403225" indent="-403225"/>
            <a:r>
              <a:rPr lang="en-US" sz="1600" b="1" dirty="0" smtClean="0">
                <a:latin typeface="Helvetica" panose="020B0604020202020204" pitchFamily="34" charset="0"/>
                <a:ea typeface="Times New Roman"/>
                <a:cs typeface="Helvetica" panose="020B0604020202020204" pitchFamily="34" charset="0"/>
              </a:rPr>
              <a:t>18.  A </a:t>
            </a:r>
            <a:r>
              <a:rPr lang="en-US" sz="1600" b="1" dirty="0">
                <a:latin typeface="Helvetica" panose="020B0604020202020204" pitchFamily="34" charset="0"/>
                <a:ea typeface="Times New Roman"/>
                <a:cs typeface="Helvetica" panose="020B0604020202020204" pitchFamily="34" charset="0"/>
              </a:rPr>
              <a:t>student is writing a </a:t>
            </a:r>
            <a:r>
              <a:rPr lang="en-US" sz="1600" b="1" dirty="0" smtClean="0">
                <a:latin typeface="Helvetica" panose="020B0604020202020204" pitchFamily="34" charset="0"/>
                <a:ea typeface="Times New Roman"/>
                <a:cs typeface="Helvetica" panose="020B0604020202020204" pitchFamily="34" charset="0"/>
              </a:rPr>
              <a:t>report describing the home of Helen Keller to share with the class.  The </a:t>
            </a:r>
            <a:r>
              <a:rPr lang="en-US" sz="1600" b="1" dirty="0">
                <a:latin typeface="Helvetica" panose="020B0604020202020204" pitchFamily="34" charset="0"/>
                <a:ea typeface="Times New Roman"/>
                <a:cs typeface="Helvetica" panose="020B0604020202020204" pitchFamily="34" charset="0"/>
              </a:rPr>
              <a:t>student wants to revise the </a:t>
            </a:r>
            <a:r>
              <a:rPr lang="en-US" sz="1600" b="1" dirty="0" smtClean="0">
                <a:latin typeface="Helvetica" panose="020B0604020202020204" pitchFamily="34" charset="0"/>
                <a:ea typeface="Times New Roman"/>
                <a:cs typeface="Helvetica" panose="020B0604020202020204" pitchFamily="34" charset="0"/>
              </a:rPr>
              <a:t>underlined sentence in Paragraph 2, to add more </a:t>
            </a:r>
            <a:r>
              <a:rPr lang="en-US" sz="1600" b="1" dirty="0" smtClean="0">
                <a:latin typeface="Helvetica" panose="020B0604020202020204" pitchFamily="34" charset="0"/>
                <a:cs typeface="Helvetica" panose="020B0604020202020204" pitchFamily="34" charset="0"/>
              </a:rPr>
              <a:t>information </a:t>
            </a:r>
            <a:r>
              <a:rPr lang="en-US" sz="1600" b="1" dirty="0">
                <a:latin typeface="Helvetica" panose="020B0604020202020204" pitchFamily="34" charset="0"/>
                <a:cs typeface="Helvetica" panose="020B0604020202020204" pitchFamily="34" charset="0"/>
              </a:rPr>
              <a:t>to the idea developed in </a:t>
            </a:r>
            <a:r>
              <a:rPr lang="en-US" sz="1600" b="1" dirty="0" smtClean="0">
                <a:latin typeface="Helvetica" panose="020B0604020202020204" pitchFamily="34" charset="0"/>
                <a:cs typeface="Helvetica" panose="020B0604020202020204" pitchFamily="34" charset="0"/>
              </a:rPr>
              <a:t>the first paragraph.</a:t>
            </a:r>
          </a:p>
          <a:p>
            <a:endParaRPr lang="en-US" sz="1600" b="1" dirty="0" smtClean="0">
              <a:latin typeface="Helvetica" panose="020B0604020202020204" pitchFamily="34" charset="0"/>
              <a:cs typeface="Helvetica" panose="020B0604020202020204" pitchFamily="34" charset="0"/>
            </a:endParaRPr>
          </a:p>
          <a:p>
            <a:endParaRPr lang="en-US" sz="140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endParaRPr lang="en-US" sz="140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endParaRPr lang="en-US" sz="140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endParaRPr lang="en-US" sz="140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r>
              <a:rPr lang="en-US" sz="1400" dirty="0" smtClean="0">
                <a:latin typeface="Helvetica" panose="020B0604020202020204" pitchFamily="34" charset="0"/>
                <a:cs typeface="Helvetica" panose="020B0604020202020204" pitchFamily="34" charset="0"/>
              </a:rPr>
              <a:t>. </a:t>
            </a:r>
          </a:p>
          <a:p>
            <a:endParaRPr lang="en-US" sz="1600" b="1" dirty="0">
              <a:latin typeface="Helvetica" panose="020B0604020202020204" pitchFamily="34" charset="0"/>
              <a:cs typeface="Helvetica" panose="020B0604020202020204" pitchFamily="34" charset="0"/>
            </a:endParaRPr>
          </a:p>
          <a:p>
            <a:pPr marL="403225"/>
            <a:endParaRPr lang="en-US" sz="1600" b="1" dirty="0" smtClean="0">
              <a:latin typeface="Helvetica" panose="020B0604020202020204" pitchFamily="34" charset="0"/>
              <a:cs typeface="Helvetica" panose="020B0604020202020204" pitchFamily="34" charset="0"/>
            </a:endParaRPr>
          </a:p>
          <a:p>
            <a:pPr marL="403225"/>
            <a:r>
              <a:rPr lang="en-US" sz="1600" b="1" dirty="0" smtClean="0">
                <a:latin typeface="Helvetica" panose="020B0604020202020204" pitchFamily="34" charset="0"/>
                <a:cs typeface="Helvetica" panose="020B0604020202020204" pitchFamily="34" charset="0"/>
              </a:rPr>
              <a:t>Which sentence would provide information to best develop the idea in the first paragraph?</a:t>
            </a:r>
            <a:endParaRPr lang="en-US" sz="1600" b="1" dirty="0">
              <a:latin typeface="Helvetica" panose="020B0604020202020204" pitchFamily="34" charset="0"/>
              <a:cs typeface="Helvetica" panose="020B0604020202020204" pitchFamily="34" charset="0"/>
            </a:endParaRPr>
          </a:p>
          <a:p>
            <a:pPr algn="r">
              <a:lnSpc>
                <a:spcPct val="115000"/>
              </a:lnSpc>
            </a:pPr>
            <a:r>
              <a:rPr lang="en-US" sz="1600" b="1" dirty="0" smtClean="0">
                <a:latin typeface="Helvetica" panose="020B0604020202020204" pitchFamily="34" charset="0"/>
                <a:ea typeface="Times New Roman"/>
                <a:cs typeface="Helvetica" panose="020B0604020202020204" pitchFamily="34" charset="0"/>
              </a:rPr>
              <a:t>  </a:t>
            </a:r>
            <a:endParaRPr lang="en-US" sz="1000" dirty="0">
              <a:latin typeface="Helvetica" panose="020B0604020202020204" pitchFamily="34" charset="0"/>
              <a:ea typeface="Times New Roman"/>
              <a:cs typeface="Helvetica" panose="020B0604020202020204" pitchFamily="34" charset="0"/>
            </a:endParaRP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marL="627063" indent="-393700">
              <a:lnSpc>
                <a:spcPct val="115000"/>
              </a:lnSpc>
              <a:buFont typeface="+mj-lt"/>
              <a:buAutoNum type="alphaUcPeriod"/>
            </a:pPr>
            <a:r>
              <a:rPr lang="en-US" sz="1600" dirty="0" smtClean="0">
                <a:latin typeface="Helvetica" panose="020B0604020202020204" pitchFamily="34" charset="0"/>
                <a:ea typeface="Times New Roman"/>
                <a:cs typeface="Helvetica" panose="020B0604020202020204" pitchFamily="34" charset="0"/>
              </a:rPr>
              <a:t>Since her home became a historic place people can take pictures of the house.</a:t>
            </a:r>
          </a:p>
          <a:p>
            <a:pPr marL="342900" indent="-109538">
              <a:lnSpc>
                <a:spcPct val="115000"/>
              </a:lnSpc>
              <a:buFont typeface="+mj-lt"/>
              <a:buAutoNum type="alphaUcPeriod"/>
            </a:pPr>
            <a:endParaRPr lang="en-US" sz="800" dirty="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Because her home is a historic place, people can visit and see each part of the house Helen grew up and played in.</a:t>
            </a:r>
          </a:p>
          <a:p>
            <a:pPr marL="576262" indent="-342900">
              <a:lnSpc>
                <a:spcPct val="115000"/>
              </a:lnSpc>
              <a:buFont typeface="+mj-lt"/>
              <a:buAutoNum type="alphaUcPeriod" startAt="2"/>
            </a:pPr>
            <a:endParaRPr lang="en-US" sz="8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Since Helen’s home is a historic place, anyone can visit Ivy Green.</a:t>
            </a:r>
          </a:p>
          <a:p>
            <a:pPr marL="576262" indent="-342900">
              <a:lnSpc>
                <a:spcPct val="115000"/>
              </a:lnSpc>
              <a:buFont typeface="+mj-lt"/>
              <a:buAutoNum type="alphaUcPeriod" startAt="2"/>
            </a:pPr>
            <a:endParaRPr lang="en-US" sz="800" dirty="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A historic place is a place that is important in American history.</a:t>
            </a:r>
            <a:endParaRPr lang="en-US" sz="1600" dirty="0">
              <a:latin typeface="Helvetica" panose="020B0604020202020204" pitchFamily="34" charset="0"/>
              <a:ea typeface="Times New Roman"/>
              <a:cs typeface="Helvetica" panose="020B0604020202020204" pitchFamily="34" charset="0"/>
            </a:endParaRPr>
          </a:p>
          <a:p>
            <a:pPr marL="233362">
              <a:lnSpc>
                <a:spcPct val="115000"/>
              </a:lnSpc>
            </a:pPr>
            <a:endParaRPr lang="en-US" sz="1600" dirty="0">
              <a:latin typeface="Helvetica" panose="020B0604020202020204" pitchFamily="34" charset="0"/>
              <a:ea typeface="Times New Roman"/>
              <a:cs typeface="Helvetica" panose="020B0604020202020204" pitchFamily="34" charset="0"/>
            </a:endParaRPr>
          </a:p>
        </p:txBody>
      </p:sp>
      <p:sp>
        <p:nvSpPr>
          <p:cNvPr id="6" name="Oval 5"/>
          <p:cNvSpPr/>
          <p:nvPr/>
        </p:nvSpPr>
        <p:spPr>
          <a:xfrm>
            <a:off x="421763" y="599704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7" name="Oval 6"/>
          <p:cNvSpPr/>
          <p:nvPr/>
        </p:nvSpPr>
        <p:spPr>
          <a:xfrm>
            <a:off x="421763" y="523327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421763" y="671809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425824" y="73914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 name="TextBox 1"/>
          <p:cNvSpPr txBox="1"/>
          <p:nvPr/>
        </p:nvSpPr>
        <p:spPr>
          <a:xfrm>
            <a:off x="954741" y="1600200"/>
            <a:ext cx="5486400" cy="2462213"/>
          </a:xfrm>
          <a:prstGeom prst="rect">
            <a:avLst/>
          </a:prstGeom>
          <a:noFill/>
          <a:ln>
            <a:solidFill>
              <a:schemeClr val="tx1"/>
            </a:solidFill>
          </a:ln>
        </p:spPr>
        <p:txBody>
          <a:bodyPr wrap="square" rtlCol="0">
            <a:spAutoFit/>
          </a:bodyPr>
          <a:lstStyle/>
          <a:p>
            <a:r>
              <a:rPr lang="en-US" sz="1400" dirty="0">
                <a:latin typeface="Helvetica" panose="020B0604020202020204" pitchFamily="34" charset="0"/>
                <a:cs typeface="Helvetica" panose="020B0604020202020204" pitchFamily="34" charset="0"/>
              </a:rPr>
              <a:t>Paragraph 1</a:t>
            </a:r>
          </a:p>
          <a:p>
            <a:r>
              <a:rPr lang="en-US" sz="1400" dirty="0">
                <a:latin typeface="Helvetica" panose="020B0604020202020204" pitchFamily="34" charset="0"/>
                <a:cs typeface="Helvetica" panose="020B0604020202020204" pitchFamily="34" charset="0"/>
              </a:rPr>
              <a:t>Helen’s home is called Ivy Green.  It was built in 1820.  It is a simple, white house that looked like most Southern homes did.  The main part of the house has four large rooms on the first floor.  Each room has its own fireplace. Upstairs are three rooms.  It looks exactly like it did when Helen lived there, down to the smallest detail.  In 1954 Helen’s home was registered as a historic place.</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Paragraph 2</a:t>
            </a:r>
          </a:p>
          <a:p>
            <a:r>
              <a:rPr lang="en-US" sz="1400" u="sng" dirty="0">
                <a:latin typeface="Helvetica" panose="020B0604020202020204" pitchFamily="34" charset="0"/>
                <a:cs typeface="Helvetica" panose="020B0604020202020204" pitchFamily="34" charset="0"/>
              </a:rPr>
              <a:t>Since her home became a historic place, it has been a true treasure</a:t>
            </a:r>
            <a:r>
              <a:rPr lang="en-US" sz="1400" dirty="0">
                <a:latin typeface="Helvetica" panose="020B0604020202020204" pitchFamily="34" charset="0"/>
                <a:cs typeface="Helvetica" panose="020B0604020202020204" pitchFamily="34" charset="0"/>
              </a:rPr>
              <a:t>. </a:t>
            </a:r>
          </a:p>
        </p:txBody>
      </p:sp>
      <p:sp>
        <p:nvSpPr>
          <p:cNvPr id="10" name="TextBox 9"/>
          <p:cNvSpPr txBox="1"/>
          <p:nvPr/>
        </p:nvSpPr>
        <p:spPr>
          <a:xfrm>
            <a:off x="2778498" y="4817335"/>
            <a:ext cx="4343400" cy="246221"/>
          </a:xfrm>
          <a:prstGeom prst="rect">
            <a:avLst/>
          </a:prstGeom>
          <a:solidFill>
            <a:schemeClr val="bg2"/>
          </a:solidFill>
          <a:ln>
            <a:noFill/>
          </a:ln>
        </p:spPr>
        <p:txBody>
          <a:bodyPr wrap="square" rtlCol="0">
            <a:spAutoFit/>
          </a:bodyPr>
          <a:lstStyle/>
          <a:p>
            <a:r>
              <a:rPr lang="en-US" sz="1000" dirty="0">
                <a:latin typeface="Helvetica" panose="020B0604020202020204" pitchFamily="34" charset="0"/>
                <a:ea typeface="Times New Roman"/>
                <a:cs typeface="Helvetica" panose="020B0604020202020204" pitchFamily="34" charset="0"/>
              </a:rPr>
              <a:t>W.4.2d </a:t>
            </a:r>
            <a:r>
              <a:rPr lang="en-US" sz="1000" dirty="0">
                <a:latin typeface="Helvetica" panose="020B0604020202020204" pitchFamily="34" charset="0"/>
                <a:cs typeface="Helvetica" panose="020B0604020202020204" pitchFamily="34" charset="0"/>
              </a:rPr>
              <a:t>using precise language and domain specific vocabulary</a:t>
            </a:r>
            <a:r>
              <a:rPr lang="en-US" sz="1000" dirty="0">
                <a:latin typeface="Helvetica" panose="020B0604020202020204" pitchFamily="34" charset="0"/>
                <a:ea typeface="Times New Roman"/>
                <a:cs typeface="Helvetica" panose="020B0604020202020204" pitchFamily="34" charset="0"/>
              </a:rPr>
              <a:t> Target 3b</a:t>
            </a:r>
            <a:endParaRPr lang="en-US" sz="1000" dirty="0"/>
          </a:p>
        </p:txBody>
      </p:sp>
    </p:spTree>
    <p:extLst>
      <p:ext uri="{BB962C8B-B14F-4D97-AF65-F5344CB8AC3E}">
        <p14:creationId xmlns:p14="http://schemas.microsoft.com/office/powerpoint/2010/main" val="25082714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850" y="5001381"/>
            <a:ext cx="7016750" cy="3448127"/>
          </a:xfrm>
          <a:prstGeom prst="rect">
            <a:avLst/>
          </a:prstGeom>
          <a:solidFill>
            <a:schemeClr val="bg1"/>
          </a:solidFill>
        </p:spPr>
        <p:txBody>
          <a:bodyPr wrap="square" lIns="107700" tIns="53850" rIns="107700" bIns="53850">
            <a:spAutoFit/>
          </a:bodyPr>
          <a:lstStyle/>
          <a:p>
            <a:r>
              <a:rPr lang="en-US" sz="1600" b="1" dirty="0">
                <a:latin typeface="Helvetica" panose="020B0604020202020204" pitchFamily="34" charset="0"/>
                <a:cs typeface="Helvetica" pitchFamily="34" charset="0"/>
              </a:rPr>
              <a:t>20. Read the sentences below</a:t>
            </a:r>
            <a:r>
              <a:rPr lang="en-US" sz="1700" b="1" dirty="0">
                <a:latin typeface="Helvetica" pitchFamily="34" charset="0"/>
                <a:cs typeface="Helvetica" pitchFamily="34" charset="0"/>
              </a:rPr>
              <a:t>.  </a:t>
            </a:r>
            <a:endParaRPr lang="en-US" sz="1000" dirty="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pPr marL="341313" indent="-341313"/>
            <a:r>
              <a:rPr lang="en-US" sz="1600" dirty="0"/>
              <a:t> </a:t>
            </a:r>
            <a:r>
              <a:rPr lang="en-US" sz="1600" dirty="0" smtClean="0"/>
              <a:t>      </a:t>
            </a:r>
            <a:r>
              <a:rPr lang="en-US" sz="1600" b="1" dirty="0" smtClean="0">
                <a:latin typeface="Helvetica" panose="020B0604020202020204" pitchFamily="34" charset="0"/>
                <a:cs typeface="Helvetica" panose="020B0604020202020204" pitchFamily="34" charset="0"/>
              </a:rPr>
              <a:t>Select </a:t>
            </a:r>
            <a:r>
              <a:rPr lang="en-US" sz="1600" b="1" dirty="0">
                <a:latin typeface="Helvetica" panose="020B0604020202020204" pitchFamily="34" charset="0"/>
                <a:cs typeface="Helvetica" panose="020B0604020202020204" pitchFamily="34" charset="0"/>
              </a:rPr>
              <a:t>the </a:t>
            </a:r>
            <a:r>
              <a:rPr lang="en-US" sz="1600" b="1" u="sng" dirty="0">
                <a:latin typeface="Helvetica" panose="020B0604020202020204" pitchFamily="34" charset="0"/>
                <a:cs typeface="Helvetica" panose="020B0604020202020204" pitchFamily="34" charset="0"/>
              </a:rPr>
              <a:t>two</a:t>
            </a:r>
            <a:r>
              <a:rPr lang="en-US" sz="1600" b="1" dirty="0">
                <a:latin typeface="Helvetica" panose="020B0604020202020204" pitchFamily="34" charset="0"/>
                <a:cs typeface="Helvetica" panose="020B0604020202020204" pitchFamily="34" charset="0"/>
              </a:rPr>
              <a:t> sentences that contain </a:t>
            </a:r>
            <a:r>
              <a:rPr lang="en-US" sz="1600" b="1" dirty="0" smtClean="0">
                <a:latin typeface="Helvetica" panose="020B0604020202020204" pitchFamily="34" charset="0"/>
                <a:cs typeface="Helvetica" panose="020B0604020202020204" pitchFamily="34" charset="0"/>
              </a:rPr>
              <a:t>mistakes in capitalization.</a:t>
            </a:r>
          </a:p>
          <a:p>
            <a:endParaRPr lang="en-US" sz="1400" dirty="0" smtClean="0"/>
          </a:p>
          <a:p>
            <a:pPr marL="744538">
              <a:buFont typeface="+mj-lt"/>
              <a:buAutoNum type="alphaUcPeriod"/>
            </a:pPr>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We loved seeing Helen’s house ivy green.</a:t>
            </a:r>
          </a:p>
          <a:p>
            <a:pPr marL="744538">
              <a:buFont typeface="+mj-lt"/>
              <a:buAutoNum type="alphaUcPeriod"/>
            </a:pPr>
            <a:endParaRPr lang="en-US" sz="1600" dirty="0">
              <a:latin typeface="Helvetica" panose="020B0604020202020204" pitchFamily="34" charset="0"/>
              <a:cs typeface="Helvetica" panose="020B0604020202020204" pitchFamily="34" charset="0"/>
            </a:endParaRPr>
          </a:p>
          <a:p>
            <a:pPr marL="744538">
              <a:buFont typeface="+mj-lt"/>
              <a:buAutoNum type="alphaUcPeriod"/>
            </a:pPr>
            <a:r>
              <a:rPr lang="en-US" sz="1600" dirty="0" smtClean="0">
                <a:latin typeface="Helvetica" panose="020B0604020202020204" pitchFamily="34" charset="0"/>
                <a:cs typeface="Helvetica" panose="020B0604020202020204" pitchFamily="34" charset="0"/>
              </a:rPr>
              <a:t>  Helen Keller </a:t>
            </a:r>
            <a:r>
              <a:rPr lang="en-US" sz="1600" dirty="0">
                <a:latin typeface="Helvetica" panose="020B0604020202020204" pitchFamily="34" charset="0"/>
                <a:cs typeface="Helvetica" panose="020B0604020202020204" pitchFamily="34" charset="0"/>
              </a:rPr>
              <a:t>was born in Tuscumbia, Alabama.</a:t>
            </a:r>
            <a:endParaRPr lang="en-US" sz="1600" dirty="0" smtClean="0">
              <a:latin typeface="Helvetica" panose="020B0604020202020204" pitchFamily="34" charset="0"/>
              <a:cs typeface="Helvetica" panose="020B0604020202020204" pitchFamily="34" charset="0"/>
            </a:endParaRPr>
          </a:p>
          <a:p>
            <a:pPr marL="744538">
              <a:buFont typeface="+mj-lt"/>
              <a:buAutoNum type="alphaUcPeriod"/>
            </a:pPr>
            <a:endParaRPr lang="en-US" sz="1600" dirty="0">
              <a:latin typeface="Helvetica" panose="020B0604020202020204" pitchFamily="34" charset="0"/>
              <a:cs typeface="Helvetica" panose="020B0604020202020204" pitchFamily="34" charset="0"/>
            </a:endParaRPr>
          </a:p>
          <a:p>
            <a:pPr marL="744538">
              <a:buFont typeface="+mj-lt"/>
              <a:buAutoNum type="alphaUcPeriod"/>
            </a:pPr>
            <a:r>
              <a:rPr lang="en-US" sz="1600" dirty="0" smtClean="0">
                <a:latin typeface="Helvetica" panose="020B0604020202020204" pitchFamily="34" charset="0"/>
                <a:cs typeface="Helvetica" panose="020B0604020202020204" pitchFamily="34" charset="0"/>
              </a:rPr>
              <a:t>  The Miracle Worker is a drama about Helen Keller.</a:t>
            </a:r>
          </a:p>
          <a:p>
            <a:pPr marL="744538">
              <a:buFont typeface="+mj-lt"/>
              <a:buAutoNum type="alphaUcPeriod"/>
            </a:pPr>
            <a:endParaRPr lang="en-US" sz="1600" dirty="0">
              <a:latin typeface="Helvetica" panose="020B0604020202020204" pitchFamily="34" charset="0"/>
              <a:cs typeface="Helvetica" panose="020B0604020202020204" pitchFamily="34" charset="0"/>
            </a:endParaRPr>
          </a:p>
          <a:p>
            <a:pPr marL="744538">
              <a:buFont typeface="+mj-lt"/>
              <a:buAutoNum type="alphaUcPeriod"/>
            </a:pPr>
            <a:r>
              <a:rPr lang="en-US" sz="1600" dirty="0" smtClean="0">
                <a:latin typeface="Helvetica" panose="020B0604020202020204" pitchFamily="34" charset="0"/>
                <a:cs typeface="Helvetica" panose="020B0604020202020204" pitchFamily="34" charset="0"/>
              </a:rPr>
              <a:t>  I was </a:t>
            </a:r>
            <a:r>
              <a:rPr lang="en-US" sz="1600" dirty="0" err="1" smtClean="0">
                <a:latin typeface="Helvetica" panose="020B0604020202020204" pitchFamily="34" charset="0"/>
                <a:cs typeface="Helvetica" panose="020B0604020202020204" pitchFamily="34" charset="0"/>
              </a:rPr>
              <a:t>annie</a:t>
            </a:r>
            <a:r>
              <a:rPr lang="en-US" sz="1600" dirty="0" smtClean="0">
                <a:latin typeface="Helvetica" panose="020B0604020202020204" pitchFamily="34" charset="0"/>
                <a:cs typeface="Helvetica" panose="020B0604020202020204" pitchFamily="34" charset="0"/>
              </a:rPr>
              <a:t> and my friend was </a:t>
            </a:r>
            <a:r>
              <a:rPr lang="en-US" sz="1600" dirty="0" err="1" smtClean="0">
                <a:latin typeface="Helvetica" panose="020B0604020202020204" pitchFamily="34" charset="0"/>
                <a:cs typeface="Helvetica" panose="020B0604020202020204" pitchFamily="34" charset="0"/>
              </a:rPr>
              <a:t>helen</a:t>
            </a:r>
            <a:r>
              <a:rPr lang="en-US" sz="1600" dirty="0" smtClean="0">
                <a:latin typeface="Helvetica" panose="020B0604020202020204" pitchFamily="34" charset="0"/>
                <a:cs typeface="Helvetica" panose="020B0604020202020204" pitchFamily="34" charset="0"/>
              </a:rPr>
              <a:t> in the school play.</a:t>
            </a:r>
          </a:p>
          <a:p>
            <a:pPr marL="744538">
              <a:buFont typeface="+mj-lt"/>
              <a:buAutoNum type="alphaUcPeriod"/>
            </a:pPr>
            <a:endParaRPr lang="en-US" sz="1600" dirty="0">
              <a:latin typeface="Helvetica" panose="020B0604020202020204" pitchFamily="34" charset="0"/>
              <a:cs typeface="Helvetica" panose="020B0604020202020204" pitchFamily="34" charset="0"/>
            </a:endParaRPr>
          </a:p>
          <a:p>
            <a:pPr marL="478451"/>
            <a:endParaRPr lang="en-US" sz="1400" dirty="0"/>
          </a:p>
          <a:p>
            <a:pPr marL="839798" indent="-361347">
              <a:buFont typeface="+mj-lt"/>
              <a:buAutoNum type="alphaUcPeriod"/>
            </a:pPr>
            <a:endParaRPr lang="en-US" sz="14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cxnSp>
        <p:nvCxnSpPr>
          <p:cNvPr id="10" name="Straight Connector 9"/>
          <p:cNvCxnSpPr/>
          <p:nvPr/>
        </p:nvCxnSpPr>
        <p:spPr>
          <a:xfrm>
            <a:off x="323851" y="46482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3850" y="574357"/>
            <a:ext cx="7103110" cy="3734620"/>
          </a:xfrm>
          <a:prstGeom prst="rect">
            <a:avLst/>
          </a:prstGeom>
        </p:spPr>
        <p:txBody>
          <a:bodyPr wrap="square" lIns="101862" tIns="50931" rIns="101862" bIns="50931">
            <a:spAutoFit/>
          </a:bodyPr>
          <a:lstStyle/>
          <a:p>
            <a:r>
              <a:rPr lang="en-US" sz="1600" b="1" dirty="0">
                <a:latin typeface="Helvetica" pitchFamily="34" charset="0"/>
                <a:cs typeface="Helvetica" pitchFamily="34" charset="0"/>
              </a:rPr>
              <a:t>19. Read the </a:t>
            </a:r>
            <a:r>
              <a:rPr lang="en-US" sz="1600" b="1" dirty="0" smtClean="0">
                <a:latin typeface="Helvetica" pitchFamily="34" charset="0"/>
                <a:cs typeface="Helvetica" pitchFamily="34" charset="0"/>
              </a:rPr>
              <a:t>sentences </a:t>
            </a:r>
            <a:r>
              <a:rPr lang="en-US" sz="1600" b="1" dirty="0">
                <a:latin typeface="Helvetica" pitchFamily="34" charset="0"/>
                <a:cs typeface="Helvetica" pitchFamily="34" charset="0"/>
              </a:rPr>
              <a:t>below</a:t>
            </a:r>
            <a:r>
              <a:rPr lang="en-US" sz="1800" b="1" dirty="0">
                <a:latin typeface="Helvetica" pitchFamily="34" charset="0"/>
                <a:cs typeface="Helvetica" pitchFamily="34" charset="0"/>
              </a:rPr>
              <a:t>.              </a:t>
            </a:r>
            <a:endParaRPr lang="en-US" sz="1000" dirty="0">
              <a:latin typeface="Helvetica" panose="020B0604020202020204" pitchFamily="34" charset="0"/>
              <a:cs typeface="Helvetica" panose="020B0604020202020204" pitchFamily="34" charset="0"/>
            </a:endParaRPr>
          </a:p>
          <a:p>
            <a:endParaRPr lang="en-US" sz="1400" dirty="0" smtClean="0">
              <a:latin typeface="Helvetica" pitchFamily="34" charset="0"/>
            </a:endParaRPr>
          </a:p>
          <a:p>
            <a:pPr marL="403225"/>
            <a:r>
              <a:rPr lang="en-US" sz="1600" dirty="0">
                <a:latin typeface="Helvetica" pitchFamily="34" charset="0"/>
                <a:cs typeface="Helvetica" pitchFamily="34" charset="0"/>
              </a:rPr>
              <a:t>They were told to be quiet </a:t>
            </a:r>
            <a:r>
              <a:rPr lang="en-US" sz="1600" dirty="0" smtClean="0">
                <a:latin typeface="Helvetica" pitchFamily="34" charset="0"/>
                <a:cs typeface="Helvetica" pitchFamily="34" charset="0"/>
              </a:rPr>
              <a:t>while visiting Ivy Green.  </a:t>
            </a:r>
            <a:r>
              <a:rPr lang="en-US" sz="1600" dirty="0">
                <a:latin typeface="Helvetica" pitchFamily="34" charset="0"/>
                <a:cs typeface="Helvetica" pitchFamily="34" charset="0"/>
              </a:rPr>
              <a:t>So, he </a:t>
            </a:r>
            <a:r>
              <a:rPr lang="en-US" sz="1600" b="1" u="sng" dirty="0">
                <a:latin typeface="Helvetica" pitchFamily="34" charset="0"/>
                <a:cs typeface="Helvetica" pitchFamily="34" charset="0"/>
              </a:rPr>
              <a:t>said</a:t>
            </a: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to </a:t>
            </a:r>
            <a:r>
              <a:rPr lang="en-US" sz="1600" dirty="0">
                <a:latin typeface="Helvetica" pitchFamily="34" charset="0"/>
                <a:cs typeface="Helvetica" pitchFamily="34" charset="0"/>
              </a:rPr>
              <a:t>his </a:t>
            </a:r>
            <a:endParaRPr lang="en-US" sz="1600" dirty="0" smtClean="0">
              <a:latin typeface="Helvetica" pitchFamily="34" charset="0"/>
              <a:cs typeface="Helvetica" pitchFamily="34" charset="0"/>
            </a:endParaRPr>
          </a:p>
          <a:p>
            <a:pPr marL="403225"/>
            <a:r>
              <a:rPr lang="en-US" sz="1600" dirty="0" smtClean="0">
                <a:latin typeface="Helvetica" pitchFamily="34" charset="0"/>
                <a:cs typeface="Helvetica" pitchFamily="34" charset="0"/>
              </a:rPr>
              <a:t>friend, “The house looks very </a:t>
            </a:r>
            <a:r>
              <a:rPr lang="en-US" sz="1600" b="1" u="sng" dirty="0" smtClean="0">
                <a:latin typeface="Helvetica" pitchFamily="34" charset="0"/>
                <a:cs typeface="Helvetica" pitchFamily="34" charset="0"/>
              </a:rPr>
              <a:t>nice</a:t>
            </a:r>
            <a:r>
              <a:rPr lang="en-US" sz="1600" dirty="0" smtClean="0">
                <a:latin typeface="Helvetica" pitchFamily="34" charset="0"/>
                <a:cs typeface="Helvetica" pitchFamily="34" charset="0"/>
              </a:rPr>
              <a:t>.”</a:t>
            </a:r>
            <a:endParaRPr lang="en-US" sz="1600" dirty="0">
              <a:latin typeface="Helvetica" pitchFamily="34" charset="0"/>
              <a:cs typeface="Helvetica" pitchFamily="34" charset="0"/>
            </a:endParaRPr>
          </a:p>
          <a:p>
            <a:endParaRPr lang="en-US" sz="1400" dirty="0">
              <a:latin typeface="Helvetica" pitchFamily="34" charset="0"/>
            </a:endParaRPr>
          </a:p>
          <a:p>
            <a:pPr marL="403225"/>
            <a:r>
              <a:rPr lang="en-US" sz="1600" b="1" dirty="0" smtClean="0">
                <a:latin typeface="Helvetica" panose="020B0604020202020204" pitchFamily="34" charset="0"/>
                <a:cs typeface="Helvetica" panose="020B0604020202020204" pitchFamily="34" charset="0"/>
              </a:rPr>
              <a:t>Which two words could replace </a:t>
            </a:r>
            <a:r>
              <a:rPr lang="en-US" sz="1600" b="1" dirty="0">
                <a:latin typeface="Helvetica" panose="020B0604020202020204" pitchFamily="34" charset="0"/>
                <a:cs typeface="Helvetica" panose="020B0604020202020204" pitchFamily="34" charset="0"/>
              </a:rPr>
              <a:t>the underlined  </a:t>
            </a:r>
            <a:r>
              <a:rPr lang="en-US" sz="1600" b="1" dirty="0" smtClean="0">
                <a:latin typeface="Helvetica" panose="020B0604020202020204" pitchFamily="34" charset="0"/>
                <a:cs typeface="Helvetica" panose="020B0604020202020204" pitchFamily="34" charset="0"/>
              </a:rPr>
              <a:t>words to </a:t>
            </a:r>
            <a:r>
              <a:rPr lang="en-US" sz="1600" b="1" dirty="0">
                <a:latin typeface="Helvetica" panose="020B0604020202020204" pitchFamily="34" charset="0"/>
                <a:cs typeface="Helvetica" panose="020B0604020202020204" pitchFamily="34" charset="0"/>
              </a:rPr>
              <a:t>make </a:t>
            </a:r>
            <a:r>
              <a:rPr lang="en-US" sz="1600" b="1" dirty="0" smtClean="0">
                <a:latin typeface="Helvetica" panose="020B0604020202020204" pitchFamily="34" charset="0"/>
                <a:cs typeface="Helvetica" panose="020B0604020202020204" pitchFamily="34" charset="0"/>
              </a:rPr>
              <a:t>the meaning more clear to the reader?</a:t>
            </a:r>
            <a:endParaRPr lang="en-US" sz="1400" dirty="0"/>
          </a:p>
          <a:p>
            <a:pPr marL="341313" indent="-341313"/>
            <a:r>
              <a:rPr lang="en-US" sz="1400" dirty="0" smtClean="0">
                <a:latin typeface="Helvetica" pitchFamily="34" charset="0"/>
                <a:cs typeface="Helvetica" pitchFamily="34" charset="0"/>
              </a:rPr>
              <a:t>       </a:t>
            </a:r>
          </a:p>
          <a:p>
            <a:pPr marL="844819" indent="-361347">
              <a:buFont typeface="+mj-lt"/>
              <a:buAutoNum type="alphaUcPeriod"/>
            </a:pPr>
            <a:r>
              <a:rPr lang="en-US" sz="1600" dirty="0">
                <a:latin typeface="Helvetica" pitchFamily="34" charset="0"/>
                <a:cs typeface="Helvetica" pitchFamily="34" charset="0"/>
              </a:rPr>
              <a:t>y</a:t>
            </a:r>
            <a:r>
              <a:rPr lang="en-US" sz="1600" dirty="0" smtClean="0">
                <a:latin typeface="Helvetica" pitchFamily="34" charset="0"/>
                <a:cs typeface="Helvetica" pitchFamily="34" charset="0"/>
              </a:rPr>
              <a:t>elled, large</a:t>
            </a:r>
            <a:endParaRPr lang="en-US" sz="1600" dirty="0">
              <a:latin typeface="Helvetica" pitchFamily="34" charset="0"/>
              <a:cs typeface="Helvetica" pitchFamily="34" charset="0"/>
            </a:endParaRPr>
          </a:p>
          <a:p>
            <a:pPr marL="844819" indent="-361347">
              <a:buFont typeface="+mj-lt"/>
              <a:buAutoNum type="alphaUcPeriod"/>
            </a:pPr>
            <a:endParaRPr lang="en-US" sz="1600" dirty="0">
              <a:latin typeface="Helvetica" pitchFamily="34" charset="0"/>
              <a:cs typeface="Helvetica" pitchFamily="34" charset="0"/>
            </a:endParaRPr>
          </a:p>
          <a:p>
            <a:pPr marL="844819" indent="-361347">
              <a:buFont typeface="+mj-lt"/>
              <a:buAutoNum type="alphaUcPeriod"/>
            </a:pPr>
            <a:r>
              <a:rPr lang="en-US" sz="1600" dirty="0" smtClean="0">
                <a:latin typeface="Helvetica" pitchFamily="34" charset="0"/>
                <a:cs typeface="Helvetica" pitchFamily="34" charset="0"/>
              </a:rPr>
              <a:t>called, friendly</a:t>
            </a:r>
            <a:endParaRPr lang="en-US" sz="1600" dirty="0">
              <a:latin typeface="Helvetica" pitchFamily="34" charset="0"/>
              <a:cs typeface="Helvetica" pitchFamily="34" charset="0"/>
            </a:endParaRPr>
          </a:p>
          <a:p>
            <a:pPr marL="844819" indent="-361347">
              <a:buFont typeface="+mj-lt"/>
              <a:buAutoNum type="alphaUcPeriod"/>
            </a:pPr>
            <a:endParaRPr lang="en-US" sz="1600" dirty="0">
              <a:latin typeface="Helvetica" pitchFamily="34" charset="0"/>
              <a:cs typeface="Helvetica" pitchFamily="34" charset="0"/>
            </a:endParaRPr>
          </a:p>
          <a:p>
            <a:pPr marL="844819" indent="-361347">
              <a:buFont typeface="+mj-lt"/>
              <a:buAutoNum type="alphaUcPeriod"/>
            </a:pPr>
            <a:r>
              <a:rPr lang="en-US" sz="1600" dirty="0">
                <a:latin typeface="Helvetica" pitchFamily="34" charset="0"/>
                <a:cs typeface="Helvetica" pitchFamily="34" charset="0"/>
              </a:rPr>
              <a:t>w</a:t>
            </a:r>
            <a:r>
              <a:rPr lang="en-US" sz="1600" dirty="0" smtClean="0">
                <a:latin typeface="Helvetica" pitchFamily="34" charset="0"/>
                <a:cs typeface="Helvetica" pitchFamily="34" charset="0"/>
              </a:rPr>
              <a:t>hispered, beautiful</a:t>
            </a:r>
            <a:endParaRPr lang="en-US" sz="1600" dirty="0">
              <a:latin typeface="Helvetica" pitchFamily="34" charset="0"/>
              <a:cs typeface="Helvetica" pitchFamily="34" charset="0"/>
            </a:endParaRPr>
          </a:p>
          <a:p>
            <a:pPr marL="844819" indent="-361347">
              <a:buFont typeface="+mj-lt"/>
              <a:buAutoNum type="alphaUcPeriod"/>
            </a:pPr>
            <a:endParaRPr lang="en-US" sz="1600" dirty="0">
              <a:latin typeface="Helvetica" pitchFamily="34" charset="0"/>
              <a:cs typeface="Helvetica" pitchFamily="34" charset="0"/>
            </a:endParaRPr>
          </a:p>
          <a:p>
            <a:pPr marL="844819" indent="-361347">
              <a:buFont typeface="+mj-lt"/>
              <a:buAutoNum type="alphaUcPeriod"/>
            </a:pPr>
            <a:r>
              <a:rPr lang="en-US" sz="1600" dirty="0" smtClean="0">
                <a:latin typeface="Helvetica" pitchFamily="34" charset="0"/>
                <a:cs typeface="Helvetica" pitchFamily="34" charset="0"/>
              </a:rPr>
              <a:t>hissed, kind</a:t>
            </a:r>
            <a:endParaRPr lang="en-US" sz="1600" dirty="0">
              <a:latin typeface="Helvetica" pitchFamily="34" charset="0"/>
              <a:cs typeface="Helvetica" pitchFamily="34" charset="0"/>
            </a:endParaRPr>
          </a:p>
        </p:txBody>
      </p:sp>
      <p:sp>
        <p:nvSpPr>
          <p:cNvPr id="15" name="Oval 14"/>
          <p:cNvSpPr/>
          <p:nvPr/>
        </p:nvSpPr>
        <p:spPr>
          <a:xfrm>
            <a:off x="571586" y="247105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572803" y="395834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571586" y="295673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18" name="Oval 17"/>
          <p:cNvSpPr/>
          <p:nvPr/>
        </p:nvSpPr>
        <p:spPr>
          <a:xfrm>
            <a:off x="564875" y="352177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1" name="Oval 10"/>
          <p:cNvSpPr/>
          <p:nvPr/>
        </p:nvSpPr>
        <p:spPr>
          <a:xfrm>
            <a:off x="813339" y="69991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2" name="Oval 11"/>
          <p:cNvSpPr/>
          <p:nvPr/>
        </p:nvSpPr>
        <p:spPr>
          <a:xfrm>
            <a:off x="823912" y="60198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3" name="Oval 12"/>
          <p:cNvSpPr/>
          <p:nvPr/>
        </p:nvSpPr>
        <p:spPr>
          <a:xfrm>
            <a:off x="812373" y="64657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14" name="Oval 13"/>
          <p:cNvSpPr/>
          <p:nvPr/>
        </p:nvSpPr>
        <p:spPr>
          <a:xfrm>
            <a:off x="821908" y="742534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 name="TextBox 1"/>
          <p:cNvSpPr txBox="1"/>
          <p:nvPr/>
        </p:nvSpPr>
        <p:spPr>
          <a:xfrm>
            <a:off x="4236720" y="685800"/>
            <a:ext cx="2667000" cy="246221"/>
          </a:xfrm>
          <a:prstGeom prst="rect">
            <a:avLst/>
          </a:prstGeom>
          <a:solidFill>
            <a:schemeClr val="bg2"/>
          </a:solidFill>
          <a:ln>
            <a:noFill/>
          </a:ln>
        </p:spPr>
        <p:txBody>
          <a:bodyPr wrap="square" rtlCol="0">
            <a:spAutoFit/>
          </a:bodyPr>
          <a:lstStyle/>
          <a:p>
            <a:r>
              <a:rPr lang="en-US" sz="1000" dirty="0">
                <a:latin typeface="Helvetica" panose="020B0604020202020204" pitchFamily="34" charset="0"/>
                <a:cs typeface="Helvetica" panose="020B0604020202020204" pitchFamily="34" charset="0"/>
              </a:rPr>
              <a:t>Language /Vocab. Standard: L.4.3.a, W.2d</a:t>
            </a:r>
            <a:endParaRPr lang="en-US" sz="1000" dirty="0"/>
          </a:p>
        </p:txBody>
      </p:sp>
      <p:sp>
        <p:nvSpPr>
          <p:cNvPr id="19" name="TextBox 18"/>
          <p:cNvSpPr txBox="1"/>
          <p:nvPr/>
        </p:nvSpPr>
        <p:spPr>
          <a:xfrm>
            <a:off x="3931920" y="5079756"/>
            <a:ext cx="2971800" cy="246221"/>
          </a:xfrm>
          <a:prstGeom prst="rect">
            <a:avLst/>
          </a:prstGeom>
          <a:solidFill>
            <a:schemeClr val="bg2"/>
          </a:solidFill>
          <a:ln>
            <a:noFill/>
          </a:ln>
        </p:spPr>
        <p:txBody>
          <a:bodyPr wrap="square" rtlCol="0">
            <a:spAutoFit/>
          </a:bodyPr>
          <a:lstStyle/>
          <a:p>
            <a:r>
              <a:rPr lang="en-US" sz="1000" dirty="0">
                <a:latin typeface="Helvetica" panose="020B0604020202020204" pitchFamily="34" charset="0"/>
                <a:cs typeface="Helvetica" panose="020B0604020202020204" pitchFamily="34" charset="0"/>
              </a:rPr>
              <a:t>Edit - Language Standard: L.4.2a,  capitalization</a:t>
            </a:r>
            <a:endParaRPr lang="en-US" sz="1000" dirty="0"/>
          </a:p>
        </p:txBody>
      </p:sp>
      <p:sp>
        <p:nvSpPr>
          <p:cNvPr id="20" name="TextBox 19"/>
          <p:cNvSpPr txBox="1"/>
          <p:nvPr/>
        </p:nvSpPr>
        <p:spPr>
          <a:xfrm>
            <a:off x="712080" y="1058178"/>
            <a:ext cx="6450720" cy="68580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1692566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sp>
        <p:nvSpPr>
          <p:cNvPr id="2" name="Rectangle 1"/>
          <p:cNvSpPr/>
          <p:nvPr/>
        </p:nvSpPr>
        <p:spPr>
          <a:xfrm>
            <a:off x="381000" y="381000"/>
            <a:ext cx="6800850" cy="3544407"/>
          </a:xfrm>
          <a:prstGeom prst="rect">
            <a:avLst/>
          </a:prstGeom>
        </p:spPr>
        <p:txBody>
          <a:bodyPr wrap="square" lIns="96367" tIns="48184" rIns="96367" bIns="48184">
            <a:spAutoFit/>
          </a:bodyPr>
          <a:lstStyle/>
          <a:p>
            <a:endParaRPr lang="en-US" sz="1400" dirty="0"/>
          </a:p>
          <a:p>
            <a:r>
              <a:rPr lang="en-US" sz="1400" b="1" u="sng" dirty="0"/>
              <a:t>Part 2</a:t>
            </a:r>
            <a:r>
              <a:rPr lang="en-US" sz="1400" b="1" dirty="0"/>
              <a:t> </a:t>
            </a:r>
          </a:p>
          <a:p>
            <a:endParaRPr lang="en-US" sz="1400" dirty="0"/>
          </a:p>
          <a:p>
            <a:r>
              <a:rPr lang="en-US" sz="1400" b="1" u="sng" dirty="0"/>
              <a:t>You will</a:t>
            </a:r>
            <a:r>
              <a:rPr lang="en-US" sz="1400" dirty="0"/>
              <a:t>:</a:t>
            </a:r>
          </a:p>
          <a:p>
            <a:pPr marL="361375" indent="-361375">
              <a:buAutoNum type="arabicPeriod"/>
            </a:pPr>
            <a:r>
              <a:rPr lang="en-US" sz="1400" u="sng" dirty="0"/>
              <a:t>Plan</a:t>
            </a:r>
            <a:r>
              <a:rPr lang="en-US" sz="1400" dirty="0"/>
              <a:t> your writing.  You may use your notes and answers. You may use a graphic organizer</a:t>
            </a:r>
          </a:p>
          <a:p>
            <a:pPr marL="361375" indent="-361375">
              <a:buAutoNum type="arabicPeriod"/>
            </a:pPr>
            <a:endParaRPr lang="en-US" sz="1400" dirty="0"/>
          </a:p>
          <a:p>
            <a:pPr marL="361375" indent="-361375">
              <a:buAutoNum type="arabicPeriod"/>
            </a:pPr>
            <a:r>
              <a:rPr lang="en-US" sz="1400" dirty="0"/>
              <a:t>Write – Revise and Edit your first draft (your teacher will give you paper).</a:t>
            </a:r>
          </a:p>
          <a:p>
            <a:pPr marL="361375" indent="-361375">
              <a:buAutoNum type="arabicPeriod"/>
            </a:pPr>
            <a:endParaRPr lang="en-US" sz="1400" dirty="0"/>
          </a:p>
          <a:p>
            <a:pPr marL="359702" indent="-359702">
              <a:defRPr/>
            </a:pPr>
            <a:r>
              <a:rPr lang="en-US" sz="1400" dirty="0"/>
              <a:t>3.     </a:t>
            </a:r>
            <a:r>
              <a:rPr lang="en-US" sz="1400" b="1" u="sng" dirty="0"/>
              <a:t>Your assignment</a:t>
            </a:r>
            <a:r>
              <a:rPr lang="en-US" sz="1400" b="1" dirty="0"/>
              <a:t>: Part 2 </a:t>
            </a:r>
          </a:p>
          <a:p>
            <a:pPr marL="359702" indent="-359702">
              <a:defRPr/>
            </a:pPr>
            <a:r>
              <a:rPr lang="en-US" sz="1400" dirty="0"/>
              <a:t>        </a:t>
            </a:r>
            <a:r>
              <a:rPr lang="en-US" sz="1400" dirty="0" smtClean="0"/>
              <a:t> You are going to write an informational article about Helen Keller as a true hero for your library.  The library will show your article to students to encourage them to read more about true heroes. Your article should include what it takes to be a hero and the sequence of Helen’s journey to become a hero.</a:t>
            </a:r>
            <a:endParaRPr lang="en-US" sz="1400" dirty="0"/>
          </a:p>
          <a:p>
            <a:pPr marL="359702" indent="-359702">
              <a:defRPr/>
            </a:pPr>
            <a:endParaRPr lang="en-US" sz="1400" dirty="0"/>
          </a:p>
          <a:p>
            <a:pPr algn="ctr"/>
            <a:r>
              <a:rPr lang="en-US" sz="1400" b="1" u="sng" dirty="0"/>
              <a:t>How you will be </a:t>
            </a:r>
            <a:r>
              <a:rPr lang="en-US" sz="1400" b="1" u="sng" dirty="0" smtClean="0"/>
              <a:t>scored</a:t>
            </a:r>
            <a:endParaRPr lang="en-US" sz="1400" b="1" u="sng" dirty="0"/>
          </a:p>
        </p:txBody>
      </p:sp>
      <p:graphicFrame>
        <p:nvGraphicFramePr>
          <p:cNvPr id="5" name="Table 4"/>
          <p:cNvGraphicFramePr>
            <a:graphicFrameLocks noGrp="1"/>
          </p:cNvGraphicFramePr>
          <p:nvPr>
            <p:extLst>
              <p:ext uri="{D42A27DB-BD31-4B8C-83A1-F6EECF244321}">
                <p14:modId xmlns:p14="http://schemas.microsoft.com/office/powerpoint/2010/main" val="3742544370"/>
              </p:ext>
            </p:extLst>
          </p:nvPr>
        </p:nvGraphicFramePr>
        <p:xfrm>
          <a:off x="914400" y="4267200"/>
          <a:ext cx="5943600" cy="1905000"/>
        </p:xfrm>
        <a:graphic>
          <a:graphicData uri="http://schemas.openxmlformats.org/drawingml/2006/table">
            <a:tbl>
              <a:tblPr firstRow="1" bandRow="1">
                <a:tableStyleId>{5940675A-B579-460E-94D1-54222C63F5DA}</a:tableStyleId>
              </a:tblPr>
              <a:tblGrid>
                <a:gridCol w="1524000"/>
                <a:gridCol w="4419600"/>
              </a:tblGrid>
              <a:tr h="370840">
                <a:tc rowSpan="2">
                  <a:txBody>
                    <a:bodyPr/>
                    <a:lstStyle/>
                    <a:p>
                      <a:r>
                        <a:rPr lang="en-US" sz="1000" dirty="0" smtClean="0"/>
                        <a:t>Purpose</a:t>
                      </a:r>
                    </a:p>
                    <a:p>
                      <a:endParaRPr lang="en-US" sz="1000" dirty="0" smtClean="0"/>
                    </a:p>
                    <a:p>
                      <a:endParaRPr lang="en-US" sz="1000" dirty="0" smtClean="0"/>
                    </a:p>
                    <a:p>
                      <a:r>
                        <a:rPr lang="en-US" sz="1000" dirty="0" smtClean="0"/>
                        <a:t>Organization</a:t>
                      </a:r>
                      <a:endParaRPr lang="en-US" sz="1000" dirty="0"/>
                    </a:p>
                  </a:txBody>
                  <a:tcPr>
                    <a:solidFill>
                      <a:schemeClr val="bg2"/>
                    </a:solidFill>
                  </a:tcPr>
                </a:tc>
                <a:tc>
                  <a:txBody>
                    <a:bodyPr/>
                    <a:lstStyle/>
                    <a:p>
                      <a:r>
                        <a:rPr lang="en-US" sz="1000" dirty="0" smtClean="0"/>
                        <a:t>Did you identify a topic and provide one focus?</a:t>
                      </a:r>
                      <a:endParaRPr lang="en-US" sz="1000" dirty="0"/>
                    </a:p>
                  </a:txBody>
                  <a:tcPr anchor="ctr">
                    <a:solidFill>
                      <a:schemeClr val="bg2"/>
                    </a:solidFill>
                  </a:tcPr>
                </a:tc>
              </a:tr>
              <a:tr h="370840">
                <a:tc vMerge="1">
                  <a:txBody>
                    <a:bodyPr/>
                    <a:lstStyle/>
                    <a:p>
                      <a:endParaRPr lang="en-US" dirty="0"/>
                    </a:p>
                  </a:txBody>
                  <a:tcPr>
                    <a:solidFill>
                      <a:schemeClr val="bg1"/>
                    </a:solidFill>
                  </a:tcPr>
                </a:tc>
                <a:tc>
                  <a:txBody>
                    <a:bodyPr/>
                    <a:lstStyle/>
                    <a:p>
                      <a:r>
                        <a:rPr lang="en-US" sz="1000" dirty="0" smtClean="0"/>
                        <a:t>Is your writing organized using the same structure?  Are</a:t>
                      </a:r>
                      <a:r>
                        <a:rPr lang="en-US" sz="1000" baseline="0" dirty="0" smtClean="0"/>
                        <a:t> your transitions between ideas effective?  Did you use transitional words?</a:t>
                      </a:r>
                      <a:endParaRPr lang="en-US" sz="1000" dirty="0"/>
                    </a:p>
                  </a:txBody>
                  <a:tcPr anchor="ctr">
                    <a:solidFill>
                      <a:schemeClr val="bg2"/>
                    </a:solidFill>
                  </a:tcPr>
                </a:tc>
              </a:tr>
              <a:tr h="370840">
                <a:tc rowSpan="2">
                  <a:txBody>
                    <a:bodyPr/>
                    <a:lstStyle/>
                    <a:p>
                      <a:r>
                        <a:rPr lang="en-US" sz="1000" dirty="0" smtClean="0"/>
                        <a:t>Elaboration of evidence.</a:t>
                      </a:r>
                    </a:p>
                    <a:p>
                      <a:endParaRPr lang="en-US" sz="1000" dirty="0" smtClean="0"/>
                    </a:p>
                    <a:p>
                      <a:r>
                        <a:rPr lang="en-US" sz="1000" dirty="0" smtClean="0"/>
                        <a:t>Elaboration of language and vocabulary</a:t>
                      </a:r>
                    </a:p>
                  </a:txBody>
                  <a:tcPr>
                    <a:solidFill>
                      <a:schemeClr val="bg1">
                        <a:lumMod val="95000"/>
                      </a:schemeClr>
                    </a:solidFill>
                  </a:tcPr>
                </a:tc>
                <a:tc>
                  <a:txBody>
                    <a:bodyPr/>
                    <a:lstStyle/>
                    <a:p>
                      <a:r>
                        <a:rPr lang="en-US" sz="1000" dirty="0" smtClean="0"/>
                        <a:t>Did you elaborate with facts, details, quotations and</a:t>
                      </a:r>
                      <a:r>
                        <a:rPr lang="en-US" sz="1000" baseline="0" dirty="0" smtClean="0"/>
                        <a:t> other information?</a:t>
                      </a:r>
                      <a:endParaRPr lang="en-US" sz="1000" dirty="0"/>
                    </a:p>
                  </a:txBody>
                  <a:tcPr anchor="ctr">
                    <a:solidFill>
                      <a:schemeClr val="bg1">
                        <a:lumMod val="95000"/>
                      </a:schemeClr>
                    </a:solidFill>
                  </a:tcPr>
                </a:tc>
              </a:tr>
              <a:tr h="370840">
                <a:tc vMerge="1">
                  <a:txBody>
                    <a:bodyPr/>
                    <a:lstStyle/>
                    <a:p>
                      <a:endParaRPr lang="en-US" dirty="0"/>
                    </a:p>
                  </a:txBody>
                  <a:tcPr>
                    <a:solidFill>
                      <a:schemeClr val="bg1"/>
                    </a:solidFill>
                  </a:tcPr>
                </a:tc>
                <a:tc>
                  <a:txBody>
                    <a:bodyPr/>
                    <a:lstStyle/>
                    <a:p>
                      <a:r>
                        <a:rPr lang="en-US" sz="1000" dirty="0" smtClean="0"/>
                        <a:t>Did you use vocabulary and precise language about the topic?  </a:t>
                      </a:r>
                      <a:endParaRPr lang="en-US" sz="1000" dirty="0"/>
                    </a:p>
                  </a:txBody>
                  <a:tcPr anchor="ctr">
                    <a:solidFill>
                      <a:schemeClr val="bg1">
                        <a:lumMod val="95000"/>
                      </a:schemeClr>
                    </a:solidFill>
                  </a:tcPr>
                </a:tc>
              </a:tr>
              <a:tr h="370840">
                <a:tc>
                  <a:txBody>
                    <a:bodyPr/>
                    <a:lstStyle/>
                    <a:p>
                      <a:r>
                        <a:rPr lang="en-US" sz="1000" dirty="0" smtClean="0"/>
                        <a:t>Conventions</a:t>
                      </a:r>
                      <a:endParaRPr lang="en-US" sz="1000" dirty="0"/>
                    </a:p>
                  </a:txBody>
                  <a:tcPr anchor="ctr">
                    <a:solidFill>
                      <a:schemeClr val="accent6">
                        <a:lumMod val="20000"/>
                        <a:lumOff val="80000"/>
                      </a:schemeClr>
                    </a:solidFill>
                  </a:tcPr>
                </a:tc>
                <a:tc>
                  <a:txBody>
                    <a:bodyPr/>
                    <a:lstStyle/>
                    <a:p>
                      <a:r>
                        <a:rPr lang="en-US" sz="1000" dirty="0" smtClean="0"/>
                        <a:t>Did you follow the rules of grammar, usage and mechanics (spelling, punctuation, capitalization, etc…)?</a:t>
                      </a:r>
                      <a:endParaRPr lang="en-US" sz="1000" dirty="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310157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58139979"/>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02995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44363353"/>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02122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dirty="0"/>
          </a:p>
        </p:txBody>
      </p:sp>
      <p:sp>
        <p:nvSpPr>
          <p:cNvPr id="2" name="TextBox 1"/>
          <p:cNvSpPr txBox="1"/>
          <p:nvPr/>
        </p:nvSpPr>
        <p:spPr>
          <a:xfrm>
            <a:off x="658576" y="6545944"/>
            <a:ext cx="6396038" cy="983420"/>
          </a:xfrm>
          <a:prstGeom prst="rect">
            <a:avLst/>
          </a:prstGeom>
          <a:noFill/>
        </p:spPr>
        <p:txBody>
          <a:bodyPr wrap="square" lIns="96367" tIns="48184" rIns="96367" bIns="48184"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597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8" y="594377"/>
            <a:ext cx="6816633" cy="1734068"/>
          </a:xfrm>
          <a:prstGeom prst="rect">
            <a:avLst/>
          </a:prstGeom>
          <a:noFill/>
        </p:spPr>
        <p:txBody>
          <a:bodyPr wrap="square" lIns="101855" tIns="50929" rIns="101855" bIns="50929" rtlCol="0">
            <a:spAutoFit/>
          </a:bodyPr>
          <a:lstStyle/>
          <a:p>
            <a:pPr lvl="0"/>
            <a:endParaRPr lang="en-US" sz="1600" dirty="0"/>
          </a:p>
          <a:p>
            <a:r>
              <a:rPr lang="en-US" sz="1100" dirty="0"/>
              <a:t>The HSD Elementary assessments are neither scripted nor timed assessments.   They are a tool to inform instructional decision making. It is not the intent of these assessments to have students “guess and check” answers for the sake of finishing an assessment.</a:t>
            </a:r>
          </a:p>
          <a:p>
            <a:endParaRPr lang="en-US" sz="1100" dirty="0"/>
          </a:p>
          <a:p>
            <a:r>
              <a:rPr lang="en-US" sz="1100" dirty="0"/>
              <a:t>All students should “move toward” 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t>
            </a:r>
            <a:r>
              <a:rPr lang="en-US" sz="1100" dirty="0" smtClean="0"/>
              <a:t> Allow students to read the parts of the text that they can. Please </a:t>
            </a:r>
            <a:r>
              <a:rPr lang="en-US" sz="1100" dirty="0"/>
              <a:t>note the level of  differentiation a student </a:t>
            </a:r>
            <a:r>
              <a:rPr lang="en-US" sz="1100" dirty="0" smtClean="0"/>
              <a:t>needed.</a:t>
            </a:r>
          </a:p>
        </p:txBody>
      </p:sp>
      <p:sp>
        <p:nvSpPr>
          <p:cNvPr id="6" name="Rectangle 5"/>
          <p:cNvSpPr/>
          <p:nvPr/>
        </p:nvSpPr>
        <p:spPr>
          <a:xfrm>
            <a:off x="5081435" y="20651"/>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9" tIns="53679" rIns="107359" bIns="53679"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90584" y="2133600"/>
            <a:ext cx="6883400" cy="646331"/>
          </a:xfrm>
          <a:prstGeom prst="rect">
            <a:avLst/>
          </a:prstGeom>
        </p:spPr>
        <p:txBody>
          <a:bodyPr wrap="square">
            <a:spAutoFit/>
          </a:bodyPr>
          <a:lstStyle/>
          <a:p>
            <a:pPr algn="ctr"/>
            <a:r>
              <a:rPr lang="en-US" sz="1400" b="1" dirty="0" smtClean="0"/>
              <a:t>About </a:t>
            </a:r>
            <a:r>
              <a:rPr lang="en-US" sz="1400" b="1" dirty="0"/>
              <a:t>this Assessment</a:t>
            </a:r>
          </a:p>
          <a:p>
            <a:endParaRPr lang="en-US" sz="1100" b="1" dirty="0"/>
          </a:p>
          <a:p>
            <a:r>
              <a:rPr lang="en-US" sz="1100" b="1" dirty="0"/>
              <a:t>This assessment includes: </a:t>
            </a:r>
            <a:r>
              <a:rPr lang="en-US" sz="1100" b="1" dirty="0" smtClean="0"/>
              <a:t> </a:t>
            </a:r>
            <a:r>
              <a:rPr lang="en-US" sz="1100" dirty="0" smtClean="0"/>
              <a:t>Selected-Response</a:t>
            </a:r>
            <a:r>
              <a:rPr lang="en-US" sz="1100" dirty="0"/>
              <a:t>, Constructed-Response, and a Performance </a:t>
            </a:r>
            <a:r>
              <a:rPr lang="en-US" sz="1100" dirty="0" smtClean="0"/>
              <a:t>Task</a:t>
            </a:r>
            <a:r>
              <a:rPr lang="en-US" sz="1100" dirty="0"/>
              <a:t>.</a:t>
            </a:r>
            <a:endParaRPr lang="en-US" sz="1100" dirty="0" smtClean="0"/>
          </a:p>
        </p:txBody>
      </p:sp>
      <p:graphicFrame>
        <p:nvGraphicFramePr>
          <p:cNvPr id="3" name="Table 2"/>
          <p:cNvGraphicFramePr>
            <a:graphicFrameLocks noGrp="1"/>
          </p:cNvGraphicFramePr>
          <p:nvPr>
            <p:extLst>
              <p:ext uri="{D42A27DB-BD31-4B8C-83A1-F6EECF244321}">
                <p14:modId xmlns:p14="http://schemas.microsoft.com/office/powerpoint/2010/main" val="3592525333"/>
              </p:ext>
            </p:extLst>
          </p:nvPr>
        </p:nvGraphicFramePr>
        <p:xfrm>
          <a:off x="543227" y="2849880"/>
          <a:ext cx="6467173" cy="1264920"/>
        </p:xfrm>
        <a:graphic>
          <a:graphicData uri="http://schemas.openxmlformats.org/drawingml/2006/table">
            <a:tbl>
              <a:tblPr firstRow="1" bandRow="1">
                <a:tableStyleId>{5940675A-B579-460E-94D1-54222C63F5DA}</a:tableStyleId>
              </a:tblPr>
              <a:tblGrid>
                <a:gridCol w="1818973"/>
                <a:gridCol w="2667000"/>
                <a:gridCol w="1981200"/>
              </a:tblGrid>
              <a:tr h="15240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370840">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if a CR</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68980661"/>
              </p:ext>
            </p:extLst>
          </p:nvPr>
        </p:nvGraphicFramePr>
        <p:xfrm>
          <a:off x="634276" y="4267200"/>
          <a:ext cx="6596016" cy="420624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2</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152400">
                <a:tc>
                  <a:txBody>
                    <a:bodyPr/>
                    <a:lstStyle/>
                    <a:p>
                      <a:pPr algn="ctr"/>
                      <a:r>
                        <a:rPr lang="en-US" sz="1200" b="1" u="sng" dirty="0" smtClean="0">
                          <a:effectLst>
                            <a:outerShdw blurRad="38100" dist="38100" dir="2700000" algn="tl">
                              <a:srgbClr val="000000">
                                <a:alpha val="43137"/>
                              </a:srgbClr>
                            </a:outerShdw>
                          </a:effectLst>
                        </a:rPr>
                        <a:t>Part 1</a:t>
                      </a:r>
                      <a:endParaRPr lang="en-US" sz="1200" b="1" u="sng" dirty="0">
                        <a:effectLst>
                          <a:outerShdw blurRad="38100" dist="38100" dir="2700000" algn="tl">
                            <a:srgbClr val="000000">
                              <a:alpha val="43137"/>
                            </a:srgbClr>
                          </a:outerShdw>
                        </a:effectLst>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effectLst>
                            <a:outerShdw blurRad="38100" dist="38100" dir="2700000" algn="tl">
                              <a:srgbClr val="000000">
                                <a:alpha val="43137"/>
                              </a:srgbClr>
                            </a:outerShdw>
                          </a:effectLst>
                        </a:rPr>
                        <a:t>Part 2</a:t>
                      </a:r>
                      <a:endParaRPr lang="en-US" sz="1200" b="1" u="sng" dirty="0">
                        <a:effectLst>
                          <a:outerShdw blurRad="38100" dist="38100" dir="2700000" algn="tl">
                            <a:srgbClr val="000000">
                              <a:alpha val="43137"/>
                            </a:srgbClr>
                          </a:outerShdw>
                        </a:effectLst>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0412">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dirty="0" smtClean="0">
                        <a:solidFill>
                          <a:srgbClr val="002060"/>
                        </a:solidFill>
                      </a:endParaRPr>
                    </a:p>
                    <a:p>
                      <a:pPr>
                        <a:buFont typeface="Arial" pitchFamily="34" charset="0"/>
                        <a:buNone/>
                      </a:pPr>
                      <a:r>
                        <a:rPr lang="en-US" sz="900" b="1" u="sng" dirty="0" smtClean="0">
                          <a:solidFill>
                            <a:srgbClr val="002060"/>
                          </a:solidFill>
                        </a:rPr>
                        <a:t>Full Written Informational Composition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introduction </a:t>
                      </a:r>
                      <a:r>
                        <a:rPr lang="en-US" sz="900" kern="1200" dirty="0" smtClean="0">
                          <a:solidFill>
                            <a:schemeClr val="tx1"/>
                          </a:solidFill>
                          <a:effectLst/>
                          <a:latin typeface="+mn-lt"/>
                          <a:ea typeface="+mn-ea"/>
                          <a:cs typeface="+mn-cs"/>
                        </a:rPr>
                        <a:t>(identifies the topic and provides a focus)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organization </a:t>
                      </a:r>
                      <a:r>
                        <a:rPr lang="en-US" sz="900" kern="1200" dirty="0" smtClean="0">
                          <a:solidFill>
                            <a:schemeClr val="tx1"/>
                          </a:solidFill>
                          <a:effectLst/>
                          <a:latin typeface="+mn-lt"/>
                          <a:ea typeface="+mn-ea"/>
                          <a:cs typeface="+mn-cs"/>
                        </a:rPr>
                        <a:t>(definition, classification, comparison/contrast, etc.),</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development </a:t>
                      </a:r>
                      <a:r>
                        <a:rPr lang="en-US" sz="900" kern="1200" dirty="0" smtClean="0">
                          <a:solidFill>
                            <a:schemeClr val="tx1"/>
                          </a:solidFill>
                          <a:effectLst/>
                          <a:latin typeface="+mn-lt"/>
                          <a:ea typeface="+mn-ea"/>
                          <a:cs typeface="+mn-cs"/>
                        </a:rPr>
                        <a:t>(with facts, concrete details, quotations, other information)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transitions </a:t>
                      </a:r>
                      <a:r>
                        <a:rPr lang="en-US" sz="900" kern="1200" dirty="0" smtClean="0">
                          <a:solidFill>
                            <a:schemeClr val="tx1"/>
                          </a:solidFill>
                          <a:effectLst/>
                          <a:latin typeface="+mn-lt"/>
                          <a:ea typeface="+mn-ea"/>
                          <a:cs typeface="+mn-cs"/>
                        </a:rPr>
                        <a:t>(linking ideas)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precise language and domain‐specific vocabulary</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conclusion </a:t>
                      </a:r>
                      <a:r>
                        <a:rPr lang="en-US" sz="900" kern="1200" dirty="0" smtClean="0">
                          <a:solidFill>
                            <a:schemeClr val="tx1"/>
                          </a:solidFill>
                          <a:effectLst/>
                          <a:latin typeface="+mn-lt"/>
                          <a:ea typeface="+mn-ea"/>
                          <a:cs typeface="+mn-cs"/>
                        </a:rPr>
                        <a:t>(closure) </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Conventions of Standard English</a:t>
                      </a:r>
                      <a:r>
                        <a:rPr lang="en-US" sz="900" kern="1200" dirty="0" smtClean="0">
                          <a:solidFill>
                            <a:schemeClr val="tx1"/>
                          </a:solidFill>
                          <a:effectLst/>
                          <a:latin typeface="+mn-lt"/>
                          <a:ea typeface="+mn-ea"/>
                          <a:cs typeface="+mn-cs"/>
                        </a:rPr>
                        <a:t>. </a:t>
                      </a:r>
                    </a:p>
                    <a:p>
                      <a:pPr>
                        <a:buFont typeface="Arial" pitchFamily="34" charset="0"/>
                        <a:buNone/>
                      </a:pPr>
                      <a:endParaRPr lang="en-US" sz="900" b="1" u="sng" dirty="0" smtClean="0">
                        <a:solidFill>
                          <a:srgbClr val="002060"/>
                        </a:solidFill>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8818602"/>
            <a:ext cx="6477000" cy="553998"/>
          </a:xfrm>
          <a:prstGeom prst="rect">
            <a:avLst/>
          </a:prstGeom>
        </p:spPr>
        <p:txBody>
          <a:bodyPr wrap="square">
            <a:spAutoFit/>
          </a:bodyPr>
          <a:lstStyle/>
          <a:p>
            <a:r>
              <a:rPr lang="en-US" sz="1000" b="1" dirty="0"/>
              <a:t>There are  NO Technology-enhanced Items/Tasks (TE) Note:  It is </a:t>
            </a:r>
            <a:r>
              <a:rPr lang="en-US" sz="1000" b="1" i="1" u="sng" dirty="0"/>
              <a:t>highly recommended</a:t>
            </a:r>
            <a:r>
              <a:rPr lang="en-US" sz="1000" b="1" i="1" dirty="0"/>
              <a:t> </a:t>
            </a:r>
            <a:r>
              <a:rPr lang="en-US" sz="1000" b="1" dirty="0"/>
              <a:t>that students have experiences with the following types of tasks from various on-line instructional practice sites, as they are not on the HSD Elementary Assessments: </a:t>
            </a:r>
            <a:r>
              <a:rPr lang="en-US" sz="1000" i="1" dirty="0"/>
              <a:t>reordering text, selecting and changing text, selecting text, and selecting from drop-down menu</a:t>
            </a:r>
          </a:p>
        </p:txBody>
      </p:sp>
    </p:spTree>
    <p:extLst>
      <p:ext uri="{BB962C8B-B14F-4D97-AF65-F5344CB8AC3E}">
        <p14:creationId xmlns:p14="http://schemas.microsoft.com/office/powerpoint/2010/main" val="2395698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05552517"/>
              </p:ext>
            </p:extLst>
          </p:nvPr>
        </p:nvGraphicFramePr>
        <p:xfrm>
          <a:off x="533400" y="3914606"/>
          <a:ext cx="6554048" cy="3863069"/>
        </p:xfrm>
        <a:graphic>
          <a:graphicData uri="http://schemas.openxmlformats.org/drawingml/2006/table">
            <a:tbl>
              <a:tblPr firstRow="1" bandRow="1">
                <a:tableStyleId>{5940675A-B579-460E-94D1-54222C63F5DA}</a:tableStyleId>
              </a:tblPr>
              <a:tblGrid>
                <a:gridCol w="517424"/>
                <a:gridCol w="3063976"/>
                <a:gridCol w="609600"/>
                <a:gridCol w="685800"/>
                <a:gridCol w="845310"/>
                <a:gridCol w="831938"/>
              </a:tblGrid>
              <a:tr h="327098">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396481">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n-US" sz="1000" b="0" dirty="0" smtClean="0">
                          <a:solidFill>
                            <a:schemeClr val="tx1"/>
                          </a:solidFill>
                          <a:effectLst/>
                        </a:rPr>
                        <a:t>I</a:t>
                      </a:r>
                      <a:r>
                        <a:rPr lang="en-US" sz="1000" b="0" baseline="0" dirty="0" smtClean="0">
                          <a:solidFill>
                            <a:schemeClr val="tx1"/>
                          </a:solidFill>
                          <a:effectLst/>
                        </a:rPr>
                        <a:t> c</a:t>
                      </a:r>
                      <a:r>
                        <a:rPr lang="en-US" sz="1000" b="0" dirty="0" smtClean="0">
                          <a:solidFill>
                            <a:schemeClr val="tx1"/>
                          </a:solidFill>
                          <a:effectLst/>
                        </a:rPr>
                        <a:t>an identify and give examples of each of these text structures:</a:t>
                      </a:r>
                      <a:r>
                        <a:rPr lang="en-US" sz="1000" b="0" baseline="0" dirty="0" smtClean="0">
                          <a:solidFill>
                            <a:schemeClr val="tx1"/>
                          </a:solidFill>
                          <a:effectLst/>
                        </a:rPr>
                        <a:t> c</a:t>
                      </a:r>
                      <a:r>
                        <a:rPr lang="en-US" sz="1000" b="0" dirty="0" smtClean="0">
                          <a:solidFill>
                            <a:schemeClr val="tx1"/>
                          </a:solidFill>
                          <a:effectLst/>
                        </a:rPr>
                        <a:t>hronology,</a:t>
                      </a:r>
                      <a:r>
                        <a:rPr lang="en-US" sz="1000" b="0" baseline="0" dirty="0" smtClean="0">
                          <a:solidFill>
                            <a:schemeClr val="tx1"/>
                          </a:solidFill>
                          <a:effectLst/>
                        </a:rPr>
                        <a:t> c</a:t>
                      </a:r>
                      <a:r>
                        <a:rPr lang="en-US" sz="1000" b="0" dirty="0" smtClean="0">
                          <a:solidFill>
                            <a:schemeClr val="tx1"/>
                          </a:solidFill>
                          <a:effectLst/>
                        </a:rPr>
                        <a:t>omparison,</a:t>
                      </a:r>
                      <a:r>
                        <a:rPr lang="en-US" sz="1000" b="0" baseline="0" dirty="0" smtClean="0">
                          <a:solidFill>
                            <a:schemeClr val="tx1"/>
                          </a:solidFill>
                          <a:effectLst/>
                        </a:rPr>
                        <a:t> c</a:t>
                      </a:r>
                      <a:r>
                        <a:rPr lang="en-US" sz="1000" b="0" dirty="0" smtClean="0">
                          <a:solidFill>
                            <a:schemeClr val="tx1"/>
                          </a:solidFill>
                          <a:effectLst/>
                        </a:rPr>
                        <a:t>ause/effect</a:t>
                      </a:r>
                      <a:r>
                        <a:rPr lang="en-US" sz="1000" b="0" baseline="0" dirty="0" smtClean="0">
                          <a:solidFill>
                            <a:schemeClr val="tx1"/>
                          </a:solidFill>
                          <a:effectLst/>
                        </a:rPr>
                        <a:t> p</a:t>
                      </a:r>
                      <a:r>
                        <a:rPr lang="en-US" sz="1000" b="0" dirty="0" smtClean="0">
                          <a:solidFill>
                            <a:schemeClr val="tx1"/>
                          </a:solidFill>
                          <a:effectLst/>
                        </a:rPr>
                        <a:t>roblem/solution RI.4.5</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96481">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n-US" sz="1000" b="0" dirty="0" smtClean="0">
                          <a:solidFill>
                            <a:schemeClr val="tx1"/>
                          </a:solidFill>
                          <a:effectLst/>
                        </a:rPr>
                        <a:t>I can tell about events, ideas, concepts or information for</a:t>
                      </a:r>
                      <a:r>
                        <a:rPr lang="en-US" sz="1000" b="0" baseline="0" dirty="0" smtClean="0">
                          <a:solidFill>
                            <a:schemeClr val="tx1"/>
                          </a:solidFill>
                          <a:effectLst/>
                        </a:rPr>
                        <a:t> a purpose </a:t>
                      </a:r>
                      <a:r>
                        <a:rPr lang="en-US" sz="1000" b="0" dirty="0" smtClean="0">
                          <a:solidFill>
                            <a:schemeClr val="tx1"/>
                          </a:solidFill>
                          <a:effectLst/>
                        </a:rPr>
                        <a:t>(e.g., essay, report) using</a:t>
                      </a:r>
                      <a:r>
                        <a:rPr lang="en-US" sz="1000" b="0" baseline="0" dirty="0" smtClean="0">
                          <a:solidFill>
                            <a:schemeClr val="tx1"/>
                          </a:solidFill>
                          <a:effectLst/>
                        </a:rPr>
                        <a:t> my understanding of text </a:t>
                      </a:r>
                      <a:r>
                        <a:rPr lang="en-US" sz="1000" b="0" baseline="0" dirty="0" smtClean="0">
                          <a:solidFill>
                            <a:schemeClr val="tx1"/>
                          </a:solidFill>
                          <a:effectLst/>
                          <a:latin typeface="+mn-lt"/>
                          <a:ea typeface="Calibri"/>
                          <a:cs typeface="Times New Roman"/>
                        </a:rPr>
                        <a:t>structures. RI.4.5</a:t>
                      </a:r>
                      <a:endParaRPr lang="en-US" sz="1000" b="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21064">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effectLst/>
                        </a:rPr>
                        <a:t>I can explain how firsthand or</a:t>
                      </a:r>
                      <a:r>
                        <a:rPr lang="en-US" sz="1000" b="0" baseline="0" dirty="0" smtClean="0">
                          <a:solidFill>
                            <a:schemeClr val="tx1"/>
                          </a:solidFill>
                          <a:effectLst/>
                        </a:rPr>
                        <a:t> </a:t>
                      </a:r>
                      <a:r>
                        <a:rPr lang="en-US" sz="1000" b="0" dirty="0" smtClean="0">
                          <a:solidFill>
                            <a:schemeClr val="tx1"/>
                          </a:solidFill>
                          <a:effectLst/>
                        </a:rPr>
                        <a:t> secondhand account influence </a:t>
                      </a:r>
                      <a:r>
                        <a:rPr lang="en-US" sz="1000" b="0" i="0" dirty="0" smtClean="0">
                          <a:solidFill>
                            <a:schemeClr val="tx1"/>
                          </a:solidFill>
                          <a:effectLst/>
                        </a:rPr>
                        <a:t>readers.</a:t>
                      </a:r>
                      <a:r>
                        <a:rPr lang="en-US" sz="1000" b="0" i="0" baseline="0" dirty="0" smtClean="0">
                          <a:solidFill>
                            <a:schemeClr val="tx1"/>
                          </a:solidFill>
                          <a:effectLst/>
                          <a:latin typeface="+mn-lt"/>
                          <a:cs typeface="Times New Roman"/>
                        </a:rPr>
                        <a:t> </a:t>
                      </a:r>
                      <a:r>
                        <a:rPr lang="en-US" sz="1000" b="0" i="0" baseline="0" dirty="0" smtClean="0">
                          <a:latin typeface="+mn-lt"/>
                          <a:ea typeface="Times New Roman"/>
                          <a:cs typeface="Times New Roman"/>
                        </a:rPr>
                        <a:t>RI.4.6</a:t>
                      </a:r>
                      <a:endParaRPr lang="en-US" sz="1000" b="0" i="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441732">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4">
                  <a:txBody>
                    <a:bodyPr/>
                    <a:lstStyle/>
                    <a:p>
                      <a:pPr marL="0" marR="0" algn="l">
                        <a:lnSpc>
                          <a:spcPct val="115000"/>
                        </a:lnSpc>
                        <a:spcBef>
                          <a:spcPts val="0"/>
                        </a:spcBef>
                        <a:spcAft>
                          <a:spcPts val="1000"/>
                        </a:spcAft>
                      </a:pPr>
                      <a:r>
                        <a:rPr lang="en-US" sz="1000" b="0" dirty="0" smtClean="0">
                          <a:solidFill>
                            <a:schemeClr val="tx1"/>
                          </a:solidFill>
                          <a:effectLst/>
                        </a:rPr>
                        <a:t>I can compare and contrast a firsthand and secondhand account  to explain which has the most impact. RI.4.6</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96481">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n-US" sz="1000" b="0" dirty="0" smtClean="0">
                          <a:solidFill>
                            <a:schemeClr val="tx1"/>
                          </a:solidFill>
                          <a:effectLst/>
                        </a:rPr>
                        <a:t>I can gather</a:t>
                      </a:r>
                      <a:r>
                        <a:rPr lang="en-US" sz="1000" b="0" baseline="0" dirty="0" smtClean="0">
                          <a:solidFill>
                            <a:schemeClr val="tx1"/>
                          </a:solidFill>
                          <a:effectLst/>
                        </a:rPr>
                        <a:t> information from </a:t>
                      </a:r>
                      <a:r>
                        <a:rPr lang="en-US" sz="1000" b="0" dirty="0" smtClean="0">
                          <a:solidFill>
                            <a:schemeClr val="tx1"/>
                          </a:solidFill>
                          <a:effectLst/>
                        </a:rPr>
                        <a:t>charts, graphs, diagrams, time lines, animations or interactive elements to answer a question. RI.4.7</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96481">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n-US" sz="1000" b="0" dirty="0" smtClean="0">
                          <a:solidFill>
                            <a:schemeClr val="tx1"/>
                          </a:solidFill>
                          <a:effectLst/>
                        </a:rPr>
                        <a:t>I can find information </a:t>
                      </a:r>
                      <a:r>
                        <a:rPr lang="en-US" sz="1000" b="0" u="none" dirty="0" smtClean="0">
                          <a:solidFill>
                            <a:schemeClr val="tx1"/>
                          </a:solidFill>
                          <a:effectLst/>
                        </a:rPr>
                        <a:t>by</a:t>
                      </a:r>
                      <a:r>
                        <a:rPr lang="en-US" sz="1000" b="0" u="none" baseline="0" dirty="0" smtClean="0">
                          <a:solidFill>
                            <a:schemeClr val="tx1"/>
                          </a:solidFill>
                          <a:effectLst/>
                        </a:rPr>
                        <a:t> myself </a:t>
                      </a:r>
                      <a:r>
                        <a:rPr lang="en-US" sz="1000" b="0" u="none" dirty="0" smtClean="0">
                          <a:solidFill>
                            <a:schemeClr val="tx1"/>
                          </a:solidFill>
                          <a:effectLst/>
                        </a:rPr>
                        <a:t>found in text </a:t>
                      </a:r>
                      <a:r>
                        <a:rPr lang="en-US" sz="1000" b="0" dirty="0" smtClean="0">
                          <a:solidFill>
                            <a:schemeClr val="tx1"/>
                          </a:solidFill>
                          <a:effectLst/>
                        </a:rPr>
                        <a:t>charts, graphs, diagrams, time lines, animations or interactive elements</a:t>
                      </a:r>
                      <a:r>
                        <a:rPr lang="en-US" sz="1000" b="0" baseline="0" dirty="0" smtClean="0">
                          <a:solidFill>
                            <a:schemeClr val="tx1"/>
                          </a:solidFill>
                          <a:effectLst/>
                        </a:rPr>
                        <a:t> that are new to me. RI.4.7</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540152">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a:txBody>
                    <a:bodyPr/>
                    <a:lstStyle/>
                    <a:p>
                      <a:pPr marL="0" marR="0" algn="l">
                        <a:lnSpc>
                          <a:spcPct val="115000"/>
                        </a:lnSpc>
                        <a:spcBef>
                          <a:spcPts val="0"/>
                        </a:spcBef>
                        <a:spcAft>
                          <a:spcPts val="1200"/>
                        </a:spcAft>
                      </a:pPr>
                      <a:r>
                        <a:rPr lang="en-US" sz="1000" b="0" dirty="0" smtClean="0">
                          <a:solidFill>
                            <a:schemeClr val="tx1"/>
                          </a:solidFill>
                          <a:effectLst/>
                        </a:rPr>
                        <a:t>I</a:t>
                      </a:r>
                      <a:r>
                        <a:rPr lang="en-US" sz="1000" b="0" baseline="0" dirty="0" smtClean="0">
                          <a:solidFill>
                            <a:schemeClr val="tx1"/>
                          </a:solidFill>
                          <a:effectLst/>
                        </a:rPr>
                        <a:t> </a:t>
                      </a:r>
                      <a:r>
                        <a:rPr lang="en-US" sz="1000" b="0" dirty="0" smtClean="0">
                          <a:solidFill>
                            <a:schemeClr val="tx1"/>
                          </a:solidFill>
                          <a:effectLst/>
                        </a:rPr>
                        <a:t>can put information together from</a:t>
                      </a:r>
                      <a:r>
                        <a:rPr lang="en-US" sz="1000" b="0" baseline="0" dirty="0" smtClean="0">
                          <a:solidFill>
                            <a:schemeClr val="tx1"/>
                          </a:solidFill>
                          <a:effectLst/>
                        </a:rPr>
                        <a:t> </a:t>
                      </a:r>
                      <a:r>
                        <a:rPr lang="en-US" sz="1000" b="0" dirty="0" smtClean="0">
                          <a:solidFill>
                            <a:schemeClr val="tx1"/>
                          </a:solidFill>
                          <a:effectLst/>
                        </a:rPr>
                        <a:t>firsthand and</a:t>
                      </a:r>
                      <a:r>
                        <a:rPr lang="en-US" sz="1000" b="0" baseline="0" dirty="0" smtClean="0">
                          <a:solidFill>
                            <a:schemeClr val="tx1"/>
                          </a:solidFill>
                          <a:effectLst/>
                        </a:rPr>
                        <a:t> </a:t>
                      </a:r>
                      <a:r>
                        <a:rPr lang="en-US" sz="1000" b="0" dirty="0" smtClean="0">
                          <a:solidFill>
                            <a:schemeClr val="tx1"/>
                          </a:solidFill>
                          <a:effectLst/>
                        </a:rPr>
                        <a:t>secondhand</a:t>
                      </a:r>
                      <a:r>
                        <a:rPr lang="en-US" sz="1500" b="1" baseline="0" dirty="0" smtClean="0">
                          <a:solidFill>
                            <a:schemeClr val="tx1"/>
                          </a:solidFill>
                          <a:effectLst>
                            <a:outerShdw blurRad="38100" dist="38100" dir="2700000" algn="tl">
                              <a:srgbClr val="000000">
                                <a:alpha val="43137"/>
                              </a:srgbClr>
                            </a:outerShdw>
                          </a:effectLst>
                        </a:rPr>
                        <a:t> </a:t>
                      </a:r>
                      <a:r>
                        <a:rPr lang="en-US" sz="1000" b="0" dirty="0" smtClean="0">
                          <a:solidFill>
                            <a:schemeClr val="tx1"/>
                          </a:solidFill>
                          <a:effectLst/>
                        </a:rPr>
                        <a:t>accounts to draw a conclusion. RI.4.6</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0"/>
                        </a:lnSpc>
                        <a:spcBef>
                          <a:spcPts val="0"/>
                        </a:spcBef>
                        <a:spcAft>
                          <a:spcPts val="1200"/>
                        </a:spcAft>
                      </a:pPr>
                      <a:endParaRPr lang="en-US" sz="1600" b="1" dirty="0" smtClean="0">
                        <a:solidFill>
                          <a:schemeClr val="tx1"/>
                        </a:solidFill>
                        <a:effectLst/>
                        <a:latin typeface="+mn-lt"/>
                        <a:ea typeface="Calibri"/>
                        <a:cs typeface="Times New Roman"/>
                      </a:endParaRPr>
                    </a:p>
                    <a:p>
                      <a:pPr marL="0" marR="0" algn="ctr">
                        <a:lnSpc>
                          <a:spcPct val="0"/>
                        </a:lnSpc>
                        <a:spcBef>
                          <a:spcPts val="0"/>
                        </a:spcBef>
                        <a:spcAft>
                          <a:spcPts val="1200"/>
                        </a:spcAft>
                      </a:pPr>
                      <a:r>
                        <a:rPr lang="en-US" sz="1600" b="1" dirty="0" smtClean="0">
                          <a:solidFill>
                            <a:schemeClr val="tx1"/>
                          </a:solidFill>
                          <a:effectLst/>
                          <a:latin typeface="+mn-lt"/>
                          <a:ea typeface="Calibri"/>
                          <a:cs typeface="Times New Roman"/>
                        </a:rPr>
                        <a:t>3</a:t>
                      </a:r>
                      <a:endParaRPr lang="en-US" sz="1600" b="1"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0"/>
                        </a:lnSpc>
                        <a:spcBef>
                          <a:spcPts val="0"/>
                        </a:spcBef>
                        <a:spcAft>
                          <a:spcPts val="1200"/>
                        </a:spcAft>
                      </a:pPr>
                      <a:endParaRPr lang="en-US" sz="1600" b="1" dirty="0" smtClean="0">
                        <a:solidFill>
                          <a:schemeClr val="tx1"/>
                        </a:solidFill>
                        <a:effectLst/>
                        <a:latin typeface="+mn-lt"/>
                        <a:ea typeface="Calibri"/>
                        <a:cs typeface="Times New Roman"/>
                      </a:endParaRPr>
                    </a:p>
                    <a:p>
                      <a:pPr marL="0" marR="0" algn="ctr">
                        <a:lnSpc>
                          <a:spcPct val="0"/>
                        </a:lnSpc>
                        <a:spcBef>
                          <a:spcPts val="0"/>
                        </a:spcBef>
                        <a:spcAft>
                          <a:spcPts val="1200"/>
                        </a:spcAft>
                      </a:pPr>
                      <a:r>
                        <a:rPr lang="en-US" sz="1600" b="1" dirty="0" smtClean="0">
                          <a:solidFill>
                            <a:schemeClr val="tx1"/>
                          </a:solidFill>
                          <a:effectLst/>
                          <a:latin typeface="+mn-lt"/>
                          <a:ea typeface="Calibri"/>
                          <a:cs typeface="Times New Roman"/>
                        </a:rPr>
                        <a:t>2</a:t>
                      </a:r>
                      <a:endParaRPr lang="en-US" sz="1600" b="1"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0"/>
                        </a:lnSpc>
                        <a:spcBef>
                          <a:spcPts val="0"/>
                        </a:spcBef>
                        <a:spcAft>
                          <a:spcPts val="1200"/>
                        </a:spcAft>
                      </a:pPr>
                      <a:endParaRPr lang="en-US" sz="1600" b="1" dirty="0" smtClean="0">
                        <a:solidFill>
                          <a:schemeClr val="tx1"/>
                        </a:solidFill>
                        <a:effectLst/>
                        <a:latin typeface="+mn-lt"/>
                        <a:ea typeface="Calibri"/>
                        <a:cs typeface="Times New Roman"/>
                      </a:endParaRPr>
                    </a:p>
                    <a:p>
                      <a:pPr marL="0" marR="0" algn="ctr">
                        <a:lnSpc>
                          <a:spcPct val="0"/>
                        </a:lnSpc>
                        <a:spcBef>
                          <a:spcPts val="0"/>
                        </a:spcBef>
                        <a:spcAft>
                          <a:spcPts val="1200"/>
                        </a:spcAft>
                      </a:pPr>
                      <a:r>
                        <a:rPr lang="en-US" sz="1600" b="1" dirty="0" smtClean="0">
                          <a:solidFill>
                            <a:schemeClr val="tx1"/>
                          </a:solidFill>
                          <a:effectLst/>
                          <a:latin typeface="+mn-lt"/>
                          <a:ea typeface="Calibri"/>
                          <a:cs typeface="Times New Roman"/>
                        </a:rPr>
                        <a:t>1</a:t>
                      </a:r>
                      <a:endParaRPr lang="en-US" sz="1600" b="1"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622735">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gridSpan="2">
                  <a:txBody>
                    <a:bodyPr/>
                    <a:lstStyle/>
                    <a:p>
                      <a:pPr marL="0" marR="0" algn="l">
                        <a:lnSpc>
                          <a:spcPct val="100000"/>
                        </a:lnSpc>
                        <a:spcBef>
                          <a:spcPts val="0"/>
                        </a:spcBef>
                        <a:spcAft>
                          <a:spcPts val="0"/>
                        </a:spcAft>
                      </a:pPr>
                      <a:r>
                        <a:rPr lang="en-US" sz="1000" b="0" dirty="0" smtClean="0">
                          <a:solidFill>
                            <a:schemeClr val="tx1"/>
                          </a:solidFill>
                          <a:effectLst/>
                        </a:rPr>
                        <a:t>I can group</a:t>
                      </a:r>
                      <a:r>
                        <a:rPr lang="en-US" sz="1000" b="0" baseline="0" dirty="0" smtClean="0">
                          <a:solidFill>
                            <a:schemeClr val="tx1"/>
                          </a:solidFill>
                          <a:effectLst/>
                        </a:rPr>
                        <a:t> </a:t>
                      </a:r>
                      <a:r>
                        <a:rPr lang="en-US" sz="1000" b="0" dirty="0" smtClean="0">
                          <a:solidFill>
                            <a:schemeClr val="tx1"/>
                          </a:solidFill>
                          <a:effectLst/>
                        </a:rPr>
                        <a:t>information from</a:t>
                      </a:r>
                      <a:r>
                        <a:rPr lang="en-US" sz="1000" b="0" baseline="0" dirty="0" smtClean="0">
                          <a:solidFill>
                            <a:schemeClr val="tx1"/>
                          </a:solidFill>
                          <a:effectLst/>
                        </a:rPr>
                        <a:t> </a:t>
                      </a:r>
                      <a:r>
                        <a:rPr lang="en-US" sz="1000" b="0" dirty="0" smtClean="0">
                          <a:solidFill>
                            <a:schemeClr val="tx1"/>
                          </a:solidFill>
                          <a:effectLst/>
                        </a:rPr>
                        <a:t> charts, graphs, diagrams, etc... (visual representations) and explain how they help me to understand</a:t>
                      </a:r>
                      <a:r>
                        <a:rPr lang="en-US" sz="1000" b="0" baseline="0" dirty="0" smtClean="0">
                          <a:solidFill>
                            <a:schemeClr val="tx1"/>
                          </a:solidFill>
                          <a:effectLst/>
                        </a:rPr>
                        <a:t> </a:t>
                      </a:r>
                      <a:r>
                        <a:rPr lang="en-US" sz="1000" b="0" dirty="0" smtClean="0">
                          <a:solidFill>
                            <a:schemeClr val="tx1"/>
                          </a:solidFill>
                          <a:effectLst/>
                        </a:rPr>
                        <a:t>the</a:t>
                      </a:r>
                      <a:r>
                        <a:rPr lang="en-US" sz="1000" b="0" baseline="0" dirty="0" smtClean="0">
                          <a:solidFill>
                            <a:schemeClr val="tx1"/>
                          </a:solidFill>
                          <a:effectLst/>
                        </a:rPr>
                        <a:t> </a:t>
                      </a:r>
                      <a:r>
                        <a:rPr lang="en-US" sz="1000" b="0" dirty="0" smtClean="0">
                          <a:solidFill>
                            <a:schemeClr val="tx1"/>
                          </a:solidFill>
                          <a:effectLst/>
                        </a:rPr>
                        <a:t>text. RI.4.7</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algn="ctr"/>
                      <a:r>
                        <a:rPr lang="en-US" sz="1600" b="1" dirty="0" smtClean="0"/>
                        <a:t>2</a:t>
                      </a:r>
                      <a:endParaRPr lang="en-US" sz="1600" b="1" dirty="0"/>
                    </a:p>
                  </a:txBody>
                  <a:tcPr marL="97155" marR="97155" marT="47897" marB="47897" anchor="ctr">
                    <a:solidFill>
                      <a:schemeClr val="bg1"/>
                    </a:solidFill>
                  </a:tcPr>
                </a:tc>
                <a:tc>
                  <a:txBody>
                    <a:bodyPr/>
                    <a:lstStyle/>
                    <a:p>
                      <a:pPr algn="ctr"/>
                      <a:r>
                        <a:rPr lang="en-US" sz="1600" b="1" dirty="0" smtClean="0"/>
                        <a:t>1</a:t>
                      </a:r>
                      <a:endParaRPr lang="en-US" sz="1600" b="1" dirty="0"/>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82142713"/>
              </p:ext>
            </p:extLst>
          </p:nvPr>
        </p:nvGraphicFramePr>
        <p:xfrm>
          <a:off x="533400" y="226348"/>
          <a:ext cx="6563360" cy="3626683"/>
        </p:xfrm>
        <a:graphic>
          <a:graphicData uri="http://schemas.openxmlformats.org/drawingml/2006/table">
            <a:tbl>
              <a:tblPr firstRow="1" bandRow="1">
                <a:tableStyleId>{5940675A-B579-460E-94D1-54222C63F5DA}</a:tableStyleId>
              </a:tblPr>
              <a:tblGrid>
                <a:gridCol w="518160"/>
                <a:gridCol w="3672840"/>
                <a:gridCol w="685800"/>
                <a:gridCol w="853440"/>
                <a:gridCol w="833120"/>
              </a:tblGrid>
              <a:tr h="330491">
                <a:tc gridSpan="5">
                  <a:txBody>
                    <a:bodyPr/>
                    <a:lstStyle/>
                    <a:p>
                      <a:pPr algn="ctr">
                        <a:lnSpc>
                          <a:spcPct val="100000"/>
                        </a:lnSpc>
                        <a:spcAft>
                          <a:spcPts val="0"/>
                        </a:spcAft>
                      </a:pPr>
                      <a:r>
                        <a:rPr lang="en-US" sz="1200" b="1" dirty="0" smtClean="0"/>
                        <a:t>Literary Text</a:t>
                      </a:r>
                      <a:endParaRPr lang="en-US" sz="12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143930">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n-US" sz="1000" b="0" dirty="0" smtClean="0">
                          <a:solidFill>
                            <a:srgbClr val="000000"/>
                          </a:solidFill>
                          <a:effectLst/>
                          <a:latin typeface="+mn-lt"/>
                          <a:ea typeface="Times New Roman"/>
                          <a:cs typeface="Times New Roman"/>
                        </a:rPr>
                        <a:t>I can</a:t>
                      </a:r>
                      <a:r>
                        <a:rPr lang="en-US" sz="1000" b="0" baseline="0" dirty="0" smtClean="0">
                          <a:solidFill>
                            <a:srgbClr val="000000"/>
                          </a:solidFill>
                          <a:effectLst/>
                          <a:latin typeface="+mn-lt"/>
                          <a:ea typeface="Times New Roman"/>
                          <a:cs typeface="Times New Roman"/>
                        </a:rPr>
                        <a:t> use text structure to help me write or speak </a:t>
                      </a:r>
                      <a:r>
                        <a:rPr lang="en-US" sz="1000" b="0" dirty="0" smtClean="0">
                          <a:solidFill>
                            <a:srgbClr val="000000"/>
                          </a:solidFill>
                          <a:effectLst/>
                          <a:latin typeface="+mn-lt"/>
                          <a:ea typeface="Times New Roman"/>
                          <a:cs typeface="Times New Roman"/>
                        </a:rPr>
                        <a:t>about a poem or drama.</a:t>
                      </a:r>
                      <a:r>
                        <a:rPr lang="en-US" sz="1000" b="0" baseline="0" dirty="0" smtClean="0">
                          <a:solidFill>
                            <a:srgbClr val="000000"/>
                          </a:solidFill>
                          <a:effectLst/>
                          <a:latin typeface="+mn-lt"/>
                          <a:ea typeface="Times New Roman"/>
                          <a:cs typeface="Times New Roman"/>
                        </a:rPr>
                        <a:t> </a:t>
                      </a:r>
                      <a:r>
                        <a:rPr lang="en-US" sz="1000" b="0" dirty="0" smtClean="0">
                          <a:solidFill>
                            <a:srgbClr val="000000"/>
                          </a:solidFill>
                          <a:effectLst/>
                          <a:latin typeface="+mn-lt"/>
                          <a:ea typeface="Times New Roman"/>
                          <a:cs typeface="Times New Roman"/>
                        </a:rPr>
                        <a:t>RL.4.5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r>
              <a:tr h="200536">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Arial"/>
                        </a:rPr>
                        <a:t>I can interpret events, ideas, concepts or information for a specific purpose, </a:t>
                      </a:r>
                      <a:endPar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Arial"/>
                        </a:rPr>
                        <a:t>within a specific text structure.  RL.4.5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r>
              <a:tr h="226661">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n-US" sz="1000" b="0" dirty="0" smtClean="0">
                          <a:solidFill>
                            <a:srgbClr val="000000"/>
                          </a:solidFill>
                          <a:effectLst/>
                          <a:latin typeface="+mn-lt"/>
                          <a:ea typeface="Times New Roman"/>
                          <a:cs typeface="Times New Roman"/>
                        </a:rPr>
                        <a:t>I can compare or categorize stories told in first person and third person accounts.</a:t>
                      </a:r>
                      <a:r>
                        <a:rPr lang="en-US" sz="1000" b="0" baseline="0" dirty="0" smtClean="0">
                          <a:solidFill>
                            <a:srgbClr val="000000"/>
                          </a:solidFill>
                          <a:effectLst/>
                          <a:latin typeface="+mn-lt"/>
                          <a:ea typeface="Times New Roman"/>
                          <a:cs typeface="Times New Roman"/>
                        </a:rPr>
                        <a:t> </a:t>
                      </a:r>
                      <a:r>
                        <a:rPr lang="en-US" sz="1000" b="0" dirty="0" smtClean="0">
                          <a:solidFill>
                            <a:srgbClr val="000000"/>
                          </a:solidFill>
                          <a:effectLst/>
                          <a:latin typeface="+mn-lt"/>
                          <a:ea typeface="Times New Roman"/>
                          <a:cs typeface="Times New Roman"/>
                        </a:rPr>
                        <a:t>RL.4.6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a:p>
                  </a:txBody>
                  <a:tcPr marL="97155" marR="97155" marT="47897" marB="47897">
                    <a:solidFill>
                      <a:schemeClr val="bg1"/>
                    </a:solidFill>
                  </a:tcPr>
                </a:tc>
              </a:tr>
              <a:tr h="252786">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n-US" sz="1000" b="0" dirty="0" smtClean="0">
                          <a:solidFill>
                            <a:srgbClr val="000000"/>
                          </a:solidFill>
                          <a:effectLst/>
                          <a:latin typeface="+mn-lt"/>
                          <a:ea typeface="Times New Roman"/>
                          <a:cs typeface="Times New Roman"/>
                        </a:rPr>
                        <a:t>I can analyze the same character’s point of view in two or more texts by the same author. RL.4.6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r>
              <a:tr h="202712">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algn="l">
                        <a:lnSpc>
                          <a:spcPct val="115000"/>
                        </a:lnSpc>
                        <a:spcBef>
                          <a:spcPts val="0"/>
                        </a:spcBef>
                        <a:spcAft>
                          <a:spcPts val="0"/>
                        </a:spcAft>
                      </a:pPr>
                      <a:r>
                        <a:rPr lang="en-US" sz="1000" b="0" dirty="0" smtClean="0">
                          <a:solidFill>
                            <a:srgbClr val="000000"/>
                          </a:solidFill>
                          <a:effectLst/>
                          <a:latin typeface="+mn-lt"/>
                          <a:ea typeface="Times New Roman"/>
                          <a:cs typeface="Times New Roman"/>
                        </a:rPr>
                        <a:t>I can identify descriptions in a drama or oral presentation about specific events.</a:t>
                      </a:r>
                      <a:r>
                        <a:rPr lang="en-US" sz="1000" b="0" baseline="0" dirty="0" smtClean="0">
                          <a:solidFill>
                            <a:schemeClr val="tx1"/>
                          </a:solidFill>
                          <a:effectLst/>
                          <a:latin typeface="+mn-lt"/>
                          <a:ea typeface="Times New Roman"/>
                          <a:cs typeface="Times New Roman"/>
                        </a:rPr>
                        <a:t> </a:t>
                      </a:r>
                      <a:r>
                        <a:rPr lang="en-US" sz="1000" b="0" dirty="0" smtClean="0">
                          <a:solidFill>
                            <a:srgbClr val="000000"/>
                          </a:solidFill>
                          <a:effectLst/>
                          <a:latin typeface="+mn-lt"/>
                          <a:ea typeface="Times New Roman"/>
                          <a:cs typeface="Times New Roman"/>
                        </a:rPr>
                        <a:t>RL.4.7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a:p>
                  </a:txBody>
                  <a:tcPr marL="97155" marR="97155" marT="47897" marB="47897">
                    <a:solidFill>
                      <a:schemeClr val="bg1"/>
                    </a:solidFill>
                  </a:tcPr>
                </a:tc>
              </a:tr>
              <a:tr h="407144">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algn="l">
                        <a:lnSpc>
                          <a:spcPct val="115000"/>
                        </a:lnSpc>
                        <a:spcBef>
                          <a:spcPts val="0"/>
                        </a:spcBef>
                        <a:spcAft>
                          <a:spcPts val="0"/>
                        </a:spcAft>
                      </a:pPr>
                      <a:r>
                        <a:rPr lang="en-US" sz="1000" b="0" dirty="0" smtClean="0">
                          <a:solidFill>
                            <a:srgbClr val="000000"/>
                          </a:solidFill>
                          <a:effectLst/>
                          <a:latin typeface="+mn-lt"/>
                          <a:ea typeface="Times New Roman"/>
                          <a:cs typeface="Times New Roman"/>
                        </a:rPr>
                        <a:t>I can explain how events are portrayed the same or differently in a text written both as a story and a drama.</a:t>
                      </a:r>
                      <a:r>
                        <a:rPr lang="en-US" sz="1000" b="0" baseline="0" dirty="0" smtClean="0">
                          <a:solidFill>
                            <a:srgbClr val="000000"/>
                          </a:solidFill>
                          <a:effectLst/>
                          <a:latin typeface="+mn-lt"/>
                          <a:ea typeface="Times New Roman"/>
                          <a:cs typeface="Times New Roman"/>
                        </a:rPr>
                        <a:t> </a:t>
                      </a:r>
                      <a:r>
                        <a:rPr lang="en-US" sz="1000" b="0" dirty="0" smtClean="0">
                          <a:solidFill>
                            <a:srgbClr val="000000"/>
                          </a:solidFill>
                          <a:effectLst/>
                          <a:latin typeface="+mn-lt"/>
                          <a:ea typeface="Times New Roman"/>
                          <a:cs typeface="Times New Roman"/>
                        </a:rPr>
                        <a:t>RL.4.7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r>
              <a:tr h="459177">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algn="l">
                        <a:lnSpc>
                          <a:spcPct val="100000"/>
                        </a:lnSpc>
                        <a:spcBef>
                          <a:spcPts val="0"/>
                        </a:spcBef>
                        <a:spcAft>
                          <a:spcPts val="0"/>
                        </a:spcAft>
                      </a:pPr>
                      <a:r>
                        <a:rPr lang="en-US" sz="1000" b="0" dirty="0" smtClean="0">
                          <a:solidFill>
                            <a:srgbClr val="000000"/>
                          </a:solidFill>
                          <a:effectLst/>
                          <a:latin typeface="+mn-lt"/>
                          <a:ea typeface="Times New Roman"/>
                          <a:cs typeface="Times New Roman"/>
                        </a:rPr>
                        <a:t>I can synthesize multiple accounts of first and third person narrations in order to compare and contrast points of view from which different stories are narrated. RL.4.6</a:t>
                      </a:r>
                    </a:p>
                  </a:txBody>
                  <a:tcPr marL="97155" marR="97155" marT="47897" marB="47897" anchor="ctr">
                    <a:solidFill>
                      <a:schemeClr val="bg1"/>
                    </a:solidFill>
                  </a:tcPr>
                </a:tc>
                <a:tc>
                  <a:txBody>
                    <a:bodyPr/>
                    <a:lstStyle/>
                    <a:p>
                      <a:pPr marL="0" marR="0" algn="ctr">
                        <a:lnSpc>
                          <a:spcPct val="100000"/>
                        </a:lnSpc>
                        <a:spcBef>
                          <a:spcPts val="0"/>
                        </a:spcBef>
                        <a:spcAft>
                          <a:spcPts val="0"/>
                        </a:spcAft>
                      </a:pPr>
                      <a:r>
                        <a:rPr lang="en-US" sz="1600" b="1" dirty="0" smtClean="0">
                          <a:solidFill>
                            <a:srgbClr val="000000"/>
                          </a:solidFill>
                          <a:effectLst/>
                          <a:latin typeface="+mn-lt"/>
                          <a:ea typeface="Times New Roman"/>
                          <a:cs typeface="Times New Roman"/>
                        </a:rPr>
                        <a:t>2</a:t>
                      </a:r>
                    </a:p>
                  </a:txBody>
                  <a:tcPr marL="97155" marR="97155" marT="47897" marB="47897" anchor="ctr">
                    <a:solidFill>
                      <a:schemeClr val="bg1"/>
                    </a:solidFill>
                  </a:tcPr>
                </a:tc>
                <a:tc>
                  <a:txBody>
                    <a:bodyPr/>
                    <a:lstStyle/>
                    <a:p>
                      <a:pPr marL="0" marR="0" algn="ctr">
                        <a:lnSpc>
                          <a:spcPct val="100000"/>
                        </a:lnSpc>
                        <a:spcBef>
                          <a:spcPts val="0"/>
                        </a:spcBef>
                        <a:spcAft>
                          <a:spcPts val="0"/>
                        </a:spcAft>
                      </a:pPr>
                      <a:r>
                        <a:rPr lang="en-US" sz="1600" b="1" dirty="0" smtClean="0">
                          <a:solidFill>
                            <a:srgbClr val="000000"/>
                          </a:solidFill>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600" b="1" dirty="0" smtClean="0">
                          <a:solidFill>
                            <a:schemeClr val="tx1"/>
                          </a:solidFill>
                          <a:effectLst/>
                        </a:rPr>
                        <a:t>0</a:t>
                      </a:r>
                      <a:endParaRPr lang="en-US" sz="1600" b="1" dirty="0">
                        <a:solidFill>
                          <a:schemeClr val="tx1"/>
                        </a:solidFill>
                        <a:effectLst/>
                      </a:endParaRPr>
                    </a:p>
                  </a:txBody>
                  <a:tcPr marL="97155" marR="97155" marT="47897" marB="47897" anchor="ctr">
                    <a:solidFill>
                      <a:schemeClr val="bg1"/>
                    </a:solidFill>
                  </a:tcPr>
                </a:tc>
              </a:tr>
              <a:tr h="435869">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algn="l">
                        <a:lnSpc>
                          <a:spcPct val="115000"/>
                        </a:lnSpc>
                        <a:spcBef>
                          <a:spcPts val="0"/>
                        </a:spcBef>
                        <a:spcAft>
                          <a:spcPts val="0"/>
                        </a:spcAft>
                      </a:pPr>
                      <a:r>
                        <a:rPr lang="en-US" sz="1000" b="0" dirty="0" smtClean="0">
                          <a:solidFill>
                            <a:srgbClr val="000000"/>
                          </a:solidFill>
                          <a:effectLst/>
                          <a:latin typeface="+mn-lt"/>
                          <a:ea typeface="Times New Roman"/>
                          <a:cs typeface="Times New Roman"/>
                        </a:rPr>
                        <a:t>I</a:t>
                      </a:r>
                      <a:r>
                        <a:rPr lang="en-US" sz="1000" b="0" baseline="0" dirty="0" smtClean="0">
                          <a:solidFill>
                            <a:srgbClr val="000000"/>
                          </a:solidFill>
                          <a:effectLst/>
                          <a:latin typeface="+mn-lt"/>
                          <a:ea typeface="Times New Roman"/>
                          <a:cs typeface="Times New Roman"/>
                        </a:rPr>
                        <a:t> can i</a:t>
                      </a:r>
                      <a:r>
                        <a:rPr lang="en-US" sz="1000" b="0" dirty="0" smtClean="0">
                          <a:solidFill>
                            <a:srgbClr val="000000"/>
                          </a:solidFill>
                          <a:effectLst/>
                          <a:latin typeface="+mn-lt"/>
                          <a:ea typeface="Times New Roman"/>
                          <a:cs typeface="Times New Roman"/>
                        </a:rPr>
                        <a:t>dentify where two versions of the same story reflect specific descriptions or directions in a text or drama,</a:t>
                      </a:r>
                      <a:r>
                        <a:rPr lang="en-US" sz="1000" b="0" baseline="0" dirty="0" smtClean="0">
                          <a:solidFill>
                            <a:srgbClr val="000000"/>
                          </a:solidFill>
                          <a:effectLst/>
                          <a:latin typeface="+mn-lt"/>
                          <a:ea typeface="Times New Roman"/>
                          <a:cs typeface="Times New Roman"/>
                        </a:rPr>
                        <a:t> </a:t>
                      </a:r>
                      <a:r>
                        <a:rPr lang="en-US" sz="1000" b="0" dirty="0" smtClean="0">
                          <a:solidFill>
                            <a:srgbClr val="000000"/>
                          </a:solidFill>
                          <a:effectLst/>
                          <a:latin typeface="+mn-lt"/>
                          <a:ea typeface="Times New Roman"/>
                          <a:cs typeface="Times New Roman"/>
                        </a:rPr>
                        <a:t>RL.4.7</a:t>
                      </a:r>
                    </a:p>
                  </a:txBody>
                  <a:tcPr marL="97155" marR="97155" marT="47897" marB="47897" anchor="ctr">
                    <a:solidFill>
                      <a:schemeClr val="bg1"/>
                    </a:solidFill>
                  </a:tcPr>
                </a:tc>
                <a:tc>
                  <a:txBody>
                    <a:bodyPr/>
                    <a:lstStyle/>
                    <a:p>
                      <a:pPr algn="ctr"/>
                      <a:r>
                        <a:rPr lang="en-US" sz="1600" b="1" dirty="0" smtClean="0">
                          <a:effectLst/>
                        </a:rPr>
                        <a:t>2</a:t>
                      </a:r>
                      <a:endParaRPr lang="en-US" sz="1600" b="1" dirty="0">
                        <a:effectLst/>
                      </a:endParaRPr>
                    </a:p>
                  </a:txBody>
                  <a:tcPr marL="97155" marR="97155" marT="47897" marB="47897" anchor="ctr">
                    <a:solidFill>
                      <a:schemeClr val="bg1"/>
                    </a:solidFill>
                  </a:tcPr>
                </a:tc>
                <a:tc>
                  <a:txBody>
                    <a:bodyPr/>
                    <a:lstStyle/>
                    <a:p>
                      <a:pPr algn="ctr"/>
                      <a:r>
                        <a:rPr lang="en-US" sz="1600" b="1" dirty="0" smtClean="0">
                          <a:effectLst/>
                        </a:rPr>
                        <a:t>1</a:t>
                      </a:r>
                      <a:endParaRPr lang="en-US" sz="1600" b="1" dirty="0">
                        <a:effectLst/>
                      </a:endParaRPr>
                    </a:p>
                  </a:txBody>
                  <a:tcPr marL="97155" marR="97155" marT="47897" marB="47897" anchor="ctr">
                    <a:solidFill>
                      <a:schemeClr val="bg1"/>
                    </a:solidFill>
                  </a:tcPr>
                </a:tc>
                <a:tc>
                  <a:txBody>
                    <a:bodyPr/>
                    <a:lstStyle/>
                    <a:p>
                      <a:pPr algn="ctr">
                        <a:lnSpc>
                          <a:spcPct val="100000"/>
                        </a:lnSpc>
                        <a:spcAft>
                          <a:spcPts val="0"/>
                        </a:spcAft>
                      </a:pPr>
                      <a:r>
                        <a:rPr lang="en-US" sz="1600" b="1" dirty="0" smtClean="0">
                          <a:solidFill>
                            <a:schemeClr val="tx1"/>
                          </a:solidFill>
                          <a:effectLst/>
                        </a:rPr>
                        <a:t>0</a:t>
                      </a:r>
                      <a:endParaRPr lang="en-US" sz="1600" b="1" dirty="0">
                        <a:solidFill>
                          <a:schemeClr val="tx1"/>
                        </a:solidFill>
                        <a:effectLst/>
                      </a:endParaRPr>
                    </a:p>
                  </a:txBody>
                  <a:tcPr marL="97155" marR="97155" marT="47897" marB="47897" anchor="ctr">
                    <a:solidFill>
                      <a:schemeClr val="bg1"/>
                    </a:solidFill>
                  </a:tcPr>
                </a:tc>
              </a:tr>
            </a:tbl>
          </a:graphicData>
        </a:graphic>
      </p:graphicFrame>
      <p:sp>
        <p:nvSpPr>
          <p:cNvPr id="2" name="TextBox 1"/>
          <p:cNvSpPr txBox="1"/>
          <p:nvPr/>
        </p:nvSpPr>
        <p:spPr>
          <a:xfrm>
            <a:off x="533400" y="0"/>
            <a:ext cx="6554046" cy="251189"/>
          </a:xfrm>
          <a:prstGeom prst="rect">
            <a:avLst/>
          </a:prstGeom>
          <a:noFill/>
        </p:spPr>
        <p:txBody>
          <a:bodyPr wrap="square" lIns="96359" tIns="48180" rIns="96359" bIns="48180" rtlCol="0">
            <a:spAutoFit/>
          </a:bodyPr>
          <a:lstStyle/>
          <a:p>
            <a:r>
              <a:rPr lang="en-US" sz="1000" b="1" dirty="0"/>
              <a:t>Student Scoring </a:t>
            </a:r>
            <a:r>
              <a:rPr lang="en-US" sz="1000" dirty="0"/>
              <a:t>Color the box green if your answer was correct. Color the box red if your answer was not correct.</a:t>
            </a:r>
          </a:p>
        </p:txBody>
      </p:sp>
      <p:sp>
        <p:nvSpPr>
          <p:cNvPr id="6" name="Curved Down Arrow 5"/>
          <p:cNvSpPr/>
          <p:nvPr/>
        </p:nvSpPr>
        <p:spPr>
          <a:xfrm rot="1019646">
            <a:off x="5895934" y="4021496"/>
            <a:ext cx="978865" cy="3550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5746995" y="622095"/>
            <a:ext cx="1020738" cy="337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91163614"/>
              </p:ext>
            </p:extLst>
          </p:nvPr>
        </p:nvGraphicFramePr>
        <p:xfrm>
          <a:off x="534246" y="7772400"/>
          <a:ext cx="6553200" cy="2027969"/>
        </p:xfrm>
        <a:graphic>
          <a:graphicData uri="http://schemas.openxmlformats.org/drawingml/2006/table">
            <a:tbl>
              <a:tblPr firstRow="1" bandRow="1">
                <a:tableStyleId>{5940675A-B579-460E-94D1-54222C63F5DA}</a:tableStyleId>
              </a:tblPr>
              <a:tblGrid>
                <a:gridCol w="595206"/>
                <a:gridCol w="3325904"/>
                <a:gridCol w="685800"/>
                <a:gridCol w="579470"/>
                <a:gridCol w="563531"/>
                <a:gridCol w="803289"/>
              </a:tblGrid>
              <a:tr h="232954">
                <a:tc gridSpan="6">
                  <a:txBody>
                    <a:bodyPr/>
                    <a:lstStyle/>
                    <a:p>
                      <a:pPr algn="ctr">
                        <a:lnSpc>
                          <a:spcPct val="100000"/>
                        </a:lnSpc>
                        <a:spcAft>
                          <a:spcPts val="0"/>
                        </a:spcAft>
                      </a:pPr>
                      <a:r>
                        <a:rPr lang="en-US" sz="1200" b="1" dirty="0" smtClean="0"/>
                        <a:t>Writing</a:t>
                      </a:r>
                      <a:endParaRPr lang="en-US" sz="1200" b="1" dirty="0"/>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effectLst>
                          <a:outerShdw blurRad="38100" dist="38100" dir="2700000" algn="tl">
                            <a:srgbClr val="000000">
                              <a:alpha val="43137"/>
                            </a:srgbClr>
                          </a:outerShdw>
                        </a:effectLst>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52846">
                <a:tc>
                  <a:txBody>
                    <a:bodyPr/>
                    <a:lstStyle/>
                    <a:p>
                      <a:pPr algn="ctr">
                        <a:lnSpc>
                          <a:spcPct val="100000"/>
                        </a:lnSpc>
                        <a:spcAft>
                          <a:spcPts val="0"/>
                        </a:spcAft>
                      </a:pPr>
                      <a:r>
                        <a:rPr lang="en-US" sz="1400" b="1" dirty="0" smtClean="0"/>
                        <a:t>17</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i="0" kern="1200" dirty="0" smtClean="0">
                          <a:solidFill>
                            <a:srgbClr val="000000"/>
                          </a:solidFill>
                          <a:effectLst/>
                          <a:latin typeface="+mn-lt"/>
                          <a:ea typeface="Times New Roman"/>
                          <a:cs typeface="Times New Roman"/>
                        </a:rPr>
                        <a:t>Complete</a:t>
                      </a:r>
                      <a:r>
                        <a:rPr lang="en-US" sz="1000" b="0" i="0" kern="1200" baseline="0" dirty="0" smtClean="0">
                          <a:solidFill>
                            <a:srgbClr val="000000"/>
                          </a:solidFill>
                          <a:effectLst/>
                          <a:latin typeface="+mn-lt"/>
                          <a:ea typeface="Times New Roman"/>
                          <a:cs typeface="Times New Roman"/>
                        </a:rPr>
                        <a:t> the article. Write a conclusion that is appropriate for the audience and the task. W.4.2e</a:t>
                      </a:r>
                      <a:endParaRPr lang="en-US" sz="1000" b="0" dirty="0" smtClean="0">
                        <a:latin typeface="+mn-lt"/>
                        <a:ea typeface="Calibri"/>
                        <a:cs typeface="Times New Roman"/>
                      </a:endParaRP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algn="ctr"/>
                      <a:r>
                        <a:rPr lang="en-US" sz="1500" b="1" dirty="0" smtClean="0">
                          <a:effectLst>
                            <a:outerShdw blurRad="38100" dist="38100" dir="2700000" algn="tl">
                              <a:srgbClr val="000000">
                                <a:alpha val="43137"/>
                              </a:srgbClr>
                            </a:outerShdw>
                          </a:effectLst>
                        </a:rPr>
                        <a:t>2</a:t>
                      </a:r>
                      <a:endParaRPr lang="en-US" sz="15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t>18</a:t>
                      </a:r>
                      <a:endParaRPr lang="en-US" sz="14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dirty="0" smtClean="0">
                          <a:latin typeface="+mn-lt"/>
                          <a:cs typeface="Helvetica" panose="020B0604020202020204" pitchFamily="34" charset="0"/>
                        </a:rPr>
                        <a:t>Which sentence would provide information to best develop the idea in the first paragraph. W.4.2d</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19</a:t>
                      </a:r>
                      <a:endParaRPr lang="en-US" sz="14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000" b="0" dirty="0" smtClean="0">
                          <a:latin typeface="+mn-lt"/>
                          <a:cs typeface="Helvetica" panose="020B0604020202020204" pitchFamily="34" charset="0"/>
                        </a:rPr>
                        <a:t>Which two words could replace the underlined  words to make the meaning more clear to the reader?</a:t>
                      </a:r>
                      <a:r>
                        <a:rPr lang="en-US" sz="900" b="0" baseline="0" dirty="0" smtClean="0">
                          <a:latin typeface="+mn-lt"/>
                          <a:cs typeface="+mn-cs"/>
                        </a:rPr>
                        <a:t> </a:t>
                      </a:r>
                      <a:r>
                        <a:rPr lang="en-US" sz="1000" b="0" dirty="0" smtClean="0">
                          <a:latin typeface="+mn-lt"/>
                          <a:cs typeface="Helvetica" panose="020B0604020202020204" pitchFamily="34" charset="0"/>
                        </a:rPr>
                        <a:t>L.4.3.a, W.4.2d</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495261">
                <a:tc>
                  <a:txBody>
                    <a:bodyPr/>
                    <a:lstStyle/>
                    <a:p>
                      <a:pPr algn="ctr">
                        <a:lnSpc>
                          <a:spcPct val="100000"/>
                        </a:lnSpc>
                        <a:spcAft>
                          <a:spcPts val="0"/>
                        </a:spcAft>
                      </a:pPr>
                      <a:r>
                        <a:rPr lang="en-US" sz="1400" b="1" dirty="0" smtClean="0"/>
                        <a:t>20</a:t>
                      </a:r>
                      <a:endParaRPr lang="en-US" sz="14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smtClean="0">
                          <a:solidFill>
                            <a:schemeClr val="tx1"/>
                          </a:solidFill>
                          <a:effectLst/>
                        </a:rPr>
                        <a:t>Both must be correct. </a:t>
                      </a:r>
                      <a:r>
                        <a:rPr lang="en-US" sz="1000" b="0" dirty="0" smtClean="0">
                          <a:latin typeface="+mn-lt"/>
                          <a:cs typeface="Helvetica" panose="020B0604020202020204" pitchFamily="34" charset="0"/>
                        </a:rPr>
                        <a:t>Select the two sentences that contain mistakes in</a:t>
                      </a:r>
                      <a:r>
                        <a:rPr lang="en-US" sz="1000" b="0" baseline="0" dirty="0" smtClean="0">
                          <a:latin typeface="+mn-lt"/>
                          <a:cs typeface="Helvetica" panose="020B0604020202020204" pitchFamily="34" charset="0"/>
                        </a:rPr>
                        <a:t> </a:t>
                      </a:r>
                      <a:r>
                        <a:rPr lang="en-US" sz="1000" b="0" dirty="0" smtClean="0">
                          <a:latin typeface="+mn-lt"/>
                          <a:cs typeface="Helvetica" panose="020B0604020202020204" pitchFamily="34" charset="0"/>
                        </a:rPr>
                        <a:t>capitalization.</a:t>
                      </a:r>
                      <a:r>
                        <a:rPr lang="en-US" sz="1000" b="0" baseline="0" dirty="0" smtClean="0">
                          <a:latin typeface="+mn-lt"/>
                          <a:cs typeface="Helvetica" panose="020B0604020202020204" pitchFamily="34" charset="0"/>
                        </a:rPr>
                        <a:t> </a:t>
                      </a:r>
                      <a:r>
                        <a:rPr kumimoji="0" lang="en-US" sz="10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L.4.2.a</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238554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51</a:t>
            </a:fld>
            <a:endParaRPr lang="en-US" dirty="0"/>
          </a:p>
        </p:txBody>
      </p:sp>
      <p:grpSp>
        <p:nvGrpSpPr>
          <p:cNvPr id="10" name="Group 9"/>
          <p:cNvGrpSpPr/>
          <p:nvPr/>
        </p:nvGrpSpPr>
        <p:grpSpPr>
          <a:xfrm>
            <a:off x="172723" y="41116"/>
            <a:ext cx="7467784" cy="9682007"/>
            <a:chOff x="152400" y="37376"/>
            <a:chExt cx="6589222" cy="8801824"/>
          </a:xfrm>
        </p:grpSpPr>
        <p:grpSp>
          <p:nvGrpSpPr>
            <p:cNvPr id="6" name="Group 5"/>
            <p:cNvGrpSpPr/>
            <p:nvPr/>
          </p:nvGrpSpPr>
          <p:grpSpPr>
            <a:xfrm>
              <a:off x="152400" y="457200"/>
              <a:ext cx="6589222" cy="8382000"/>
              <a:chOff x="152400" y="457200"/>
              <a:chExt cx="6589222" cy="8382000"/>
            </a:xfrm>
          </p:grpSpPr>
          <p:sp>
            <p:nvSpPr>
              <p:cNvPr id="3" name="Rounded Rectangle 2"/>
              <p:cNvSpPr/>
              <p:nvPr/>
            </p:nvSpPr>
            <p:spPr>
              <a:xfrm>
                <a:off x="152400" y="457200"/>
                <a:ext cx="65532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minute</a:t>
                </a:r>
              </a:p>
              <a:p>
                <a:r>
                  <a:rPr lang="en-US" b="1" dirty="0" smtClean="0">
                    <a:solidFill>
                      <a:schemeClr val="tx1"/>
                    </a:solidFill>
                  </a:rPr>
                  <a:t>Something I did well on….</a:t>
                </a:r>
                <a:endParaRPr lang="en-US" b="1" dirty="0">
                  <a:solidFill>
                    <a:schemeClr val="tx1"/>
                  </a:solidFill>
                </a:endParaRPr>
              </a:p>
            </p:txBody>
          </p:sp>
          <p:sp>
            <p:nvSpPr>
              <p:cNvPr id="7" name="Rounded Rectangle 6"/>
              <p:cNvSpPr/>
              <p:nvPr/>
            </p:nvSpPr>
            <p:spPr>
              <a:xfrm>
                <a:off x="170411" y="3048000"/>
                <a:ext cx="65532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2nd  Minute</a:t>
                </a:r>
              </a:p>
              <a:p>
                <a:r>
                  <a:rPr lang="en-US" b="1" dirty="0" smtClean="0">
                    <a:solidFill>
                      <a:schemeClr val="tx1"/>
                    </a:solidFill>
                  </a:rPr>
                  <a:t>Something that was new to me or I need more practice with…</a:t>
                </a:r>
                <a:endParaRPr lang="en-US" b="1" dirty="0">
                  <a:solidFill>
                    <a:schemeClr val="tx1"/>
                  </a:solidFill>
                </a:endParaRPr>
              </a:p>
            </p:txBody>
          </p:sp>
          <p:sp>
            <p:nvSpPr>
              <p:cNvPr id="8" name="Rounded Rectangle 7"/>
              <p:cNvSpPr/>
              <p:nvPr/>
            </p:nvSpPr>
            <p:spPr>
              <a:xfrm>
                <a:off x="188422" y="5638800"/>
                <a:ext cx="6553200" cy="320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3</a:t>
                </a:r>
                <a:r>
                  <a:rPr lang="en-US" b="1" baseline="30000" dirty="0" smtClean="0">
                    <a:solidFill>
                      <a:schemeClr val="tx1"/>
                    </a:solidFill>
                  </a:rPr>
                  <a:t>rd</a:t>
                </a:r>
                <a:r>
                  <a:rPr lang="en-US" b="1" dirty="0" smtClean="0">
                    <a:solidFill>
                      <a:schemeClr val="tx1"/>
                    </a:solidFill>
                  </a:rPr>
                  <a:t> Minute</a:t>
                </a:r>
              </a:p>
              <a:p>
                <a:r>
                  <a:rPr lang="en-US" b="1" dirty="0" smtClean="0">
                    <a:solidFill>
                      <a:schemeClr val="tx1"/>
                    </a:solidFill>
                  </a:rPr>
                  <a:t>Something I don’t understand….</a:t>
                </a:r>
                <a:endParaRPr lang="en-US" b="1" dirty="0">
                  <a:solidFill>
                    <a:schemeClr val="tx1"/>
                  </a:solidFill>
                </a:endParaRPr>
              </a:p>
            </p:txBody>
          </p:sp>
        </p:grpSp>
        <p:sp>
          <p:nvSpPr>
            <p:cNvPr id="9" name="TextBox 8"/>
            <p:cNvSpPr txBox="1"/>
            <p:nvPr/>
          </p:nvSpPr>
          <p:spPr>
            <a:xfrm>
              <a:off x="685800" y="37376"/>
              <a:ext cx="5181600" cy="369332"/>
            </a:xfrm>
            <a:prstGeom prst="rect">
              <a:avLst/>
            </a:prstGeom>
            <a:noFill/>
          </p:spPr>
          <p:txBody>
            <a:bodyPr wrap="square" rtlCol="0">
              <a:spAutoFit/>
            </a:bodyPr>
            <a:lstStyle/>
            <a:p>
              <a:pPr algn="ctr"/>
              <a:r>
                <a:rPr lang="en-US" b="1" i="1" dirty="0" smtClean="0"/>
                <a:t>Reflection Page</a:t>
              </a:r>
              <a:endParaRPr lang="en-US" b="1" i="1" dirty="0"/>
            </a:p>
          </p:txBody>
        </p:sp>
      </p:grpSp>
    </p:spTree>
    <p:extLst>
      <p:ext uri="{BB962C8B-B14F-4D97-AF65-F5344CB8AC3E}">
        <p14:creationId xmlns:p14="http://schemas.microsoft.com/office/powerpoint/2010/main" val="194892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1"/>
            <a:ext cx="7081520" cy="9699579"/>
          </a:xfrm>
          <a:prstGeom prst="rect">
            <a:avLst/>
          </a:prstGeom>
          <a:noFill/>
        </p:spPr>
        <p:txBody>
          <a:bodyPr wrap="square" lIns="101882" tIns="50941" rIns="101882" bIns="50941" rtlCol="0">
            <a:spAutoFit/>
          </a:bodyPr>
          <a:lstStyle/>
          <a:p>
            <a:pPr algn="ctr"/>
            <a:r>
              <a:rPr lang="en-US" sz="1600" b="1" dirty="0"/>
              <a:t>Helen Keller </a:t>
            </a:r>
            <a:r>
              <a:rPr lang="en-US" sz="1600" b="1" dirty="0" smtClean="0"/>
              <a:t>Performance Task Classroom </a:t>
            </a:r>
            <a:r>
              <a:rPr lang="en-US" sz="1600" b="1" dirty="0"/>
              <a:t>Activity</a:t>
            </a:r>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a:t>
            </a:r>
            <a:r>
              <a:rPr lang="en-US" sz="1100" i="1" dirty="0" smtClean="0"/>
              <a:t>classroom activity was written by </a:t>
            </a:r>
            <a:r>
              <a:rPr lang="en-US" sz="1100" b="1" i="1" dirty="0" smtClean="0"/>
              <a:t>Carrie </a:t>
            </a:r>
            <a:r>
              <a:rPr lang="en-US" sz="1100" b="1" i="1" dirty="0"/>
              <a:t>Ellis </a:t>
            </a:r>
            <a:r>
              <a:rPr lang="en-US" sz="1100" i="1" dirty="0"/>
              <a:t>and </a:t>
            </a:r>
            <a:r>
              <a:rPr lang="en-US" sz="1100" b="1" i="1" dirty="0"/>
              <a:t>Judy </a:t>
            </a:r>
            <a:r>
              <a:rPr lang="en-US" sz="1100" b="1" i="1" dirty="0" smtClean="0"/>
              <a:t>Ramer</a:t>
            </a:r>
            <a:r>
              <a:rPr lang="en-US" sz="1100" i="1" dirty="0" smtClean="0"/>
              <a:t>.</a:t>
            </a:r>
            <a:endParaRPr lang="en-US" sz="1100" i="1" dirty="0"/>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700" dirty="0"/>
          </a:p>
          <a:p>
            <a:r>
              <a:rPr lang="en-US" sz="1300" dirty="0"/>
              <a:t>Contextual elements include:</a:t>
            </a:r>
          </a:p>
          <a:p>
            <a:endParaRPr lang="en-US" sz="600" dirty="0"/>
          </a:p>
          <a:p>
            <a:pPr marL="254706" indent="-254706">
              <a:buAutoNum type="arabicPeriod"/>
            </a:pPr>
            <a:r>
              <a:rPr lang="en-US" sz="1300" dirty="0"/>
              <a:t>an </a:t>
            </a:r>
            <a:r>
              <a:rPr lang="en-US" sz="1300" b="1" dirty="0"/>
              <a:t>understanding of the setting or situation </a:t>
            </a:r>
            <a:r>
              <a:rPr lang="en-US" sz="1300" dirty="0"/>
              <a:t>in which the task is placed</a:t>
            </a:r>
          </a:p>
          <a:p>
            <a:pPr marL="254706" indent="-254706">
              <a:buAutoNum type="arabicPeriod"/>
            </a:pPr>
            <a:r>
              <a:rPr lang="en-US" sz="1300" dirty="0"/>
              <a:t>potentially </a:t>
            </a:r>
            <a:r>
              <a:rPr lang="en-US" sz="1300" b="1" dirty="0"/>
              <a:t>unfamiliar concepts </a:t>
            </a:r>
            <a:r>
              <a:rPr lang="en-US" sz="1300" dirty="0"/>
              <a:t>that are associated with the scenario</a:t>
            </a:r>
          </a:p>
          <a:p>
            <a:pPr marL="254706" indent="-254706">
              <a:buAutoNum type="arabicPeriod"/>
            </a:pPr>
            <a:r>
              <a:rPr lang="en-US" sz="1300" b="1" dirty="0"/>
              <a:t>key terms or vocabulary </a:t>
            </a:r>
            <a:r>
              <a:rPr lang="en-US" sz="1300" dirty="0"/>
              <a:t>students will need to understand in order to meaningfully engage with and complete the performance task</a:t>
            </a:r>
          </a:p>
          <a:p>
            <a:endParaRPr lang="en-US" sz="600" dirty="0"/>
          </a:p>
          <a:p>
            <a:r>
              <a:rPr lang="en-US" sz="1300" dirty="0"/>
              <a:t>The Classroom Activity is also intended to generate student interest in further exploration of the key idea(s). The Classroom Activity should be easy to implement with clear instructions. </a:t>
            </a:r>
          </a:p>
          <a:p>
            <a:endParaRPr lang="en-US" sz="6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600" dirty="0"/>
          </a:p>
          <a:p>
            <a:r>
              <a:rPr lang="en-US" sz="1300" b="1" u="sng" dirty="0"/>
              <a:t>Resources needed:</a:t>
            </a:r>
          </a:p>
          <a:p>
            <a:endParaRPr lang="en-US" sz="600" b="1" dirty="0"/>
          </a:p>
          <a:p>
            <a:pPr marL="191030" indent="-191030">
              <a:buFont typeface="Arial" panose="020B0604020202020204" pitchFamily="34" charset="0"/>
              <a:buChar char="•"/>
            </a:pPr>
            <a:r>
              <a:rPr lang="en-US" sz="1300" dirty="0"/>
              <a:t>Paper &amp; pencil/whiteboard for brainstorming</a:t>
            </a:r>
          </a:p>
          <a:p>
            <a:pPr marL="191030" indent="-191030">
              <a:buFont typeface="Arial" panose="020B0604020202020204" pitchFamily="34" charset="0"/>
              <a:buChar char="•"/>
            </a:pPr>
            <a:r>
              <a:rPr lang="en-US" sz="1300" dirty="0"/>
              <a:t>Chart paper/marker</a:t>
            </a:r>
          </a:p>
          <a:p>
            <a:pPr marL="191030" indent="-191030">
              <a:buFont typeface="Arial" panose="020B0604020202020204" pitchFamily="34" charset="0"/>
              <a:buChar char="•"/>
            </a:pPr>
            <a:r>
              <a:rPr lang="en-US" sz="1300" dirty="0"/>
              <a:t>Some way of displaying Ancillary materials</a:t>
            </a:r>
            <a:r>
              <a:rPr lang="en-US" sz="1300" baseline="30000" dirty="0"/>
              <a:t>1 </a:t>
            </a:r>
            <a:r>
              <a:rPr lang="en-US" sz="1300" dirty="0"/>
              <a:t>or making copies for the students</a:t>
            </a:r>
            <a:endParaRPr lang="en-US" sz="1300" baseline="30000" dirty="0"/>
          </a:p>
          <a:p>
            <a:endParaRPr lang="en-US" sz="600" dirty="0"/>
          </a:p>
          <a:p>
            <a:r>
              <a:rPr lang="en-US" sz="1300" b="1" u="sng" dirty="0"/>
              <a:t>Learning Goals</a:t>
            </a:r>
            <a:r>
              <a:rPr lang="en-US" sz="1300" u="sng" dirty="0"/>
              <a:t>:</a:t>
            </a:r>
          </a:p>
          <a:p>
            <a:endParaRPr lang="en-US" sz="600" dirty="0"/>
          </a:p>
          <a:p>
            <a:pPr marL="191030" indent="-191030">
              <a:buFont typeface="Arial" panose="020B0604020202020204" pitchFamily="34" charset="0"/>
              <a:buChar char="•"/>
            </a:pPr>
            <a:r>
              <a:rPr lang="en-US" sz="1300" dirty="0"/>
              <a:t>Students will learn about hand signing as a form of communication.  </a:t>
            </a:r>
          </a:p>
          <a:p>
            <a:endParaRPr lang="en-US" sz="1300" dirty="0"/>
          </a:p>
          <a:p>
            <a:pPr marL="191030"/>
            <a:endParaRPr lang="en-US" sz="600" dirty="0"/>
          </a:p>
          <a:p>
            <a:r>
              <a:rPr lang="en-US" sz="1300" b="1" u="sng"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00" dirty="0"/>
              <a:t>. </a:t>
            </a:r>
          </a:p>
          <a:p>
            <a:endParaRPr lang="en-US" sz="600" b="1" dirty="0"/>
          </a:p>
          <a:p>
            <a:pPr marL="191030" indent="-191030">
              <a:buFont typeface="Arial" panose="020B0604020202020204" pitchFamily="34" charset="0"/>
              <a:buChar char="•"/>
            </a:pPr>
            <a:r>
              <a:rPr lang="en-US" sz="1300" dirty="0"/>
              <a:t>Blind; the inability to see</a:t>
            </a:r>
          </a:p>
          <a:p>
            <a:pPr marL="191030" indent="-191030">
              <a:buFont typeface="Arial" panose="020B0604020202020204" pitchFamily="34" charset="0"/>
              <a:buChar char="•"/>
            </a:pPr>
            <a:r>
              <a:rPr lang="en-US" sz="1300" dirty="0"/>
              <a:t>Deaf; the inability to hear sounds</a:t>
            </a:r>
          </a:p>
          <a:p>
            <a:pPr marL="191030" indent="-191030">
              <a:buFont typeface="Arial" panose="020B0604020202020204" pitchFamily="34" charset="0"/>
              <a:buChar char="•"/>
            </a:pPr>
            <a:r>
              <a:rPr lang="en-US" sz="1300" dirty="0"/>
              <a:t>Signing; a system of communication using visual gestures and signs, as used by deaf people.</a:t>
            </a:r>
          </a:p>
          <a:p>
            <a:pPr marL="191030" indent="-191030">
              <a:buFont typeface="Arial" panose="020B0604020202020204" pitchFamily="34" charset="0"/>
              <a:buChar char="•"/>
            </a:pPr>
            <a:r>
              <a:rPr lang="en-US" sz="1300" dirty="0"/>
              <a:t>Braille; a form of written language for blind people, in which characters are represented by patterns of raised dots that are felt with the fingertips.</a:t>
            </a:r>
          </a:p>
          <a:p>
            <a:pPr marL="191030" indent="-191030">
              <a:buFont typeface="Arial" panose="020B0604020202020204" pitchFamily="34" charset="0"/>
              <a:buChar char="•"/>
            </a:pPr>
            <a:endParaRPr lang="en-US" sz="1300" dirty="0"/>
          </a:p>
          <a:p>
            <a:pPr marL="191030" indent="-191030">
              <a:buFont typeface="Arial" panose="020B0604020202020204" pitchFamily="34" charset="0"/>
              <a:buChar char="•"/>
            </a:pPr>
            <a:endParaRPr lang="en-US" sz="1300" b="1" dirty="0"/>
          </a:p>
          <a:p>
            <a:r>
              <a:rPr lang="en-US" sz="1300" dirty="0"/>
              <a:t>[</a:t>
            </a:r>
            <a:r>
              <a:rPr lang="en-US" sz="1300" b="1" u="sng" dirty="0"/>
              <a:t>Purpose: </a:t>
            </a:r>
            <a:r>
              <a:rPr lang="en-US" sz="1300" dirty="0"/>
              <a:t>The facilitator’s goal is to introduce students to the language of signing.  They will explore both the basic hand signs for the alphabet and different gestures for concepts.  This task will give students a glimpse into what it might be like to  only communicate by sign language.]</a:t>
            </a:r>
          </a:p>
          <a:p>
            <a:endParaRPr lang="en-US" sz="1300" dirty="0"/>
          </a:p>
          <a:p>
            <a:endParaRPr lang="en-US" sz="1300" dirty="0"/>
          </a:p>
          <a:p>
            <a:endParaRPr lang="en-US" sz="1300" dirty="0"/>
          </a:p>
          <a:p>
            <a:endParaRPr lang="en-US" sz="1300" dirty="0"/>
          </a:p>
          <a:p>
            <a:r>
              <a:rPr lang="en-US" sz="1000" baseline="30000" dirty="0"/>
              <a:t>1</a:t>
            </a:r>
            <a:r>
              <a:rPr lang="en-US" sz="1000" dirty="0"/>
              <a:t>Facilitators can decide whether they want to display ancillary materials using an overhead projector or computer/</a:t>
            </a:r>
            <a:r>
              <a:rPr lang="en-US" sz="1000" dirty="0" err="1"/>
              <a:t>Smartboard</a:t>
            </a:r>
            <a:r>
              <a:rPr lang="en-US" sz="1000" dirty="0"/>
              <a:t>, or whether they want to produce them as a handout for students.</a:t>
            </a:r>
          </a:p>
        </p:txBody>
      </p:sp>
    </p:spTree>
    <p:extLst>
      <p:ext uri="{BB962C8B-B14F-4D97-AF65-F5344CB8AC3E}">
        <p14:creationId xmlns:p14="http://schemas.microsoft.com/office/powerpoint/2010/main" val="113013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479518"/>
          </a:xfrm>
          <a:prstGeom prst="rect">
            <a:avLst/>
          </a:prstGeom>
          <a:noFill/>
        </p:spPr>
        <p:txBody>
          <a:bodyPr wrap="square" lIns="101882" tIns="50941" rIns="101882" bIns="50941" rtlCol="0">
            <a:spAutoFit/>
          </a:bodyPr>
          <a:lstStyle/>
          <a:p>
            <a:r>
              <a:rPr lang="en-US" sz="1600" b="1" dirty="0"/>
              <a:t>Helen Keller Classroom Activity </a:t>
            </a:r>
            <a:r>
              <a:rPr lang="en-US" sz="1300" i="1" dirty="0"/>
              <a:t>continued…</a:t>
            </a:r>
          </a:p>
          <a:p>
            <a:endParaRPr lang="en-US" sz="1300" i="1" dirty="0"/>
          </a:p>
          <a:p>
            <a:endParaRPr lang="en-US" sz="1300" i="1" dirty="0"/>
          </a:p>
          <a:p>
            <a:r>
              <a:rPr lang="en-US" sz="1300" b="1" dirty="0"/>
              <a:t>Facilitator says:</a:t>
            </a:r>
          </a:p>
          <a:p>
            <a:r>
              <a:rPr lang="en-US" sz="1300" dirty="0"/>
              <a:t>“Today we will get ready for the “Helen Keller” Performance Task, which is about Helen Keller’s life.  Let’s start by discussing what you know about being deaf or blind.  Turn to a partner/discuss in your group for two minutes about what you know about being deaf or blind.” [Have paper &amp; pencils/whiteboards available for students to record their ideas if they wish.]</a:t>
            </a:r>
          </a:p>
          <a:p>
            <a:r>
              <a:rPr lang="en-US" sz="1300" b="1" dirty="0"/>
              <a:t>Discussion question:  </a:t>
            </a:r>
            <a:r>
              <a:rPr lang="en-US" sz="1300" dirty="0"/>
              <a:t>What do you know about being deaf or blind? [write the discussion question on chart paper/board for students to refer to].</a:t>
            </a:r>
          </a:p>
          <a:p>
            <a:endParaRPr lang="en-US" sz="1300" b="1" dirty="0"/>
          </a:p>
          <a:p>
            <a:r>
              <a:rPr lang="en-US" sz="1300" b="1" dirty="0"/>
              <a:t>Facilitator says: </a:t>
            </a:r>
            <a:r>
              <a:rPr lang="en-US" sz="1300" dirty="0"/>
              <a:t>“When I call on your group, I want one person to share with the class what your group discussed.  I will record your responses on our chart.”</a:t>
            </a:r>
            <a:endParaRPr lang="en-US" sz="1300" b="1" dirty="0"/>
          </a:p>
          <a:p>
            <a:endParaRPr lang="en-US" sz="1300" b="1" dirty="0"/>
          </a:p>
          <a:p>
            <a:r>
              <a:rPr lang="en-US" sz="1300" b="1" dirty="0"/>
              <a:t>Possible student responses (unscripted):</a:t>
            </a:r>
          </a:p>
          <a:p>
            <a:pPr marL="191030" indent="-191030">
              <a:buFont typeface="Arial" panose="020B0604020202020204" pitchFamily="34" charset="0"/>
              <a:buChar char="•"/>
            </a:pPr>
            <a:r>
              <a:rPr lang="en-US" sz="1300" dirty="0"/>
              <a:t>When you are deaf you can’t hear because your ears don’t work.</a:t>
            </a:r>
          </a:p>
          <a:p>
            <a:pPr marL="191030" indent="-191030">
              <a:buFont typeface="Arial" panose="020B0604020202020204" pitchFamily="34" charset="0"/>
              <a:buChar char="•"/>
            </a:pPr>
            <a:r>
              <a:rPr lang="en-US" sz="1300" dirty="0"/>
              <a:t>When you are blind you can’t see because your eyes don’t work right.</a:t>
            </a:r>
          </a:p>
          <a:p>
            <a:pPr marL="191030" indent="-191030">
              <a:buFont typeface="Arial" panose="020B0604020202020204" pitchFamily="34" charset="0"/>
              <a:buChar char="•"/>
            </a:pPr>
            <a:r>
              <a:rPr lang="en-US" sz="1300" dirty="0"/>
              <a:t>When you are deaf you have to use paper and pencil to communicate more.</a:t>
            </a:r>
          </a:p>
          <a:p>
            <a:pPr marL="191030" indent="-191030">
              <a:buFont typeface="Arial" panose="020B0604020202020204" pitchFamily="34" charset="0"/>
              <a:buChar char="•"/>
            </a:pPr>
            <a:r>
              <a:rPr lang="en-US" sz="1300" dirty="0"/>
              <a:t>When you are blind you can read with your fingers.</a:t>
            </a:r>
          </a:p>
          <a:p>
            <a:pPr marL="191030" indent="-191030">
              <a:buFont typeface="Arial" panose="020B0604020202020204" pitchFamily="34" charset="0"/>
              <a:buChar char="•"/>
            </a:pPr>
            <a:endParaRPr lang="en-US" sz="1300" dirty="0"/>
          </a:p>
          <a:p>
            <a:r>
              <a:rPr lang="en-US" sz="1300" b="1" dirty="0"/>
              <a:t>Facilitator says: </a:t>
            </a:r>
            <a:r>
              <a:rPr lang="en-US" sz="1300" dirty="0"/>
              <a:t>“Good ideas.  I noticed you talked about using different ways to communicate when you don’t have eyes or ears to communicate normally.  Now we are going to look more closely at using your hands to communicate when you can’t talk.  With your partner/group, take two more minutes to talk about what you know about talking with your hands.” </a:t>
            </a:r>
            <a:endParaRPr lang="en-US" sz="1300" b="1" dirty="0"/>
          </a:p>
          <a:p>
            <a:r>
              <a:rPr lang="en-US" sz="1300" b="1" dirty="0"/>
              <a:t>Discussion question:  </a:t>
            </a:r>
            <a:r>
              <a:rPr lang="en-US" sz="1300" dirty="0"/>
              <a:t>What do you know about talking with your hands? (write the discussion question on chart paper/board for students to refer to).</a:t>
            </a:r>
          </a:p>
          <a:p>
            <a:endParaRPr lang="en-US" sz="1300" dirty="0"/>
          </a:p>
          <a:p>
            <a:r>
              <a:rPr lang="en-US" sz="1300" b="1" dirty="0"/>
              <a:t>Facilitator says:  </a:t>
            </a:r>
            <a:r>
              <a:rPr lang="en-US" sz="1300" dirty="0"/>
              <a:t>After their discussion time; “When I call on your group, I want a different person to share with the class what your group discussed.  I will record your responses on our chart.”</a:t>
            </a:r>
          </a:p>
          <a:p>
            <a:endParaRPr lang="en-US" sz="1300" b="1" dirty="0"/>
          </a:p>
          <a:p>
            <a:r>
              <a:rPr lang="en-US" sz="1300" b="1" dirty="0"/>
              <a:t>Student responses (unscripted):</a:t>
            </a:r>
          </a:p>
          <a:p>
            <a:pPr marL="191030" indent="-191030">
              <a:buFont typeface="Arial" panose="020B0604020202020204" pitchFamily="34" charset="0"/>
              <a:buChar char="•"/>
            </a:pPr>
            <a:r>
              <a:rPr lang="en-US" sz="1300" dirty="0"/>
              <a:t>It’s called sign language.</a:t>
            </a:r>
          </a:p>
          <a:p>
            <a:pPr marL="191030" indent="-191030">
              <a:buFont typeface="Arial" panose="020B0604020202020204" pitchFamily="34" charset="0"/>
              <a:buChar char="•"/>
            </a:pPr>
            <a:r>
              <a:rPr lang="en-US" sz="1300" dirty="0"/>
              <a:t>I know how to sign my name.</a:t>
            </a:r>
          </a:p>
          <a:p>
            <a:pPr marL="191030" indent="-191030">
              <a:buFont typeface="Arial" panose="020B0604020202020204" pitchFamily="34" charset="0"/>
              <a:buChar char="•"/>
            </a:pPr>
            <a:r>
              <a:rPr lang="en-US" sz="1300" dirty="0"/>
              <a:t>Each letter has a sign.</a:t>
            </a:r>
          </a:p>
          <a:p>
            <a:pPr marL="191030" indent="-191030">
              <a:buFont typeface="Arial" panose="020B0604020202020204" pitchFamily="34" charset="0"/>
              <a:buChar char="•"/>
            </a:pPr>
            <a:r>
              <a:rPr lang="en-US" sz="1300" dirty="0"/>
              <a:t>You can say a sentence with your fingers.</a:t>
            </a:r>
          </a:p>
          <a:p>
            <a:pPr marL="191030" indent="-191030">
              <a:buFont typeface="Arial" panose="020B0604020202020204" pitchFamily="34" charset="0"/>
              <a:buChar char="•"/>
            </a:pPr>
            <a:r>
              <a:rPr lang="en-US" sz="1300" dirty="0"/>
              <a:t>Someone at my church stands up front and signs during the service.</a:t>
            </a:r>
          </a:p>
          <a:p>
            <a:pPr marL="191030" indent="-191030">
              <a:buFont typeface="Arial" panose="020B0604020202020204" pitchFamily="34" charset="0"/>
              <a:buChar char="•"/>
            </a:pPr>
            <a:endParaRPr lang="en-US" sz="1300" b="1" dirty="0"/>
          </a:p>
          <a:p>
            <a:r>
              <a:rPr lang="en-US" sz="1300" b="1" dirty="0"/>
              <a:t>Facilitator says:  </a:t>
            </a:r>
            <a:r>
              <a:rPr lang="en-US" sz="1300" dirty="0"/>
              <a:t>“Most of you know that people who use sign language are using it to communicate with others, mostly because they can’t use their voice for some reason.  But others sign because they want to be able to communicate with someone who can’t hear, even though that speaker can use their voice.  Let’s take a look at a video that shows basic sign language. As Rachel is showing you the signs, do them along with her.”</a:t>
            </a:r>
          </a:p>
          <a:p>
            <a:r>
              <a:rPr lang="en-US" sz="1300" dirty="0"/>
              <a:t>[</a:t>
            </a:r>
            <a:r>
              <a:rPr lang="en-US" sz="1300" b="1" dirty="0">
                <a:hlinkClick r:id="rId2"/>
              </a:rPr>
              <a:t>Signing Alphabet</a:t>
            </a:r>
            <a:r>
              <a:rPr lang="en-US" sz="1300" b="1" dirty="0"/>
              <a:t>; </a:t>
            </a:r>
            <a:r>
              <a:rPr lang="en-US" sz="1300" dirty="0"/>
              <a:t>Facilitator shows the 5 minute video which demonstrate the signs for each letter of the alphabet, having students try them with her.]</a:t>
            </a:r>
          </a:p>
          <a:p>
            <a:endParaRPr lang="en-US" sz="1300" dirty="0"/>
          </a:p>
        </p:txBody>
      </p:sp>
    </p:spTree>
    <p:extLst>
      <p:ext uri="{BB962C8B-B14F-4D97-AF65-F5344CB8AC3E}">
        <p14:creationId xmlns:p14="http://schemas.microsoft.com/office/powerpoint/2010/main" val="3380523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351578"/>
          </a:xfrm>
        </p:spPr>
        <p:txBody>
          <a:bodyPr>
            <a:normAutofit fontScale="90000"/>
          </a:bodyPr>
          <a:lstStyle/>
          <a:p>
            <a:pPr algn="l"/>
            <a:r>
              <a:rPr lang="en-US" sz="1300" b="1" dirty="0"/>
              <a:t>Helen Keller Classroom Activity </a:t>
            </a:r>
            <a:r>
              <a:rPr lang="en-US" sz="1200" i="1" dirty="0"/>
              <a:t>continued…</a:t>
            </a:r>
            <a:br>
              <a:rPr lang="en-US" sz="1200" i="1" dirty="0"/>
            </a:br>
            <a:endParaRPr lang="en-US" sz="1300" dirty="0"/>
          </a:p>
        </p:txBody>
      </p:sp>
      <p:sp>
        <p:nvSpPr>
          <p:cNvPr id="3" name="Content Placeholder 2"/>
          <p:cNvSpPr>
            <a:spLocks noGrp="1"/>
          </p:cNvSpPr>
          <p:nvPr>
            <p:ph idx="1"/>
          </p:nvPr>
        </p:nvSpPr>
        <p:spPr>
          <a:xfrm>
            <a:off x="345440" y="654262"/>
            <a:ext cx="6995160" cy="9236499"/>
          </a:xfrm>
        </p:spPr>
        <p:txBody>
          <a:bodyPr>
            <a:noAutofit/>
          </a:bodyPr>
          <a:lstStyle/>
          <a:p>
            <a:pPr marL="0" indent="0">
              <a:buNone/>
            </a:pPr>
            <a:r>
              <a:rPr lang="en-US" sz="1300" b="1" dirty="0"/>
              <a:t>Facilitator says:  </a:t>
            </a:r>
            <a:r>
              <a:rPr lang="en-US" sz="1300" dirty="0"/>
              <a:t>“Now I’m going to give you a chart that has all those alphabet signs on them, and with a partner, I want you to sign your name first.  Have your partner check to see if you got it right!”</a:t>
            </a:r>
          </a:p>
          <a:p>
            <a:pPr marL="0" indent="0">
              <a:buNone/>
            </a:pPr>
            <a:r>
              <a:rPr lang="en-US" sz="1300" dirty="0"/>
              <a:t>[Pass out sign language chart-Ancillary Material #1. Give the students 2 minutes and then discuss].</a:t>
            </a:r>
          </a:p>
          <a:p>
            <a:pPr marL="0" indent="0">
              <a:buNone/>
            </a:pPr>
            <a:r>
              <a:rPr lang="en-US" sz="1300" dirty="0"/>
              <a:t>Suggested Questions:  “How did it go?  What was easy or hard about this?”</a:t>
            </a:r>
          </a:p>
          <a:p>
            <a:pPr marL="0" indent="0">
              <a:buNone/>
            </a:pPr>
            <a:endParaRPr lang="en-US" sz="1300" dirty="0"/>
          </a:p>
          <a:p>
            <a:pPr marL="0" indent="0">
              <a:buNone/>
            </a:pPr>
            <a:r>
              <a:rPr lang="en-US" sz="1300" b="1" dirty="0"/>
              <a:t>Possible student responses (unscripted):</a:t>
            </a:r>
          </a:p>
          <a:p>
            <a:pPr marL="191030" indent="-191030"/>
            <a:r>
              <a:rPr lang="en-US" sz="1300" dirty="0"/>
              <a:t>It was easy.  I already knew how to do this!</a:t>
            </a:r>
          </a:p>
          <a:p>
            <a:pPr marL="191030" indent="-191030"/>
            <a:r>
              <a:rPr lang="en-US" sz="1300" dirty="0"/>
              <a:t>My partner got it right, but I didn’t.</a:t>
            </a:r>
          </a:p>
          <a:p>
            <a:pPr marL="0" indent="0">
              <a:buNone/>
            </a:pPr>
            <a:endParaRPr lang="en-US" sz="1300" dirty="0"/>
          </a:p>
          <a:p>
            <a:pPr marL="0" indent="0">
              <a:buNone/>
            </a:pPr>
            <a:r>
              <a:rPr lang="en-US" sz="1300" b="1" dirty="0"/>
              <a:t>Facilitator says:  </a:t>
            </a:r>
            <a:r>
              <a:rPr lang="en-US" sz="1300" dirty="0"/>
              <a:t>“Now you get to pick any word you wish to sign on your own and have your partner guess what you are signing.” </a:t>
            </a:r>
          </a:p>
          <a:p>
            <a:pPr marL="0" indent="0">
              <a:buNone/>
            </a:pPr>
            <a:r>
              <a:rPr lang="en-US" sz="1300" dirty="0"/>
              <a:t>[Give the students two minutes and then discuss].</a:t>
            </a:r>
          </a:p>
          <a:p>
            <a:pPr marL="0" indent="0">
              <a:buNone/>
            </a:pPr>
            <a:r>
              <a:rPr lang="en-US" sz="1300" dirty="0"/>
              <a:t>Suggested Questions:   “How did this go?  Was this easier or harder than signing your name?”</a:t>
            </a:r>
          </a:p>
          <a:p>
            <a:pPr marL="0" indent="0">
              <a:buNone/>
            </a:pPr>
            <a:endParaRPr lang="en-US" sz="1300" dirty="0"/>
          </a:p>
          <a:p>
            <a:pPr marL="0" indent="0">
              <a:buNone/>
            </a:pPr>
            <a:r>
              <a:rPr lang="en-US" sz="1300" b="1" dirty="0"/>
              <a:t>Possible student responses (unscripted):</a:t>
            </a:r>
          </a:p>
          <a:p>
            <a:pPr marL="191030" indent="-191030"/>
            <a:r>
              <a:rPr lang="en-US" sz="1300" dirty="0"/>
              <a:t>I chose _____.  My partner got it right away!</a:t>
            </a:r>
          </a:p>
          <a:p>
            <a:pPr marL="191030" indent="-191030"/>
            <a:r>
              <a:rPr lang="en-US" sz="1300" dirty="0"/>
              <a:t>I couldn’t figure out how to do the letter ___.</a:t>
            </a:r>
          </a:p>
          <a:p>
            <a:pPr marL="0" indent="0">
              <a:buNone/>
            </a:pPr>
            <a:endParaRPr lang="en-US" sz="1300" dirty="0"/>
          </a:p>
          <a:p>
            <a:pPr marL="0" indent="0">
              <a:buNone/>
            </a:pPr>
            <a:r>
              <a:rPr lang="en-US" sz="1300" b="1" dirty="0"/>
              <a:t>Facilitator says:  </a:t>
            </a:r>
            <a:r>
              <a:rPr lang="en-US" sz="1300" dirty="0"/>
              <a:t>“So here’s your next challenge.  I want you to pick a word that you know all the signs to and do it with your </a:t>
            </a:r>
            <a:r>
              <a:rPr lang="en-US" sz="1300" b="1" i="1" dirty="0"/>
              <a:t>eyes closed</a:t>
            </a:r>
            <a:r>
              <a:rPr lang="en-US" sz="1300" dirty="0"/>
              <a:t>.  You’ll need to do it into the hand of your partner like this:  [demonstrate by signing a word into a student’s hand, having the student close their eyes too, then guess what they think what word you are signing].  </a:t>
            </a:r>
          </a:p>
          <a:p>
            <a:pPr marL="0" indent="0">
              <a:buNone/>
            </a:pPr>
            <a:r>
              <a:rPr lang="en-US" sz="1300" dirty="0"/>
              <a:t>[Give the students three minutes and then discuss].</a:t>
            </a:r>
          </a:p>
          <a:p>
            <a:pPr marL="0" indent="0">
              <a:buNone/>
            </a:pPr>
            <a:r>
              <a:rPr lang="en-US" sz="1300" dirty="0"/>
              <a:t>Suggested Questions: “Were you successful?”  </a:t>
            </a:r>
          </a:p>
          <a:p>
            <a:pPr marL="0" indent="0">
              <a:buNone/>
            </a:pPr>
            <a:endParaRPr lang="en-US" sz="1300" dirty="0"/>
          </a:p>
          <a:p>
            <a:pPr marL="0" indent="0">
              <a:buNone/>
            </a:pPr>
            <a:r>
              <a:rPr lang="en-US" sz="1300" b="1" dirty="0"/>
              <a:t>Possible student responses (unscripted):</a:t>
            </a:r>
          </a:p>
          <a:p>
            <a:pPr marL="191030" indent="-191030"/>
            <a:r>
              <a:rPr lang="en-US" sz="1300" dirty="0"/>
              <a:t>I couldn’t figure it out because I couldn’t see their hand.</a:t>
            </a:r>
          </a:p>
          <a:p>
            <a:pPr marL="191030" indent="-191030"/>
            <a:r>
              <a:rPr lang="en-US" sz="1300" dirty="0"/>
              <a:t>I got it because I know the signs!</a:t>
            </a:r>
          </a:p>
          <a:p>
            <a:pPr marL="0" indent="0">
              <a:buNone/>
            </a:pPr>
            <a:endParaRPr lang="en-US" sz="1300" dirty="0"/>
          </a:p>
          <a:p>
            <a:pPr marL="0" indent="0">
              <a:buNone/>
            </a:pPr>
            <a:r>
              <a:rPr lang="en-US" sz="1300" b="1" dirty="0"/>
              <a:t>Facilitator says:  </a:t>
            </a:r>
            <a:r>
              <a:rPr lang="en-US" sz="1300" dirty="0"/>
              <a:t>“Why do you think I had </a:t>
            </a:r>
            <a:r>
              <a:rPr lang="en-US" sz="1300" b="1" i="1" dirty="0"/>
              <a:t>both </a:t>
            </a:r>
            <a:r>
              <a:rPr lang="en-US" sz="1300" dirty="0"/>
              <a:t>of you close your eyes?</a:t>
            </a:r>
          </a:p>
          <a:p>
            <a:pPr marL="0" indent="0">
              <a:buNone/>
            </a:pPr>
            <a:r>
              <a:rPr lang="en-US" sz="1300" dirty="0"/>
              <a:t>[Give students 1 minute and then discuss].</a:t>
            </a:r>
          </a:p>
          <a:p>
            <a:pPr marL="0" indent="0">
              <a:buNone/>
            </a:pPr>
            <a:r>
              <a:rPr lang="en-US" sz="1300" dirty="0"/>
              <a:t>Suggested Questions or comments:  “Who would need to communicate this way?  Why might you need to sign into their hand instead of in front of them?”</a:t>
            </a:r>
          </a:p>
          <a:p>
            <a:pPr marL="0" indent="0">
              <a:buNone/>
            </a:pPr>
            <a:endParaRPr lang="en-US" sz="1300" dirty="0"/>
          </a:p>
          <a:p>
            <a:pPr marL="0" indent="0">
              <a:buNone/>
            </a:pPr>
            <a:r>
              <a:rPr lang="en-US" sz="1300" b="1" dirty="0"/>
              <a:t>Possible student responses (unscripted):</a:t>
            </a:r>
          </a:p>
          <a:p>
            <a:pPr marL="191030" indent="-191030"/>
            <a:r>
              <a:rPr lang="en-US" sz="1300" dirty="0"/>
              <a:t>So it would be like my partner or I are really blind.</a:t>
            </a:r>
          </a:p>
          <a:p>
            <a:pPr marL="191030" indent="-191030"/>
            <a:r>
              <a:rPr lang="en-US" sz="1300" dirty="0"/>
              <a:t>If I’m blind I can’t see her signs…I would have to feel them in my hand.</a:t>
            </a:r>
          </a:p>
          <a:p>
            <a:pPr marL="0" indent="0">
              <a:buNone/>
            </a:pPr>
            <a:endParaRPr lang="en-US" sz="1300" dirty="0"/>
          </a:p>
          <a:p>
            <a:pPr marL="0" indent="0">
              <a:buNone/>
            </a:pPr>
            <a:endParaRPr lang="en-US" sz="1300" dirty="0"/>
          </a:p>
          <a:p>
            <a:pPr marL="0" indent="0">
              <a:buNone/>
            </a:pPr>
            <a:endParaRPr lang="en-US" sz="1300" b="1" dirty="0"/>
          </a:p>
          <a:p>
            <a:pPr marL="0" indent="0">
              <a:buNone/>
            </a:pPr>
            <a:endParaRPr lang="en-US" sz="1300" b="1" dirty="0"/>
          </a:p>
          <a:p>
            <a:endParaRPr lang="en-US" sz="1300" dirty="0"/>
          </a:p>
        </p:txBody>
      </p:sp>
    </p:spTree>
    <p:extLst>
      <p:ext uri="{BB962C8B-B14F-4D97-AF65-F5344CB8AC3E}">
        <p14:creationId xmlns:p14="http://schemas.microsoft.com/office/powerpoint/2010/main" val="80670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351578"/>
          </a:xfrm>
        </p:spPr>
        <p:txBody>
          <a:bodyPr>
            <a:normAutofit fontScale="90000"/>
          </a:bodyPr>
          <a:lstStyle/>
          <a:p>
            <a:pPr algn="l"/>
            <a:r>
              <a:rPr lang="en-US" sz="1300" b="1" dirty="0"/>
              <a:t>Helen Keller Classroom Activity </a:t>
            </a:r>
            <a:r>
              <a:rPr lang="en-US" sz="1200" i="1" dirty="0"/>
              <a:t>continued…</a:t>
            </a:r>
            <a:br>
              <a:rPr lang="en-US" sz="1200" i="1" dirty="0"/>
            </a:br>
            <a:endParaRPr lang="en-US" sz="1300" dirty="0"/>
          </a:p>
        </p:txBody>
      </p:sp>
      <p:sp>
        <p:nvSpPr>
          <p:cNvPr id="3" name="Content Placeholder 2"/>
          <p:cNvSpPr>
            <a:spLocks noGrp="1"/>
          </p:cNvSpPr>
          <p:nvPr>
            <p:ph idx="1"/>
          </p:nvPr>
        </p:nvSpPr>
        <p:spPr>
          <a:xfrm>
            <a:off x="345440" y="821902"/>
            <a:ext cx="6995160" cy="8985039"/>
          </a:xfrm>
        </p:spPr>
        <p:txBody>
          <a:bodyPr>
            <a:noAutofit/>
          </a:bodyPr>
          <a:lstStyle/>
          <a:p>
            <a:pPr marL="0" indent="0">
              <a:buNone/>
            </a:pPr>
            <a:r>
              <a:rPr lang="en-US" sz="1300" b="1" dirty="0"/>
              <a:t>Facilitator says:  “</a:t>
            </a:r>
            <a:r>
              <a:rPr lang="en-US" sz="1300" dirty="0"/>
              <a:t>Now I want you to watch the beginning of this video clip and let me know what you notice about how Rachel is signing  which is different from what we have just practiced.”</a:t>
            </a:r>
            <a:r>
              <a:rPr lang="en-US" sz="1300" b="1" dirty="0"/>
              <a:t> </a:t>
            </a:r>
          </a:p>
          <a:p>
            <a:pPr marL="0" indent="0">
              <a:buNone/>
            </a:pPr>
            <a:r>
              <a:rPr lang="en-US" sz="1300" dirty="0">
                <a:solidFill>
                  <a:schemeClr val="tx2"/>
                </a:solidFill>
              </a:rPr>
              <a:t>[</a:t>
            </a:r>
            <a:r>
              <a:rPr lang="en-US" sz="1300" b="1" dirty="0">
                <a:solidFill>
                  <a:schemeClr val="tx2"/>
                </a:solidFill>
                <a:hlinkClick r:id="rId2"/>
              </a:rPr>
              <a:t>Sign Language; words and phrases</a:t>
            </a:r>
            <a:r>
              <a:rPr lang="en-US" sz="1300" b="1" dirty="0">
                <a:solidFill>
                  <a:schemeClr val="tx2"/>
                </a:solidFill>
              </a:rPr>
              <a:t> </a:t>
            </a:r>
            <a:r>
              <a:rPr lang="en-US" sz="1300" b="1" dirty="0"/>
              <a:t>; </a:t>
            </a:r>
            <a:r>
              <a:rPr lang="en-US" sz="1300" dirty="0"/>
              <a:t>Facilitator shows the beginning of this video which demonstrate not only signing letters, but signing  words and concepts.  Show about a minute of the video, then ask the question below].</a:t>
            </a:r>
          </a:p>
          <a:p>
            <a:pPr marL="0" indent="0">
              <a:buNone/>
            </a:pPr>
            <a:r>
              <a:rPr lang="en-US" sz="1300" b="1" dirty="0"/>
              <a:t>Discussion question:  </a:t>
            </a:r>
            <a:r>
              <a:rPr lang="en-US" sz="1300" dirty="0"/>
              <a:t>What did you notice was different about how Rachel was signing in this video compared to what we were just practicing with our partners?”</a:t>
            </a:r>
          </a:p>
          <a:p>
            <a:pPr marL="0" indent="0">
              <a:buNone/>
            </a:pPr>
            <a:endParaRPr lang="en-US" sz="1300" b="1" dirty="0"/>
          </a:p>
          <a:p>
            <a:pPr marL="0" indent="0">
              <a:buNone/>
            </a:pPr>
            <a:r>
              <a:rPr lang="en-US" sz="1300" b="1" dirty="0"/>
              <a:t>Possible student responses (unscripted):</a:t>
            </a:r>
          </a:p>
          <a:p>
            <a:pPr marL="191030" indent="-191030"/>
            <a:r>
              <a:rPr lang="en-US" sz="1300" dirty="0"/>
              <a:t>They were making  gestures, not just letters.</a:t>
            </a:r>
          </a:p>
          <a:p>
            <a:pPr marL="191030" indent="-191030"/>
            <a:r>
              <a:rPr lang="en-US" sz="1300" dirty="0"/>
              <a:t>I have no idea!  I didn’t see anything different!</a:t>
            </a:r>
          </a:p>
          <a:p>
            <a:pPr marL="191030" indent="-191030"/>
            <a:r>
              <a:rPr lang="en-US" sz="1300" dirty="0"/>
              <a:t>They were doing different signs that were not on our sheet that you gave us.</a:t>
            </a:r>
          </a:p>
          <a:p>
            <a:pPr marL="191030" indent="-191030"/>
            <a:endParaRPr lang="en-US" sz="1300" dirty="0"/>
          </a:p>
          <a:p>
            <a:pPr marL="0" indent="0">
              <a:buNone/>
            </a:pPr>
            <a:r>
              <a:rPr lang="en-US" sz="1300" b="1" dirty="0"/>
              <a:t>Facilitator says:  </a:t>
            </a:r>
            <a:r>
              <a:rPr lang="en-US" sz="1300" dirty="0"/>
              <a:t>“Many of you noticed that there were different signs than what were on our chart.  These are gestures that are part of the American Sign Language that sign for whole words or phrases.  I’m passing out a chart for you that has a some of these gestures on them.  Pick one as a team and learn how to sign it.  Then we as a class will try to guess what you are signing.”</a:t>
            </a:r>
          </a:p>
          <a:p>
            <a:pPr marL="0" indent="0">
              <a:buNone/>
            </a:pPr>
            <a:r>
              <a:rPr lang="en-US" sz="1300" dirty="0"/>
              <a:t>[Pass out sign language chart-Ancillary Material #2. Give the students 4 minutes, then call on each group and have the class make guesses as to what the word/phrase is].</a:t>
            </a:r>
            <a:endParaRPr lang="en-US" sz="1300" b="1" dirty="0"/>
          </a:p>
          <a:p>
            <a:pPr marL="0" indent="0">
              <a:buNone/>
            </a:pPr>
            <a:endParaRPr lang="en-US" sz="1300" b="1" dirty="0"/>
          </a:p>
          <a:p>
            <a:pPr marL="0" indent="0">
              <a:buNone/>
            </a:pPr>
            <a:r>
              <a:rPr lang="en-US" sz="1300" b="1" dirty="0"/>
              <a:t>Facilitator says: </a:t>
            </a:r>
            <a:r>
              <a:rPr lang="en-US" sz="1300" dirty="0"/>
              <a:t>“In your performance task, you will be learning more about Helen Keller, who used sign language. The group work you did today should help prepare you for the research and writing you will be doing in the performance task.” </a:t>
            </a:r>
          </a:p>
          <a:p>
            <a:pPr marL="0" indent="0">
              <a:buNone/>
            </a:pPr>
            <a:endParaRPr lang="en-US" sz="1300" b="1" dirty="0"/>
          </a:p>
          <a:p>
            <a:pPr marL="0" indent="0">
              <a:buNone/>
            </a:pPr>
            <a:r>
              <a:rPr lang="en-US" sz="1300" b="1" dirty="0"/>
              <a:t>Note: Facilitator should collect student notes from this activity.</a:t>
            </a:r>
          </a:p>
          <a:p>
            <a:endParaRPr lang="en-US" sz="1300" dirty="0"/>
          </a:p>
        </p:txBody>
      </p:sp>
    </p:spTree>
    <p:extLst>
      <p:ext uri="{BB962C8B-B14F-4D97-AF65-F5344CB8AC3E}">
        <p14:creationId xmlns:p14="http://schemas.microsoft.com/office/powerpoint/2010/main" val="75953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2934</TotalTime>
  <Words>15303</Words>
  <Application>Microsoft Office PowerPoint</Application>
  <PresentationFormat>Custom</PresentationFormat>
  <Paragraphs>1946</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Helen Keller Classroom Activity continued… </vt:lpstr>
      <vt:lpstr>Helen Keller Classroom Activity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Susan Richmond</cp:lastModifiedBy>
  <cp:revision>298</cp:revision>
  <cp:lastPrinted>2014-10-18T20:35:28Z</cp:lastPrinted>
  <dcterms:created xsi:type="dcterms:W3CDTF">2014-06-19T22:41:39Z</dcterms:created>
  <dcterms:modified xsi:type="dcterms:W3CDTF">2015-10-31T21:55:42Z</dcterms:modified>
</cp:coreProperties>
</file>