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6"/>
  </p:notesMasterIdLst>
  <p:handoutMasterIdLst>
    <p:handoutMasterId r:id="rId47"/>
  </p:handoutMasterIdLst>
  <p:sldIdLst>
    <p:sldId id="400" r:id="rId2"/>
    <p:sldId id="363" r:id="rId3"/>
    <p:sldId id="442" r:id="rId4"/>
    <p:sldId id="394" r:id="rId5"/>
    <p:sldId id="403" r:id="rId6"/>
    <p:sldId id="443" r:id="rId7"/>
    <p:sldId id="444" r:id="rId8"/>
    <p:sldId id="445" r:id="rId9"/>
    <p:sldId id="446" r:id="rId10"/>
    <p:sldId id="447" r:id="rId11"/>
    <p:sldId id="313" r:id="rId12"/>
    <p:sldId id="391" r:id="rId13"/>
    <p:sldId id="406" r:id="rId14"/>
    <p:sldId id="354" r:id="rId15"/>
    <p:sldId id="355" r:id="rId16"/>
    <p:sldId id="441" r:id="rId17"/>
    <p:sldId id="319" r:id="rId18"/>
    <p:sldId id="369" r:id="rId19"/>
    <p:sldId id="371" r:id="rId20"/>
    <p:sldId id="368" r:id="rId21"/>
    <p:sldId id="367" r:id="rId22"/>
    <p:sldId id="440" r:id="rId23"/>
    <p:sldId id="438" r:id="rId24"/>
    <p:sldId id="439" r:id="rId25"/>
    <p:sldId id="395" r:id="rId26"/>
    <p:sldId id="294" r:id="rId27"/>
    <p:sldId id="357" r:id="rId28"/>
    <p:sldId id="418" r:id="rId29"/>
    <p:sldId id="326" r:id="rId30"/>
    <p:sldId id="420" r:id="rId31"/>
    <p:sldId id="328" r:id="rId32"/>
    <p:sldId id="329" r:id="rId33"/>
    <p:sldId id="330" r:id="rId34"/>
    <p:sldId id="373" r:id="rId35"/>
    <p:sldId id="386" r:id="rId36"/>
    <p:sldId id="375" r:id="rId37"/>
    <p:sldId id="387" r:id="rId38"/>
    <p:sldId id="377" r:id="rId39"/>
    <p:sldId id="398" r:id="rId40"/>
    <p:sldId id="382" r:id="rId41"/>
    <p:sldId id="430" r:id="rId42"/>
    <p:sldId id="431" r:id="rId43"/>
    <p:sldId id="432" r:id="rId44"/>
    <p:sldId id="433" r:id="rId45"/>
  </p:sldIdLst>
  <p:sldSz cx="7315200" cy="9601200"/>
  <p:notesSz cx="7010400" cy="9296400"/>
  <p:defaultText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p15:clr>
            <a:srgbClr val="A4A3A4"/>
          </p15:clr>
        </p15:guide>
        <p15:guide id="2" pos="230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versen, Renae" initials="IR"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1" autoAdjust="0"/>
    <p:restoredTop sz="99037" autoAdjust="0"/>
  </p:normalViewPr>
  <p:slideViewPr>
    <p:cSldViewPr>
      <p:cViewPr varScale="1">
        <p:scale>
          <a:sx n="75" d="100"/>
          <a:sy n="75" d="100"/>
        </p:scale>
        <p:origin x="948" y="66"/>
      </p:cViewPr>
      <p:guideLst>
        <p:guide orient="horz" pos="3024"/>
        <p:guide pos="230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03BBA2A-8788-4E3E-B85C-043146DE5216}" type="datetimeFigureOut">
              <a:rPr lang="en-US" smtClean="0"/>
              <a:t>10/30/2015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868E767E-EA66-4DAF-8CE1-1B8D3464DA28}" type="slidenum">
              <a:rPr lang="en-US" smtClean="0"/>
              <a:t>‹#›</a:t>
            </a:fld>
            <a:endParaRPr lang="en-US" dirty="0"/>
          </a:p>
        </p:txBody>
      </p:sp>
    </p:spTree>
    <p:extLst>
      <p:ext uri="{BB962C8B-B14F-4D97-AF65-F5344CB8AC3E}">
        <p14:creationId xmlns:p14="http://schemas.microsoft.com/office/powerpoint/2010/main" val="30431664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5812E32-FA1A-4F4E-BBE4-59F7E9A50687}" type="datetimeFigureOut">
              <a:rPr lang="en-US" smtClean="0"/>
              <a:pPr/>
              <a:t>10/30/2015</a:t>
            </a:fld>
            <a:endParaRPr lang="en-US" dirty="0"/>
          </a:p>
        </p:txBody>
      </p:sp>
      <p:sp>
        <p:nvSpPr>
          <p:cNvPr id="4" name="Slide Image Placeholder 3"/>
          <p:cNvSpPr>
            <a:spLocks noGrp="1" noRot="1" noChangeAspect="1"/>
          </p:cNvSpPr>
          <p:nvPr>
            <p:ph type="sldImg" idx="2"/>
          </p:nvPr>
        </p:nvSpPr>
        <p:spPr>
          <a:xfrm>
            <a:off x="2176463" y="696913"/>
            <a:ext cx="2657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93EF0EC3-FE0B-4500-8F04-EC8B20A7C129}" type="slidenum">
              <a:rPr lang="en-US" smtClean="0"/>
              <a:pPr/>
              <a:t>‹#›</a:t>
            </a:fld>
            <a:endParaRPr lang="en-US" dirty="0"/>
          </a:p>
        </p:txBody>
      </p:sp>
    </p:spTree>
    <p:extLst>
      <p:ext uri="{BB962C8B-B14F-4D97-AF65-F5344CB8AC3E}">
        <p14:creationId xmlns:p14="http://schemas.microsoft.com/office/powerpoint/2010/main" val="4131208749"/>
      </p:ext>
    </p:extLst>
  </p:cSld>
  <p:clrMap bg1="lt1" tx1="dk1" bg2="lt2" tx2="dk2" accent1="accent1" accent2="accent2" accent3="accent3" accent4="accent4" accent5="accent5" accent6="accent6" hlink="hlink" folHlink="folHlink"/>
  <p:notesStyle>
    <a:lvl1pPr marL="0" algn="l" defTabSz="966612" rtl="0" eaLnBrk="1" latinLnBrk="0" hangingPunct="1">
      <a:defRPr sz="1300" kern="1200">
        <a:solidFill>
          <a:schemeClr val="tx1"/>
        </a:solidFill>
        <a:latin typeface="+mn-lt"/>
        <a:ea typeface="+mn-ea"/>
        <a:cs typeface="+mn-cs"/>
      </a:defRPr>
    </a:lvl1pPr>
    <a:lvl2pPr marL="483306" algn="l" defTabSz="966612" rtl="0" eaLnBrk="1" latinLnBrk="0" hangingPunct="1">
      <a:defRPr sz="1300" kern="1200">
        <a:solidFill>
          <a:schemeClr val="tx1"/>
        </a:solidFill>
        <a:latin typeface="+mn-lt"/>
        <a:ea typeface="+mn-ea"/>
        <a:cs typeface="+mn-cs"/>
      </a:defRPr>
    </a:lvl2pPr>
    <a:lvl3pPr marL="966612" algn="l" defTabSz="966612" rtl="0" eaLnBrk="1" latinLnBrk="0" hangingPunct="1">
      <a:defRPr sz="1300" kern="1200">
        <a:solidFill>
          <a:schemeClr val="tx1"/>
        </a:solidFill>
        <a:latin typeface="+mn-lt"/>
        <a:ea typeface="+mn-ea"/>
        <a:cs typeface="+mn-cs"/>
      </a:defRPr>
    </a:lvl3pPr>
    <a:lvl4pPr marL="1449918" algn="l" defTabSz="966612" rtl="0" eaLnBrk="1" latinLnBrk="0" hangingPunct="1">
      <a:defRPr sz="1300" kern="1200">
        <a:solidFill>
          <a:schemeClr val="tx1"/>
        </a:solidFill>
        <a:latin typeface="+mn-lt"/>
        <a:ea typeface="+mn-ea"/>
        <a:cs typeface="+mn-cs"/>
      </a:defRPr>
    </a:lvl4pPr>
    <a:lvl5pPr marL="1933224" algn="l" defTabSz="966612" rtl="0" eaLnBrk="1" latinLnBrk="0" hangingPunct="1">
      <a:defRPr sz="1300" kern="1200">
        <a:solidFill>
          <a:schemeClr val="tx1"/>
        </a:solidFill>
        <a:latin typeface="+mn-lt"/>
        <a:ea typeface="+mn-ea"/>
        <a:cs typeface="+mn-cs"/>
      </a:defRPr>
    </a:lvl5pPr>
    <a:lvl6pPr marL="2416531" algn="l" defTabSz="966612" rtl="0" eaLnBrk="1" latinLnBrk="0" hangingPunct="1">
      <a:defRPr sz="1300" kern="1200">
        <a:solidFill>
          <a:schemeClr val="tx1"/>
        </a:solidFill>
        <a:latin typeface="+mn-lt"/>
        <a:ea typeface="+mn-ea"/>
        <a:cs typeface="+mn-cs"/>
      </a:defRPr>
    </a:lvl6pPr>
    <a:lvl7pPr marL="2899837" algn="l" defTabSz="966612" rtl="0" eaLnBrk="1" latinLnBrk="0" hangingPunct="1">
      <a:defRPr sz="1300" kern="1200">
        <a:solidFill>
          <a:schemeClr val="tx1"/>
        </a:solidFill>
        <a:latin typeface="+mn-lt"/>
        <a:ea typeface="+mn-ea"/>
        <a:cs typeface="+mn-cs"/>
      </a:defRPr>
    </a:lvl7pPr>
    <a:lvl8pPr marL="3383143" algn="l" defTabSz="966612" rtl="0" eaLnBrk="1" latinLnBrk="0" hangingPunct="1">
      <a:defRPr sz="1300" kern="1200">
        <a:solidFill>
          <a:schemeClr val="tx1"/>
        </a:solidFill>
        <a:latin typeface="+mn-lt"/>
        <a:ea typeface="+mn-ea"/>
        <a:cs typeface="+mn-cs"/>
      </a:defRPr>
    </a:lvl8pPr>
    <a:lvl9pPr marL="3866449" algn="l" defTabSz="96661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6</a:t>
            </a:fld>
            <a:endParaRPr lang="en-US"/>
          </a:p>
        </p:txBody>
      </p:sp>
    </p:spTree>
    <p:extLst>
      <p:ext uri="{BB962C8B-B14F-4D97-AF65-F5344CB8AC3E}">
        <p14:creationId xmlns:p14="http://schemas.microsoft.com/office/powerpoint/2010/main" val="2508364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7</a:t>
            </a:fld>
            <a:endParaRPr lang="en-US"/>
          </a:p>
        </p:txBody>
      </p:sp>
    </p:spTree>
    <p:extLst>
      <p:ext uri="{BB962C8B-B14F-4D97-AF65-F5344CB8AC3E}">
        <p14:creationId xmlns:p14="http://schemas.microsoft.com/office/powerpoint/2010/main" val="1948439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97100" y="696913"/>
            <a:ext cx="26162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8</a:t>
            </a:fld>
            <a:endParaRPr lang="en-US"/>
          </a:p>
        </p:txBody>
      </p:sp>
    </p:spTree>
    <p:extLst>
      <p:ext uri="{BB962C8B-B14F-4D97-AF65-F5344CB8AC3E}">
        <p14:creationId xmlns:p14="http://schemas.microsoft.com/office/powerpoint/2010/main" val="983971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9</a:t>
            </a:fld>
            <a:endParaRPr lang="en-US"/>
          </a:p>
        </p:txBody>
      </p:sp>
    </p:spTree>
    <p:extLst>
      <p:ext uri="{BB962C8B-B14F-4D97-AF65-F5344CB8AC3E}">
        <p14:creationId xmlns:p14="http://schemas.microsoft.com/office/powerpoint/2010/main" val="846027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8050" y="696913"/>
            <a:ext cx="2654300"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224779B-7D2E-4D2C-8F94-3C8FE0262EEC}" type="slidenum">
              <a:rPr lang="en-US" smtClean="0"/>
              <a:t>10</a:t>
            </a:fld>
            <a:endParaRPr lang="en-US"/>
          </a:p>
        </p:txBody>
      </p:sp>
    </p:spTree>
    <p:extLst>
      <p:ext uri="{BB962C8B-B14F-4D97-AF65-F5344CB8AC3E}">
        <p14:creationId xmlns:p14="http://schemas.microsoft.com/office/powerpoint/2010/main" val="453839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EF0EC3-FE0B-4500-8F04-EC8B20A7C129}" type="slidenum">
              <a:rPr lang="en-US" smtClean="0"/>
              <a:pPr/>
              <a:t>11</a:t>
            </a:fld>
            <a:endParaRPr lang="en-US" dirty="0"/>
          </a:p>
        </p:txBody>
      </p:sp>
    </p:spTree>
    <p:extLst>
      <p:ext uri="{BB962C8B-B14F-4D97-AF65-F5344CB8AC3E}">
        <p14:creationId xmlns:p14="http://schemas.microsoft.com/office/powerpoint/2010/main" val="3423440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701041" y="4415790"/>
            <a:ext cx="5608319" cy="4183380"/>
          </a:xfrm>
          <a:prstGeom prst="rect">
            <a:avLst/>
          </a:prstGeom>
        </p:spPr>
        <p:txBody>
          <a:bodyPr lIns="93162" tIns="93162" rIns="93162" bIns="93162" anchor="t" anchorCtr="0">
            <a:noAutofit/>
          </a:bodyPr>
          <a:lstStyle/>
          <a:p>
            <a:endParaRPr/>
          </a:p>
        </p:txBody>
      </p:sp>
      <p:sp>
        <p:nvSpPr>
          <p:cNvPr id="150" name="Shape 150"/>
          <p:cNvSpPr>
            <a:spLocks noGrp="1" noRot="1" noChangeAspect="1"/>
          </p:cNvSpPr>
          <p:nvPr>
            <p:ph type="sldImg" idx="2"/>
          </p:nvPr>
        </p:nvSpPr>
        <p:spPr>
          <a:xfrm>
            <a:off x="2176463" y="696913"/>
            <a:ext cx="2657475"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910437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8640" y="2982597"/>
            <a:ext cx="6217920" cy="20580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097280" y="5440680"/>
            <a:ext cx="5120640" cy="2453640"/>
          </a:xfrm>
        </p:spPr>
        <p:txBody>
          <a:bodyPr/>
          <a:lstStyle>
            <a:lvl1pPr marL="0" indent="0" algn="ctr">
              <a:buNone/>
              <a:defRPr>
                <a:solidFill>
                  <a:schemeClr val="tx1">
                    <a:tint val="75000"/>
                  </a:schemeClr>
                </a:solidFill>
              </a:defRPr>
            </a:lvl1pPr>
            <a:lvl2pPr marL="483306" indent="0" algn="ctr">
              <a:buNone/>
              <a:defRPr>
                <a:solidFill>
                  <a:schemeClr val="tx1">
                    <a:tint val="75000"/>
                  </a:schemeClr>
                </a:solidFill>
              </a:defRPr>
            </a:lvl2pPr>
            <a:lvl3pPr marL="966612" indent="0" algn="ctr">
              <a:buNone/>
              <a:defRPr>
                <a:solidFill>
                  <a:schemeClr val="tx1">
                    <a:tint val="75000"/>
                  </a:schemeClr>
                </a:solidFill>
              </a:defRPr>
            </a:lvl3pPr>
            <a:lvl4pPr marL="1449918" indent="0" algn="ctr">
              <a:buNone/>
              <a:defRPr>
                <a:solidFill>
                  <a:schemeClr val="tx1">
                    <a:tint val="75000"/>
                  </a:schemeClr>
                </a:solidFill>
              </a:defRPr>
            </a:lvl4pPr>
            <a:lvl5pPr marL="1933224" indent="0" algn="ctr">
              <a:buNone/>
              <a:defRPr>
                <a:solidFill>
                  <a:schemeClr val="tx1">
                    <a:tint val="75000"/>
                  </a:schemeClr>
                </a:solidFill>
              </a:defRPr>
            </a:lvl5pPr>
            <a:lvl6pPr marL="2416531" indent="0" algn="ctr">
              <a:buNone/>
              <a:defRPr>
                <a:solidFill>
                  <a:schemeClr val="tx1">
                    <a:tint val="75000"/>
                  </a:schemeClr>
                </a:solidFill>
              </a:defRPr>
            </a:lvl6pPr>
            <a:lvl7pPr marL="2899837" indent="0" algn="ctr">
              <a:buNone/>
              <a:defRPr>
                <a:solidFill>
                  <a:schemeClr val="tx1">
                    <a:tint val="75000"/>
                  </a:schemeClr>
                </a:solidFill>
              </a:defRPr>
            </a:lvl7pPr>
            <a:lvl8pPr marL="3383143" indent="0" algn="ctr">
              <a:buNone/>
              <a:defRPr>
                <a:solidFill>
                  <a:schemeClr val="tx1">
                    <a:tint val="75000"/>
                  </a:schemeClr>
                </a:solidFill>
              </a:defRPr>
            </a:lvl8pPr>
            <a:lvl9pPr marL="386644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323ABC3-F9D5-41E6-920C-361B5D1D5261}" type="datetime1">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539423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4C7A764-92AC-498C-A948-6B40651C68CD}" type="datetime1">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3202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977639" y="513399"/>
            <a:ext cx="1234441" cy="1092136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4320" y="513399"/>
            <a:ext cx="3581401" cy="109213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569223-152C-48B7-829B-A8B733C6AC0A}" type="datetime1">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72184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486400" y="8874825"/>
            <a:ext cx="1676400" cy="511175"/>
          </a:xfrm>
        </p:spPr>
        <p:txBody>
          <a:bodyPr/>
          <a:lstStyle/>
          <a:p>
            <a:endParaRPr lang="en-US" dirty="0"/>
          </a:p>
        </p:txBody>
      </p:sp>
      <p:sp>
        <p:nvSpPr>
          <p:cNvPr id="6" name="Slide Number Placeholder 5"/>
          <p:cNvSpPr>
            <a:spLocks noGrp="1"/>
          </p:cNvSpPr>
          <p:nvPr>
            <p:ph type="sldNum" sz="quarter" idx="12"/>
          </p:nvPr>
        </p:nvSpPr>
        <p:spPr>
          <a:xfrm>
            <a:off x="6172200" y="9090025"/>
            <a:ext cx="792480" cy="511175"/>
          </a:xfrm>
        </p:spPr>
        <p:txBody>
          <a:bodyPr/>
          <a:lstStyle>
            <a:lvl1pPr algn="r">
              <a:defRPr/>
            </a:lvl1pPr>
          </a:lstStyle>
          <a:p>
            <a:fld id="{F177B04D-AEB5-43ED-B9BA-B3D1EC9C9067}" type="slidenum">
              <a:rPr lang="en-US" smtClean="0"/>
              <a:pPr/>
              <a:t>‹#›</a:t>
            </a:fld>
            <a:endParaRPr lang="en-US" dirty="0"/>
          </a:p>
        </p:txBody>
      </p:sp>
      <p:sp>
        <p:nvSpPr>
          <p:cNvPr id="7" name="Rectangle 6"/>
          <p:cNvSpPr/>
          <p:nvPr userDrawn="1"/>
        </p:nvSpPr>
        <p:spPr>
          <a:xfrm>
            <a:off x="3276600" y="9220200"/>
            <a:ext cx="3657600" cy="230832"/>
          </a:xfrm>
          <a:prstGeom prst="rect">
            <a:avLst/>
          </a:prstGeom>
        </p:spPr>
        <p:txBody>
          <a:bodyPr>
            <a:spAutoFit/>
          </a:bodyPr>
          <a:lstStyle/>
          <a:p>
            <a:r>
              <a:rPr lang="en-US" sz="900" kern="1200" dirty="0" smtClean="0">
                <a:solidFill>
                  <a:schemeClr val="tx1"/>
                </a:solidFill>
                <a:latin typeface="+mn-lt"/>
                <a:ea typeface="+mn-ea"/>
                <a:cs typeface="+mn-cs"/>
              </a:rPr>
              <a:t>Rev. Control:  07/01/2015 HSD – OSP and Susan Richmond</a:t>
            </a:r>
            <a:endParaRPr lang="en-US" sz="900" dirty="0"/>
          </a:p>
        </p:txBody>
      </p:sp>
    </p:spTree>
    <p:extLst>
      <p:ext uri="{BB962C8B-B14F-4D97-AF65-F5344CB8AC3E}">
        <p14:creationId xmlns:p14="http://schemas.microsoft.com/office/powerpoint/2010/main" val="22011983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7851" y="6169660"/>
            <a:ext cx="6217920" cy="190690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577851" y="4069400"/>
            <a:ext cx="6217920" cy="2100261"/>
          </a:xfrm>
        </p:spPr>
        <p:txBody>
          <a:bodyPr anchor="b"/>
          <a:lstStyle>
            <a:lvl1pPr marL="0" indent="0">
              <a:buNone/>
              <a:defRPr sz="2100">
                <a:solidFill>
                  <a:schemeClr val="tx1">
                    <a:tint val="75000"/>
                  </a:schemeClr>
                </a:solidFill>
              </a:defRPr>
            </a:lvl1pPr>
            <a:lvl2pPr marL="483306" indent="0">
              <a:buNone/>
              <a:defRPr sz="1900">
                <a:solidFill>
                  <a:schemeClr val="tx1">
                    <a:tint val="75000"/>
                  </a:schemeClr>
                </a:solidFill>
              </a:defRPr>
            </a:lvl2pPr>
            <a:lvl3pPr marL="966612" indent="0">
              <a:buNone/>
              <a:defRPr sz="1700">
                <a:solidFill>
                  <a:schemeClr val="tx1">
                    <a:tint val="75000"/>
                  </a:schemeClr>
                </a:solidFill>
              </a:defRPr>
            </a:lvl3pPr>
            <a:lvl4pPr marL="1449918" indent="0">
              <a:buNone/>
              <a:defRPr sz="1500">
                <a:solidFill>
                  <a:schemeClr val="tx1">
                    <a:tint val="75000"/>
                  </a:schemeClr>
                </a:solidFill>
              </a:defRPr>
            </a:lvl4pPr>
            <a:lvl5pPr marL="1933224" indent="0">
              <a:buNone/>
              <a:defRPr sz="1500">
                <a:solidFill>
                  <a:schemeClr val="tx1">
                    <a:tint val="75000"/>
                  </a:schemeClr>
                </a:solidFill>
              </a:defRPr>
            </a:lvl5pPr>
            <a:lvl6pPr marL="2416531" indent="0">
              <a:buNone/>
              <a:defRPr sz="1500">
                <a:solidFill>
                  <a:schemeClr val="tx1">
                    <a:tint val="75000"/>
                  </a:schemeClr>
                </a:solidFill>
              </a:defRPr>
            </a:lvl6pPr>
            <a:lvl7pPr marL="2899837" indent="0">
              <a:buNone/>
              <a:defRPr sz="1500">
                <a:solidFill>
                  <a:schemeClr val="tx1">
                    <a:tint val="75000"/>
                  </a:schemeClr>
                </a:solidFill>
              </a:defRPr>
            </a:lvl7pPr>
            <a:lvl8pPr marL="3383143" indent="0">
              <a:buNone/>
              <a:defRPr sz="1500">
                <a:solidFill>
                  <a:schemeClr val="tx1">
                    <a:tint val="75000"/>
                  </a:schemeClr>
                </a:solidFill>
              </a:defRPr>
            </a:lvl8pPr>
            <a:lvl9pPr marL="3866449"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BEE7BD-3C42-46C4-A835-3E3BDF1AE10E}" type="datetime1">
              <a:rPr lang="en-US" smtClean="0"/>
              <a:pPr/>
              <a:t>10/30/2015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830044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432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04161" y="2987040"/>
            <a:ext cx="2407920" cy="8447724"/>
          </a:xfrm>
        </p:spPr>
        <p:txBody>
          <a:bodyPr/>
          <a:lstStyle>
            <a:lvl1pPr>
              <a:defRPr sz="30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1C9F3C-5175-4E3A-98BB-AD089760102E}" type="datetime1">
              <a:rPr lang="en-US" smtClean="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798838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4493"/>
            <a:ext cx="6583680" cy="16002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65761" y="2149158"/>
            <a:ext cx="323215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365761" y="3044825"/>
            <a:ext cx="323215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716021" y="2149158"/>
            <a:ext cx="3233420" cy="895667"/>
          </a:xfrm>
        </p:spPr>
        <p:txBody>
          <a:bodyPr anchor="b"/>
          <a:lstStyle>
            <a:lvl1pPr marL="0" indent="0">
              <a:buNone/>
              <a:defRPr sz="2500" b="1"/>
            </a:lvl1pPr>
            <a:lvl2pPr marL="483306" indent="0">
              <a:buNone/>
              <a:defRPr sz="2100" b="1"/>
            </a:lvl2pPr>
            <a:lvl3pPr marL="966612" indent="0">
              <a:buNone/>
              <a:defRPr sz="1900" b="1"/>
            </a:lvl3pPr>
            <a:lvl4pPr marL="1449918" indent="0">
              <a:buNone/>
              <a:defRPr sz="1700" b="1"/>
            </a:lvl4pPr>
            <a:lvl5pPr marL="1933224" indent="0">
              <a:buNone/>
              <a:defRPr sz="1700" b="1"/>
            </a:lvl5pPr>
            <a:lvl6pPr marL="2416531" indent="0">
              <a:buNone/>
              <a:defRPr sz="1700" b="1"/>
            </a:lvl6pPr>
            <a:lvl7pPr marL="2899837" indent="0">
              <a:buNone/>
              <a:defRPr sz="1700" b="1"/>
            </a:lvl7pPr>
            <a:lvl8pPr marL="3383143" indent="0">
              <a:buNone/>
              <a:defRPr sz="1700" b="1"/>
            </a:lvl8pPr>
            <a:lvl9pPr marL="3866449"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3716021" y="3044825"/>
            <a:ext cx="3233420" cy="5531803"/>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C7CBA6-CA2A-4158-A07A-774E5EDEE07A}" type="datetime1">
              <a:rPr lang="en-US" smtClean="0"/>
              <a:pPr/>
              <a:t>10/30/2015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907518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2DE2B7-079F-4A3E-85C4-519141386CD3}" type="datetime1">
              <a:rPr lang="en-US" smtClean="0"/>
              <a:pPr/>
              <a:t>10/30/2015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3001148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8DBED1-8F41-4E2A-84FA-EC900252CBF6}" type="datetime1">
              <a:rPr lang="en-US" smtClean="0"/>
              <a:pPr/>
              <a:t>10/30/2015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3897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0" y="382270"/>
            <a:ext cx="2406651" cy="162687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2860040" y="382271"/>
            <a:ext cx="4089401" cy="8194359"/>
          </a:xfrm>
        </p:spPr>
        <p:txBody>
          <a:bodyPr/>
          <a:lstStyle>
            <a:lvl1pPr>
              <a:defRPr sz="3400"/>
            </a:lvl1pPr>
            <a:lvl2pPr>
              <a:defRPr sz="30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65760" y="2009141"/>
            <a:ext cx="2406651" cy="6567489"/>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433E275-2333-457D-B231-ACDEC9BE2BD1}" type="datetime1">
              <a:rPr lang="en-US" smtClean="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284392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3830" y="6720840"/>
            <a:ext cx="4389120" cy="793434"/>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433830" y="857885"/>
            <a:ext cx="4389120" cy="5760720"/>
          </a:xfrm>
        </p:spPr>
        <p:txBody>
          <a:bodyPr/>
          <a:lstStyle>
            <a:lvl1pPr marL="0" indent="0">
              <a:buNone/>
              <a:defRPr sz="3400"/>
            </a:lvl1pPr>
            <a:lvl2pPr marL="483306" indent="0">
              <a:buNone/>
              <a:defRPr sz="3000"/>
            </a:lvl2pPr>
            <a:lvl3pPr marL="966612" indent="0">
              <a:buNone/>
              <a:defRPr sz="2500"/>
            </a:lvl3pPr>
            <a:lvl4pPr marL="1449918" indent="0">
              <a:buNone/>
              <a:defRPr sz="2100"/>
            </a:lvl4pPr>
            <a:lvl5pPr marL="1933224" indent="0">
              <a:buNone/>
              <a:defRPr sz="2100"/>
            </a:lvl5pPr>
            <a:lvl6pPr marL="2416531" indent="0">
              <a:buNone/>
              <a:defRPr sz="2100"/>
            </a:lvl6pPr>
            <a:lvl7pPr marL="2899837" indent="0">
              <a:buNone/>
              <a:defRPr sz="2100"/>
            </a:lvl7pPr>
            <a:lvl8pPr marL="3383143" indent="0">
              <a:buNone/>
              <a:defRPr sz="2100"/>
            </a:lvl8pPr>
            <a:lvl9pPr marL="3866449" indent="0">
              <a:buNone/>
              <a:defRPr sz="2100"/>
            </a:lvl9pPr>
          </a:lstStyle>
          <a:p>
            <a:endParaRPr lang="en-US" dirty="0"/>
          </a:p>
        </p:txBody>
      </p:sp>
      <p:sp>
        <p:nvSpPr>
          <p:cNvPr id="4" name="Text Placeholder 3"/>
          <p:cNvSpPr>
            <a:spLocks noGrp="1"/>
          </p:cNvSpPr>
          <p:nvPr>
            <p:ph type="body" sz="half" idx="2"/>
          </p:nvPr>
        </p:nvSpPr>
        <p:spPr>
          <a:xfrm>
            <a:off x="1433830" y="7514274"/>
            <a:ext cx="4389120" cy="1126806"/>
          </a:xfrm>
        </p:spPr>
        <p:txBody>
          <a:bodyPr/>
          <a:lstStyle>
            <a:lvl1pPr marL="0" indent="0">
              <a:buNone/>
              <a:defRPr sz="1500"/>
            </a:lvl1pPr>
            <a:lvl2pPr marL="483306" indent="0">
              <a:buNone/>
              <a:defRPr sz="1300"/>
            </a:lvl2pPr>
            <a:lvl3pPr marL="966612" indent="0">
              <a:buNone/>
              <a:defRPr sz="1100"/>
            </a:lvl3pPr>
            <a:lvl4pPr marL="1449918" indent="0">
              <a:buNone/>
              <a:defRPr sz="1000"/>
            </a:lvl4pPr>
            <a:lvl5pPr marL="1933224" indent="0">
              <a:buNone/>
              <a:defRPr sz="1000"/>
            </a:lvl5pPr>
            <a:lvl6pPr marL="2416531" indent="0">
              <a:buNone/>
              <a:defRPr sz="1000"/>
            </a:lvl6pPr>
            <a:lvl7pPr marL="2899837" indent="0">
              <a:buNone/>
              <a:defRPr sz="1000"/>
            </a:lvl7pPr>
            <a:lvl8pPr marL="3383143" indent="0">
              <a:buNone/>
              <a:defRPr sz="1000"/>
            </a:lvl8pPr>
            <a:lvl9pPr marL="3866449"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E07EFA-7667-4272-80CC-C78D5DB339E5}" type="datetime1">
              <a:rPr lang="en-US" smtClean="0"/>
              <a:pPr/>
              <a:t>10/30/2015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4120520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5760" y="384493"/>
            <a:ext cx="6583680" cy="1600200"/>
          </a:xfrm>
          <a:prstGeom prst="rect">
            <a:avLst/>
          </a:prstGeom>
        </p:spPr>
        <p:txBody>
          <a:bodyPr vert="horz" lIns="96661" tIns="48331" rIns="96661" bIns="4833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65760" y="2240282"/>
            <a:ext cx="6583680" cy="6336348"/>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65760" y="8898891"/>
            <a:ext cx="1706880" cy="511175"/>
          </a:xfrm>
          <a:prstGeom prst="rect">
            <a:avLst/>
          </a:prstGeom>
        </p:spPr>
        <p:txBody>
          <a:bodyPr vert="horz" lIns="96661" tIns="48331" rIns="96661" bIns="48331" rtlCol="0" anchor="ctr"/>
          <a:lstStyle>
            <a:lvl1pPr algn="l">
              <a:defRPr sz="1300">
                <a:solidFill>
                  <a:schemeClr val="tx1">
                    <a:tint val="75000"/>
                  </a:schemeClr>
                </a:solidFill>
              </a:defRPr>
            </a:lvl1pPr>
          </a:lstStyle>
          <a:p>
            <a:fld id="{3783A756-94F7-43CF-A3C1-1FB444D8776B}" type="datetime1">
              <a:rPr lang="en-US" smtClean="0"/>
              <a:pPr/>
              <a:t>10/30/2015</a:t>
            </a:fld>
            <a:endParaRPr lang="en-US" dirty="0"/>
          </a:p>
        </p:txBody>
      </p:sp>
      <p:sp>
        <p:nvSpPr>
          <p:cNvPr id="5" name="Footer Placeholder 4"/>
          <p:cNvSpPr>
            <a:spLocks noGrp="1"/>
          </p:cNvSpPr>
          <p:nvPr>
            <p:ph type="ftr" sz="quarter" idx="3"/>
          </p:nvPr>
        </p:nvSpPr>
        <p:spPr>
          <a:xfrm>
            <a:off x="2499360" y="8898891"/>
            <a:ext cx="2316480" cy="511175"/>
          </a:xfrm>
          <a:prstGeom prst="rect">
            <a:avLst/>
          </a:prstGeom>
        </p:spPr>
        <p:txBody>
          <a:bodyPr vert="horz" lIns="96661" tIns="48331" rIns="96661" bIns="4833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242560" y="8898891"/>
            <a:ext cx="1706880" cy="511175"/>
          </a:xfrm>
          <a:prstGeom prst="rect">
            <a:avLst/>
          </a:prstGeom>
        </p:spPr>
        <p:txBody>
          <a:bodyPr vert="horz" lIns="96661" tIns="48331" rIns="96661" bIns="48331" rtlCol="0" anchor="ctr"/>
          <a:lstStyle>
            <a:lvl1pPr algn="r">
              <a:defRPr sz="1300">
                <a:solidFill>
                  <a:schemeClr val="tx1">
                    <a:tint val="75000"/>
                  </a:schemeClr>
                </a:solidFill>
              </a:defRPr>
            </a:lvl1pPr>
          </a:lstStyle>
          <a:p>
            <a:fld id="{F177B04D-AEB5-43ED-B9BA-B3D1EC9C9067}" type="slidenum">
              <a:rPr lang="en-US" smtClean="0"/>
              <a:pPr/>
              <a:t>‹#›</a:t>
            </a:fld>
            <a:endParaRPr lang="en-US" dirty="0"/>
          </a:p>
        </p:txBody>
      </p:sp>
    </p:spTree>
    <p:extLst>
      <p:ext uri="{BB962C8B-B14F-4D97-AF65-F5344CB8AC3E}">
        <p14:creationId xmlns:p14="http://schemas.microsoft.com/office/powerpoint/2010/main" val="1373304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66612" rtl="0" eaLnBrk="1" latinLnBrk="0" hangingPunct="1">
        <a:spcBef>
          <a:spcPct val="0"/>
        </a:spcBef>
        <a:buNone/>
        <a:defRPr sz="4700" kern="1200">
          <a:solidFill>
            <a:schemeClr val="tx1"/>
          </a:solidFill>
          <a:latin typeface="+mj-lt"/>
          <a:ea typeface="+mj-ea"/>
          <a:cs typeface="+mj-cs"/>
        </a:defRPr>
      </a:lvl1pPr>
    </p:titleStyle>
    <p:bodyStyle>
      <a:lvl1pPr marL="362480" indent="-362480" algn="l" defTabSz="966612" rtl="0" eaLnBrk="1" latinLnBrk="0" hangingPunct="1">
        <a:spcBef>
          <a:spcPct val="20000"/>
        </a:spcBef>
        <a:buFont typeface="Arial" pitchFamily="34" charset="0"/>
        <a:buChar char="•"/>
        <a:defRPr sz="3400" kern="1200">
          <a:solidFill>
            <a:schemeClr val="tx1"/>
          </a:solidFill>
          <a:latin typeface="+mn-lt"/>
          <a:ea typeface="+mn-ea"/>
          <a:cs typeface="+mn-cs"/>
        </a:defRPr>
      </a:lvl1pPr>
      <a:lvl2pPr marL="785372" indent="-302066" algn="l" defTabSz="966612" rtl="0" eaLnBrk="1" latinLnBrk="0" hangingPunct="1">
        <a:spcBef>
          <a:spcPct val="20000"/>
        </a:spcBef>
        <a:buFont typeface="Arial" pitchFamily="34" charset="0"/>
        <a:buChar char="–"/>
        <a:defRPr sz="3000" kern="1200">
          <a:solidFill>
            <a:schemeClr val="tx1"/>
          </a:solidFill>
          <a:latin typeface="+mn-lt"/>
          <a:ea typeface="+mn-ea"/>
          <a:cs typeface="+mn-cs"/>
        </a:defRPr>
      </a:lvl2pPr>
      <a:lvl3pPr marL="1208265" indent="-241653" algn="l" defTabSz="966612" rtl="0" eaLnBrk="1" latinLnBrk="0" hangingPunct="1">
        <a:spcBef>
          <a:spcPct val="20000"/>
        </a:spcBef>
        <a:buFont typeface="Arial" pitchFamily="34" charset="0"/>
        <a:buChar char="•"/>
        <a:defRPr sz="2500" kern="1200">
          <a:solidFill>
            <a:schemeClr val="tx1"/>
          </a:solidFill>
          <a:latin typeface="+mn-lt"/>
          <a:ea typeface="+mn-ea"/>
          <a:cs typeface="+mn-cs"/>
        </a:defRPr>
      </a:lvl3pPr>
      <a:lvl4pPr marL="1691571"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4pPr>
      <a:lvl5pPr marL="2174878"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5pPr>
      <a:lvl6pPr marL="2658184"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41490"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624796"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108102" indent="-241653" algn="l" defTabSz="966612"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66612" rtl="0" eaLnBrk="1" latinLnBrk="0" hangingPunct="1">
        <a:defRPr sz="1900" kern="1200">
          <a:solidFill>
            <a:schemeClr val="tx1"/>
          </a:solidFill>
          <a:latin typeface="+mn-lt"/>
          <a:ea typeface="+mn-ea"/>
          <a:cs typeface="+mn-cs"/>
        </a:defRPr>
      </a:lvl1pPr>
      <a:lvl2pPr marL="483306" algn="l" defTabSz="966612" rtl="0" eaLnBrk="1" latinLnBrk="0" hangingPunct="1">
        <a:defRPr sz="1900" kern="1200">
          <a:solidFill>
            <a:schemeClr val="tx1"/>
          </a:solidFill>
          <a:latin typeface="+mn-lt"/>
          <a:ea typeface="+mn-ea"/>
          <a:cs typeface="+mn-cs"/>
        </a:defRPr>
      </a:lvl2pPr>
      <a:lvl3pPr marL="966612" algn="l" defTabSz="966612" rtl="0" eaLnBrk="1" latinLnBrk="0" hangingPunct="1">
        <a:defRPr sz="1900" kern="1200">
          <a:solidFill>
            <a:schemeClr val="tx1"/>
          </a:solidFill>
          <a:latin typeface="+mn-lt"/>
          <a:ea typeface="+mn-ea"/>
          <a:cs typeface="+mn-cs"/>
        </a:defRPr>
      </a:lvl3pPr>
      <a:lvl4pPr marL="1449918" algn="l" defTabSz="966612" rtl="0" eaLnBrk="1" latinLnBrk="0" hangingPunct="1">
        <a:defRPr sz="1900" kern="1200">
          <a:solidFill>
            <a:schemeClr val="tx1"/>
          </a:solidFill>
          <a:latin typeface="+mn-lt"/>
          <a:ea typeface="+mn-ea"/>
          <a:cs typeface="+mn-cs"/>
        </a:defRPr>
      </a:lvl4pPr>
      <a:lvl5pPr marL="1933224" algn="l" defTabSz="966612" rtl="0" eaLnBrk="1" latinLnBrk="0" hangingPunct="1">
        <a:defRPr sz="1900" kern="1200">
          <a:solidFill>
            <a:schemeClr val="tx1"/>
          </a:solidFill>
          <a:latin typeface="+mn-lt"/>
          <a:ea typeface="+mn-ea"/>
          <a:cs typeface="+mn-cs"/>
        </a:defRPr>
      </a:lvl5pPr>
      <a:lvl6pPr marL="2416531" algn="l" defTabSz="966612" rtl="0" eaLnBrk="1" latinLnBrk="0" hangingPunct="1">
        <a:defRPr sz="1900" kern="1200">
          <a:solidFill>
            <a:schemeClr val="tx1"/>
          </a:solidFill>
          <a:latin typeface="+mn-lt"/>
          <a:ea typeface="+mn-ea"/>
          <a:cs typeface="+mn-cs"/>
        </a:defRPr>
      </a:lvl6pPr>
      <a:lvl7pPr marL="2899837" algn="l" defTabSz="966612" rtl="0" eaLnBrk="1" latinLnBrk="0" hangingPunct="1">
        <a:defRPr sz="1900" kern="1200">
          <a:solidFill>
            <a:schemeClr val="tx1"/>
          </a:solidFill>
          <a:latin typeface="+mn-lt"/>
          <a:ea typeface="+mn-ea"/>
          <a:cs typeface="+mn-cs"/>
        </a:defRPr>
      </a:lvl7pPr>
      <a:lvl8pPr marL="3383143" algn="l" defTabSz="966612" rtl="0" eaLnBrk="1" latinLnBrk="0" hangingPunct="1">
        <a:defRPr sz="1900" kern="1200">
          <a:solidFill>
            <a:schemeClr val="tx1"/>
          </a:solidFill>
          <a:latin typeface="+mn-lt"/>
          <a:ea typeface="+mn-ea"/>
          <a:cs typeface="+mn-cs"/>
        </a:defRPr>
      </a:lvl8pPr>
      <a:lvl9pPr marL="3866449" algn="l" defTabSz="966612"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homestead.com/Grade-2.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restandards.org/assets/Appendix_A.pdf"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moodle.kingsley.k12.mi.us/course/view.php?id=52" TargetMode="Externa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moodle.kingsley.k12.mi.us/course/view.php?id=52"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gif"/><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livebinders.com/play/play?id=774846" TargetMode="External"/><Relationship Id="rId2" Type="http://schemas.openxmlformats.org/officeDocument/2006/relationships/hyperlink" Target="http://www.hsd.k12.or.us/Departments/PrintShop/WebSubmissionForms.aspx"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oaksportal.org/resource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n-US" smtClean="0"/>
              <a:pPr/>
              <a:t>1</a:t>
            </a:fld>
            <a:endParaRPr lang="en-US" dirty="0"/>
          </a:p>
        </p:txBody>
      </p:sp>
      <p:grpSp>
        <p:nvGrpSpPr>
          <p:cNvPr id="16" name="Group 15"/>
          <p:cNvGrpSpPr/>
          <p:nvPr/>
        </p:nvGrpSpPr>
        <p:grpSpPr>
          <a:xfrm>
            <a:off x="762000" y="1005006"/>
            <a:ext cx="5492088" cy="4762411"/>
            <a:chOff x="762000" y="-362328"/>
            <a:chExt cx="5492088" cy="4762411"/>
          </a:xfrm>
        </p:grpSpPr>
        <p:sp>
          <p:nvSpPr>
            <p:cNvPr id="17" name="TextBox 16"/>
            <p:cNvSpPr txBox="1"/>
            <p:nvPr/>
          </p:nvSpPr>
          <p:spPr>
            <a:xfrm>
              <a:off x="767688" y="3317592"/>
              <a:ext cx="5486400" cy="1082491"/>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Quarter </a:t>
              </a:r>
              <a:r>
                <a:rPr lang="en-US" sz="3200" b="1" i="1" u="sng" dirty="0" smtClean="0">
                  <a:effectLst>
                    <a:outerShdw blurRad="38100" dist="38100" dir="2700000" algn="tl">
                      <a:srgbClr val="000000">
                        <a:alpha val="43137"/>
                      </a:srgbClr>
                    </a:outerShdw>
                  </a:effectLst>
                </a:rPr>
                <a:t>2</a:t>
              </a:r>
              <a:r>
                <a:rPr lang="en-US" sz="3200" b="1" dirty="0" smtClean="0">
                  <a:effectLst>
                    <a:outerShdw blurRad="38100" dist="38100" dir="2700000" algn="tl">
                      <a:srgbClr val="000000">
                        <a:alpha val="43137"/>
                      </a:srgbClr>
                    </a:outerShdw>
                  </a:effectLst>
                </a:rPr>
                <a:t> Pre-Assessment</a:t>
              </a:r>
            </a:p>
            <a:p>
              <a:r>
                <a:rPr lang="en-US" sz="3200" b="1" dirty="0" smtClean="0">
                  <a:effectLst>
                    <a:outerShdw blurRad="38100" dist="38100" dir="2700000" algn="tl">
                      <a:srgbClr val="000000">
                        <a:alpha val="43137"/>
                      </a:srgbClr>
                    </a:outerShdw>
                  </a:effectLst>
                </a:rPr>
                <a:t>Teacher Directions</a:t>
              </a:r>
            </a:p>
          </p:txBody>
        </p:sp>
        <p:sp>
          <p:nvSpPr>
            <p:cNvPr id="19" name="Rectangle 18"/>
            <p:cNvSpPr/>
            <p:nvPr/>
          </p:nvSpPr>
          <p:spPr>
            <a:xfrm>
              <a:off x="762000" y="-362328"/>
              <a:ext cx="1727652" cy="830997"/>
            </a:xfrm>
            <a:prstGeom prst="rect">
              <a:avLst/>
            </a:prstGeom>
          </p:spPr>
          <p:txBody>
            <a:bodyPr wrap="none">
              <a:spAutoFit/>
            </a:bodyPr>
            <a:lstStyle/>
            <a:p>
              <a:r>
                <a:rPr lang="en-US" sz="4800" b="1" dirty="0" smtClean="0">
                  <a:effectLst>
                    <a:outerShdw blurRad="38100" dist="38100" dir="2700000" algn="tl">
                      <a:srgbClr val="000000">
                        <a:alpha val="43137"/>
                      </a:srgbClr>
                    </a:outerShdw>
                  </a:effectLst>
                </a:rPr>
                <a:t>Grade</a:t>
              </a:r>
              <a:endParaRPr lang="en-US" sz="4800" b="1" dirty="0">
                <a:effectLst>
                  <a:outerShdw blurRad="38100" dist="38100" dir="2700000" algn="tl">
                    <a:srgbClr val="000000">
                      <a:alpha val="43137"/>
                    </a:srgbClr>
                  </a:outerShdw>
                </a:effectLst>
              </a:endParaRPr>
            </a:p>
          </p:txBody>
        </p:sp>
      </p:gr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p:nvPr/>
        </p:nvGrpSpPr>
        <p:grpSpPr>
          <a:xfrm>
            <a:off x="804317" y="1684925"/>
            <a:ext cx="3240233" cy="2357903"/>
            <a:chOff x="3938156" y="232897"/>
            <a:chExt cx="3036281" cy="2586503"/>
          </a:xfrm>
        </p:grpSpPr>
        <p:grpSp>
          <p:nvGrpSpPr>
            <p:cNvPr id="14" name="Group 13"/>
            <p:cNvGrpSpPr/>
            <p:nvPr/>
          </p:nvGrpSpPr>
          <p:grpSpPr>
            <a:xfrm>
              <a:off x="3938156" y="678698"/>
              <a:ext cx="3036281" cy="2140702"/>
              <a:chOff x="3513083" y="274258"/>
              <a:chExt cx="3623568" cy="2568003"/>
            </a:xfrm>
          </p:grpSpPr>
          <p:grpSp>
            <p:nvGrpSpPr>
              <p:cNvPr id="18" name="Group 17"/>
              <p:cNvGrpSpPr/>
              <p:nvPr/>
            </p:nvGrpSpPr>
            <p:grpSpPr>
              <a:xfrm>
                <a:off x="3513083" y="274258"/>
                <a:ext cx="3623568" cy="2538281"/>
                <a:chOff x="3754558" y="937499"/>
                <a:chExt cx="3445410" cy="2329487"/>
              </a:xfrm>
            </p:grpSpPr>
            <p:sp>
              <p:nvSpPr>
                <p:cNvPr id="24" name="Parallelogram 23"/>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29" name="Parallelogram 28"/>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20"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1" name="Picture 6" descr="reading"/>
              <p:cNvPicPr>
                <a:picLocks noChangeAspect="1" noChangeArrowheads="1"/>
              </p:cNvPicPr>
              <p:nvPr/>
            </p:nvPicPr>
            <p:blipFill>
              <a:blip r:embed="rId5" cstate="print"/>
              <a:srcRect/>
              <a:stretch>
                <a:fillRect/>
              </a:stretch>
            </p:blipFill>
            <p:spPr bwMode="auto">
              <a:xfrm>
                <a:off x="4501915" y="535168"/>
                <a:ext cx="1820972" cy="1596664"/>
              </a:xfrm>
              <a:prstGeom prst="rect">
                <a:avLst/>
              </a:prstGeom>
              <a:noFill/>
            </p:spPr>
          </p:pic>
        </p:grpSp>
        <p:sp>
          <p:nvSpPr>
            <p:cNvPr id="15" name="Rectangle 14"/>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sp>
        <p:nvSpPr>
          <p:cNvPr id="25" name="Rectangle 24"/>
          <p:cNvSpPr/>
          <p:nvPr/>
        </p:nvSpPr>
        <p:spPr>
          <a:xfrm>
            <a:off x="934720" y="5951220"/>
            <a:ext cx="4160520" cy="2747773"/>
          </a:xfrm>
          <a:prstGeom prst="rect">
            <a:avLst/>
          </a:prstGeom>
        </p:spPr>
        <p:txBody>
          <a:bodyPr wrap="square" lIns="96378" tIns="48189" rIns="96378" bIns="48189">
            <a:spAutoFit/>
          </a:bodyPr>
          <a:lstStyle/>
          <a:p>
            <a:r>
              <a:rPr lang="en-US" sz="1300" b="1" u="sng" dirty="0"/>
              <a:t>Readin</a:t>
            </a:r>
            <a:r>
              <a:rPr lang="en-US" sz="1300" b="1" dirty="0"/>
              <a:t>g</a:t>
            </a:r>
          </a:p>
          <a:p>
            <a:r>
              <a:rPr lang="en-US" sz="1300" b="1" dirty="0">
                <a:solidFill>
                  <a:srgbClr val="C00000"/>
                </a:solidFill>
              </a:rPr>
              <a:t>12</a:t>
            </a:r>
            <a:r>
              <a:rPr lang="en-US" sz="1300" b="1" dirty="0"/>
              <a:t> Selected-Response Items</a:t>
            </a:r>
            <a:r>
              <a:rPr lang="en-US" sz="1300" b="1" dirty="0">
                <a:solidFill>
                  <a:srgbClr val="C00000"/>
                </a:solidFill>
              </a:rPr>
              <a:t> </a:t>
            </a:r>
          </a:p>
          <a:p>
            <a:r>
              <a:rPr lang="en-US" sz="1300" b="1" dirty="0">
                <a:solidFill>
                  <a:srgbClr val="C00000"/>
                </a:solidFill>
              </a:rPr>
              <a:t>  1 </a:t>
            </a:r>
            <a:r>
              <a:rPr lang="en-US" sz="1300" b="1" dirty="0"/>
              <a:t>Constructed Response </a:t>
            </a:r>
          </a:p>
          <a:p>
            <a:r>
              <a:rPr lang="en-US" sz="1300" b="1" u="sng" dirty="0"/>
              <a:t>Research</a:t>
            </a:r>
          </a:p>
          <a:p>
            <a:r>
              <a:rPr lang="en-US" sz="1300" b="1" dirty="0">
                <a:solidFill>
                  <a:srgbClr val="C00000"/>
                </a:solidFill>
              </a:rPr>
              <a:t>  3</a:t>
            </a:r>
            <a:r>
              <a:rPr lang="en-US" sz="1300" b="1" dirty="0"/>
              <a:t> Constructed-Response</a:t>
            </a:r>
          </a:p>
          <a:p>
            <a:r>
              <a:rPr lang="en-US" sz="1300" b="1" u="sng" dirty="0"/>
              <a:t>Writing</a:t>
            </a:r>
          </a:p>
          <a:p>
            <a:r>
              <a:rPr lang="en-US" sz="1300" b="1" dirty="0"/>
              <a:t>  </a:t>
            </a:r>
            <a:r>
              <a:rPr lang="en-US" sz="1300" b="1" dirty="0">
                <a:solidFill>
                  <a:srgbClr val="FF0000"/>
                </a:solidFill>
              </a:rPr>
              <a:t>1</a:t>
            </a:r>
            <a:r>
              <a:rPr lang="en-US" sz="1300" b="1" dirty="0"/>
              <a:t> Full Composition (Performance Task)</a:t>
            </a:r>
          </a:p>
          <a:p>
            <a:r>
              <a:rPr lang="en-US" sz="1300" b="1" dirty="0"/>
              <a:t>  </a:t>
            </a:r>
            <a:r>
              <a:rPr lang="en-US" sz="1300" b="1" dirty="0">
                <a:solidFill>
                  <a:srgbClr val="C00000"/>
                </a:solidFill>
              </a:rPr>
              <a:t>1</a:t>
            </a:r>
            <a:r>
              <a:rPr lang="en-US" sz="1300" b="1" dirty="0"/>
              <a:t> Brief Write </a:t>
            </a:r>
          </a:p>
          <a:p>
            <a:r>
              <a:rPr lang="en-US" sz="1300" b="1" dirty="0"/>
              <a:t>  </a:t>
            </a:r>
            <a:r>
              <a:rPr lang="en-US" sz="1300" b="1" dirty="0">
                <a:solidFill>
                  <a:srgbClr val="C00000"/>
                </a:solidFill>
              </a:rPr>
              <a:t>1 </a:t>
            </a:r>
            <a:r>
              <a:rPr lang="en-US" sz="1300" b="1" dirty="0"/>
              <a:t>Write to Revise </a:t>
            </a:r>
          </a:p>
          <a:p>
            <a:r>
              <a:rPr lang="en-US" sz="1300" b="1" u="sng" dirty="0"/>
              <a:t>Writing </a:t>
            </a:r>
            <a:r>
              <a:rPr lang="en-US" sz="1300" b="1" u="sng" dirty="0" smtClean="0"/>
              <a:t>w/ </a:t>
            </a:r>
            <a:r>
              <a:rPr lang="en-US" sz="1300" b="1" u="sng" dirty="0"/>
              <a:t>Integrated Language</a:t>
            </a:r>
          </a:p>
          <a:p>
            <a:r>
              <a:rPr lang="en-US" sz="1300" b="1" dirty="0"/>
              <a:t>  </a:t>
            </a:r>
            <a:r>
              <a:rPr lang="en-US" sz="1300" b="1" dirty="0">
                <a:solidFill>
                  <a:srgbClr val="C00000"/>
                </a:solidFill>
              </a:rPr>
              <a:t>1 </a:t>
            </a:r>
            <a:r>
              <a:rPr lang="en-US" sz="1300" b="1" dirty="0"/>
              <a:t>Language/Vocabulary</a:t>
            </a:r>
          </a:p>
          <a:p>
            <a:r>
              <a:rPr lang="en-US" sz="1300" b="1" dirty="0"/>
              <a:t>  </a:t>
            </a:r>
            <a:r>
              <a:rPr lang="en-US" sz="1300" b="1" dirty="0">
                <a:solidFill>
                  <a:srgbClr val="FF0000"/>
                </a:solidFill>
              </a:rPr>
              <a:t>1</a:t>
            </a:r>
            <a:r>
              <a:rPr lang="en-US" sz="1300" b="1" dirty="0"/>
              <a:t> Edit/Clarify</a:t>
            </a:r>
          </a:p>
          <a:p>
            <a:endParaRPr lang="en-US" sz="1300" dirty="0"/>
          </a:p>
        </p:txBody>
      </p:sp>
      <p:sp>
        <p:nvSpPr>
          <p:cNvPr id="26" name="Rectangle 25"/>
          <p:cNvSpPr/>
          <p:nvPr/>
        </p:nvSpPr>
        <p:spPr>
          <a:xfrm>
            <a:off x="4267200" y="7454274"/>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Performance Task </a:t>
            </a:r>
          </a:p>
          <a:p>
            <a:pPr algn="ctr"/>
            <a:r>
              <a:rPr lang="en-US" b="1" dirty="0" smtClean="0">
                <a:solidFill>
                  <a:schemeClr val="tx1"/>
                </a:solidFill>
                <a:effectLst>
                  <a:outerShdw blurRad="38100" dist="38100" dir="2700000" algn="tl">
                    <a:srgbClr val="000000">
                      <a:alpha val="43137"/>
                    </a:srgbClr>
                  </a:outerShdw>
                </a:effectLst>
              </a:rPr>
              <a:t>at Grade Level.</a:t>
            </a:r>
            <a:endParaRPr lang="en-US" b="1" dirty="0">
              <a:solidFill>
                <a:schemeClr val="tx1"/>
              </a:solidFill>
              <a:effectLst>
                <a:outerShdw blurRad="38100" dist="38100" dir="2700000" algn="tl">
                  <a:srgbClr val="000000">
                    <a:alpha val="43137"/>
                  </a:srgbClr>
                </a:outerShdw>
              </a:effectLst>
            </a:endParaRPr>
          </a:p>
        </p:txBody>
      </p:sp>
      <p:sp>
        <p:nvSpPr>
          <p:cNvPr id="27" name="Rectangle 26"/>
          <p:cNvSpPr/>
          <p:nvPr/>
        </p:nvSpPr>
        <p:spPr>
          <a:xfrm>
            <a:off x="4267200" y="5775189"/>
            <a:ext cx="2590800" cy="1244719"/>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b="1" dirty="0" smtClean="0">
                <a:solidFill>
                  <a:schemeClr val="tx1"/>
                </a:solidFill>
                <a:effectLst>
                  <a:outerShdw blurRad="38100" dist="38100" dir="2700000" algn="tl">
                    <a:srgbClr val="000000">
                      <a:alpha val="43137"/>
                    </a:srgbClr>
                  </a:outerShdw>
                </a:effectLst>
              </a:rPr>
              <a:t>Sequential Steps </a:t>
            </a:r>
            <a:r>
              <a:rPr lang="en-US" b="1" u="sng" dirty="0" smtClean="0">
                <a:solidFill>
                  <a:schemeClr val="tx1"/>
                </a:solidFill>
                <a:effectLst>
                  <a:outerShdw blurRad="38100" dist="38100" dir="2700000" algn="tl">
                    <a:srgbClr val="000000">
                      <a:alpha val="43137"/>
                    </a:srgbClr>
                  </a:outerShdw>
                </a:effectLst>
              </a:rPr>
              <a:t>toward</a:t>
            </a:r>
            <a:r>
              <a:rPr lang="en-US" b="1" dirty="0" smtClean="0">
                <a:solidFill>
                  <a:schemeClr val="tx1"/>
                </a:solidFill>
                <a:effectLst>
                  <a:outerShdw blurRad="38100" dist="38100" dir="2700000" algn="tl">
                    <a:srgbClr val="000000">
                      <a:alpha val="43137"/>
                    </a:srgbClr>
                  </a:outerShdw>
                </a:effectLst>
              </a:rPr>
              <a:t> Standard Mastery.</a:t>
            </a:r>
            <a:endParaRPr lang="en-US"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884562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544681" y="1120140"/>
            <a:ext cx="4657238" cy="2863958"/>
            <a:chOff x="544681" y="1120140"/>
            <a:chExt cx="4657238" cy="2863958"/>
          </a:xfrm>
        </p:grpSpPr>
        <p:pic>
          <p:nvPicPr>
            <p:cNvPr id="4" name="Picture 6" descr="http://i.telegraph.co.uk/multimedia/archive/02443/polar-bear-walking_2443200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681" y="1120140"/>
              <a:ext cx="4657238" cy="286395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9500" y="3586840"/>
              <a:ext cx="1524000" cy="343827"/>
            </a:xfrm>
            <a:prstGeom prst="rect">
              <a:avLst/>
            </a:prstGeom>
            <a:solidFill>
              <a:schemeClr val="bg1"/>
            </a:solidFill>
          </p:spPr>
          <p:txBody>
            <a:bodyPr wrap="square" lIns="96661" tIns="48331" rIns="96661" bIns="48331" rtlCol="0">
              <a:spAutoFit/>
            </a:bodyPr>
            <a:lstStyle/>
            <a:p>
              <a:r>
                <a:rPr lang="en-US" sz="1600" b="1" dirty="0" smtClean="0"/>
                <a:t>polar bear</a:t>
              </a:r>
              <a:endParaRPr lang="en-US" sz="1600" b="1" dirty="0"/>
            </a:p>
          </p:txBody>
        </p:sp>
      </p:grpSp>
      <p:grpSp>
        <p:nvGrpSpPr>
          <p:cNvPr id="2" name="Group 1"/>
          <p:cNvGrpSpPr/>
          <p:nvPr/>
        </p:nvGrpSpPr>
        <p:grpSpPr>
          <a:xfrm>
            <a:off x="544683" y="5120640"/>
            <a:ext cx="4660052" cy="3440430"/>
            <a:chOff x="544683" y="5120640"/>
            <a:chExt cx="4660052" cy="3440430"/>
          </a:xfrm>
        </p:grpSpPr>
        <p:pic>
          <p:nvPicPr>
            <p:cNvPr id="3" name="Picture 8" descr="http://www.independent.co.uk/incoming/article9200557.ece/alternates/w620/pg-31-penguins-1-rex.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544683" y="5120640"/>
              <a:ext cx="4660052" cy="34404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29500" y="8171555"/>
              <a:ext cx="1103901" cy="343827"/>
            </a:xfrm>
            <a:prstGeom prst="rect">
              <a:avLst/>
            </a:prstGeom>
            <a:solidFill>
              <a:schemeClr val="bg1"/>
            </a:solidFill>
          </p:spPr>
          <p:txBody>
            <a:bodyPr wrap="square" lIns="96661" tIns="48331" rIns="96661" bIns="48331" rtlCol="0">
              <a:spAutoFit/>
            </a:bodyPr>
            <a:lstStyle/>
            <a:p>
              <a:r>
                <a:rPr lang="en-US" sz="1600" b="1" dirty="0"/>
                <a:t>penguin</a:t>
              </a:r>
            </a:p>
          </p:txBody>
        </p:sp>
      </p:grpSp>
      <p:sp>
        <p:nvSpPr>
          <p:cNvPr id="7" name="Rectangle 6"/>
          <p:cNvSpPr/>
          <p:nvPr/>
        </p:nvSpPr>
        <p:spPr>
          <a:xfrm>
            <a:off x="1558019" y="320040"/>
            <a:ext cx="3657600" cy="466938"/>
          </a:xfrm>
          <a:prstGeom prst="rect">
            <a:avLst/>
          </a:prstGeom>
        </p:spPr>
        <p:txBody>
          <a:bodyPr lIns="96661" tIns="48331" rIns="96661" bIns="48331">
            <a:spAutoFit/>
          </a:bodyPr>
          <a:lstStyle/>
          <a:p>
            <a:pPr algn="ctr"/>
            <a:r>
              <a:rPr lang="en-US" sz="2400" dirty="0" smtClean="0"/>
              <a:t>ancillary materials</a:t>
            </a:r>
            <a:endParaRPr lang="en-US" sz="2400" dirty="0"/>
          </a:p>
        </p:txBody>
      </p:sp>
    </p:spTree>
    <p:extLst>
      <p:ext uri="{BB962C8B-B14F-4D97-AF65-F5344CB8AC3E}">
        <p14:creationId xmlns:p14="http://schemas.microsoft.com/office/powerpoint/2010/main" val="4060694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11</a:t>
            </a:fld>
            <a:endParaRPr lang="en-US" dirty="0"/>
          </a:p>
        </p:txBody>
      </p:sp>
      <p:graphicFrame>
        <p:nvGraphicFramePr>
          <p:cNvPr id="20" name="Table 19"/>
          <p:cNvGraphicFramePr>
            <a:graphicFrameLocks noGrp="1"/>
          </p:cNvGraphicFramePr>
          <p:nvPr>
            <p:extLst>
              <p:ext uri="{D42A27DB-BD31-4B8C-83A1-F6EECF244321}">
                <p14:modId xmlns:p14="http://schemas.microsoft.com/office/powerpoint/2010/main" val="1619031814"/>
              </p:ext>
            </p:extLst>
          </p:nvPr>
        </p:nvGraphicFramePr>
        <p:xfrm>
          <a:off x="381000" y="2865120"/>
          <a:ext cx="6472238" cy="1402080"/>
        </p:xfrm>
        <a:graphic>
          <a:graphicData uri="http://schemas.openxmlformats.org/drawingml/2006/table">
            <a:tbl>
              <a:tblPr firstRow="1" firstCol="1" bandRow="1"/>
              <a:tblGrid>
                <a:gridCol w="777875"/>
                <a:gridCol w="878762"/>
                <a:gridCol w="850039"/>
                <a:gridCol w="697260"/>
                <a:gridCol w="760580"/>
                <a:gridCol w="674068"/>
                <a:gridCol w="695788"/>
                <a:gridCol w="1137866"/>
              </a:tblGrid>
              <a:tr h="12607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Ka</a:t>
                      </a:r>
                      <a:endParaRPr lang="en-US" sz="800" dirty="0">
                        <a:effectLst/>
                        <a:latin typeface="Calibri"/>
                        <a:ea typeface="Calibri"/>
                        <a:cs typeface="Times New Roman"/>
                      </a:endParaRPr>
                    </a:p>
                  </a:txBody>
                  <a:tcPr marL="32653" marR="3265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 Kc</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Cd</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Cf</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Ch</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Ck</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2 -Cl</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smtClean="0">
                          <a:solidFill>
                            <a:srgbClr val="000000"/>
                          </a:solidFill>
                          <a:effectLst/>
                          <a:latin typeface="Calibri"/>
                          <a:ea typeface="Times New Roman"/>
                          <a:cs typeface="Times New Roman"/>
                        </a:rPr>
                        <a:t>Standard Mastery </a:t>
                      </a:r>
                      <a:endParaRPr lang="en-US" sz="800" dirty="0">
                        <a:effectLst/>
                        <a:latin typeface="Calibri"/>
                        <a:ea typeface="Calibri"/>
                        <a:cs typeface="Times New Roman"/>
                      </a:endParaRPr>
                    </a:p>
                  </a:txBody>
                  <a:tcPr marL="32653" marR="3265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375505">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who, what, where, when, why and how about a story read and discussed in class.</a:t>
                      </a:r>
                      <a:endParaRPr lang="en-US" sz="800" dirty="0">
                        <a:effectLst/>
                        <a:latin typeface="Calibri"/>
                        <a:ea typeface="Calibri"/>
                        <a:cs typeface="Times New Roman"/>
                      </a:endParaRPr>
                    </a:p>
                  </a:txBody>
                  <a:tcPr marL="32653" marR="32653"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 and define Standard Academic Language: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who, what, where, when, why, and how; ask, answer, questions, key details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Connect the terms who to characters; where and when to setting; what and how to sequence of events.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where, when, why and how questions about key details in a text.</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Student understands that key details help tell who, what, where, when, why and how.</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Uses key details to identify who, what, where, when, why and how about a story not read in class.</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Finds information using key details to answer specific questions about a new story.</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C0D9"/>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RL.2.1</a:t>
                      </a:r>
                      <a:r>
                        <a:rPr lang="en-US" sz="800" dirty="0">
                          <a:effectLst/>
                          <a:latin typeface="Calibri"/>
                          <a:ea typeface="Calibri"/>
                          <a:cs typeface="Helvetica"/>
                        </a:rPr>
                        <a:t> Ask and answer such questions as </a:t>
                      </a:r>
                      <a:r>
                        <a:rPr lang="en-US" sz="800" i="1" dirty="0">
                          <a:effectLst/>
                          <a:latin typeface="Calibri"/>
                          <a:ea typeface="Calibri"/>
                          <a:cs typeface="Helvetica"/>
                        </a:rPr>
                        <a:t>who, what, where, when, why</a:t>
                      </a:r>
                      <a:r>
                        <a:rPr lang="en-US" sz="800" dirty="0">
                          <a:effectLst/>
                          <a:latin typeface="Calibri"/>
                          <a:ea typeface="Calibri"/>
                          <a:cs typeface="Helvetica"/>
                        </a:rPr>
                        <a:t>, and </a:t>
                      </a:r>
                      <a:r>
                        <a:rPr lang="en-US" sz="800" i="1" dirty="0">
                          <a:effectLst/>
                          <a:latin typeface="Calibri"/>
                          <a:ea typeface="Calibri"/>
                          <a:cs typeface="Helvetica"/>
                        </a:rPr>
                        <a:t>how</a:t>
                      </a:r>
                      <a:r>
                        <a:rPr lang="en-US" sz="800" dirty="0">
                          <a:effectLst/>
                          <a:latin typeface="Calibri"/>
                          <a:ea typeface="Calibri"/>
                          <a:cs typeface="Helvetica"/>
                        </a:rPr>
                        <a:t> to demonstrate understanding of key details in a text</a:t>
                      </a:r>
                      <a:endParaRPr lang="en-US" sz="800" dirty="0">
                        <a:effectLst/>
                        <a:latin typeface="Calibri"/>
                        <a:ea typeface="Calibri"/>
                        <a:cs typeface="Times New Roman"/>
                      </a:endParaRPr>
                    </a:p>
                  </a:txBody>
                  <a:tcPr marL="32653" marR="32653"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grpSp>
        <p:nvGrpSpPr>
          <p:cNvPr id="5" name="Group 4"/>
          <p:cNvGrpSpPr/>
          <p:nvPr/>
        </p:nvGrpSpPr>
        <p:grpSpPr>
          <a:xfrm>
            <a:off x="152400" y="228600"/>
            <a:ext cx="6947893" cy="7486430"/>
            <a:chOff x="152400" y="228600"/>
            <a:chExt cx="6947893" cy="7486430"/>
          </a:xfrm>
        </p:grpSpPr>
        <p:sp>
          <p:nvSpPr>
            <p:cNvPr id="6" name="TextBox 5"/>
            <p:cNvSpPr txBox="1"/>
            <p:nvPr/>
          </p:nvSpPr>
          <p:spPr>
            <a:xfrm>
              <a:off x="352425" y="228600"/>
              <a:ext cx="6553200" cy="7140416"/>
            </a:xfrm>
            <a:prstGeom prst="rect">
              <a:avLst/>
            </a:prstGeom>
            <a:noFill/>
          </p:spPr>
          <p:txBody>
            <a:bodyPr wrap="square" rtlCol="0">
              <a:spAutoFit/>
            </a:bodyPr>
            <a:lstStyle/>
            <a:p>
              <a:pPr algn="ctr"/>
              <a:r>
                <a:rPr lang="en-US" sz="1400" b="1" u="sng" dirty="0" smtClean="0"/>
                <a:t>Pre-Assessment and Learning Progressions</a:t>
              </a:r>
            </a:p>
            <a:p>
              <a:pPr algn="ctr"/>
              <a:endParaRPr lang="en-US" sz="1400" b="1" u="sng" dirty="0" smtClean="0"/>
            </a:p>
            <a:p>
              <a:r>
                <a:rPr lang="en-US" sz="1100" dirty="0" smtClean="0"/>
                <a:t>The </a:t>
              </a:r>
              <a:r>
                <a:rPr lang="en-US" sz="1100" b="1" u="sng" dirty="0" smtClean="0"/>
                <a:t>pre-assessments</a:t>
              </a:r>
              <a:r>
                <a:rPr lang="en-US" sz="1100" dirty="0" smtClean="0"/>
                <a:t> are very unique.  </a:t>
              </a:r>
            </a:p>
            <a:p>
              <a:endParaRPr lang="en-US" sz="800" dirty="0"/>
            </a:p>
            <a:p>
              <a:r>
                <a:rPr lang="en-US" sz="1100" dirty="0" smtClean="0"/>
                <a:t>They measure progress </a:t>
              </a:r>
              <a:r>
                <a:rPr lang="en-US" sz="1100" b="1" i="1" u="sng" dirty="0" smtClean="0">
                  <a:effectLst>
                    <a:outerShdw blurRad="38100" dist="38100" dir="2700000" algn="tl">
                      <a:srgbClr val="000000">
                        <a:alpha val="43137"/>
                      </a:srgbClr>
                    </a:outerShdw>
                  </a:effectLst>
                </a:rPr>
                <a:t>toward a standard</a:t>
              </a:r>
              <a:r>
                <a:rPr lang="en-US" sz="1100" dirty="0" smtClean="0"/>
                <a:t>. </a:t>
              </a:r>
            </a:p>
            <a:p>
              <a:endParaRPr lang="en-US" sz="800" dirty="0"/>
            </a:p>
            <a:p>
              <a:r>
                <a:rPr lang="en-US" sz="1100" dirty="0" smtClean="0"/>
                <a:t>Unlike the </a:t>
              </a:r>
              <a:r>
                <a:rPr lang="en-US" sz="1100" b="1" u="sng" dirty="0" smtClean="0"/>
                <a:t>C</a:t>
              </a:r>
              <a:r>
                <a:rPr lang="en-US" sz="1100" dirty="0" smtClean="0"/>
                <a:t>ommon </a:t>
              </a:r>
              <a:r>
                <a:rPr lang="en-US" sz="1100" b="1" u="sng" dirty="0" smtClean="0"/>
                <a:t>F</a:t>
              </a:r>
              <a:r>
                <a:rPr lang="en-US" sz="1100" dirty="0" smtClean="0"/>
                <a:t>ormative </a:t>
              </a:r>
              <a:r>
                <a:rPr lang="en-US" sz="1100" b="1" u="sng" dirty="0" smtClean="0"/>
                <a:t>A</a:t>
              </a:r>
              <a:r>
                <a:rPr lang="en-US" sz="1100" dirty="0" smtClean="0"/>
                <a:t>ssessments which measure standard mastery, the pre-assessments are more like a base-line picture of a student’s strengths and gaps, measuring skills and concepts, students need “</a:t>
              </a:r>
              <a:r>
                <a:rPr lang="en-US" sz="1100" b="1" i="1" dirty="0" smtClean="0"/>
                <a:t>along the way</a:t>
              </a:r>
              <a:r>
                <a:rPr lang="en-US" sz="1100" dirty="0" smtClean="0"/>
                <a:t>,” in order to achieve standard mastery.</a:t>
              </a:r>
            </a:p>
            <a:p>
              <a:endParaRPr lang="en-US" sz="1100" dirty="0" smtClean="0"/>
            </a:p>
            <a:p>
              <a:endParaRPr lang="en-US" sz="1100" dirty="0"/>
            </a:p>
            <a:p>
              <a:endParaRPr lang="en-US" sz="1100" dirty="0" smtClean="0"/>
            </a:p>
            <a:p>
              <a:endParaRPr lang="en-US" sz="1400" dirty="0"/>
            </a:p>
            <a:p>
              <a:endParaRPr lang="en-US" sz="1400" dirty="0" smtClean="0"/>
            </a:p>
            <a:p>
              <a:endParaRPr lang="en-US" sz="1400" dirty="0" smtClean="0"/>
            </a:p>
            <a:p>
              <a:endParaRPr lang="en-US" sz="1400" dirty="0" smtClean="0"/>
            </a:p>
            <a:p>
              <a:endParaRPr lang="en-US" sz="1400" dirty="0" smtClean="0"/>
            </a:p>
            <a:p>
              <a:endParaRPr lang="en-US" sz="1400" dirty="0"/>
            </a:p>
            <a:p>
              <a:endParaRPr lang="en-US" sz="1400" dirty="0" smtClean="0"/>
            </a:p>
            <a:p>
              <a:endParaRPr lang="en-US" sz="1400" dirty="0"/>
            </a:p>
            <a:p>
              <a:endParaRPr lang="en-US" sz="1400" dirty="0" smtClean="0"/>
            </a:p>
            <a:p>
              <a:endParaRPr lang="en-US" sz="1100" dirty="0"/>
            </a:p>
            <a:p>
              <a:endParaRPr lang="en-US" sz="1100" dirty="0" smtClean="0"/>
            </a:p>
            <a:p>
              <a:r>
                <a:rPr lang="en-US" sz="1100" dirty="0" smtClean="0"/>
                <a:t>So what about a “post-assessment?”  There is not a standardized post-assessment.</a:t>
              </a:r>
            </a:p>
            <a:p>
              <a:r>
                <a:rPr lang="en-US" sz="1100" dirty="0" smtClean="0"/>
                <a:t>The true measure of how students are doing “</a:t>
              </a:r>
              <a:r>
                <a:rPr lang="en-US" sz="1100" b="1" i="1" dirty="0" smtClean="0"/>
                <a:t>along the way</a:t>
              </a:r>
              <a:r>
                <a:rPr lang="en-US" sz="1100" dirty="0" smtClean="0"/>
                <a:t>,” is assessed in the classroom during instruction and classroom formative assessment.  For this reason The CFA’s are not called  “post-assessments.”  The CFAs measure the “</a:t>
              </a:r>
              <a:r>
                <a:rPr lang="en-US" sz="1100" b="1" i="1" dirty="0" smtClean="0"/>
                <a:t>end goal</a:t>
              </a:r>
              <a:r>
                <a:rPr lang="en-US" sz="1100" dirty="0" smtClean="0"/>
                <a:t>,” or standard mastery.  However, without the pre-assessments, how will we know what our instruction should focus on throughout each quarter?</a:t>
              </a:r>
            </a:p>
            <a:p>
              <a:endParaRPr lang="en-US" sz="800" dirty="0"/>
            </a:p>
            <a:p>
              <a:r>
                <a:rPr lang="en-US" sz="1100" b="1" u="sng" dirty="0" smtClean="0"/>
                <a:t>Learning Progressions</a:t>
              </a:r>
              <a:r>
                <a:rPr lang="en-US" sz="1100" dirty="0" smtClean="0"/>
                <a:t>: are the </a:t>
              </a:r>
              <a:r>
                <a:rPr lang="en-US" sz="1100" dirty="0"/>
                <a:t>predicted set of skills needed to be able to complete the required task demand of each standard. </a:t>
              </a:r>
              <a:r>
                <a:rPr lang="en-US" sz="1100" dirty="0" smtClean="0"/>
                <a:t>The learning progressions were aligned to Hess’ </a:t>
              </a:r>
              <a:r>
                <a:rPr lang="en-US" sz="1100" b="1" i="1" dirty="0" smtClean="0"/>
                <a:t>Cognitive Rigor Matrix</a:t>
              </a:r>
              <a:r>
                <a:rPr lang="en-US" sz="1100" dirty="0" smtClean="0"/>
                <a:t>.</a:t>
              </a:r>
            </a:p>
            <a:p>
              <a:endParaRPr lang="en-US" sz="800" dirty="0"/>
            </a:p>
            <a:p>
              <a:r>
                <a:rPr lang="en-US" sz="1100" dirty="0" smtClean="0"/>
                <a:t>The pre-assessments measure student proficiency indicated on the boxes in </a:t>
              </a:r>
              <a:r>
                <a:rPr lang="en-US" sz="1100" b="1" i="1" dirty="0" smtClean="0"/>
                <a:t>purple </a:t>
              </a:r>
              <a:r>
                <a:rPr lang="en-US" sz="1100" dirty="0"/>
                <a:t>(</a:t>
              </a:r>
              <a:r>
                <a:rPr lang="en-US" sz="1100" dirty="0" smtClean="0"/>
                <a:t>adjustment points). These points are tasks that allow us to adjust instruction based on performance.  For instance, if a student has difficulty on the first “purple” adjustment point (DOK-1, Cf) the teacher will need to go back to the tasks prior to DOK-1 Cf and scaffold instruction to close the gap, continually moving forward to the end of the  learning progression.</a:t>
              </a:r>
            </a:p>
            <a:p>
              <a:endParaRPr lang="en-US" sz="800" dirty="0"/>
            </a:p>
            <a:p>
              <a:r>
                <a:rPr lang="en-US" sz="1100" dirty="0" smtClean="0"/>
                <a:t>There is a Reading Learning Progression checklist for each standard in each grade that can be used to monitor progress.  It is available at: </a:t>
              </a:r>
              <a:endParaRPr lang="en-US" sz="1100" dirty="0"/>
            </a:p>
          </p:txBody>
        </p:sp>
        <p:sp>
          <p:nvSpPr>
            <p:cNvPr id="28" name="Rectangle 27"/>
            <p:cNvSpPr/>
            <p:nvPr/>
          </p:nvSpPr>
          <p:spPr>
            <a:xfrm>
              <a:off x="1985778" y="7468809"/>
              <a:ext cx="2667000" cy="246221"/>
            </a:xfrm>
            <a:prstGeom prst="rect">
              <a:avLst/>
            </a:prstGeom>
          </p:spPr>
          <p:txBody>
            <a:bodyPr wrap="square">
              <a:spAutoFit/>
            </a:bodyPr>
            <a:lstStyle/>
            <a:p>
              <a:r>
                <a:rPr lang="en-US" sz="1000" dirty="0" smtClean="0">
                  <a:hlinkClick r:id="rId3"/>
                </a:rPr>
                <a:t>http</a:t>
              </a:r>
              <a:r>
                <a:rPr lang="en-US" sz="1000" dirty="0">
                  <a:hlinkClick r:id="rId3"/>
                </a:rPr>
                <a:t>://</a:t>
              </a:r>
              <a:r>
                <a:rPr lang="en-US" sz="1000" dirty="0" smtClean="0">
                  <a:hlinkClick r:id="rId3"/>
                </a:rPr>
                <a:t>sresource.homestead.com/Grade-2.html</a:t>
              </a:r>
              <a:endParaRPr lang="en-US" sz="1000" dirty="0" smtClean="0"/>
            </a:p>
          </p:txBody>
        </p:sp>
        <p:grpSp>
          <p:nvGrpSpPr>
            <p:cNvPr id="3" name="Group 2"/>
            <p:cNvGrpSpPr/>
            <p:nvPr/>
          </p:nvGrpSpPr>
          <p:grpSpPr>
            <a:xfrm>
              <a:off x="152400" y="1665308"/>
              <a:ext cx="6947893" cy="1326217"/>
              <a:chOff x="152400" y="1665308"/>
              <a:chExt cx="6947893" cy="1326217"/>
            </a:xfrm>
          </p:grpSpPr>
          <p:grpSp>
            <p:nvGrpSpPr>
              <p:cNvPr id="15" name="Group 14"/>
              <p:cNvGrpSpPr/>
              <p:nvPr/>
            </p:nvGrpSpPr>
            <p:grpSpPr>
              <a:xfrm>
                <a:off x="390525" y="1950720"/>
                <a:ext cx="6477000" cy="838200"/>
                <a:chOff x="381000" y="304800"/>
                <a:chExt cx="6477000" cy="838200"/>
              </a:xfrm>
            </p:grpSpPr>
            <p:sp>
              <p:nvSpPr>
                <p:cNvPr id="16" name="Rectangle 15"/>
                <p:cNvSpPr/>
                <p:nvPr/>
              </p:nvSpPr>
              <p:spPr>
                <a:xfrm>
                  <a:off x="381000" y="304800"/>
                  <a:ext cx="52578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100" dirty="0" smtClean="0">
                      <a:solidFill>
                        <a:schemeClr val="tx1"/>
                      </a:solidFill>
                    </a:rPr>
                    <a:t>Example of a </a:t>
                  </a:r>
                  <a:r>
                    <a:rPr lang="en-US" sz="1100" b="1" i="1" dirty="0" smtClean="0">
                      <a:solidFill>
                        <a:schemeClr val="tx1"/>
                      </a:solidFill>
                    </a:rPr>
                    <a:t>Learning Progression </a:t>
                  </a:r>
                  <a:r>
                    <a:rPr lang="en-US" sz="1100" dirty="0" smtClean="0">
                      <a:solidFill>
                        <a:schemeClr val="tx1"/>
                      </a:solidFill>
                    </a:rPr>
                    <a:t>for RL.2.1</a:t>
                  </a:r>
                </a:p>
                <a:p>
                  <a:pPr algn="ctr"/>
                  <a:r>
                    <a:rPr lang="en-US" sz="1100" dirty="0" smtClean="0">
                      <a:solidFill>
                        <a:schemeClr val="tx1"/>
                      </a:solidFill>
                    </a:rPr>
                    <a:t>Pre-Assessments Measure </a:t>
                  </a:r>
                  <a:r>
                    <a:rPr lang="en-US" sz="1100" b="1" i="1" dirty="0" smtClean="0">
                      <a:solidFill>
                        <a:schemeClr val="tx1"/>
                      </a:solidFill>
                    </a:rPr>
                    <a:t>Adjustment Points</a:t>
                  </a:r>
                  <a:r>
                    <a:rPr lang="en-US" sz="1100" i="1" dirty="0" smtClean="0">
                      <a:solidFill>
                        <a:schemeClr val="tx1"/>
                      </a:solidFill>
                    </a:rPr>
                    <a:t> </a:t>
                  </a:r>
                  <a:r>
                    <a:rPr lang="en-US" sz="1100" dirty="0" smtClean="0">
                      <a:solidFill>
                        <a:schemeClr val="tx1"/>
                      </a:solidFill>
                    </a:rPr>
                    <a:t>(in purple)</a:t>
                  </a:r>
                  <a:endParaRPr lang="en-US" sz="1100" dirty="0">
                    <a:solidFill>
                      <a:schemeClr val="tx1"/>
                    </a:solidFill>
                  </a:endParaRPr>
                </a:p>
              </p:txBody>
            </p:sp>
            <p:sp>
              <p:nvSpPr>
                <p:cNvPr id="17" name="Rectangle 16"/>
                <p:cNvSpPr/>
                <p:nvPr/>
              </p:nvSpPr>
              <p:spPr>
                <a:xfrm>
                  <a:off x="5943600" y="304800"/>
                  <a:ext cx="838200" cy="8382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200" b="1" dirty="0" smtClean="0">
                      <a:solidFill>
                        <a:schemeClr val="tx1"/>
                      </a:solidFill>
                    </a:rPr>
                    <a:t>CFA</a:t>
                  </a:r>
                </a:p>
                <a:p>
                  <a:r>
                    <a:rPr lang="en-US" sz="1000" dirty="0" smtClean="0">
                      <a:solidFill>
                        <a:schemeClr val="tx1"/>
                      </a:solidFill>
                    </a:rPr>
                    <a:t>RL.2.1 </a:t>
                  </a:r>
                  <a:r>
                    <a:rPr lang="en-US" sz="1000" b="1" dirty="0" smtClean="0">
                      <a:solidFill>
                        <a:schemeClr val="tx1"/>
                      </a:solidFill>
                    </a:rPr>
                    <a:t>grade-leve</a:t>
                  </a:r>
                  <a:r>
                    <a:rPr lang="en-US" sz="1000" dirty="0" smtClean="0">
                      <a:solidFill>
                        <a:schemeClr val="tx1"/>
                      </a:solidFill>
                    </a:rPr>
                    <a:t>l standard assessment. </a:t>
                  </a:r>
                </a:p>
              </p:txBody>
            </p:sp>
            <p:sp>
              <p:nvSpPr>
                <p:cNvPr id="19" name="Rectangle 18"/>
                <p:cNvSpPr/>
                <p:nvPr/>
              </p:nvSpPr>
              <p:spPr>
                <a:xfrm>
                  <a:off x="385762" y="723900"/>
                  <a:ext cx="5257800" cy="419100"/>
                </a:xfrm>
                <a:prstGeom prst="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000" dirty="0" smtClean="0">
                      <a:solidFill>
                        <a:schemeClr val="tx1"/>
                      </a:solidFill>
                    </a:rPr>
                    <a:t>After the pre-assessment is given, Learning Progressions provide informal formative assessment </a:t>
                  </a:r>
                  <a:r>
                    <a:rPr lang="en-US" sz="1000" b="1" i="1" dirty="0" smtClean="0">
                      <a:solidFill>
                        <a:schemeClr val="tx1"/>
                      </a:solidFill>
                    </a:rPr>
                    <a:t>below and near grade-level  “</a:t>
                  </a:r>
                  <a:r>
                    <a:rPr lang="en-US" sz="1000" dirty="0" smtClean="0">
                      <a:solidFill>
                        <a:schemeClr val="tx1"/>
                      </a:solidFill>
                    </a:rPr>
                    <a:t>tasks” </a:t>
                  </a:r>
                  <a:r>
                    <a:rPr lang="en-US" sz="1000" b="1" i="1" dirty="0" smtClean="0">
                      <a:solidFill>
                        <a:schemeClr val="tx1"/>
                      </a:solidFill>
                    </a:rPr>
                    <a:t>throughout each quarter.</a:t>
                  </a:r>
                  <a:endParaRPr lang="en-US" sz="1000" dirty="0">
                    <a:solidFill>
                      <a:schemeClr val="tx1"/>
                    </a:solidFill>
                  </a:endParaRPr>
                </a:p>
              </p:txBody>
            </p:sp>
            <p:cxnSp>
              <p:nvCxnSpPr>
                <p:cNvPr id="18" name="Straight Arrow Connector 17"/>
                <p:cNvCxnSpPr/>
                <p:nvPr/>
              </p:nvCxnSpPr>
              <p:spPr>
                <a:xfrm>
                  <a:off x="381000" y="1143000"/>
                  <a:ext cx="6477000" cy="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 name="Rounded Rectangle 1"/>
              <p:cNvSpPr/>
              <p:nvPr/>
            </p:nvSpPr>
            <p:spPr>
              <a:xfrm>
                <a:off x="152400" y="1926510"/>
                <a:ext cx="838200"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effectLst>
                      <a:outerShdw blurRad="38100" dist="38100" dir="2700000" algn="tl">
                        <a:srgbClr val="000000">
                          <a:alpha val="43137"/>
                        </a:srgbClr>
                      </a:outerShdw>
                    </a:effectLst>
                  </a:rPr>
                  <a:t>Beg. </a:t>
                </a:r>
                <a:r>
                  <a:rPr lang="en-US" sz="1200" b="1" dirty="0">
                    <a:solidFill>
                      <a:schemeClr val="tx1"/>
                    </a:solidFill>
                    <a:effectLst>
                      <a:outerShdw blurRad="38100" dist="38100" dir="2700000" algn="tl">
                        <a:srgbClr val="000000">
                          <a:alpha val="43137"/>
                        </a:srgbClr>
                      </a:outerShdw>
                    </a:effectLst>
                  </a:rPr>
                  <a:t>o</a:t>
                </a:r>
                <a:r>
                  <a:rPr lang="en-US" sz="1200" b="1" dirty="0" smtClean="0">
                    <a:solidFill>
                      <a:schemeClr val="tx1"/>
                    </a:solidFill>
                    <a:effectLst>
                      <a:outerShdw blurRad="38100" dist="38100" dir="2700000" algn="tl">
                        <a:srgbClr val="000000">
                          <a:alpha val="43137"/>
                        </a:srgbClr>
                      </a:outerShdw>
                    </a:effectLst>
                  </a:rPr>
                  <a:t>f QTR</a:t>
                </a:r>
                <a:endParaRPr lang="en-US" sz="12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3814755" y="2586315"/>
                <a:ext cx="797722"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tx1"/>
                    </a:solidFill>
                    <a:effectLst>
                      <a:outerShdw blurRad="38100" dist="38100" dir="2700000" algn="tl">
                        <a:srgbClr val="000000">
                          <a:alpha val="43137"/>
                        </a:srgbClr>
                      </a:outerShdw>
                    </a:effectLst>
                  </a:rPr>
                  <a:t>Throughout the QTR</a:t>
                </a:r>
                <a:endParaRPr lang="en-US" sz="900" b="1" dirty="0">
                  <a:solidFill>
                    <a:schemeClr val="tx1"/>
                  </a:solidFill>
                  <a:effectLst>
                    <a:outerShdw blurRad="38100" dist="38100" dir="2700000" algn="tl">
                      <a:srgbClr val="000000">
                        <a:alpha val="43137"/>
                      </a:srgbClr>
                    </a:outerShdw>
                  </a:effectLst>
                </a:endParaRPr>
              </a:p>
            </p:txBody>
          </p:sp>
          <p:sp>
            <p:nvSpPr>
              <p:cNvPr id="13" name="Rounded Rectangle 12"/>
              <p:cNvSpPr/>
              <p:nvPr/>
            </p:nvSpPr>
            <p:spPr>
              <a:xfrm>
                <a:off x="6482357" y="1665308"/>
                <a:ext cx="617936" cy="405210"/>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effectLst>
                      <a:outerShdw blurRad="38100" dist="38100" dir="2700000" algn="tl">
                        <a:srgbClr val="000000">
                          <a:alpha val="43137"/>
                        </a:srgbClr>
                      </a:outerShdw>
                    </a:effectLst>
                  </a:rPr>
                  <a:t>E</a:t>
                </a:r>
                <a:r>
                  <a:rPr lang="en-US" sz="900" b="1" dirty="0" smtClean="0">
                    <a:solidFill>
                      <a:schemeClr val="tx1"/>
                    </a:solidFill>
                    <a:effectLst>
                      <a:outerShdw blurRad="38100" dist="38100" dir="2700000" algn="tl">
                        <a:srgbClr val="000000">
                          <a:alpha val="43137"/>
                        </a:srgbClr>
                      </a:outerShdw>
                    </a:effectLst>
                  </a:rPr>
                  <a:t>ND of  QTR</a:t>
                </a:r>
                <a:endParaRPr lang="en-US" sz="900" b="1" dirty="0">
                  <a:solidFill>
                    <a:schemeClr val="tx1"/>
                  </a:solidFill>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1052324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81000" y="574685"/>
            <a:ext cx="6553200" cy="954107"/>
          </a:xfrm>
          <a:prstGeom prst="rect">
            <a:avLst/>
          </a:prstGeom>
          <a:noFill/>
        </p:spPr>
        <p:txBody>
          <a:bodyPr wrap="square" rtlCol="0">
            <a:spAutoFit/>
          </a:bodyPr>
          <a:lstStyle/>
          <a:p>
            <a:r>
              <a:rPr lang="en-US" sz="1400" b="1" dirty="0" smtClean="0"/>
              <a:t>Quarter Two </a:t>
            </a:r>
            <a:r>
              <a:rPr lang="en-US" sz="1400" dirty="0" smtClean="0"/>
              <a:t>Reading Literature Learning Progressions.  </a:t>
            </a:r>
          </a:p>
          <a:p>
            <a:r>
              <a:rPr lang="en-US" sz="1400" dirty="0" smtClean="0"/>
              <a:t>The indicated boxes highlighted </a:t>
            </a:r>
            <a:r>
              <a:rPr lang="en-US" sz="1400" b="1" i="1" dirty="0" smtClean="0"/>
              <a:t>before the standard</a:t>
            </a:r>
            <a:r>
              <a:rPr lang="en-US" sz="1400" dirty="0" smtClean="0"/>
              <a:t>, are assessed on this pre-assessment. The standard itself is assessed on the Common Formative Assessment (CFA) at the end of each quarter.</a:t>
            </a:r>
            <a:endParaRPr lang="en-US" sz="1400" dirty="0"/>
          </a:p>
        </p:txBody>
      </p:sp>
      <p:sp>
        <p:nvSpPr>
          <p:cNvPr id="4" name="Slide Number Placeholder 3"/>
          <p:cNvSpPr>
            <a:spLocks noGrp="1"/>
          </p:cNvSpPr>
          <p:nvPr>
            <p:ph type="sldNum" sz="quarter" idx="12"/>
          </p:nvPr>
        </p:nvSpPr>
        <p:spPr/>
        <p:txBody>
          <a:bodyPr/>
          <a:lstStyle/>
          <a:p>
            <a:fld id="{F177B04D-AEB5-43ED-B9BA-B3D1EC9C9067}" type="slidenum">
              <a:rPr lang="en-US" smtClean="0"/>
              <a:pPr/>
              <a:t>12</a:t>
            </a:fld>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426351112"/>
              </p:ext>
            </p:extLst>
          </p:nvPr>
        </p:nvGraphicFramePr>
        <p:xfrm>
          <a:off x="228600" y="1600200"/>
          <a:ext cx="6721474" cy="3084576"/>
        </p:xfrm>
        <a:graphic>
          <a:graphicData uri="http://schemas.openxmlformats.org/drawingml/2006/table">
            <a:tbl>
              <a:tblPr firstRow="1" firstCol="1" bandRow="1"/>
              <a:tblGrid>
                <a:gridCol w="533400"/>
                <a:gridCol w="533400"/>
                <a:gridCol w="597625"/>
                <a:gridCol w="479341"/>
                <a:gridCol w="523234"/>
                <a:gridCol w="533400"/>
                <a:gridCol w="609600"/>
                <a:gridCol w="609600"/>
                <a:gridCol w="609600"/>
                <a:gridCol w="533400"/>
                <a:gridCol w="565689"/>
                <a:gridCol w="593185"/>
              </a:tblGrid>
              <a:tr h="173541">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0867" marR="30867"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 </a:t>
                      </a:r>
                      <a:r>
                        <a:rPr lang="en-US" sz="800" b="1" dirty="0" err="1">
                          <a:solidFill>
                            <a:srgbClr val="000000"/>
                          </a:solidFill>
                          <a:effectLst/>
                          <a:latin typeface="Calibri"/>
                          <a:ea typeface="Times New Roman"/>
                          <a:cs typeface="Times New Roman"/>
                        </a:rPr>
                        <a:t>Ch</a:t>
                      </a:r>
                      <a:endParaRPr lang="en-US" sz="800" dirty="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ANp</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DOK 2 - ANr</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DOK 2 - ANt</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c>
                  <a:txBody>
                    <a:bodyPr/>
                    <a:lstStyle/>
                    <a:p>
                      <a:pPr marL="0" marR="0" algn="l">
                        <a:lnSpc>
                          <a:spcPct val="115000"/>
                        </a:lnSpc>
                        <a:spcBef>
                          <a:spcPts val="0"/>
                        </a:spcBef>
                        <a:spcAft>
                          <a:spcPts val="0"/>
                        </a:spcAft>
                      </a:pPr>
                      <a:r>
                        <a:rPr lang="en-US" sz="800" b="1">
                          <a:solidFill>
                            <a:srgbClr val="000000"/>
                          </a:solidFill>
                          <a:effectLst/>
                          <a:latin typeface="Calibri"/>
                          <a:ea typeface="Times New Roman"/>
                          <a:cs typeface="Times New Roman"/>
                        </a:rPr>
                        <a:t>DOK 3 - APx</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3 – EVC</a:t>
                      </a:r>
                      <a:endParaRPr lang="en-US" sz="800">
                        <a:effectLst/>
                        <a:latin typeface="Calibri"/>
                        <a:ea typeface="Calibri"/>
                        <a:cs typeface="Times New Roman"/>
                      </a:endParaRPr>
                    </a:p>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0867" marR="30867"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FBD4B4"/>
                    </a:solidFill>
                  </a:tcPr>
                </a:tc>
              </a:tr>
              <a:tr h="567952">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or locate books that tell stories and books that give information.</a:t>
                      </a:r>
                      <a:endParaRPr lang="en-US" sz="800" dirty="0">
                        <a:effectLst/>
                        <a:latin typeface="Calibri"/>
                        <a:ea typeface="Calibri"/>
                        <a:cs typeface="Times New Roman"/>
                      </a:endParaRPr>
                    </a:p>
                  </a:txBody>
                  <a:tcPr marL="30867" marR="30867"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explain, differences, major, information text and “books that tell a story.”</a:t>
                      </a:r>
                      <a:endParaRPr lang="en-US" sz="80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Use words accurately when identifying literary elements (characters, setting) and informational elements (heading, topic).</a:t>
                      </a:r>
                      <a:endParaRPr lang="en-US" sz="80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Answers questions about details in books that tell stories and books that give information (read and discussed in  c lass)</a:t>
                      </a:r>
                      <a:endParaRPr lang="en-US" sz="80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u="sng">
                          <a:solidFill>
                            <a:srgbClr val="000000"/>
                          </a:solidFill>
                          <a:effectLst/>
                          <a:latin typeface="Calibri"/>
                          <a:ea typeface="Times New Roman"/>
                          <a:cs typeface="Times New Roman"/>
                        </a:rPr>
                        <a:t>Content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books have different purposes and can give examples between books that tell stories and books that provide information.</a:t>
                      </a:r>
                      <a:endParaRPr lang="en-US" sz="80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Identifies and describes the aspects that are different between books that tell stories and books that give information.</a:t>
                      </a:r>
                      <a:endParaRPr lang="en-US" sz="800" dirty="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specific information in story books and informational books to demonstrate an understanding of the differences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endParaRPr lang="en-US" sz="800" b="1" dirty="0" smtClean="0">
                        <a:solidFill>
                          <a:srgbClr val="000000"/>
                        </a:solidFill>
                        <a:effectLst/>
                        <a:latin typeface="Calibri"/>
                        <a:ea typeface="Calibri"/>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n-US" sz="800" b="1" dirty="0" smtClean="0">
                          <a:solidFill>
                            <a:srgbClr val="C00000"/>
                          </a:solidFill>
                          <a:effectLst>
                            <a:outerShdw blurRad="38100" dist="38100" dir="2700000" algn="tl">
                              <a:srgbClr val="000000">
                                <a:alpha val="43137"/>
                              </a:srgbClr>
                            </a:outerShdw>
                          </a:effectLst>
                          <a:latin typeface="+mn-lt"/>
                          <a:ea typeface="Calibri"/>
                          <a:cs typeface="Times New Roman"/>
                        </a:rPr>
                        <a:t>SELECTED REPONSE</a:t>
                      </a:r>
                      <a:endParaRPr lang="en-US" sz="800" dirty="0" smtClean="0">
                        <a:solidFill>
                          <a:srgbClr val="C00000"/>
                        </a:solidFill>
                        <a:effectLst>
                          <a:outerShdw blurRad="38100" dist="38100" dir="2700000" algn="tl">
                            <a:srgbClr val="000000">
                              <a:alpha val="43137"/>
                            </a:srgbClr>
                          </a:outerShdw>
                        </a:effectLst>
                        <a:latin typeface="+mn-lt"/>
                        <a:ea typeface="Calibri"/>
                        <a:cs typeface="Times New Roman"/>
                      </a:endParaRPr>
                    </a:p>
                    <a:p>
                      <a:pPr marL="0" marR="0" algn="l">
                        <a:lnSpc>
                          <a:spcPct val="115000"/>
                        </a:lnSpc>
                        <a:spcBef>
                          <a:spcPts val="0"/>
                        </a:spcBef>
                        <a:spcAft>
                          <a:spcPts val="0"/>
                        </a:spcAft>
                      </a:pPr>
                      <a:endParaRPr lang="en-US" sz="800" dirty="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Using a wide range of text types, explain the major differences between books that tell stories (literary) and books that give information (informational).</a:t>
                      </a:r>
                      <a:endParaRPr lang="en-US" sz="800" dirty="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Analyze text structure of a range of text types (both literary and informational) by noting the similarities and differences (using a graphic organizer</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Distinguish text features between books that tell stories (literary) and books that give information (informational) by answering questions (</a:t>
                      </a:r>
                      <a:r>
                        <a:rPr lang="en-US" sz="800" u="sng" dirty="0">
                          <a:solidFill>
                            <a:srgbClr val="000000"/>
                          </a:solidFill>
                          <a:effectLst/>
                          <a:latin typeface="Calibri"/>
                          <a:ea typeface="Times New Roman"/>
                          <a:cs typeface="Times New Roman"/>
                        </a:rPr>
                        <a:t>new text</a:t>
                      </a:r>
                      <a:r>
                        <a:rPr lang="en-US" sz="800" dirty="0">
                          <a:solidFill>
                            <a:srgbClr val="000000"/>
                          </a:solidFill>
                          <a:effectLst/>
                          <a:latin typeface="Calibri"/>
                          <a:ea typeface="Times New Roman"/>
                          <a:cs typeface="Times New Roman"/>
                        </a:rPr>
                        <a:t>!).</a:t>
                      </a:r>
                      <a:endParaRPr lang="en-US" sz="800" dirty="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effectLst/>
                          <a:latin typeface="Calibri"/>
                          <a:ea typeface="Times New Roman"/>
                          <a:cs typeface="Calibri"/>
                        </a:rPr>
                        <a:t>Explains why a text is a story “text” or an informational text by citing evidence and </a:t>
                      </a:r>
                      <a:r>
                        <a:rPr lang="en-US" sz="800" b="1" dirty="0" smtClean="0">
                          <a:effectLst/>
                          <a:latin typeface="Calibri"/>
                          <a:ea typeface="Times New Roman"/>
                          <a:cs typeface="Calibri"/>
                        </a:rPr>
                        <a:t>examples</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Times New Roman"/>
                          <a:cs typeface="Calibri"/>
                        </a:rPr>
                        <a:t>SELECTED RESPONSE</a:t>
                      </a:r>
                      <a:r>
                        <a:rPr lang="en-US" sz="800" b="1" dirty="0" smtClean="0">
                          <a:effectLst/>
                          <a:latin typeface="Calibri"/>
                          <a:ea typeface="Times New Roman"/>
                          <a:cs typeface="Calibri"/>
                        </a:rPr>
                        <a:t>.</a:t>
                      </a:r>
                      <a:endParaRPr lang="en-US" sz="800" dirty="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RL.1.5</a:t>
                      </a:r>
                      <a:r>
                        <a:rPr lang="en-US" sz="800" dirty="0">
                          <a:effectLst/>
                          <a:latin typeface="Calibri"/>
                          <a:ea typeface="Calibri"/>
                          <a:cs typeface="Helvetica"/>
                        </a:rPr>
                        <a:t> Explain major differences between books that tell stories and books that give information, drawing on a wide reading of a range of text types (cite evidence).</a:t>
                      </a:r>
                      <a:endParaRPr lang="en-US" sz="800" dirty="0">
                        <a:effectLst/>
                        <a:latin typeface="Calibri"/>
                        <a:ea typeface="Calibri"/>
                        <a:cs typeface="Times New Roman"/>
                      </a:endParaRPr>
                    </a:p>
                  </a:txBody>
                  <a:tcPr marL="30867" marR="30867"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522353504"/>
              </p:ext>
            </p:extLst>
          </p:nvPr>
        </p:nvGraphicFramePr>
        <p:xfrm>
          <a:off x="228600" y="4922520"/>
          <a:ext cx="6721474" cy="1402080"/>
        </p:xfrm>
        <a:graphic>
          <a:graphicData uri="http://schemas.openxmlformats.org/drawingml/2006/table">
            <a:tbl>
              <a:tblPr firstRow="1" firstCol="1" bandRow="1"/>
              <a:tblGrid>
                <a:gridCol w="757748"/>
                <a:gridCol w="807588"/>
                <a:gridCol w="869710"/>
                <a:gridCol w="776527"/>
                <a:gridCol w="979427"/>
                <a:gridCol w="791054"/>
                <a:gridCol w="900771"/>
                <a:gridCol w="838649"/>
              </a:tblGrid>
              <a:tr h="129292">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2100" marR="32100"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2 –</a:t>
                      </a:r>
                      <a:r>
                        <a:rPr lang="en-US" sz="800" b="1" dirty="0" err="1">
                          <a:solidFill>
                            <a:srgbClr val="000000"/>
                          </a:solidFill>
                          <a:effectLst/>
                          <a:latin typeface="Calibri"/>
                          <a:ea typeface="Times New Roman"/>
                          <a:cs typeface="Times New Roman"/>
                        </a:rPr>
                        <a:t>Ck</a:t>
                      </a:r>
                      <a:endParaRPr lang="en-US" sz="800" dirty="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–Cl</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8CCE4"/>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2100" marR="32100"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295320">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Retell details about characters in a story (read and discussed in class).</a:t>
                      </a:r>
                      <a:endParaRPr lang="en-US" sz="800" dirty="0">
                        <a:effectLst/>
                        <a:latin typeface="Calibri"/>
                        <a:ea typeface="Calibri"/>
                        <a:cs typeface="Times New Roman"/>
                      </a:endParaRPr>
                    </a:p>
                  </a:txBody>
                  <a:tcPr marL="32100" marR="3210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character, setting, identify, telling, speaking and phrase “points in a text.”</a:t>
                      </a:r>
                      <a:endParaRPr lang="en-US" sz="800" dirty="0">
                        <a:effectLst/>
                        <a:latin typeface="Calibri"/>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Uses correct words to explain who spoke in a text (i.e., “___</a:t>
                      </a:r>
                      <a:r>
                        <a:rPr lang="en-US" sz="800" dirty="0" err="1">
                          <a:solidFill>
                            <a:srgbClr val="000000"/>
                          </a:solidFill>
                          <a:effectLst/>
                          <a:latin typeface="Calibri"/>
                          <a:ea typeface="Times New Roman"/>
                          <a:cs typeface="Times New Roman"/>
                        </a:rPr>
                        <a:t>said”or</a:t>
                      </a:r>
                      <a:r>
                        <a:rPr lang="en-US" sz="800" dirty="0">
                          <a:solidFill>
                            <a:srgbClr val="000000"/>
                          </a:solidFill>
                          <a:effectLst/>
                          <a:latin typeface="Calibri"/>
                          <a:ea typeface="Times New Roman"/>
                          <a:cs typeface="Times New Roman"/>
                        </a:rPr>
                        <a:t>“__ is telling the story now...”).</a:t>
                      </a:r>
                      <a:endParaRPr lang="en-US" sz="800" dirty="0">
                        <a:effectLst/>
                        <a:latin typeface="Calibri"/>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Answers questions about who is speaking in a text (that has been read and discussed in class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Understands that there are clues in a text to tell us when someone is speaking.  Can give examples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Identifies different parts of a text that shows when a character is speaking (read in class, but not discussed).</a:t>
                      </a:r>
                      <a:endParaRPr lang="en-US" sz="800" dirty="0">
                        <a:effectLst/>
                        <a:latin typeface="Calibri"/>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information (the part of the text) to identify specifically who is telling the story at various points in a </a:t>
                      </a:r>
                      <a:r>
                        <a:rPr lang="en-US" sz="800" b="1" u="sng" dirty="0">
                          <a:solidFill>
                            <a:srgbClr val="000000"/>
                          </a:solidFill>
                          <a:effectLst/>
                          <a:latin typeface="Calibri"/>
                          <a:ea typeface="Times New Roman"/>
                          <a:cs typeface="Times New Roman"/>
                        </a:rPr>
                        <a:t>new text</a:t>
                      </a:r>
                      <a:r>
                        <a:rPr lang="en-US" sz="800" b="1" u="sng"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u="none" dirty="0" smtClean="0">
                          <a:solidFill>
                            <a:srgbClr val="C00000"/>
                          </a:solidFill>
                          <a:effectLst>
                            <a:outerShdw blurRad="38100" dist="38100" dir="2700000" algn="tl">
                              <a:srgbClr val="000000">
                                <a:alpha val="43137"/>
                              </a:srgbClr>
                            </a:outerShdw>
                          </a:effectLst>
                          <a:latin typeface="Calibri"/>
                          <a:ea typeface="Calibri"/>
                          <a:cs typeface="Times New Roman"/>
                        </a:rPr>
                        <a:t>CONSTRUCTED</a:t>
                      </a:r>
                      <a:r>
                        <a:rPr lang="en-US" sz="800" b="1" u="none" baseline="0" dirty="0" smtClean="0">
                          <a:solidFill>
                            <a:srgbClr val="C00000"/>
                          </a:solidFill>
                          <a:effectLst>
                            <a:outerShdw blurRad="38100" dist="38100" dir="2700000" algn="tl">
                              <a:srgbClr val="000000">
                                <a:alpha val="43137"/>
                              </a:srgbClr>
                            </a:outerShdw>
                          </a:effectLst>
                          <a:latin typeface="Calibri"/>
                          <a:ea typeface="Calibri"/>
                          <a:cs typeface="Times New Roman"/>
                        </a:rPr>
                        <a:t> RESPONSE</a:t>
                      </a:r>
                      <a:endParaRPr lang="en-US" sz="800" u="none"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RL.1.6</a:t>
                      </a:r>
                      <a:r>
                        <a:rPr lang="en-US" sz="800" dirty="0">
                          <a:effectLst/>
                          <a:latin typeface="Calibri"/>
                          <a:ea typeface="Calibri"/>
                          <a:cs typeface="Helvetica"/>
                        </a:rPr>
                        <a:t> Identify who is telling the story at various points in a text.</a:t>
                      </a:r>
                      <a:endParaRPr lang="en-US" sz="800" dirty="0">
                        <a:effectLst/>
                        <a:latin typeface="Calibri"/>
                        <a:ea typeface="Calibri"/>
                        <a:cs typeface="Times New Roman"/>
                      </a:endParaRPr>
                    </a:p>
                  </a:txBody>
                  <a:tcPr marL="32100" marR="3210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76875814"/>
              </p:ext>
            </p:extLst>
          </p:nvPr>
        </p:nvGraphicFramePr>
        <p:xfrm>
          <a:off x="228600" y="6547104"/>
          <a:ext cx="6721475" cy="1682496"/>
        </p:xfrm>
        <a:graphic>
          <a:graphicData uri="http://schemas.openxmlformats.org/drawingml/2006/table">
            <a:tbl>
              <a:tblPr firstRow="1" firstCol="1" bandRow="1"/>
              <a:tblGrid>
                <a:gridCol w="914400"/>
                <a:gridCol w="765965"/>
                <a:gridCol w="1139035"/>
                <a:gridCol w="838200"/>
                <a:gridCol w="685800"/>
                <a:gridCol w="762000"/>
                <a:gridCol w="838200"/>
                <a:gridCol w="777875"/>
              </a:tblGrid>
              <a:tr h="128768">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970" marR="31970"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Cd</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Standard</a:t>
                      </a:r>
                      <a:endParaRPr lang="en-US" sz="800">
                        <a:effectLst/>
                        <a:latin typeface="Calibri"/>
                        <a:ea typeface="Calibri"/>
                        <a:cs typeface="Times New Roman"/>
                      </a:endParaRPr>
                    </a:p>
                  </a:txBody>
                  <a:tcPr marL="31970" marR="31970"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BFBFBF"/>
                    </a:solidFill>
                  </a:tcPr>
                </a:tc>
              </a:tr>
              <a:tr h="514718">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illustrations in a story.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Recall details about characters, setting or events.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(read and discussed in class)</a:t>
                      </a:r>
                      <a:endParaRPr lang="en-US" sz="800" dirty="0">
                        <a:effectLst/>
                        <a:latin typeface="Calibri"/>
                        <a:ea typeface="Calibri"/>
                        <a:cs typeface="Times New Roman"/>
                      </a:endParaRPr>
                    </a:p>
                  </a:txBody>
                  <a:tcPr marL="31970" marR="31970"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Define and use </a:t>
                      </a:r>
                      <a:r>
                        <a:rPr lang="en-US" sz="800" u="sng" dirty="0">
                          <a:solidFill>
                            <a:srgbClr val="000000"/>
                          </a:solidFill>
                          <a:effectLst/>
                          <a:latin typeface="Calibri"/>
                          <a:ea typeface="Times New Roman"/>
                          <a:cs typeface="Times New Roman"/>
                        </a:rPr>
                        <a:t>Standard Academic Language</a:t>
                      </a:r>
                      <a:r>
                        <a:rPr lang="en-US" sz="800" dirty="0">
                          <a:solidFill>
                            <a:srgbClr val="000000"/>
                          </a:solidFill>
                          <a:effectLst/>
                          <a:latin typeface="Calibri"/>
                          <a:ea typeface="Times New Roman"/>
                          <a:cs typeface="Times New Roman"/>
                        </a:rPr>
                        <a:t>:  illustrations, story, details, describe, characters, setting and event.</a:t>
                      </a:r>
                      <a:endParaRPr lang="en-US" sz="800" dirty="0">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Identify an illustration in a story that helps describe a character, setting or event.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Identify text details – words – that help describe a character, setting or event.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Arial"/>
                        </a:rPr>
                        <a:t> </a:t>
                      </a:r>
                      <a:r>
                        <a:rPr lang="en-US" sz="800" b="1" dirty="0" smtClean="0">
                          <a:solidFill>
                            <a:srgbClr val="C00000"/>
                          </a:solidFill>
                          <a:effectLst>
                            <a:outerShdw blurRad="38100" dist="38100" dir="2700000" algn="tl">
                              <a:srgbClr val="000000">
                                <a:alpha val="43137"/>
                              </a:srgbClr>
                            </a:outerShdw>
                          </a:effectLst>
                          <a:latin typeface="Calibri"/>
                          <a:ea typeface="Times New Roman"/>
                          <a:cs typeface="Arial"/>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 who, what, when, where and how questions about literary elements (characters, setting and events</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REPSONSE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dirty="0">
                          <a:solidFill>
                            <a:srgbClr val="000000"/>
                          </a:solidFill>
                          <a:effectLst/>
                          <a:latin typeface="Calibri"/>
                          <a:ea typeface="Times New Roman"/>
                          <a:cs typeface="Times New Roman"/>
                        </a:rPr>
                        <a:t>Concept Development</a:t>
                      </a:r>
                      <a:r>
                        <a:rPr lang="en-US" sz="800" dirty="0">
                          <a:solidFill>
                            <a:srgbClr val="000000"/>
                          </a:solidFill>
                          <a:effectLst/>
                          <a:latin typeface="Calibri"/>
                          <a:ea typeface="Times New Roman"/>
                          <a:cs typeface="Times New Roman"/>
                        </a:rPr>
                        <a:t> Explain how details and illustrations are used by an author to describe characters, setting or events.</a:t>
                      </a:r>
                      <a:endParaRPr lang="en-US" sz="800" dirty="0">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dirty="0">
                          <a:solidFill>
                            <a:srgbClr val="000000"/>
                          </a:solidFill>
                          <a:effectLst/>
                          <a:latin typeface="Calibri"/>
                          <a:ea typeface="Times New Roman"/>
                          <a:cs typeface="Times New Roman"/>
                        </a:rPr>
                        <a:t>Locate illustrations and details that answer specific questions about characters, setting or events.</a:t>
                      </a:r>
                      <a:endParaRPr lang="en-US" sz="800" dirty="0">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Calibri"/>
                        </a:rPr>
                        <a:t>Obtain and interpret information using illustrations and details to describe </a:t>
                      </a:r>
                      <a:r>
                        <a:rPr lang="en-US" sz="800" b="1" dirty="0">
                          <a:effectLst/>
                          <a:latin typeface="Calibri"/>
                          <a:ea typeface="Calibri"/>
                          <a:cs typeface="Calibri"/>
                        </a:rPr>
                        <a:t>characters, setting, or events</a:t>
                      </a:r>
                      <a:r>
                        <a:rPr lang="en-US" sz="800" b="1" dirty="0" smtClean="0">
                          <a:effectLst/>
                          <a:latin typeface="Calibri"/>
                          <a:ea typeface="Calibri"/>
                          <a:cs typeface="Calibri"/>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RL.1.7</a:t>
                      </a:r>
                      <a:r>
                        <a:rPr lang="en-US" sz="800" dirty="0">
                          <a:effectLst/>
                          <a:latin typeface="Calibri"/>
                          <a:ea typeface="Calibri"/>
                          <a:cs typeface="Helvetica"/>
                        </a:rPr>
                        <a:t> Use illustrations and details in a story to describe its characters, setting, or events.</a:t>
                      </a:r>
                      <a:endParaRPr lang="en-US" sz="800" dirty="0">
                        <a:effectLst/>
                        <a:latin typeface="Calibri"/>
                        <a:ea typeface="Calibri"/>
                        <a:cs typeface="Times New Roman"/>
                      </a:endParaRPr>
                    </a:p>
                  </a:txBody>
                  <a:tcPr marL="31970" marR="31970"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r>
            </a:tbl>
          </a:graphicData>
        </a:graphic>
      </p:graphicFrame>
    </p:spTree>
    <p:extLst>
      <p:ext uri="{BB962C8B-B14F-4D97-AF65-F5344CB8AC3E}">
        <p14:creationId xmlns:p14="http://schemas.microsoft.com/office/powerpoint/2010/main" val="1493571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13</a:t>
            </a:fld>
            <a:endParaRPr lang="en-US" dirty="0"/>
          </a:p>
        </p:txBody>
      </p:sp>
      <p:sp>
        <p:nvSpPr>
          <p:cNvPr id="8" name="TextBox 7"/>
          <p:cNvSpPr txBox="1"/>
          <p:nvPr/>
        </p:nvSpPr>
        <p:spPr>
          <a:xfrm>
            <a:off x="381000" y="539582"/>
            <a:ext cx="6553200" cy="954107"/>
          </a:xfrm>
          <a:prstGeom prst="rect">
            <a:avLst/>
          </a:prstGeom>
          <a:noFill/>
        </p:spPr>
        <p:txBody>
          <a:bodyPr wrap="square" rtlCol="0">
            <a:spAutoFit/>
          </a:bodyPr>
          <a:lstStyle/>
          <a:p>
            <a:r>
              <a:rPr lang="en-US" sz="1400" b="1" dirty="0" smtClean="0"/>
              <a:t>Quarter Two </a:t>
            </a:r>
            <a:r>
              <a:rPr lang="en-US" sz="1400" dirty="0" smtClean="0"/>
              <a:t>Reading Informational Learning Progressions.  </a:t>
            </a:r>
          </a:p>
          <a:p>
            <a:r>
              <a:rPr lang="en-US" sz="1400" dirty="0" smtClean="0"/>
              <a:t>The indicated boxes highlighted </a:t>
            </a:r>
            <a:r>
              <a:rPr lang="en-US" sz="1400" b="1" i="1" dirty="0" smtClean="0"/>
              <a:t>before the standard</a:t>
            </a:r>
            <a:r>
              <a:rPr lang="en-US" sz="1400" dirty="0" smtClean="0"/>
              <a:t>, are assessed on this pre-assessment. The standard itself is assessed on the Common Formative Assessment (CFA) at the end of each quarter.</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170233753"/>
              </p:ext>
            </p:extLst>
          </p:nvPr>
        </p:nvGraphicFramePr>
        <p:xfrm>
          <a:off x="365125" y="1676400"/>
          <a:ext cx="6584951" cy="1682496"/>
        </p:xfrm>
        <a:graphic>
          <a:graphicData uri="http://schemas.openxmlformats.org/drawingml/2006/table">
            <a:tbl>
              <a:tblPr firstRow="1" firstCol="1" bandRow="1"/>
              <a:tblGrid>
                <a:gridCol w="807588"/>
                <a:gridCol w="884687"/>
                <a:gridCol w="609600"/>
                <a:gridCol w="742111"/>
                <a:gridCol w="683344"/>
                <a:gridCol w="1012945"/>
                <a:gridCol w="990600"/>
                <a:gridCol w="854076"/>
              </a:tblGrid>
              <a:tr h="125717">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212" marR="31212"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D6E3BC"/>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1212" marR="31212"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85000"/>
                      </a:schemeClr>
                    </a:solidFill>
                  </a:tcPr>
                </a:tc>
              </a:tr>
              <a:tr h="430731">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Locate heading, table of contents, glossaries, electronic menus, and icons in texts that have been read and discussed in class.</a:t>
                      </a:r>
                      <a:endParaRPr lang="en-US" sz="800">
                        <a:effectLst/>
                        <a:latin typeface="Calibri"/>
                        <a:ea typeface="Calibri"/>
                        <a:cs typeface="Times New Roman"/>
                      </a:endParaRPr>
                    </a:p>
                  </a:txBody>
                  <a:tcPr marL="31212" marR="31212"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text features, </a:t>
                      </a:r>
                      <a:r>
                        <a:rPr lang="en-US" sz="800">
                          <a:effectLst/>
                          <a:latin typeface="Calibri"/>
                          <a:ea typeface="Calibri"/>
                          <a:cs typeface="Calibri"/>
                        </a:rPr>
                        <a:t>(e.g., heading, table of contents, glossary, electronic menu, icon)</a:t>
                      </a:r>
                      <a:r>
                        <a:rPr lang="en-US" sz="800">
                          <a:solidFill>
                            <a:srgbClr val="000000"/>
                          </a:solidFill>
                          <a:effectLst/>
                          <a:latin typeface="Calibri"/>
                          <a:ea typeface="Times New Roman"/>
                          <a:cs typeface="Times New Roman"/>
                        </a:rPr>
                        <a:t>, “key fact”, and “information.”</a:t>
                      </a:r>
                      <a:endParaRPr lang="en-US" sz="800">
                        <a:effectLst/>
                        <a:latin typeface="Calibri"/>
                        <a:ea typeface="Calibri"/>
                        <a:cs typeface="Times New Roman"/>
                      </a:endParaRPr>
                    </a:p>
                  </a:txBody>
                  <a:tcPr marL="31212" marR="312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Select appropriate words when describing various text features.</a:t>
                      </a:r>
                      <a:endParaRPr lang="en-US" sz="800">
                        <a:effectLst/>
                        <a:latin typeface="Calibri"/>
                        <a:ea typeface="Calibri"/>
                        <a:cs typeface="Times New Roman"/>
                      </a:endParaRPr>
                    </a:p>
                  </a:txBody>
                  <a:tcPr marL="31212" marR="312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lnSpc>
                          <a:spcPct val="115000"/>
                        </a:lnSpc>
                        <a:spcAft>
                          <a:spcPts val="0"/>
                        </a:spcAft>
                      </a:pPr>
                      <a:r>
                        <a:rPr lang="en-US" sz="800" b="1" dirty="0">
                          <a:solidFill>
                            <a:srgbClr val="000000"/>
                          </a:solidFill>
                          <a:effectLst/>
                          <a:latin typeface="Calibri"/>
                          <a:ea typeface="Times New Roman"/>
                          <a:cs typeface="Times New Roman"/>
                        </a:rPr>
                        <a:t>Answers questions that require finding answers within various text features (read and discussed</a:t>
                      </a:r>
                      <a:r>
                        <a:rPr lang="en-US" sz="800" b="1" dirty="0" smtClean="0">
                          <a:solidFill>
                            <a:srgbClr val="000000"/>
                          </a:solidFill>
                          <a:effectLst/>
                          <a:latin typeface="Calibri"/>
                          <a:ea typeface="Times New Roman"/>
                          <a:cs typeface="Times New Roman"/>
                        </a:rPr>
                        <a:t>).</a:t>
                      </a:r>
                    </a:p>
                    <a:p>
                      <a:pPr algn="l">
                        <a:lnSpc>
                          <a:spcPct val="115000"/>
                        </a:lnSpc>
                        <a:spcAft>
                          <a:spcPts val="0"/>
                        </a:spcAft>
                      </a:pPr>
                      <a:endParaRPr lang="en-US" sz="800" b="1" dirty="0" smtClean="0">
                        <a:solidFill>
                          <a:srgbClr val="000000"/>
                        </a:solidFill>
                        <a:effectLst/>
                        <a:latin typeface="Calibri"/>
                        <a:cs typeface="Times New Roman"/>
                      </a:endParaRPr>
                    </a:p>
                    <a:p>
                      <a:pPr marL="0" marR="0" indent="0" algn="l" defTabSz="966612" rtl="0" eaLnBrk="1" fontAlgn="auto" latinLnBrk="0" hangingPunct="1">
                        <a:lnSpc>
                          <a:spcPct val="115000"/>
                        </a:lnSpc>
                        <a:spcBef>
                          <a:spcPts val="0"/>
                        </a:spcBef>
                        <a:spcAft>
                          <a:spcPts val="0"/>
                        </a:spcAft>
                        <a:buClrTx/>
                        <a:buSzTx/>
                        <a:buFontTx/>
                        <a:buNone/>
                        <a:tabLst/>
                        <a:defRPr/>
                      </a:pPr>
                      <a:r>
                        <a:rPr lang="en-US" sz="800" b="1" dirty="0" smtClean="0">
                          <a:solidFill>
                            <a:srgbClr val="C00000"/>
                          </a:solidFill>
                          <a:effectLst>
                            <a:outerShdw blurRad="38100" dist="38100" dir="2700000" algn="tl">
                              <a:srgbClr val="000000">
                                <a:alpha val="43137"/>
                              </a:srgbClr>
                            </a:outerShdw>
                          </a:effectLst>
                          <a:latin typeface="+mn-lt"/>
                          <a:ea typeface="Calibri"/>
                          <a:cs typeface="Times New Roman"/>
                        </a:rPr>
                        <a:t>NOT</a:t>
                      </a:r>
                      <a:r>
                        <a:rPr lang="en-US" sz="800" b="1" baseline="0" dirty="0" smtClean="0">
                          <a:solidFill>
                            <a:srgbClr val="C00000"/>
                          </a:solidFill>
                          <a:effectLst>
                            <a:outerShdw blurRad="38100" dist="38100" dir="2700000" algn="tl">
                              <a:srgbClr val="000000">
                                <a:alpha val="43137"/>
                              </a:srgbClr>
                            </a:outerShdw>
                          </a:effectLst>
                          <a:latin typeface="+mn-lt"/>
                          <a:ea typeface="Calibri"/>
                          <a:cs typeface="Times New Roman"/>
                        </a:rPr>
                        <a:t> ASSESSED</a:t>
                      </a:r>
                      <a:endParaRPr lang="en-US" sz="800" dirty="0" smtClean="0">
                        <a:solidFill>
                          <a:srgbClr val="C00000"/>
                        </a:solidFill>
                        <a:effectLst>
                          <a:outerShdw blurRad="38100" dist="38100" dir="2700000" algn="tl">
                            <a:srgbClr val="000000">
                              <a:alpha val="43137"/>
                            </a:srgbClr>
                          </a:outerShdw>
                        </a:effectLst>
                        <a:latin typeface="+mn-lt"/>
                        <a:ea typeface="Calibri"/>
                        <a:cs typeface="Times New Roman"/>
                      </a:endParaRPr>
                    </a:p>
                    <a:p>
                      <a:pPr algn="l">
                        <a:lnSpc>
                          <a:spcPct val="115000"/>
                        </a:lnSpc>
                        <a:spcAft>
                          <a:spcPts val="0"/>
                        </a:spcAft>
                      </a:pPr>
                      <a:endParaRPr lang="en-US" sz="800" dirty="0">
                        <a:effectLst/>
                        <a:latin typeface="Calibri"/>
                      </a:endParaRPr>
                    </a:p>
                  </a:txBody>
                  <a:tcPr marL="31212" marR="312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various text features help locate information and gives examples.</a:t>
                      </a:r>
                      <a:endParaRPr lang="en-US" sz="800">
                        <a:effectLst/>
                        <a:latin typeface="Calibri"/>
                        <a:ea typeface="Calibri"/>
                        <a:cs typeface="Times New Roman"/>
                      </a:endParaRPr>
                    </a:p>
                  </a:txBody>
                  <a:tcPr marL="31212" marR="312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specific information from the text using headings, table of contents, glossaries, electronic menus, and icons that support the central idea (</a:t>
                      </a:r>
                      <a:r>
                        <a:rPr lang="en-US" sz="800" b="1" u="sng" dirty="0">
                          <a:solidFill>
                            <a:srgbClr val="000000"/>
                          </a:solidFill>
                          <a:effectLst/>
                          <a:latin typeface="Calibri"/>
                          <a:ea typeface="Times New Roman"/>
                          <a:cs typeface="Times New Roman"/>
                        </a:rPr>
                        <a:t>new text</a:t>
                      </a:r>
                      <a:r>
                        <a:rPr lang="en-US" sz="800" b="1" dirty="0">
                          <a:solidFill>
                            <a:srgbClr val="000000"/>
                          </a:solidFill>
                          <a:effectLst/>
                          <a:latin typeface="Calibri"/>
                          <a:ea typeface="Times New Roman"/>
                          <a:cs typeface="Times New Roman"/>
                        </a:rPr>
                        <a:t> not discussed</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212" marR="312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Obtain and interpret information using headings, table of contents, glossaries, electronic menus, and icons (interpret means to apply learned information to a question</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212" marR="31212"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RI.1.5</a:t>
                      </a:r>
                      <a:r>
                        <a:rPr lang="en-US" sz="800" dirty="0">
                          <a:effectLst/>
                          <a:latin typeface="Calibri"/>
                          <a:ea typeface="Calibri"/>
                          <a:cs typeface="Helvetica"/>
                        </a:rPr>
                        <a:t> Know and use various text features (e.g., headings, tables of contents, glossaries, electronic menus, icons) to locate key facts or information in a text.</a:t>
                      </a:r>
                      <a:endParaRPr lang="en-US" sz="800" dirty="0">
                        <a:effectLst/>
                        <a:latin typeface="Calibri"/>
                        <a:ea typeface="Calibri"/>
                        <a:cs typeface="Times New Roman"/>
                      </a:endParaRPr>
                    </a:p>
                  </a:txBody>
                  <a:tcPr marL="31212" marR="31212"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758725102"/>
              </p:ext>
            </p:extLst>
          </p:nvPr>
        </p:nvGraphicFramePr>
        <p:xfrm>
          <a:off x="365124" y="3671887"/>
          <a:ext cx="6584952" cy="1682496"/>
        </p:xfrm>
        <a:graphic>
          <a:graphicData uri="http://schemas.openxmlformats.org/drawingml/2006/table">
            <a:tbl>
              <a:tblPr firstRow="1" firstCol="1" bandRow="1"/>
              <a:tblGrid>
                <a:gridCol w="693153"/>
                <a:gridCol w="770523"/>
                <a:gridCol w="838200"/>
                <a:gridCol w="990600"/>
                <a:gridCol w="992469"/>
                <a:gridCol w="693153"/>
                <a:gridCol w="756167"/>
                <a:gridCol w="850687"/>
              </a:tblGrid>
              <a:tr h="127735">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713" marR="31713"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Cf</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Ck</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APn</a:t>
                      </a:r>
                      <a:endParaRPr lang="en-US" sz="80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1713" marR="31713"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chemeClr val="bg1">
                        <a:lumMod val="85000"/>
                      </a:schemeClr>
                    </a:solidFill>
                  </a:tcPr>
                </a:tc>
              </a:tr>
              <a:tr h="437646">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Locate a picture, caption or text in a story that has been read and discussed in class.</a:t>
                      </a:r>
                      <a:endParaRPr lang="en-US" sz="800">
                        <a:effectLst/>
                        <a:latin typeface="Calibri"/>
                        <a:ea typeface="Calibri"/>
                        <a:cs typeface="Times New Roman"/>
                      </a:endParaRPr>
                    </a:p>
                  </a:txBody>
                  <a:tcPr marL="31713" marR="31713"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illustrations, text, information, words, pictures, provide and  distinguish between.</a:t>
                      </a:r>
                      <a:endParaRPr lang="en-US" sz="800">
                        <a:effectLst/>
                        <a:latin typeface="Calibri"/>
                        <a:ea typeface="Calibri"/>
                        <a:cs typeface="Times New Roman"/>
                      </a:endParaRPr>
                    </a:p>
                  </a:txBody>
                  <a:tcPr marL="31713" marR="3171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Select appropriate term when referring to information provided by pictures (illustrations) or by text (words).</a:t>
                      </a:r>
                      <a:endParaRPr lang="en-US" sz="800">
                        <a:effectLst/>
                        <a:latin typeface="Calibri"/>
                        <a:ea typeface="Calibri"/>
                        <a:cs typeface="Times New Roman"/>
                      </a:endParaRPr>
                    </a:p>
                  </a:txBody>
                  <a:tcPr marL="31713" marR="3171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Ask and answer who, what, when, why, and how questions about information provided by illustrations and by text</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713" marR="3171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solidFill>
                            <a:srgbClr val="000000"/>
                          </a:solidFill>
                          <a:effectLst/>
                          <a:latin typeface="Calibri"/>
                          <a:ea typeface="Times New Roman"/>
                          <a:cs typeface="Times New Roman"/>
                        </a:rPr>
                        <a:t>Concept Development</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Understands that information is provided by pictures.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Understands that information is provided by text</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713" marR="3171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Locate information provided by pictures.</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Locate information provided by the text.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txBody>
                  <a:tcPr marL="31713" marR="3171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Obtain (select the accurate source for…) information based on text and illustrations. </a:t>
                      </a:r>
                      <a:endParaRPr lang="en-US" sz="800" b="1" dirty="0" smtClean="0">
                        <a:solidFill>
                          <a:srgbClr val="000000"/>
                        </a:solidFill>
                        <a:effectLst/>
                        <a:latin typeface="Calibri"/>
                        <a:ea typeface="Times New Roman"/>
                        <a:cs typeface="Times New Roman"/>
                      </a:endParaRP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a:t>
                      </a:r>
                      <a:r>
                        <a:rPr lang="en-US" sz="800" b="1" baseline="0" dirty="0" smtClean="0">
                          <a:solidFill>
                            <a:srgbClr val="C00000"/>
                          </a:solidFill>
                          <a:effectLst>
                            <a:outerShdw blurRad="38100" dist="38100" dir="2700000" algn="tl">
                              <a:srgbClr val="000000">
                                <a:alpha val="43137"/>
                              </a:srgbClr>
                            </a:outerShdw>
                          </a:effectLst>
                          <a:latin typeface="Calibri"/>
                          <a:ea typeface="Calibri"/>
                          <a:cs typeface="Times New Roman"/>
                        </a:rPr>
                        <a:t>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713" marR="31713"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RI.1.6</a:t>
                      </a:r>
                      <a:r>
                        <a:rPr lang="en-US" sz="800" dirty="0">
                          <a:effectLst/>
                          <a:latin typeface="Calibri"/>
                          <a:ea typeface="Calibri"/>
                          <a:cs typeface="Helvetica"/>
                        </a:rPr>
                        <a:t> Distinguish between information provided by pictures or other illustrations and information provided by the words in a text.</a:t>
                      </a:r>
                      <a:endParaRPr lang="en-US" sz="800" dirty="0">
                        <a:effectLst/>
                        <a:latin typeface="Calibri"/>
                        <a:ea typeface="Calibri"/>
                        <a:cs typeface="Times New Roman"/>
                      </a:endParaRPr>
                    </a:p>
                  </a:txBody>
                  <a:tcPr marL="31713" marR="31713"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032575419"/>
              </p:ext>
            </p:extLst>
          </p:nvPr>
        </p:nvGraphicFramePr>
        <p:xfrm>
          <a:off x="365125" y="5562600"/>
          <a:ext cx="6584949" cy="1261872"/>
        </p:xfrm>
        <a:graphic>
          <a:graphicData uri="http://schemas.openxmlformats.org/drawingml/2006/table">
            <a:tbl>
              <a:tblPr firstRow="1" firstCol="1" bandRow="1"/>
              <a:tblGrid>
                <a:gridCol w="750066"/>
                <a:gridCol w="906329"/>
                <a:gridCol w="874080"/>
                <a:gridCol w="990600"/>
                <a:gridCol w="1010570"/>
                <a:gridCol w="1146975"/>
                <a:gridCol w="906329"/>
              </a:tblGrid>
              <a:tr h="127906">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Ka</a:t>
                      </a:r>
                      <a:endParaRPr lang="en-US" sz="800" dirty="0">
                        <a:effectLst/>
                        <a:latin typeface="Calibri"/>
                        <a:ea typeface="Calibri"/>
                        <a:cs typeface="Times New Roman"/>
                      </a:endParaRPr>
                    </a:p>
                  </a:txBody>
                  <a:tcPr marL="31756" marR="31756" marT="0" marB="0" anchor="ctr">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Kc</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1 - Ce</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DOK 1 – </a:t>
                      </a:r>
                      <a:r>
                        <a:rPr lang="en-US" sz="800" b="1" dirty="0" err="1">
                          <a:solidFill>
                            <a:srgbClr val="000000"/>
                          </a:solidFill>
                          <a:effectLst/>
                          <a:latin typeface="Calibri"/>
                          <a:ea typeface="Times New Roman"/>
                          <a:cs typeface="Times New Roman"/>
                        </a:rPr>
                        <a:t>Cf</a:t>
                      </a:r>
                      <a:endParaRPr lang="en-US" sz="800" dirty="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Ch</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a:solidFill>
                            <a:srgbClr val="000000"/>
                          </a:solidFill>
                          <a:effectLst/>
                          <a:latin typeface="Calibri"/>
                          <a:ea typeface="Times New Roman"/>
                          <a:cs typeface="Times New Roman"/>
                        </a:rPr>
                        <a:t>DOK 2 – Cl</a:t>
                      </a:r>
                      <a:endParaRPr lang="en-US" sz="80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A6A6A6"/>
                      </a:solidFill>
                      <a:prstDash val="solid"/>
                      <a:round/>
                      <a:headEnd type="none" w="med" len="med"/>
                      <a:tailEnd type="none" w="med" len="med"/>
                    </a:lnB>
                    <a:solidFill>
                      <a:srgbClr val="C6D9F1"/>
                    </a:solidFill>
                  </a:tcPr>
                </a:tc>
                <a:tc>
                  <a:txBody>
                    <a:bodyPr/>
                    <a:lstStyle/>
                    <a:p>
                      <a:pPr marL="0" marR="0" algn="ctr">
                        <a:lnSpc>
                          <a:spcPct val="115000"/>
                        </a:lnSpc>
                        <a:spcBef>
                          <a:spcPts val="0"/>
                        </a:spcBef>
                        <a:spcAft>
                          <a:spcPts val="0"/>
                        </a:spcAft>
                      </a:pPr>
                      <a:r>
                        <a:rPr lang="en-US" sz="800" b="1" dirty="0">
                          <a:solidFill>
                            <a:srgbClr val="000000"/>
                          </a:solidFill>
                          <a:effectLst/>
                          <a:latin typeface="Calibri"/>
                          <a:ea typeface="Times New Roman"/>
                          <a:cs typeface="Times New Roman"/>
                        </a:rPr>
                        <a:t>Standard</a:t>
                      </a:r>
                      <a:endParaRPr lang="en-US" sz="800" dirty="0">
                        <a:effectLst/>
                        <a:latin typeface="Calibri"/>
                        <a:ea typeface="Calibri"/>
                        <a:cs typeface="Times New Roman"/>
                      </a:endParaRPr>
                    </a:p>
                  </a:txBody>
                  <a:tcPr marL="31756" marR="31756" marT="0" marB="0" anchor="ctr">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rgbClr val="808080"/>
                      </a:solidFill>
                      <a:prstDash val="solid"/>
                      <a:round/>
                      <a:headEnd type="none" w="med" len="med"/>
                      <a:tailEnd type="none" w="med" len="med"/>
                    </a:lnB>
                    <a:solidFill>
                      <a:schemeClr val="bg1">
                        <a:lumMod val="85000"/>
                      </a:schemeClr>
                    </a:solidFill>
                  </a:tcPr>
                </a:tc>
              </a:tr>
              <a:tr h="438232">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Retell parts of a story by referring to pictures or words in a text (read and discussed in class).</a:t>
                      </a:r>
                      <a:endParaRPr lang="en-US" sz="800">
                        <a:effectLst/>
                        <a:latin typeface="Calibri"/>
                        <a:ea typeface="Calibri"/>
                        <a:cs typeface="Times New Roman"/>
                      </a:endParaRPr>
                    </a:p>
                  </a:txBody>
                  <a:tcPr marL="31756" marR="31756" marT="0" marB="0">
                    <a:lnL w="12700" cap="flat" cmpd="sng" algn="ctr">
                      <a:solidFill>
                        <a:schemeClr val="tx1"/>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Define and use </a:t>
                      </a:r>
                      <a:r>
                        <a:rPr lang="en-US" sz="800" u="sng">
                          <a:solidFill>
                            <a:srgbClr val="000000"/>
                          </a:solidFill>
                          <a:effectLst/>
                          <a:latin typeface="Calibri"/>
                          <a:ea typeface="Times New Roman"/>
                          <a:cs typeface="Times New Roman"/>
                        </a:rPr>
                        <a:t>Standard Academic Language</a:t>
                      </a: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Illustrations, details, text, describe and phrase key ideas.</a:t>
                      </a:r>
                      <a:endParaRPr lang="en-US" sz="800">
                        <a:effectLst/>
                        <a:latin typeface="Calibri"/>
                        <a:ea typeface="Calibri"/>
                        <a:cs typeface="Times New Roman"/>
                      </a:endParaRPr>
                    </a:p>
                  </a:txBody>
                  <a:tcPr marL="31756" marR="3175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Select appropriate words when talking about a story (uses the words illustrations and/or text</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756" marR="3175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Answer who, what, when, where and how describing questions about key ideas in a text (read and discussed</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SELECTED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756" marR="3175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u="sng">
                          <a:solidFill>
                            <a:srgbClr val="000000"/>
                          </a:solidFill>
                          <a:effectLst/>
                          <a:latin typeface="Calibri"/>
                          <a:ea typeface="Times New Roman"/>
                          <a:cs typeface="Times New Roman"/>
                        </a:rPr>
                        <a:t>Concept Development</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illustrations can show key ideas.</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 </a:t>
                      </a:r>
                      <a:endParaRPr lang="en-US" sz="800">
                        <a:effectLst/>
                        <a:latin typeface="Calibri"/>
                        <a:ea typeface="Calibri"/>
                        <a:cs typeface="Times New Roman"/>
                      </a:endParaRPr>
                    </a:p>
                    <a:p>
                      <a:pPr marL="0" marR="0" algn="l">
                        <a:lnSpc>
                          <a:spcPct val="115000"/>
                        </a:lnSpc>
                        <a:spcBef>
                          <a:spcPts val="0"/>
                        </a:spcBef>
                        <a:spcAft>
                          <a:spcPts val="0"/>
                        </a:spcAft>
                      </a:pPr>
                      <a:r>
                        <a:rPr lang="en-US" sz="800">
                          <a:solidFill>
                            <a:srgbClr val="000000"/>
                          </a:solidFill>
                          <a:effectLst/>
                          <a:latin typeface="Calibri"/>
                          <a:ea typeface="Times New Roman"/>
                          <a:cs typeface="Times New Roman"/>
                        </a:rPr>
                        <a:t>Understands that  details in the text  tell about key ideas</a:t>
                      </a:r>
                      <a:endParaRPr lang="en-US" sz="800">
                        <a:effectLst/>
                        <a:latin typeface="Calibri"/>
                        <a:ea typeface="Calibri"/>
                        <a:cs typeface="Times New Roman"/>
                      </a:endParaRPr>
                    </a:p>
                  </a:txBody>
                  <a:tcPr marL="31756" marR="3175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a:t>
                      </a:r>
                      <a:r>
                        <a:rPr lang="en-US" sz="800" b="1" u="sng" dirty="0">
                          <a:solidFill>
                            <a:srgbClr val="000000"/>
                          </a:solidFill>
                          <a:effectLst/>
                          <a:latin typeface="Calibri"/>
                          <a:ea typeface="Times New Roman"/>
                          <a:cs typeface="Times New Roman"/>
                        </a:rPr>
                        <a:t>key ideas</a:t>
                      </a:r>
                      <a:r>
                        <a:rPr lang="en-US" sz="800" b="1" dirty="0">
                          <a:solidFill>
                            <a:srgbClr val="000000"/>
                          </a:solidFill>
                          <a:effectLst/>
                          <a:latin typeface="Calibri"/>
                          <a:ea typeface="Times New Roman"/>
                          <a:cs typeface="Times New Roman"/>
                        </a:rPr>
                        <a:t> using details in illustrations</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 </a:t>
                      </a:r>
                      <a:endParaRPr lang="en-US" sz="800" dirty="0">
                        <a:effectLst/>
                        <a:latin typeface="Calibri"/>
                        <a:ea typeface="Calibri"/>
                        <a:cs typeface="Times New Roman"/>
                      </a:endParaRPr>
                    </a:p>
                    <a:p>
                      <a:pPr marL="0" marR="0" algn="l">
                        <a:lnSpc>
                          <a:spcPct val="115000"/>
                        </a:lnSpc>
                        <a:spcBef>
                          <a:spcPts val="0"/>
                        </a:spcBef>
                        <a:spcAft>
                          <a:spcPts val="0"/>
                        </a:spcAft>
                      </a:pPr>
                      <a:r>
                        <a:rPr lang="en-US" sz="800" b="1" dirty="0">
                          <a:solidFill>
                            <a:srgbClr val="000000"/>
                          </a:solidFill>
                          <a:effectLst/>
                          <a:latin typeface="Calibri"/>
                          <a:ea typeface="Times New Roman"/>
                          <a:cs typeface="Times New Roman"/>
                        </a:rPr>
                        <a:t>Locate </a:t>
                      </a:r>
                      <a:r>
                        <a:rPr lang="en-US" sz="800" b="1" u="sng" dirty="0">
                          <a:solidFill>
                            <a:srgbClr val="000000"/>
                          </a:solidFill>
                          <a:effectLst/>
                          <a:latin typeface="Calibri"/>
                          <a:ea typeface="Times New Roman"/>
                          <a:cs typeface="Times New Roman"/>
                        </a:rPr>
                        <a:t>key ideas</a:t>
                      </a:r>
                      <a:r>
                        <a:rPr lang="en-US" sz="800" b="1" dirty="0">
                          <a:solidFill>
                            <a:srgbClr val="000000"/>
                          </a:solidFill>
                          <a:effectLst/>
                          <a:latin typeface="Calibri"/>
                          <a:ea typeface="Times New Roman"/>
                          <a:cs typeface="Times New Roman"/>
                        </a:rPr>
                        <a:t> using details found in the text</a:t>
                      </a:r>
                      <a:r>
                        <a:rPr lang="en-US" sz="800" b="1" dirty="0" smtClean="0">
                          <a:solidFill>
                            <a:srgbClr val="000000"/>
                          </a:solidFill>
                          <a:effectLst/>
                          <a:latin typeface="Calibri"/>
                          <a:ea typeface="Times New Roman"/>
                          <a:cs typeface="Times New Roman"/>
                        </a:rPr>
                        <a:t>.</a:t>
                      </a:r>
                    </a:p>
                    <a:p>
                      <a:pPr marL="0" marR="0" algn="l">
                        <a:lnSpc>
                          <a:spcPct val="115000"/>
                        </a:lnSpc>
                        <a:spcBef>
                          <a:spcPts val="0"/>
                        </a:spcBef>
                        <a:spcAft>
                          <a:spcPts val="0"/>
                        </a:spcAft>
                      </a:pPr>
                      <a:r>
                        <a:rPr lang="en-US" sz="800" b="1" dirty="0" smtClean="0">
                          <a:solidFill>
                            <a:srgbClr val="C00000"/>
                          </a:solidFill>
                          <a:effectLst>
                            <a:outerShdw blurRad="38100" dist="38100" dir="2700000" algn="tl">
                              <a:srgbClr val="000000">
                                <a:alpha val="43137"/>
                              </a:srgbClr>
                            </a:outerShdw>
                          </a:effectLst>
                          <a:latin typeface="Calibri"/>
                          <a:ea typeface="Calibri"/>
                          <a:cs typeface="Times New Roman"/>
                        </a:rPr>
                        <a:t>CONSTRUCTED RESPONSE</a:t>
                      </a:r>
                      <a:endParaRPr lang="en-US" sz="800" dirty="0">
                        <a:solidFill>
                          <a:srgbClr val="C00000"/>
                        </a:solidFill>
                        <a:effectLst>
                          <a:outerShdw blurRad="38100" dist="38100" dir="2700000" algn="tl">
                            <a:srgbClr val="000000">
                              <a:alpha val="43137"/>
                            </a:srgbClr>
                          </a:outerShdw>
                        </a:effectLst>
                        <a:latin typeface="Calibri"/>
                        <a:ea typeface="Calibri"/>
                        <a:cs typeface="Times New Roman"/>
                      </a:endParaRPr>
                    </a:p>
                  </a:txBody>
                  <a:tcPr marL="31756" marR="31756" marT="0" marB="0">
                    <a:lnL w="12700" cap="flat" cmpd="sng" algn="ctr">
                      <a:solidFill>
                        <a:srgbClr val="A6A6A6"/>
                      </a:solidFill>
                      <a:prstDash val="solid"/>
                      <a:round/>
                      <a:headEnd type="none" w="med" len="med"/>
                      <a:tailEnd type="none" w="med" len="med"/>
                    </a:lnL>
                    <a:lnR w="12700" cap="flat" cmpd="sng" algn="ctr">
                      <a:solidFill>
                        <a:srgbClr val="A6A6A6"/>
                      </a:solidFill>
                      <a:prstDash val="solid"/>
                      <a:round/>
                      <a:headEnd type="none" w="med" len="med"/>
                      <a:tailEnd type="none" w="med" len="med"/>
                    </a:lnR>
                    <a:lnT w="12700" cap="flat" cmpd="sng" algn="ctr">
                      <a:solidFill>
                        <a:srgbClr val="A6A6A6"/>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algn="l">
                        <a:lnSpc>
                          <a:spcPct val="115000"/>
                        </a:lnSpc>
                        <a:spcBef>
                          <a:spcPts val="0"/>
                        </a:spcBef>
                        <a:spcAft>
                          <a:spcPts val="0"/>
                        </a:spcAft>
                      </a:pPr>
                      <a:r>
                        <a:rPr lang="en-US" sz="800" b="1" u="sng" dirty="0">
                          <a:effectLst/>
                          <a:latin typeface="Calibri"/>
                          <a:ea typeface="Calibri"/>
                          <a:cs typeface="Helvetica"/>
                        </a:rPr>
                        <a:t>RI.1.7</a:t>
                      </a:r>
                      <a:r>
                        <a:rPr lang="en-US" sz="800" dirty="0">
                          <a:effectLst/>
                          <a:latin typeface="Calibri"/>
                          <a:ea typeface="Calibri"/>
                          <a:cs typeface="Helvetica"/>
                        </a:rPr>
                        <a:t> Use the illustrations and details in a text to describe its key ideas</a:t>
                      </a:r>
                      <a:endParaRPr lang="en-US" sz="800" dirty="0">
                        <a:effectLst/>
                        <a:latin typeface="Calibri"/>
                        <a:ea typeface="Calibri"/>
                        <a:cs typeface="Times New Roman"/>
                      </a:endParaRPr>
                    </a:p>
                  </a:txBody>
                  <a:tcPr marL="31756" marR="31756" marT="0" marB="0">
                    <a:lnL w="12700" cap="flat" cmpd="sng" algn="ctr">
                      <a:solidFill>
                        <a:srgbClr val="A6A6A6"/>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rgbClr val="80808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416217802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14</a:t>
            </a:fld>
            <a:endParaRPr lang="en-US" dirty="0"/>
          </a:p>
        </p:txBody>
      </p:sp>
      <p:sp>
        <p:nvSpPr>
          <p:cNvPr id="5" name="Rectangle 4"/>
          <p:cNvSpPr/>
          <p:nvPr/>
        </p:nvSpPr>
        <p:spPr>
          <a:xfrm>
            <a:off x="452918" y="872839"/>
            <a:ext cx="6400800" cy="961837"/>
          </a:xfrm>
          <a:prstGeom prst="rect">
            <a:avLst/>
          </a:prstGeom>
        </p:spPr>
        <p:txBody>
          <a:bodyPr wrap="square" lIns="86742" tIns="43372" rIns="86742" bIns="43372">
            <a:spAutoFit/>
          </a:bodyPr>
          <a:lstStyle/>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a:p>
            <a:r>
              <a:rPr lang="en-US" dirty="0" smtClean="0"/>
              <a:t>.</a:t>
            </a:r>
          </a:p>
          <a:p>
            <a:r>
              <a:rPr lang="en-US" dirty="0" smtClean="0"/>
              <a:t>.</a:t>
            </a:r>
          </a:p>
        </p:txBody>
      </p:sp>
      <p:graphicFrame>
        <p:nvGraphicFramePr>
          <p:cNvPr id="11" name="Table 10"/>
          <p:cNvGraphicFramePr>
            <a:graphicFrameLocks noGrp="1"/>
          </p:cNvGraphicFramePr>
          <p:nvPr>
            <p:extLst>
              <p:ext uri="{D42A27DB-BD31-4B8C-83A1-F6EECF244321}">
                <p14:modId xmlns:p14="http://schemas.microsoft.com/office/powerpoint/2010/main" val="707923006"/>
              </p:ext>
            </p:extLst>
          </p:nvPr>
        </p:nvGraphicFramePr>
        <p:xfrm>
          <a:off x="457201" y="1236518"/>
          <a:ext cx="6324601" cy="1415936"/>
        </p:xfrm>
        <a:graphic>
          <a:graphicData uri="http://schemas.openxmlformats.org/drawingml/2006/table">
            <a:tbl>
              <a:tblPr firstRow="1" bandRow="1">
                <a:tableStyleId>{5940675A-B579-460E-94D1-54222C63F5DA}</a:tableStyleId>
              </a:tblPr>
              <a:tblGrid>
                <a:gridCol w="6324601"/>
              </a:tblGrid>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53984">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Rectangle 12"/>
          <p:cNvSpPr/>
          <p:nvPr/>
        </p:nvSpPr>
        <p:spPr>
          <a:xfrm>
            <a:off x="533400" y="3782291"/>
            <a:ext cx="6172201" cy="516428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endParaRPr lang="en-US" dirty="0"/>
          </a:p>
        </p:txBody>
      </p:sp>
      <p:sp>
        <p:nvSpPr>
          <p:cNvPr id="10" name="Rectangle 9"/>
          <p:cNvSpPr/>
          <p:nvPr/>
        </p:nvSpPr>
        <p:spPr>
          <a:xfrm>
            <a:off x="4389120" y="3680460"/>
            <a:ext cx="2534921" cy="2088139"/>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Ask students to look for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that </a:t>
            </a:r>
            <a:r>
              <a:rPr lang="en-US" sz="1000" b="1" u="sng" dirty="0"/>
              <a:t>explain more</a:t>
            </a:r>
            <a:r>
              <a:rPr lang="en-US" sz="1000" b="1" dirty="0"/>
              <a:t> about the “something new.”</a:t>
            </a:r>
          </a:p>
          <a:p>
            <a:endParaRPr lang="en-US" sz="1000" b="1" dirty="0"/>
          </a:p>
          <a:p>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effectLst>
                  <a:outerShdw blurRad="38100" dist="38100" dir="2700000" algn="tl">
                    <a:srgbClr val="000000">
                      <a:alpha val="43137"/>
                    </a:srgbClr>
                  </a:outerShdw>
                </a:effectLst>
              </a:rPr>
              <a:t> </a:t>
            </a:r>
            <a:r>
              <a:rPr lang="en-US" sz="1000" b="1" dirty="0"/>
              <a:t>give evidence to support a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(or idea).</a:t>
            </a:r>
          </a:p>
          <a:p>
            <a:endParaRPr lang="en-US" sz="1000" b="1" dirty="0"/>
          </a:p>
          <a:p>
            <a:r>
              <a:rPr lang="en-US" sz="1000" b="1" dirty="0"/>
              <a:t>Example if the main topic is about dogs and ...</a:t>
            </a:r>
          </a:p>
          <a:p>
            <a:endParaRPr lang="en-US" sz="1000" b="1" dirty="0"/>
          </a:p>
          <a:p>
            <a:r>
              <a:rPr lang="en-US" sz="1000" b="1" dirty="0"/>
              <a:t>“The dog likes to play,” (is the </a:t>
            </a:r>
            <a:r>
              <a:rPr lang="en-US" sz="1000" b="1" u="sng" dirty="0">
                <a:solidFill>
                  <a:srgbClr val="C00000"/>
                </a:solidFill>
                <a:effectLst>
                  <a:outerShdw blurRad="38100" dist="38100" dir="2700000" algn="tl">
                    <a:srgbClr val="000000">
                      <a:alpha val="43137"/>
                    </a:srgbClr>
                  </a:outerShdw>
                </a:effectLst>
              </a:rPr>
              <a:t>key Idea</a:t>
            </a:r>
            <a:r>
              <a:rPr lang="en-US" sz="1000" b="1" dirty="0"/>
              <a:t>),</a:t>
            </a:r>
          </a:p>
          <a:p>
            <a:r>
              <a:rPr lang="en-US" sz="1000" b="1" dirty="0"/>
              <a:t>Then some </a:t>
            </a:r>
            <a:r>
              <a:rPr lang="en-US" sz="1000" b="1" u="sng" dirty="0">
                <a:solidFill>
                  <a:srgbClr val="C00000"/>
                </a:solidFill>
                <a:effectLst>
                  <a:outerShdw blurRad="38100" dist="38100" dir="2700000" algn="tl">
                    <a:srgbClr val="000000">
                      <a:alpha val="43137"/>
                    </a:srgbClr>
                  </a:outerShdw>
                </a:effectLst>
              </a:rPr>
              <a:t>key details</a:t>
            </a:r>
            <a:r>
              <a:rPr lang="en-US" sz="1000" b="1" dirty="0">
                <a:solidFill>
                  <a:srgbClr val="C00000"/>
                </a:solidFill>
              </a:rPr>
              <a:t> </a:t>
            </a:r>
            <a:r>
              <a:rPr lang="en-US" sz="1000" b="1" dirty="0"/>
              <a:t>might be:</a:t>
            </a:r>
          </a:p>
          <a:p>
            <a:pPr>
              <a:buFont typeface="Arial" pitchFamily="34" charset="0"/>
              <a:buChar char="•"/>
            </a:pPr>
            <a:r>
              <a:rPr lang="en-US" sz="1000" b="1" dirty="0"/>
              <a:t> the dog likes to play fetch.</a:t>
            </a:r>
          </a:p>
          <a:p>
            <a:pPr>
              <a:buFont typeface="Arial" pitchFamily="34" charset="0"/>
              <a:buChar char="•"/>
            </a:pPr>
            <a:r>
              <a:rPr lang="en-US" sz="1000" b="1" dirty="0"/>
              <a:t> the dog likes to play with the ball.</a:t>
            </a:r>
          </a:p>
        </p:txBody>
      </p:sp>
      <p:sp>
        <p:nvSpPr>
          <p:cNvPr id="9" name="Rectangle 8"/>
          <p:cNvSpPr/>
          <p:nvPr/>
        </p:nvSpPr>
        <p:spPr>
          <a:xfrm>
            <a:off x="421641" y="1410318"/>
            <a:ext cx="2626359" cy="1472586"/>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dirty="0"/>
              <a:t>Instruct students to look at a </a:t>
            </a:r>
            <a:r>
              <a:rPr lang="en-US" sz="1000" b="1" u="sng" dirty="0">
                <a:solidFill>
                  <a:srgbClr val="C00000"/>
                </a:solidFill>
                <a:effectLst>
                  <a:outerShdw blurRad="38100" dist="38100" dir="2700000" algn="tl">
                    <a:srgbClr val="000000">
                      <a:alpha val="43137"/>
                    </a:srgbClr>
                  </a:outerShdw>
                </a:effectLst>
              </a:rPr>
              <a:t>part of the passage</a:t>
            </a:r>
            <a:r>
              <a:rPr lang="en-US" sz="1000" b="1" dirty="0"/>
              <a:t> they liked or one you’ve chosen for them (a paragraph or section).</a:t>
            </a:r>
          </a:p>
          <a:p>
            <a:endParaRPr lang="en-US" sz="1000" b="1" dirty="0"/>
          </a:p>
          <a:p>
            <a:r>
              <a:rPr lang="en-US" sz="1000" b="1" dirty="0"/>
              <a:t>Ask students “Does this part of the paragraph or section tell you </a:t>
            </a:r>
            <a:r>
              <a:rPr lang="en-US" sz="1000" b="1" u="sng" dirty="0"/>
              <a:t>something new</a:t>
            </a:r>
            <a:r>
              <a:rPr lang="en-US" sz="1000" b="1" dirty="0"/>
              <a:t> 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(remind them of the main topic). This is a</a:t>
            </a:r>
            <a:r>
              <a:rPr lang="en-US" sz="1000" b="1" dirty="0">
                <a:solidFill>
                  <a:srgbClr val="C00000"/>
                </a:solidFill>
                <a:effectLst>
                  <a:outerShdw blurRad="38100" dist="38100" dir="2700000" algn="tl">
                    <a:srgbClr val="000000">
                      <a:alpha val="43137"/>
                    </a:srgbClr>
                  </a:outerShdw>
                </a:effectLst>
              </a:rPr>
              <a:t> </a:t>
            </a:r>
            <a:r>
              <a:rPr lang="en-US" sz="1000" b="1" u="sng" dirty="0">
                <a:solidFill>
                  <a:srgbClr val="C00000"/>
                </a:solidFill>
                <a:effectLst>
                  <a:outerShdw blurRad="38100" dist="38100" dir="2700000" algn="tl">
                    <a:srgbClr val="000000">
                      <a:alpha val="43137"/>
                    </a:srgbClr>
                  </a:outerShdw>
                </a:effectLst>
              </a:rPr>
              <a:t>key idea</a:t>
            </a:r>
            <a:r>
              <a:rPr lang="en-US" sz="1000" b="1" dirty="0">
                <a:solidFill>
                  <a:srgbClr val="C00000"/>
                </a:solidFill>
                <a:effectLst>
                  <a:outerShdw blurRad="38100" dist="38100" dir="2700000" algn="tl">
                    <a:srgbClr val="000000">
                      <a:alpha val="43137"/>
                    </a:srgbClr>
                  </a:outerShdw>
                </a:effectLst>
              </a:rPr>
              <a:t> </a:t>
            </a:r>
            <a:r>
              <a:rPr lang="en-US" sz="1000" b="1" dirty="0"/>
              <a:t>about the </a:t>
            </a:r>
            <a:r>
              <a:rPr lang="en-US" sz="1000" b="1" u="sng" dirty="0">
                <a:solidFill>
                  <a:srgbClr val="C00000"/>
                </a:solidFill>
                <a:effectLst>
                  <a:outerShdw blurRad="38100" dist="38100" dir="2700000" algn="tl">
                    <a:srgbClr val="000000">
                      <a:alpha val="43137"/>
                    </a:srgbClr>
                  </a:outerShdw>
                </a:effectLst>
              </a:rPr>
              <a:t>main topic</a:t>
            </a:r>
            <a:r>
              <a:rPr lang="en-US" sz="1000" b="1" dirty="0"/>
              <a:t>.   </a:t>
            </a:r>
          </a:p>
          <a:p>
            <a:endParaRPr lang="en-US" sz="1000" b="1" dirty="0"/>
          </a:p>
        </p:txBody>
      </p:sp>
      <p:sp>
        <p:nvSpPr>
          <p:cNvPr id="15" name="Rounded Rectangle 14"/>
          <p:cNvSpPr/>
          <p:nvPr/>
        </p:nvSpPr>
        <p:spPr>
          <a:xfrm>
            <a:off x="2844800" y="1243792"/>
            <a:ext cx="406400"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1</a:t>
            </a:r>
            <a:endParaRPr lang="en-US" b="1" dirty="0">
              <a:effectLst>
                <a:outerShdw blurRad="38100" dist="38100" dir="2700000" algn="tl">
                  <a:srgbClr val="000000">
                    <a:alpha val="43137"/>
                  </a:srgbClr>
                </a:outerShdw>
              </a:effectLst>
            </a:endParaRPr>
          </a:p>
        </p:txBody>
      </p:sp>
      <p:sp>
        <p:nvSpPr>
          <p:cNvPr id="16" name="Rounded Rectangle 15"/>
          <p:cNvSpPr/>
          <p:nvPr/>
        </p:nvSpPr>
        <p:spPr>
          <a:xfrm>
            <a:off x="6779260" y="4000500"/>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2</a:t>
            </a:r>
            <a:endParaRPr lang="en-US" b="1" dirty="0">
              <a:effectLst>
                <a:outerShdw blurRad="38100" dist="38100" dir="2700000" algn="tl">
                  <a:srgbClr val="000000">
                    <a:alpha val="43137"/>
                  </a:srgbClr>
                </a:outerShdw>
              </a:effectLst>
            </a:endParaRPr>
          </a:p>
        </p:txBody>
      </p:sp>
      <p:sp>
        <p:nvSpPr>
          <p:cNvPr id="18" name="TextBox 17"/>
          <p:cNvSpPr txBox="1"/>
          <p:nvPr/>
        </p:nvSpPr>
        <p:spPr>
          <a:xfrm>
            <a:off x="228601" y="195668"/>
            <a:ext cx="885712"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19" name="Rectangle 18"/>
          <p:cNvSpPr/>
          <p:nvPr/>
        </p:nvSpPr>
        <p:spPr>
          <a:xfrm>
            <a:off x="568960" y="3040381"/>
            <a:ext cx="6400800" cy="675709"/>
          </a:xfrm>
          <a:prstGeom prst="rect">
            <a:avLst/>
          </a:prstGeom>
        </p:spPr>
        <p:txBody>
          <a:bodyPr wrap="square" lIns="94183" tIns="47092" rIns="94183" bIns="47092">
            <a:spAutoFit/>
          </a:bodyPr>
          <a:lstStyle/>
          <a:p>
            <a:r>
              <a:rPr lang="en-US" dirty="0" smtClean="0"/>
              <a:t>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20" name="Rectangle 19"/>
          <p:cNvSpPr/>
          <p:nvPr/>
        </p:nvSpPr>
        <p:spPr>
          <a:xfrm>
            <a:off x="487680" y="6138075"/>
            <a:ext cx="3332480" cy="2776278"/>
          </a:xfrm>
          <a:prstGeom prst="rect">
            <a:avLst/>
          </a:prstGeom>
          <a:solidFill>
            <a:schemeClr val="bg1">
              <a:lumMod val="95000"/>
            </a:schemeClr>
          </a:solidFill>
          <a:ln>
            <a:solidFill>
              <a:schemeClr val="accent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86742" tIns="43372" rIns="86742" bIns="43372">
            <a:spAutoFit/>
          </a:bodyPr>
          <a:lstStyle/>
          <a:p>
            <a:r>
              <a:rPr lang="en-US" sz="1000" b="1" u="sng" dirty="0">
                <a:solidFill>
                  <a:srgbClr val="002060"/>
                </a:solidFill>
              </a:rPr>
              <a:t>Differentiation</a:t>
            </a:r>
            <a:r>
              <a:rPr lang="en-US" sz="1000" b="1" dirty="0">
                <a:solidFill>
                  <a:srgbClr val="002060"/>
                </a:solidFill>
              </a:rPr>
              <a:t>:</a:t>
            </a:r>
          </a:p>
          <a:p>
            <a:endParaRPr lang="en-US" sz="900" b="1" dirty="0">
              <a:solidFill>
                <a:srgbClr val="002060"/>
              </a:solidFill>
            </a:endParaRPr>
          </a:p>
          <a:p>
            <a:r>
              <a:rPr lang="en-US" sz="1000" b="1" dirty="0">
                <a:solidFill>
                  <a:srgbClr val="002060"/>
                </a:solidFill>
              </a:rPr>
              <a:t>In grade one you can scaffold students by </a:t>
            </a:r>
            <a:r>
              <a:rPr lang="en-US" sz="1000" b="1" dirty="0" smtClean="0">
                <a:solidFill>
                  <a:srgbClr val="002060"/>
                </a:solidFill>
              </a:rPr>
              <a:t>starting </a:t>
            </a:r>
            <a:r>
              <a:rPr lang="en-US" sz="1000" b="1" dirty="0">
                <a:solidFill>
                  <a:srgbClr val="002060"/>
                </a:solidFill>
              </a:rPr>
              <a:t>with writing just a key idea and move toward writing key details.   Students who would benefit from enrichment can continue on with more sections or paragraphs.</a:t>
            </a:r>
          </a:p>
          <a:p>
            <a:endParaRPr lang="en-US" sz="1000" b="1" dirty="0">
              <a:solidFill>
                <a:srgbClr val="002060"/>
              </a:solidFill>
            </a:endParaRPr>
          </a:p>
          <a:p>
            <a:r>
              <a:rPr lang="en-US" sz="1000" b="1" dirty="0">
                <a:solidFill>
                  <a:srgbClr val="002060"/>
                </a:solidFill>
              </a:rPr>
              <a:t>Students who need more direct instruction – teach each part in a mini lesson.  These concepts can be taught separately:</a:t>
            </a:r>
          </a:p>
          <a:p>
            <a:endParaRPr lang="en-US" sz="1000" b="1" dirty="0">
              <a:solidFill>
                <a:srgbClr val="002060"/>
              </a:solidFill>
            </a:endParaRPr>
          </a:p>
          <a:p>
            <a:pPr marL="382512" indent="-162642">
              <a:buFont typeface="Arial" panose="020B0604020202020204" pitchFamily="34" charset="0"/>
              <a:buChar char="•"/>
            </a:pPr>
            <a:r>
              <a:rPr lang="en-US" sz="1000" b="1" dirty="0">
                <a:solidFill>
                  <a:srgbClr val="002060"/>
                </a:solidFill>
              </a:rPr>
              <a:t>Main topic</a:t>
            </a:r>
          </a:p>
          <a:p>
            <a:pPr marL="382512" indent="-162642">
              <a:buFont typeface="Arial" panose="020B0604020202020204" pitchFamily="34" charset="0"/>
              <a:buChar char="•"/>
            </a:pPr>
            <a:r>
              <a:rPr lang="en-US" sz="1000" b="1" dirty="0">
                <a:solidFill>
                  <a:srgbClr val="002060"/>
                </a:solidFill>
              </a:rPr>
              <a:t>Key Ideas</a:t>
            </a:r>
          </a:p>
          <a:p>
            <a:pPr marL="382512" indent="-162642">
              <a:buFont typeface="Arial" panose="020B0604020202020204" pitchFamily="34" charset="0"/>
              <a:buChar char="•"/>
            </a:pPr>
            <a:r>
              <a:rPr lang="en-US" sz="1000" b="1" dirty="0">
                <a:solidFill>
                  <a:srgbClr val="002060"/>
                </a:solidFill>
              </a:rPr>
              <a:t>Key Details</a:t>
            </a:r>
          </a:p>
          <a:p>
            <a:pPr marL="382512" indent="-162642">
              <a:buFont typeface="Arial" panose="020B0604020202020204" pitchFamily="34" charset="0"/>
              <a:buChar char="•"/>
            </a:pPr>
            <a:endParaRPr lang="en-US" sz="900" b="1" dirty="0">
              <a:solidFill>
                <a:srgbClr val="002060"/>
              </a:solidFill>
            </a:endParaRPr>
          </a:p>
          <a:p>
            <a:r>
              <a:rPr lang="en-US" sz="1000" b="1" dirty="0">
                <a:solidFill>
                  <a:srgbClr val="002060"/>
                </a:solidFill>
              </a:rPr>
              <a:t>ELL Students may need each part taught using language (sentence) frames emphasizing transitional words. </a:t>
            </a:r>
          </a:p>
        </p:txBody>
      </p:sp>
      <p:sp>
        <p:nvSpPr>
          <p:cNvPr id="17" name="Rounded Rectangle 16"/>
          <p:cNvSpPr/>
          <p:nvPr/>
        </p:nvSpPr>
        <p:spPr>
          <a:xfrm>
            <a:off x="3576320" y="6058064"/>
            <a:ext cx="381001" cy="436418"/>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86742" tIns="43372" rIns="86742" bIns="43372" rtlCol="0" anchor="ctr"/>
          <a:lstStyle/>
          <a:p>
            <a:pPr algn="ctr"/>
            <a:r>
              <a:rPr lang="en-US" b="1" dirty="0" smtClean="0">
                <a:effectLst>
                  <a:outerShdw blurRad="38100" dist="38100" dir="2700000" algn="tl">
                    <a:srgbClr val="000000">
                      <a:alpha val="43137"/>
                    </a:srgbClr>
                  </a:outerShdw>
                </a:effectLst>
              </a:rPr>
              <a:t>3</a:t>
            </a:r>
            <a:endParaRPr lang="en-US" b="1" dirty="0">
              <a:effectLst>
                <a:outerShdw blurRad="38100" dist="38100" dir="2700000" algn="tl">
                  <a:srgbClr val="000000">
                    <a:alpha val="43137"/>
                  </a:srgbClr>
                </a:outerShdw>
              </a:effectLst>
            </a:endParaRPr>
          </a:p>
        </p:txBody>
      </p:sp>
      <p:sp>
        <p:nvSpPr>
          <p:cNvPr id="21" name="TextBox 20"/>
          <p:cNvSpPr txBox="1"/>
          <p:nvPr/>
        </p:nvSpPr>
        <p:spPr>
          <a:xfrm>
            <a:off x="1219200" y="4320542"/>
            <a:ext cx="2763520" cy="1264655"/>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4183" tIns="47092" rIns="94183" bIns="47092" rtlCol="0">
            <a:spAutoFit/>
          </a:bodyPr>
          <a:lstStyle/>
          <a:p>
            <a:r>
              <a:rPr lang="en-US" dirty="0" smtClean="0"/>
              <a:t>Remember students will need to have a note-taking form for </a:t>
            </a:r>
            <a:r>
              <a:rPr lang="en-US" u="sng" dirty="0" smtClean="0"/>
              <a:t>each</a:t>
            </a:r>
            <a:r>
              <a:rPr lang="en-US" dirty="0" smtClean="0"/>
              <a:t> passage.</a:t>
            </a: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2239327263"/>
              </p:ext>
            </p:extLst>
          </p:nvPr>
        </p:nvGraphicFramePr>
        <p:xfrm>
          <a:off x="1950722" y="65461"/>
          <a:ext cx="5242563" cy="738448"/>
        </p:xfrm>
        <a:graphic>
          <a:graphicData uri="http://schemas.openxmlformats.org/drawingml/2006/table">
            <a:tbl>
              <a:tblPr firstRow="1" bandRow="1">
                <a:tableStyleId>{5940675A-B579-460E-94D1-54222C63F5DA}</a:tableStyleId>
              </a:tblPr>
              <a:tblGrid>
                <a:gridCol w="533401"/>
                <a:gridCol w="914400"/>
                <a:gridCol w="819150"/>
                <a:gridCol w="685801"/>
                <a:gridCol w="781050"/>
                <a:gridCol w="762000"/>
                <a:gridCol w="746761"/>
              </a:tblGrid>
              <a:tr h="232756">
                <a:tc rowSpan="2">
                  <a:txBody>
                    <a:bodyPr/>
                    <a:lstStyle/>
                    <a:p>
                      <a:pPr algn="ctr"/>
                      <a:r>
                        <a:rPr lang="en-US" sz="1300" b="1" dirty="0" smtClean="0"/>
                        <a:t>R</a:t>
                      </a:r>
                      <a:r>
                        <a:rPr lang="en-US" sz="1300" b="1" baseline="0" dirty="0" smtClean="0"/>
                        <a:t> </a:t>
                      </a:r>
                      <a:r>
                        <a:rPr lang="en-US" sz="1300" b="1" dirty="0" smtClean="0"/>
                        <a:t>E-</a:t>
                      </a:r>
                    </a:p>
                    <a:p>
                      <a:pPr algn="ctr"/>
                      <a:r>
                        <a:rPr lang="en-US" sz="1100" b="1" i="1" dirty="0" smtClean="0">
                          <a:solidFill>
                            <a:srgbClr val="FF0000"/>
                          </a:solidFill>
                        </a:rPr>
                        <a:t>read</a:t>
                      </a:r>
                      <a:endParaRPr lang="en-US" sz="1100" b="1" i="1" dirty="0">
                        <a:solidFill>
                          <a:srgbClr val="FF0000"/>
                        </a:solidFill>
                      </a:endParaRPr>
                    </a:p>
                  </a:txBody>
                  <a:tcPr marT="43642" marB="43642">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bg1"/>
                    </a:solidFill>
                  </a:tcPr>
                </a:tc>
                <a:tc>
                  <a:txBody>
                    <a:bodyPr/>
                    <a:lstStyle/>
                    <a:p>
                      <a:pPr algn="ctr"/>
                      <a:r>
                        <a:rPr lang="en-US" sz="1000" b="1" dirty="0" smtClean="0"/>
                        <a:t>S</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E</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A</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R</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C</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c>
                  <a:txBody>
                    <a:bodyPr/>
                    <a:lstStyle/>
                    <a:p>
                      <a:pPr algn="ctr"/>
                      <a:r>
                        <a:rPr lang="en-US" sz="1000" b="1" dirty="0" smtClean="0"/>
                        <a:t>H</a:t>
                      </a:r>
                      <a:endParaRPr lang="en-US" sz="10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solidFill>
                  </a:tcPr>
                </a:tc>
              </a:tr>
              <a:tr h="349135">
                <a:tc vMerge="1">
                  <a:txBody>
                    <a:bodyPr/>
                    <a:lstStyle/>
                    <a:p>
                      <a:endParaRPr lang="en-US" sz="1200" b="1"/>
                    </a:p>
                  </a:txBody>
                  <a:tcPr anchor="ctr">
                    <a:solidFill>
                      <a:schemeClr val="bg1"/>
                    </a:solidFill>
                  </a:tcPr>
                </a:tc>
                <a:tc>
                  <a:txBody>
                    <a:bodyPr/>
                    <a:lstStyle/>
                    <a:p>
                      <a:r>
                        <a:rPr lang="en-US" sz="900" b="1" dirty="0" smtClean="0"/>
                        <a:t>SOMETHING NEW</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2">
                        <a:lumMod val="20000"/>
                        <a:lumOff val="80000"/>
                      </a:schemeClr>
                    </a:solidFill>
                  </a:tcPr>
                </a:tc>
                <a:tc>
                  <a:txBody>
                    <a:bodyPr/>
                    <a:lstStyle/>
                    <a:p>
                      <a:r>
                        <a:rPr lang="en-US" sz="900" b="1" dirty="0" smtClean="0"/>
                        <a:t>EXPLAIN</a:t>
                      </a:r>
                      <a:r>
                        <a:rPr lang="en-US" sz="900" b="1" baseline="0" dirty="0" smtClean="0"/>
                        <a:t> MORE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6">
                        <a:lumMod val="40000"/>
                        <a:lumOff val="60000"/>
                      </a:schemeClr>
                    </a:solidFill>
                  </a:tcPr>
                </a:tc>
                <a:tc>
                  <a:txBody>
                    <a:bodyPr/>
                    <a:lstStyle/>
                    <a:p>
                      <a:r>
                        <a:rPr lang="en-US" sz="900" b="1" dirty="0" smtClean="0"/>
                        <a:t>AGAIN</a:t>
                      </a:r>
                      <a:r>
                        <a:rPr lang="en-US" sz="900" b="1" baseline="0" dirty="0" smtClean="0"/>
                        <a:t> and AGAIN</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rgbClr val="FFFF99"/>
                    </a:solidFill>
                  </a:tcPr>
                </a:tc>
                <a:tc>
                  <a:txBody>
                    <a:bodyPr/>
                    <a:lstStyle/>
                    <a:p>
                      <a:r>
                        <a:rPr lang="en-US" sz="900" b="1" dirty="0" smtClean="0"/>
                        <a:t>RELEVANT</a:t>
                      </a:r>
                      <a:r>
                        <a:rPr lang="en-US" sz="900" b="1" baseline="0" dirty="0" smtClean="0"/>
                        <a:t> OR NOT?</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3">
                        <a:lumMod val="40000"/>
                        <a:lumOff val="60000"/>
                      </a:schemeClr>
                    </a:solidFill>
                  </a:tcPr>
                </a:tc>
                <a:tc>
                  <a:txBody>
                    <a:bodyPr/>
                    <a:lstStyle/>
                    <a:p>
                      <a:r>
                        <a:rPr lang="en-US" sz="900" b="1" dirty="0" smtClean="0"/>
                        <a:t>CONCLUDE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40000"/>
                        <a:lumOff val="60000"/>
                      </a:schemeClr>
                    </a:solidFill>
                  </a:tcPr>
                </a:tc>
                <a:tc>
                  <a:txBody>
                    <a:bodyPr/>
                    <a:lstStyle/>
                    <a:p>
                      <a:r>
                        <a:rPr lang="en-US" sz="900" b="1" dirty="0" smtClean="0"/>
                        <a:t>HAVE EVIDENCE</a:t>
                      </a:r>
                      <a:endParaRPr lang="en-US" sz="900" b="1" dirty="0"/>
                    </a:p>
                  </a:txBody>
                  <a:tcPr marT="43642" marB="43642"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4">
                        <a:lumMod val="40000"/>
                        <a:lumOff val="60000"/>
                      </a:schemeClr>
                    </a:solidFill>
                  </a:tcPr>
                </a:tc>
              </a:tr>
            </a:tbl>
          </a:graphicData>
        </a:graphic>
      </p:graphicFrame>
    </p:spTree>
    <p:extLst>
      <p:ext uri="{BB962C8B-B14F-4D97-AF65-F5344CB8AC3E}">
        <p14:creationId xmlns:p14="http://schemas.microsoft.com/office/powerpoint/2010/main" val="31327305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15</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658329342"/>
              </p:ext>
            </p:extLst>
          </p:nvPr>
        </p:nvGraphicFramePr>
        <p:xfrm>
          <a:off x="502921" y="1701970"/>
          <a:ext cx="6324601" cy="1498432"/>
        </p:xfrm>
        <a:graphic>
          <a:graphicData uri="http://schemas.openxmlformats.org/drawingml/2006/table">
            <a:tbl>
              <a:tblPr firstRow="1" bandRow="1">
                <a:tableStyleId>{5940675A-B579-460E-94D1-54222C63F5DA}</a:tableStyleId>
              </a:tblPr>
              <a:tblGrid>
                <a:gridCol w="6324601"/>
              </a:tblGrid>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solidFill>
                      <a:schemeClr val="bg1"/>
                    </a:solidFill>
                  </a:tcPr>
                </a:tc>
              </a:tr>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tcPr>
                </a:tc>
              </a:tr>
              <a:tr h="374608">
                <a:tc>
                  <a:txBody>
                    <a:bodyPr/>
                    <a:lstStyle/>
                    <a:p>
                      <a:endParaRPr lang="en-US" sz="1700" dirty="0"/>
                    </a:p>
                  </a:txBody>
                  <a:tcPr marT="43642" marB="4364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2" name="Group 13"/>
          <p:cNvGrpSpPr/>
          <p:nvPr/>
        </p:nvGrpSpPr>
        <p:grpSpPr>
          <a:xfrm>
            <a:off x="406401" y="178247"/>
            <a:ext cx="6451600" cy="8995670"/>
            <a:chOff x="406400" y="22860"/>
            <a:chExt cx="6451600" cy="9424035"/>
          </a:xfrm>
        </p:grpSpPr>
        <p:sp>
          <p:nvSpPr>
            <p:cNvPr id="5" name="Rectangle 4"/>
            <p:cNvSpPr/>
            <p:nvPr/>
          </p:nvSpPr>
          <p:spPr>
            <a:xfrm>
              <a:off x="406400" y="22860"/>
              <a:ext cx="6400800" cy="1531555"/>
            </a:xfrm>
            <a:prstGeom prst="rect">
              <a:avLst/>
            </a:prstGeom>
          </p:spPr>
          <p:txBody>
            <a:bodyPr wrap="square">
              <a:spAutoFit/>
            </a:bodyPr>
            <a:lstStyle/>
            <a:p>
              <a:endParaRPr lang="en-US" sz="1700" dirty="0"/>
            </a:p>
            <a:p>
              <a:endParaRPr lang="en-US" sz="1700" dirty="0"/>
            </a:p>
            <a:p>
              <a:r>
                <a:rPr lang="en-US" sz="1700" dirty="0"/>
                <a:t>Name_____________________     Passage_________________</a:t>
              </a:r>
            </a:p>
            <a:p>
              <a:endParaRPr lang="en-US" dirty="0" smtClean="0"/>
            </a:p>
            <a:p>
              <a:r>
                <a:rPr lang="en-US" dirty="0" smtClean="0"/>
                <a:t>Write one new </a:t>
              </a:r>
              <a:r>
                <a:rPr lang="en-US" u="sng" dirty="0" smtClean="0"/>
                <a:t>key idea</a:t>
              </a:r>
              <a:r>
                <a:rPr lang="en-US" dirty="0" smtClean="0"/>
                <a:t> you learned about the </a:t>
              </a:r>
              <a:r>
                <a:rPr lang="en-US" u="sng" dirty="0" smtClean="0"/>
                <a:t>main topic</a:t>
              </a:r>
              <a:r>
                <a:rPr lang="en-US" dirty="0" smtClean="0"/>
                <a:t>.</a:t>
              </a:r>
            </a:p>
          </p:txBody>
        </p:sp>
        <p:sp>
          <p:nvSpPr>
            <p:cNvPr id="12" name="Rectangle 11"/>
            <p:cNvSpPr/>
            <p:nvPr/>
          </p:nvSpPr>
          <p:spPr>
            <a:xfrm>
              <a:off x="457200" y="3319284"/>
              <a:ext cx="6400800" cy="709351"/>
            </a:xfrm>
            <a:prstGeom prst="rect">
              <a:avLst/>
            </a:prstGeom>
          </p:spPr>
          <p:txBody>
            <a:bodyPr wrap="square">
              <a:spAutoFit/>
            </a:bodyPr>
            <a:lstStyle/>
            <a:p>
              <a:r>
                <a:rPr lang="en-US" dirty="0" smtClean="0"/>
                <a:t> Explain more </a:t>
              </a:r>
              <a:r>
                <a:rPr lang="en-US" u="sng" dirty="0" smtClean="0"/>
                <a:t>key details</a:t>
              </a:r>
              <a:r>
                <a:rPr lang="en-US" dirty="0" smtClean="0"/>
                <a:t> about the new </a:t>
              </a:r>
              <a:r>
                <a:rPr lang="en-US" u="sng" dirty="0" smtClean="0"/>
                <a:t>key idea</a:t>
              </a:r>
              <a:r>
                <a:rPr lang="en-US" dirty="0" smtClean="0"/>
                <a:t> you learned.  You can use words and pictures to tell about it.</a:t>
              </a:r>
            </a:p>
          </p:txBody>
        </p:sp>
        <p:sp>
          <p:nvSpPr>
            <p:cNvPr id="13" name="Rectangle 12"/>
            <p:cNvSpPr/>
            <p:nvPr/>
          </p:nvSpPr>
          <p:spPr>
            <a:xfrm>
              <a:off x="533401" y="4036695"/>
              <a:ext cx="6172201" cy="54102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377826" y="240030"/>
            <a:ext cx="914400" cy="316029"/>
          </a:xfrm>
          <a:prstGeom prst="rect">
            <a:avLst/>
          </a:prstGeom>
          <a:solidFill>
            <a:schemeClr val="bg2">
              <a:lumMod val="90000"/>
            </a:schemeClr>
          </a:solidFill>
        </p:spPr>
        <p:txBody>
          <a:bodyPr wrap="square" lIns="94183" tIns="47092" rIns="94183" bIns="47092" rtlCol="0">
            <a:spAutoFit/>
          </a:bodyPr>
          <a:lstStyle/>
          <a:p>
            <a:r>
              <a:rPr lang="en-US" sz="1400" b="1" dirty="0"/>
              <a:t>Grade 1</a:t>
            </a:r>
          </a:p>
        </p:txBody>
      </p:sp>
      <p:sp>
        <p:nvSpPr>
          <p:cNvPr id="3" name="TextBox 2"/>
          <p:cNvSpPr txBox="1"/>
          <p:nvPr/>
        </p:nvSpPr>
        <p:spPr>
          <a:xfrm>
            <a:off x="1905000" y="240030"/>
            <a:ext cx="3581400" cy="323165"/>
          </a:xfrm>
          <a:prstGeom prst="rect">
            <a:avLst/>
          </a:prstGeom>
          <a:noFill/>
        </p:spPr>
        <p:txBody>
          <a:bodyPr wrap="square" lIns="86749" tIns="43375" rIns="86749" bIns="43375" rtlCol="0">
            <a:spAutoFit/>
          </a:bodyPr>
          <a:lstStyle/>
          <a:p>
            <a:pPr algn="ctr"/>
            <a:r>
              <a:rPr lang="en-US" sz="1500" u="sng" dirty="0"/>
              <a:t>Note-Taking Form</a:t>
            </a:r>
          </a:p>
        </p:txBody>
      </p:sp>
    </p:spTree>
    <p:extLst>
      <p:ext uri="{BB962C8B-B14F-4D97-AF65-F5344CB8AC3E}">
        <p14:creationId xmlns:p14="http://schemas.microsoft.com/office/powerpoint/2010/main" val="34276853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6400" y="320041"/>
            <a:ext cx="6339840" cy="8930793"/>
          </a:xfrm>
          <a:prstGeom prst="rect">
            <a:avLst/>
          </a:prstGeom>
          <a:noFill/>
        </p:spPr>
        <p:txBody>
          <a:bodyPr wrap="square" lIns="96661" tIns="48331" rIns="96661" bIns="48331" rtlCol="0">
            <a:spAutoFit/>
          </a:bodyPr>
          <a:lstStyle/>
          <a:p>
            <a:endParaRPr lang="en-US" sz="1500" dirty="0"/>
          </a:p>
          <a:p>
            <a:pPr algn="ctr"/>
            <a:r>
              <a:rPr lang="en-US" sz="1500" b="1" dirty="0"/>
              <a:t>Determining Grade Level Text</a:t>
            </a:r>
          </a:p>
          <a:p>
            <a:pPr algn="ctr"/>
            <a:endParaRPr lang="en-US" sz="1500" b="1" dirty="0"/>
          </a:p>
          <a:p>
            <a:r>
              <a:rPr lang="en-US" sz="1500" dirty="0"/>
              <a:t>Grade level text is determined by using a combination of both the CCSS new quantitative ranges and qualitative measures.</a:t>
            </a:r>
          </a:p>
          <a:p>
            <a:endParaRPr lang="en-US" sz="1500" dirty="0"/>
          </a:p>
          <a:p>
            <a:r>
              <a:rPr lang="en-US" sz="1500" b="1" dirty="0"/>
              <a:t>Example</a:t>
            </a:r>
            <a:r>
              <a:rPr lang="en-US" sz="1500" dirty="0"/>
              <a:t>:  If  the grade equivalent for a text is </a:t>
            </a:r>
            <a:r>
              <a:rPr lang="en-US" b="1" dirty="0">
                <a:solidFill>
                  <a:srgbClr val="0070C0"/>
                </a:solidFill>
              </a:rPr>
              <a:t>6.8</a:t>
            </a:r>
            <a:r>
              <a:rPr lang="en-US" sz="1500" dirty="0"/>
              <a:t> and has a lexile of </a:t>
            </a:r>
            <a:r>
              <a:rPr lang="en-US" b="1" dirty="0">
                <a:solidFill>
                  <a:srgbClr val="0070C0"/>
                </a:solidFill>
              </a:rPr>
              <a:t>970</a:t>
            </a:r>
            <a:r>
              <a:rPr lang="en-US" sz="1500" dirty="0"/>
              <a:t>, quantitative data shows that placement should be </a:t>
            </a:r>
            <a:r>
              <a:rPr lang="en-US" sz="1500" b="1" dirty="0"/>
              <a:t>between grades 4 and 8</a:t>
            </a:r>
            <a:r>
              <a:rPr lang="en-US" sz="1500" dirty="0"/>
              <a:t>.</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smtClean="0"/>
          </a:p>
          <a:p>
            <a:r>
              <a:rPr lang="en-US" sz="1500" b="1" dirty="0" smtClean="0"/>
              <a:t>Four </a:t>
            </a:r>
            <a:r>
              <a:rPr lang="en-US" sz="1500" b="1" dirty="0"/>
              <a:t>qualitative </a:t>
            </a:r>
            <a:r>
              <a:rPr lang="en-US" sz="1500" dirty="0"/>
              <a:t>measures can be looked at from the lower grade band of grade 4 to the higher grade band of grade 8 to  determine a grade level readability. </a:t>
            </a:r>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endParaRPr lang="en-US" sz="1500" dirty="0"/>
          </a:p>
          <a:p>
            <a:r>
              <a:rPr lang="en-US" sz="1500" dirty="0"/>
              <a:t>The combination of the </a:t>
            </a:r>
            <a:r>
              <a:rPr lang="en-US" sz="1500" b="1" dirty="0"/>
              <a:t>quantitative</a:t>
            </a:r>
            <a:r>
              <a:rPr lang="en-US" sz="1500" dirty="0"/>
              <a:t> ranges and </a:t>
            </a:r>
            <a:r>
              <a:rPr lang="en-US" sz="1500" b="1" dirty="0"/>
              <a:t>qualitative</a:t>
            </a:r>
            <a:r>
              <a:rPr lang="en-US" sz="1500" dirty="0"/>
              <a:t> measures for this particular text shows that grade 6 would be the best readability level for this text.</a:t>
            </a:r>
          </a:p>
          <a:p>
            <a:endParaRPr lang="en-US" sz="1500" dirty="0"/>
          </a:p>
        </p:txBody>
      </p:sp>
      <p:graphicFrame>
        <p:nvGraphicFramePr>
          <p:cNvPr id="5" name="Table 4"/>
          <p:cNvGraphicFramePr>
            <a:graphicFrameLocks noGrp="1"/>
          </p:cNvGraphicFramePr>
          <p:nvPr>
            <p:extLst>
              <p:ext uri="{D42A27DB-BD31-4B8C-83A1-F6EECF244321}">
                <p14:modId xmlns:p14="http://schemas.microsoft.com/office/powerpoint/2010/main" val="1513486234"/>
              </p:ext>
            </p:extLst>
          </p:nvPr>
        </p:nvGraphicFramePr>
        <p:xfrm>
          <a:off x="406400" y="2320290"/>
          <a:ext cx="6014720" cy="1936908"/>
        </p:xfrm>
        <a:graphic>
          <a:graphicData uri="http://schemas.openxmlformats.org/drawingml/2006/table">
            <a:tbl>
              <a:tblPr/>
              <a:tblGrid>
                <a:gridCol w="2124795"/>
                <a:gridCol w="1944624"/>
                <a:gridCol w="1945301"/>
              </a:tblGrid>
              <a:tr h="487394">
                <a:tc>
                  <a:txBody>
                    <a:bodyPr/>
                    <a:lstStyle/>
                    <a:p>
                      <a:pPr marL="0" marR="0" algn="ctr" fontAlgn="ctr">
                        <a:lnSpc>
                          <a:spcPct val="107000"/>
                        </a:lnSpc>
                        <a:spcBef>
                          <a:spcPts val="0"/>
                        </a:spcBef>
                        <a:spcAft>
                          <a:spcPts val="0"/>
                        </a:spcAft>
                      </a:pPr>
                      <a:r>
                        <a:rPr lang="en-US" sz="12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Common Core Band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Flesch-Kincaid®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c>
                  <a:txBody>
                    <a:bodyPr/>
                    <a:lstStyle/>
                    <a:p>
                      <a:pPr marL="0" marR="0" algn="ctr" fontAlgn="ctr">
                        <a:lnSpc>
                          <a:spcPct val="107000"/>
                        </a:lnSpc>
                        <a:spcBef>
                          <a:spcPts val="0"/>
                        </a:spcBef>
                        <a:spcAft>
                          <a:spcPts val="0"/>
                        </a:spcAft>
                      </a:pPr>
                      <a:r>
                        <a:rPr lang="en-US" sz="12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The Lexile Framework®</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BE97"/>
                    </a:solidFill>
                  </a:tcPr>
                </a:tc>
              </a:tr>
              <a:tr h="306038">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2</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nd</a:t>
                      </a: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- 3</a:t>
                      </a:r>
                      <a:r>
                        <a:rPr lang="en-US" sz="1300" b="1" kern="1200" baseline="300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1.98 - 5.34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420 - 820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98037">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- 5</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rd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4.51 - 7.73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740 - 1010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C090"/>
                    </a:solidFill>
                  </a:tcPr>
                </a:tc>
              </a:tr>
              <a:tr h="290036">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8</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6.51 - 10.34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925 - 1185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2035">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9</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10</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8.32 - 12.12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10.50 - 1335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3368">
                <a:tc>
                  <a:txBody>
                    <a:bodyPr/>
                    <a:lstStyle/>
                    <a:p>
                      <a:pPr marL="0" marR="0" algn="ctr" fontAlgn="ctr">
                        <a:lnSpc>
                          <a:spcPct val="107000"/>
                        </a:lnSpc>
                        <a:spcBef>
                          <a:spcPts val="0"/>
                        </a:spcBef>
                        <a:spcAft>
                          <a:spcPts val="0"/>
                        </a:spcAft>
                      </a:pP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a:t>
                      </a:r>
                      <a:r>
                        <a:rPr lang="en-US" sz="1300" b="1" kern="1200" baseline="300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th</a:t>
                      </a:r>
                      <a:r>
                        <a:rPr lang="en-US" sz="1300" b="1" kern="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 CCR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EECE1"/>
                    </a:solidFill>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10.34 - 14.20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07000"/>
                        </a:lnSpc>
                        <a:spcBef>
                          <a:spcPts val="0"/>
                        </a:spcBef>
                        <a:spcAft>
                          <a:spcPts val="0"/>
                        </a:spcAft>
                      </a:pPr>
                      <a:r>
                        <a:rPr lang="en-US" sz="1300" b="1" kern="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11.85 - 1385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451" marR="7451" marT="733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10" name="Group 9"/>
          <p:cNvGrpSpPr/>
          <p:nvPr/>
        </p:nvGrpSpPr>
        <p:grpSpPr>
          <a:xfrm>
            <a:off x="2844800" y="3131426"/>
            <a:ext cx="3251200" cy="560070"/>
            <a:chOff x="2667000" y="3515710"/>
            <a:chExt cx="3048000" cy="533400"/>
          </a:xfrm>
        </p:grpSpPr>
        <p:sp>
          <p:nvSpPr>
            <p:cNvPr id="8" name="Rectangle 7"/>
            <p:cNvSpPr/>
            <p:nvPr/>
          </p:nvSpPr>
          <p:spPr>
            <a:xfrm>
              <a:off x="26670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95800" y="3515710"/>
              <a:ext cx="1219200" cy="533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1" name="Table 10"/>
          <p:cNvGraphicFramePr>
            <a:graphicFrameLocks noGrp="1"/>
          </p:cNvGraphicFramePr>
          <p:nvPr>
            <p:extLst>
              <p:ext uri="{D42A27DB-BD31-4B8C-83A1-F6EECF244321}">
                <p14:modId xmlns:p14="http://schemas.microsoft.com/office/powerpoint/2010/main" val="2646162997"/>
              </p:ext>
            </p:extLst>
          </p:nvPr>
        </p:nvGraphicFramePr>
        <p:xfrm>
          <a:off x="243840" y="5015798"/>
          <a:ext cx="6908800" cy="2927604"/>
        </p:xfrm>
        <a:graphic>
          <a:graphicData uri="http://schemas.openxmlformats.org/drawingml/2006/table">
            <a:tbl>
              <a:tblPr firstRow="1" bandRow="1">
                <a:tableStyleId>{5940675A-B579-460E-94D1-54222C63F5DA}</a:tableStyleId>
              </a:tblPr>
              <a:tblGrid>
                <a:gridCol w="1381760"/>
                <a:gridCol w="1625600"/>
                <a:gridCol w="1219200"/>
                <a:gridCol w="1056640"/>
                <a:gridCol w="975360"/>
                <a:gridCol w="650240"/>
              </a:tblGrid>
              <a:tr h="320040">
                <a:tc rowSpan="2">
                  <a:txBody>
                    <a:bodyPr/>
                    <a:lstStyle/>
                    <a:p>
                      <a:pPr algn="ctr"/>
                      <a:endParaRPr lang="en-US" sz="1100" dirty="0" smtClean="0">
                        <a:solidFill>
                          <a:srgbClr val="002060"/>
                        </a:solidFill>
                      </a:endParaRPr>
                    </a:p>
                    <a:p>
                      <a:pPr algn="ctr"/>
                      <a:r>
                        <a:rPr lang="en-US" sz="1100" b="1" u="sng" dirty="0" smtClean="0">
                          <a:solidFill>
                            <a:srgbClr val="002060"/>
                          </a:solidFill>
                          <a:effectLst>
                            <a:outerShdw blurRad="38100" dist="38100" dir="2700000" algn="tl">
                              <a:srgbClr val="000000">
                                <a:alpha val="43137"/>
                              </a:srgbClr>
                            </a:outerShdw>
                          </a:effectLst>
                        </a:rPr>
                        <a:t>4 Qualitative Factors</a:t>
                      </a:r>
                      <a:endParaRPr lang="en-US" sz="1100" b="1" u="sng" dirty="0">
                        <a:solidFill>
                          <a:srgbClr val="002060"/>
                        </a:solidFill>
                        <a:effectLst>
                          <a:outerShdw blurRad="38100" dist="38100" dir="2700000" algn="tl">
                            <a:srgbClr val="000000">
                              <a:alpha val="43137"/>
                            </a:srgbClr>
                          </a:outerShdw>
                        </a:effectLst>
                      </a:endParaRPr>
                    </a:p>
                  </a:txBody>
                  <a:tcPr marL="97536" marR="97536" marT="48006" marB="48006" anchor="ctr"/>
                </a:tc>
                <a:tc gridSpan="5">
                  <a:txBody>
                    <a:bodyPr/>
                    <a:lstStyle/>
                    <a:p>
                      <a:pPr algn="ctr"/>
                      <a:r>
                        <a:rPr lang="en-US" sz="1500" b="1" dirty="0" smtClean="0">
                          <a:solidFill>
                            <a:srgbClr val="002060"/>
                          </a:solidFill>
                        </a:rPr>
                        <a:t>Rate your</a:t>
                      </a:r>
                      <a:r>
                        <a:rPr lang="en-US" sz="1500" b="1" baseline="0" dirty="0" smtClean="0">
                          <a:solidFill>
                            <a:srgbClr val="002060"/>
                          </a:solidFill>
                        </a:rPr>
                        <a:t> text from easiest to most difficult </a:t>
                      </a:r>
                      <a:r>
                        <a:rPr lang="en-US" sz="1500" b="1" u="sng" baseline="0" dirty="0" smtClean="0">
                          <a:solidFill>
                            <a:srgbClr val="002060"/>
                          </a:solidFill>
                        </a:rPr>
                        <a:t>between bands</a:t>
                      </a:r>
                      <a:r>
                        <a:rPr lang="en-US" sz="1500" b="1" baseline="0" dirty="0" smtClean="0">
                          <a:solidFill>
                            <a:srgbClr val="002060"/>
                          </a:solidFill>
                        </a:rPr>
                        <a:t>.</a:t>
                      </a:r>
                      <a:endParaRPr lang="en-US" sz="1500" b="1"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76072">
                <a:tc vMerge="1">
                  <a:txBody>
                    <a:bodyPr/>
                    <a:lstStyle/>
                    <a:p>
                      <a:endParaRPr lang="en-US" sz="1400" dirty="0"/>
                    </a:p>
                  </a:txBody>
                  <a:tcPr/>
                </a:tc>
                <a:tc>
                  <a:txBody>
                    <a:bodyPr/>
                    <a:lstStyle/>
                    <a:p>
                      <a:pPr algn="ctr"/>
                      <a:r>
                        <a:rPr lang="en-US" sz="1100" b="1" dirty="0" smtClean="0">
                          <a:solidFill>
                            <a:srgbClr val="002060"/>
                          </a:solidFill>
                        </a:rPr>
                        <a:t>Beginning</a:t>
                      </a:r>
                      <a:r>
                        <a:rPr lang="en-US" sz="1100" b="1" baseline="0" dirty="0" smtClean="0">
                          <a:solidFill>
                            <a:srgbClr val="002060"/>
                          </a:solidFill>
                        </a:rPr>
                        <a:t> of lower (band) grade</a:t>
                      </a:r>
                      <a:endParaRPr lang="en-US" sz="1100" b="1" dirty="0">
                        <a:solidFill>
                          <a:srgbClr val="002060"/>
                        </a:solidFill>
                      </a:endParaRPr>
                    </a:p>
                  </a:txBody>
                  <a:tcPr marL="97536" marR="97536" marT="48006" marB="48006" anchor="ctr">
                    <a:solidFill>
                      <a:schemeClr val="bg1">
                        <a:lumMod val="95000"/>
                      </a:schemeClr>
                    </a:solidFill>
                  </a:tcPr>
                </a:tc>
                <a:tc>
                  <a:txBody>
                    <a:bodyPr/>
                    <a:lstStyle/>
                    <a:p>
                      <a:pPr algn="ctr"/>
                      <a:r>
                        <a:rPr lang="en-US" sz="1100" b="1" dirty="0" smtClean="0">
                          <a:solidFill>
                            <a:srgbClr val="002060"/>
                          </a:solidFill>
                        </a:rPr>
                        <a:t>End of lower (band) grade</a:t>
                      </a:r>
                      <a:endParaRPr lang="en-US" sz="1100" b="1" dirty="0">
                        <a:solidFill>
                          <a:srgbClr val="002060"/>
                        </a:solidFill>
                      </a:endParaRPr>
                    </a:p>
                  </a:txBody>
                  <a:tcPr marL="97536" marR="97536" marT="48006" marB="48006" anchor="ctr">
                    <a:solidFill>
                      <a:schemeClr val="bg1">
                        <a:lumMod val="85000"/>
                      </a:schemeClr>
                    </a:solidFill>
                  </a:tcPr>
                </a:tc>
                <a:tc>
                  <a:txBody>
                    <a:bodyPr/>
                    <a:lstStyle/>
                    <a:p>
                      <a:pPr algn="ctr"/>
                      <a:r>
                        <a:rPr lang="en-US" sz="1100" b="1" dirty="0" smtClean="0">
                          <a:solidFill>
                            <a:srgbClr val="002060"/>
                          </a:solidFill>
                        </a:rPr>
                        <a:t>Beginning of higher (band) to mid</a:t>
                      </a:r>
                      <a:endParaRPr lang="en-US" sz="1100" b="1" dirty="0">
                        <a:solidFill>
                          <a:srgbClr val="002060"/>
                        </a:solidFill>
                      </a:endParaRPr>
                    </a:p>
                  </a:txBody>
                  <a:tcPr marL="97536" marR="97536" marT="48006" marB="48006" anchor="ctr">
                    <a:solidFill>
                      <a:schemeClr val="accent1">
                        <a:lumMod val="20000"/>
                        <a:lumOff val="80000"/>
                      </a:schemeClr>
                    </a:solidFill>
                  </a:tcPr>
                </a:tc>
                <a:tc>
                  <a:txBody>
                    <a:bodyPr/>
                    <a:lstStyle/>
                    <a:p>
                      <a:pPr algn="ctr"/>
                      <a:r>
                        <a:rPr lang="en-US" sz="1100" b="1" dirty="0" smtClean="0">
                          <a:solidFill>
                            <a:srgbClr val="002060"/>
                          </a:solidFill>
                        </a:rPr>
                        <a:t>End of higher</a:t>
                      </a:r>
                      <a:r>
                        <a:rPr lang="en-US" sz="1100" b="1" baseline="0" dirty="0" smtClean="0">
                          <a:solidFill>
                            <a:srgbClr val="002060"/>
                          </a:solidFill>
                        </a:rPr>
                        <a:t> (band) </a:t>
                      </a:r>
                      <a:r>
                        <a:rPr lang="en-US" sz="1100" b="1" dirty="0" smtClean="0">
                          <a:solidFill>
                            <a:srgbClr val="002060"/>
                          </a:solidFill>
                        </a:rPr>
                        <a:t>grade</a:t>
                      </a:r>
                      <a:endParaRPr lang="en-US" sz="1100" b="1" dirty="0">
                        <a:solidFill>
                          <a:srgbClr val="002060"/>
                        </a:solidFill>
                      </a:endParaRPr>
                    </a:p>
                  </a:txBody>
                  <a:tcPr marL="97536" marR="97536" marT="48006" marB="48006" anchor="ctr">
                    <a:solidFill>
                      <a:schemeClr val="accent1">
                        <a:lumMod val="40000"/>
                        <a:lumOff val="60000"/>
                      </a:schemeClr>
                    </a:solidFill>
                  </a:tcPr>
                </a:tc>
                <a:tc>
                  <a:txBody>
                    <a:bodyPr/>
                    <a:lstStyle/>
                    <a:p>
                      <a:pPr algn="ctr"/>
                      <a:r>
                        <a:rPr lang="en-US" sz="1100" b="1" dirty="0" smtClean="0">
                          <a:solidFill>
                            <a:srgbClr val="002060"/>
                          </a:solidFill>
                        </a:rPr>
                        <a:t>Not suited to band</a:t>
                      </a:r>
                      <a:endParaRPr lang="en-US" sz="1100" b="1" dirty="0">
                        <a:solidFill>
                          <a:srgbClr val="002060"/>
                        </a:solidFill>
                      </a:endParaRPr>
                    </a:p>
                  </a:txBody>
                  <a:tcPr marL="97536" marR="97536" marT="48006" marB="48006" anchor="ctr">
                    <a:solidFill>
                      <a:schemeClr val="accent6">
                        <a:lumMod val="20000"/>
                        <a:lumOff val="80000"/>
                      </a:schemeClr>
                    </a:solidFill>
                  </a:tcPr>
                </a:tc>
              </a:tr>
              <a:tr h="400050">
                <a:tc>
                  <a:txBody>
                    <a:bodyPr/>
                    <a:lstStyle/>
                    <a:p>
                      <a:r>
                        <a:rPr lang="en-US" sz="1100" dirty="0" smtClean="0">
                          <a:solidFill>
                            <a:srgbClr val="002060"/>
                          </a:solidFill>
                        </a:rPr>
                        <a:t>Purpose/Meaning</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Structure</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Language Clarity</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Language </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00050">
                <a:tc>
                  <a:txBody>
                    <a:bodyPr/>
                    <a:lstStyle/>
                    <a:p>
                      <a:r>
                        <a:rPr lang="en-US" sz="1100" dirty="0" smtClean="0">
                          <a:solidFill>
                            <a:srgbClr val="002060"/>
                          </a:solidFill>
                        </a:rPr>
                        <a:t>Overall Placement</a:t>
                      </a:r>
                      <a:endParaRPr lang="en-US" sz="1100" dirty="0">
                        <a:solidFill>
                          <a:srgbClr val="002060"/>
                        </a:solidFill>
                      </a:endParaRPr>
                    </a:p>
                  </a:txBody>
                  <a:tcPr marL="97536" marR="97536" marT="48006" marB="48006"/>
                </a:tc>
                <a:tc gridSpan="5">
                  <a:txBody>
                    <a:bodyPr/>
                    <a:lstStyle/>
                    <a:p>
                      <a:endParaRPr lang="en-US" sz="2000" dirty="0">
                        <a:solidFill>
                          <a:srgbClr val="002060"/>
                        </a:solidFill>
                      </a:endParaRPr>
                    </a:p>
                  </a:txBody>
                  <a:tcPr marL="97536" marR="97536" marT="48006" marB="48006"/>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grpSp>
        <p:nvGrpSpPr>
          <p:cNvPr id="23" name="Group 22"/>
          <p:cNvGrpSpPr/>
          <p:nvPr/>
        </p:nvGrpSpPr>
        <p:grpSpPr>
          <a:xfrm>
            <a:off x="1869440" y="5953847"/>
            <a:ext cx="4876800" cy="1843866"/>
            <a:chOff x="1752600" y="5922580"/>
            <a:chExt cx="4572000" cy="1756063"/>
          </a:xfrm>
        </p:grpSpPr>
        <p:grpSp>
          <p:nvGrpSpPr>
            <p:cNvPr id="12" name="Group 11"/>
            <p:cNvGrpSpPr/>
            <p:nvPr/>
          </p:nvGrpSpPr>
          <p:grpSpPr>
            <a:xfrm>
              <a:off x="1752600" y="6019800"/>
              <a:ext cx="4572000" cy="1544543"/>
              <a:chOff x="3657600" y="4426548"/>
              <a:chExt cx="3581400" cy="1544543"/>
            </a:xfrm>
          </p:grpSpPr>
          <p:cxnSp>
            <p:nvCxnSpPr>
              <p:cNvPr id="13" name="Straight Arrow Connector 12"/>
              <p:cNvCxnSpPr/>
              <p:nvPr/>
            </p:nvCxnSpPr>
            <p:spPr>
              <a:xfrm>
                <a:off x="3657600" y="4426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657600" y="4800600"/>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657600" y="5188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657600" y="5569548"/>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657600" y="5971091"/>
                <a:ext cx="3581400" cy="0"/>
              </a:xfrm>
              <a:prstGeom prst="straightConnector1">
                <a:avLst/>
              </a:prstGeom>
              <a:ln w="19050">
                <a:solidFill>
                  <a:srgbClr val="002060"/>
                </a:solidFill>
                <a:headEnd type="arrow"/>
                <a:tailEnd type="arrow"/>
              </a:ln>
            </p:spPr>
            <p:style>
              <a:lnRef idx="1">
                <a:schemeClr val="accent1"/>
              </a:lnRef>
              <a:fillRef idx="0">
                <a:schemeClr val="accent1"/>
              </a:fillRef>
              <a:effectRef idx="0">
                <a:schemeClr val="accent1"/>
              </a:effectRef>
              <a:fontRef idx="minor">
                <a:schemeClr val="tx1"/>
              </a:fontRef>
            </p:style>
          </p:cxnSp>
        </p:grpSp>
        <p:sp>
          <p:nvSpPr>
            <p:cNvPr id="18" name="Oval 17"/>
            <p:cNvSpPr/>
            <p:nvPr/>
          </p:nvSpPr>
          <p:spPr>
            <a:xfrm>
              <a:off x="4490679" y="625891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78248" y="592258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5524500" y="6667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4464355" y="7048500"/>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4464355" y="7450043"/>
              <a:ext cx="3810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p:cNvSpPr/>
          <p:nvPr/>
        </p:nvSpPr>
        <p:spPr>
          <a:xfrm>
            <a:off x="995680" y="8775055"/>
            <a:ext cx="5161280" cy="405383"/>
          </a:xfrm>
          <a:prstGeom prst="rect">
            <a:avLst/>
          </a:prstGeom>
        </p:spPr>
        <p:txBody>
          <a:bodyPr wrap="square" lIns="96661" tIns="48331" rIns="96661" bIns="48331">
            <a:spAutoFit/>
          </a:bodyPr>
          <a:lstStyle/>
          <a:p>
            <a:pPr algn="ctr"/>
            <a:r>
              <a:rPr lang="en-US" sz="1000" b="1" dirty="0">
                <a:solidFill>
                  <a:srgbClr val="002060"/>
                </a:solidFill>
              </a:rPr>
              <a:t>To see more details about each of the qualitative measures please go to slide 6 of: </a:t>
            </a:r>
            <a:r>
              <a:rPr lang="en-US" sz="1000" b="1" dirty="0">
                <a:solidFill>
                  <a:srgbClr val="002060"/>
                </a:solidFill>
                <a:hlinkClick r:id="rId2"/>
              </a:rPr>
              <a:t>http://www.corestandards.org/assets/Appendix_A.pdf</a:t>
            </a:r>
            <a:endParaRPr lang="en-US" sz="1000" b="1" dirty="0">
              <a:solidFill>
                <a:srgbClr val="002060"/>
              </a:solidFill>
            </a:endParaRPr>
          </a:p>
        </p:txBody>
      </p:sp>
    </p:spTree>
    <p:extLst>
      <p:ext uri="{BB962C8B-B14F-4D97-AF65-F5344CB8AC3E}">
        <p14:creationId xmlns:p14="http://schemas.microsoft.com/office/powerpoint/2010/main" val="2933144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701040" y="2285313"/>
            <a:ext cx="195275" cy="38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spAutoFit/>
          </a:bodyPr>
          <a:lstStyle/>
          <a:p>
            <a:pPr fontAlgn="base">
              <a:spcBef>
                <a:spcPct val="0"/>
              </a:spcBef>
              <a:spcAft>
                <a:spcPct val="0"/>
              </a:spcAft>
            </a:pPr>
            <a:endParaRPr lang="en-US" altLang="en-US" dirty="0">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2824547"/>
              </p:ext>
            </p:extLst>
          </p:nvPr>
        </p:nvGraphicFramePr>
        <p:xfrm>
          <a:off x="609599" y="669036"/>
          <a:ext cx="6380481" cy="5451348"/>
        </p:xfrm>
        <a:graphic>
          <a:graphicData uri="http://schemas.openxmlformats.org/drawingml/2006/table">
            <a:tbl>
              <a:tblPr firstRow="1" firstCol="1" bandRow="1"/>
              <a:tblGrid>
                <a:gridCol w="457200"/>
                <a:gridCol w="5923281"/>
              </a:tblGrid>
              <a:tr h="22402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effectLst/>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i="1" dirty="0" smtClean="0">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r>
              <a:tr h="224028">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600" b="1" dirty="0" smtClean="0">
                          <a:effectLst>
                            <a:outerShdw blurRad="38100" dist="38100" dir="2700000" algn="tl">
                              <a:srgbClr val="000000">
                                <a:alpha val="43137"/>
                              </a:srgbClr>
                            </a:outerShdw>
                          </a:effectLst>
                        </a:rPr>
                        <a:t>Quarter 2 Pre-Assessment </a:t>
                      </a:r>
                      <a:r>
                        <a:rPr lang="en-US" sz="1600" b="1" u="sng" dirty="0" smtClean="0">
                          <a:effectLst>
                            <a:outerShdw blurRad="38100" dist="38100" dir="2700000" algn="tl">
                              <a:srgbClr val="000000">
                                <a:alpha val="43137"/>
                              </a:srgbClr>
                            </a:outerShdw>
                          </a:effectLst>
                        </a:rPr>
                        <a:t>Constructed Response</a:t>
                      </a:r>
                      <a:r>
                        <a:rPr lang="en-US" sz="1600" b="1" dirty="0" smtClean="0">
                          <a:effectLst>
                            <a:outerShdw blurRad="38100" dist="38100" dir="2700000" algn="tl">
                              <a:srgbClr val="000000">
                                <a:alpha val="43137"/>
                              </a:srgbClr>
                            </a:outerShdw>
                          </a:effectLst>
                        </a:rPr>
                        <a:t> Answer Key</a:t>
                      </a:r>
                    </a:p>
                    <a:p>
                      <a:pPr marL="0" marR="0" indent="0" algn="ctr" defTabSz="966612" rtl="0" eaLnBrk="1" fontAlgn="auto" latinLnBrk="0" hangingPunct="1">
                        <a:lnSpc>
                          <a:spcPct val="100000"/>
                        </a:lnSpc>
                        <a:spcBef>
                          <a:spcPts val="0"/>
                        </a:spcBef>
                        <a:spcAft>
                          <a:spcPts val="0"/>
                        </a:spcAft>
                        <a:buClrTx/>
                        <a:buSzTx/>
                        <a:buFontTx/>
                        <a:buNone/>
                        <a:tabLst/>
                        <a:defRPr/>
                      </a:pPr>
                      <a:endParaRPr lang="en-US" sz="900" b="1" dirty="0" smtClean="0">
                        <a:effectLst>
                          <a:outerShdw blurRad="38100" dist="38100" dir="2700000" algn="tl">
                            <a:srgbClr val="000000">
                              <a:alpha val="43137"/>
                            </a:srgbClr>
                          </a:outerShdw>
                        </a:effectLst>
                      </a:endParaRPr>
                    </a:p>
                  </a:txBody>
                  <a:tcPr marL="51999" marR="51999"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24028">
                <a:tc gridSpan="2">
                  <a:txBody>
                    <a:bodyPr/>
                    <a:lstStyle/>
                    <a:p>
                      <a:pPr marL="0" marR="0" algn="l">
                        <a:lnSpc>
                          <a:spcPct val="100000"/>
                        </a:lnSpc>
                        <a:spcBef>
                          <a:spcPts val="0"/>
                        </a:spcBef>
                        <a:spcAft>
                          <a:spcPts val="0"/>
                        </a:spcAft>
                      </a:pPr>
                      <a:r>
                        <a:rPr lang="en-US" sz="1400" b="1" kern="1200" dirty="0">
                          <a:solidFill>
                            <a:srgbClr val="000000"/>
                          </a:solidFill>
                          <a:effectLst/>
                          <a:latin typeface="+mn-lt"/>
                          <a:ea typeface="Times New Roman"/>
                          <a:cs typeface="Times New Roman"/>
                        </a:rPr>
                        <a:t>Standard </a:t>
                      </a:r>
                      <a:r>
                        <a:rPr lang="en-US" sz="1400" b="1" kern="1200" dirty="0" smtClean="0">
                          <a:solidFill>
                            <a:srgbClr val="000000"/>
                          </a:solidFill>
                          <a:effectLst/>
                          <a:latin typeface="+mn-lt"/>
                          <a:ea typeface="Times New Roman"/>
                          <a:cs typeface="Times New Roman"/>
                        </a:rPr>
                        <a:t>RL.1.6:   Reading </a:t>
                      </a:r>
                      <a:r>
                        <a:rPr lang="en-US" sz="1400" b="1" kern="1200" dirty="0">
                          <a:solidFill>
                            <a:srgbClr val="000000"/>
                          </a:solidFill>
                          <a:effectLst/>
                          <a:latin typeface="+mn-lt"/>
                          <a:ea typeface="Times New Roman"/>
                          <a:cs typeface="Times New Roman"/>
                        </a:rPr>
                        <a:t>Constructed Response Rubric</a:t>
                      </a:r>
                      <a:endParaRPr lang="en-US" sz="1400" dirty="0">
                        <a:effectLst/>
                        <a:latin typeface="+mn-lt"/>
                        <a:ea typeface="Times New Roman"/>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gridSpan="2">
                  <a:txBody>
                    <a:bodyPr/>
                    <a:lstStyle/>
                    <a:p>
                      <a:pPr lvl="0" algn="l">
                        <a:defRPr sz="1800" b="0" i="0"/>
                      </a:pPr>
                      <a:r>
                        <a:rPr lang="en-US" sz="1400" b="1" kern="1200" dirty="0" smtClean="0">
                          <a:solidFill>
                            <a:srgbClr val="000000"/>
                          </a:solidFill>
                          <a:effectLst/>
                          <a:latin typeface="+mn-lt"/>
                          <a:ea typeface="Times New Roman"/>
                          <a:cs typeface="Arial"/>
                        </a:rPr>
                        <a:t>Question #7 (prompt): </a:t>
                      </a:r>
                      <a:r>
                        <a:rPr lang="en-US" sz="1400" b="1" dirty="0" smtClean="0">
                          <a:latin typeface="Helvetica" panose="020B0604020202020204" pitchFamily="34" charset="0"/>
                          <a:cs typeface="Helvetica" panose="020B0604020202020204" pitchFamily="34" charset="0"/>
                        </a:rPr>
                        <a:t>What does Dear say to Snappy?   What does Snappy say to Dear?</a:t>
                      </a:r>
                      <a:r>
                        <a:rPr lang="en-US" sz="1400" b="1" baseline="0" dirty="0" smtClean="0">
                          <a:latin typeface="Helvetica" panose="020B0604020202020204" pitchFamily="34" charset="0"/>
                          <a:cs typeface="Helvetica" panose="020B0604020202020204" pitchFamily="34" charset="0"/>
                        </a:rPr>
                        <a:t>  Use words and pictures to tell about it.</a:t>
                      </a:r>
                      <a:endParaRPr lang="en-US" sz="1400" b="1" dirty="0" smtClean="0">
                        <a:latin typeface="+mn-lt"/>
                        <a:cs typeface="Helvetica" panose="020B0604020202020204" pitchFamily="34" charset="0"/>
                      </a:endParaRPr>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43727">
                <a:tc gridSpan="2">
                  <a:txBody>
                    <a:bodyPr/>
                    <a:lstStyle/>
                    <a:p>
                      <a:pPr lvl="0" algn="l">
                        <a:defRPr sz="1800" b="0" i="0"/>
                      </a:pPr>
                      <a:r>
                        <a:rPr lang="en-US" sz="1000" kern="1200" dirty="0" smtClean="0">
                          <a:solidFill>
                            <a:srgbClr val="000000"/>
                          </a:solidFill>
                          <a:effectLst/>
                          <a:latin typeface="+mn-lt"/>
                          <a:ea typeface="Times New Roman"/>
                          <a:cs typeface="Arial"/>
                        </a:rPr>
                        <a:t>Directions for Scoring Notes:  Write an overview of what students could include in a proficient response with examples from the text.  Be very specific and “lengthy.”</a:t>
                      </a:r>
                      <a:r>
                        <a:rPr lang="en-US" sz="1000" u="sng" dirty="0" smtClean="0"/>
                        <a:t> </a:t>
                      </a:r>
                    </a:p>
                    <a:p>
                      <a:pPr lvl="0" algn="ctr">
                        <a:defRPr sz="1800" b="0" i="0"/>
                      </a:pPr>
                      <a:r>
                        <a:rPr lang="en-US" sz="1000" b="1" i="1" u="sng" dirty="0" smtClean="0"/>
                        <a:t>Teacher Language and Scoring Notes:</a:t>
                      </a:r>
                      <a:endParaRPr lang="en-US" sz="1000" b="1" i="1" dirty="0" smtClean="0"/>
                    </a:p>
                    <a:p>
                      <a:pPr lvl="0" algn="l">
                        <a:defRPr sz="1800" b="0" i="0"/>
                      </a:pPr>
                      <a:r>
                        <a:rPr lang="en-US" sz="1000" b="1" dirty="0" smtClean="0"/>
                        <a:t>Sufficient Evidence (conclusion or central idea) </a:t>
                      </a:r>
                      <a:r>
                        <a:rPr lang="en-US" sz="1000" b="0" dirty="0" smtClean="0"/>
                        <a:t>of the prompt would be </a:t>
                      </a:r>
                      <a:r>
                        <a:rPr lang="en-US" sz="1000" b="0" baseline="0" dirty="0" smtClean="0"/>
                        <a:t> student words and pictures explaining/showing what Snappy and Dear are saying to each other (some words must be included, not just pictures).</a:t>
                      </a:r>
                      <a:endParaRPr lang="en-US" sz="1000" b="1" dirty="0" smtClean="0"/>
                    </a:p>
                    <a:p>
                      <a:pPr lvl="0" algn="l">
                        <a:defRPr sz="1800" b="0" i="0"/>
                      </a:pPr>
                      <a:r>
                        <a:rPr lang="en-US" sz="1000" b="1" dirty="0" smtClean="0"/>
                        <a:t>Specific</a:t>
                      </a:r>
                      <a:r>
                        <a:rPr lang="en-US" sz="1000" b="1" baseline="0" dirty="0" smtClean="0"/>
                        <a:t> </a:t>
                      </a:r>
                      <a:r>
                        <a:rPr lang="en-US" sz="1000" b="1" dirty="0" smtClean="0"/>
                        <a:t>i</a:t>
                      </a:r>
                      <a:r>
                        <a:rPr lang="en-US" sz="1000" b="1" dirty="0" smtClean="0">
                          <a:uFill>
                            <a:solidFill/>
                          </a:uFill>
                        </a:rPr>
                        <a:t>dentifications</a:t>
                      </a:r>
                      <a:r>
                        <a:rPr lang="en-US" sz="1000" b="0" baseline="0" dirty="0" smtClean="0">
                          <a:uFill>
                            <a:solidFill/>
                          </a:uFill>
                        </a:rPr>
                        <a:t> (key details) would include that Dear says (1) she’s sad to go, (2) she has to find food and (3) it’s going to snow.  Key details of what Snappy says would include (1) It’s OK (don’t worry and (2) he will stay and keep the eggs warm.</a:t>
                      </a:r>
                    </a:p>
                    <a:p>
                      <a:pPr lvl="0" algn="l">
                        <a:defRPr sz="1800" b="0" i="0"/>
                      </a:pPr>
                      <a:r>
                        <a:rPr lang="en-US" sz="1000" b="1" dirty="0" smtClean="0"/>
                        <a:t>Full Support</a:t>
                      </a:r>
                      <a:r>
                        <a:rPr lang="en-US" sz="1000" b="1" baseline="0" dirty="0" smtClean="0"/>
                        <a:t> (other details) </a:t>
                      </a:r>
                      <a:r>
                        <a:rPr lang="en-US" sz="1000" b="0" baseline="0" dirty="0" smtClean="0"/>
                        <a:t>could include any information that supports the prompt and is explicitly from the text (not opinion) including pictures and words.</a:t>
                      </a:r>
                      <a:endParaRPr lang="en-US" sz="1000" dirty="0"/>
                    </a:p>
                  </a:txBody>
                  <a:tcPr marL="51999" marR="5199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l">
                        <a:spcBef>
                          <a:spcPts val="0"/>
                        </a:spcBef>
                        <a:spcAft>
                          <a:spcPts val="0"/>
                        </a:spcAft>
                      </a:pPr>
                      <a:endParaRPr lang="en-US" sz="800" dirty="0">
                        <a:effectLst/>
                        <a:latin typeface="Calibri"/>
                        <a:ea typeface="Times New Roman"/>
                      </a:endParaRPr>
                    </a:p>
                  </a:txBody>
                  <a:tcPr marL="48749" marR="487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5073">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3</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gives a proficient response </a:t>
                      </a:r>
                      <a:r>
                        <a:rPr lang="en-US" sz="1000" i="1" dirty="0" smtClean="0"/>
                        <a:t>by stating what both penguins say</a:t>
                      </a:r>
                      <a:r>
                        <a:rPr lang="en-US" sz="1000" i="1" baseline="0" dirty="0" smtClean="0"/>
                        <a:t> (and may include pictures).</a:t>
                      </a:r>
                      <a:endParaRPr lang="en-US" sz="1000" i="1" dirty="0" smtClean="0"/>
                    </a:p>
                    <a:p>
                      <a:pPr lvl="0" algn="l">
                        <a:defRPr sz="1800" b="0" i="0"/>
                      </a:pPr>
                      <a:r>
                        <a:rPr lang="en-US" sz="1100" i="0" dirty="0" smtClean="0"/>
                        <a:t>Dear</a:t>
                      </a:r>
                      <a:r>
                        <a:rPr lang="en-US" sz="1100" i="0" baseline="0" dirty="0" smtClean="0"/>
                        <a:t> is the girl.  She said she is sad to go but has to get some food.  Snappy is the dad.  He say it will be ok because he will take care of the eggs when she is gone.  </a:t>
                      </a:r>
                      <a:r>
                        <a:rPr lang="en-US" sz="1000" i="1" dirty="0" smtClean="0"/>
                        <a:t> </a:t>
                      </a:r>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7096">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2</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gives a partial response by </a:t>
                      </a:r>
                      <a:r>
                        <a:rPr lang="en-US" sz="1000" i="1" dirty="0" smtClean="0"/>
                        <a:t>stating some of what one or both penguins say</a:t>
                      </a:r>
                      <a:r>
                        <a:rPr lang="en-US" sz="1000" i="1" baseline="0" dirty="0" smtClean="0"/>
                        <a:t> ( and may include pictures).</a:t>
                      </a:r>
                    </a:p>
                    <a:p>
                      <a:pPr lvl="0" algn="l">
                        <a:defRPr sz="1800" b="0" i="0"/>
                      </a:pPr>
                      <a:r>
                        <a:rPr lang="en-US" sz="1100" b="0" i="0" baseline="0" dirty="0" smtClean="0"/>
                        <a:t>Snappy and Dear talk to each other.  Snappy is real nice.  He said he will babysit the eggs.  Dear has to go.</a:t>
                      </a:r>
                      <a:endParaRPr lang="en-US" sz="1100" b="0" i="0" dirty="0" smtClean="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528">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1</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gives a minimal response </a:t>
                      </a:r>
                      <a:r>
                        <a:rPr lang="en-US" sz="1000" i="1" dirty="0" smtClean="0"/>
                        <a:t>by stating vaguely what one or both penguins say</a:t>
                      </a:r>
                      <a:r>
                        <a:rPr lang="en-US" sz="1000" i="1" baseline="0" dirty="0" smtClean="0"/>
                        <a:t> (and may include vague pictures).</a:t>
                      </a:r>
                    </a:p>
                    <a:p>
                      <a:pPr lvl="0" algn="l">
                        <a:defRPr sz="1800" b="0" i="0"/>
                      </a:pPr>
                      <a:r>
                        <a:rPr lang="en-US" sz="1100" i="0" baseline="0" dirty="0" smtClean="0"/>
                        <a:t>Dear has to go.  Snappy is sad too.  He will stay.</a:t>
                      </a:r>
                      <a:endParaRPr lang="en-US" sz="1100" i="0" dirty="0" smtClean="0"/>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127">
                <a:tc>
                  <a:txBody>
                    <a:bodyPr/>
                    <a:lstStyle/>
                    <a:p>
                      <a:pPr marL="0" marR="0" algn="ctr">
                        <a:lnSpc>
                          <a:spcPct val="100000"/>
                        </a:lnSpc>
                        <a:spcBef>
                          <a:spcPts val="0"/>
                        </a:spcBef>
                        <a:spcAft>
                          <a:spcPts val="0"/>
                        </a:spcAft>
                      </a:pPr>
                      <a:r>
                        <a:rPr lang="en-US" sz="2500" b="1" dirty="0" smtClean="0">
                          <a:effectLst/>
                          <a:latin typeface="+mn-lt"/>
                          <a:ea typeface="Calibri"/>
                          <a:cs typeface="Times New Roman"/>
                        </a:rPr>
                        <a:t>0</a:t>
                      </a:r>
                      <a:endParaRPr lang="en-US" sz="2500" b="1" dirty="0">
                        <a:effectLst/>
                        <a:latin typeface="+mn-lt"/>
                        <a:ea typeface="Calibri"/>
                        <a:cs typeface="Times New Roman"/>
                      </a:endParaRPr>
                    </a:p>
                  </a:txBody>
                  <a:tcPr marL="51999" marR="519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lvl="0" algn="l">
                        <a:defRPr sz="1800" b="0" i="0"/>
                      </a:pPr>
                      <a:r>
                        <a:rPr sz="1000" i="1" dirty="0"/>
                        <a:t>The student provides no evidence </a:t>
                      </a:r>
                      <a:r>
                        <a:rPr lang="en-US" sz="1000" i="1" dirty="0" smtClean="0"/>
                        <a:t>of stating what either penguin is saying.</a:t>
                      </a:r>
                    </a:p>
                    <a:p>
                      <a:pPr lvl="0" algn="l">
                        <a:defRPr sz="1800" b="0" i="0"/>
                      </a:pPr>
                      <a:r>
                        <a:rPr lang="en-US" sz="1100" b="0" i="0" baseline="0" dirty="0" smtClean="0"/>
                        <a:t>Male penguins sit on the egg all winter.</a:t>
                      </a:r>
                    </a:p>
                  </a:txBody>
                  <a:tcPr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358844827"/>
              </p:ext>
            </p:extLst>
          </p:nvPr>
        </p:nvGraphicFramePr>
        <p:xfrm>
          <a:off x="5486400" y="6172200"/>
          <a:ext cx="1524000" cy="762000"/>
        </p:xfrm>
        <a:graphic>
          <a:graphicData uri="http://schemas.openxmlformats.org/drawingml/2006/table">
            <a:tbl>
              <a:tblPr firstRow="1" firstCol="1" bandRow="1">
                <a:tableStyleId>{5940675A-B579-460E-94D1-54222C63F5DA}</a:tableStyleId>
              </a:tblPr>
              <a:tblGrid>
                <a:gridCol w="1524000"/>
              </a:tblGrid>
              <a:tr h="152400">
                <a:tc>
                  <a:txBody>
                    <a:bodyPr/>
                    <a:lstStyle/>
                    <a:p>
                      <a:pPr marL="0" marR="0" algn="ctr">
                        <a:lnSpc>
                          <a:spcPct val="115000"/>
                        </a:lnSpc>
                        <a:spcBef>
                          <a:spcPts val="0"/>
                        </a:spcBef>
                        <a:spcAft>
                          <a:spcPts val="0"/>
                        </a:spcAft>
                      </a:pPr>
                      <a:r>
                        <a:rPr lang="en-US" sz="800" dirty="0" smtClean="0">
                          <a:effectLst/>
                        </a:rPr>
                        <a:t>Toward RL.1.6 DOK </a:t>
                      </a:r>
                      <a:r>
                        <a:rPr lang="en-US" sz="800" dirty="0">
                          <a:effectLst/>
                        </a:rPr>
                        <a:t>2 –Cl</a:t>
                      </a:r>
                      <a:endParaRPr lang="en-US" sz="800" dirty="0">
                        <a:effectLst/>
                        <a:latin typeface="Calibri"/>
                        <a:ea typeface="Calibri"/>
                        <a:cs typeface="Times New Roman"/>
                      </a:endParaRPr>
                    </a:p>
                  </a:txBody>
                  <a:tcPr marL="32100" marR="32100" marT="0" marB="0" anchor="ctr">
                    <a:solidFill>
                      <a:schemeClr val="tx2">
                        <a:lumMod val="20000"/>
                        <a:lumOff val="80000"/>
                      </a:schemeClr>
                    </a:solidFill>
                  </a:tcPr>
                </a:tc>
              </a:tr>
              <a:tr h="609600">
                <a:tc>
                  <a:txBody>
                    <a:bodyPr/>
                    <a:lstStyle/>
                    <a:p>
                      <a:pPr marL="0" marR="0" algn="l">
                        <a:lnSpc>
                          <a:spcPct val="115000"/>
                        </a:lnSpc>
                        <a:spcBef>
                          <a:spcPts val="0"/>
                        </a:spcBef>
                        <a:spcAft>
                          <a:spcPts val="0"/>
                        </a:spcAft>
                      </a:pPr>
                      <a:r>
                        <a:rPr lang="en-US" sz="800" dirty="0">
                          <a:effectLst/>
                        </a:rPr>
                        <a:t>Locate information (the part of the text) to identify specifically who is telling the story at various points in a </a:t>
                      </a:r>
                      <a:r>
                        <a:rPr lang="en-US" sz="800" u="sng" dirty="0">
                          <a:effectLst/>
                        </a:rPr>
                        <a:t>new text</a:t>
                      </a:r>
                      <a:r>
                        <a:rPr lang="en-US" sz="800" u="sng" dirty="0" smtClean="0">
                          <a:effectLst/>
                        </a:rPr>
                        <a:t>.</a:t>
                      </a:r>
                      <a:endParaRPr lang="en-US" sz="800" b="1" u="sng" dirty="0" smtClean="0">
                        <a:solidFill>
                          <a:srgbClr val="000000"/>
                        </a:solidFill>
                        <a:effectLst/>
                        <a:latin typeface="Calibri"/>
                        <a:ea typeface="Times New Roman"/>
                        <a:cs typeface="Times New Roman"/>
                      </a:endParaRPr>
                    </a:p>
                  </a:txBody>
                  <a:tcPr marL="32100" marR="32100"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810823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18</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458862395"/>
              </p:ext>
            </p:extLst>
          </p:nvPr>
        </p:nvGraphicFramePr>
        <p:xfrm>
          <a:off x="304800" y="1542885"/>
          <a:ext cx="6421120" cy="5052614"/>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rPr>
                        <a:t>Quarter 2 Pre-Assessment </a:t>
                      </a:r>
                      <a:r>
                        <a:rPr lang="en-US" sz="1400" b="1" u="sng" dirty="0" smtClean="0">
                          <a:effectLst/>
                        </a:rPr>
                        <a:t>Research Constructed Response</a:t>
                      </a:r>
                      <a:r>
                        <a:rPr lang="en-US" sz="1400" b="1" dirty="0" smtClean="0">
                          <a:effectLst/>
                        </a:rPr>
                        <a:t> Answer Key</a:t>
                      </a:r>
                    </a:p>
                  </a:txBody>
                  <a:tcPr marL="97536" marR="97536" marT="48006" marB="48006"/>
                </a:tc>
                <a:tc hMerge="1">
                  <a:txBody>
                    <a:bodyPr/>
                    <a:lstStyle/>
                    <a:p>
                      <a:endParaRPr lang="en-US"/>
                    </a:p>
                  </a:txBody>
                  <a:tcPr/>
                </a:tc>
              </a:tr>
              <a:tr h="561525">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mn-lt"/>
                          <a:ea typeface="+mn-ea"/>
                          <a:cs typeface="+mn-cs"/>
                        </a:rPr>
                        <a:t>Constructed Response Research Rubrics Target 4</a:t>
                      </a:r>
                    </a:p>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smtClean="0">
                          <a:ln>
                            <a:noFill/>
                          </a:ln>
                          <a:solidFill>
                            <a:prstClr val="black"/>
                          </a:solidFill>
                          <a:effectLst/>
                          <a:uLnTx/>
                          <a:uFillTx/>
                          <a:latin typeface="+mn-lt"/>
                          <a:ea typeface="+mn-ea"/>
                          <a:cs typeface="+mn-cs"/>
                        </a:rPr>
                        <a:t>ability to cite evidence to support opinions and/or ideas</a:t>
                      </a:r>
                      <a:endParaRPr kumimoji="0" lang="en-US" sz="1100" b="1" i="0" u="none" strike="noStrike" kern="1200" cap="none" spc="0" normalizeH="0" baseline="0" noProof="0" dirty="0">
                        <a:ln>
                          <a:noFill/>
                        </a:ln>
                        <a:solidFill>
                          <a:prstClr val="black"/>
                        </a:solidFill>
                        <a:effectLst/>
                        <a:uLnTx/>
                        <a:uFillTx/>
                        <a:latin typeface="+mn-lt"/>
                        <a:ea typeface="+mn-ea"/>
                        <a:cs typeface="+mn-cs"/>
                      </a:endParaRPr>
                    </a:p>
                  </a:txBody>
                  <a:tcPr marL="97536" marR="97536" marT="48006" marB="48006"/>
                </a:tc>
                <a:tc hMerge="1">
                  <a:txBody>
                    <a:bodyPr/>
                    <a:lstStyle/>
                    <a:p>
                      <a:endParaRPr lang="en-US"/>
                    </a:p>
                  </a:txBody>
                  <a:tcPr/>
                </a:tc>
              </a:tr>
              <a:tr h="518428">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sz="1800" b="0" i="0"/>
                      </a:pPr>
                      <a:r>
                        <a:rPr lang="en-US" sz="1300" b="1" dirty="0" smtClean="0">
                          <a:latin typeface="Helvetica" pitchFamily="34" charset="0"/>
                        </a:rPr>
                        <a:t>Question # 8  RL.1.7 Prompt: </a:t>
                      </a:r>
                      <a:r>
                        <a:rPr lang="en-US" sz="1400" b="1" dirty="0" smtClean="0">
                          <a:latin typeface="Helvetica" panose="020B0604020202020204" pitchFamily="34" charset="0"/>
                          <a:cs typeface="Helvetica" panose="020B0604020202020204" pitchFamily="34" charset="0"/>
                        </a:rPr>
                        <a:t>What information</a:t>
                      </a:r>
                      <a:r>
                        <a:rPr lang="en-US" sz="1400" b="1" baseline="0" dirty="0" smtClean="0">
                          <a:latin typeface="Helvetica" panose="020B0604020202020204" pitchFamily="34" charset="0"/>
                          <a:cs typeface="Helvetica" panose="020B0604020202020204" pitchFamily="34" charset="0"/>
                        </a:rPr>
                        <a:t> in the text and illustration about </a:t>
                      </a:r>
                      <a:r>
                        <a:rPr lang="en-US" sz="1400" b="1" i="1" u="sng" baseline="0" dirty="0" smtClean="0">
                          <a:latin typeface="Helvetica" panose="020B0604020202020204" pitchFamily="34" charset="0"/>
                          <a:cs typeface="Helvetica" panose="020B0604020202020204" pitchFamily="34" charset="0"/>
                        </a:rPr>
                        <a:t>Snappy the Penguin</a:t>
                      </a:r>
                      <a:r>
                        <a:rPr lang="en-US" sz="1400" b="1" baseline="0" dirty="0" smtClean="0">
                          <a:latin typeface="Helvetica" panose="020B0604020202020204" pitchFamily="34" charset="0"/>
                          <a:cs typeface="Helvetica" panose="020B0604020202020204" pitchFamily="34" charset="0"/>
                        </a:rPr>
                        <a:t>, tells that penguins are good swimmers?</a:t>
                      </a:r>
                      <a:endParaRPr lang="en-US" sz="800" dirty="0" smtClean="0">
                        <a:latin typeface="Helvetica" panose="020B0604020202020204" pitchFamily="34" charset="0"/>
                        <a:cs typeface="Helvetica" panose="020B0604020202020204" pitchFamily="34" charset="0"/>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cites evidence of</a:t>
                      </a:r>
                      <a:r>
                        <a:rPr lang="en-US" sz="1100" b="0" u="none" dirty="0" smtClean="0"/>
                        <a:t> the</a:t>
                      </a:r>
                      <a:r>
                        <a:rPr lang="en-US" sz="1100" b="0" u="none" baseline="0" dirty="0" smtClean="0"/>
                        <a:t> ability to cite evidence that shows that penguins are good swimmers.</a:t>
                      </a:r>
                      <a:endParaRPr lang="en-US" sz="1100" b="0" u="none" dirty="0" smtClean="0"/>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b="1" u="sng"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supports the opinion or idea</a:t>
                      </a:r>
                      <a:r>
                        <a:rPr lang="en-US" sz="1100" b="1" u="sng" baseline="0" dirty="0" smtClean="0"/>
                        <a:t> of</a:t>
                      </a:r>
                      <a:r>
                        <a:rPr lang="en-US" sz="1100" b="1" u="none" baseline="0" dirty="0" smtClean="0"/>
                        <a:t> </a:t>
                      </a:r>
                      <a:r>
                        <a:rPr lang="en-US" sz="1100" b="0" u="none" baseline="0" dirty="0" smtClean="0"/>
                        <a:t>the idea that penguins are good swimmers.  Students  are able to support that penguins are good swimmers using evidence from the text which may include (1) Snappy is a strong swimmer and (2)  he can jump out of water onto land.  Students are able to support that penguins are good swimmers using evidence from the illustration which may include (1) penguins have flippers and (2) they have webbed feet.</a:t>
                      </a:r>
                      <a:endParaRPr lang="en-US" sz="1100" dirty="0" smtClean="0"/>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t>2</a:t>
                      </a:r>
                      <a:endParaRPr lang="en-US" sz="1900" b="1" dirty="0"/>
                    </a:p>
                  </a:txBody>
                  <a:tcPr marL="97536" marR="97536" marT="48006" marB="48006" anchor="ctr"/>
                </a:tc>
                <a:tc>
                  <a:txBody>
                    <a:bodyPr/>
                    <a:lstStyle/>
                    <a:p>
                      <a:r>
                        <a:rPr lang="en-US" sz="1000" b="0" i="1" baseline="0" dirty="0" smtClean="0"/>
                        <a:t>The student response states the idea that  penguins are good swimmers and cites evidence to support this.</a:t>
                      </a:r>
                    </a:p>
                    <a:p>
                      <a:r>
                        <a:rPr lang="en-US" sz="1100" b="0" i="0" baseline="0" dirty="0" smtClean="0"/>
                        <a:t>Penguins are very good swimmers.   I know its true because the story said Snappy is a strong swimmer.  He can jump out of the water.  The picture shows that penguins have flippers.  They have webbed feet too.  That can help them be strong swimmers.</a:t>
                      </a:r>
                    </a:p>
                  </a:txBody>
                  <a:tcPr marL="97536" marR="97536" marT="48006" marB="48006"/>
                </a:tc>
              </a:tr>
              <a:tr h="567196">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i="1" baseline="0" dirty="0" smtClean="0"/>
                        <a:t>The student response states the idea that penguins are good swimmers and cites some evidence to support this.</a:t>
                      </a:r>
                    </a:p>
                    <a:p>
                      <a:pPr marL="0" marR="0" indent="0" algn="l" defTabSz="1018809" rtl="0" eaLnBrk="1" fontAlgn="auto" latinLnBrk="0" hangingPunct="1">
                        <a:lnSpc>
                          <a:spcPct val="100000"/>
                        </a:lnSpc>
                        <a:spcBef>
                          <a:spcPts val="0"/>
                        </a:spcBef>
                        <a:spcAft>
                          <a:spcPts val="0"/>
                        </a:spcAft>
                        <a:buClrTx/>
                        <a:buSzTx/>
                        <a:buFontTx/>
                        <a:buNone/>
                        <a:tabLst/>
                        <a:defRPr/>
                      </a:pPr>
                      <a:r>
                        <a:rPr lang="en-US" sz="1100" b="0" i="0" baseline="0" dirty="0" smtClean="0"/>
                        <a:t>Penguins can swim really good.  They have flippers that help them swim.</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n-US" sz="1000" b="0" i="1" baseline="0" dirty="0" smtClean="0"/>
                        <a:t>The response does not state a specific idea or cite evidence from the text to answer the prompt.</a:t>
                      </a:r>
                    </a:p>
                    <a:p>
                      <a:r>
                        <a:rPr lang="en-US" sz="1100" b="0" i="0" baseline="0" dirty="0" smtClean="0"/>
                        <a:t>Penguins like to swim in the sea.</a:t>
                      </a:r>
                    </a:p>
                  </a:txBody>
                  <a:tcPr marL="97536" marR="97536" marT="48006" marB="48006"/>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650742589"/>
              </p:ext>
            </p:extLst>
          </p:nvPr>
        </p:nvGraphicFramePr>
        <p:xfrm>
          <a:off x="5262743" y="6705600"/>
          <a:ext cx="1524000" cy="701040"/>
        </p:xfrm>
        <a:graphic>
          <a:graphicData uri="http://schemas.openxmlformats.org/drawingml/2006/table">
            <a:tbl>
              <a:tblPr firstRow="1" firstCol="1" bandRow="1">
                <a:tableStyleId>{5940675A-B579-460E-94D1-54222C63F5DA}</a:tableStyleId>
              </a:tblPr>
              <a:tblGrid>
                <a:gridCol w="1524000"/>
              </a:tblGrid>
              <a:tr h="128768">
                <a:tc>
                  <a:txBody>
                    <a:bodyPr/>
                    <a:lstStyle/>
                    <a:p>
                      <a:pPr marL="0" marR="0" algn="ctr">
                        <a:lnSpc>
                          <a:spcPct val="115000"/>
                        </a:lnSpc>
                        <a:spcBef>
                          <a:spcPts val="0"/>
                        </a:spcBef>
                        <a:spcAft>
                          <a:spcPts val="0"/>
                        </a:spcAft>
                      </a:pPr>
                      <a:r>
                        <a:rPr lang="en-US" sz="800" dirty="0" smtClean="0">
                          <a:effectLst/>
                        </a:rPr>
                        <a:t>Toward RL.1.7 DOK </a:t>
                      </a:r>
                      <a:r>
                        <a:rPr lang="en-US" sz="800" dirty="0">
                          <a:effectLst/>
                        </a:rPr>
                        <a:t>2 - </a:t>
                      </a:r>
                      <a:r>
                        <a:rPr lang="en-US" sz="800" dirty="0" err="1">
                          <a:effectLst/>
                        </a:rPr>
                        <a:t>APn</a:t>
                      </a:r>
                      <a:endParaRPr lang="en-US" sz="800" dirty="0">
                        <a:effectLst/>
                        <a:latin typeface="Calibri"/>
                        <a:ea typeface="Calibri"/>
                        <a:cs typeface="Times New Roman"/>
                      </a:endParaRPr>
                    </a:p>
                  </a:txBody>
                  <a:tcPr marL="31970" marR="31970" marT="0" marB="0" anchor="ctr">
                    <a:solidFill>
                      <a:schemeClr val="accent3">
                        <a:lumMod val="40000"/>
                        <a:lumOff val="60000"/>
                      </a:schemeClr>
                    </a:solidFill>
                  </a:tcPr>
                </a:tc>
              </a:tr>
              <a:tr h="514718">
                <a:tc>
                  <a:txBody>
                    <a:bodyPr/>
                    <a:lstStyle/>
                    <a:p>
                      <a:pPr marL="0" marR="0" algn="l">
                        <a:lnSpc>
                          <a:spcPct val="115000"/>
                        </a:lnSpc>
                        <a:spcBef>
                          <a:spcPts val="0"/>
                        </a:spcBef>
                        <a:spcAft>
                          <a:spcPts val="0"/>
                        </a:spcAft>
                      </a:pPr>
                      <a:r>
                        <a:rPr lang="en-US" sz="800" dirty="0">
                          <a:effectLst/>
                        </a:rPr>
                        <a:t>Obtain and interpret information using illustrations and details to describe characters, setting, or events</a:t>
                      </a:r>
                      <a:r>
                        <a:rPr lang="en-US" sz="800" dirty="0" smtClean="0">
                          <a:effectLst/>
                        </a:rPr>
                        <a:t>.</a:t>
                      </a:r>
                      <a:endParaRPr lang="en-US" sz="800" b="1" dirty="0" smtClean="0">
                        <a:effectLst/>
                        <a:latin typeface="Calibri"/>
                        <a:ea typeface="Calibri"/>
                        <a:cs typeface="Calibri"/>
                      </a:endParaRPr>
                    </a:p>
                  </a:txBody>
                  <a:tcPr marL="31970" marR="31970" marT="0" marB="0">
                    <a:solidFill>
                      <a:schemeClr val="accent4">
                        <a:lumMod val="20000"/>
                        <a:lumOff val="80000"/>
                      </a:schemeClr>
                    </a:solidFill>
                  </a:tcPr>
                </a:tc>
              </a:tr>
            </a:tbl>
          </a:graphicData>
        </a:graphic>
      </p:graphicFrame>
      <p:sp>
        <p:nvSpPr>
          <p:cNvPr id="3" name="TextBox 2"/>
          <p:cNvSpPr txBox="1"/>
          <p:nvPr/>
        </p:nvSpPr>
        <p:spPr>
          <a:xfrm>
            <a:off x="304800" y="533400"/>
            <a:ext cx="6400800" cy="1015663"/>
          </a:xfrm>
          <a:prstGeom prst="rect">
            <a:avLst/>
          </a:prstGeom>
          <a:noFill/>
        </p:spPr>
        <p:txBody>
          <a:bodyPr wrap="square" rtlCol="0">
            <a:spAutoFit/>
          </a:bodyPr>
          <a:lstStyle/>
          <a:p>
            <a:pPr lvl="0">
              <a:defRPr/>
            </a:pPr>
            <a:r>
              <a:rPr lang="en-US" sz="1000" i="1">
                <a:solidFill>
                  <a:prstClr val="black"/>
                </a:solidFill>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p>
            <a:pPr lvl="0">
              <a:defRPr/>
            </a:pPr>
            <a:endParaRPr lang="en-US" sz="1000" i="1" dirty="0">
              <a:solidFill>
                <a:prstClr val="black"/>
              </a:solidFill>
            </a:endParaRPr>
          </a:p>
        </p:txBody>
      </p:sp>
    </p:spTree>
    <p:extLst>
      <p:ext uri="{BB962C8B-B14F-4D97-AF65-F5344CB8AC3E}">
        <p14:creationId xmlns:p14="http://schemas.microsoft.com/office/powerpoint/2010/main" val="42485101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19</a:t>
            </a:fld>
            <a:endParaRPr lang="en-US" dirty="0"/>
          </a:p>
        </p:txBody>
      </p:sp>
      <p:graphicFrame>
        <p:nvGraphicFramePr>
          <p:cNvPr id="11" name="Table 10"/>
          <p:cNvGraphicFramePr>
            <a:graphicFrameLocks noGrp="1"/>
          </p:cNvGraphicFramePr>
          <p:nvPr>
            <p:extLst>
              <p:ext uri="{D42A27DB-BD31-4B8C-83A1-F6EECF244321}">
                <p14:modId xmlns:p14="http://schemas.microsoft.com/office/powerpoint/2010/main" val="2800882458"/>
              </p:ext>
            </p:extLst>
          </p:nvPr>
        </p:nvGraphicFramePr>
        <p:xfrm>
          <a:off x="360680" y="1447800"/>
          <a:ext cx="6421120" cy="4860581"/>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rPr>
                        <a:t>Quarter 2 Pre-Assessment </a:t>
                      </a:r>
                      <a:r>
                        <a:rPr lang="en-US" sz="1400" b="1" u="sng" dirty="0" smtClean="0">
                          <a:effectLst/>
                        </a:rPr>
                        <a:t>Research Constructed Response</a:t>
                      </a:r>
                      <a:r>
                        <a:rPr lang="en-US" sz="1400" b="1" dirty="0" smtClean="0">
                          <a:effectLst/>
                        </a:rPr>
                        <a:t> Answer Key</a:t>
                      </a:r>
                    </a:p>
                  </a:txBody>
                  <a:tcPr marL="97536" marR="97536" marT="48006" marB="48006"/>
                </a:tc>
                <a:tc hMerge="1">
                  <a:txBody>
                    <a:bodyPr/>
                    <a:lstStyle/>
                    <a:p>
                      <a:endParaRPr lang="en-US"/>
                    </a:p>
                  </a:txBody>
                  <a:tcPr/>
                </a:tc>
              </a:tr>
              <a:tr h="508176">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200" b="1" u="sng" dirty="0" smtClean="0"/>
                        <a:t>Constructed Response</a:t>
                      </a:r>
                      <a:r>
                        <a:rPr lang="en-US" sz="1200" b="1" u="sng" baseline="0" dirty="0" smtClean="0"/>
                        <a:t> </a:t>
                      </a:r>
                      <a:r>
                        <a:rPr lang="en-US" sz="1200" b="1" u="sng" dirty="0" smtClean="0"/>
                        <a:t>Research Rubrics</a:t>
                      </a:r>
                      <a:r>
                        <a:rPr lang="en-US" sz="1200" b="1" u="sng" baseline="0" dirty="0" smtClean="0"/>
                        <a:t> </a:t>
                      </a:r>
                      <a:r>
                        <a:rPr lang="en-US" sz="1200" b="1" u="sng" dirty="0" smtClean="0"/>
                        <a:t>Target</a:t>
                      </a:r>
                      <a:r>
                        <a:rPr lang="en-US" sz="1200" b="1" u="sng" baseline="0" dirty="0" smtClean="0"/>
                        <a:t> 3</a:t>
                      </a:r>
                      <a:endParaRPr lang="en-US" sz="1200" b="1" u="sng" dirty="0" smtClean="0"/>
                    </a:p>
                    <a:p>
                      <a:pPr marL="231775" indent="-231775" algn="ctr"/>
                      <a:r>
                        <a:rPr lang="en-US" sz="1200" b="1" baseline="0" dirty="0" smtClean="0"/>
                        <a:t>evidence of the ability to distinguish </a:t>
                      </a:r>
                      <a:r>
                        <a:rPr lang="en-US" sz="1200" b="1" u="sng" baseline="0" dirty="0" smtClean="0"/>
                        <a:t>relevant</a:t>
                      </a:r>
                      <a:r>
                        <a:rPr lang="en-US" sz="1200" b="1" baseline="0" dirty="0" smtClean="0"/>
                        <a:t> from irrelevant information such as fact from opinion</a:t>
                      </a:r>
                      <a:endParaRPr lang="en-US" sz="1200" b="1" dirty="0" smtClean="0"/>
                    </a:p>
                  </a:txBody>
                  <a:tcPr marL="97536" marR="97536" marT="48006" marB="48006"/>
                </a:tc>
                <a:tc hMerge="1">
                  <a:txBody>
                    <a:bodyPr/>
                    <a:lstStyle/>
                    <a:p>
                      <a:endParaRPr lang="en-US"/>
                    </a:p>
                  </a:txBody>
                  <a:tcPr/>
                </a:tc>
              </a:tr>
              <a:tr h="561525">
                <a:tc gridSpan="2">
                  <a:txBody>
                    <a:bodyPr/>
                    <a:lstStyle/>
                    <a:p>
                      <a:pPr marL="398463" marR="0" indent="-398463" algn="l" defTabSz="966612" rtl="0" eaLnBrk="1" fontAlgn="auto" latinLnBrk="0" hangingPunct="1">
                        <a:lnSpc>
                          <a:spcPct val="100000"/>
                        </a:lnSpc>
                        <a:spcBef>
                          <a:spcPts val="0"/>
                        </a:spcBef>
                        <a:spcAft>
                          <a:spcPts val="0"/>
                        </a:spcAft>
                        <a:buClrTx/>
                        <a:buSzTx/>
                        <a:buFontTx/>
                        <a:buNone/>
                        <a:tabLst/>
                        <a:defRPr/>
                      </a:pPr>
                      <a:r>
                        <a:rPr lang="en-US" sz="1400" b="1" dirty="0" smtClean="0">
                          <a:latin typeface="Helvetica" pitchFamily="34" charset="0"/>
                        </a:rPr>
                        <a:t>Question #15 RI.1.6</a:t>
                      </a:r>
                      <a:r>
                        <a:rPr lang="en-US" sz="1400" b="1" baseline="0" dirty="0" smtClean="0">
                          <a:latin typeface="Helvetica" pitchFamily="34" charset="0"/>
                        </a:rPr>
                        <a:t> </a:t>
                      </a:r>
                      <a:r>
                        <a:rPr lang="en-US" sz="1400" b="1" dirty="0" smtClean="0">
                          <a:latin typeface="Helvetica" pitchFamily="34" charset="0"/>
                        </a:rPr>
                        <a:t>Prompt:</a:t>
                      </a:r>
                      <a:r>
                        <a:rPr lang="en-US" sz="1400" b="1" baseline="0" dirty="0" smtClean="0">
                          <a:latin typeface="Helvetica" pitchFamily="34" charset="0"/>
                        </a:rPr>
                        <a:t> </a:t>
                      </a:r>
                      <a:r>
                        <a:rPr lang="en-US" sz="1600" b="1" dirty="0" smtClean="0">
                          <a:solidFill>
                            <a:schemeClr val="tx1"/>
                          </a:solidFill>
                        </a:rPr>
                        <a:t>Describe Antarctica</a:t>
                      </a:r>
                      <a:r>
                        <a:rPr lang="en-US" sz="1600" b="1" baseline="0" dirty="0" smtClean="0">
                          <a:solidFill>
                            <a:schemeClr val="tx1"/>
                          </a:solidFill>
                        </a:rPr>
                        <a:t> using details from the</a:t>
                      </a:r>
                    </a:p>
                    <a:p>
                      <a:pPr marL="398463" marR="0" indent="-398463" algn="l" defTabSz="966612" rtl="0" eaLnBrk="1" fontAlgn="auto" latinLnBrk="0" hangingPunct="1">
                        <a:lnSpc>
                          <a:spcPct val="100000"/>
                        </a:lnSpc>
                        <a:spcBef>
                          <a:spcPts val="0"/>
                        </a:spcBef>
                        <a:spcAft>
                          <a:spcPts val="0"/>
                        </a:spcAft>
                        <a:buClrTx/>
                        <a:buSzTx/>
                        <a:buFontTx/>
                        <a:buNone/>
                        <a:tabLst/>
                        <a:defRPr/>
                      </a:pPr>
                      <a:r>
                        <a:rPr lang="en-US" sz="1600" b="1" baseline="0" dirty="0" smtClean="0">
                          <a:solidFill>
                            <a:schemeClr val="tx1"/>
                          </a:solidFill>
                        </a:rPr>
                        <a:t>text and illustration.</a:t>
                      </a:r>
                      <a:endParaRPr lang="en-US" sz="1200" b="1" dirty="0" smtClean="0">
                        <a:solidFill>
                          <a:srgbClr val="C00000"/>
                        </a:solidFill>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distinguishes</a:t>
                      </a:r>
                      <a:r>
                        <a:rPr lang="en-US" sz="1100" b="1" u="sng" baseline="0" dirty="0" smtClean="0"/>
                        <a:t> which evidence is relevant about</a:t>
                      </a:r>
                      <a:r>
                        <a:rPr lang="en-US" sz="1100" b="0" u="none" baseline="0" dirty="0" smtClean="0"/>
                        <a:t> Antarctica in order to describe it.  Students must distinguish relevant evidence from both the text and the map illustration.</a:t>
                      </a:r>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b="0" u="none"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baseline="0" dirty="0" smtClean="0"/>
                        <a:t>The relevant evidence can include</a:t>
                      </a:r>
                      <a:r>
                        <a:rPr lang="en-US" sz="1100" b="1" u="none" baseline="0" dirty="0" smtClean="0"/>
                        <a:t> </a:t>
                      </a:r>
                      <a:r>
                        <a:rPr lang="en-US" sz="1100" b="0" u="none" baseline="0" dirty="0" smtClean="0"/>
                        <a:t>from the text that Antarctica is (1) cold and (2) windy.  Relevant evidence from the  map illustration could include that Antarctica is (1) covered in snow, (2) has penguins, (3) has water all around it (students may name the oceans) and (4) is near the South Pole.</a:t>
                      </a:r>
                      <a:endParaRPr lang="en-US" sz="1100" dirty="0" smtClean="0"/>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595806">
                <a:tc>
                  <a:txBody>
                    <a:bodyPr/>
                    <a:lstStyle/>
                    <a:p>
                      <a:pPr algn="ctr"/>
                      <a:r>
                        <a:rPr lang="en-US" sz="1900" b="1" dirty="0" smtClean="0"/>
                        <a:t>2</a:t>
                      </a:r>
                      <a:endParaRPr lang="en-US" sz="1900" b="1" dirty="0"/>
                    </a:p>
                  </a:txBody>
                  <a:tcPr marL="97536" marR="97536" marT="48006" marB="48006" anchor="ctr"/>
                </a:tc>
                <a:tc>
                  <a:txBody>
                    <a:bodyPr/>
                    <a:lstStyle/>
                    <a:p>
                      <a:r>
                        <a:rPr lang="en-US" sz="1000" b="0" i="1" baseline="0" dirty="0" smtClean="0"/>
                        <a:t>The student is able to distinguish evidence that is relevant about describing Antarctica using the text and map.</a:t>
                      </a:r>
                    </a:p>
                    <a:p>
                      <a:r>
                        <a:rPr lang="en-US" sz="1100" b="0" i="0" baseline="0" dirty="0" smtClean="0"/>
                        <a:t>Antarctica is a very cold place.  There is a lot of wind.  The Antarctica is all white  so it has snow.  Penguins can live there too.  The penguins can swim because there is water all around.  </a:t>
                      </a:r>
                    </a:p>
                  </a:txBody>
                  <a:tcPr marL="97536" marR="97536" marT="48006" marB="48006"/>
                </a:tc>
              </a:tr>
              <a:tr h="457200">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1018809" rtl="0" eaLnBrk="1" fontAlgn="auto" latinLnBrk="0" hangingPunct="1">
                        <a:lnSpc>
                          <a:spcPct val="100000"/>
                        </a:lnSpc>
                        <a:spcBef>
                          <a:spcPts val="0"/>
                        </a:spcBef>
                        <a:spcAft>
                          <a:spcPts val="0"/>
                        </a:spcAft>
                        <a:buClrTx/>
                        <a:buSzTx/>
                        <a:buFontTx/>
                        <a:buNone/>
                        <a:tabLst/>
                        <a:defRPr/>
                      </a:pPr>
                      <a:r>
                        <a:rPr lang="en-US" sz="1000" b="0" i="1" baseline="0" dirty="0" smtClean="0"/>
                        <a:t>The student is able to distinguish some evidence that is relevant about Antarctica from the text or map.</a:t>
                      </a:r>
                    </a:p>
                    <a:p>
                      <a:r>
                        <a:rPr lang="en-US" sz="1100" b="0" i="0" baseline="0" dirty="0" smtClean="0"/>
                        <a:t>Snappy lives in the Antarctica where it is really cold.  He swims in the oceans around it.</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n-US" sz="1000" b="0" i="1" baseline="0" dirty="0" smtClean="0"/>
                        <a:t>The student is not able to distinguish relevant from irrelevant information about Antarctica.</a:t>
                      </a:r>
                    </a:p>
                    <a:p>
                      <a:r>
                        <a:rPr lang="en-US" sz="1100" b="0" i="0" baseline="0" dirty="0" smtClean="0"/>
                        <a:t>It is far away.  </a:t>
                      </a:r>
                    </a:p>
                  </a:txBody>
                  <a:tcPr marL="97536" marR="97536" marT="48006" marB="48006"/>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31302726"/>
              </p:ext>
            </p:extLst>
          </p:nvPr>
        </p:nvGraphicFramePr>
        <p:xfrm>
          <a:off x="5130436" y="6400800"/>
          <a:ext cx="1651364" cy="858774"/>
        </p:xfrm>
        <a:graphic>
          <a:graphicData uri="http://schemas.openxmlformats.org/drawingml/2006/table">
            <a:tbl>
              <a:tblPr>
                <a:tableStyleId>{5940675A-B579-460E-94D1-54222C63F5DA}</a:tableStyleId>
              </a:tblPr>
              <a:tblGrid>
                <a:gridCol w="1651364"/>
              </a:tblGrid>
              <a:tr h="121180">
                <a:tc>
                  <a:txBody>
                    <a:bodyPr/>
                    <a:lstStyle/>
                    <a:p>
                      <a:pPr marL="0" marR="0" algn="l">
                        <a:lnSpc>
                          <a:spcPct val="115000"/>
                        </a:lnSpc>
                        <a:spcBef>
                          <a:spcPts val="0"/>
                        </a:spcBef>
                        <a:spcAft>
                          <a:spcPts val="0"/>
                        </a:spcAft>
                      </a:pPr>
                      <a:r>
                        <a:rPr lang="en-US" sz="900" dirty="0" smtClean="0"/>
                        <a:t>Toward </a:t>
                      </a:r>
                      <a:r>
                        <a:rPr lang="en-US" sz="900" u="sng" dirty="0" smtClean="0"/>
                        <a:t>RI.1.6</a:t>
                      </a:r>
                      <a:r>
                        <a:rPr lang="en-US" sz="900" u="none" dirty="0" smtClean="0"/>
                        <a:t>       DOK</a:t>
                      </a:r>
                      <a:r>
                        <a:rPr lang="en-US" sz="900" u="none" baseline="0" dirty="0" smtClean="0"/>
                        <a:t> – 2 </a:t>
                      </a:r>
                      <a:r>
                        <a:rPr lang="en-US" sz="900" u="none" baseline="0" dirty="0" err="1" smtClean="0"/>
                        <a:t>APn</a:t>
                      </a:r>
                      <a:endParaRPr lang="en-US" sz="900" b="1" dirty="0">
                        <a:latin typeface="Calibri"/>
                        <a:ea typeface="Calibri"/>
                        <a:cs typeface="Times New Roman"/>
                      </a:endParaRPr>
                    </a:p>
                  </a:txBody>
                  <a:tcPr marL="30459" marR="30459" marT="0" marB="0" anchor="ctr">
                    <a:solidFill>
                      <a:schemeClr val="accent3">
                        <a:lumMod val="40000"/>
                        <a:lumOff val="60000"/>
                      </a:schemeClr>
                    </a:solidFill>
                  </a:tcPr>
                </a:tc>
              </a:tr>
              <a:tr h="36047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a:pPr>
                      <a:r>
                        <a:rPr kumimoji="0" lang="en-US" sz="800" b="1" i="0" u="none" strike="noStrike" kern="1200" cap="none" spc="0" normalizeH="0" baseline="0" noProof="0" dirty="0" smtClean="0">
                          <a:ln>
                            <a:noFill/>
                          </a:ln>
                          <a:solidFill>
                            <a:srgbClr val="000000"/>
                          </a:solidFill>
                          <a:effectLst/>
                          <a:uLnTx/>
                          <a:uFillTx/>
                          <a:latin typeface="+mn-lt"/>
                          <a:ea typeface="Times New Roman"/>
                          <a:cs typeface="Times New Roman"/>
                        </a:rPr>
                        <a:t>Obtain and interpret information using headings, table of contents, glossaries, electronic menus, and icons (interpret means to apply learned information to a question).</a:t>
                      </a:r>
                    </a:p>
                  </a:txBody>
                  <a:tcPr marL="30459" marR="30459" marT="0" marB="0">
                    <a:solidFill>
                      <a:schemeClr val="accent4">
                        <a:lumMod val="20000"/>
                        <a:lumOff val="80000"/>
                      </a:schemeClr>
                    </a:solidFill>
                  </a:tcPr>
                </a:tc>
              </a:tr>
            </a:tbl>
          </a:graphicData>
        </a:graphic>
      </p:graphicFrame>
      <p:sp>
        <p:nvSpPr>
          <p:cNvPr id="2" name="TextBox 1"/>
          <p:cNvSpPr txBox="1"/>
          <p:nvPr/>
        </p:nvSpPr>
        <p:spPr>
          <a:xfrm>
            <a:off x="304800" y="304800"/>
            <a:ext cx="6477000" cy="1015663"/>
          </a:xfrm>
          <a:prstGeom prst="rect">
            <a:avLst/>
          </a:prstGeom>
          <a:noFill/>
        </p:spPr>
        <p:txBody>
          <a:bodyPr wrap="square" rtlCol="0">
            <a:spAutoFit/>
          </a:bodyPr>
          <a:lstStyle/>
          <a:p>
            <a:pPr lvl="0">
              <a:defRPr/>
            </a:pPr>
            <a:r>
              <a:rPr lang="en-US" sz="1000" i="1" dirty="0">
                <a:solidFill>
                  <a:prstClr val="black"/>
                </a:solidFill>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p>
            <a:pPr lvl="0">
              <a:defRPr/>
            </a:pPr>
            <a:endParaRPr lang="en-US" sz="1000" i="1" dirty="0">
              <a:solidFill>
                <a:prstClr val="black"/>
              </a:solidFill>
            </a:endParaRPr>
          </a:p>
        </p:txBody>
      </p:sp>
    </p:spTree>
    <p:extLst>
      <p:ext uri="{BB962C8B-B14F-4D97-AF65-F5344CB8AC3E}">
        <p14:creationId xmlns:p14="http://schemas.microsoft.com/office/powerpoint/2010/main" val="1758131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374001" y="565797"/>
            <a:ext cx="3240233" cy="2357903"/>
            <a:chOff x="3938156" y="232897"/>
            <a:chExt cx="3036281" cy="2586503"/>
          </a:xfrm>
        </p:grpSpPr>
        <p:grpSp>
          <p:nvGrpSpPr>
            <p:cNvPr id="31" name="Group 30"/>
            <p:cNvGrpSpPr/>
            <p:nvPr/>
          </p:nvGrpSpPr>
          <p:grpSpPr>
            <a:xfrm>
              <a:off x="3938156" y="678698"/>
              <a:ext cx="3036281" cy="2140702"/>
              <a:chOff x="3513083" y="274258"/>
              <a:chExt cx="3623568" cy="2568003"/>
            </a:xfrm>
          </p:grpSpPr>
          <p:grpSp>
            <p:nvGrpSpPr>
              <p:cNvPr id="33" name="Group 32"/>
              <p:cNvGrpSpPr/>
              <p:nvPr/>
            </p:nvGrpSpPr>
            <p:grpSpPr>
              <a:xfrm>
                <a:off x="3513083" y="274258"/>
                <a:ext cx="3623568" cy="2538281"/>
                <a:chOff x="3754558" y="937499"/>
                <a:chExt cx="3445410" cy="2329487"/>
              </a:xfrm>
            </p:grpSpPr>
            <p:sp>
              <p:nvSpPr>
                <p:cNvPr id="36" name="Parallelogram 35"/>
                <p:cNvSpPr/>
                <p:nvPr/>
              </p:nvSpPr>
              <p:spPr>
                <a:xfrm rot="1469992" flipH="1">
                  <a:off x="3754558" y="1059785"/>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7" name="Parallelogram 36"/>
                <p:cNvSpPr/>
                <p:nvPr/>
              </p:nvSpPr>
              <p:spPr>
                <a:xfrm>
                  <a:off x="4260432" y="937499"/>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34" name="Picture 2" descr="http://images-partners-tbn.google.com/images?q=tbn:ANd9GcSDUr2vK4W2TDygHktobuceelfcUzesZB8Q9EYo-dpZi4Qo6Z3Wvq_kS_tVIA:http://moodle.kingsley.k12.mi.us/pluginfile.php/3143/course/section/1521/FirstGrade.gif">
                <a:hlinkClick r:id="rId2"/>
              </p:cNvPr>
              <p:cNvPicPr>
                <a:picLocks noChangeAspect="1" noChangeArrowheads="1"/>
              </p:cNvPicPr>
              <p:nvPr/>
            </p:nvPicPr>
            <p:blipFill>
              <a:blip r:embed="rId3" cstate="print"/>
              <a:srcRect/>
              <a:stretch>
                <a:fillRect/>
              </a:stretch>
            </p:blipFill>
            <p:spPr bwMode="auto">
              <a:xfrm>
                <a:off x="5334000" y="1828800"/>
                <a:ext cx="1143000" cy="101346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35" name="Picture 6" descr="reading"/>
              <p:cNvPicPr>
                <a:picLocks noChangeAspect="1" noChangeArrowheads="1"/>
              </p:cNvPicPr>
              <p:nvPr/>
            </p:nvPicPr>
            <p:blipFill>
              <a:blip r:embed="rId4" cstate="print"/>
              <a:srcRect/>
              <a:stretch>
                <a:fillRect/>
              </a:stretch>
            </p:blipFill>
            <p:spPr bwMode="auto">
              <a:xfrm>
                <a:off x="4501915" y="535168"/>
                <a:ext cx="1820972" cy="1596664"/>
              </a:xfrm>
              <a:prstGeom prst="rect">
                <a:avLst/>
              </a:prstGeom>
              <a:noFill/>
            </p:spPr>
          </p:pic>
        </p:grpSp>
        <p:sp>
          <p:nvSpPr>
            <p:cNvPr id="32" name="Rectangle 31"/>
            <p:cNvSpPr/>
            <p:nvPr/>
          </p:nvSpPr>
          <p:spPr>
            <a:xfrm>
              <a:off x="4114800" y="232897"/>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graphicFrame>
        <p:nvGraphicFramePr>
          <p:cNvPr id="26" name="Table 25"/>
          <p:cNvGraphicFramePr>
            <a:graphicFrameLocks noGrp="1"/>
          </p:cNvGraphicFramePr>
          <p:nvPr>
            <p:extLst>
              <p:ext uri="{D42A27DB-BD31-4B8C-83A1-F6EECF244321}">
                <p14:modId xmlns:p14="http://schemas.microsoft.com/office/powerpoint/2010/main" val="4192390604"/>
              </p:ext>
            </p:extLst>
          </p:nvPr>
        </p:nvGraphicFramePr>
        <p:xfrm>
          <a:off x="1137922" y="6149132"/>
          <a:ext cx="5369518" cy="2119536"/>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406401"/>
                <a:gridCol w="2113279"/>
                <a:gridCol w="2275840"/>
                <a:gridCol w="573998"/>
              </a:tblGrid>
              <a:tr h="272034">
                <a:tc gridSpan="4">
                  <a:txBody>
                    <a:bodyPr/>
                    <a:lstStyle/>
                    <a:p>
                      <a:pPr algn="ctr"/>
                      <a:r>
                        <a:rPr lang="en-US" sz="1100" b="1" dirty="0" smtClean="0"/>
                        <a:t>Informational Writing and Language</a:t>
                      </a:r>
                      <a:endParaRPr lang="en-US" sz="1100" b="1"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t>Targets</a:t>
                      </a:r>
                      <a:endParaRPr lang="en-US" sz="1100" b="1"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90945">
                <a:tc>
                  <a:txBody>
                    <a:bodyPr/>
                    <a:lstStyle/>
                    <a:p>
                      <a:r>
                        <a:rPr lang="en-US" sz="1100" b="1" dirty="0" smtClean="0"/>
                        <a:t>3a</a:t>
                      </a:r>
                      <a:endParaRPr lang="en-US" sz="1100" b="1" dirty="0"/>
                    </a:p>
                  </a:txBody>
                  <a:tcPr marL="97536" marR="97536" marT="48006" marB="48006">
                    <a:solidFill>
                      <a:srgbClr val="FFFFCC"/>
                    </a:solidFill>
                  </a:tcPr>
                </a:tc>
                <a:tc>
                  <a:txBody>
                    <a:bodyPr/>
                    <a:lstStyle/>
                    <a:p>
                      <a:r>
                        <a:rPr lang="en-US" sz="1100" b="1" dirty="0" smtClean="0"/>
                        <a:t>Brief Informational Write</a:t>
                      </a:r>
                      <a:endParaRPr lang="en-US" sz="1100" b="1" dirty="0"/>
                    </a:p>
                  </a:txBody>
                  <a:tcPr marL="97536" marR="97536" marT="48006" marB="48006">
                    <a:solidFill>
                      <a:srgbClr val="FFFFCC"/>
                    </a:solidFill>
                  </a:tcPr>
                </a:tc>
                <a:tc>
                  <a:txBody>
                    <a:bodyPr/>
                    <a:lstStyle/>
                    <a:p>
                      <a:r>
                        <a:rPr lang="en-US" sz="1100" b="1" dirty="0" smtClean="0"/>
                        <a:t>W.2a,</a:t>
                      </a:r>
                      <a:r>
                        <a:rPr lang="en-US" sz="1100" b="1" baseline="0" dirty="0" smtClean="0"/>
                        <a:t> W.2b,  W.2c,  and/or W.9</a:t>
                      </a:r>
                      <a:endParaRPr lang="en-US" sz="1100" b="1" dirty="0"/>
                    </a:p>
                  </a:txBody>
                  <a:tcPr marL="97536" marR="97536" marT="48006" marB="48006">
                    <a:solidFill>
                      <a:srgbClr val="FFFFCC"/>
                    </a:solidFill>
                  </a:tcPr>
                </a:tc>
                <a:tc>
                  <a:txBody>
                    <a:bodyPr/>
                    <a:lstStyle/>
                    <a:p>
                      <a:pPr algn="ctr"/>
                      <a:r>
                        <a:rPr lang="en-US" sz="1100" b="1" dirty="0" smtClean="0"/>
                        <a:t>3</a:t>
                      </a:r>
                      <a:endParaRPr lang="en-US" sz="1100" b="1" dirty="0"/>
                    </a:p>
                  </a:txBody>
                  <a:tcPr marL="97536" marR="97536" marT="48006" marB="48006" anchor="ctr">
                    <a:solidFill>
                      <a:srgbClr val="FFFFCC"/>
                    </a:solidFill>
                  </a:tcPr>
                </a:tc>
              </a:tr>
              <a:tr h="290945">
                <a:tc>
                  <a:txBody>
                    <a:bodyPr/>
                    <a:lstStyle/>
                    <a:p>
                      <a:r>
                        <a:rPr lang="en-US" sz="1100" b="1" dirty="0" smtClean="0"/>
                        <a:t>3b</a:t>
                      </a:r>
                      <a:endParaRPr lang="en-US" sz="1100" b="1" dirty="0"/>
                    </a:p>
                  </a:txBody>
                  <a:tcPr marL="97536" marR="97536" marT="48006" marB="48006">
                    <a:solidFill>
                      <a:srgbClr val="FFFFCC"/>
                    </a:solidFill>
                  </a:tcPr>
                </a:tc>
                <a:tc>
                  <a:txBody>
                    <a:bodyPr/>
                    <a:lstStyle/>
                    <a:p>
                      <a:r>
                        <a:rPr lang="en-US" sz="1100" b="1" dirty="0" smtClean="0"/>
                        <a:t>Write-Revise Informational</a:t>
                      </a:r>
                      <a:endParaRPr lang="en-US" sz="1100" b="1" dirty="0"/>
                    </a:p>
                  </a:txBody>
                  <a:tcPr marL="97536" marR="97536" marT="48006" marB="48006">
                    <a:solidFill>
                      <a:srgbClr val="FFFFCC"/>
                    </a:solidFill>
                  </a:tcPr>
                </a:tc>
                <a:tc>
                  <a:txBody>
                    <a:bodyPr/>
                    <a:lstStyle/>
                    <a:p>
                      <a:r>
                        <a:rPr lang="en-US" sz="1100" b="1" dirty="0" smtClean="0"/>
                        <a:t>W.2a,</a:t>
                      </a:r>
                      <a:r>
                        <a:rPr lang="en-US" sz="1100" b="1" baseline="0" dirty="0" smtClean="0"/>
                        <a:t> W.2b,  W.2c and/or W.9</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r h="450965">
                <a:tc>
                  <a:txBody>
                    <a:bodyPr/>
                    <a:lstStyle/>
                    <a:p>
                      <a:r>
                        <a:rPr lang="en-US" sz="1100" b="1" dirty="0" smtClean="0"/>
                        <a:t>4</a:t>
                      </a:r>
                      <a:endParaRPr lang="en-US" sz="1100" b="1" dirty="0"/>
                    </a:p>
                  </a:txBody>
                  <a:tcPr marL="97536" marR="97536" marT="48006" marB="48006">
                    <a:solidFill>
                      <a:srgbClr val="FFFFCC"/>
                    </a:solidFill>
                  </a:tcPr>
                </a:tc>
                <a:tc>
                  <a:txBody>
                    <a:bodyPr/>
                    <a:lstStyle/>
                    <a:p>
                      <a:r>
                        <a:rPr lang="en-US" sz="1100" b="1" dirty="0" smtClean="0"/>
                        <a:t>Full Informational Composition</a:t>
                      </a:r>
                      <a:endParaRPr lang="en-US" sz="1100" b="1" dirty="0"/>
                    </a:p>
                  </a:txBody>
                  <a:tcPr marL="97536" marR="97536" marT="48006" marB="48006">
                    <a:solidFill>
                      <a:srgbClr val="FFFFCC"/>
                    </a:solidFill>
                  </a:tcPr>
                </a:tc>
                <a:tc>
                  <a:txBody>
                    <a:bodyPr/>
                    <a:lstStyle/>
                    <a:p>
                      <a:r>
                        <a:rPr lang="pl-PL" sz="1100" b="1" dirty="0" smtClean="0"/>
                        <a:t>W-2a, W-2b, W-2c, W-3b, W-4, W-5, W-8, W-9 </a:t>
                      </a:r>
                      <a:endParaRPr lang="en-US" sz="1100" b="1" dirty="0"/>
                    </a:p>
                  </a:txBody>
                  <a:tcPr marL="97536" marR="97536" marT="48006" marB="48006">
                    <a:solidFill>
                      <a:srgbClr val="FFFFCC"/>
                    </a:solidFill>
                  </a:tcPr>
                </a:tc>
                <a:tc>
                  <a:txBody>
                    <a:bodyPr/>
                    <a:lstStyle/>
                    <a:p>
                      <a:pPr algn="ctr"/>
                      <a:r>
                        <a:rPr lang="en-US" sz="1100" b="1" dirty="0" smtClean="0"/>
                        <a:t>4</a:t>
                      </a:r>
                      <a:endParaRPr lang="en-US" sz="1100" b="1" dirty="0"/>
                    </a:p>
                  </a:txBody>
                  <a:tcPr marL="97536" marR="97536" marT="48006" marB="48006" anchor="ctr">
                    <a:solidFill>
                      <a:srgbClr val="FFFFCC"/>
                    </a:solidFill>
                  </a:tcPr>
                </a:tc>
              </a:tr>
              <a:tr h="272034">
                <a:tc>
                  <a:txBody>
                    <a:bodyPr/>
                    <a:lstStyle/>
                    <a:p>
                      <a:r>
                        <a:rPr lang="en-US" sz="1100" b="1" dirty="0" smtClean="0"/>
                        <a:t>8</a:t>
                      </a:r>
                      <a:endParaRPr lang="en-US" sz="1100" b="1" dirty="0"/>
                    </a:p>
                  </a:txBody>
                  <a:tcPr marL="97536" marR="97536" marT="48006" marB="48006">
                    <a:solidFill>
                      <a:srgbClr val="FFFFCC"/>
                    </a:solidFill>
                  </a:tcPr>
                </a:tc>
                <a:tc>
                  <a:txBody>
                    <a:bodyPr/>
                    <a:lstStyle/>
                    <a:p>
                      <a:r>
                        <a:rPr lang="en-US" sz="1100" b="1" dirty="0" smtClean="0"/>
                        <a:t>Language-Vocabulary Use</a:t>
                      </a:r>
                      <a:endParaRPr lang="en-US" sz="1100" b="1" dirty="0"/>
                    </a:p>
                  </a:txBody>
                  <a:tcPr marL="97536" marR="97536" marT="48006" marB="48006">
                    <a:solidFill>
                      <a:srgbClr val="FFFFCC"/>
                    </a:solidFill>
                  </a:tcPr>
                </a:tc>
                <a:tc>
                  <a:txBody>
                    <a:bodyPr/>
                    <a:lstStyle/>
                    <a:p>
                      <a:r>
                        <a:rPr lang="en-US" sz="1100" b="1" dirty="0" smtClean="0"/>
                        <a:t>L.1.5d</a:t>
                      </a:r>
                      <a:endParaRPr lang="en-US" sz="1100" b="1" dirty="0"/>
                    </a:p>
                  </a:txBody>
                  <a:tcPr marL="97536" marR="97536" marT="48006" marB="48006">
                    <a:solidFill>
                      <a:srgbClr val="FFFFCC"/>
                    </a:solidFill>
                  </a:tcPr>
                </a:tc>
                <a:tc>
                  <a:txBody>
                    <a:bodyPr/>
                    <a:lstStyle/>
                    <a:p>
                      <a:pPr algn="ctr"/>
                      <a:r>
                        <a:rPr lang="en-US" sz="1100" b="1" dirty="0" smtClean="0"/>
                        <a:t>1-2</a:t>
                      </a:r>
                      <a:endParaRPr lang="en-US" sz="1100" b="1" dirty="0"/>
                    </a:p>
                  </a:txBody>
                  <a:tcPr marL="97536" marR="97536" marT="48006" marB="48006" anchor="ctr">
                    <a:solidFill>
                      <a:srgbClr val="FFFFCC"/>
                    </a:solidFill>
                  </a:tcPr>
                </a:tc>
              </a:tr>
              <a:tr h="272034">
                <a:tc>
                  <a:txBody>
                    <a:bodyPr/>
                    <a:lstStyle/>
                    <a:p>
                      <a:r>
                        <a:rPr lang="en-US" sz="1100" b="1" dirty="0" smtClean="0"/>
                        <a:t>9</a:t>
                      </a:r>
                      <a:endParaRPr lang="en-US" sz="1100" b="1" dirty="0"/>
                    </a:p>
                  </a:txBody>
                  <a:tcPr marL="97536" marR="97536" marT="48006" marB="48006">
                    <a:solidFill>
                      <a:srgbClr val="FFFFCC"/>
                    </a:solidFill>
                  </a:tcPr>
                </a:tc>
                <a:tc>
                  <a:txBody>
                    <a:bodyPr/>
                    <a:lstStyle/>
                    <a:p>
                      <a:r>
                        <a:rPr lang="en-US" sz="1100" b="1" dirty="0" smtClean="0"/>
                        <a:t>Edit and Clarify</a:t>
                      </a:r>
                      <a:endParaRPr lang="en-US" sz="1100" b="1" dirty="0"/>
                    </a:p>
                  </a:txBody>
                  <a:tcPr marL="97536" marR="97536" marT="48006" marB="48006">
                    <a:solidFill>
                      <a:srgbClr val="FFFFCC"/>
                    </a:solidFill>
                  </a:tcPr>
                </a:tc>
                <a:tc>
                  <a:txBody>
                    <a:bodyPr/>
                    <a:lstStyle/>
                    <a:p>
                      <a:r>
                        <a:rPr lang="en-US" sz="1100" b="1" dirty="0" smtClean="0"/>
                        <a:t>L.1.2c</a:t>
                      </a:r>
                      <a:endParaRPr lang="en-US" sz="1100" b="1" dirty="0"/>
                    </a:p>
                  </a:txBody>
                  <a:tcPr marL="97536" marR="97536" marT="48006" marB="48006">
                    <a:solidFill>
                      <a:srgbClr val="FFFFCC"/>
                    </a:solidFill>
                  </a:tcPr>
                </a:tc>
                <a:tc>
                  <a:txBody>
                    <a:bodyPr/>
                    <a:lstStyle/>
                    <a:p>
                      <a:pPr algn="ctr"/>
                      <a:r>
                        <a:rPr lang="en-US" sz="1100" b="1" dirty="0" smtClean="0"/>
                        <a:t>1-2</a:t>
                      </a:r>
                      <a:endParaRPr lang="en-US" sz="1100" b="1" dirty="0"/>
                    </a:p>
                  </a:txBody>
                  <a:tcPr marL="97536" marR="97536" marT="48006" marB="48006" anchor="ctr">
                    <a:solidFill>
                      <a:srgbClr val="FFFFCC"/>
                    </a:solidFill>
                  </a:tcPr>
                </a:tc>
              </a:tr>
            </a:tbl>
          </a:graphicData>
        </a:graphic>
      </p:graphicFrame>
      <p:sp>
        <p:nvSpPr>
          <p:cNvPr id="7" name="TextBox 6"/>
          <p:cNvSpPr txBox="1"/>
          <p:nvPr/>
        </p:nvSpPr>
        <p:spPr>
          <a:xfrm>
            <a:off x="3570922" y="1619338"/>
            <a:ext cx="2673001" cy="83626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6655" tIns="48328" rIns="96655" bIns="48328" rtlCol="0">
            <a:spAutoFit/>
          </a:bodyPr>
          <a:lstStyle/>
          <a:p>
            <a:r>
              <a:rPr lang="en-US" sz="2500" b="1" dirty="0">
                <a:solidFill>
                  <a:schemeClr val="accent1">
                    <a:lumMod val="75000"/>
                  </a:schemeClr>
                </a:solidFill>
                <a:latin typeface="Bookman Old Style" pitchFamily="18" charset="0"/>
              </a:rPr>
              <a:t>Quarter Two </a:t>
            </a:r>
          </a:p>
          <a:p>
            <a:r>
              <a:rPr lang="en-US" sz="2300" b="1" dirty="0">
                <a:latin typeface="Bookman Old Style" pitchFamily="18" charset="0"/>
              </a:rPr>
              <a:t>Pre-Assessment</a:t>
            </a:r>
            <a:endParaRPr lang="en-US" b="1" dirty="0" smtClean="0">
              <a:latin typeface="Bookman Old Style" pitchFamily="18" charset="0"/>
            </a:endParaRPr>
          </a:p>
        </p:txBody>
      </p:sp>
      <p:sp>
        <p:nvSpPr>
          <p:cNvPr id="25" name="TextBox 24"/>
          <p:cNvSpPr txBox="1"/>
          <p:nvPr/>
        </p:nvSpPr>
        <p:spPr>
          <a:xfrm>
            <a:off x="1156090" y="5792025"/>
            <a:ext cx="5382459" cy="245094"/>
          </a:xfrm>
          <a:prstGeom prst="rect">
            <a:avLst/>
          </a:prstGeom>
          <a:noFill/>
        </p:spPr>
        <p:txBody>
          <a:bodyPr wrap="square" lIns="96655" tIns="48328" rIns="96655" bIns="48328" rtlCol="0">
            <a:spAutoFit/>
          </a:bodyPr>
          <a:lstStyle/>
          <a:p>
            <a:pPr algn="ctr"/>
            <a:r>
              <a:rPr lang="en-US" sz="900" b="1" i="1" dirty="0">
                <a:latin typeface="Calibri" panose="020F0502020204030204" pitchFamily="34" charset="0"/>
              </a:rPr>
              <a:t>Note:  There may be more standards per target. Actual assessed writing standards are boxed.</a:t>
            </a:r>
          </a:p>
        </p:txBody>
      </p:sp>
      <p:graphicFrame>
        <p:nvGraphicFramePr>
          <p:cNvPr id="27" name="Table 26"/>
          <p:cNvGraphicFramePr>
            <a:graphicFrameLocks noGrp="1"/>
          </p:cNvGraphicFramePr>
          <p:nvPr>
            <p:extLst>
              <p:ext uri="{D42A27DB-BD31-4B8C-83A1-F6EECF244321}">
                <p14:modId xmlns:p14="http://schemas.microsoft.com/office/powerpoint/2010/main" val="3872849010"/>
              </p:ext>
            </p:extLst>
          </p:nvPr>
        </p:nvGraphicFramePr>
        <p:xfrm>
          <a:off x="1544322" y="2859994"/>
          <a:ext cx="4479961" cy="1357260"/>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n-US" sz="1100" b="1" dirty="0" smtClean="0"/>
                        <a:t>Reading: Literature</a:t>
                      </a:r>
                      <a:endParaRPr lang="en-US" sz="1100" b="1"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t>Targets</a:t>
                      </a:r>
                      <a:endParaRPr lang="en-US" sz="1100" b="1"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72034">
                <a:tc>
                  <a:txBody>
                    <a:bodyPr/>
                    <a:lstStyle/>
                    <a:p>
                      <a:r>
                        <a:rPr lang="en-US" sz="1100" b="1" dirty="0" smtClean="0"/>
                        <a:t>4</a:t>
                      </a:r>
                      <a:endParaRPr lang="en-US" sz="1100" b="1" dirty="0"/>
                    </a:p>
                  </a:txBody>
                  <a:tcPr marL="97536" marR="97536" marT="48006" marB="48006">
                    <a:solidFill>
                      <a:srgbClr val="FFFFCC"/>
                    </a:solidFill>
                  </a:tcPr>
                </a:tc>
                <a:tc>
                  <a:txBody>
                    <a:bodyPr/>
                    <a:lstStyle/>
                    <a:p>
                      <a:r>
                        <a:rPr lang="en-US" sz="1100" b="1" dirty="0" smtClean="0"/>
                        <a:t>Reasoning &amp;</a:t>
                      </a:r>
                      <a:r>
                        <a:rPr lang="en-US" sz="1100" b="1" baseline="0" dirty="0" smtClean="0"/>
                        <a:t> Evaluation</a:t>
                      </a:r>
                      <a:endParaRPr lang="en-US" sz="1100" b="1" dirty="0"/>
                    </a:p>
                  </a:txBody>
                  <a:tcPr marL="97536" marR="97536" marT="48006" marB="48006">
                    <a:solidFill>
                      <a:srgbClr val="FFFFCC"/>
                    </a:solidFill>
                  </a:tcPr>
                </a:tc>
                <a:tc>
                  <a:txBody>
                    <a:bodyPr/>
                    <a:lstStyle/>
                    <a:p>
                      <a:r>
                        <a:rPr lang="en-US" sz="1100" b="1" dirty="0" smtClean="0"/>
                        <a:t>RL.6</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0579">
                <a:tc>
                  <a:txBody>
                    <a:bodyPr/>
                    <a:lstStyle/>
                    <a:p>
                      <a:r>
                        <a:rPr lang="en-US" sz="1100" b="1" dirty="0" smtClean="0"/>
                        <a:t>5</a:t>
                      </a:r>
                      <a:endParaRPr lang="en-US" sz="1100" b="1" dirty="0"/>
                    </a:p>
                  </a:txBody>
                  <a:tcPr marL="97536" marR="97536" marT="48006" marB="48006">
                    <a:solidFill>
                      <a:srgbClr val="FFFFCC"/>
                    </a:solidFill>
                  </a:tcPr>
                </a:tc>
                <a:tc>
                  <a:txBody>
                    <a:bodyPr/>
                    <a:lstStyle/>
                    <a:p>
                      <a:r>
                        <a:rPr lang="en-US" sz="1100" b="1" dirty="0" smtClean="0"/>
                        <a:t>Analysis Within or Across Texts</a:t>
                      </a:r>
                      <a:endParaRPr lang="en-US" sz="1100" b="1" dirty="0"/>
                    </a:p>
                  </a:txBody>
                  <a:tcPr marL="97536" marR="97536" marT="48006" marB="48006">
                    <a:solidFill>
                      <a:srgbClr val="FFFFCC"/>
                    </a:solidFill>
                  </a:tcPr>
                </a:tc>
                <a:tc>
                  <a:txBody>
                    <a:bodyPr/>
                    <a:lstStyle/>
                    <a:p>
                      <a:r>
                        <a:rPr lang="en-US" sz="1100" b="1" dirty="0" smtClean="0"/>
                        <a:t>RL.6,</a:t>
                      </a:r>
                      <a:r>
                        <a:rPr lang="en-US" sz="1100" b="1" baseline="0" dirty="0" smtClean="0"/>
                        <a:t> RL.7</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2034">
                <a:tc>
                  <a:txBody>
                    <a:bodyPr/>
                    <a:lstStyle/>
                    <a:p>
                      <a:r>
                        <a:rPr lang="en-US" sz="1100" b="1" dirty="0" smtClean="0"/>
                        <a:t>6</a:t>
                      </a:r>
                      <a:endParaRPr lang="en-US" sz="1100" b="1" dirty="0"/>
                    </a:p>
                  </a:txBody>
                  <a:tcPr marL="97536" marR="97536" marT="48006" marB="48006">
                    <a:solidFill>
                      <a:srgbClr val="FFFFCC"/>
                    </a:solidFill>
                  </a:tcPr>
                </a:tc>
                <a:tc>
                  <a:txBody>
                    <a:bodyPr/>
                    <a:lstStyle/>
                    <a:p>
                      <a:r>
                        <a:rPr lang="en-US" sz="1100" b="1" dirty="0" smtClean="0"/>
                        <a:t>Text Structures/Features</a:t>
                      </a:r>
                      <a:endParaRPr lang="en-US" sz="1100" b="1" dirty="0"/>
                    </a:p>
                  </a:txBody>
                  <a:tcPr marL="97536" marR="97536" marT="48006" marB="48006">
                    <a:solidFill>
                      <a:srgbClr val="FFFFCC"/>
                    </a:solidFill>
                  </a:tcPr>
                </a:tc>
                <a:tc>
                  <a:txBody>
                    <a:bodyPr/>
                    <a:lstStyle/>
                    <a:p>
                      <a:r>
                        <a:rPr lang="en-US" sz="1100" b="1" dirty="0" smtClean="0"/>
                        <a:t>RL.5</a:t>
                      </a:r>
                      <a:endParaRPr lang="en-US" sz="1100" b="1" dirty="0"/>
                    </a:p>
                  </a:txBody>
                  <a:tcPr marL="97536" marR="97536" marT="48006" marB="48006">
                    <a:solidFill>
                      <a:srgbClr val="FFFFCC"/>
                    </a:solidFill>
                  </a:tcPr>
                </a:tc>
                <a:tc>
                  <a:txBody>
                    <a:bodyPr/>
                    <a:lstStyle/>
                    <a:p>
                      <a:pPr algn="ctr"/>
                      <a:r>
                        <a:rPr lang="en-US" sz="1100" b="1" dirty="0" smtClean="0"/>
                        <a:t>2-3</a:t>
                      </a:r>
                      <a:endParaRPr lang="en-US" sz="1100" b="1" dirty="0"/>
                    </a:p>
                  </a:txBody>
                  <a:tcPr marL="97536" marR="97536" marT="48006" marB="48006" anchor="ctr">
                    <a:solidFill>
                      <a:srgbClr val="FFFFCC"/>
                    </a:solidFill>
                  </a:tcPr>
                </a:tc>
              </a:tr>
            </a:tbl>
          </a:graphicData>
        </a:graphic>
      </p:graphicFrame>
      <p:graphicFrame>
        <p:nvGraphicFramePr>
          <p:cNvPr id="28" name="Table 27"/>
          <p:cNvGraphicFramePr>
            <a:graphicFrameLocks noGrp="1"/>
          </p:cNvGraphicFramePr>
          <p:nvPr>
            <p:extLst>
              <p:ext uri="{D42A27DB-BD31-4B8C-83A1-F6EECF244321}">
                <p14:modId xmlns:p14="http://schemas.microsoft.com/office/powerpoint/2010/main" val="4236833200"/>
              </p:ext>
            </p:extLst>
          </p:nvPr>
        </p:nvGraphicFramePr>
        <p:xfrm>
          <a:off x="1544322" y="4314721"/>
          <a:ext cx="4479961" cy="1358715"/>
        </p:xfrm>
        <a:graphic>
          <a:graphicData uri="http://schemas.openxmlformats.org/drawingml/2006/table">
            <a:tbl>
              <a:tblPr firstRow="1" bandRow="1">
                <a:effectLst>
                  <a:innerShdw blurRad="63500" dist="50800" dir="10800000">
                    <a:prstClr val="black">
                      <a:alpha val="50000"/>
                    </a:prstClr>
                  </a:innerShdw>
                </a:effectLst>
                <a:tableStyleId>{5940675A-B579-460E-94D1-54222C63F5DA}</a:tableStyleId>
              </a:tblPr>
              <a:tblGrid>
                <a:gridCol w="335779"/>
                <a:gridCol w="2509021"/>
                <a:gridCol w="989702"/>
                <a:gridCol w="645459"/>
              </a:tblGrid>
              <a:tr h="272034">
                <a:tc gridSpan="4">
                  <a:txBody>
                    <a:bodyPr/>
                    <a:lstStyle/>
                    <a:p>
                      <a:pPr algn="ctr"/>
                      <a:r>
                        <a:rPr lang="en-US" sz="1100" b="1" dirty="0" smtClean="0"/>
                        <a:t>Reading: Informational</a:t>
                      </a:r>
                      <a:endParaRPr lang="en-US" sz="1100" b="1" dirty="0"/>
                    </a:p>
                  </a:txBody>
                  <a:tcPr marL="97536" marR="97536" marT="48006" marB="48006">
                    <a:solidFill>
                      <a:schemeClr val="bg1">
                        <a:lumMod val="85000"/>
                      </a:schemeClr>
                    </a:solidFill>
                  </a:tcPr>
                </a:tc>
                <a:tc hMerge="1">
                  <a:txBody>
                    <a:bodyPr/>
                    <a:lstStyle/>
                    <a:p>
                      <a:endParaRPr lang="en-US"/>
                    </a:p>
                  </a:txBody>
                  <a:tcPr/>
                </a:tc>
                <a:tc hMerge="1">
                  <a:txBody>
                    <a:bodyPr/>
                    <a:lstStyle/>
                    <a:p>
                      <a:pPr algn="ctr"/>
                      <a:endParaRPr lang="en-US" b="1" dirty="0"/>
                    </a:p>
                  </a:txBody>
                  <a:tcPr/>
                </a:tc>
                <a:tc hMerge="1">
                  <a:txBody>
                    <a:bodyPr/>
                    <a:lstStyle/>
                    <a:p>
                      <a:pPr algn="ctr"/>
                      <a:endParaRPr lang="en-US" sz="1200" b="1" dirty="0"/>
                    </a:p>
                  </a:txBody>
                  <a:tcPr/>
                </a:tc>
              </a:tr>
              <a:tr h="270579">
                <a:tc gridSpan="2">
                  <a:txBody>
                    <a:bodyPr/>
                    <a:lstStyle/>
                    <a:p>
                      <a:pPr algn="ctr"/>
                      <a:r>
                        <a:rPr lang="en-US" sz="1100" b="1" dirty="0" smtClean="0"/>
                        <a:t>Targets</a:t>
                      </a:r>
                      <a:endParaRPr lang="en-US" sz="1100" b="1" dirty="0"/>
                    </a:p>
                  </a:txBody>
                  <a:tcPr marL="97536" marR="97536" marT="48006" marB="48006">
                    <a:solidFill>
                      <a:schemeClr val="bg1"/>
                    </a:solidFill>
                  </a:tcPr>
                </a:tc>
                <a:tc hMerge="1">
                  <a:txBody>
                    <a:bodyPr/>
                    <a:lstStyle/>
                    <a:p>
                      <a:endParaRPr lang="en-US" dirty="0"/>
                    </a:p>
                  </a:txBody>
                  <a:tcPr/>
                </a:tc>
                <a:tc>
                  <a:txBody>
                    <a:bodyPr/>
                    <a:lstStyle/>
                    <a:p>
                      <a:pPr algn="ctr"/>
                      <a:r>
                        <a:rPr lang="en-US" sz="1100" b="1" dirty="0" smtClean="0"/>
                        <a:t>Standards</a:t>
                      </a:r>
                      <a:endParaRPr lang="en-US" sz="1100" b="1" dirty="0"/>
                    </a:p>
                  </a:txBody>
                  <a:tcPr marL="97536" marR="97536" marT="48006" marB="48006">
                    <a:solidFill>
                      <a:schemeClr val="bg1"/>
                    </a:solidFill>
                  </a:tcPr>
                </a:tc>
                <a:tc>
                  <a:txBody>
                    <a:bodyPr/>
                    <a:lstStyle/>
                    <a:p>
                      <a:pPr algn="ctr"/>
                      <a:r>
                        <a:rPr lang="en-US" sz="1100" b="1" dirty="0" smtClean="0"/>
                        <a:t>DOK</a:t>
                      </a:r>
                      <a:endParaRPr lang="en-US" sz="1100" b="1" dirty="0"/>
                    </a:p>
                  </a:txBody>
                  <a:tcPr marL="97536" marR="97536" marT="48006" marB="48006">
                    <a:solidFill>
                      <a:schemeClr val="bg1"/>
                    </a:solidFill>
                  </a:tcPr>
                </a:tc>
              </a:tr>
              <a:tr h="272034">
                <a:tc>
                  <a:txBody>
                    <a:bodyPr/>
                    <a:lstStyle/>
                    <a:p>
                      <a:r>
                        <a:rPr lang="en-US" sz="1100" b="1" dirty="0" smtClean="0"/>
                        <a:t>4</a:t>
                      </a:r>
                      <a:endParaRPr lang="en-US" sz="1100" b="1" dirty="0"/>
                    </a:p>
                  </a:txBody>
                  <a:tcPr marL="97536" marR="97536" marT="48006" marB="48006">
                    <a:solidFill>
                      <a:srgbClr val="FFFFCC"/>
                    </a:solidFill>
                  </a:tcPr>
                </a:tc>
                <a:tc>
                  <a:txBody>
                    <a:bodyPr/>
                    <a:lstStyle/>
                    <a:p>
                      <a:r>
                        <a:rPr lang="en-US" sz="1100" b="1" dirty="0" smtClean="0"/>
                        <a:t>Reasoning &amp;</a:t>
                      </a:r>
                      <a:r>
                        <a:rPr lang="en-US" sz="1100" b="1" baseline="0" dirty="0" smtClean="0"/>
                        <a:t> Evaluation</a:t>
                      </a:r>
                      <a:endParaRPr lang="en-US" sz="1100" b="1" dirty="0"/>
                    </a:p>
                  </a:txBody>
                  <a:tcPr marL="97536" marR="97536" marT="48006" marB="48006">
                    <a:solidFill>
                      <a:srgbClr val="FFFFCC"/>
                    </a:solidFill>
                  </a:tcPr>
                </a:tc>
                <a:tc>
                  <a:txBody>
                    <a:bodyPr/>
                    <a:lstStyle/>
                    <a:p>
                      <a:r>
                        <a:rPr lang="en-US" sz="1100" b="1" dirty="0" smtClean="0"/>
                        <a:t>RI.6</a:t>
                      </a:r>
                      <a:endParaRPr lang="en-US" sz="1100" b="1" dirty="0"/>
                    </a:p>
                  </a:txBody>
                  <a:tcPr marL="97536" marR="97536" marT="48006" marB="48006">
                    <a:solidFill>
                      <a:srgbClr val="FFFFCC"/>
                    </a:solidFill>
                  </a:tcPr>
                </a:tc>
                <a:tc>
                  <a:txBody>
                    <a:bodyPr/>
                    <a:lstStyle/>
                    <a:p>
                      <a:pPr algn="ctr"/>
                      <a:r>
                        <a:rPr lang="en-US" sz="1100" b="1" dirty="0" smtClean="0"/>
                        <a:t>3-4</a:t>
                      </a:r>
                      <a:endParaRPr lang="en-US" sz="1100" b="1" dirty="0"/>
                    </a:p>
                  </a:txBody>
                  <a:tcPr marL="97536" marR="97536" marT="48006" marB="48006" anchor="ctr">
                    <a:solidFill>
                      <a:srgbClr val="FFFFCC"/>
                    </a:solidFill>
                  </a:tcPr>
                </a:tc>
              </a:tr>
              <a:tr h="272034">
                <a:tc>
                  <a:txBody>
                    <a:bodyPr/>
                    <a:lstStyle/>
                    <a:p>
                      <a:r>
                        <a:rPr lang="en-US" sz="1100" b="1" dirty="0" smtClean="0"/>
                        <a:t>5</a:t>
                      </a:r>
                      <a:endParaRPr lang="en-US" sz="1100" b="1" dirty="0"/>
                    </a:p>
                  </a:txBody>
                  <a:tcPr marL="97536" marR="97536" marT="48006" marB="48006">
                    <a:solidFill>
                      <a:srgbClr val="FFFFCC"/>
                    </a:solidFill>
                  </a:tcPr>
                </a:tc>
                <a:tc>
                  <a:txBody>
                    <a:bodyPr/>
                    <a:lstStyle/>
                    <a:p>
                      <a:r>
                        <a:rPr lang="en-US" sz="1100" b="1" dirty="0" smtClean="0"/>
                        <a:t>Analysis Within or Across Texts</a:t>
                      </a:r>
                      <a:endParaRPr lang="en-US" sz="1100" b="1" dirty="0"/>
                    </a:p>
                  </a:txBody>
                  <a:tcPr marL="97536" marR="97536" marT="48006" marB="48006">
                    <a:solidFill>
                      <a:srgbClr val="FFFFCC"/>
                    </a:solidFill>
                  </a:tcPr>
                </a:tc>
                <a:tc>
                  <a:txBody>
                    <a:bodyPr/>
                    <a:lstStyle/>
                    <a:p>
                      <a:r>
                        <a:rPr lang="en-US" sz="1100" b="1" dirty="0" smtClean="0"/>
                        <a:t>RI.7</a:t>
                      </a:r>
                      <a:endParaRPr lang="en-US" sz="1100" b="1" dirty="0"/>
                    </a:p>
                  </a:txBody>
                  <a:tcPr marL="97536" marR="97536" marT="48006" marB="48006">
                    <a:solidFill>
                      <a:srgbClr val="FFFFCC"/>
                    </a:solidFill>
                  </a:tcPr>
                </a:tc>
                <a:tc>
                  <a:txBody>
                    <a:bodyPr/>
                    <a:lstStyle/>
                    <a:p>
                      <a:pPr algn="ctr"/>
                      <a:r>
                        <a:rPr lang="en-US" sz="1100" b="1" dirty="0" smtClean="0"/>
                        <a:t>2-3</a:t>
                      </a:r>
                      <a:endParaRPr lang="en-US" sz="1100" b="1" dirty="0"/>
                    </a:p>
                  </a:txBody>
                  <a:tcPr marL="97536" marR="97536" marT="48006" marB="48006" anchor="ctr">
                    <a:solidFill>
                      <a:srgbClr val="FFFFCC"/>
                    </a:solidFill>
                  </a:tcPr>
                </a:tc>
              </a:tr>
              <a:tr h="272034">
                <a:tc>
                  <a:txBody>
                    <a:bodyPr/>
                    <a:lstStyle/>
                    <a:p>
                      <a:r>
                        <a:rPr lang="en-US" sz="1100" b="1" dirty="0" smtClean="0"/>
                        <a:t>6</a:t>
                      </a:r>
                      <a:endParaRPr lang="en-US" sz="1100" b="1" dirty="0"/>
                    </a:p>
                  </a:txBody>
                  <a:tcPr marL="97536" marR="97536" marT="48006" marB="48006">
                    <a:solidFill>
                      <a:srgbClr val="FFFFCC"/>
                    </a:solidFill>
                  </a:tcPr>
                </a:tc>
                <a:tc>
                  <a:txBody>
                    <a:bodyPr/>
                    <a:lstStyle/>
                    <a:p>
                      <a:r>
                        <a:rPr lang="en-US" sz="1100" b="1" dirty="0" smtClean="0"/>
                        <a:t>Text Structures/Features</a:t>
                      </a:r>
                      <a:endParaRPr lang="en-US" sz="1100" b="1" dirty="0"/>
                    </a:p>
                  </a:txBody>
                  <a:tcPr marL="97536" marR="97536" marT="48006" marB="48006">
                    <a:solidFill>
                      <a:srgbClr val="FFFFCC"/>
                    </a:solidFill>
                  </a:tcPr>
                </a:tc>
                <a:tc>
                  <a:txBody>
                    <a:bodyPr/>
                    <a:lstStyle/>
                    <a:p>
                      <a:r>
                        <a:rPr lang="en-US" sz="1100" b="1" dirty="0" smtClean="0"/>
                        <a:t>Rl.5, RI.7</a:t>
                      </a:r>
                      <a:endParaRPr lang="en-US" sz="1100" b="1" dirty="0"/>
                    </a:p>
                  </a:txBody>
                  <a:tcPr marL="97536" marR="97536" marT="48006" marB="48006">
                    <a:solidFill>
                      <a:srgbClr val="FFFFCC"/>
                    </a:solidFill>
                  </a:tcPr>
                </a:tc>
                <a:tc>
                  <a:txBody>
                    <a:bodyPr/>
                    <a:lstStyle/>
                    <a:p>
                      <a:pPr algn="ctr"/>
                      <a:r>
                        <a:rPr lang="en-US" sz="1100" b="1" dirty="0" smtClean="0"/>
                        <a:t>2</a:t>
                      </a:r>
                      <a:endParaRPr lang="en-US" sz="1100" b="1" dirty="0"/>
                    </a:p>
                  </a:txBody>
                  <a:tcPr marL="97536" marR="97536" marT="48006" marB="48006" anchor="ctr">
                    <a:solidFill>
                      <a:srgbClr val="FFFFCC"/>
                    </a:solidFill>
                  </a:tcPr>
                </a:tc>
              </a:tr>
            </a:tbl>
          </a:graphicData>
        </a:graphic>
      </p:graphicFrame>
      <p:sp>
        <p:nvSpPr>
          <p:cNvPr id="2" name="Rectangle 1"/>
          <p:cNvSpPr/>
          <p:nvPr/>
        </p:nvSpPr>
        <p:spPr>
          <a:xfrm>
            <a:off x="4477117" y="6722519"/>
            <a:ext cx="430306"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4" name="Rectangle 23"/>
          <p:cNvSpPr/>
          <p:nvPr/>
        </p:nvSpPr>
        <p:spPr>
          <a:xfrm>
            <a:off x="4070390" y="7018561"/>
            <a:ext cx="430306" cy="21820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
        <p:nvSpPr>
          <p:cNvPr id="29" name="Rectangle 28"/>
          <p:cNvSpPr/>
          <p:nvPr/>
        </p:nvSpPr>
        <p:spPr>
          <a:xfrm>
            <a:off x="3706986" y="7310503"/>
            <a:ext cx="2198422" cy="3636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86749" tIns="43375" rIns="86749" bIns="43375" rtlCol="0" anchor="ctr"/>
          <a:lstStyle/>
          <a:p>
            <a:pPr algn="ctr"/>
            <a:endParaRPr lang="en-US"/>
          </a:p>
        </p:txBody>
      </p:sp>
    </p:spTree>
    <p:extLst>
      <p:ext uri="{BB962C8B-B14F-4D97-AF65-F5344CB8AC3E}">
        <p14:creationId xmlns:p14="http://schemas.microsoft.com/office/powerpoint/2010/main" val="391500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20</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971775430"/>
              </p:ext>
            </p:extLst>
          </p:nvPr>
        </p:nvGraphicFramePr>
        <p:xfrm>
          <a:off x="304800" y="1447800"/>
          <a:ext cx="6421120" cy="4935335"/>
        </p:xfrm>
        <a:graphic>
          <a:graphicData uri="http://schemas.openxmlformats.org/drawingml/2006/table">
            <a:tbl>
              <a:tblPr firstRow="1" bandRow="1">
                <a:tableStyleId>{5940675A-B579-460E-94D1-54222C63F5DA}</a:tableStyleId>
              </a:tblPr>
              <a:tblGrid>
                <a:gridCol w="508000"/>
                <a:gridCol w="5913120"/>
              </a:tblGrid>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effectLst/>
                        </a:rPr>
                        <a:t>Quarter 2 Pre-Assessment </a:t>
                      </a:r>
                      <a:r>
                        <a:rPr lang="en-US" sz="1400" b="1" u="sng" dirty="0" smtClean="0">
                          <a:effectLst/>
                        </a:rPr>
                        <a:t>Research Constructed Response</a:t>
                      </a:r>
                      <a:r>
                        <a:rPr lang="en-US" sz="1400" b="1" dirty="0" smtClean="0">
                          <a:effectLst/>
                        </a:rPr>
                        <a:t> Answer Key</a:t>
                      </a:r>
                    </a:p>
                  </a:txBody>
                  <a:tcPr marL="97536" marR="97536" marT="48006" marB="48006"/>
                </a:tc>
                <a:tc hMerge="1">
                  <a:txBody>
                    <a:bodyPr/>
                    <a:lstStyle/>
                    <a:p>
                      <a:endParaRPr lang="en-US"/>
                    </a:p>
                  </a:txBody>
                  <a:tcPr/>
                </a:tc>
              </a:tr>
              <a:tr h="496062">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u="sng" dirty="0" smtClean="0"/>
                        <a:t>Constructed Response</a:t>
                      </a:r>
                      <a:r>
                        <a:rPr lang="en-US" sz="1400" b="1" u="sng" baseline="0" dirty="0" smtClean="0"/>
                        <a:t> </a:t>
                      </a:r>
                      <a:r>
                        <a:rPr lang="en-US" sz="1400" b="1" u="sng" dirty="0" smtClean="0"/>
                        <a:t>Research Rubrics</a:t>
                      </a:r>
                      <a:r>
                        <a:rPr lang="en-US" sz="1400" b="1" u="sng" baseline="0" dirty="0" smtClean="0"/>
                        <a:t> </a:t>
                      </a:r>
                      <a:r>
                        <a:rPr lang="en-US" sz="1400" b="1" u="sng" dirty="0" smtClean="0"/>
                        <a:t>Target 2</a:t>
                      </a:r>
                    </a:p>
                    <a:p>
                      <a:pPr marL="0" marR="0" indent="0" algn="ctr" defTabSz="914318" rtl="0" eaLnBrk="1" fontAlgn="auto" latinLnBrk="0" hangingPunct="1">
                        <a:lnSpc>
                          <a:spcPct val="100000"/>
                        </a:lnSpc>
                        <a:spcBef>
                          <a:spcPts val="0"/>
                        </a:spcBef>
                        <a:spcAft>
                          <a:spcPts val="0"/>
                        </a:spcAft>
                        <a:buClrTx/>
                        <a:buSzTx/>
                        <a:buFontTx/>
                        <a:buNone/>
                        <a:tabLst/>
                        <a:defRPr/>
                      </a:pPr>
                      <a:r>
                        <a:rPr lang="en-US" sz="1100" b="1" dirty="0" smtClean="0"/>
                        <a:t>Locate, Select, Interpret and Integrate Information.</a:t>
                      </a:r>
                    </a:p>
                  </a:txBody>
                  <a:tcPr marL="97536" marR="97536" marT="48006" marB="48006"/>
                </a:tc>
                <a:tc hMerge="1">
                  <a:txBody>
                    <a:bodyPr/>
                    <a:lstStyle/>
                    <a:p>
                      <a:endParaRPr lang="en-US"/>
                    </a:p>
                  </a:txBody>
                  <a:tcPr/>
                </a:tc>
              </a:tr>
              <a:tr h="315468">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300" b="1" dirty="0" smtClean="0">
                          <a:latin typeface="Helvetica" pitchFamily="34" charset="0"/>
                        </a:rPr>
                        <a:t>Question # 16 RI.1.7   Prompt:  </a:t>
                      </a:r>
                      <a:r>
                        <a:rPr lang="en-US" sz="1400" b="1" dirty="0" smtClean="0">
                          <a:solidFill>
                            <a:schemeClr val="tx1"/>
                          </a:solidFill>
                        </a:rPr>
                        <a:t>How does the penguin’s body help it survive?  </a:t>
                      </a:r>
                      <a:endParaRPr lang="en-US" sz="1200" b="0" i="1" dirty="0" smtClean="0">
                        <a:solidFill>
                          <a:srgbClr val="C00000"/>
                        </a:solidFill>
                      </a:endParaRPr>
                    </a:p>
                  </a:txBody>
                  <a:tcPr marL="97536" marR="97536" marT="48006" marB="48006"/>
                </a:tc>
                <a:tc hMerge="1">
                  <a:txBody>
                    <a:bodyPr/>
                    <a:lstStyle/>
                    <a:p>
                      <a:endParaRPr lang="en-US" dirty="0"/>
                    </a:p>
                  </a:txBody>
                  <a:tcPr/>
                </a:tc>
              </a:tr>
              <a:tr h="320040">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400" b="1" dirty="0" smtClean="0"/>
                        <a:t>Teacher</a:t>
                      </a:r>
                      <a:r>
                        <a:rPr lang="en-US" sz="1400" b="1" baseline="0" dirty="0" smtClean="0"/>
                        <a:t> /Rubric “Language Response”</a:t>
                      </a:r>
                      <a:endParaRPr lang="en-US" sz="1400" b="1" dirty="0" smtClean="0"/>
                    </a:p>
                  </a:txBody>
                  <a:tcPr marL="97536" marR="97536" marT="48006" marB="48006">
                    <a:solidFill>
                      <a:schemeClr val="bg1">
                        <a:lumMod val="85000"/>
                      </a:schemeClr>
                    </a:solidFill>
                  </a:tcPr>
                </a:tc>
                <a:tc hMerge="1">
                  <a:txBody>
                    <a:bodyPr/>
                    <a:lstStyle/>
                    <a:p>
                      <a:endParaRPr lang="en-US"/>
                    </a:p>
                  </a:txBody>
                  <a:tcPr/>
                </a:tc>
              </a:tr>
              <a:tr h="1200150">
                <a:tc gridSpan="2">
                  <a:txBody>
                    <a:bodyPr/>
                    <a:lstStyle/>
                    <a:p>
                      <a:pPr marL="0" marR="0" indent="0" algn="l" defTabSz="914318" rtl="0" eaLnBrk="1" fontAlgn="auto" latinLnBrk="0" hangingPunct="1">
                        <a:lnSpc>
                          <a:spcPct val="100000"/>
                        </a:lnSpc>
                        <a:spcBef>
                          <a:spcPts val="0"/>
                        </a:spcBef>
                        <a:spcAft>
                          <a:spcPts val="0"/>
                        </a:spcAft>
                        <a:buClrTx/>
                        <a:buSzTx/>
                        <a:buFontTx/>
                        <a:buNone/>
                        <a:tabLst/>
                        <a:defRPr/>
                      </a:pPr>
                      <a:r>
                        <a:rPr lang="en-US" sz="1100" b="1" u="sng" dirty="0" smtClean="0"/>
                        <a:t>The response gives sufficient evidence</a:t>
                      </a:r>
                      <a:r>
                        <a:rPr lang="en-US" sz="1100" b="1" u="none" dirty="0" smtClean="0"/>
                        <a:t> </a:t>
                      </a:r>
                      <a:r>
                        <a:rPr lang="en-US" sz="1100" u="none" dirty="0" smtClean="0"/>
                        <a:t>of </a:t>
                      </a:r>
                      <a:r>
                        <a:rPr lang="en-US" sz="1100" dirty="0" smtClean="0"/>
                        <a:t>the ability to locate and select information about how the penguin’s body helps it survive.   Information that supports how a penguin’s body helps it survive could include</a:t>
                      </a:r>
                      <a:r>
                        <a:rPr lang="en-US" sz="1100" baseline="0" dirty="0" smtClean="0"/>
                        <a:t> (1) they have fat to keep warm, (2) they can swim well (infers that they can fish) and (3) they have feathers that keep their skin dry and keeps away water.</a:t>
                      </a:r>
                      <a:endParaRPr lang="en-US" sz="1100" dirty="0" smtClean="0"/>
                    </a:p>
                    <a:p>
                      <a:pPr marL="0" marR="0" indent="0" algn="l" defTabSz="914318" rtl="0" eaLnBrk="1" fontAlgn="auto" latinLnBrk="0" hangingPunct="1">
                        <a:lnSpc>
                          <a:spcPct val="100000"/>
                        </a:lnSpc>
                        <a:spcBef>
                          <a:spcPts val="0"/>
                        </a:spcBef>
                        <a:spcAft>
                          <a:spcPts val="0"/>
                        </a:spcAft>
                        <a:buClrTx/>
                        <a:buSzTx/>
                        <a:buFontTx/>
                        <a:buNone/>
                        <a:tabLst/>
                        <a:defRPr/>
                      </a:pPr>
                      <a:endParaRPr lang="en-US" sz="1100" b="0" i="0" u="none" baseline="0" dirty="0" smtClean="0"/>
                    </a:p>
                    <a:p>
                      <a:pPr marL="0" marR="0" indent="0" algn="l" defTabSz="914318" rtl="0" eaLnBrk="1" fontAlgn="auto" latinLnBrk="0" hangingPunct="1">
                        <a:lnSpc>
                          <a:spcPct val="100000"/>
                        </a:lnSpc>
                        <a:spcBef>
                          <a:spcPts val="0"/>
                        </a:spcBef>
                        <a:spcAft>
                          <a:spcPts val="0"/>
                        </a:spcAft>
                        <a:buClrTx/>
                        <a:buSzTx/>
                        <a:buFontTx/>
                        <a:buNone/>
                        <a:tabLst/>
                        <a:defRPr/>
                      </a:pPr>
                      <a:r>
                        <a:rPr lang="en-US" sz="1100" b="1" i="0" u="sng" baseline="0" dirty="0" smtClean="0"/>
                        <a:t>T</a:t>
                      </a:r>
                      <a:r>
                        <a:rPr lang="en-US" sz="1100" b="1" i="0" u="sng" dirty="0" smtClean="0"/>
                        <a:t>he response gives sufficient evidence</a:t>
                      </a:r>
                      <a:r>
                        <a:rPr lang="en-US" sz="1100" b="1" i="0" u="none" dirty="0" smtClean="0"/>
                        <a:t> </a:t>
                      </a:r>
                      <a:r>
                        <a:rPr lang="en-US" sz="1100" u="none" dirty="0" smtClean="0"/>
                        <a:t>of </a:t>
                      </a:r>
                      <a:r>
                        <a:rPr lang="en-US" sz="1100" dirty="0" smtClean="0"/>
                        <a:t>the ability to interpret and integrate information to write an organized response</a:t>
                      </a:r>
                      <a:r>
                        <a:rPr lang="en-US" sz="1100" baseline="0" dirty="0" smtClean="0"/>
                        <a:t> </a:t>
                      </a:r>
                      <a:r>
                        <a:rPr lang="en-US" sz="1100" dirty="0" smtClean="0"/>
                        <a:t>in</a:t>
                      </a:r>
                      <a:r>
                        <a:rPr lang="en-US" sz="1100" baseline="0" dirty="0" smtClean="0"/>
                        <a:t> order to answer the prompt.  </a:t>
                      </a:r>
                      <a:endParaRPr lang="en-US" sz="1100" dirty="0" smtClean="0"/>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750977">
                <a:tc>
                  <a:txBody>
                    <a:bodyPr/>
                    <a:lstStyle/>
                    <a:p>
                      <a:pPr algn="ctr"/>
                      <a:r>
                        <a:rPr lang="en-US" sz="1900" b="1" dirty="0" smtClean="0"/>
                        <a:t>2</a:t>
                      </a:r>
                      <a:endParaRPr lang="en-US" sz="1900" b="1" dirty="0"/>
                    </a:p>
                  </a:txBody>
                  <a:tcPr marL="97536" marR="97536" marT="48006" marB="48006" anchor="ctr"/>
                </a:tc>
                <a:tc>
                  <a:txBody>
                    <a:bodyPr/>
                    <a:lstStyle/>
                    <a:p>
                      <a:r>
                        <a:rPr lang="en-US" sz="1000" b="0" i="1" dirty="0" smtClean="0"/>
                        <a:t>Student</a:t>
                      </a:r>
                      <a:r>
                        <a:rPr lang="en-US" sz="1000" b="0" i="1" baseline="0" dirty="0" smtClean="0"/>
                        <a:t> locates and selects information about how a penguin’s body helps it survive and is able to integrate the information to write an organized response.</a:t>
                      </a:r>
                    </a:p>
                    <a:p>
                      <a:r>
                        <a:rPr lang="en-US" sz="1100" b="0" i="0" baseline="0" dirty="0" smtClean="0"/>
                        <a:t>Penguins live where it is very cold.  So they have to stay warm.  They have a lot of fat to help them stay warm.  Penguins need to swim to catch food.  They have a body that can swim.  How do they stay dry?  The penguin feathers keep it dry even after swimming!</a:t>
                      </a:r>
                    </a:p>
                  </a:txBody>
                  <a:tcPr marL="97536" marR="97536" marT="48006" marB="48006"/>
                </a:tc>
              </a:tr>
              <a:tr h="571500">
                <a:tc>
                  <a:txBody>
                    <a:bodyPr/>
                    <a:lstStyle/>
                    <a:p>
                      <a:pPr algn="ctr"/>
                      <a:r>
                        <a:rPr lang="en-US" sz="1900" b="1" dirty="0" smtClean="0"/>
                        <a:t>1</a:t>
                      </a:r>
                      <a:endParaRPr lang="en-US" sz="1900" b="1" dirty="0"/>
                    </a:p>
                  </a:txBody>
                  <a:tcPr marL="97536" marR="97536" marT="48006" marB="48006" anchor="ctr"/>
                </a:tc>
                <a:tc>
                  <a:txBody>
                    <a:bodyPr/>
                    <a:lstStyle/>
                    <a:p>
                      <a:r>
                        <a:rPr lang="en-US" sz="1000" b="0" i="1" dirty="0" smtClean="0"/>
                        <a:t>Student</a:t>
                      </a:r>
                      <a:r>
                        <a:rPr lang="en-US" sz="1000" b="0" i="1" baseline="0" dirty="0" smtClean="0"/>
                        <a:t> locates and selects some information about how a penguin’s body helps it survive and is able to integrate the information to write a some-what  organized response.</a:t>
                      </a:r>
                    </a:p>
                    <a:p>
                      <a:r>
                        <a:rPr lang="en-US" sz="1100" b="0" i="0" baseline="0" dirty="0" smtClean="0"/>
                        <a:t>Penguins survive because they have a body full of fat.  It keeps him warm.  They swim good too.</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n-US" sz="1000" i="1" dirty="0" smtClean="0"/>
                        <a:t>The</a:t>
                      </a:r>
                      <a:r>
                        <a:rPr lang="en-US" sz="1000" i="1" baseline="0" dirty="0" smtClean="0"/>
                        <a:t> students does </a:t>
                      </a:r>
                      <a:r>
                        <a:rPr lang="en-US" sz="1000" b="0" i="1" u="none" baseline="0" dirty="0" smtClean="0"/>
                        <a:t>not give enough evidence </a:t>
                      </a:r>
                      <a:r>
                        <a:rPr lang="en-US" sz="1000" i="1" baseline="0" dirty="0" smtClean="0"/>
                        <a:t>of the ability to </a:t>
                      </a:r>
                      <a:r>
                        <a:rPr lang="en-US" sz="1000" b="0" i="1" baseline="0" dirty="0" smtClean="0"/>
                        <a:t>locate, select, interpret and integrate information.</a:t>
                      </a:r>
                    </a:p>
                    <a:p>
                      <a:r>
                        <a:rPr lang="en-US" sz="1100" b="0" i="0" baseline="0" dirty="0" smtClean="0"/>
                        <a:t>Penguins are black and white.  They walk funny.</a:t>
                      </a:r>
                    </a:p>
                  </a:txBody>
                  <a:tcPr marL="97536" marR="97536" marT="48006" marB="48006"/>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019437100"/>
              </p:ext>
            </p:extLst>
          </p:nvPr>
        </p:nvGraphicFramePr>
        <p:xfrm>
          <a:off x="5204254" y="6553200"/>
          <a:ext cx="1524000" cy="473202"/>
        </p:xfrm>
        <a:graphic>
          <a:graphicData uri="http://schemas.openxmlformats.org/drawingml/2006/table">
            <a:tbl>
              <a:tblPr>
                <a:tableStyleId>{5940675A-B579-460E-94D1-54222C63F5DA}</a:tableStyleId>
              </a:tblPr>
              <a:tblGrid>
                <a:gridCol w="1524000"/>
              </a:tblGrid>
              <a:tr h="155320">
                <a:tc>
                  <a:txBody>
                    <a:bodyPr/>
                    <a:lstStyle/>
                    <a:p>
                      <a:pPr marL="0" marR="0" algn="l">
                        <a:lnSpc>
                          <a:spcPct val="115000"/>
                        </a:lnSpc>
                        <a:spcBef>
                          <a:spcPts val="0"/>
                        </a:spcBef>
                        <a:spcAft>
                          <a:spcPts val="0"/>
                        </a:spcAft>
                      </a:pPr>
                      <a:r>
                        <a:rPr lang="en-US" sz="900" dirty="0" smtClean="0"/>
                        <a:t>Toward </a:t>
                      </a:r>
                      <a:r>
                        <a:rPr lang="en-US" sz="900" u="sng" dirty="0" smtClean="0"/>
                        <a:t>RI.1.7</a:t>
                      </a:r>
                      <a:r>
                        <a:rPr lang="en-US" sz="900" u="none" dirty="0" smtClean="0"/>
                        <a:t>          DOK-2</a:t>
                      </a:r>
                      <a:r>
                        <a:rPr lang="en-US" sz="900" u="none" baseline="0" dirty="0" smtClean="0"/>
                        <a:t> </a:t>
                      </a:r>
                      <a:r>
                        <a:rPr lang="en-US" sz="900" u="none" dirty="0" smtClean="0"/>
                        <a:t>  Cl</a:t>
                      </a:r>
                      <a:endParaRPr lang="en-US" sz="900" b="1" i="0" u="none" dirty="0">
                        <a:latin typeface="+mn-lt"/>
                        <a:ea typeface="Calibri"/>
                        <a:cs typeface="Times New Roman"/>
                      </a:endParaRPr>
                    </a:p>
                  </a:txBody>
                  <a:tcPr marL="30459" marR="30459" marT="0" marB="0" anchor="ctr">
                    <a:solidFill>
                      <a:schemeClr val="accent1">
                        <a:lumMod val="40000"/>
                        <a:lumOff val="60000"/>
                      </a:schemeClr>
                    </a:solidFill>
                  </a:tcPr>
                </a:tc>
              </a:tr>
              <a:tr h="25590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dirty="0" smtClean="0"/>
                        <a:t>Locate </a:t>
                      </a:r>
                      <a:r>
                        <a:rPr lang="en-US" sz="900" u="sng" dirty="0" smtClean="0"/>
                        <a:t>key ideas</a:t>
                      </a:r>
                      <a:r>
                        <a:rPr lang="en-US" sz="900" dirty="0" smtClean="0"/>
                        <a:t> using details</a:t>
                      </a:r>
                      <a:r>
                        <a:rPr lang="en-US" sz="900" baseline="0" dirty="0" smtClean="0"/>
                        <a:t> </a:t>
                      </a:r>
                      <a:r>
                        <a:rPr lang="en-US" sz="900" dirty="0" smtClean="0"/>
                        <a:t>in the text.</a:t>
                      </a:r>
                      <a:endParaRPr lang="en-US" sz="900" b="0" dirty="0" smtClean="0">
                        <a:latin typeface="+mn-lt"/>
                        <a:ea typeface="Calibri"/>
                        <a:cs typeface="Times New Roman"/>
                      </a:endParaRPr>
                    </a:p>
                  </a:txBody>
                  <a:tcPr marL="30459" marR="30459" marT="0" marB="0">
                    <a:solidFill>
                      <a:schemeClr val="accent4">
                        <a:lumMod val="20000"/>
                        <a:lumOff val="80000"/>
                      </a:schemeClr>
                    </a:solidFill>
                  </a:tcPr>
                </a:tc>
              </a:tr>
            </a:tbl>
          </a:graphicData>
        </a:graphic>
      </p:graphicFrame>
      <p:sp>
        <p:nvSpPr>
          <p:cNvPr id="2" name="TextBox 1"/>
          <p:cNvSpPr txBox="1"/>
          <p:nvPr/>
        </p:nvSpPr>
        <p:spPr>
          <a:xfrm>
            <a:off x="304800" y="533400"/>
            <a:ext cx="6400800" cy="1015663"/>
          </a:xfrm>
          <a:prstGeom prst="rect">
            <a:avLst/>
          </a:prstGeom>
          <a:noFill/>
        </p:spPr>
        <p:txBody>
          <a:bodyPr wrap="square" rtlCol="0">
            <a:spAutoFit/>
          </a:bodyPr>
          <a:lstStyle/>
          <a:p>
            <a:pPr lvl="0">
              <a:defRPr/>
            </a:pPr>
            <a:r>
              <a:rPr lang="en-US" sz="1000" i="1" dirty="0">
                <a:solidFill>
                  <a:prstClr val="black"/>
                </a:solidFill>
              </a:rPr>
              <a:t>A Note about constructed responses:  Constructed response answers are not written “in stone.”  There is no perfect way a student should respond.  Look for the general intent of the prompt and student response and follow the rubric below as much as possible. Use your best judgment.  Unlike DOK-1 questions where there is one right and wrong answer, constructed responses are more difficult to assess.  Overall consistency of intent based on most of your student responses can guide you. </a:t>
            </a:r>
          </a:p>
          <a:p>
            <a:pPr lvl="0">
              <a:defRPr/>
            </a:pPr>
            <a:endParaRPr lang="en-US" sz="1000" i="1" dirty="0">
              <a:solidFill>
                <a:prstClr val="black"/>
              </a:solidFill>
            </a:endParaRPr>
          </a:p>
        </p:txBody>
      </p:sp>
    </p:spTree>
    <p:extLst>
      <p:ext uri="{BB962C8B-B14F-4D97-AF65-F5344CB8AC3E}">
        <p14:creationId xmlns:p14="http://schemas.microsoft.com/office/powerpoint/2010/main" val="20696570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21</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724769422"/>
              </p:ext>
            </p:extLst>
          </p:nvPr>
        </p:nvGraphicFramePr>
        <p:xfrm>
          <a:off x="362761" y="240030"/>
          <a:ext cx="6421120" cy="6984561"/>
        </p:xfrm>
        <a:graphic>
          <a:graphicData uri="http://schemas.openxmlformats.org/drawingml/2006/table">
            <a:tbl>
              <a:tblPr firstRow="1" bandRow="1">
                <a:tableStyleId>{5940675A-B579-460E-94D1-54222C63F5DA}</a:tableStyleId>
              </a:tblPr>
              <a:tblGrid>
                <a:gridCol w="508000"/>
                <a:gridCol w="5913120"/>
              </a:tblGrid>
              <a:tr h="532430">
                <a:tc gridSpan="2">
                  <a:txBody>
                    <a:bodyPr/>
                    <a:lstStyle/>
                    <a:p>
                      <a:pPr marL="0" marR="0" lvl="0" indent="0" algn="l" defTabSz="914318"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Note:  “Brief Writes” should take no longer than 10 minutes.   Brief writes are scored with a 2-3 point rubric. Full compositions are scored with a 4 point rubric.   The difference between this rubric and the constructed response reading rubrics, is that the </a:t>
                      </a:r>
                      <a:r>
                        <a:rPr kumimoji="0" lang="en-US" sz="1000" b="1" i="0" u="none" strike="noStrike" kern="1200" cap="none" spc="0" normalizeH="0" baseline="0" noProof="0" dirty="0" smtClean="0">
                          <a:ln>
                            <a:noFill/>
                          </a:ln>
                          <a:solidFill>
                            <a:prstClr val="black"/>
                          </a:solidFill>
                          <a:effectLst/>
                          <a:uLnTx/>
                          <a:uFillTx/>
                          <a:latin typeface="+mn-lt"/>
                          <a:ea typeface="Calibri"/>
                          <a:cs typeface="Times New Roman"/>
                        </a:rPr>
                        <a:t>Brief Write Rubric is assessing writing proficiency </a:t>
                      </a:r>
                      <a:r>
                        <a:rPr kumimoji="0" lang="en-US" sz="1000" b="0" i="0" u="none" strike="noStrike" kern="1200" cap="none" spc="0" normalizeH="0" baseline="0" noProof="0" dirty="0" smtClean="0">
                          <a:ln>
                            <a:noFill/>
                          </a:ln>
                          <a:solidFill>
                            <a:prstClr val="black"/>
                          </a:solidFill>
                          <a:effectLst/>
                          <a:uLnTx/>
                          <a:uFillTx/>
                          <a:latin typeface="+mn-lt"/>
                          <a:ea typeface="Calibri"/>
                          <a:cs typeface="Times New Roman"/>
                        </a:rPr>
                        <a:t>in a specific area, while the reading rubrics are assessing comprehension.  </a:t>
                      </a:r>
                    </a:p>
                  </a:txBody>
                  <a:tcPr marL="97536" marR="97536" marT="48006" marB="48006"/>
                </a:tc>
                <a:tc hMerge="1">
                  <a:txBody>
                    <a:bodyPr/>
                    <a:lstStyle/>
                    <a:p>
                      <a:endParaRPr lang="en-US"/>
                    </a:p>
                  </a:txBody>
                  <a:tcPr/>
                </a:tc>
              </a:tr>
              <a:tr h="270579">
                <a:tc gridSpan="2">
                  <a:txBody>
                    <a:bodyPr/>
                    <a:lstStyle/>
                    <a:p>
                      <a:pPr marL="0" marR="0" lvl="0" indent="0" algn="ctr" defTabSz="914318"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Quarter 2 Pre-Assessment </a:t>
                      </a:r>
                      <a:r>
                        <a:rPr kumimoji="0" lang="en-US" sz="1100" b="1" i="0" u="sng" strike="noStrike" kern="1200" cap="none" spc="0" normalizeH="0" baseline="0" noProof="0" dirty="0" smtClean="0">
                          <a:ln>
                            <a:noFill/>
                          </a:ln>
                          <a:solidFill>
                            <a:prstClr val="black"/>
                          </a:solidFill>
                          <a:effectLst/>
                          <a:uLnTx/>
                          <a:uFillTx/>
                          <a:latin typeface="+mn-lt"/>
                          <a:ea typeface="+mn-ea"/>
                          <a:cs typeface="+mn-cs"/>
                        </a:rPr>
                        <a:t>Brief Write Constructed Response</a:t>
                      </a:r>
                      <a:r>
                        <a:rPr kumimoji="0" lang="en-US" sz="1100" b="1" i="0" u="none" strike="noStrike" kern="1200" cap="none" spc="0" normalizeH="0" baseline="0" noProof="0" dirty="0" smtClean="0">
                          <a:ln>
                            <a:noFill/>
                          </a:ln>
                          <a:solidFill>
                            <a:prstClr val="black"/>
                          </a:solidFill>
                          <a:effectLst/>
                          <a:uLnTx/>
                          <a:uFillTx/>
                          <a:latin typeface="+mn-lt"/>
                          <a:ea typeface="+mn-ea"/>
                          <a:cs typeface="+mn-cs"/>
                        </a:rPr>
                        <a:t> Answer Key</a:t>
                      </a:r>
                    </a:p>
                  </a:txBody>
                  <a:tcPr marL="97536" marR="97536" marT="48006" marB="48006"/>
                </a:tc>
                <a:tc hMerge="1">
                  <a:txBody>
                    <a:bodyPr/>
                    <a:lstStyle/>
                    <a:p>
                      <a:endParaRPr lang="en-US"/>
                    </a:p>
                  </a:txBody>
                  <a:tcPr/>
                </a:tc>
              </a:tr>
              <a:tr h="619714">
                <a:tc gridSpan="2">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100" b="1" u="sng" dirty="0" smtClean="0"/>
                        <a:t>Organization:  Conclusion</a:t>
                      </a:r>
                    </a:p>
                    <a:p>
                      <a:pPr marL="0" marR="0" indent="0" algn="ctr" defTabSz="966612" rtl="0" eaLnBrk="1" fontAlgn="auto" latinLnBrk="0" hangingPunct="1">
                        <a:lnSpc>
                          <a:spcPct val="100000"/>
                        </a:lnSpc>
                        <a:spcBef>
                          <a:spcPts val="0"/>
                        </a:spcBef>
                        <a:spcAft>
                          <a:spcPts val="0"/>
                        </a:spcAft>
                        <a:buClrTx/>
                        <a:buSzTx/>
                        <a:buFontTx/>
                        <a:buNone/>
                        <a:tabLst/>
                        <a:defRPr/>
                      </a:pPr>
                      <a:r>
                        <a:rPr lang="en-US" sz="1100" dirty="0" smtClean="0"/>
                        <a:t>W.1.2.c  Target: 3a</a:t>
                      </a:r>
                      <a:br>
                        <a:rPr lang="en-US" sz="1100" dirty="0" smtClean="0"/>
                      </a:br>
                      <a:r>
                        <a:rPr lang="en-US" sz="1100" dirty="0" smtClean="0"/>
                        <a:t>Provide a concluding statement or section related to the information or explanation presented.</a:t>
                      </a:r>
                      <a:endParaRPr lang="en-US" sz="1100" b="1" dirty="0" smtClean="0"/>
                    </a:p>
                  </a:txBody>
                  <a:tcPr marL="97536" marR="97536" marT="48006" marB="48006"/>
                </a:tc>
                <a:tc hMerge="1">
                  <a:txBody>
                    <a:bodyPr/>
                    <a:lstStyle/>
                    <a:p>
                      <a:endParaRPr lang="en-US"/>
                    </a:p>
                  </a:txBody>
                  <a:tcPr/>
                </a:tc>
              </a:tr>
              <a:tr h="1440665">
                <a:tc gridSpan="2">
                  <a:txBody>
                    <a:bodyPr/>
                    <a:lstStyle/>
                    <a:p>
                      <a:pPr marL="342900" marR="0" indent="-342900" algn="l" defTabSz="1018809" rtl="0" eaLnBrk="1" fontAlgn="auto" latinLnBrk="0" hangingPunct="1">
                        <a:lnSpc>
                          <a:spcPct val="100000"/>
                        </a:lnSpc>
                        <a:spcBef>
                          <a:spcPts val="0"/>
                        </a:spcBef>
                        <a:spcAft>
                          <a:spcPts val="0"/>
                        </a:spcAft>
                        <a:buClrTx/>
                        <a:buSzTx/>
                        <a:buFont typeface="+mj-lt"/>
                        <a:buAutoNum type="arabicPeriod" startAt="17"/>
                        <a:tabLst/>
                        <a:defRPr/>
                      </a:pPr>
                      <a:r>
                        <a:rPr lang="en-US" sz="1100" b="1" dirty="0" smtClean="0"/>
                        <a:t>A student is writing a paragraph</a:t>
                      </a:r>
                      <a:r>
                        <a:rPr lang="en-US" sz="1100" b="1" baseline="0" dirty="0" smtClean="0"/>
                        <a:t> </a:t>
                      </a:r>
                      <a:r>
                        <a:rPr lang="en-US" sz="1100" b="1" dirty="0" smtClean="0"/>
                        <a:t>for the</a:t>
                      </a:r>
                      <a:r>
                        <a:rPr lang="en-US" sz="1100" b="1" baseline="0" dirty="0" smtClean="0"/>
                        <a:t> class to describe penguins. </a:t>
                      </a:r>
                      <a:r>
                        <a:rPr lang="en-US" sz="1100" b="1" dirty="0" smtClean="0"/>
                        <a:t>Read the paragraph.</a:t>
                      </a:r>
                      <a:endParaRPr lang="en-US" sz="1100" b="1" i="0"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endParaRPr lang="en-US" sz="1100" b="1" i="0" u="sng"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100" b="1" i="0" u="sng" kern="1200" dirty="0" smtClean="0">
                          <a:solidFill>
                            <a:srgbClr val="000000"/>
                          </a:solidFill>
                          <a:effectLst/>
                          <a:latin typeface="+mn-lt"/>
                          <a:ea typeface="Times New Roman"/>
                          <a:cs typeface="Times New Roman"/>
                        </a:rPr>
                        <a:t>Penguins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8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dirty="0" smtClean="0">
                          <a:solidFill>
                            <a:srgbClr val="000000"/>
                          </a:solidFill>
                          <a:effectLst/>
                          <a:latin typeface="+mn-lt"/>
                          <a:ea typeface="Times New Roman"/>
                          <a:cs typeface="Times New Roman"/>
                        </a:rPr>
                        <a:t>      Penguins</a:t>
                      </a:r>
                      <a:r>
                        <a:rPr lang="en-US" sz="1100" b="0" i="0" kern="1200" baseline="0" dirty="0" smtClean="0">
                          <a:solidFill>
                            <a:srgbClr val="000000"/>
                          </a:solidFill>
                          <a:effectLst/>
                          <a:latin typeface="+mn-lt"/>
                          <a:ea typeface="Times New Roman"/>
                          <a:cs typeface="Times New Roman"/>
                        </a:rPr>
                        <a:t> are different than other animals.  They live where it is very cold.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rgbClr val="000000"/>
                          </a:solidFill>
                          <a:effectLst/>
                          <a:latin typeface="+mn-lt"/>
                          <a:ea typeface="Times New Roman"/>
                          <a:cs typeface="Times New Roman"/>
                        </a:rPr>
                        <a:t>      They have lots of fat to keep them warm.  Penguins like to swim and play.</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800" b="0" i="0" kern="1200" baseline="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rgbClr val="000000"/>
                          </a:solidFill>
                          <a:effectLst/>
                          <a:latin typeface="+mn-lt"/>
                          <a:ea typeface="Times New Roman"/>
                          <a:cs typeface="Times New Roman"/>
                        </a:rPr>
                        <a:t>      </a:t>
                      </a:r>
                      <a:r>
                        <a:rPr lang="en-US" sz="1100" b="1" i="0" kern="1200" dirty="0" smtClean="0">
                          <a:solidFill>
                            <a:srgbClr val="000000"/>
                          </a:solidFill>
                          <a:effectLst/>
                          <a:latin typeface="+mn-lt"/>
                          <a:ea typeface="Times New Roman"/>
                          <a:cs typeface="Times New Roman"/>
                        </a:rPr>
                        <a:t>Task:  </a:t>
                      </a:r>
                      <a:r>
                        <a:rPr lang="en-US" sz="1100" b="1" dirty="0" smtClean="0"/>
                        <a:t>Write one or two more sentences</a:t>
                      </a:r>
                      <a:r>
                        <a:rPr lang="en-US" sz="1100" b="1" baseline="0" dirty="0" smtClean="0"/>
                        <a:t> that describe penguins.</a:t>
                      </a:r>
                    </a:p>
                  </a:txBody>
                  <a:tcPr marL="97536" marR="97536" marT="48006" marB="48006"/>
                </a:tc>
                <a:tc hMerge="1">
                  <a:txBody>
                    <a:bodyPr/>
                    <a:lstStyle/>
                    <a:p>
                      <a:endParaRPr lang="en-US" dirty="0"/>
                    </a:p>
                  </a:txBody>
                  <a:tcPr/>
                </a:tc>
              </a:tr>
              <a:tr h="299674">
                <a:tc gridSpan="2">
                  <a:txBody>
                    <a:bodyPr/>
                    <a:lstStyle/>
                    <a:p>
                      <a:pPr marL="0" marR="0" indent="0" algn="ctr" defTabSz="914318" rtl="0" eaLnBrk="1" fontAlgn="auto" latinLnBrk="0" hangingPunct="1">
                        <a:lnSpc>
                          <a:spcPct val="100000"/>
                        </a:lnSpc>
                        <a:spcBef>
                          <a:spcPts val="0"/>
                        </a:spcBef>
                        <a:spcAft>
                          <a:spcPts val="0"/>
                        </a:spcAft>
                        <a:buClrTx/>
                        <a:buSzTx/>
                        <a:buFontTx/>
                        <a:buNone/>
                        <a:tabLst/>
                        <a:defRPr/>
                      </a:pPr>
                      <a:r>
                        <a:rPr lang="en-US" sz="1300" b="1" dirty="0" smtClean="0"/>
                        <a:t>Teacher</a:t>
                      </a:r>
                      <a:r>
                        <a:rPr lang="en-US" sz="1300" b="1" baseline="0" dirty="0" smtClean="0"/>
                        <a:t> /Rubric “Language Response”</a:t>
                      </a:r>
                      <a:endParaRPr lang="en-US" sz="1300" b="1" dirty="0" smtClean="0"/>
                    </a:p>
                  </a:txBody>
                  <a:tcPr marL="97536" marR="97536" marT="48006" marB="48006">
                    <a:solidFill>
                      <a:schemeClr val="bg1">
                        <a:lumMod val="85000"/>
                      </a:schemeClr>
                    </a:solidFill>
                  </a:tcPr>
                </a:tc>
                <a:tc hMerge="1">
                  <a:txBody>
                    <a:bodyPr/>
                    <a:lstStyle/>
                    <a:p>
                      <a:endParaRPr lang="en-US"/>
                    </a:p>
                  </a:txBody>
                  <a:tcPr/>
                </a:tc>
              </a:tr>
              <a:tr h="1056132">
                <a:tc gridSpan="2">
                  <a:txBody>
                    <a:bodyPr/>
                    <a:lstStyle/>
                    <a:p>
                      <a:pPr lvl="0" algn="l">
                        <a:defRPr sz="1800" b="0" i="0"/>
                      </a:pPr>
                      <a:r>
                        <a:rPr lang="en-US" sz="1100" u="sng" kern="1200" dirty="0" smtClean="0">
                          <a:solidFill>
                            <a:schemeClr val="tx1"/>
                          </a:solidFill>
                          <a:effectLst/>
                          <a:latin typeface="+mn-lt"/>
                          <a:ea typeface="+mn-ea"/>
                          <a:cs typeface="+mn-cs"/>
                        </a:rPr>
                        <a:t>Directions</a:t>
                      </a:r>
                      <a:r>
                        <a:rPr lang="en-US" sz="1100" u="sng" kern="1200" baseline="0" dirty="0" smtClean="0">
                          <a:solidFill>
                            <a:schemeClr val="tx1"/>
                          </a:solidFill>
                          <a:effectLst/>
                          <a:latin typeface="+mn-lt"/>
                          <a:ea typeface="+mn-ea"/>
                          <a:cs typeface="+mn-cs"/>
                        </a:rPr>
                        <a:t> for Scoring</a:t>
                      </a:r>
                      <a:r>
                        <a:rPr lang="en-US" sz="1100" kern="1200" baseline="0" dirty="0" smtClean="0">
                          <a:solidFill>
                            <a:schemeClr val="tx1"/>
                          </a:solidFill>
                          <a:effectLst/>
                          <a:latin typeface="+mn-lt"/>
                          <a:ea typeface="+mn-ea"/>
                          <a:cs typeface="+mn-cs"/>
                        </a:rPr>
                        <a:t>: </a:t>
                      </a:r>
                      <a:r>
                        <a:rPr lang="en-US" sz="1100" kern="1200" dirty="0" smtClean="0">
                          <a:solidFill>
                            <a:srgbClr val="000000"/>
                          </a:solidFill>
                          <a:effectLst/>
                          <a:latin typeface="+mn-lt"/>
                          <a:ea typeface="Times New Roman"/>
                          <a:cs typeface="Arial"/>
                        </a:rPr>
                        <a:t>Write an overview of what students could include in a proficient response with examples from the text.  Be very specific and “lengthy.”</a:t>
                      </a:r>
                    </a:p>
                    <a:p>
                      <a:pPr lvl="0" algn="ctr">
                        <a:defRPr sz="1800" b="0" i="0"/>
                      </a:pPr>
                      <a:r>
                        <a:rPr lang="en-US" sz="1100" b="1" i="1" u="sng" dirty="0" smtClean="0"/>
                        <a:t>T</a:t>
                      </a:r>
                      <a:r>
                        <a:rPr lang="en-US" sz="1100" b="1" i="1" u="sng" dirty="0" smtClean="0">
                          <a:latin typeface="+mn-lt"/>
                        </a:rPr>
                        <a:t>eacher Language and Scoring Notes</a:t>
                      </a:r>
                      <a:r>
                        <a:rPr lang="en-US" sz="1100" b="1" i="1" dirty="0" smtClean="0">
                          <a:latin typeface="+mn-lt"/>
                        </a:rPr>
                        <a:t>:</a:t>
                      </a:r>
                    </a:p>
                    <a:p>
                      <a:pPr lvl="0" algn="l">
                        <a:defRPr sz="1800" b="0" i="0"/>
                      </a:pPr>
                      <a:r>
                        <a:rPr lang="en-US" sz="1100" b="1" dirty="0" smtClean="0">
                          <a:latin typeface="+mn-lt"/>
                        </a:rPr>
                        <a:t>The student response </a:t>
                      </a:r>
                      <a:r>
                        <a:rPr lang="en-US" sz="1100" b="0" dirty="0" smtClean="0">
                          <a:latin typeface="+mn-lt"/>
                        </a:rPr>
                        <a:t>should provide a conclusion (1-2 sentences) that logically follow</a:t>
                      </a:r>
                      <a:r>
                        <a:rPr lang="en-US" sz="1100" b="0" baseline="0" dirty="0" smtClean="0">
                          <a:latin typeface="+mn-lt"/>
                        </a:rPr>
                        <a:t> </a:t>
                      </a:r>
                      <a:r>
                        <a:rPr lang="en-US" sz="1100" b="0" dirty="0" smtClean="0">
                          <a:latin typeface="+mn-lt"/>
                        </a:rPr>
                        <a:t>and support</a:t>
                      </a:r>
                      <a:r>
                        <a:rPr lang="en-US" sz="1100" b="0" baseline="0" dirty="0" smtClean="0">
                          <a:latin typeface="+mn-lt"/>
                        </a:rPr>
                        <a:t> </a:t>
                      </a:r>
                      <a:r>
                        <a:rPr lang="en-US" sz="1100" b="0" dirty="0" smtClean="0">
                          <a:latin typeface="+mn-lt"/>
                        </a:rPr>
                        <a:t>the preceding information about penguins. The description can be (1)</a:t>
                      </a:r>
                      <a:r>
                        <a:rPr lang="en-US" sz="1100" b="0" baseline="0" dirty="0" smtClean="0">
                          <a:latin typeface="+mn-lt"/>
                        </a:rPr>
                        <a:t> appearance or (2) actions.  The conclusion does not have to follow “swim and play,” as the other descriptions in the paragraph are varied.  Logically, a students’ description should also vary. </a:t>
                      </a:r>
                      <a:r>
                        <a:rPr lang="en-US" sz="1100" b="0" dirty="0" smtClean="0">
                          <a:latin typeface="+mn-lt"/>
                        </a:rPr>
                        <a:t>The conclusion should have a statement that provides an answer to</a:t>
                      </a:r>
                      <a:r>
                        <a:rPr lang="en-US" sz="1100" b="0" baseline="0" dirty="0" smtClean="0">
                          <a:latin typeface="+mn-lt"/>
                        </a:rPr>
                        <a:t> why the preceding information is important, doing more than restating reasons (formulaic ending) or just summarizing main ideas.</a:t>
                      </a:r>
                      <a:endParaRPr lang="en-US" sz="1100" b="0" dirty="0" smtClean="0">
                        <a:uFill>
                          <a:solidFill/>
                        </a:uFill>
                        <a:latin typeface="+mn-lt"/>
                      </a:endParaRPr>
                    </a:p>
                  </a:txBody>
                  <a:tcPr marL="97536" marR="97536" marT="48006" marB="48006"/>
                </a:tc>
                <a:tc hMerge="1">
                  <a:txBody>
                    <a:bodyPr/>
                    <a:lstStyle/>
                    <a:p>
                      <a:endParaRPr lang="en-US" sz="1200" baseline="0" dirty="0" smtClean="0"/>
                    </a:p>
                  </a:txBody>
                  <a:tcPr marL="97536" marR="97536" marT="50292" marB="50292"/>
                </a:tc>
              </a:tr>
              <a:tr h="288036">
                <a:tc gridSpan="2">
                  <a:txBody>
                    <a:bodyPr/>
                    <a:lstStyle/>
                    <a:p>
                      <a:pPr algn="ctr"/>
                      <a:r>
                        <a:rPr lang="en-US" sz="1200" b="1" dirty="0" smtClean="0"/>
                        <a:t>Student “Language” Response Example</a:t>
                      </a:r>
                      <a:endParaRPr lang="en-US" sz="1200" b="1" dirty="0"/>
                    </a:p>
                  </a:txBody>
                  <a:tcPr marL="97536" marR="97536" marT="48006" marB="48006">
                    <a:solidFill>
                      <a:schemeClr val="bg1">
                        <a:lumMod val="85000"/>
                      </a:schemeClr>
                    </a:solidFill>
                  </a:tcPr>
                </a:tc>
                <a:tc hMerge="1">
                  <a:txBody>
                    <a:bodyPr/>
                    <a:lstStyle/>
                    <a:p>
                      <a:endParaRPr lang="en-US" sz="1000" dirty="0"/>
                    </a:p>
                  </a:txBody>
                  <a:tcPr/>
                </a:tc>
              </a:tr>
              <a:tr h="596438">
                <a:tc>
                  <a:txBody>
                    <a:bodyPr/>
                    <a:lstStyle/>
                    <a:p>
                      <a:pPr algn="ctr"/>
                      <a:r>
                        <a:rPr lang="en-US" sz="1900" b="1" dirty="0" smtClean="0"/>
                        <a:t>2</a:t>
                      </a:r>
                      <a:endParaRPr lang="en-US" sz="1900" b="1" dirty="0"/>
                    </a:p>
                  </a:txBody>
                  <a:tcPr marL="97536" marR="97536" marT="48006" marB="48006" anchor="ctr"/>
                </a:tc>
                <a:tc>
                  <a:txBody>
                    <a:bodyPr/>
                    <a:lstStyle/>
                    <a:p>
                      <a:r>
                        <a:rPr lang="en-US" sz="1000" b="0" i="1" dirty="0" smtClean="0"/>
                        <a:t>The response</a:t>
                      </a:r>
                      <a:r>
                        <a:rPr lang="en-US" sz="1000" b="0" i="1" baseline="0" dirty="0" smtClean="0"/>
                        <a:t> </a:t>
                      </a:r>
                      <a:r>
                        <a:rPr lang="en-US" sz="1000" b="0" i="1" dirty="0" smtClean="0"/>
                        <a:t>provides a conclusion that follows logically from the preceding</a:t>
                      </a:r>
                      <a:r>
                        <a:rPr lang="en-US" sz="1000" b="0" i="1" baseline="0" dirty="0" smtClean="0"/>
                        <a:t> </a:t>
                      </a:r>
                      <a:r>
                        <a:rPr lang="en-US" sz="1000" b="0" i="1" dirty="0" smtClean="0"/>
                        <a:t>information that describe penguins.</a:t>
                      </a:r>
                    </a:p>
                    <a:p>
                      <a:r>
                        <a:rPr lang="en-US" sz="1100" b="0" i="0" baseline="0" dirty="0" smtClean="0"/>
                        <a:t>Penguins make nests of stones for their eggs.   They have feathers all over to keep water away.  Penguins are perfect for living in the Antarctica where it is so cold!</a:t>
                      </a:r>
                    </a:p>
                  </a:txBody>
                  <a:tcPr marL="97536" marR="97536" marT="48006" marB="48006"/>
                </a:tc>
              </a:tr>
              <a:tr h="531261">
                <a:tc>
                  <a:txBody>
                    <a:bodyPr/>
                    <a:lstStyle/>
                    <a:p>
                      <a:pPr algn="ctr"/>
                      <a:r>
                        <a:rPr lang="en-US" sz="1900" b="1" dirty="0" smtClean="0"/>
                        <a:t>1</a:t>
                      </a:r>
                      <a:endParaRPr lang="en-US" sz="1900" b="1" dirty="0"/>
                    </a:p>
                  </a:txBody>
                  <a:tcPr marL="97536" marR="97536" marT="48006" marB="48006" anchor="ct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i="1" dirty="0" smtClean="0"/>
                        <a:t>The response provides a conclusion that is partially related to the information that describe penguins,</a:t>
                      </a:r>
                      <a:r>
                        <a:rPr lang="en-US" sz="1000" b="0" i="1" baseline="0" dirty="0" smtClean="0"/>
                        <a:t> but veers off into swimming as the purpose of the paragraph instead of adding additional descriptions.</a:t>
                      </a:r>
                      <a:endParaRPr lang="en-US" sz="1000" b="0" i="1" dirty="0" smtClean="0"/>
                    </a:p>
                    <a:p>
                      <a:pPr marL="0" marR="0" indent="0" algn="l" defTabSz="966612" rtl="0" eaLnBrk="1" fontAlgn="auto" latinLnBrk="0" hangingPunct="1">
                        <a:lnSpc>
                          <a:spcPct val="100000"/>
                        </a:lnSpc>
                        <a:spcBef>
                          <a:spcPts val="0"/>
                        </a:spcBef>
                        <a:spcAft>
                          <a:spcPts val="0"/>
                        </a:spcAft>
                        <a:buClrTx/>
                        <a:buSzTx/>
                        <a:buFontTx/>
                        <a:buNone/>
                        <a:tabLst/>
                        <a:defRPr/>
                      </a:pPr>
                      <a:r>
                        <a:rPr lang="en-US" sz="1100" b="0" i="0" dirty="0" smtClean="0"/>
                        <a:t>Penguins can jump when they swim and when they play.  It would be fun to swim like a penguin.</a:t>
                      </a:r>
                    </a:p>
                  </a:txBody>
                  <a:tcPr marL="97536" marR="97536" marT="48006" marB="48006"/>
                </a:tc>
              </a:tr>
              <a:tr h="450965">
                <a:tc>
                  <a:txBody>
                    <a:bodyPr/>
                    <a:lstStyle/>
                    <a:p>
                      <a:pPr algn="ctr"/>
                      <a:r>
                        <a:rPr lang="en-US" sz="1900" b="1" dirty="0" smtClean="0"/>
                        <a:t>0</a:t>
                      </a:r>
                      <a:endParaRPr lang="en-US" sz="1900" b="1" dirty="0"/>
                    </a:p>
                  </a:txBody>
                  <a:tcPr marL="97536" marR="97536" marT="48006" marB="48006" anchor="ctr"/>
                </a:tc>
                <a:tc>
                  <a:txBody>
                    <a:bodyPr/>
                    <a:lstStyle/>
                    <a:p>
                      <a:r>
                        <a:rPr lang="en-US" sz="1000" i="1" dirty="0" smtClean="0"/>
                        <a:t>The response</a:t>
                      </a:r>
                      <a:r>
                        <a:rPr lang="en-US" sz="1000" i="1" baseline="0" dirty="0" smtClean="0"/>
                        <a:t> </a:t>
                      </a:r>
                      <a:r>
                        <a:rPr lang="en-US" sz="1000" i="1" dirty="0" smtClean="0"/>
                        <a:t>provides no conclusion describing</a:t>
                      </a:r>
                      <a:r>
                        <a:rPr lang="en-US" sz="1000" i="1" baseline="0" dirty="0" smtClean="0"/>
                        <a:t> penguins.</a:t>
                      </a:r>
                    </a:p>
                    <a:p>
                      <a:r>
                        <a:rPr lang="en-US" sz="1100" i="0" baseline="0" dirty="0" smtClean="0"/>
                        <a:t>A penguin is an animal.  It lives in the snow all day.</a:t>
                      </a:r>
                      <a:endParaRPr lang="en-US" sz="1100" i="0" dirty="0" smtClean="0"/>
                    </a:p>
                  </a:txBody>
                  <a:tcPr marL="97536" marR="97536" marT="48006" marB="48006"/>
                </a:tc>
              </a:tr>
            </a:tbl>
          </a:graphicData>
        </a:graphic>
      </p:graphicFrame>
    </p:spTree>
    <p:extLst>
      <p:ext uri="{BB962C8B-B14F-4D97-AF65-F5344CB8AC3E}">
        <p14:creationId xmlns:p14="http://schemas.microsoft.com/office/powerpoint/2010/main" val="3229524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graphicFrame>
        <p:nvGraphicFramePr>
          <p:cNvPr id="144" name="Shape 144"/>
          <p:cNvGraphicFramePr/>
          <p:nvPr/>
        </p:nvGraphicFramePr>
        <p:xfrm>
          <a:off x="116534" y="656576"/>
          <a:ext cx="7111718" cy="7358146"/>
        </p:xfrm>
        <a:graphic>
          <a:graphicData uri="http://schemas.openxmlformats.org/drawingml/2006/table">
            <a:tbl>
              <a:tblPr>
                <a:noFill/>
              </a:tblPr>
              <a:tblGrid>
                <a:gridCol w="637976"/>
                <a:gridCol w="1451553"/>
                <a:gridCol w="1378965"/>
                <a:gridCol w="1233812"/>
                <a:gridCol w="1306400"/>
                <a:gridCol w="1103012"/>
              </a:tblGrid>
              <a:tr h="371438">
                <a:tc row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Score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A5A5A5"/>
                    </a:solidFill>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and </a:t>
                      </a:r>
                    </a:p>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Organization</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8CB3E3"/>
                    </a:solidFill>
                  </a:tcPr>
                </a:tc>
                <a:tc hMerge="1">
                  <a:txBody>
                    <a:bodyPr/>
                    <a:lstStyle/>
                    <a:p>
                      <a:endParaRPr lang="en-US"/>
                    </a:p>
                  </a:txBody>
                  <a:tcPr/>
                </a:tc>
                <a:tc gridSpan="2">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Development: Language and Elaboration of Evidence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C2D59B"/>
                    </a:solidFill>
                  </a:tcPr>
                </a:tc>
                <a:tc hMerge="1">
                  <a:txBody>
                    <a:bodyPr/>
                    <a:lstStyle/>
                    <a:p>
                      <a:endParaRPr lang="en-US"/>
                    </a:p>
                  </a:txBody>
                  <a:tcPr/>
                </a:tc>
                <a:tc rowSpan="2">
                  <a:txBody>
                    <a:bodyPr/>
                    <a:lstStyle/>
                    <a:p>
                      <a:pPr marL="0" marR="0" lvl="0" indent="0" algn="ctr" rtl="0">
                        <a:lnSpc>
                          <a:spcPct val="115000"/>
                        </a:lnSpc>
                        <a:spcBef>
                          <a:spcPts val="0"/>
                        </a:spcBef>
                        <a:spcAft>
                          <a:spcPts val="0"/>
                        </a:spcAft>
                        <a:buSzPct val="25000"/>
                        <a:buNone/>
                      </a:pPr>
                      <a:r>
                        <a:rPr lang="en-US" sz="1200" b="1" u="none" strike="noStrike" cap="none" baseline="0">
                          <a:solidFill>
                            <a:srgbClr val="000000"/>
                          </a:solidFill>
                          <a:latin typeface="Calibri"/>
                          <a:ea typeface="Calibri"/>
                          <a:cs typeface="Calibri"/>
                          <a:sym typeface="Calibri"/>
                        </a:rPr>
                        <a:t>Conventions</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-L.K.1a, L.K.2a, &amp; L.K.2d </a:t>
                      </a: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-L.1.1a, L.1.2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-L.2.2</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FAC090"/>
                    </a:solidFill>
                  </a:tcPr>
                </a:tc>
              </a:tr>
              <a:tr h="1003762">
                <a:tc vMerge="1">
                  <a:txBody>
                    <a:bodyPr/>
                    <a:lstStyle/>
                    <a:p>
                      <a:endParaRPr lang="en-US"/>
                    </a:p>
                  </a:txBody>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Statement of Purpose/Focus </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-W.K.2</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-W.1.2.1-3</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-W.2.2.1-3</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spcBef>
                          <a:spcPts val="0"/>
                        </a:spcBef>
                        <a:buSzPct val="25000"/>
                        <a:buNone/>
                      </a:pPr>
                      <a:r>
                        <a:rPr lang="en-US" sz="1100" b="1" u="none" strike="noStrike" cap="none" baseline="0">
                          <a:latin typeface="Calibri"/>
                          <a:ea typeface="Calibri"/>
                          <a:cs typeface="Calibri"/>
                          <a:sym typeface="Calibri"/>
                        </a:rPr>
                        <a:t>Organization</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-none</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-W.1.2.4</a:t>
                      </a:r>
                    </a:p>
                    <a:p>
                      <a:pPr lvl="0" algn="ctr" rtl="0">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-W.2.2.4</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AE5F1"/>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Elaboration of Evidence</a:t>
                      </a:r>
                    </a:p>
                    <a:p>
                      <a:pPr lvl="0" algn="ctr" rtl="0">
                        <a:lnSpc>
                          <a:spcPct val="115000"/>
                        </a:lnSpc>
                        <a:spcBef>
                          <a:spcPts val="0"/>
                        </a:spcBef>
                        <a:buClr>
                          <a:schemeClr val="dk1"/>
                        </a:buClr>
                        <a:buSzPct val="25000"/>
                        <a:buFont typeface="Arial"/>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Text Types &amp; Purposes/Production and Distribution of Writing:</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-W.K.2.3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-W.1.5.2</a:t>
                      </a:r>
                    </a:p>
                    <a:p>
                      <a:pPr lvl="0" algn="ctr" rtl="0">
                        <a:lnSpc>
                          <a:spcPct val="115000"/>
                        </a:lnSpc>
                        <a:spcBef>
                          <a:spcPts val="0"/>
                        </a:spcBef>
                        <a:buSzPct val="25000"/>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-W.2.2.3</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a:txBody>
                    <a:bodyPr/>
                    <a:lstStyle/>
                    <a:p>
                      <a:pPr marL="0" marR="0" lvl="0" indent="0" algn="ctr" rtl="0">
                        <a:lnSpc>
                          <a:spcPct val="115000"/>
                        </a:lnSpc>
                        <a:spcBef>
                          <a:spcPts val="0"/>
                        </a:spcBef>
                        <a:spcAft>
                          <a:spcPts val="0"/>
                        </a:spcAft>
                        <a:buSzPct val="25000"/>
                        <a:buNone/>
                      </a:pPr>
                      <a:r>
                        <a:rPr lang="en-US" sz="1100" b="1" u="none" strike="noStrike" cap="none" baseline="0">
                          <a:solidFill>
                            <a:srgbClr val="000000"/>
                          </a:solidFill>
                          <a:latin typeface="Calibri"/>
                          <a:ea typeface="Calibri"/>
                          <a:cs typeface="Calibri"/>
                          <a:sym typeface="Calibri"/>
                        </a:rPr>
                        <a:t>Language and Vocabulary</a:t>
                      </a:r>
                    </a:p>
                    <a:p>
                      <a:pPr lvl="0" algn="ctr" rtl="0">
                        <a:lnSpc>
                          <a:spcPct val="115000"/>
                        </a:lnSpc>
                        <a:spcBef>
                          <a:spcPts val="0"/>
                        </a:spcBef>
                        <a:buSzPct val="25000"/>
                        <a:buNone/>
                      </a:pPr>
                      <a:r>
                        <a:rPr lang="en-US" sz="600" b="1" i="1" u="sng">
                          <a:solidFill>
                            <a:schemeClr val="dk1"/>
                          </a:solidFill>
                          <a:latin typeface="Calibri"/>
                          <a:ea typeface="Calibri"/>
                          <a:cs typeface="Calibri"/>
                          <a:sym typeface="Calibri"/>
                        </a:rPr>
                        <a:t>CCSS and Report Card Alignment</a:t>
                      </a:r>
                    </a:p>
                    <a:p>
                      <a:pPr lvl="0" algn="ctr" rtl="0">
                        <a:lnSpc>
                          <a:spcPct val="115000"/>
                        </a:lnSpc>
                        <a:spcBef>
                          <a:spcPts val="0"/>
                        </a:spcBef>
                        <a:buClr>
                          <a:schemeClr val="dk1"/>
                        </a:buClr>
                        <a:buSzPct val="25000"/>
                        <a:buFont typeface="Arial"/>
                        <a:buNone/>
                      </a:pPr>
                      <a:r>
                        <a:rPr lang="en-US" sz="600" b="1">
                          <a:solidFill>
                            <a:schemeClr val="dk1"/>
                          </a:solidFill>
                          <a:latin typeface="Calibri"/>
                          <a:ea typeface="Calibri"/>
                          <a:cs typeface="Calibri"/>
                          <a:sym typeface="Calibri"/>
                        </a:rPr>
                        <a:t>Conventions &amp; Vocab.  Acquisition: </a:t>
                      </a:r>
                      <a:r>
                        <a:rPr lang="en-US" sz="600" b="1" u="sng">
                          <a:solidFill>
                            <a:schemeClr val="dk1"/>
                          </a:solidFill>
                          <a:latin typeface="Calibri"/>
                          <a:ea typeface="Calibri"/>
                          <a:cs typeface="Calibri"/>
                          <a:sym typeface="Calibri"/>
                        </a:rPr>
                        <a:t>Kinder</a:t>
                      </a:r>
                      <a:r>
                        <a:rPr lang="en-US" sz="600" b="1">
                          <a:solidFill>
                            <a:schemeClr val="dk1"/>
                          </a:solidFill>
                          <a:latin typeface="Calibri"/>
                          <a:ea typeface="Calibri"/>
                          <a:cs typeface="Calibri"/>
                          <a:sym typeface="Calibri"/>
                        </a:rPr>
                        <a:t>-L.K.1b-f &amp; L.K.6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1st</a:t>
                      </a:r>
                      <a:r>
                        <a:rPr lang="en-US" sz="600" b="1">
                          <a:solidFill>
                            <a:schemeClr val="dk1"/>
                          </a:solidFill>
                          <a:latin typeface="Calibri"/>
                          <a:ea typeface="Calibri"/>
                          <a:cs typeface="Calibri"/>
                          <a:sym typeface="Calibri"/>
                        </a:rPr>
                        <a:t>-L.1.1b-j &amp; L.1.6</a:t>
                      </a:r>
                    </a:p>
                    <a:p>
                      <a:pPr lvl="0" algn="ctr" rtl="0">
                        <a:lnSpc>
                          <a:spcPct val="115000"/>
                        </a:lnSpc>
                        <a:spcBef>
                          <a:spcPts val="0"/>
                        </a:spcBef>
                        <a:buClr>
                          <a:schemeClr val="dk1"/>
                        </a:buClr>
                        <a:buSzPct val="25000"/>
                        <a:buFont typeface="Arial"/>
                        <a:buNone/>
                      </a:pPr>
                      <a:r>
                        <a:rPr lang="en-US" sz="600" b="1" u="sng">
                          <a:solidFill>
                            <a:schemeClr val="dk1"/>
                          </a:solidFill>
                          <a:latin typeface="Calibri"/>
                          <a:ea typeface="Calibri"/>
                          <a:cs typeface="Calibri"/>
                          <a:sym typeface="Calibri"/>
                        </a:rPr>
                        <a:t>2nd</a:t>
                      </a:r>
                      <a:r>
                        <a:rPr lang="en-US" sz="600" b="1">
                          <a:solidFill>
                            <a:schemeClr val="dk1"/>
                          </a:solidFill>
                          <a:latin typeface="Calibri"/>
                          <a:ea typeface="Calibri"/>
                          <a:cs typeface="Calibri"/>
                          <a:sym typeface="Calibri"/>
                        </a:rPr>
                        <a:t>-L.2.1 &amp; L.2.6</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solidFill>
                      <a:srgbClr val="D6E3BC"/>
                    </a:solidFill>
                  </a:tcPr>
                </a:tc>
                <a:tc vMerge="1">
                  <a:txBody>
                    <a:bodyPr/>
                    <a:lstStyle/>
                    <a:p>
                      <a:endParaRPr lang="en-US"/>
                    </a:p>
                  </a:txBody>
                  <a:tcPr/>
                </a:tc>
              </a:tr>
              <a:tr h="125322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4</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Exemplary</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(E)</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Explains something more about the topic OR a connection is</a:t>
                      </a:r>
                    </a:p>
                    <a:p>
                      <a:pPr marL="0" marR="0" lvl="0" indent="0" algn="l" rtl="0">
                        <a:spcBef>
                          <a:spcPts val="0"/>
                        </a:spcBef>
                        <a:buSzPct val="25000"/>
                        <a:buNone/>
                      </a:pPr>
                      <a:r>
                        <a:rPr lang="en-US" sz="900" u="none" strike="noStrike" cap="none" baseline="0">
                          <a:latin typeface="Calibri"/>
                          <a:ea typeface="Calibri"/>
                          <a:cs typeface="Calibri"/>
                          <a:sym typeface="Calibri"/>
                        </a:rPr>
                        <a:t>made between topic &amp; broader idea(s)</a:t>
                      </a:r>
                    </a:p>
                    <a:p>
                      <a:pPr marL="0" marR="0" lvl="0" indent="0" algn="l" rtl="0">
                        <a:spcBef>
                          <a:spcPts val="0"/>
                        </a:spcBef>
                        <a:buSzPct val="25000"/>
                        <a:buNone/>
                      </a:pPr>
                      <a:r>
                        <a:rPr lang="en-US" sz="900" u="none" strike="noStrike" cap="none" baseline="0">
                          <a:latin typeface="Calibri"/>
                          <a:ea typeface="Calibri"/>
                          <a:cs typeface="Calibri"/>
                          <a:sym typeface="Calibri"/>
                        </a:rPr>
                        <a:t>Clearly presents the topic and focus/controlling idea</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 body, and conclusion support focus</a:t>
                      </a:r>
                    </a:p>
                    <a:p>
                      <a:pPr marL="0" marR="0" lvl="0" indent="0" algn="l" rtl="0">
                        <a:spcBef>
                          <a:spcPts val="0"/>
                        </a:spcBef>
                        <a:buSzPct val="25000"/>
                        <a:buNone/>
                      </a:pPr>
                      <a:r>
                        <a:rPr lang="en-US" sz="900" u="none" strike="noStrike" cap="none" baseline="0">
                          <a:latin typeface="Calibri"/>
                          <a:ea typeface="Calibri"/>
                          <a:cs typeface="Calibri"/>
                          <a:sym typeface="Calibri"/>
                        </a:rPr>
                        <a:t>Uses several transitions</a:t>
                      </a:r>
                    </a:p>
                    <a:p>
                      <a:pPr marL="0" marR="0" lvl="0" indent="0" algn="l" rtl="0">
                        <a:spcBef>
                          <a:spcPts val="0"/>
                        </a:spcBef>
                        <a:buSzPct val="25000"/>
                        <a:buNone/>
                      </a:pPr>
                      <a:r>
                        <a:rPr lang="en-US" sz="900" u="none" strike="noStrike" cap="none" baseline="0">
                          <a:latin typeface="Calibri"/>
                          <a:ea typeface="Calibri"/>
                          <a:cs typeface="Calibri"/>
                          <a:sym typeface="Calibri"/>
                        </a:rPr>
                        <a:t>appropriately (e.g., because, since, and, but, also, for example, since) to connect or</a:t>
                      </a:r>
                    </a:p>
                    <a:p>
                      <a:pPr marL="0" marR="0" lvl="0" indent="0" algn="l" rtl="0">
                        <a:spcBef>
                          <a:spcPts val="0"/>
                        </a:spcBef>
                        <a:buSzPct val="25000"/>
                        <a:buNone/>
                      </a:pPr>
                      <a:r>
                        <a:rPr lang="en-US" sz="900" u="none" strike="noStrike" cap="none" baseline="0">
                          <a:latin typeface="Calibri"/>
                          <a:ea typeface="Calibri"/>
                          <a:cs typeface="Calibri"/>
                          <a:sym typeface="Calibri"/>
                        </a:rPr>
                        <a:t>group ideas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Has a depth of information; insightful </a:t>
                      </a:r>
                    </a:p>
                    <a:p>
                      <a:pPr marL="0" marR="0" lvl="0" indent="0" algn="l" rtl="0">
                        <a:spcBef>
                          <a:spcPts val="0"/>
                        </a:spcBef>
                        <a:buSzPct val="25000"/>
                        <a:buNone/>
                      </a:pPr>
                      <a:r>
                        <a:rPr lang="en-US" sz="900" u="none" strike="noStrike" cap="none" baseline="0">
                          <a:latin typeface="Calibri"/>
                          <a:ea typeface="Calibri"/>
                          <a:cs typeface="Calibri"/>
                          <a:sym typeface="Calibri"/>
                        </a:rPr>
                        <a:t>Elaborates using a variety of relevant details,</a:t>
                      </a:r>
                    </a:p>
                    <a:p>
                      <a:pPr marL="0" marR="0" lvl="0" indent="0" algn="l" rtl="0">
                        <a:spcBef>
                          <a:spcPts val="0"/>
                        </a:spcBef>
                        <a:buSzPct val="25000"/>
                        <a:buNone/>
                      </a:pPr>
                      <a:r>
                        <a:rPr lang="en-US" sz="900" u="none" strike="noStrike" cap="none" baseline="0">
                          <a:latin typeface="Calibri"/>
                          <a:ea typeface="Calibri"/>
                          <a:cs typeface="Calibri"/>
                          <a:sym typeface="Calibri"/>
                        </a:rPr>
                        <a:t>definitions, examples,</a:t>
                      </a:r>
                    </a:p>
                    <a:p>
                      <a:pPr marL="0" marR="0" lvl="0" indent="0" algn="l" rtl="0">
                        <a:spcBef>
                          <a:spcPts val="0"/>
                        </a:spcBef>
                        <a:buSzPct val="25000"/>
                        <a:buNone/>
                      </a:pPr>
                      <a:r>
                        <a:rPr lang="en-US" sz="900" u="none" strike="noStrike" cap="none" baseline="0">
                          <a:latin typeface="Calibri"/>
                          <a:ea typeface="Calibri"/>
                          <a:cs typeface="Calibri"/>
                          <a:sym typeface="Calibri"/>
                        </a:rPr>
                        <a:t>quotes, text evidence to</a:t>
                      </a:r>
                    </a:p>
                    <a:p>
                      <a:pPr marL="0" marR="0" lvl="0" indent="0" algn="l" rtl="0">
                        <a:spcBef>
                          <a:spcPts val="0"/>
                        </a:spcBef>
                        <a:buSzPct val="25000"/>
                        <a:buNone/>
                      </a:pPr>
                      <a:r>
                        <a:rPr lang="en-US" sz="900" u="none" strike="noStrike" cap="none" baseline="0">
                          <a:latin typeface="Calibri"/>
                          <a:ea typeface="Calibri"/>
                          <a:cs typeface="Calibri"/>
                          <a:sym typeface="Calibri"/>
                        </a:rPr>
                        <a:t>support focus/concepts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Maintains voice/tone of</a:t>
                      </a:r>
                    </a:p>
                    <a:p>
                      <a:pPr marL="0" marR="0" lvl="0" indent="0" algn="l" rtl="0">
                        <a:spcBef>
                          <a:spcPts val="0"/>
                        </a:spcBef>
                        <a:buSzPct val="25000"/>
                        <a:buNone/>
                      </a:pPr>
                      <a:r>
                        <a:rPr lang="en-US" sz="900" u="none" strike="noStrike" cap="none" baseline="0">
                          <a:latin typeface="Calibri"/>
                          <a:ea typeface="Calibri"/>
                          <a:cs typeface="Calibri"/>
                          <a:sym typeface="Calibri"/>
                        </a:rPr>
                        <a:t>knowledgeable person</a:t>
                      </a:r>
                    </a:p>
                    <a:p>
                      <a:pPr marL="0" marR="0" lvl="0" indent="0" algn="l" rtl="0">
                        <a:spcBef>
                          <a:spcPts val="0"/>
                        </a:spcBef>
                        <a:buSzPct val="25000"/>
                        <a:buNone/>
                      </a:pPr>
                      <a:r>
                        <a:rPr lang="en-US" sz="900" u="none" strike="noStrike" cap="none" baseline="0">
                          <a:latin typeface="Calibri"/>
                          <a:ea typeface="Calibri"/>
                          <a:cs typeface="Calibri"/>
                          <a:sym typeface="Calibri"/>
                        </a:rPr>
                        <a:t>conveying information</a:t>
                      </a:r>
                    </a:p>
                    <a:p>
                      <a:pPr marL="0" marR="0" lvl="0" indent="0" algn="l" rtl="0">
                        <a:spcBef>
                          <a:spcPts val="0"/>
                        </a:spcBef>
                        <a:buSzPct val="25000"/>
                        <a:buNone/>
                      </a:pPr>
                      <a:r>
                        <a:rPr lang="en-US" sz="900" u="none" strike="noStrike" cap="none" baseline="0">
                          <a:latin typeface="Calibri"/>
                          <a:ea typeface="Calibri"/>
                          <a:cs typeface="Calibri"/>
                          <a:sym typeface="Calibri"/>
                        </a:rPr>
                        <a:t>– knows when to use</a:t>
                      </a:r>
                    </a:p>
                    <a:p>
                      <a:pPr marL="0" marR="0" lvl="0" indent="0" algn="l" rtl="0">
                        <a:spcBef>
                          <a:spcPts val="0"/>
                        </a:spcBef>
                        <a:buSzPct val="25000"/>
                        <a:buNone/>
                      </a:pPr>
                      <a:r>
                        <a:rPr lang="en-US" sz="900" u="none" strike="noStrike" cap="none" baseline="0">
                          <a:latin typeface="Calibri"/>
                          <a:ea typeface="Calibri"/>
                          <a:cs typeface="Calibri"/>
                          <a:sym typeface="Calibri"/>
                        </a:rPr>
                        <a:t>formal-informal</a:t>
                      </a:r>
                    </a:p>
                    <a:p>
                      <a:pPr marL="0" marR="0" lvl="0" indent="0" algn="l" rtl="0">
                        <a:spcBef>
                          <a:spcPts val="0"/>
                        </a:spcBef>
                        <a:buSzPct val="25000"/>
                        <a:buNone/>
                      </a:pPr>
                      <a:r>
                        <a:rPr lang="en-US" sz="900" u="none" strike="noStrike" cap="none" baseline="0">
                          <a:latin typeface="Calibri"/>
                          <a:ea typeface="Calibri"/>
                          <a:cs typeface="Calibri"/>
                          <a:sym typeface="Calibri"/>
                        </a:rPr>
                        <a:t>language</a:t>
                      </a:r>
                    </a:p>
                    <a:p>
                      <a:pPr marL="0" marR="0" lvl="0" indent="0" algn="l" rtl="0">
                        <a:spcBef>
                          <a:spcPts val="0"/>
                        </a:spcBef>
                        <a:buSzPct val="25000"/>
                        <a:buNone/>
                      </a:pPr>
                      <a:r>
                        <a:rPr lang="en-US" sz="900" u="none" strike="noStrike" cap="none" baseline="0">
                          <a:latin typeface="Calibri"/>
                          <a:ea typeface="Calibri"/>
                          <a:cs typeface="Calibri"/>
                          <a:sym typeface="Calibri"/>
                        </a:rPr>
                        <a:t>Uses effective, precise</a:t>
                      </a:r>
                    </a:p>
                    <a:p>
                      <a:pPr marL="0" marR="0" lvl="0" indent="0" algn="l" rtl="0">
                        <a:spcBef>
                          <a:spcPts val="0"/>
                        </a:spcBef>
                        <a:buSzPct val="25000"/>
                        <a:buNone/>
                      </a:pPr>
                      <a:r>
                        <a:rPr lang="en-US" sz="900" u="none" strike="noStrike" cap="none" baseline="0">
                          <a:latin typeface="Calibri"/>
                          <a:ea typeface="Calibri"/>
                          <a:cs typeface="Calibri"/>
                          <a:sym typeface="Calibri"/>
                        </a:rPr>
                        <a:t>vocabulary and variety</a:t>
                      </a:r>
                    </a:p>
                    <a:p>
                      <a:pPr marL="0" marR="0" lvl="0" indent="0" algn="l" rtl="0">
                        <a:spcBef>
                          <a:spcPts val="0"/>
                        </a:spcBef>
                        <a:buSzPct val="25000"/>
                        <a:buNone/>
                      </a:pPr>
                      <a:r>
                        <a:rPr lang="en-US" sz="900" u="none" strike="noStrike" cap="none" baseline="0">
                          <a:latin typeface="Calibri"/>
                          <a:ea typeface="Calibri"/>
                          <a:cs typeface="Calibri"/>
                          <a:sym typeface="Calibri"/>
                        </a:rPr>
                        <a:t>of sentence structures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/resources</a:t>
                      </a:r>
                    </a:p>
                    <a:p>
                      <a:pPr marL="0" marR="0" lvl="0" indent="0" algn="l" rtl="0">
                        <a:spcBef>
                          <a:spcPts val="0"/>
                        </a:spcBef>
                        <a:buSzPct val="25000"/>
                        <a:buNone/>
                      </a:pPr>
                      <a:r>
                        <a:rPr lang="en-US" sz="900" u="none" strike="noStrike" cap="none" baseline="0">
                          <a:latin typeface="Calibri"/>
                          <a:ea typeface="Calibri"/>
                          <a:cs typeface="Calibri"/>
                          <a:sym typeface="Calibri"/>
                        </a:rPr>
                        <a:t>Has few or no errors in</a:t>
                      </a:r>
                    </a:p>
                    <a:p>
                      <a:pPr marL="0" marR="0" lvl="0" indent="0" algn="l" rtl="0">
                        <a:spcBef>
                          <a:spcPts val="0"/>
                        </a:spcBef>
                        <a:buSzPct val="25000"/>
                        <a:buNone/>
                      </a:pPr>
                      <a:r>
                        <a:rPr lang="en-US" sz="900" u="none" strike="noStrike" cap="none" baseline="0">
                          <a:latin typeface="Calibri"/>
                          <a:ea typeface="Calibri"/>
                          <a:cs typeface="Calibri"/>
                          <a:sym typeface="Calibri"/>
                        </a:rPr>
                        <a:t>grammar, word usage, or mechanics as appropriate to grade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53751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3</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Proficient</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b="0" i="0" u="none" strike="noStrike" cap="none" baseline="0">
                          <a:latin typeface="Calibri"/>
                          <a:ea typeface="Calibri"/>
                          <a:cs typeface="Calibri"/>
                          <a:sym typeface="Calibri"/>
                        </a:rPr>
                        <a:t>Topic (context) and</a:t>
                      </a:r>
                    </a:p>
                    <a:p>
                      <a:pPr marL="0" marR="0" lvl="0" indent="0" algn="l" rtl="0">
                        <a:spcBef>
                          <a:spcPts val="0"/>
                        </a:spcBef>
                        <a:buSzPct val="25000"/>
                        <a:buNone/>
                      </a:pPr>
                      <a:r>
                        <a:rPr lang="en-US" sz="900" b="0" i="0" u="none" strike="noStrike" cap="none" baseline="0">
                          <a:latin typeface="Calibri"/>
                          <a:ea typeface="Calibri"/>
                          <a:cs typeface="Calibri"/>
                          <a:sym typeface="Calibri"/>
                        </a:rPr>
                        <a:t>focus/controlling idea</a:t>
                      </a:r>
                    </a:p>
                    <a:p>
                      <a:pPr marL="0" marR="0" lvl="0" indent="0" algn="l" rtl="0">
                        <a:spcBef>
                          <a:spcPts val="0"/>
                        </a:spcBef>
                        <a:buSzPct val="25000"/>
                        <a:buNone/>
                      </a:pPr>
                      <a:r>
                        <a:rPr lang="en-US" sz="900" b="0" i="0" u="none" strike="noStrike" cap="none" baseline="0">
                          <a:latin typeface="Calibri"/>
                          <a:ea typeface="Calibri"/>
                          <a:cs typeface="Calibri"/>
                          <a:sym typeface="Calibri"/>
                        </a:rPr>
                        <a:t>are clearly stated</a:t>
                      </a:r>
                    </a:p>
                    <a:p>
                      <a:pPr marL="0" marR="0" lvl="0" indent="0" algn="l" rtl="0">
                        <a:spcBef>
                          <a:spcPts val="0"/>
                        </a:spcBef>
                        <a:buSzPct val="25000"/>
                        <a:buNone/>
                      </a:pPr>
                      <a:r>
                        <a:rPr lang="en-US" sz="900" b="0" i="0" u="none" strike="noStrike" cap="none" baseline="0">
                          <a:latin typeface="Calibri"/>
                          <a:ea typeface="Calibri"/>
                          <a:cs typeface="Calibri"/>
                          <a:sym typeface="Calibri"/>
                        </a:rPr>
                        <a:t>(gr K-3)</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Has overall coherence</a:t>
                      </a:r>
                    </a:p>
                    <a:p>
                      <a:pPr marL="0" marR="0" lvl="0" indent="0" algn="l" rtl="0">
                        <a:spcBef>
                          <a:spcPts val="0"/>
                        </a:spcBef>
                        <a:buSzPct val="25000"/>
                        <a:buNone/>
                      </a:pPr>
                      <a:r>
                        <a:rPr lang="en-US" sz="900" b="0" i="0" u="none" strike="noStrike" cap="none" baseline="0">
                          <a:latin typeface="Calibri"/>
                          <a:ea typeface="Calibri"/>
                          <a:cs typeface="Calibri"/>
                          <a:sym typeface="Calibri"/>
                        </a:rPr>
                        <a:t>(K-3); Provides a</a:t>
                      </a:r>
                    </a:p>
                    <a:p>
                      <a:pPr marL="0" marR="0" lvl="0" indent="0" algn="l" rtl="0">
                        <a:spcBef>
                          <a:spcPts val="0"/>
                        </a:spcBef>
                        <a:buSzPct val="25000"/>
                        <a:buNone/>
                      </a:pPr>
                      <a:r>
                        <a:rPr lang="en-US" sz="900" b="0" i="0" u="none" strike="noStrike" cap="none" baseline="0">
                          <a:latin typeface="Calibri"/>
                          <a:ea typeface="Calibri"/>
                          <a:cs typeface="Calibri"/>
                          <a:sym typeface="Calibri"/>
                        </a:rPr>
                        <a:t>concluding statement</a:t>
                      </a:r>
                    </a:p>
                    <a:p>
                      <a:pPr marL="0" marR="0" lvl="0" indent="0" algn="l" rtl="0">
                        <a:spcBef>
                          <a:spcPts val="0"/>
                        </a:spcBef>
                        <a:buSzPct val="25000"/>
                        <a:buNone/>
                      </a:pPr>
                      <a:r>
                        <a:rPr lang="en-US" sz="900" b="0" i="0" u="none" strike="noStrike" cap="none" baseline="0">
                          <a:latin typeface="Calibri"/>
                          <a:ea typeface="Calibri"/>
                          <a:cs typeface="Calibri"/>
                          <a:sym typeface="Calibri"/>
                        </a:rPr>
                        <a:t>or section (gr, 1, 2, 3)</a:t>
                      </a:r>
                    </a:p>
                    <a:p>
                      <a:pPr marL="0" marR="0" lvl="0" indent="0" algn="l" rtl="0">
                        <a:spcBef>
                          <a:spcPts val="0"/>
                        </a:spcBef>
                        <a:buSzPct val="25000"/>
                        <a:buNone/>
                      </a:pPr>
                      <a:r>
                        <a:rPr lang="en-US" sz="900" b="0" i="0" u="none" strike="noStrike" cap="none" baseline="0">
                          <a:latin typeface="Calibri"/>
                          <a:ea typeface="Calibri"/>
                          <a:cs typeface="Calibri"/>
                          <a:sym typeface="Calibri"/>
                        </a:rPr>
                        <a:t>Groups related ideas</a:t>
                      </a:r>
                    </a:p>
                    <a:p>
                      <a:pPr marL="0" marR="0" lvl="0" indent="0" algn="l" rtl="0">
                        <a:spcBef>
                          <a:spcPts val="0"/>
                        </a:spcBef>
                        <a:buSzPct val="25000"/>
                        <a:buNone/>
                      </a:pPr>
                      <a:r>
                        <a:rPr lang="en-US" sz="900" b="0" i="0" u="none" strike="noStrike" cap="none" baseline="0">
                          <a:latin typeface="Calibri"/>
                          <a:ea typeface="Calibri"/>
                          <a:cs typeface="Calibri"/>
                          <a:sym typeface="Calibri"/>
                        </a:rPr>
                        <a:t>(gr3) that support the</a:t>
                      </a:r>
                    </a:p>
                    <a:p>
                      <a:pPr marL="0" marR="0" lvl="0" indent="0" algn="l" rtl="0">
                        <a:spcBef>
                          <a:spcPts val="0"/>
                        </a:spcBef>
                        <a:buSzPct val="25000"/>
                        <a:buNone/>
                      </a:pPr>
                      <a:r>
                        <a:rPr lang="en-US" sz="900" b="0" i="0" u="none" strike="noStrike" cap="none" baseline="0">
                          <a:latin typeface="Calibri"/>
                          <a:ea typeface="Calibri"/>
                          <a:cs typeface="Calibri"/>
                          <a:sym typeface="Calibri"/>
                        </a:rPr>
                        <a:t>focus</a:t>
                      </a:r>
                    </a:p>
                    <a:p>
                      <a:pPr marL="0" marR="0" lvl="0" indent="0" algn="l" rtl="0">
                        <a:spcBef>
                          <a:spcPts val="0"/>
                        </a:spcBef>
                        <a:buSzPct val="25000"/>
                        <a:buNone/>
                      </a:pPr>
                      <a:r>
                        <a:rPr lang="en-US" sz="900" b="0" i="0" u="none" strike="noStrike" cap="none" baseline="0">
                          <a:latin typeface="Calibri"/>
                          <a:ea typeface="Calibri"/>
                          <a:cs typeface="Calibri"/>
                          <a:sym typeface="Calibri"/>
                        </a:rPr>
                        <a:t>Uses transitions to</a:t>
                      </a:r>
                    </a:p>
                    <a:p>
                      <a:pPr marL="0" marR="0" lvl="0" indent="0" algn="l" rtl="0">
                        <a:spcBef>
                          <a:spcPts val="0"/>
                        </a:spcBef>
                        <a:buSzPct val="25000"/>
                        <a:buNone/>
                      </a:pPr>
                      <a:r>
                        <a:rPr lang="en-US" sz="900" b="0" i="0" u="none" strike="noStrike" cap="none" baseline="0">
                          <a:latin typeface="Calibri"/>
                          <a:ea typeface="Calibri"/>
                          <a:cs typeface="Calibri"/>
                          <a:sym typeface="Calibri"/>
                        </a:rPr>
                        <a:t>connect ideas (gr3)</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Some authentic details,</a:t>
                      </a:r>
                    </a:p>
                    <a:p>
                      <a:pPr marL="0" marR="0" lvl="0" indent="0" algn="l" rtl="0">
                        <a:spcBef>
                          <a:spcPts val="0"/>
                        </a:spcBef>
                        <a:buSzPct val="25000"/>
                        <a:buNone/>
                      </a:pPr>
                      <a:r>
                        <a:rPr lang="en-US" sz="900" b="0" i="0" u="none" strike="noStrike" cap="none" baseline="0">
                          <a:latin typeface="Calibri"/>
                          <a:ea typeface="Calibri"/>
                          <a:cs typeface="Calibri"/>
                          <a:sym typeface="Calibri"/>
                        </a:rPr>
                        <a:t>definitions, facts, text</a:t>
                      </a:r>
                    </a:p>
                    <a:p>
                      <a:pPr marL="0" marR="0" lvl="0" indent="0" algn="l" rtl="0">
                        <a:spcBef>
                          <a:spcPts val="0"/>
                        </a:spcBef>
                        <a:buSzPct val="25000"/>
                        <a:buNone/>
                      </a:pPr>
                      <a:r>
                        <a:rPr lang="en-US" sz="900" b="0" i="0" u="none" strike="noStrike" cap="none" baseline="0">
                          <a:latin typeface="Calibri"/>
                          <a:ea typeface="Calibri"/>
                          <a:cs typeface="Calibri"/>
                          <a:sym typeface="Calibri"/>
                        </a:rPr>
                        <a:t>evidence support focus</a:t>
                      </a:r>
                    </a:p>
                    <a:p>
                      <a:pPr marL="0" marR="0" lvl="0" indent="0" algn="l" rtl="0">
                        <a:spcBef>
                          <a:spcPts val="0"/>
                        </a:spcBef>
                        <a:buSzPct val="25000"/>
                        <a:buNone/>
                      </a:pPr>
                      <a:r>
                        <a:rPr lang="en-US" sz="900" b="0" i="0" u="none" strike="noStrike" cap="none" baseline="0">
                          <a:latin typeface="Calibri"/>
                          <a:ea typeface="Calibri"/>
                          <a:cs typeface="Calibri"/>
                          <a:sym typeface="Calibri"/>
                        </a:rPr>
                        <a:t>Adds labels or captions</a:t>
                      </a:r>
                    </a:p>
                    <a:p>
                      <a:pPr marL="0" marR="0" lvl="0" indent="0" algn="l" rtl="0">
                        <a:spcBef>
                          <a:spcPts val="0"/>
                        </a:spcBef>
                        <a:buSzPct val="25000"/>
                        <a:buNone/>
                      </a:pPr>
                      <a:r>
                        <a:rPr lang="en-US" sz="900" b="0" i="0" u="none" strike="noStrike" cap="none" baseline="0">
                          <a:latin typeface="Calibri"/>
                          <a:ea typeface="Calibri"/>
                          <a:cs typeface="Calibri"/>
                          <a:sym typeface="Calibri"/>
                        </a:rPr>
                        <a:t>to illustration, drawing,</a:t>
                      </a:r>
                    </a:p>
                    <a:p>
                      <a:pPr marL="0" marR="0" lvl="0" indent="0" algn="l" rtl="0">
                        <a:spcBef>
                          <a:spcPts val="0"/>
                        </a:spcBef>
                        <a:buSzPct val="25000"/>
                        <a:buNone/>
                      </a:pPr>
                      <a:r>
                        <a:rPr lang="en-US" sz="900" b="0" i="0" u="none" strike="noStrike" cap="none" baseline="0">
                          <a:latin typeface="Calibri"/>
                          <a:ea typeface="Calibri"/>
                          <a:cs typeface="Calibri"/>
                          <a:sym typeface="Calibri"/>
                        </a:rPr>
                        <a:t>visuals, charts/tables,</a:t>
                      </a:r>
                    </a:p>
                    <a:p>
                      <a:pPr marL="0" marR="0" lvl="0" indent="0" algn="l" rtl="0">
                        <a:spcBef>
                          <a:spcPts val="0"/>
                        </a:spcBef>
                        <a:buSzPct val="25000"/>
                        <a:buNone/>
                      </a:pPr>
                      <a:r>
                        <a:rPr lang="en-US" sz="900" b="0" i="0" u="none" strike="noStrike" cap="none" baseline="0">
                          <a:latin typeface="Calibri"/>
                          <a:ea typeface="Calibri"/>
                          <a:cs typeface="Calibri"/>
                          <a:sym typeface="Calibri"/>
                        </a:rPr>
                        <a:t>or diagram to enhance</a:t>
                      </a:r>
                    </a:p>
                    <a:p>
                      <a:pPr marL="0" marR="0" lvl="0" indent="0" algn="l" rtl="0">
                        <a:spcBef>
                          <a:spcPts val="0"/>
                        </a:spcBef>
                        <a:buSzPct val="25000"/>
                        <a:buNone/>
                      </a:pPr>
                      <a:r>
                        <a:rPr lang="en-US" sz="900" b="0" i="0" u="none" strike="noStrike" cap="none" baseline="0">
                          <a:latin typeface="Calibri"/>
                          <a:ea typeface="Calibri"/>
                          <a:cs typeface="Calibri"/>
                          <a:sym typeface="Calibri"/>
                        </a:rPr>
                        <a:t>details, facts, and ideas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Produces complete simple</a:t>
                      </a:r>
                    </a:p>
                    <a:p>
                      <a:pPr marL="0" marR="0" lvl="0" indent="0" algn="l" rtl="0">
                        <a:spcBef>
                          <a:spcPts val="0"/>
                        </a:spcBef>
                        <a:buSzPct val="25000"/>
                        <a:buNone/>
                      </a:pPr>
                      <a:r>
                        <a:rPr lang="en-US" sz="900" b="0" i="0" u="none" strike="noStrike" cap="none" baseline="0">
                          <a:latin typeface="Calibri"/>
                          <a:ea typeface="Calibri"/>
                          <a:cs typeface="Calibri"/>
                          <a:sym typeface="Calibri"/>
                        </a:rPr>
                        <a:t>(K), compound (g, 1- 3),</a:t>
                      </a:r>
                    </a:p>
                    <a:p>
                      <a:pPr marL="0" marR="0" lvl="0" indent="0" algn="l" rtl="0">
                        <a:spcBef>
                          <a:spcPts val="0"/>
                        </a:spcBef>
                        <a:buSzPct val="25000"/>
                        <a:buNone/>
                      </a:pPr>
                      <a:r>
                        <a:rPr lang="en-US" sz="900" b="0" i="0" u="none" strike="noStrike" cap="none" baseline="0">
                          <a:latin typeface="Calibri"/>
                          <a:ea typeface="Calibri"/>
                          <a:cs typeface="Calibri"/>
                          <a:sym typeface="Calibri"/>
                        </a:rPr>
                        <a:t>complex (gr3) sentences</a:t>
                      </a:r>
                    </a:p>
                    <a:p>
                      <a:pPr marL="0" marR="0" lvl="0" indent="0" algn="l" rtl="0">
                        <a:spcBef>
                          <a:spcPts val="0"/>
                        </a:spcBef>
                        <a:buSzPct val="25000"/>
                        <a:buNone/>
                      </a:pPr>
                      <a:r>
                        <a:rPr lang="en-US" sz="900" b="0" i="0" u="none" strike="noStrike" cap="none" baseline="0">
                          <a:latin typeface="Calibri"/>
                          <a:ea typeface="Calibri"/>
                          <a:cs typeface="Calibri"/>
                          <a:sym typeface="Calibri"/>
                        </a:rPr>
                        <a:t>Appropriate use of </a:t>
                      </a:r>
                    </a:p>
                    <a:p>
                      <a:pPr marL="0" marR="0" lvl="0" indent="0" algn="l" rtl="0">
                        <a:spcBef>
                          <a:spcPts val="0"/>
                        </a:spcBef>
                        <a:buSzPct val="25000"/>
                        <a:buNone/>
                      </a:pPr>
                      <a:r>
                        <a:rPr lang="en-US" sz="900" b="0" i="0" u="none" strike="noStrike" cap="none" baseline="0">
                          <a:latin typeface="Calibri"/>
                          <a:ea typeface="Calibri"/>
                          <a:cs typeface="Calibri"/>
                          <a:sym typeface="Calibri"/>
                        </a:rPr>
                        <a:t>vocabulary (nouns,</a:t>
                      </a:r>
                    </a:p>
                    <a:p>
                      <a:pPr marL="0" marR="0" lvl="0" indent="0" algn="l" rtl="0">
                        <a:spcBef>
                          <a:spcPts val="0"/>
                        </a:spcBef>
                        <a:buSzPct val="25000"/>
                        <a:buNone/>
                      </a:pPr>
                      <a:r>
                        <a:rPr lang="en-US" sz="900" b="0" i="0" u="none" strike="noStrike" cap="none" baseline="0">
                          <a:latin typeface="Calibri"/>
                          <a:ea typeface="Calibri"/>
                          <a:cs typeface="Calibri"/>
                          <a:sym typeface="Calibri"/>
                        </a:rPr>
                        <a:t>plurals, verbs, pronouns,</a:t>
                      </a:r>
                    </a:p>
                    <a:p>
                      <a:pPr marL="0" marR="0" lvl="0" indent="0" algn="l" rtl="0">
                        <a:spcBef>
                          <a:spcPts val="0"/>
                        </a:spcBef>
                        <a:buSzPct val="25000"/>
                        <a:buNone/>
                      </a:pPr>
                      <a:r>
                        <a:rPr lang="en-US" sz="900" b="0" i="0" u="none" strike="noStrike" cap="none" baseline="0">
                          <a:latin typeface="Calibri"/>
                          <a:ea typeface="Calibri"/>
                          <a:cs typeface="Calibri"/>
                          <a:sym typeface="Calibri"/>
                        </a:rPr>
                        <a:t>adjectives, adverb,</a:t>
                      </a:r>
                    </a:p>
                    <a:p>
                      <a:pPr marL="0" marR="0" lvl="0" indent="0" algn="l" rtl="0">
                        <a:spcBef>
                          <a:spcPts val="0"/>
                        </a:spcBef>
                        <a:buSzPct val="25000"/>
                        <a:buNone/>
                      </a:pPr>
                      <a:r>
                        <a:rPr lang="en-US" sz="900" b="0" i="0" u="none" strike="noStrike" cap="none" baseline="0">
                          <a:latin typeface="Calibri"/>
                          <a:ea typeface="Calibri"/>
                          <a:cs typeface="Calibri"/>
                          <a:sym typeface="Calibri"/>
                        </a:rPr>
                        <a:t>content-specific)</a:t>
                      </a:r>
                    </a:p>
                    <a:p>
                      <a:pPr marL="0" marR="0" lvl="0" indent="0" algn="l" rtl="0">
                        <a:spcBef>
                          <a:spcPts val="0"/>
                        </a:spcBef>
                        <a:buSzPct val="25000"/>
                        <a:buNone/>
                      </a:pPr>
                      <a:r>
                        <a:rPr lang="en-US" sz="900" b="0" i="0" u="none" strike="noStrike" cap="none" baseline="0">
                          <a:latin typeface="Calibri"/>
                          <a:ea typeface="Calibri"/>
                          <a:cs typeface="Calibri"/>
                          <a:sym typeface="Calibri"/>
                        </a:rPr>
                        <a:t>Uses adult/peer feedback to Revise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b="0" i="0" u="none" strike="noStrike" cap="none" baseline="0">
                          <a:latin typeface="Calibri"/>
                          <a:ea typeface="Calibri"/>
                          <a:cs typeface="Calibri"/>
                          <a:sym typeface="Calibri"/>
                        </a:rPr>
                        <a:t>Edits with support /resources (gr 2-3)</a:t>
                      </a:r>
                    </a:p>
                    <a:p>
                      <a:pPr marL="0" marR="0" lvl="0" indent="0" algn="l" rtl="0">
                        <a:spcBef>
                          <a:spcPts val="0"/>
                        </a:spcBef>
                        <a:buSzPct val="25000"/>
                        <a:buNone/>
                      </a:pPr>
                      <a:r>
                        <a:rPr lang="en-US" sz="900" b="0" i="0" u="none" strike="noStrike" cap="none" baseline="0">
                          <a:latin typeface="Calibri"/>
                          <a:ea typeface="Calibri"/>
                          <a:cs typeface="Calibri"/>
                          <a:sym typeface="Calibri"/>
                        </a:rPr>
                        <a:t>Minor errors do not</a:t>
                      </a:r>
                    </a:p>
                    <a:p>
                      <a:pPr marL="0" marR="0" lvl="0" indent="0" algn="l" rtl="0">
                        <a:spcBef>
                          <a:spcPts val="0"/>
                        </a:spcBef>
                        <a:buSzPct val="25000"/>
                        <a:buNone/>
                      </a:pPr>
                      <a:r>
                        <a:rPr lang="en-US" sz="900" b="0" i="0" u="none" strike="noStrike" cap="none" baseline="0">
                          <a:latin typeface="Calibri"/>
                          <a:ea typeface="Calibri"/>
                          <a:cs typeface="Calibri"/>
                          <a:sym typeface="Calibri"/>
                        </a:rPr>
                        <a:t>interfere with reader</a:t>
                      </a:r>
                    </a:p>
                    <a:p>
                      <a:pPr marL="0" marR="0" lvl="0" indent="0" algn="l" rtl="0">
                        <a:spcBef>
                          <a:spcPts val="0"/>
                        </a:spcBef>
                        <a:buSzPct val="25000"/>
                        <a:buNone/>
                      </a:pPr>
                      <a:r>
                        <a:rPr lang="en-US" sz="900" b="0" i="0" u="none" strike="noStrike" cap="none" baseline="0">
                          <a:latin typeface="Calibri"/>
                          <a:ea typeface="Calibri"/>
                          <a:cs typeface="Calibri"/>
                          <a:sym typeface="Calibri"/>
                        </a:rPr>
                        <a:t>understanding (e.g.,</a:t>
                      </a:r>
                    </a:p>
                    <a:p>
                      <a:pPr marL="0" marR="0" lvl="0" indent="0" algn="l" rtl="0">
                        <a:spcBef>
                          <a:spcPts val="0"/>
                        </a:spcBef>
                        <a:buSzPct val="25000"/>
                        <a:buNone/>
                      </a:pPr>
                      <a:r>
                        <a:rPr lang="en-US" sz="900" b="0" i="0" u="none" strike="noStrike" cap="none" baseline="0">
                          <a:latin typeface="Calibri"/>
                          <a:ea typeface="Calibri"/>
                          <a:cs typeface="Calibri"/>
                          <a:sym typeface="Calibri"/>
                        </a:rPr>
                        <a:t>capitalization,</a:t>
                      </a:r>
                    </a:p>
                    <a:p>
                      <a:pPr marL="0" marR="0" lvl="0" indent="0" algn="l" rtl="0">
                        <a:spcBef>
                          <a:spcPts val="0"/>
                        </a:spcBef>
                        <a:buSzPct val="25000"/>
                        <a:buNone/>
                      </a:pPr>
                      <a:r>
                        <a:rPr lang="en-US" sz="900" b="0" i="0" u="none" strike="noStrike" cap="none" baseline="0">
                          <a:latin typeface="Calibri"/>
                          <a:ea typeface="Calibri"/>
                          <a:cs typeface="Calibri"/>
                          <a:sym typeface="Calibri"/>
                        </a:rPr>
                        <a:t>punctuation; spelling)</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8793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2</a:t>
                      </a:r>
                    </a:p>
                    <a:p>
                      <a:pPr marL="0" marR="0" lvl="0" indent="0" algn="ctr" rtl="0">
                        <a:lnSpc>
                          <a:spcPct val="115000"/>
                        </a:lnSpc>
                        <a:spcBef>
                          <a:spcPts val="0"/>
                        </a:spcBef>
                        <a:spcAft>
                          <a:spcPts val="0"/>
                        </a:spcAft>
                        <a:buSzPct val="25000"/>
                        <a:buNone/>
                      </a:pPr>
                      <a:r>
                        <a:rPr lang="en-US" sz="900" b="1" u="none" strike="noStrike" cap="none" baseline="0">
                          <a:solidFill>
                            <a:srgbClr val="000000"/>
                          </a:solidFill>
                          <a:latin typeface="Calibri"/>
                          <a:ea typeface="Calibri"/>
                          <a:cs typeface="Calibri"/>
                          <a:sym typeface="Calibri"/>
                        </a:rPr>
                        <a:t>Developing</a:t>
                      </a:r>
                    </a:p>
                    <a:p>
                      <a:pPr marL="0" marR="0" lvl="0" indent="0" algn="ctr" rtl="0">
                        <a:lnSpc>
                          <a:spcPct val="115000"/>
                        </a:lnSpc>
                        <a:spcBef>
                          <a:spcPts val="0"/>
                        </a:spcBef>
                        <a:spcAft>
                          <a:spcPts val="0"/>
                        </a:spcAft>
                        <a:buSzPct val="25000"/>
                        <a:buNone/>
                      </a:pPr>
                      <a:r>
                        <a:rPr lang="en-US" sz="900" b="1">
                          <a:latin typeface="Calibri"/>
                          <a:ea typeface="Calibri"/>
                          <a:cs typeface="Calibri"/>
                          <a:sym typeface="Calibri"/>
                        </a:rPr>
                        <a:t>(NM)</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a:t>
                      </a:r>
                    </a:p>
                    <a:p>
                      <a:pPr marL="0" marR="0" lvl="0" indent="0" algn="l" rtl="0">
                        <a:spcBef>
                          <a:spcPts val="0"/>
                        </a:spcBef>
                        <a:buSzPct val="25000"/>
                        <a:buNone/>
                      </a:pPr>
                      <a:r>
                        <a:rPr lang="en-US" sz="900" u="none" strike="noStrike" cap="none" baseline="0">
                          <a:latin typeface="Calibri"/>
                          <a:ea typeface="Calibri"/>
                          <a:cs typeface="Calibri"/>
                          <a:sym typeface="Calibri"/>
                        </a:rPr>
                        <a:t>drawing, dictation, &amp; writing</a:t>
                      </a:r>
                    </a:p>
                    <a:p>
                      <a:pPr marL="0" marR="0" lvl="0" indent="0" algn="l" rtl="0">
                        <a:spcBef>
                          <a:spcPts val="0"/>
                        </a:spcBef>
                        <a:buSzPct val="25000"/>
                        <a:buNone/>
                      </a:pPr>
                      <a:r>
                        <a:rPr lang="en-US" sz="900" u="none" strike="noStrike" cap="none" baseline="0">
                          <a:latin typeface="Calibri"/>
                          <a:ea typeface="Calibri"/>
                          <a:cs typeface="Calibri"/>
                          <a:sym typeface="Calibri"/>
                        </a:rPr>
                        <a:t>(K) to compose</a:t>
                      </a:r>
                    </a:p>
                    <a:p>
                      <a:pPr marL="0" marR="0" lvl="0" indent="0" algn="l" rtl="0">
                        <a:spcBef>
                          <a:spcPts val="0"/>
                        </a:spcBef>
                        <a:buSzPct val="25000"/>
                        <a:buNone/>
                      </a:pPr>
                      <a:r>
                        <a:rPr lang="en-US" sz="900" u="none" strike="noStrike" cap="none" baseline="0">
                          <a:latin typeface="Calibri"/>
                          <a:ea typeface="Calibri"/>
                          <a:cs typeface="Calibri"/>
                          <a:sym typeface="Calibri"/>
                        </a:rPr>
                        <a:t>Has topic and attempts</a:t>
                      </a:r>
                    </a:p>
                    <a:p>
                      <a:pPr marL="0" marR="0" lvl="0" indent="0" algn="l" rtl="0">
                        <a:spcBef>
                          <a:spcPts val="0"/>
                        </a:spcBef>
                        <a:buSzPct val="25000"/>
                        <a:buNone/>
                      </a:pPr>
                      <a:r>
                        <a:rPr lang="en-US" sz="900" u="none" strike="noStrike" cap="none" baseline="0">
                          <a:latin typeface="Calibri"/>
                          <a:ea typeface="Calibri"/>
                          <a:cs typeface="Calibri"/>
                          <a:sym typeface="Calibri"/>
                        </a:rPr>
                        <a:t>a focus/information, but</a:t>
                      </a:r>
                    </a:p>
                    <a:p>
                      <a:pPr marL="0" marR="0" lvl="0" indent="0" algn="l" rtl="0">
                        <a:spcBef>
                          <a:spcPts val="0"/>
                        </a:spcBef>
                        <a:buSzPct val="25000"/>
                        <a:buNone/>
                      </a:pPr>
                      <a:r>
                        <a:rPr lang="en-US" sz="900" u="none" strike="noStrike" cap="none" baseline="0">
                          <a:latin typeface="Calibri"/>
                          <a:ea typeface="Calibri"/>
                          <a:cs typeface="Calibri"/>
                          <a:sym typeface="Calibri"/>
                        </a:rPr>
                        <a:t>focus may shift or not</a:t>
                      </a:r>
                    </a:p>
                    <a:p>
                      <a:pPr marL="0" marR="0" lvl="0" indent="0" algn="l" rtl="0">
                        <a:spcBef>
                          <a:spcPts val="0"/>
                        </a:spcBef>
                        <a:buSzPct val="25000"/>
                        <a:buNone/>
                      </a:pPr>
                      <a:r>
                        <a:rPr lang="en-US" sz="900" u="none" strike="noStrike" cap="none" baseline="0">
                          <a:latin typeface="Calibri"/>
                          <a:ea typeface="Calibri"/>
                          <a:cs typeface="Calibri"/>
                          <a:sym typeface="Calibri"/>
                        </a:rPr>
                        <a:t>be relevant to the topic</a:t>
                      </a:r>
                    </a:p>
                    <a:p>
                      <a:pPr marL="0" marR="0" lvl="0" indent="0" algn="l" rtl="0">
                        <a:spcBef>
                          <a:spcPts val="0"/>
                        </a:spcBef>
                        <a:buSzPct val="25000"/>
                        <a:buNone/>
                      </a:pPr>
                      <a:r>
                        <a:rPr lang="en-US" sz="900" u="none" strike="noStrike" cap="none" baseline="0">
                          <a:latin typeface="Calibri"/>
                          <a:ea typeface="Calibri"/>
                          <a:cs typeface="Calibri"/>
                          <a:sym typeface="Calibri"/>
                        </a:rPr>
                        <a:t>chosen</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Introduction, body, and</a:t>
                      </a:r>
                    </a:p>
                    <a:p>
                      <a:pPr marL="0" marR="0" lvl="0" indent="0" algn="l" rtl="0">
                        <a:spcBef>
                          <a:spcPts val="0"/>
                        </a:spcBef>
                        <a:buSzPct val="25000"/>
                        <a:buNone/>
                      </a:pPr>
                      <a:r>
                        <a:rPr lang="en-US" sz="900" u="none" strike="noStrike" cap="none" baseline="0">
                          <a:latin typeface="Calibri"/>
                          <a:ea typeface="Calibri"/>
                          <a:cs typeface="Calibri"/>
                          <a:sym typeface="Calibri"/>
                        </a:rPr>
                        <a:t>conclusion are evident,</a:t>
                      </a:r>
                    </a:p>
                    <a:p>
                      <a:pPr marL="0" marR="0" lvl="0" indent="0" algn="l" rtl="0">
                        <a:spcBef>
                          <a:spcPts val="0"/>
                        </a:spcBef>
                        <a:buSzPct val="25000"/>
                        <a:buNone/>
                      </a:pPr>
                      <a:r>
                        <a:rPr lang="en-US" sz="900" u="none" strike="noStrike" cap="none" baseline="0">
                          <a:latin typeface="Calibri"/>
                          <a:ea typeface="Calibri"/>
                          <a:cs typeface="Calibri"/>
                          <a:sym typeface="Calibri"/>
                        </a:rPr>
                        <a:t>but may lack clarity or</a:t>
                      </a:r>
                    </a:p>
                    <a:p>
                      <a:pPr marL="0" marR="0" lvl="0" indent="0" algn="l" rtl="0">
                        <a:spcBef>
                          <a:spcPts val="0"/>
                        </a:spcBef>
                        <a:buSzPct val="25000"/>
                        <a:buNone/>
                      </a:pPr>
                      <a:r>
                        <a:rPr lang="en-US" sz="900" u="none" strike="noStrike" cap="none" baseline="0">
                          <a:latin typeface="Calibri"/>
                          <a:ea typeface="Calibri"/>
                          <a:cs typeface="Calibri"/>
                          <a:sym typeface="Calibri"/>
                        </a:rPr>
                        <a:t>Coherence (e.g., attempts to</a:t>
                      </a:r>
                    </a:p>
                    <a:p>
                      <a:pPr marL="0" marR="0" lvl="0" indent="0" algn="l" rtl="0">
                        <a:spcBef>
                          <a:spcPts val="0"/>
                        </a:spcBef>
                        <a:buSzPct val="25000"/>
                        <a:buNone/>
                      </a:pPr>
                      <a:r>
                        <a:rPr lang="en-US" sz="900" u="none" strike="noStrike" cap="none" baseline="0">
                          <a:latin typeface="Calibri"/>
                          <a:ea typeface="Calibri"/>
                          <a:cs typeface="Calibri"/>
                          <a:sym typeface="Calibri"/>
                        </a:rPr>
                        <a:t>connect ideas, but may</a:t>
                      </a:r>
                    </a:p>
                    <a:p>
                      <a:pPr marL="0" marR="0" lvl="0" indent="0" algn="l" rtl="0">
                        <a:spcBef>
                          <a:spcPts val="0"/>
                        </a:spcBef>
                        <a:buSzPct val="25000"/>
                        <a:buNone/>
                      </a:pPr>
                      <a:r>
                        <a:rPr lang="en-US" sz="900" u="none" strike="noStrike" cap="none" baseline="0">
                          <a:latin typeface="Calibri"/>
                          <a:ea typeface="Calibri"/>
                          <a:cs typeface="Calibri"/>
                          <a:sym typeface="Calibri"/>
                        </a:rPr>
                        <a:t>not be logical or make</a:t>
                      </a:r>
                    </a:p>
                    <a:p>
                      <a:pPr marL="0" marR="0" lvl="0" indent="0" algn="l" rtl="0">
                        <a:spcBef>
                          <a:spcPts val="0"/>
                        </a:spcBef>
                        <a:buSzPct val="25000"/>
                        <a:buNone/>
                      </a:pPr>
                      <a:r>
                        <a:rPr lang="en-US" sz="900" u="none" strike="noStrike" cap="none" baseline="0">
                          <a:latin typeface="Calibri"/>
                          <a:ea typeface="Calibri"/>
                          <a:cs typeface="Calibri"/>
                          <a:sym typeface="Calibri"/>
                        </a:rPr>
                        <a:t>sense)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Some elaboration</a:t>
                      </a:r>
                    </a:p>
                    <a:p>
                      <a:pPr marL="0" marR="0" lvl="0" indent="0" algn="l" rtl="0">
                        <a:spcBef>
                          <a:spcPts val="0"/>
                        </a:spcBef>
                        <a:buSzPct val="25000"/>
                        <a:buNone/>
                      </a:pPr>
                      <a:r>
                        <a:rPr lang="en-US" sz="900" u="none" strike="noStrike" cap="none" baseline="0">
                          <a:latin typeface="Calibri"/>
                          <a:ea typeface="Calibri"/>
                          <a:cs typeface="Calibri"/>
                          <a:sym typeface="Calibri"/>
                        </a:rPr>
                        <a:t>strategies are evident in</a:t>
                      </a:r>
                    </a:p>
                    <a:p>
                      <a:pPr marL="0" marR="0" lvl="0" indent="0" algn="l" rtl="0">
                        <a:spcBef>
                          <a:spcPts val="0"/>
                        </a:spcBef>
                        <a:buSzPct val="25000"/>
                        <a:buNone/>
                      </a:pPr>
                      <a:r>
                        <a:rPr lang="en-US" sz="900" u="none" strike="noStrike" cap="none" baseline="0">
                          <a:latin typeface="Calibri"/>
                          <a:ea typeface="Calibri"/>
                          <a:cs typeface="Calibri"/>
                          <a:sym typeface="Calibri"/>
                        </a:rPr>
                        <a:t>drawings or writing (gr</a:t>
                      </a:r>
                    </a:p>
                    <a:p>
                      <a:pPr marL="0" marR="0" lvl="0" indent="0" algn="l" rtl="0">
                        <a:spcBef>
                          <a:spcPts val="0"/>
                        </a:spcBef>
                        <a:buSzPct val="25000"/>
                        <a:buNone/>
                      </a:pPr>
                      <a:r>
                        <a:rPr lang="en-US" sz="900" u="none" strike="noStrike" cap="none" baseline="0">
                          <a:latin typeface="Calibri"/>
                          <a:ea typeface="Calibri"/>
                          <a:cs typeface="Calibri"/>
                          <a:sym typeface="Calibri"/>
                        </a:rPr>
                        <a:t>K-3), or with support/</a:t>
                      </a:r>
                    </a:p>
                    <a:p>
                      <a:pPr marL="0" marR="0" lvl="0" indent="0" algn="l" rtl="0">
                        <a:spcBef>
                          <a:spcPts val="0"/>
                        </a:spcBef>
                        <a:buSzPct val="25000"/>
                        <a:buNone/>
                      </a:pPr>
                      <a:r>
                        <a:rPr lang="en-US" sz="900" u="none" strike="noStrike" cap="none" baseline="0">
                          <a:latin typeface="Calibri"/>
                          <a:ea typeface="Calibri"/>
                          <a:cs typeface="Calibri"/>
                          <a:sym typeface="Calibri"/>
                        </a:rPr>
                        <a:t>questioning from peers</a:t>
                      </a:r>
                    </a:p>
                    <a:p>
                      <a:pPr marL="0" marR="0" lvl="0" indent="0" algn="l" rtl="0">
                        <a:spcBef>
                          <a:spcPts val="0"/>
                        </a:spcBef>
                        <a:buSzPct val="25000"/>
                        <a:buNone/>
                      </a:pPr>
                      <a:r>
                        <a:rPr lang="en-US" sz="900" u="none" strike="noStrike" cap="none" baseline="0">
                          <a:latin typeface="Calibri"/>
                          <a:ea typeface="Calibri"/>
                          <a:cs typeface="Calibri"/>
                          <a:sym typeface="Calibri"/>
                        </a:rPr>
                        <a:t>or adults (gr K -1)</a:t>
                      </a:r>
                    </a:p>
                    <a:p>
                      <a:pPr marL="0" marR="0" lvl="0" indent="0" algn="l" rtl="0">
                        <a:spcBef>
                          <a:spcPts val="0"/>
                        </a:spcBef>
                        <a:buSzPct val="25000"/>
                        <a:buNone/>
                      </a:pPr>
                      <a:r>
                        <a:rPr lang="en-US" sz="900" u="none" strike="noStrike" cap="none" baseline="0">
                          <a:latin typeface="Calibri"/>
                          <a:ea typeface="Calibri"/>
                          <a:cs typeface="Calibri"/>
                          <a:sym typeface="Calibri"/>
                        </a:rPr>
                        <a:t>Ideas may not be fully</a:t>
                      </a:r>
                    </a:p>
                    <a:p>
                      <a:pPr marL="0" marR="0" lvl="0" indent="0" algn="l" rtl="0">
                        <a:spcBef>
                          <a:spcPts val="0"/>
                        </a:spcBef>
                        <a:buSzPct val="25000"/>
                        <a:buNone/>
                      </a:pPr>
                      <a:r>
                        <a:rPr lang="en-US" sz="900" u="none" strike="noStrike" cap="none" baseline="0">
                          <a:latin typeface="Calibri"/>
                          <a:ea typeface="Calibri"/>
                          <a:cs typeface="Calibri"/>
                          <a:sym typeface="Calibri"/>
                        </a:rPr>
                        <a:t>elaborated or details</a:t>
                      </a:r>
                    </a:p>
                    <a:p>
                      <a:pPr marL="0" marR="0" lvl="0" indent="0" algn="l" rtl="0">
                        <a:spcBef>
                          <a:spcPts val="0"/>
                        </a:spcBef>
                        <a:buSzPct val="25000"/>
                        <a:buNone/>
                      </a:pPr>
                      <a:r>
                        <a:rPr lang="en-US" sz="900" u="none" strike="noStrike" cap="none" baseline="0">
                          <a:latin typeface="Calibri"/>
                          <a:ea typeface="Calibri"/>
                          <a:cs typeface="Calibri"/>
                          <a:sym typeface="Calibri"/>
                        </a:rPr>
                        <a:t>may be insufficient to</a:t>
                      </a:r>
                    </a:p>
                    <a:p>
                      <a:pPr marL="0" marR="0" lvl="0" indent="0" algn="l" rtl="0">
                        <a:spcBef>
                          <a:spcPts val="0"/>
                        </a:spcBef>
                        <a:buSzPct val="25000"/>
                        <a:buNone/>
                      </a:pPr>
                      <a:r>
                        <a:rPr lang="en-US" sz="900" u="none" strike="noStrike" cap="none" baseline="0">
                          <a:latin typeface="Calibri"/>
                          <a:ea typeface="Calibri"/>
                          <a:cs typeface="Calibri"/>
                          <a:sym typeface="Calibri"/>
                        </a:rPr>
                        <a:t>support topic</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Vocabulary use has</a:t>
                      </a:r>
                    </a:p>
                    <a:p>
                      <a:pPr marL="0" marR="0" lvl="0" indent="0" algn="l" rtl="0">
                        <a:spcBef>
                          <a:spcPts val="0"/>
                        </a:spcBef>
                        <a:buSzPct val="25000"/>
                        <a:buNone/>
                      </a:pPr>
                      <a:r>
                        <a:rPr lang="en-US" sz="900" u="none" strike="noStrike" cap="none" baseline="0">
                          <a:latin typeface="Calibri"/>
                          <a:ea typeface="Calibri"/>
                          <a:cs typeface="Calibri"/>
                          <a:sym typeface="Calibri"/>
                        </a:rPr>
                        <a:t>minor errors</a:t>
                      </a:r>
                    </a:p>
                    <a:p>
                      <a:pPr marL="0" marR="0" lvl="0" indent="0" algn="l" rtl="0">
                        <a:spcBef>
                          <a:spcPts val="0"/>
                        </a:spcBef>
                        <a:buSzPct val="25000"/>
                        <a:buNone/>
                      </a:pPr>
                      <a:r>
                        <a:rPr lang="en-US" sz="900" u="none" strike="noStrike" cap="none" baseline="0">
                          <a:latin typeface="Calibri"/>
                          <a:ea typeface="Calibri"/>
                          <a:cs typeface="Calibri"/>
                          <a:sym typeface="Calibri"/>
                        </a:rPr>
                        <a:t>Dictates, writes, and</a:t>
                      </a:r>
                    </a:p>
                    <a:p>
                      <a:pPr marL="0" marR="0" lvl="0" indent="0" algn="l" rtl="0">
                        <a:spcBef>
                          <a:spcPts val="0"/>
                        </a:spcBef>
                        <a:buSzPct val="25000"/>
                        <a:buNone/>
                      </a:pPr>
                      <a:r>
                        <a:rPr lang="en-US" sz="900" u="none" strike="noStrike" cap="none" baseline="0">
                          <a:latin typeface="Calibri"/>
                          <a:ea typeface="Calibri"/>
                          <a:cs typeface="Calibri"/>
                          <a:sym typeface="Calibri"/>
                        </a:rPr>
                        <a:t>expands simple</a:t>
                      </a:r>
                    </a:p>
                    <a:p>
                      <a:pPr marL="0" marR="0" lvl="0" indent="0" algn="l" rtl="0">
                        <a:spcBef>
                          <a:spcPts val="0"/>
                        </a:spcBef>
                        <a:buSzPct val="25000"/>
                        <a:buNone/>
                      </a:pPr>
                      <a:r>
                        <a:rPr lang="en-US" sz="900" u="none" strike="noStrike" cap="none" baseline="0">
                          <a:latin typeface="Calibri"/>
                          <a:ea typeface="Calibri"/>
                          <a:cs typeface="Calibri"/>
                          <a:sym typeface="Calibri"/>
                        </a:rPr>
                        <a:t>complete sentences</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u="none" strike="noStrike" cap="none" baseline="0">
                          <a:latin typeface="Calibri"/>
                          <a:ea typeface="Calibri"/>
                          <a:cs typeface="Calibri"/>
                          <a:sym typeface="Calibri"/>
                        </a:rPr>
                        <a:t>revise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a:t>
                      </a:r>
                    </a:p>
                    <a:p>
                      <a:pPr marL="0" marR="0" lvl="0" indent="0" algn="l" rtl="0">
                        <a:spcBef>
                          <a:spcPts val="0"/>
                        </a:spcBef>
                        <a:buSzPct val="25000"/>
                        <a:buNone/>
                      </a:pPr>
                      <a:r>
                        <a:rPr lang="en-US" sz="900" u="none" strike="noStrike" cap="none" baseline="0">
                          <a:latin typeface="Calibri"/>
                          <a:ea typeface="Calibri"/>
                          <a:cs typeface="Calibri"/>
                          <a:sym typeface="Calibri"/>
                        </a:rPr>
                        <a:t>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grade-appropriate basic mechanics and word use with some errors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1321353">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1</a:t>
                      </a:r>
                    </a:p>
                    <a:p>
                      <a:pPr marL="0" marR="0" lvl="0" indent="0" algn="ctr" rtl="0">
                        <a:lnSpc>
                          <a:spcPct val="115000"/>
                        </a:lnSpc>
                        <a:spcBef>
                          <a:spcPts val="0"/>
                        </a:spcBef>
                        <a:spcAft>
                          <a:spcPts val="0"/>
                        </a:spcAft>
                        <a:buSzPct val="25000"/>
                        <a:buNone/>
                      </a:pPr>
                      <a:r>
                        <a:rPr lang="en-US" sz="1000" b="1" u="none" strike="noStrike" cap="none" baseline="0">
                          <a:solidFill>
                            <a:srgbClr val="000000"/>
                          </a:solidFill>
                          <a:latin typeface="Calibri"/>
                          <a:ea typeface="Calibri"/>
                          <a:cs typeface="Calibri"/>
                          <a:sym typeface="Calibri"/>
                        </a:rPr>
                        <a:t>Merging</a:t>
                      </a:r>
                    </a:p>
                    <a:p>
                      <a:pPr marL="0" marR="0" lvl="0" indent="0" algn="ctr" rtl="0">
                        <a:lnSpc>
                          <a:spcPct val="115000"/>
                        </a:lnSpc>
                        <a:spcBef>
                          <a:spcPts val="0"/>
                        </a:spcBef>
                        <a:spcAft>
                          <a:spcPts val="0"/>
                        </a:spcAft>
                        <a:buSzPct val="25000"/>
                        <a:buNone/>
                      </a:pPr>
                      <a:r>
                        <a:rPr lang="en-US" sz="1000" b="1">
                          <a:latin typeface="Calibri"/>
                          <a:ea typeface="Calibri"/>
                          <a:cs typeface="Calibri"/>
                          <a:sym typeface="Calibri"/>
                        </a:rPr>
                        <a:t>(NY)</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Uses a combination of drawing, dictation, &amp; writing (K) to compose</a:t>
                      </a:r>
                    </a:p>
                    <a:p>
                      <a:pPr marL="0" marR="0" lvl="0" indent="0" algn="l" rtl="0">
                        <a:spcBef>
                          <a:spcPts val="0"/>
                        </a:spcBef>
                        <a:buSzPct val="25000"/>
                        <a:buNone/>
                      </a:pPr>
                      <a:r>
                        <a:rPr lang="en-US" sz="900" u="none" strike="noStrike" cap="none" baseline="0">
                          <a:latin typeface="Calibri"/>
                          <a:ea typeface="Calibri"/>
                          <a:cs typeface="Calibri"/>
                          <a:sym typeface="Calibri"/>
                        </a:rPr>
                        <a:t>Attempts to identify a</a:t>
                      </a:r>
                    </a:p>
                    <a:p>
                      <a:pPr marL="0" marR="0" lvl="0" indent="0" algn="l" rtl="0">
                        <a:spcBef>
                          <a:spcPts val="0"/>
                        </a:spcBef>
                        <a:buSzPct val="25000"/>
                        <a:buNone/>
                      </a:pPr>
                      <a:r>
                        <a:rPr lang="en-US" sz="900" u="none" strike="noStrike" cap="none" baseline="0">
                          <a:latin typeface="Calibri"/>
                          <a:ea typeface="Calibri"/>
                          <a:cs typeface="Calibri"/>
                          <a:sym typeface="Calibri"/>
                        </a:rPr>
                        <a:t>topic but lacks a focus</a:t>
                      </a:r>
                    </a:p>
                    <a:p>
                      <a:pPr marL="0" marR="0" lvl="0" indent="0" algn="l" rtl="0">
                        <a:spcBef>
                          <a:spcPts val="0"/>
                        </a:spcBef>
                        <a:buSzPct val="25000"/>
                        <a:buNone/>
                      </a:pPr>
                      <a:r>
                        <a:rPr lang="en-US" sz="900" u="none" strike="noStrike" cap="none" baseline="0">
                          <a:latin typeface="Calibri"/>
                          <a:ea typeface="Calibri"/>
                          <a:cs typeface="Calibri"/>
                          <a:sym typeface="Calibri"/>
                        </a:rPr>
                        <a:t>or may have more than</a:t>
                      </a:r>
                    </a:p>
                    <a:p>
                      <a:pPr marL="0" marR="0" lvl="0" indent="0" algn="l" rtl="0">
                        <a:spcBef>
                          <a:spcPts val="0"/>
                        </a:spcBef>
                        <a:buSzPct val="25000"/>
                        <a:buNone/>
                      </a:pPr>
                      <a:r>
                        <a:rPr lang="en-US" sz="900" u="none" strike="noStrike" cap="none" baseline="0">
                          <a:latin typeface="Calibri"/>
                          <a:ea typeface="Calibri"/>
                          <a:cs typeface="Calibri"/>
                          <a:sym typeface="Calibri"/>
                        </a:rPr>
                        <a:t>one topic or confusing</a:t>
                      </a:r>
                    </a:p>
                    <a:p>
                      <a:pPr marL="0" marR="0" lvl="0" indent="0" algn="l" rtl="0">
                        <a:spcBef>
                          <a:spcPts val="0"/>
                        </a:spcBef>
                        <a:buSzPct val="25000"/>
                        <a:buNone/>
                      </a:pPr>
                      <a:r>
                        <a:rPr lang="en-US" sz="900" u="none" strike="noStrike" cap="none" baseline="0">
                          <a:latin typeface="Calibri"/>
                          <a:ea typeface="Calibri"/>
                          <a:cs typeface="Calibri"/>
                          <a:sym typeface="Calibri"/>
                        </a:rPr>
                        <a:t>topic as stated</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Attempts introduction,</a:t>
                      </a:r>
                    </a:p>
                    <a:p>
                      <a:pPr marL="0" marR="0" lvl="0" indent="0" algn="l" rtl="0">
                        <a:spcBef>
                          <a:spcPts val="0"/>
                        </a:spcBef>
                        <a:buSzPct val="25000"/>
                        <a:buNone/>
                      </a:pPr>
                      <a:r>
                        <a:rPr lang="en-US" sz="900" u="none" strike="noStrike" cap="none" baseline="0">
                          <a:latin typeface="Calibri"/>
                          <a:ea typeface="Calibri"/>
                          <a:cs typeface="Calibri"/>
                          <a:sym typeface="Calibri"/>
                        </a:rPr>
                        <a:t>body, and conclusion,</a:t>
                      </a:r>
                    </a:p>
                    <a:p>
                      <a:pPr marL="0" marR="0" lvl="0" indent="0" algn="l" rtl="0">
                        <a:spcBef>
                          <a:spcPts val="0"/>
                        </a:spcBef>
                        <a:buSzPct val="25000"/>
                        <a:buNone/>
                      </a:pPr>
                      <a:r>
                        <a:rPr lang="en-US" sz="900" u="none" strike="noStrike" cap="none" baseline="0">
                          <a:latin typeface="Calibri"/>
                          <a:ea typeface="Calibri"/>
                          <a:cs typeface="Calibri"/>
                          <a:sym typeface="Calibri"/>
                        </a:rPr>
                        <a:t>but one or more parts</a:t>
                      </a:r>
                    </a:p>
                    <a:p>
                      <a:pPr marL="0" marR="0" lvl="0" indent="0" algn="l" rtl="0">
                        <a:spcBef>
                          <a:spcPts val="0"/>
                        </a:spcBef>
                        <a:buSzPct val="25000"/>
                        <a:buNone/>
                      </a:pPr>
                      <a:r>
                        <a:rPr lang="en-US" sz="900" u="none" strike="noStrike" cap="none" baseline="0">
                          <a:latin typeface="Calibri"/>
                          <a:ea typeface="Calibri"/>
                          <a:cs typeface="Calibri"/>
                          <a:sym typeface="Calibri"/>
                        </a:rPr>
                        <a:t>are missing</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No details provided or</a:t>
                      </a:r>
                    </a:p>
                    <a:p>
                      <a:pPr marL="0" marR="0" lvl="0" indent="0" algn="l" rtl="0">
                        <a:spcBef>
                          <a:spcPts val="0"/>
                        </a:spcBef>
                        <a:buSzPct val="25000"/>
                        <a:buNone/>
                      </a:pPr>
                      <a:r>
                        <a:rPr lang="en-US" sz="900" u="none" strike="noStrike" cap="none" baseline="0">
                          <a:latin typeface="Calibri"/>
                          <a:ea typeface="Calibri"/>
                          <a:cs typeface="Calibri"/>
                          <a:sym typeface="Calibri"/>
                        </a:rPr>
                        <a:t>attempts to add details</a:t>
                      </a:r>
                    </a:p>
                    <a:p>
                      <a:pPr marL="0" marR="0" lvl="0" indent="0" algn="l" rtl="0">
                        <a:spcBef>
                          <a:spcPts val="0"/>
                        </a:spcBef>
                        <a:buSzPct val="25000"/>
                        <a:buNone/>
                      </a:pPr>
                      <a:r>
                        <a:rPr lang="en-US" sz="900" u="none" strike="noStrike" cap="none" baseline="0">
                          <a:latin typeface="Calibri"/>
                          <a:ea typeface="Calibri"/>
                          <a:cs typeface="Calibri"/>
                          <a:sym typeface="Calibri"/>
                        </a:rPr>
                        <a:t>to drawings or writing</a:t>
                      </a:r>
                    </a:p>
                    <a:p>
                      <a:pPr marL="0" marR="0" lvl="0" indent="0" algn="l" rtl="0">
                        <a:spcBef>
                          <a:spcPts val="0"/>
                        </a:spcBef>
                        <a:buSzPct val="25000"/>
                        <a:buNone/>
                      </a:pPr>
                      <a:r>
                        <a:rPr lang="en-US" sz="900" u="none" strike="noStrike" cap="none" baseline="0">
                          <a:latin typeface="Calibri"/>
                          <a:ea typeface="Calibri"/>
                          <a:cs typeface="Calibri"/>
                          <a:sym typeface="Calibri"/>
                        </a:rPr>
                        <a:t>which may be random,</a:t>
                      </a:r>
                    </a:p>
                    <a:p>
                      <a:pPr marL="0" marR="0" lvl="0" indent="0" algn="l" rtl="0">
                        <a:spcBef>
                          <a:spcPts val="0"/>
                        </a:spcBef>
                        <a:buSzPct val="25000"/>
                        <a:buNone/>
                      </a:pPr>
                      <a:r>
                        <a:rPr lang="en-US" sz="900" u="none" strike="noStrike" cap="none" baseline="0">
                          <a:latin typeface="Calibri"/>
                          <a:ea typeface="Calibri"/>
                          <a:cs typeface="Calibri"/>
                          <a:sym typeface="Calibri"/>
                        </a:rPr>
                        <a:t>inaccurate, or irrelevant</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Generally uses basic,</a:t>
                      </a:r>
                    </a:p>
                    <a:p>
                      <a:pPr marL="0" marR="0" lvl="0" indent="0" algn="l" rtl="0">
                        <a:spcBef>
                          <a:spcPts val="0"/>
                        </a:spcBef>
                        <a:buSzPct val="25000"/>
                        <a:buNone/>
                      </a:pPr>
                      <a:r>
                        <a:rPr lang="en-US" sz="900" u="none" strike="noStrike" cap="none" baseline="0">
                          <a:latin typeface="Calibri"/>
                          <a:ea typeface="Calibri"/>
                          <a:cs typeface="Calibri"/>
                          <a:sym typeface="Calibri"/>
                        </a:rPr>
                        <a:t>incorrect, or below</a:t>
                      </a:r>
                    </a:p>
                    <a:p>
                      <a:pPr marL="0" marR="0" lvl="0" indent="0" algn="l" rtl="0">
                        <a:spcBef>
                          <a:spcPts val="0"/>
                        </a:spcBef>
                        <a:buSzPct val="25000"/>
                        <a:buNone/>
                      </a:pPr>
                      <a:r>
                        <a:rPr lang="en-US" sz="900" u="none" strike="noStrike" cap="none" baseline="0">
                          <a:latin typeface="Calibri"/>
                          <a:ea typeface="Calibri"/>
                          <a:cs typeface="Calibri"/>
                          <a:sym typeface="Calibri"/>
                        </a:rPr>
                        <a:t>grade level vocabulary</a:t>
                      </a:r>
                    </a:p>
                    <a:p>
                      <a:pPr marL="0" marR="0" lvl="0" indent="0" algn="l" rtl="0">
                        <a:spcBef>
                          <a:spcPts val="0"/>
                        </a:spcBef>
                        <a:buSzPct val="25000"/>
                        <a:buNone/>
                      </a:pPr>
                      <a:r>
                        <a:rPr lang="en-US" sz="900" u="none" strike="noStrike" cap="none" baseline="0">
                          <a:latin typeface="Calibri"/>
                          <a:ea typeface="Calibri"/>
                          <a:cs typeface="Calibri"/>
                          <a:sym typeface="Calibri"/>
                        </a:rPr>
                        <a:t>when dictating (K) or</a:t>
                      </a:r>
                    </a:p>
                    <a:p>
                      <a:pPr marL="0" marR="0" lvl="0" indent="0" algn="l" rtl="0">
                        <a:spcBef>
                          <a:spcPts val="0"/>
                        </a:spcBef>
                        <a:buSzPct val="25000"/>
                        <a:buNone/>
                      </a:pPr>
                      <a:r>
                        <a:rPr lang="en-US" sz="900" u="none" strike="noStrike" cap="none" baseline="0">
                          <a:latin typeface="Calibri"/>
                          <a:ea typeface="Calibri"/>
                          <a:cs typeface="Calibri"/>
                          <a:sym typeface="Calibri"/>
                        </a:rPr>
                        <a:t>writing</a:t>
                      </a:r>
                    </a:p>
                    <a:p>
                      <a:pPr marL="0" marR="0" lvl="0" indent="0" algn="l" rtl="0">
                        <a:spcBef>
                          <a:spcPts val="0"/>
                        </a:spcBef>
                        <a:buSzPct val="25000"/>
                        <a:buNone/>
                      </a:pPr>
                      <a:r>
                        <a:rPr lang="en-US" sz="900" u="none" strike="noStrike" cap="none" baseline="0">
                          <a:latin typeface="Calibri"/>
                          <a:ea typeface="Calibri"/>
                          <a:cs typeface="Calibri"/>
                          <a:sym typeface="Calibri"/>
                        </a:rPr>
                        <a:t>Uses adult/peer feedback to</a:t>
                      </a:r>
                    </a:p>
                    <a:p>
                      <a:pPr marL="0" marR="0" lvl="0" indent="0" algn="l" rtl="0">
                        <a:spcBef>
                          <a:spcPts val="0"/>
                        </a:spcBef>
                        <a:buSzPct val="25000"/>
                        <a:buNone/>
                      </a:pPr>
                      <a:r>
                        <a:rPr lang="en-US" sz="900" u="none" strike="noStrike" cap="none" baseline="0">
                          <a:latin typeface="Calibri"/>
                          <a:ea typeface="Calibri"/>
                          <a:cs typeface="Calibri"/>
                          <a:sym typeface="Calibri"/>
                        </a:rPr>
                        <a:t>revise</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a:txBody>
                    <a:bodyPr/>
                    <a:lstStyle/>
                    <a:p>
                      <a:pPr marL="0" marR="0" lvl="0" indent="0" algn="l" rtl="0">
                        <a:spcBef>
                          <a:spcPts val="0"/>
                        </a:spcBef>
                        <a:buSzPct val="25000"/>
                        <a:buNone/>
                      </a:pPr>
                      <a:r>
                        <a:rPr lang="en-US" sz="900" u="none" strike="noStrike" cap="none" baseline="0">
                          <a:latin typeface="Calibri"/>
                          <a:ea typeface="Calibri"/>
                          <a:cs typeface="Calibri"/>
                          <a:sym typeface="Calibri"/>
                        </a:rPr>
                        <a:t>Edits with support from peers or adults (gr 2-3)</a:t>
                      </a:r>
                    </a:p>
                    <a:p>
                      <a:pPr marL="0" marR="0" lvl="0" indent="0" algn="l" rtl="0">
                        <a:spcBef>
                          <a:spcPts val="0"/>
                        </a:spcBef>
                        <a:buSzPct val="25000"/>
                        <a:buNone/>
                      </a:pPr>
                      <a:r>
                        <a:rPr lang="en-US" sz="900" u="none" strike="noStrike" cap="none" baseline="0">
                          <a:latin typeface="Calibri"/>
                          <a:ea typeface="Calibri"/>
                          <a:cs typeface="Calibri"/>
                          <a:sym typeface="Calibri"/>
                        </a:rPr>
                        <a:t>Uses below grade-level</a:t>
                      </a:r>
                    </a:p>
                    <a:p>
                      <a:pPr marL="0" marR="0" lvl="0" indent="0" algn="l" rtl="0">
                        <a:spcBef>
                          <a:spcPts val="0"/>
                        </a:spcBef>
                        <a:buSzPct val="25000"/>
                        <a:buNone/>
                      </a:pPr>
                      <a:r>
                        <a:rPr lang="en-US" sz="900" u="none" strike="noStrike" cap="none" baseline="0">
                          <a:latin typeface="Calibri"/>
                          <a:ea typeface="Calibri"/>
                          <a:cs typeface="Calibri"/>
                          <a:sym typeface="Calibri"/>
                        </a:rPr>
                        <a:t>basic mechanics with</a:t>
                      </a:r>
                    </a:p>
                    <a:p>
                      <a:pPr marL="0" marR="0" lvl="0" indent="0" algn="l" rtl="0">
                        <a:spcBef>
                          <a:spcPts val="0"/>
                        </a:spcBef>
                        <a:buSzPct val="25000"/>
                        <a:buNone/>
                      </a:pPr>
                      <a:r>
                        <a:rPr lang="en-US" sz="900" u="none" strike="noStrike" cap="none" baseline="0">
                          <a:latin typeface="Calibri"/>
                          <a:ea typeface="Calibri"/>
                          <a:cs typeface="Calibri"/>
                          <a:sym typeface="Calibri"/>
                        </a:rPr>
                        <a:t>frequent errors</a:t>
                      </a:r>
                    </a:p>
                  </a:txBody>
                  <a:tcPr marL="26118" marR="0" marT="0" marB="0">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r>
              <a:tr h="337670">
                <a:tc>
                  <a:txBody>
                    <a:bodyPr/>
                    <a:lstStyle/>
                    <a:p>
                      <a:pPr marL="0" marR="0" lvl="0" indent="0" algn="ctr" rtl="0">
                        <a:lnSpc>
                          <a:spcPct val="115000"/>
                        </a:lnSpc>
                        <a:spcBef>
                          <a:spcPts val="0"/>
                        </a:spcBef>
                        <a:spcAft>
                          <a:spcPts val="0"/>
                        </a:spcAft>
                        <a:buSzPct val="25000"/>
                        <a:buNone/>
                      </a:pPr>
                      <a:r>
                        <a:rPr lang="en-US" sz="1900" b="1" u="none" strike="noStrike" cap="none" baseline="0">
                          <a:solidFill>
                            <a:srgbClr val="000000"/>
                          </a:solidFill>
                          <a:latin typeface="Calibri"/>
                          <a:ea typeface="Calibri"/>
                          <a:cs typeface="Calibri"/>
                          <a:sym typeface="Calibri"/>
                        </a:rPr>
                        <a:t>0</a:t>
                      </a:r>
                    </a:p>
                  </a:txBody>
                  <a:tcPr marL="87082" marR="26965" marT="0"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gridSpan="5">
                  <a:txBody>
                    <a:bodyPr/>
                    <a:lstStyle/>
                    <a:p>
                      <a:pPr marL="0" marR="0" lvl="0" indent="0" algn="l" rtl="0">
                        <a:spcBef>
                          <a:spcPts val="0"/>
                        </a:spcBef>
                        <a:buSzPct val="25000"/>
                        <a:buNone/>
                      </a:pPr>
                      <a:r>
                        <a:rPr lang="en-US" sz="1000" b="0" i="0" u="none" strike="noStrike" cap="none" baseline="0">
                          <a:solidFill>
                            <a:srgbClr val="000000"/>
                          </a:solidFill>
                          <a:latin typeface="Calibri"/>
                          <a:ea typeface="Calibri"/>
                          <a:cs typeface="Calibri"/>
                          <a:sym typeface="Calibri"/>
                        </a:rPr>
                        <a:t>A response gets no credit if it provides no evidence of the ability to [fill in with key language from the intended target].</a:t>
                      </a:r>
                    </a:p>
                  </a:txBody>
                  <a:tcPr marL="87082" marR="9906" marT="9355" marB="0" anchor="ctr">
                    <a:lnL w="12700" cap="flat">
                      <a:solidFill>
                        <a:srgbClr val="7F7F7F"/>
                      </a:solidFill>
                      <a:prstDash val="solid"/>
                      <a:round/>
                      <a:headEnd type="none" w="med" len="med"/>
                      <a:tailEnd type="none" w="med" len="med"/>
                    </a:lnL>
                    <a:lnR w="12700" cap="flat">
                      <a:solidFill>
                        <a:srgbClr val="7F7F7F"/>
                      </a:solidFill>
                      <a:prstDash val="solid"/>
                      <a:round/>
                      <a:headEnd type="none" w="med" len="med"/>
                      <a:tailEnd type="none" w="med" len="med"/>
                    </a:lnR>
                    <a:lnT w="12700" cap="flat">
                      <a:solidFill>
                        <a:srgbClr val="7F7F7F"/>
                      </a:solidFill>
                      <a:prstDash val="solid"/>
                      <a:round/>
                      <a:headEnd type="none" w="med" len="med"/>
                      <a:tailEnd type="none" w="med" len="med"/>
                    </a:lnT>
                    <a:lnB w="12700" cap="flat">
                      <a:solidFill>
                        <a:srgbClr val="7F7F7F"/>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45" name="Shape 145"/>
          <p:cNvSpPr/>
          <p:nvPr/>
        </p:nvSpPr>
        <p:spPr>
          <a:xfrm>
            <a:off x="142507" y="342180"/>
            <a:ext cx="6822279" cy="330489"/>
          </a:xfrm>
          <a:prstGeom prst="rect">
            <a:avLst/>
          </a:prstGeom>
          <a:noFill/>
          <a:ln>
            <a:noFill/>
          </a:ln>
        </p:spPr>
        <p:txBody>
          <a:bodyPr lIns="91905" tIns="45941" rIns="91905" bIns="45941" anchor="t" anchorCtr="0">
            <a:noAutofit/>
          </a:bodyPr>
          <a:lstStyle/>
          <a:p>
            <a:pPr algn="ctr">
              <a:buSzPct val="25000"/>
            </a:pPr>
            <a:r>
              <a:rPr lang="en-US" sz="1500" b="1" dirty="0">
                <a:solidFill>
                  <a:schemeClr val="dk1"/>
                </a:solidFill>
                <a:latin typeface="Calibri"/>
                <a:ea typeface="Calibri"/>
                <a:cs typeface="Calibri"/>
                <a:sym typeface="Calibri"/>
              </a:rPr>
              <a:t> Grades K - 2: Generic 4-Point Informational/Explanatory Writing Rubric </a:t>
            </a:r>
          </a:p>
        </p:txBody>
      </p:sp>
      <p:sp>
        <p:nvSpPr>
          <p:cNvPr id="147" name="Shape 147"/>
          <p:cNvSpPr txBox="1">
            <a:spLocks noGrp="1"/>
          </p:cNvSpPr>
          <p:nvPr>
            <p:ph type="sldNum" idx="12"/>
          </p:nvPr>
        </p:nvSpPr>
        <p:spPr>
          <a:xfrm>
            <a:off x="6741460" y="9090026"/>
            <a:ext cx="554472" cy="511173"/>
          </a:xfrm>
          <a:prstGeom prst="rect">
            <a:avLst/>
          </a:prstGeom>
          <a:noFill/>
          <a:ln>
            <a:noFill/>
          </a:ln>
        </p:spPr>
        <p:txBody>
          <a:bodyPr lIns="96649" tIns="48313" rIns="96649" bIns="48313" anchor="ctr" anchorCtr="0">
            <a:noAutofit/>
          </a:bodyPr>
          <a:lstStyle/>
          <a:p>
            <a:pPr>
              <a:buSzPct val="25000"/>
            </a:pPr>
            <a:r>
              <a:rPr lang="en-US"/>
              <a:t> </a:t>
            </a:r>
          </a:p>
        </p:txBody>
      </p:sp>
    </p:spTree>
    <p:extLst>
      <p:ext uri="{BB962C8B-B14F-4D97-AF65-F5344CB8AC3E}">
        <p14:creationId xmlns:p14="http://schemas.microsoft.com/office/powerpoint/2010/main" val="1879992712"/>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173884" y="396100"/>
          <a:ext cx="6967435" cy="5550815"/>
        </p:xfrm>
        <a:graphic>
          <a:graphicData uri="http://schemas.openxmlformats.org/drawingml/2006/table">
            <a:tbl>
              <a:tblPr/>
              <a:tblGrid>
                <a:gridCol w="1898758"/>
                <a:gridCol w="731521"/>
                <a:gridCol w="426721"/>
                <a:gridCol w="426721"/>
                <a:gridCol w="365760"/>
                <a:gridCol w="3117954"/>
              </a:tblGrid>
              <a:tr h="620440">
                <a:tc rowSpan="2">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Receptive modalities*:</a:t>
                      </a:r>
                      <a:r>
                        <a:rPr lang="en-US" sz="900" kern="1200" dirty="0">
                          <a:solidFill>
                            <a:srgbClr val="7F7F7F"/>
                          </a:solidFill>
                          <a:effectLst/>
                          <a:latin typeface="Calibri"/>
                          <a:ea typeface="Calibri"/>
                          <a:cs typeface="Times New Roman"/>
                        </a:rPr>
                        <a:t>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Ways in which students receive communications from others (e.g., listening, reading, viewing). Instruction and assessment of receptive modalities focus on students’ communication of their understanding of the meaning of communications from others.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900" kern="1200" dirty="0">
                          <a:solidFill>
                            <a:srgbClr val="7F7F7F"/>
                          </a:solidFill>
                          <a:effectLst/>
                          <a:latin typeface="Calibri"/>
                          <a:ea typeface="Calibri"/>
                          <a:cs typeface="Times New Roman"/>
                        </a:rPr>
                        <a:t>Listening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&amp; reading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9 - create clear and coherent grade-appropriate </a:t>
                      </a:r>
                      <a:r>
                        <a:rPr lang="en-US" sz="1300" kern="1200" dirty="0">
                          <a:effectLst/>
                          <a:latin typeface="Calibri"/>
                          <a:ea typeface="Times New Roman"/>
                          <a:cs typeface="Times New Roman"/>
                        </a:rPr>
                        <a:t>speech and text   </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rowSpan="8">
                  <a:txBody>
                    <a:bodyPr/>
                    <a:lstStyle/>
                    <a:p>
                      <a:pPr marL="291465" marR="71755" indent="-219710" algn="ctr">
                        <a:lnSpc>
                          <a:spcPct val="115000"/>
                        </a:lnSpc>
                        <a:spcBef>
                          <a:spcPts val="0"/>
                        </a:spcBef>
                        <a:spcAft>
                          <a:spcPts val="0"/>
                        </a:spcAft>
                      </a:pPr>
                      <a:r>
                        <a:rPr lang="en-US" sz="1300" b="1" kern="1200" dirty="0">
                          <a:effectLst/>
                          <a:latin typeface="Calibri"/>
                          <a:ea typeface="Times New Roman"/>
                          <a:cs typeface="Times New Roman"/>
                        </a:rPr>
                        <a:t>10 - make accurate use </a:t>
                      </a:r>
                      <a:r>
                        <a:rPr lang="en-US" sz="1300" kern="1200" dirty="0">
                          <a:effectLst/>
                          <a:latin typeface="Calibri"/>
                          <a:ea typeface="Times New Roman"/>
                          <a:cs typeface="Times New Roman"/>
                        </a:rPr>
                        <a:t>of standard English to communicate in grade-appropriate speech and writing</a:t>
                      </a:r>
                      <a:endParaRPr lang="en-US" sz="1500" dirty="0">
                        <a:effectLst/>
                        <a:latin typeface="Calibri"/>
                        <a:ea typeface="Calibri"/>
                        <a:cs typeface="Times New Roman"/>
                      </a:endParaRPr>
                    </a:p>
                  </a:txBody>
                  <a:tcPr marL="0" marR="0" marT="0" marB="0" vert="vert27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EEECE1"/>
                    </a:solidFill>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1</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construct meaning </a:t>
                      </a:r>
                      <a:r>
                        <a:rPr lang="en-US" sz="900" kern="1200" dirty="0">
                          <a:solidFill>
                            <a:srgbClr val="7F7F7F"/>
                          </a:solidFill>
                          <a:effectLst/>
                          <a:latin typeface="Calibri"/>
                          <a:ea typeface="Calibri"/>
                          <a:cs typeface="GillSansMT"/>
                        </a:rPr>
                        <a:t>from oral presentations and literary and informational text through grade-appropriate listening, reading, and viewing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93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Calibri"/>
                          <a:cs typeface="Times New Roman"/>
                        </a:rPr>
                        <a:t>8</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determine the meaning</a:t>
                      </a:r>
                      <a:r>
                        <a:rPr lang="en-US" sz="900" kern="1200" dirty="0">
                          <a:solidFill>
                            <a:srgbClr val="7F7F7F"/>
                          </a:solidFill>
                          <a:effectLst/>
                          <a:latin typeface="Calibri"/>
                          <a:ea typeface="Calibri"/>
                          <a:cs typeface="GillSansMT"/>
                        </a:rPr>
                        <a:t> of words and phrases in oral presentations and literary and informational text</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787860">
                <a:tc rowSpan="3">
                  <a:txBody>
                    <a:bodyPr/>
                    <a:lstStyle/>
                    <a:p>
                      <a:pPr marL="0" marR="0">
                        <a:lnSpc>
                          <a:spcPct val="115000"/>
                        </a:lnSpc>
                        <a:spcBef>
                          <a:spcPts val="0"/>
                        </a:spcBef>
                        <a:spcAft>
                          <a:spcPts val="0"/>
                        </a:spcAft>
                      </a:pPr>
                      <a:r>
                        <a:rPr lang="en-US" sz="2000" b="1" kern="1200" dirty="0">
                          <a:effectLst/>
                          <a:latin typeface="Calibri"/>
                          <a:ea typeface="Calibri"/>
                          <a:cs typeface="Times New Roman"/>
                        </a:rPr>
                        <a:t>Productive modalities*:</a:t>
                      </a:r>
                      <a:r>
                        <a:rPr lang="en-US" sz="2000" kern="1200" dirty="0">
                          <a:effectLst/>
                          <a:latin typeface="Calibri"/>
                          <a:ea typeface="Calibri"/>
                          <a:cs typeface="Times New Roman"/>
                        </a:rPr>
                        <a:t> </a:t>
                      </a:r>
                      <a:r>
                        <a:rPr lang="en-US" sz="1200" kern="1200" dirty="0">
                          <a:effectLst/>
                          <a:latin typeface="Calibri"/>
                          <a:ea typeface="Calibri"/>
                          <a:cs typeface="Times New Roman"/>
                        </a:rPr>
                        <a:t>Ways in which students communicate to others (e.g., speaking, writing, and drawing). Instruction and assessment of productive modalities focus on students’ communication of their own understanding or interpretation.</a:t>
                      </a:r>
                      <a:endParaRPr lang="en-US" sz="12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rowSpan="3">
                  <a:txBody>
                    <a:bodyPr/>
                    <a:lstStyle/>
                    <a:p>
                      <a:pPr marL="0" marR="0" algn="ctr">
                        <a:lnSpc>
                          <a:spcPct val="115000"/>
                        </a:lnSpc>
                        <a:spcBef>
                          <a:spcPts val="0"/>
                        </a:spcBef>
                        <a:spcAft>
                          <a:spcPts val="0"/>
                        </a:spcAft>
                      </a:pPr>
                      <a:r>
                        <a:rPr lang="en-US" sz="1200" kern="1200" dirty="0">
                          <a:effectLst/>
                          <a:latin typeface="Calibri"/>
                          <a:ea typeface="Calibri"/>
                          <a:cs typeface="Times New Roman"/>
                        </a:rPr>
                        <a:t>Speaking </a:t>
                      </a:r>
                      <a:br>
                        <a:rPr lang="en-US" sz="1200" kern="1200" dirty="0">
                          <a:effectLst/>
                          <a:latin typeface="Calibri"/>
                          <a:ea typeface="Calibri"/>
                          <a:cs typeface="Times New Roman"/>
                        </a:rPr>
                      </a:br>
                      <a:r>
                        <a:rPr lang="en-US" sz="1200" kern="1200" dirty="0">
                          <a:effectLst/>
                          <a:latin typeface="Calibri"/>
                          <a:ea typeface="Calibri"/>
                          <a:cs typeface="Times New Roman"/>
                        </a:rPr>
                        <a:t>&amp;</a:t>
                      </a:r>
                      <a:endParaRPr lang="en-US" sz="1200" dirty="0">
                        <a:effectLst/>
                        <a:latin typeface="Calibri"/>
                        <a:ea typeface="Calibri"/>
                        <a:cs typeface="Times New Roman"/>
                      </a:endParaRPr>
                    </a:p>
                    <a:p>
                      <a:pPr marL="0" marR="0" algn="ctr">
                        <a:lnSpc>
                          <a:spcPct val="115000"/>
                        </a:lnSpc>
                        <a:spcBef>
                          <a:spcPts val="0"/>
                        </a:spcBef>
                        <a:spcAft>
                          <a:spcPts val="0"/>
                        </a:spcAft>
                      </a:pPr>
                      <a:r>
                        <a:rPr lang="en-US" sz="1200" kern="1200" dirty="0">
                          <a:effectLst/>
                          <a:latin typeface="Calibri"/>
                          <a:ea typeface="Calibri"/>
                          <a:cs typeface="Times New Roman"/>
                        </a:rPr>
                        <a:t>Writing</a:t>
                      </a:r>
                      <a:endParaRPr lang="en-US" sz="12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GillSansMT"/>
                        </a:rPr>
                        <a:t>3</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speak and write about grade-appropriate complex literary and informational texts and topics</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18113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b="1" kern="1200" dirty="0">
                          <a:effectLst/>
                          <a:latin typeface="Calibri"/>
                          <a:ea typeface="Times New Roman"/>
                          <a:cs typeface="Times New Roman"/>
                        </a:rPr>
                        <a:t>4</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c>
                  <a:txBody>
                    <a:bodyPr/>
                    <a:lstStyle/>
                    <a:p>
                      <a:pPr marL="0" marR="0">
                        <a:lnSpc>
                          <a:spcPct val="115000"/>
                        </a:lnSpc>
                        <a:spcBef>
                          <a:spcPts val="0"/>
                        </a:spcBef>
                        <a:spcAft>
                          <a:spcPts val="0"/>
                        </a:spcAft>
                      </a:pPr>
                      <a:r>
                        <a:rPr lang="en-US" sz="1700" b="1" kern="1200">
                          <a:effectLst/>
                          <a:latin typeface="Calibri"/>
                          <a:ea typeface="Calibri"/>
                          <a:cs typeface="GillSansMT"/>
                        </a:rPr>
                        <a:t>construct grade-appropriate oral and written claims and support them with reasoning and evidence</a:t>
                      </a:r>
                      <a:endParaRPr lang="en-US" sz="150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EEECE1"/>
                    </a:solidFill>
                  </a:tcPr>
                </a:tc>
              </a:tr>
              <a:tr h="76505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2300" kern="1200" dirty="0">
                          <a:effectLst/>
                          <a:latin typeface="Calibri"/>
                          <a:ea typeface="Times New Roman"/>
                          <a:cs typeface="Times New Roman"/>
                        </a:rPr>
                        <a:t>7</a:t>
                      </a:r>
                      <a:endParaRPr lang="en-US" sz="15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300" kern="1200" dirty="0">
                          <a:effectLst/>
                          <a:latin typeface="Calibri"/>
                          <a:ea typeface="Calibri"/>
                          <a:cs typeface="GillSansMT"/>
                        </a:rPr>
                        <a:t>adapt language choices to purpose, task, and audience when speaking and writing</a:t>
                      </a:r>
                      <a:endParaRPr lang="en-US" sz="15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18122">
                <a:tc rowSpan="3">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Times New Roman"/>
                        </a:rPr>
                        <a:t>Interactive modalities*: </a:t>
                      </a:r>
                      <a:r>
                        <a:rPr lang="en-US" sz="900" kern="1200" dirty="0">
                          <a:solidFill>
                            <a:srgbClr val="7F7F7F"/>
                          </a:solidFill>
                          <a:effectLst/>
                          <a:latin typeface="Calibri"/>
                          <a:ea typeface="Calibri"/>
                          <a:cs typeface="Times New Roman"/>
                        </a:rPr>
                        <a:t>Collaborative use of receptive and productive modalities as “students engage in conversations, provide and obtain information, express feelings and emotions, and exchange opinions” (Phillips, 2008, p. 3). </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en-US" sz="900" kern="1200" dirty="0">
                          <a:solidFill>
                            <a:srgbClr val="7F7F7F"/>
                          </a:solidFill>
                          <a:effectLst/>
                          <a:latin typeface="Calibri"/>
                          <a:ea typeface="Calibri"/>
                          <a:cs typeface="Times New Roman"/>
                        </a:rPr>
                        <a:t>Listening, speaking, reading,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and </a:t>
                      </a:r>
                      <a:br>
                        <a:rPr lang="en-US" sz="900" kern="1200" dirty="0">
                          <a:solidFill>
                            <a:srgbClr val="7F7F7F"/>
                          </a:solidFill>
                          <a:effectLst/>
                          <a:latin typeface="Calibri"/>
                          <a:ea typeface="Calibri"/>
                          <a:cs typeface="Times New Roman"/>
                        </a:rPr>
                      </a:br>
                      <a:r>
                        <a:rPr lang="en-US" sz="900" kern="1200" dirty="0">
                          <a:solidFill>
                            <a:srgbClr val="7F7F7F"/>
                          </a:solidFill>
                          <a:effectLst/>
                          <a:latin typeface="Calibri"/>
                          <a:ea typeface="Calibri"/>
                          <a:cs typeface="Times New Roman"/>
                        </a:rPr>
                        <a:t>writing</a:t>
                      </a:r>
                      <a:endParaRPr lang="en-US" sz="900" dirty="0">
                        <a:effectLst/>
                        <a:latin typeface="Calibri"/>
                        <a:ea typeface="Calibri"/>
                        <a:cs typeface="Times New Roman"/>
                      </a:endParaRPr>
                    </a:p>
                  </a:txBody>
                  <a:tcPr marL="32271" marR="32271" marT="11604"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dirty="0">
                          <a:solidFill>
                            <a:srgbClr val="7F7F7F"/>
                          </a:solidFill>
                          <a:effectLst/>
                          <a:latin typeface="Calibri"/>
                          <a:ea typeface="Times New Roman"/>
                          <a:cs typeface="GillSansMT"/>
                        </a:rPr>
                        <a:t>2</a:t>
                      </a:r>
                      <a:endParaRPr lang="en-US" sz="900" dirty="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participate in grade-appropriate oral and written exchanges</a:t>
                      </a:r>
                      <a:r>
                        <a:rPr lang="en-US" sz="900" kern="1200" dirty="0">
                          <a:solidFill>
                            <a:srgbClr val="7F7F7F"/>
                          </a:solidFill>
                          <a:effectLst/>
                          <a:latin typeface="Calibri"/>
                          <a:ea typeface="Calibri"/>
                          <a:cs typeface="GillSansMT"/>
                        </a:rPr>
                        <a:t> of information, ideas, and analyses, responding to peer, audience, or reader comments and questions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23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5</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conduct research and evaluate and communicate</a:t>
                      </a:r>
                      <a:r>
                        <a:rPr lang="en-US" sz="900" kern="1200" dirty="0">
                          <a:solidFill>
                            <a:srgbClr val="7F7F7F"/>
                          </a:solidFill>
                          <a:effectLst/>
                          <a:latin typeface="Calibri"/>
                          <a:ea typeface="Calibri"/>
                          <a:cs typeface="GillSansMT"/>
                        </a:rPr>
                        <a:t> findings to answer questions or solve problems</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79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219710" marR="0" indent="-219710" algn="ctr">
                        <a:lnSpc>
                          <a:spcPct val="115000"/>
                        </a:lnSpc>
                        <a:spcBef>
                          <a:spcPts val="0"/>
                        </a:spcBef>
                        <a:spcAft>
                          <a:spcPts val="0"/>
                        </a:spcAft>
                      </a:pPr>
                      <a:r>
                        <a:rPr lang="en-US" sz="900" b="1" kern="1200">
                          <a:solidFill>
                            <a:srgbClr val="7F7F7F"/>
                          </a:solidFill>
                          <a:effectLst/>
                          <a:latin typeface="Calibri"/>
                          <a:ea typeface="Times New Roman"/>
                          <a:cs typeface="Times New Roman"/>
                        </a:rPr>
                        <a:t>6</a:t>
                      </a:r>
                      <a:endParaRPr lang="en-US" sz="900">
                        <a:effectLst/>
                        <a:latin typeface="Calibri"/>
                        <a:ea typeface="Calibri"/>
                        <a:cs typeface="Times New Roman"/>
                      </a:endParaRPr>
                    </a:p>
                  </a:txBody>
                  <a:tcPr marL="32271" marR="32271" marT="11604"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900" b="1" kern="1200" dirty="0">
                          <a:solidFill>
                            <a:srgbClr val="7F7F7F"/>
                          </a:solidFill>
                          <a:effectLst/>
                          <a:latin typeface="Calibri"/>
                          <a:ea typeface="Calibri"/>
                          <a:cs typeface="GillSansMT"/>
                        </a:rPr>
                        <a:t>analyze and critique</a:t>
                      </a:r>
                      <a:r>
                        <a:rPr lang="en-US" sz="900" kern="1200" dirty="0">
                          <a:solidFill>
                            <a:srgbClr val="7F7F7F"/>
                          </a:solidFill>
                          <a:effectLst/>
                          <a:latin typeface="Calibri"/>
                          <a:ea typeface="Calibri"/>
                          <a:cs typeface="GillSansMT"/>
                        </a:rPr>
                        <a:t> the arguments of others orally and in writing</a:t>
                      </a:r>
                      <a:endParaRPr lang="en-US" sz="900" dirty="0">
                        <a:effectLst/>
                        <a:latin typeface="Calibri"/>
                        <a:ea typeface="Calibri"/>
                        <a:cs typeface="Times New Roman"/>
                      </a:endParaRPr>
                    </a:p>
                  </a:txBody>
                  <a:tcPr marL="32271" marR="32271" marT="1160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Table 6"/>
          <p:cNvGraphicFramePr>
            <a:graphicFrameLocks noGrp="1"/>
          </p:cNvGraphicFramePr>
          <p:nvPr>
            <p:extLst/>
          </p:nvPr>
        </p:nvGraphicFramePr>
        <p:xfrm>
          <a:off x="173883" y="5922271"/>
          <a:ext cx="6967433" cy="2402356"/>
        </p:xfrm>
        <a:graphic>
          <a:graphicData uri="http://schemas.openxmlformats.org/drawingml/2006/table">
            <a:tbl>
              <a:tblPr firstRow="1" firstCol="1" bandRow="1"/>
              <a:tblGrid>
                <a:gridCol w="791855"/>
                <a:gridCol w="877427"/>
                <a:gridCol w="870930"/>
                <a:gridCol w="798352"/>
                <a:gridCol w="1016084"/>
                <a:gridCol w="1088661"/>
                <a:gridCol w="1524124"/>
              </a:tblGrid>
              <a:tr h="584765">
                <a:tc>
                  <a:txBody>
                    <a:bodyPr/>
                    <a:lstStyle/>
                    <a:p>
                      <a:pPr marL="0" marR="0" algn="ctr">
                        <a:lnSpc>
                          <a:spcPct val="115000"/>
                        </a:lnSpc>
                        <a:spcBef>
                          <a:spcPts val="0"/>
                        </a:spcBef>
                        <a:spcAft>
                          <a:spcPts val="0"/>
                        </a:spcAft>
                      </a:pPr>
                      <a:r>
                        <a:rPr lang="en-US" sz="1400" b="1" dirty="0">
                          <a:solidFill>
                            <a:srgbClr val="000000"/>
                          </a:solidFill>
                          <a:effectLst/>
                          <a:latin typeface="Calibri"/>
                          <a:ea typeface="Times New Roman"/>
                          <a:cs typeface="Times New Roman"/>
                        </a:rPr>
                        <a:t>Standard</a:t>
                      </a:r>
                      <a:endParaRPr lang="en-US" sz="14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1700" b="1" dirty="0">
                          <a:effectLst/>
                          <a:latin typeface="Calibri"/>
                          <a:ea typeface="Times New Roman"/>
                          <a:cs typeface="Times New Roman"/>
                        </a:rPr>
                        <a:t>An ELL can…</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5">
                  <a:txBody>
                    <a:bodyPr/>
                    <a:lstStyle/>
                    <a:p>
                      <a:pPr marL="0" marR="0">
                        <a:lnSpc>
                          <a:spcPct val="115000"/>
                        </a:lnSpc>
                        <a:spcBef>
                          <a:spcPts val="0"/>
                        </a:spcBef>
                        <a:spcAft>
                          <a:spcPts val="0"/>
                        </a:spcAft>
                      </a:pPr>
                      <a:r>
                        <a:rPr lang="en-US" sz="1700" b="1" dirty="0">
                          <a:solidFill>
                            <a:srgbClr val="000000"/>
                          </a:solidFill>
                          <a:effectLst/>
                          <a:latin typeface="Calibri"/>
                          <a:ea typeface="Times New Roman"/>
                          <a:cs typeface="Times New Roman"/>
                        </a:rPr>
                        <a:t>By the end of an English language proficiency level, an ELL in </a:t>
                      </a:r>
                      <a:r>
                        <a:rPr lang="en-US" sz="1700" b="1" dirty="0" smtClean="0">
                          <a:solidFill>
                            <a:srgbClr val="000000"/>
                          </a:solidFill>
                          <a:effectLst/>
                          <a:latin typeface="Calibri"/>
                          <a:ea typeface="Times New Roman"/>
                          <a:cs typeface="Times New Roman"/>
                        </a:rPr>
                        <a:t>1</a:t>
                      </a:r>
                      <a:r>
                        <a:rPr lang="en-US" sz="1700" b="1" baseline="30000" dirty="0" smtClean="0">
                          <a:solidFill>
                            <a:srgbClr val="000000"/>
                          </a:solidFill>
                          <a:effectLst/>
                          <a:latin typeface="Calibri"/>
                          <a:ea typeface="Times New Roman"/>
                          <a:cs typeface="Times New Roman"/>
                        </a:rPr>
                        <a:t>st</a:t>
                      </a:r>
                      <a:r>
                        <a:rPr lang="en-US" sz="1700" b="1" dirty="0" smtClean="0">
                          <a:solidFill>
                            <a:srgbClr val="000000"/>
                          </a:solidFill>
                          <a:effectLst/>
                          <a:latin typeface="Calibri"/>
                          <a:ea typeface="Times New Roman"/>
                          <a:cs typeface="Times New Roman"/>
                        </a:rPr>
                        <a:t> Grade </a:t>
                      </a:r>
                      <a:r>
                        <a:rPr lang="en-US" sz="1700" b="1" dirty="0">
                          <a:solidFill>
                            <a:srgbClr val="000000"/>
                          </a:solidFill>
                          <a:effectLst/>
                          <a:latin typeface="Calibri"/>
                          <a:ea typeface="Times New Roman"/>
                          <a:cs typeface="Times New Roman"/>
                        </a:rPr>
                        <a:t>can . . . </a:t>
                      </a:r>
                      <a:endParaRPr lang="en-US" sz="17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4798">
                <a:tc rowSpan="2">
                  <a:txBody>
                    <a:bodyPr/>
                    <a:lstStyle/>
                    <a:p>
                      <a:pPr marL="0" marR="0" algn="ctr">
                        <a:lnSpc>
                          <a:spcPct val="115000"/>
                        </a:lnSpc>
                        <a:spcBef>
                          <a:spcPts val="0"/>
                        </a:spcBef>
                        <a:spcAft>
                          <a:spcPts val="0"/>
                        </a:spcAft>
                      </a:pPr>
                      <a:r>
                        <a:rPr lang="en-US" sz="3000" b="1" dirty="0">
                          <a:solidFill>
                            <a:srgbClr val="000000"/>
                          </a:solidFill>
                          <a:effectLst/>
                          <a:latin typeface="Calibri"/>
                          <a:ea typeface="Times New Roman"/>
                          <a:cs typeface="Times New Roman"/>
                        </a:rPr>
                        <a:t>4</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Productive</a:t>
                      </a:r>
                      <a:endParaRPr lang="en-US" sz="1300" dirty="0">
                        <a:effectLst/>
                        <a:latin typeface="Calibri"/>
                        <a:ea typeface="Calibri"/>
                        <a:cs typeface="Times New Roman"/>
                      </a:endParaRPr>
                    </a:p>
                    <a:p>
                      <a:pPr marL="0" marR="0" algn="ctr">
                        <a:lnSpc>
                          <a:spcPct val="115000"/>
                        </a:lnSpc>
                        <a:spcBef>
                          <a:spcPts val="0"/>
                        </a:spcBef>
                        <a:spcAft>
                          <a:spcPts val="0"/>
                        </a:spcAft>
                      </a:pPr>
                      <a:r>
                        <a:rPr lang="en-US" sz="1200" dirty="0">
                          <a:solidFill>
                            <a:srgbClr val="000000"/>
                          </a:solidFill>
                          <a:effectLst/>
                          <a:latin typeface="Calibri"/>
                          <a:ea typeface="Times New Roman"/>
                          <a:cs typeface="Times New Roman"/>
                        </a:rPr>
                        <a:t>(S &amp; W)</a:t>
                      </a:r>
                      <a:endParaRPr lang="en-US" sz="13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marL="0" marR="0">
                        <a:lnSpc>
                          <a:spcPct val="115000"/>
                        </a:lnSpc>
                        <a:spcBef>
                          <a:spcPts val="0"/>
                        </a:spcBef>
                        <a:spcAft>
                          <a:spcPts val="0"/>
                        </a:spcAft>
                      </a:pPr>
                      <a:r>
                        <a:rPr lang="en-US" sz="900" b="1" dirty="0">
                          <a:effectLst/>
                          <a:latin typeface="Calibri"/>
                          <a:ea typeface="Times New Roman"/>
                          <a:cs typeface="Times New Roman"/>
                        </a:rPr>
                        <a:t>…construct grade-appropriate oral and written claims and support them with reasoning and evidence. </a:t>
                      </a:r>
                      <a:endParaRPr lang="en-US" sz="9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1</a:t>
                      </a:r>
                      <a:endParaRPr lang="en-US" sz="2000" dirty="0">
                        <a:effectLst/>
                        <a:latin typeface="Calibri"/>
                        <a:ea typeface="Calibri"/>
                        <a:cs typeface="Times New Roman"/>
                      </a:endParaRPr>
                    </a:p>
                  </a:txBody>
                  <a:tcPr marL="47587" marR="4758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2</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3</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a:solidFill>
                            <a:srgbClr val="000000"/>
                          </a:solidFill>
                          <a:effectLst/>
                          <a:latin typeface="Calibri"/>
                          <a:ea typeface="Times New Roman"/>
                          <a:cs typeface="Times New Roman"/>
                        </a:rPr>
                        <a:t>4</a:t>
                      </a:r>
                      <a:endParaRPr lang="en-US" sz="200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2000" b="1" dirty="0">
                          <a:solidFill>
                            <a:srgbClr val="000000"/>
                          </a:solidFill>
                          <a:effectLst/>
                          <a:latin typeface="Calibri"/>
                          <a:ea typeface="Times New Roman"/>
                          <a:cs typeface="Times New Roman"/>
                        </a:rPr>
                        <a:t>5</a:t>
                      </a:r>
                      <a:endParaRPr lang="en-US" sz="2000" dirty="0">
                        <a:effectLst/>
                        <a:latin typeface="Calibri"/>
                        <a:ea typeface="Calibri"/>
                        <a:cs typeface="Times New Roman"/>
                      </a:endParaRPr>
                    </a:p>
                  </a:txBody>
                  <a:tcPr marL="5948" marR="5948" marT="10409" marB="1040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435134">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900" dirty="0">
                          <a:solidFill>
                            <a:srgbClr val="000000"/>
                          </a:solidFill>
                          <a:effectLst/>
                          <a:latin typeface="Calibri"/>
                          <a:ea typeface="Times New Roman"/>
                          <a:cs typeface="Times New Roman"/>
                        </a:rPr>
                        <a:t>…express </a:t>
                      </a:r>
                      <a:r>
                        <a:rPr lang="en-US" sz="900" dirty="0" smtClean="0">
                          <a:solidFill>
                            <a:srgbClr val="000000"/>
                          </a:solidFill>
                          <a:effectLst/>
                          <a:latin typeface="Calibri"/>
                          <a:ea typeface="Times New Roman"/>
                          <a:cs typeface="Times New Roman"/>
                        </a:rPr>
                        <a:t>a preference or opinion about </a:t>
                      </a:r>
                      <a:r>
                        <a:rPr lang="en-US" sz="900" dirty="0">
                          <a:solidFill>
                            <a:srgbClr val="000000"/>
                          </a:solidFill>
                          <a:effectLst/>
                          <a:latin typeface="Calibri"/>
                          <a:ea typeface="Times New Roman"/>
                          <a:cs typeface="Times New Roman"/>
                        </a:rPr>
                        <a:t>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11430">
                        <a:lnSpc>
                          <a:spcPct val="115000"/>
                        </a:lnSpc>
                        <a:spcBef>
                          <a:spcPts val="0"/>
                        </a:spcBef>
                        <a:spcAft>
                          <a:spcPts val="0"/>
                        </a:spcAft>
                      </a:pPr>
                      <a:r>
                        <a:rPr lang="en-US" sz="900" dirty="0" smtClean="0">
                          <a:solidFill>
                            <a:srgbClr val="000000"/>
                          </a:solidFill>
                          <a:effectLst/>
                          <a:latin typeface="Calibri"/>
                          <a:ea typeface="Times New Roman"/>
                          <a:cs typeface="Times New Roman"/>
                        </a:rPr>
                        <a:t>…express an opinion about a familiar topic. </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80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an opinion about a familiar topic or story, &amp; give a reason for the opinion.</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&amp; give a reason for the opinion. </a:t>
                      </a:r>
                      <a:r>
                        <a:rPr lang="en-US" sz="900" b="0" dirty="0" smtClean="0">
                          <a:effectLst/>
                        </a:rPr>
                        <a:t/>
                      </a:r>
                      <a:br>
                        <a:rPr lang="en-US" sz="900" b="0" dirty="0" smtClean="0">
                          <a:effectLst/>
                        </a:rPr>
                      </a:b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900" dirty="0" smtClean="0">
                          <a:solidFill>
                            <a:srgbClr val="000000"/>
                          </a:solidFill>
                          <a:effectLst/>
                          <a:latin typeface="Calibri"/>
                          <a:ea typeface="Times New Roman"/>
                          <a:cs typeface="Times New Roman"/>
                        </a:rPr>
                        <a:t>…</a:t>
                      </a:r>
                      <a:r>
                        <a:rPr lang="en-US" sz="900" b="0" i="0" u="none" strike="noStrike" dirty="0" smtClean="0">
                          <a:solidFill>
                            <a:srgbClr val="000000"/>
                          </a:solidFill>
                          <a:effectLst/>
                          <a:latin typeface="Calibri" panose="020F0502020204030204" pitchFamily="34" charset="0"/>
                        </a:rPr>
                        <a:t>express opinions about a variety of texts &amp; topics, introducing the topic &amp; giving a reason for the opinion, &amp; providing a sense of closure.</a:t>
                      </a:r>
                      <a:endParaRPr lang="en-US" sz="900" dirty="0">
                        <a:effectLst/>
                        <a:latin typeface="Calibri"/>
                        <a:ea typeface="Calibri"/>
                        <a:cs typeface="Times New Roman"/>
                      </a:endParaRPr>
                    </a:p>
                  </a:txBody>
                  <a:tcPr marL="47587" marR="4758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8" name="Rectangle 7"/>
          <p:cNvSpPr/>
          <p:nvPr/>
        </p:nvSpPr>
        <p:spPr>
          <a:xfrm>
            <a:off x="68241" y="8153400"/>
            <a:ext cx="7141316" cy="1011359"/>
          </a:xfrm>
          <a:prstGeom prst="rect">
            <a:avLst/>
          </a:prstGeom>
          <a:solidFill>
            <a:schemeClr val="bg1"/>
          </a:solidFill>
        </p:spPr>
        <p:txBody>
          <a:bodyPr wrap="square" lIns="87179" tIns="43589" rIns="87179" bIns="43589">
            <a:spAutoFit/>
          </a:bodyPr>
          <a:lstStyle/>
          <a:p>
            <a:r>
              <a:rPr lang="en-US" sz="1000" dirty="0"/>
              <a:t>This performance task is based on writing.  As an option if you’d like to monitor growth for ELP as a second goal, teachers can choose to assess ELP standard 4 because it aligns with this specific performance task. Your student’s full composition can be analyzed to identify English language proficiency levels.  It is evident that students will be navigating through the modalities to get to the end product. However, it is important to keep in mind what the full opinion writing performance task is assessing and how deeply the student understands class content and language. The  ELP growth goal is to provide the “just-right scaffolds” for students to demonstrate their understanding in order for them to move from one proficiency level to the next.</a:t>
            </a:r>
          </a:p>
        </p:txBody>
      </p:sp>
      <p:sp>
        <p:nvSpPr>
          <p:cNvPr id="9" name="Rectangle 8"/>
          <p:cNvSpPr/>
          <p:nvPr/>
        </p:nvSpPr>
        <p:spPr>
          <a:xfrm>
            <a:off x="101307" y="29057"/>
            <a:ext cx="7040009" cy="380417"/>
          </a:xfrm>
          <a:prstGeom prst="rect">
            <a:avLst/>
          </a:prstGeom>
        </p:spPr>
        <p:txBody>
          <a:bodyPr wrap="square" lIns="87179" tIns="43589" rIns="87179" bIns="43589">
            <a:spAutoFit/>
          </a:bodyPr>
          <a:lstStyle/>
          <a:p>
            <a:pPr algn="ctr"/>
            <a:r>
              <a:rPr lang="en-US" b="1" i="1" dirty="0"/>
              <a:t>ELP </a:t>
            </a:r>
            <a:r>
              <a:rPr lang="en-US" b="1" i="1" dirty="0" smtClean="0"/>
              <a:t>1</a:t>
            </a:r>
            <a:r>
              <a:rPr lang="en-US" b="1" i="1" baseline="30000" dirty="0" smtClean="0"/>
              <a:t>st</a:t>
            </a:r>
            <a:r>
              <a:rPr lang="en-US" b="1" i="1" dirty="0" smtClean="0"/>
              <a:t> Grade Band Standards </a:t>
            </a:r>
            <a:r>
              <a:rPr lang="en-US" b="1" i="1" dirty="0"/>
              <a:t>Organized by </a:t>
            </a:r>
            <a:r>
              <a:rPr lang="en-US" b="1" i="1" dirty="0" smtClean="0"/>
              <a:t>Modality</a:t>
            </a:r>
          </a:p>
        </p:txBody>
      </p:sp>
      <p:sp>
        <p:nvSpPr>
          <p:cNvPr id="6" name="TextBox 5"/>
          <p:cNvSpPr txBox="1"/>
          <p:nvPr/>
        </p:nvSpPr>
        <p:spPr>
          <a:xfrm>
            <a:off x="136296" y="9144000"/>
            <a:ext cx="3597504" cy="215444"/>
          </a:xfrm>
          <a:prstGeom prst="rect">
            <a:avLst/>
          </a:prstGeom>
          <a:noFill/>
        </p:spPr>
        <p:txBody>
          <a:bodyPr wrap="square" rtlCol="0">
            <a:spAutoFit/>
          </a:bodyPr>
          <a:lstStyle/>
          <a:p>
            <a:r>
              <a:rPr lang="en-US" sz="800" b="1" i="1" dirty="0" smtClean="0"/>
              <a:t>Oregon ELP Standards Aligned with Performance Task, 2014; Arcema Tovar</a:t>
            </a:r>
            <a:endParaRPr lang="en-US" sz="800" b="1" i="1" dirty="0"/>
          </a:p>
        </p:txBody>
      </p:sp>
    </p:spTree>
    <p:extLst>
      <p:ext uri="{BB962C8B-B14F-4D97-AF65-F5344CB8AC3E}">
        <p14:creationId xmlns:p14="http://schemas.microsoft.com/office/powerpoint/2010/main" val="10632523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31990745"/>
              </p:ext>
            </p:extLst>
          </p:nvPr>
        </p:nvGraphicFramePr>
        <p:xfrm>
          <a:off x="246459" y="86656"/>
          <a:ext cx="6894854" cy="8915983"/>
        </p:xfrm>
        <a:graphic>
          <a:graphicData uri="http://schemas.openxmlformats.org/drawingml/2006/table">
            <a:tbl>
              <a:tblPr/>
              <a:tblGrid>
                <a:gridCol w="362889"/>
                <a:gridCol w="455205"/>
                <a:gridCol w="2634531"/>
                <a:gridCol w="859691"/>
                <a:gridCol w="859691"/>
                <a:gridCol w="779961"/>
                <a:gridCol w="526907"/>
                <a:gridCol w="415979"/>
              </a:tblGrid>
              <a:tr h="229163">
                <a:tc gridSpan="8">
                  <a:txBody>
                    <a:bodyPr/>
                    <a:lstStyle/>
                    <a:p>
                      <a:pPr algn="l" fontAlgn="ctr"/>
                      <a:r>
                        <a:rPr lang="en-US" sz="1300" b="1" i="0" u="none" strike="noStrike" dirty="0" smtClean="0">
                          <a:solidFill>
                            <a:srgbClr val="000000"/>
                          </a:solidFill>
                          <a:latin typeface="Calibri"/>
                        </a:rPr>
                        <a:t>Informational Writing  Pre-Assessment</a:t>
                      </a:r>
                      <a:endParaRPr lang="en-US" sz="1300" b="1" i="0" u="none" strike="noStrike" dirty="0">
                        <a:solidFill>
                          <a:srgbClr val="000000"/>
                        </a:solidFill>
                        <a:latin typeface="Calibri"/>
                      </a:endParaRPr>
                    </a:p>
                  </a:txBody>
                  <a:tcPr marL="0" marR="0" marT="0" marB="0" anchor="ctr">
                    <a:lnL>
                      <a:noFill/>
                    </a:lnL>
                    <a:lnR>
                      <a:noFill/>
                    </a:lnR>
                    <a:lnT>
                      <a:noFill/>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34927">
                <a:tc gridSpan="3">
                  <a:txBody>
                    <a:bodyPr/>
                    <a:lstStyle/>
                    <a:p>
                      <a:pPr algn="l" fontAlgn="t"/>
                      <a:r>
                        <a:rPr lang="en-US" sz="1100" b="1" i="0" u="none" strike="noStrike" dirty="0">
                          <a:solidFill>
                            <a:srgbClr val="000000"/>
                          </a:solidFill>
                          <a:latin typeface="Calibri"/>
                        </a:rPr>
                        <a:t>Student and Class Scoring:</a:t>
                      </a:r>
                    </a:p>
                  </a:txBody>
                  <a:tcPr marL="0" marR="0" marT="0" marB="0">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r" fontAlgn="ctr"/>
                      <a:r>
                        <a:rPr lang="en-US" sz="1000" b="1" i="0" u="none" strike="noStrike" dirty="0">
                          <a:solidFill>
                            <a:srgbClr val="000000"/>
                          </a:solidFill>
                          <a:latin typeface="Calibri"/>
                        </a:rPr>
                        <a:t>School Year:</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000" b="1" i="0" u="none" strike="noStrike" dirty="0">
                          <a:solidFill>
                            <a:srgbClr val="000000"/>
                          </a:solidFill>
                          <a:latin typeface="Calibri"/>
                        </a:rPr>
                        <a:t>Grade: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90857">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Teachers Name: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32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endParaRPr lang="en-US"/>
                    </a:p>
                  </a:txBody>
                  <a:tcPr/>
                </a:tc>
                <a:tc>
                  <a:txBody>
                    <a:bodyPr/>
                    <a:lstStyle/>
                    <a:p>
                      <a:pPr algn="r" fontAlgn="ctr"/>
                      <a:r>
                        <a:rPr lang="en-US" sz="1000" b="1" i="0" u="none" strike="noStrike">
                          <a:solidFill>
                            <a:srgbClr val="000000"/>
                          </a:solidFill>
                          <a:latin typeface="Calibri"/>
                        </a:rPr>
                        <a:t>School:</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gridSpan="4">
                  <a:txBody>
                    <a:bodyPr/>
                    <a:lstStyle/>
                    <a:p>
                      <a:pPr algn="ctr" fontAlgn="ctr"/>
                      <a:r>
                        <a:rPr lang="en-US" sz="1000" b="0" i="0" u="none" strike="noStrike" dirty="0">
                          <a:solidFill>
                            <a:srgbClr val="000000"/>
                          </a:solidFill>
                          <a:latin typeface="Calibri"/>
                        </a:rPr>
                        <a:t> </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0831">
                <a:tc gridSpan="2">
                  <a:txBody>
                    <a:bodyPr/>
                    <a:lstStyle/>
                    <a:p>
                      <a:pPr algn="ctr" fontAlgn="ctr"/>
                      <a:endParaRPr lang="en-US" sz="1000" b="0" i="0" u="none" strike="noStrike" dirty="0">
                        <a:solidFill>
                          <a:srgbClr val="000000"/>
                        </a:solidFill>
                        <a:latin typeface="Calibri"/>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r" fontAlgn="ctr"/>
                      <a:endParaRPr lang="en-US" sz="1000" b="1"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49510">
                <a:tc rowSpan="2" gridSpan="3">
                  <a:txBody>
                    <a:bodyPr/>
                    <a:lstStyle/>
                    <a:p>
                      <a:pPr algn="ctr" fontAlgn="ctr"/>
                      <a:r>
                        <a:rPr lang="en-US" sz="1000" b="1" i="0" u="none" strike="noStrike">
                          <a:solidFill>
                            <a:srgbClr val="FFFFFF"/>
                          </a:solidFill>
                          <a:latin typeface="Calibri"/>
                        </a:rPr>
                        <a:t>Student Name: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hMerge="1">
                  <a:txBody>
                    <a:bodyPr/>
                    <a:lstStyle/>
                    <a:p>
                      <a:endParaRPr lang="en-US"/>
                    </a:p>
                  </a:txBody>
                  <a:tcPr/>
                </a:tc>
                <a:tc rowSpan="2" hMerge="1">
                  <a:txBody>
                    <a:bodyPr/>
                    <a:lstStyle/>
                    <a:p>
                      <a:endParaRPr lang="en-US"/>
                    </a:p>
                  </a:txBody>
                  <a:tcPr/>
                </a:tc>
                <a:tc>
                  <a:txBody>
                    <a:bodyPr/>
                    <a:lstStyle/>
                    <a:p>
                      <a:pPr algn="ctr" fontAlgn="ctr"/>
                      <a:r>
                        <a:rPr lang="en-US" sz="1000" b="1" i="0" u="none" strike="noStrike">
                          <a:solidFill>
                            <a:srgbClr val="FFFFFF"/>
                          </a:solidFill>
                          <a:latin typeface="Calibri"/>
                        </a:rPr>
                        <a:t>Focus and Organization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Elaboration and Evidence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1" i="0" u="none" strike="noStrike">
                          <a:solidFill>
                            <a:srgbClr val="FFFFFF"/>
                          </a:solidFill>
                          <a:latin typeface="Calibri"/>
                        </a:rPr>
                        <a:t>Conventions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Student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rowSpan="2">
                  <a:txBody>
                    <a:bodyPr/>
                    <a:lstStyle/>
                    <a:p>
                      <a:pPr algn="ctr" fontAlgn="ctr"/>
                      <a:r>
                        <a:rPr lang="en-US" sz="1000" b="1" i="0" u="none" strike="noStrike">
                          <a:solidFill>
                            <a:srgbClr val="FFFFFF"/>
                          </a:solidFill>
                          <a:latin typeface="Calibri"/>
                        </a:rPr>
                        <a:t>ELP 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r>
              <a:tr h="150831">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a:txBody>
                    <a:bodyPr/>
                    <a:lstStyle/>
                    <a:p>
                      <a:pPr algn="ctr" fontAlgn="ctr"/>
                      <a:r>
                        <a:rPr lang="en-US" sz="1000" b="0" i="0" u="none" strike="noStrike">
                          <a:solidFill>
                            <a:srgbClr val="FFFFFF"/>
                          </a:solidFill>
                          <a:latin typeface="Calibri"/>
                        </a:rPr>
                        <a:t>Score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F7F7F"/>
                    </a:solidFill>
                  </a:tcPr>
                </a:tc>
                <a:tc vMerge="1">
                  <a:txBody>
                    <a:bodyPr/>
                    <a:lstStyle/>
                    <a:p>
                      <a:endParaRPr lang="en-US"/>
                    </a:p>
                  </a:txBody>
                  <a:tcPr/>
                </a:tc>
                <a:tc vMerge="1">
                  <a:txBody>
                    <a:bodyPr/>
                    <a:lstStyle/>
                    <a:p>
                      <a:endParaRPr lang="en-US"/>
                    </a:p>
                  </a:txBody>
                  <a:tcPr/>
                </a:tc>
              </a:tr>
              <a:tr h="200957">
                <a:tc>
                  <a:txBody>
                    <a:bodyPr/>
                    <a:lstStyle/>
                    <a:p>
                      <a:pPr algn="ctr" fontAlgn="ctr"/>
                      <a:r>
                        <a:rPr lang="en-US" sz="1000" b="0"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19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26</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27</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28</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29</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30</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31</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32</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33</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34</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00957">
                <a:tc>
                  <a:txBody>
                    <a:bodyPr/>
                    <a:lstStyle/>
                    <a:p>
                      <a:pPr algn="ctr" fontAlgn="ctr"/>
                      <a:r>
                        <a:rPr lang="en-US" sz="1000" b="0" i="0" u="none" strike="noStrike" dirty="0">
                          <a:solidFill>
                            <a:srgbClr val="000000"/>
                          </a:solidFill>
                          <a:latin typeface="Calibri"/>
                        </a:rPr>
                        <a:t> </a:t>
                      </a:r>
                      <a:r>
                        <a:rPr lang="en-US" sz="1000" b="0" i="0" u="none" strike="noStrike" dirty="0" smtClean="0">
                          <a:solidFill>
                            <a:srgbClr val="000000"/>
                          </a:solidFill>
                          <a:latin typeface="Calibri"/>
                        </a:rPr>
                        <a:t>35</a:t>
                      </a:r>
                      <a:endParaRPr lang="en-US" sz="1000" b="0" i="0" u="none" strike="noStrike" dirty="0">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marL="57150" indent="0" algn="l"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ctr"/>
                      <a:endParaRPr lang="en-US" sz="1000" b="0" i="0" u="none" strike="noStrike">
                        <a:solidFill>
                          <a:srgbClr val="000000"/>
                        </a:solidFill>
                        <a:latin typeface="Calibri"/>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a:solidFill>
                            <a:srgbClr val="FFFFFF"/>
                          </a:solidFill>
                          <a:latin typeface="Calibri"/>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000" b="0" i="0" u="none" strike="noStrike" dirty="0">
                          <a:solidFill>
                            <a:srgbClr val="000000"/>
                          </a:solidFill>
                          <a:latin typeface="Calibri"/>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5" name="TextBox 1"/>
          <p:cNvSpPr txBox="1"/>
          <p:nvPr/>
        </p:nvSpPr>
        <p:spPr>
          <a:xfrm>
            <a:off x="407250" y="676152"/>
            <a:ext cx="145150" cy="132136"/>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1</a:t>
            </a:r>
          </a:p>
        </p:txBody>
      </p:sp>
      <p:sp>
        <p:nvSpPr>
          <p:cNvPr id="6" name="TextBox 2"/>
          <p:cNvSpPr txBox="1"/>
          <p:nvPr/>
        </p:nvSpPr>
        <p:spPr>
          <a:xfrm>
            <a:off x="405894" y="834440"/>
            <a:ext cx="154773" cy="133445"/>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2</a:t>
            </a:r>
          </a:p>
        </p:txBody>
      </p:sp>
      <p:sp>
        <p:nvSpPr>
          <p:cNvPr id="7" name="TextBox 3"/>
          <p:cNvSpPr txBox="1"/>
          <p:nvPr/>
        </p:nvSpPr>
        <p:spPr>
          <a:xfrm>
            <a:off x="406825" y="980552"/>
            <a:ext cx="150231" cy="127053"/>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3</a:t>
            </a:r>
          </a:p>
        </p:txBody>
      </p:sp>
      <p:sp>
        <p:nvSpPr>
          <p:cNvPr id="8" name="TextBox 4"/>
          <p:cNvSpPr txBox="1"/>
          <p:nvPr/>
        </p:nvSpPr>
        <p:spPr>
          <a:xfrm>
            <a:off x="407006" y="1127368"/>
            <a:ext cx="150231" cy="129171"/>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4</a:t>
            </a:r>
          </a:p>
        </p:txBody>
      </p:sp>
      <p:sp>
        <p:nvSpPr>
          <p:cNvPr id="9" name="TextBox 5"/>
          <p:cNvSpPr txBox="1"/>
          <p:nvPr/>
        </p:nvSpPr>
        <p:spPr>
          <a:xfrm>
            <a:off x="575866" y="698198"/>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Emerging</a:t>
            </a:r>
          </a:p>
        </p:txBody>
      </p:sp>
      <p:sp>
        <p:nvSpPr>
          <p:cNvPr id="10" name="TextBox 6"/>
          <p:cNvSpPr txBox="1"/>
          <p:nvPr/>
        </p:nvSpPr>
        <p:spPr>
          <a:xfrm>
            <a:off x="576048" y="845015"/>
            <a:ext cx="544652" cy="12571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Developing</a:t>
            </a:r>
          </a:p>
        </p:txBody>
      </p:sp>
      <p:sp>
        <p:nvSpPr>
          <p:cNvPr id="11" name="TextBox 7"/>
          <p:cNvSpPr txBox="1"/>
          <p:nvPr/>
        </p:nvSpPr>
        <p:spPr>
          <a:xfrm>
            <a:off x="578209" y="989186"/>
            <a:ext cx="544652" cy="1243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dirty="0"/>
              <a:t>= Proficient</a:t>
            </a:r>
          </a:p>
        </p:txBody>
      </p:sp>
      <p:sp>
        <p:nvSpPr>
          <p:cNvPr id="12" name="TextBox 8"/>
          <p:cNvSpPr txBox="1"/>
          <p:nvPr/>
        </p:nvSpPr>
        <p:spPr>
          <a:xfrm>
            <a:off x="583066" y="1136004"/>
            <a:ext cx="544652" cy="12157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a:t>= Exemplary</a:t>
            </a:r>
          </a:p>
        </p:txBody>
      </p:sp>
      <p:sp>
        <p:nvSpPr>
          <p:cNvPr id="13" name="TextBox 9"/>
          <p:cNvSpPr txBox="1"/>
          <p:nvPr/>
        </p:nvSpPr>
        <p:spPr>
          <a:xfrm>
            <a:off x="391616" y="540624"/>
            <a:ext cx="569174" cy="127242"/>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Scoring Key:</a:t>
            </a:r>
          </a:p>
        </p:txBody>
      </p:sp>
      <p:sp>
        <p:nvSpPr>
          <p:cNvPr id="14" name="TextBox 10"/>
          <p:cNvSpPr txBox="1"/>
          <p:nvPr/>
        </p:nvSpPr>
        <p:spPr>
          <a:xfrm>
            <a:off x="1187328" y="681331"/>
            <a:ext cx="307936" cy="131261"/>
          </a:xfrm>
          <a:prstGeom prst="rect">
            <a:avLst/>
          </a:prstGeom>
          <a:solidFill>
            <a:schemeClr val="accent2">
              <a:lumMod val="40000"/>
              <a:lumOff val="60000"/>
            </a:schemeClr>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0 - 4</a:t>
            </a:r>
          </a:p>
        </p:txBody>
      </p:sp>
      <p:sp>
        <p:nvSpPr>
          <p:cNvPr id="15" name="TextBox 11"/>
          <p:cNvSpPr txBox="1"/>
          <p:nvPr/>
        </p:nvSpPr>
        <p:spPr>
          <a:xfrm>
            <a:off x="1180900" y="839711"/>
            <a:ext cx="311076" cy="133692"/>
          </a:xfrm>
          <a:prstGeom prst="rect">
            <a:avLst/>
          </a:prstGeom>
          <a:solidFill>
            <a:srgbClr val="FFFF66"/>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dirty="0"/>
              <a:t>5 - 7</a:t>
            </a:r>
          </a:p>
        </p:txBody>
      </p:sp>
      <p:sp>
        <p:nvSpPr>
          <p:cNvPr id="16" name="TextBox 12"/>
          <p:cNvSpPr txBox="1"/>
          <p:nvPr/>
        </p:nvSpPr>
        <p:spPr>
          <a:xfrm>
            <a:off x="1181831" y="984693"/>
            <a:ext cx="308034" cy="136657"/>
          </a:xfrm>
          <a:prstGeom prst="rect">
            <a:avLst/>
          </a:prstGeom>
          <a:solidFill>
            <a:srgbClr val="00B050"/>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t>8 - 10</a:t>
            </a:r>
          </a:p>
        </p:txBody>
      </p:sp>
      <p:sp>
        <p:nvSpPr>
          <p:cNvPr id="17" name="TextBox 13"/>
          <p:cNvSpPr txBox="1"/>
          <p:nvPr/>
        </p:nvSpPr>
        <p:spPr>
          <a:xfrm>
            <a:off x="1182012" y="1132638"/>
            <a:ext cx="308034" cy="133692"/>
          </a:xfrm>
          <a:prstGeom prst="rect">
            <a:avLst/>
          </a:prstGeom>
          <a:solidFill>
            <a:srgbClr val="0000CC"/>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lIns="0" tIns="0" rIns="0" bIns="0"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800">
                <a:solidFill>
                  <a:schemeClr val="bg1"/>
                </a:solidFill>
              </a:rPr>
              <a:t>11 - 12</a:t>
            </a:r>
          </a:p>
        </p:txBody>
      </p:sp>
      <p:sp>
        <p:nvSpPr>
          <p:cNvPr id="18" name="TextBox 14"/>
          <p:cNvSpPr txBox="1"/>
          <p:nvPr/>
        </p:nvSpPr>
        <p:spPr>
          <a:xfrm>
            <a:off x="1059801" y="542916"/>
            <a:ext cx="659896" cy="11500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0" tIns="0" rIns="0" bIns="0"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800" b="1" u="sng" dirty="0"/>
              <a:t>Total # Correct</a:t>
            </a:r>
          </a:p>
        </p:txBody>
      </p:sp>
    </p:spTree>
    <p:extLst>
      <p:ext uri="{BB962C8B-B14F-4D97-AF65-F5344CB8AC3E}">
        <p14:creationId xmlns:p14="http://schemas.microsoft.com/office/powerpoint/2010/main" val="11411104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25</a:t>
            </a:fld>
            <a:endParaRPr lang="en-US" dirty="0"/>
          </a:p>
        </p:txBody>
      </p:sp>
      <p:sp>
        <p:nvSpPr>
          <p:cNvPr id="2" name="Rectangle 1"/>
          <p:cNvSpPr/>
          <p:nvPr/>
        </p:nvSpPr>
        <p:spPr>
          <a:xfrm>
            <a:off x="228600" y="304800"/>
            <a:ext cx="6812280" cy="384713"/>
          </a:xfrm>
          <a:prstGeom prst="rect">
            <a:avLst/>
          </a:prstGeom>
          <a:solidFill>
            <a:schemeClr val="bg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32" tIns="45716" rIns="91432" bIns="45716">
            <a:spAutoFit/>
          </a:bodyPr>
          <a:lstStyle/>
          <a:p>
            <a:pPr algn="ctr"/>
            <a:r>
              <a:rPr lang="en-US" b="1" dirty="0">
                <a:effectLst>
                  <a:outerShdw blurRad="38100" dist="38100" dir="2700000" algn="tl">
                    <a:srgbClr val="000000">
                      <a:alpha val="43137"/>
                    </a:srgbClr>
                  </a:outerShdw>
                </a:effectLst>
              </a:rPr>
              <a:t>Quarter </a:t>
            </a:r>
            <a:r>
              <a:rPr lang="en-US" b="1" dirty="0" smtClean="0">
                <a:effectLst>
                  <a:outerShdw blurRad="38100" dist="38100" dir="2700000" algn="tl">
                    <a:srgbClr val="000000">
                      <a:alpha val="43137"/>
                    </a:srgbClr>
                  </a:outerShdw>
                </a:effectLst>
              </a:rPr>
              <a:t>2 Pre-Assessment Selected </a:t>
            </a:r>
            <a:r>
              <a:rPr lang="en-US" b="1" dirty="0">
                <a:effectLst>
                  <a:outerShdw blurRad="38100" dist="38100" dir="2700000" algn="tl">
                    <a:srgbClr val="000000">
                      <a:alpha val="43137"/>
                    </a:srgbClr>
                  </a:outerShdw>
                </a:effectLst>
              </a:rPr>
              <a:t>Response </a:t>
            </a:r>
            <a:r>
              <a:rPr lang="en-US" b="1" dirty="0" smtClean="0">
                <a:effectLst>
                  <a:outerShdw blurRad="38100" dist="38100" dir="2700000" algn="tl">
                    <a:srgbClr val="000000">
                      <a:alpha val="43137"/>
                    </a:srgbClr>
                  </a:outerShdw>
                </a:effectLst>
              </a:rPr>
              <a:t>Answer/Points Key</a:t>
            </a:r>
          </a:p>
        </p:txBody>
      </p:sp>
      <p:graphicFrame>
        <p:nvGraphicFramePr>
          <p:cNvPr id="3" name="Table 2"/>
          <p:cNvGraphicFramePr>
            <a:graphicFrameLocks noGrp="1"/>
          </p:cNvGraphicFramePr>
          <p:nvPr>
            <p:extLst>
              <p:ext uri="{D42A27DB-BD31-4B8C-83A1-F6EECF244321}">
                <p14:modId xmlns:p14="http://schemas.microsoft.com/office/powerpoint/2010/main" val="2239699595"/>
              </p:ext>
            </p:extLst>
          </p:nvPr>
        </p:nvGraphicFramePr>
        <p:xfrm>
          <a:off x="304800" y="867920"/>
          <a:ext cx="6629402" cy="8115302"/>
        </p:xfrm>
        <a:graphic>
          <a:graphicData uri="http://schemas.openxmlformats.org/drawingml/2006/table">
            <a:tbl>
              <a:tblPr firstRow="1" bandRow="1">
                <a:effectLst>
                  <a:innerShdw blurRad="114300">
                    <a:prstClr val="black"/>
                  </a:innerShdw>
                </a:effectLst>
                <a:tableStyleId>{5C22544A-7EE6-4342-B048-85BDC9FD1C3A}</a:tableStyleId>
              </a:tblPr>
              <a:tblGrid>
                <a:gridCol w="5270692"/>
                <a:gridCol w="679355"/>
                <a:gridCol w="679355"/>
              </a:tblGrid>
              <a:tr h="30480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solidFill>
                            <a:schemeClr val="tx1"/>
                          </a:solidFill>
                          <a:latin typeface="+mn-lt"/>
                          <a:cs typeface="Helvetica" panose="020B0604020202020204" pitchFamily="34" charset="0"/>
                          <a:sym typeface="Helvetica"/>
                        </a:rPr>
                        <a:t>What does the illustration tell the reader?</a:t>
                      </a:r>
                      <a:r>
                        <a:rPr lang="en-US" sz="1200" b="0" baseline="0" dirty="0" smtClean="0">
                          <a:solidFill>
                            <a:schemeClr val="tx1"/>
                          </a:solidFill>
                          <a:latin typeface="+mn-lt"/>
                          <a:cs typeface="Helvetica" panose="020B0604020202020204" pitchFamily="34" charset="0"/>
                          <a:sym typeface="Helvetica"/>
                        </a:rPr>
                        <a:t> Toward </a:t>
                      </a:r>
                      <a:r>
                        <a:rPr lang="en-US" sz="1200" b="0" dirty="0" smtClean="0">
                          <a:solidFill>
                            <a:schemeClr val="tx1"/>
                          </a:solidFill>
                          <a:latin typeface="+mn-lt"/>
                        </a:rPr>
                        <a:t>RL.1.5  DOK-2 </a:t>
                      </a:r>
                      <a:r>
                        <a:rPr lang="en-US" sz="1200" b="0" dirty="0" err="1" smtClean="0">
                          <a:solidFill>
                            <a:schemeClr val="tx1"/>
                          </a:solidFill>
                          <a:latin typeface="+mn-lt"/>
                        </a:rPr>
                        <a:t>ANr</a:t>
                      </a:r>
                      <a:endParaRPr lang="en-US" sz="1200" b="0" u="none" dirty="0" smtClean="0">
                        <a:solidFill>
                          <a:schemeClr val="tx1"/>
                        </a:solidFill>
                        <a:effectLst/>
                        <a:latin typeface="+mn-l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7432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Which part of the story,</a:t>
                      </a:r>
                      <a:r>
                        <a:rPr lang="en-US" sz="1200" b="0" baseline="0" dirty="0" smtClean="0">
                          <a:latin typeface="+mn-lt"/>
                          <a:cs typeface="Helvetica" panose="020B0604020202020204" pitchFamily="34" charset="0"/>
                          <a:sym typeface="Helvetica"/>
                        </a:rPr>
                        <a:t> </a:t>
                      </a:r>
                      <a:r>
                        <a:rPr lang="en-US" sz="1200" b="0" i="1" u="sng" dirty="0" smtClean="0">
                          <a:latin typeface="+mn-lt"/>
                          <a:cs typeface="Helvetica" panose="020B0604020202020204" pitchFamily="34" charset="0"/>
                          <a:sym typeface="Helvetica"/>
                        </a:rPr>
                        <a:t>Snappy the Penguin</a:t>
                      </a:r>
                      <a:r>
                        <a:rPr lang="en-US" sz="1200" b="0" dirty="0" smtClean="0">
                          <a:latin typeface="+mn-lt"/>
                          <a:cs typeface="Helvetica" panose="020B0604020202020204" pitchFamily="34" charset="0"/>
                          <a:sym typeface="Helvetica"/>
                        </a:rPr>
                        <a:t>, may not be true?</a:t>
                      </a:r>
                      <a:r>
                        <a:rPr lang="en-US" sz="1200" b="0" baseline="0" dirty="0" smtClean="0">
                          <a:latin typeface="+mn-lt"/>
                          <a:cs typeface="Helvetica" panose="020B0604020202020204" pitchFamily="34" charset="0"/>
                          <a:sym typeface="Helvetica"/>
                        </a:rPr>
                        <a:t> 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RL.1.5 DOK-3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APx</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7051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3</a:t>
                      </a:r>
                      <a:r>
                        <a:rPr lang="en-US" sz="1200" b="0" i="0"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Why does Dear have to go?</a:t>
                      </a:r>
                      <a:r>
                        <a:rPr lang="en-US" sz="1200" b="0" baseline="0" dirty="0" smtClean="0">
                          <a:latin typeface="+mn-lt"/>
                          <a:cs typeface="Helvetica" panose="020B0604020202020204" pitchFamily="34" charset="0"/>
                          <a:sym typeface="Helvetica"/>
                        </a:rPr>
                        <a:t> Toward </a:t>
                      </a:r>
                      <a:r>
                        <a:rPr lang="en-US" sz="1200" b="0" dirty="0" smtClean="0">
                          <a:latin typeface="+mn-lt"/>
                        </a:rPr>
                        <a:t>RL.1.6 DOK-1</a:t>
                      </a:r>
                      <a:r>
                        <a:rPr lang="en-US" sz="1200" b="0" baseline="0" dirty="0" smtClean="0">
                          <a:latin typeface="+mn-lt"/>
                        </a:rPr>
                        <a:t> </a:t>
                      </a:r>
                      <a:r>
                        <a:rPr lang="en-US" sz="1200" b="0" baseline="0" dirty="0" err="1" smtClean="0">
                          <a:latin typeface="+mn-lt"/>
                        </a:rPr>
                        <a:t>Cf</a:t>
                      </a:r>
                      <a:endParaRPr lang="en-US" sz="1200" b="0" dirty="0" smtClean="0">
                        <a:latin typeface="+mn-l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89560">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4</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Which clue tells the reader that Snappy is speaking?</a:t>
                      </a:r>
                      <a:r>
                        <a:rPr lang="en-US" sz="1200" b="0" baseline="0" dirty="0" smtClean="0">
                          <a:latin typeface="+mn-lt"/>
                          <a:cs typeface="Helvetica" panose="020B0604020202020204" pitchFamily="34" charset="0"/>
                          <a:sym typeface="Helvetica"/>
                        </a:rPr>
                        <a:t> 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RL.1.6  DOK-2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Ch</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22680">
                <a:tc>
                  <a:txBody>
                    <a:bodyPr/>
                    <a:lstStyle/>
                    <a:p>
                      <a:pPr marL="0" marR="0" lvl="0" indent="0" algn="l" defTabSz="966612" rtl="0" eaLnBrk="1" fontAlgn="auto" latinLnBrk="0" hangingPunct="1">
                        <a:lnSpc>
                          <a:spcPct val="115000"/>
                        </a:lnSpc>
                        <a:spcBef>
                          <a:spcPts val="0"/>
                        </a:spcBef>
                        <a:spcAft>
                          <a:spcPts val="0"/>
                        </a:spcAft>
                        <a:buClrTx/>
                        <a:buSzTx/>
                        <a:buFontTx/>
                        <a:buNone/>
                        <a:tabLst/>
                        <a:defRPr sz="1800" b="0" i="0"/>
                      </a:pPr>
                      <a:r>
                        <a:rPr lang="en-US" sz="1200" b="1" u="sng" dirty="0" smtClean="0">
                          <a:solidFill>
                            <a:schemeClr val="tx1"/>
                          </a:solidFill>
                          <a:effectLst>
                            <a:outerShdw blurRad="38100" dist="38100" dir="2700000" algn="tl">
                              <a:srgbClr val="000000">
                                <a:alpha val="43137"/>
                              </a:srgbClr>
                            </a:outerShdw>
                          </a:effectLst>
                        </a:rPr>
                        <a:t>Question 5</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How does Dear feel about going to find food?</a:t>
                      </a:r>
                      <a:r>
                        <a:rPr lang="en-US" sz="800" b="0" i="1" baseline="0" dirty="0" smtClean="0">
                          <a:latin typeface="+mn-lt"/>
                          <a:cs typeface="Helvetica" panose="020B0604020202020204" pitchFamily="34" charset="0"/>
                          <a:sym typeface="Helvetica"/>
                        </a:rPr>
                        <a:t> </a:t>
                      </a:r>
                      <a:r>
                        <a:rPr lang="en-US" sz="1200" b="0" i="0" baseline="0" dirty="0" smtClean="0">
                          <a:latin typeface="+mn-lt"/>
                          <a:cs typeface="Helvetica" panose="020B0604020202020204" pitchFamily="34" charset="0"/>
                          <a:sym typeface="Helvetica"/>
                        </a:rPr>
                        <a:t>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RL.1.7 DOK-1 Cd</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B</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39253">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6</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cs typeface="Helvetica" panose="020B0604020202020204" pitchFamily="34" charset="0"/>
                          <a:sym typeface="Helvetica"/>
                        </a:rPr>
                        <a:t>Which word best describes the setting of the poem? </a:t>
                      </a:r>
                      <a:r>
                        <a:rPr lang="en-US" sz="1200" b="0" baseline="0" dirty="0" smtClean="0">
                          <a:latin typeface="+mn-lt"/>
                          <a:cs typeface="Helvetica" panose="020B0604020202020204" pitchFamily="34" charset="0"/>
                          <a:sym typeface="Helvetica"/>
                        </a:rPr>
                        <a:t> Toward </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RL.1.7 DOK-1 </a:t>
                      </a:r>
                      <a:r>
                        <a:rPr kumimoji="0" lang="en-US" sz="1200" b="0" i="0" u="none" strike="noStrike" kern="1200" cap="none" spc="0" normalizeH="0" baseline="0" noProof="0" dirty="0" err="1" smtClean="0">
                          <a:ln>
                            <a:noFill/>
                          </a:ln>
                          <a:solidFill>
                            <a:prstClr val="black"/>
                          </a:solidFill>
                          <a:effectLst/>
                          <a:uLnTx/>
                          <a:uFillTx/>
                          <a:latin typeface="+mn-lt"/>
                          <a:ea typeface="+mn-ea"/>
                          <a:cs typeface="+mn-cs"/>
                        </a:rPr>
                        <a:t>Cf</a:t>
                      </a: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4593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7</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baseline="0" dirty="0" smtClean="0">
                        <a:solidFill>
                          <a:schemeClr val="tx1"/>
                        </a:solidFill>
                        <a:effectLst/>
                      </a:endParaRPr>
                    </a:p>
                  </a:txBody>
                  <a:tcPr anchor="ctr">
                    <a:solidFill>
                      <a:schemeClr val="bg1">
                        <a:lumMod val="85000"/>
                      </a:schemeClr>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Toward </a:t>
                      </a:r>
                    </a:p>
                    <a:p>
                      <a:pPr algn="ctr"/>
                      <a:r>
                        <a:rPr lang="en-US" sz="900" b="1" dirty="0" smtClean="0">
                          <a:solidFill>
                            <a:schemeClr val="tx1"/>
                          </a:solidFill>
                          <a:effectLst>
                            <a:outerShdw blurRad="38100" dist="38100" dir="2700000" algn="tl">
                              <a:srgbClr val="000000">
                                <a:alpha val="43137"/>
                              </a:srgbClr>
                            </a:outerShdw>
                          </a:effectLst>
                        </a:rPr>
                        <a:t>RL.1.6</a:t>
                      </a: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3</a:t>
                      </a: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8</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Literature</a:t>
                      </a:r>
                      <a:r>
                        <a:rPr lang="en-US" sz="1200" b="1" u="sng" baseline="0" dirty="0" smtClean="0">
                          <a:solidFill>
                            <a:schemeClr val="tx1"/>
                          </a:solidFill>
                          <a:effectLst>
                            <a:outerShdw blurRad="38100" dist="38100" dir="2700000" algn="tl">
                              <a:srgbClr val="000000">
                                <a:alpha val="43137"/>
                              </a:srgbClr>
                            </a:outerShdw>
                          </a:effectLst>
                        </a:rPr>
                        <a:t> Text Constructed Response</a:t>
                      </a:r>
                      <a:endParaRPr lang="en-US" sz="1200" b="0" u="none" dirty="0" smtClean="0">
                        <a:solidFill>
                          <a:schemeClr val="tx1"/>
                        </a:solidFill>
                        <a:effectLst/>
                      </a:endParaRPr>
                    </a:p>
                  </a:txBody>
                  <a:tcPr anchor="ctr">
                    <a:solidFill>
                      <a:schemeClr val="bg2"/>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Toward </a:t>
                      </a:r>
                    </a:p>
                    <a:p>
                      <a:pPr algn="ctr"/>
                      <a:r>
                        <a:rPr lang="en-US" sz="900" b="1" dirty="0" smtClean="0">
                          <a:solidFill>
                            <a:schemeClr val="tx1"/>
                          </a:solidFill>
                          <a:effectLst>
                            <a:outerShdw blurRad="38100" dist="38100" dir="2700000" algn="tl">
                              <a:srgbClr val="000000">
                                <a:alpha val="43137"/>
                              </a:srgbClr>
                            </a:outerShdw>
                          </a:effectLst>
                        </a:rPr>
                        <a:t>RL1.7</a:t>
                      </a: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2</a:t>
                      </a: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0021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latin typeface="+mn-lt"/>
                        </a:rPr>
                        <a:t>Question 9</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Look at the glossary. Where can you read about how penguins swim?</a:t>
                      </a:r>
                      <a:r>
                        <a:rPr lang="en-US" sz="1200" b="0" baseline="0" dirty="0" smtClean="0">
                          <a:latin typeface="+mn-lt"/>
                          <a:cs typeface="Helvetica" pitchFamily="34" charset="0"/>
                        </a:rPr>
                        <a:t>      Toward </a:t>
                      </a:r>
                      <a:r>
                        <a:rPr lang="en-US" sz="1200" b="0" baseline="0" dirty="0" smtClean="0">
                          <a:solidFill>
                            <a:srgbClr val="000000"/>
                          </a:solidFill>
                          <a:latin typeface="+mn-lt"/>
                          <a:ea typeface="Times New Roman"/>
                          <a:cs typeface="Times New Roman"/>
                        </a:rPr>
                        <a:t>RI.1.5 DOK-2 CL</a:t>
                      </a:r>
                      <a:endParaRPr lang="en-US" sz="1200" b="0" dirty="0" smtClean="0">
                        <a:latin typeface="+mn-lt"/>
                        <a:ea typeface="Calibri"/>
                        <a:cs typeface="Times New Roman"/>
                      </a:endParaRPr>
                    </a:p>
                  </a:txBody>
                  <a:tcP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76413">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10</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Where does the map show that Emperor and</a:t>
                      </a:r>
                      <a:r>
                        <a:rPr lang="en-US" sz="1200" b="0" baseline="0" dirty="0" smtClean="0">
                          <a:latin typeface="+mn-lt"/>
                          <a:cs typeface="Helvetica" pitchFamily="34" charset="0"/>
                        </a:rPr>
                        <a:t> </a:t>
                      </a:r>
                      <a:r>
                        <a:rPr lang="en-US" sz="1200" b="0" dirty="0" smtClean="0">
                          <a:latin typeface="+mn-lt"/>
                          <a:cs typeface="Helvetica" pitchFamily="34" charset="0"/>
                        </a:rPr>
                        <a:t>Adelie penguins live?</a:t>
                      </a:r>
                      <a:r>
                        <a:rPr lang="en-US" sz="1200" b="0" baseline="0" dirty="0" smtClean="0">
                          <a:latin typeface="+mn-lt"/>
                          <a:cs typeface="Helvetica" pitchFamily="34" charset="0"/>
                        </a:rPr>
                        <a:t> Toward </a:t>
                      </a:r>
                      <a:r>
                        <a:rPr lang="en-US" sz="1200" b="0" dirty="0" smtClean="0">
                          <a:solidFill>
                            <a:srgbClr val="000000"/>
                          </a:solidFill>
                          <a:latin typeface="+mn-lt"/>
                          <a:ea typeface="Times New Roman"/>
                          <a:cs typeface="Times New Roman"/>
                        </a:rPr>
                        <a:t>RI.1.5 DOK-2 </a:t>
                      </a:r>
                      <a:r>
                        <a:rPr lang="en-US" sz="1200" b="0" dirty="0" err="1" smtClean="0">
                          <a:solidFill>
                            <a:srgbClr val="000000"/>
                          </a:solidFill>
                          <a:latin typeface="+mn-lt"/>
                          <a:ea typeface="Times New Roman"/>
                          <a:cs typeface="Times New Roman"/>
                        </a:rPr>
                        <a:t>APn</a:t>
                      </a:r>
                      <a:endParaRPr lang="en-US" sz="1200" b="0" dirty="0" smtClean="0">
                        <a:latin typeface="+mn-lt"/>
                        <a:ea typeface="Calibri"/>
                        <a:cs typeface="Times New Roman"/>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284226">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11</a:t>
                      </a:r>
                      <a:r>
                        <a:rPr lang="en-US" sz="1200" b="0" u="none" dirty="0" smtClean="0">
                          <a:solidFill>
                            <a:schemeClr val="tx1"/>
                          </a:solidFill>
                          <a:effectLst/>
                          <a:latin typeface="+mn-lt"/>
                        </a:rPr>
                        <a:t>  </a:t>
                      </a:r>
                      <a:r>
                        <a:rPr lang="en-US" sz="1200" b="0" dirty="0" smtClean="0">
                          <a:latin typeface="+mn-lt"/>
                          <a:cs typeface="Helvetica" pitchFamily="34" charset="0"/>
                        </a:rPr>
                        <a:t>What is the biggest penguin that lives in</a:t>
                      </a:r>
                      <a:r>
                        <a:rPr lang="en-US" sz="1200" b="0" baseline="0" dirty="0" smtClean="0">
                          <a:latin typeface="+mn-lt"/>
                          <a:cs typeface="Helvetica" pitchFamily="34" charset="0"/>
                        </a:rPr>
                        <a:t> </a:t>
                      </a:r>
                      <a:r>
                        <a:rPr lang="en-US" sz="1200" b="0" dirty="0" smtClean="0">
                          <a:latin typeface="+mn-lt"/>
                          <a:cs typeface="Helvetica" pitchFamily="34" charset="0"/>
                        </a:rPr>
                        <a:t>Antarctica?</a:t>
                      </a:r>
                      <a:r>
                        <a:rPr lang="en-US" sz="1200" b="0" baseline="0" dirty="0" smtClean="0">
                          <a:latin typeface="+mn-lt"/>
                          <a:cs typeface="Helvetica" pitchFamily="34" charset="0"/>
                        </a:rPr>
                        <a:t> </a:t>
                      </a:r>
                      <a:r>
                        <a:rPr lang="en-US" sz="1200" b="0" u="none" dirty="0" smtClean="0">
                          <a:solidFill>
                            <a:schemeClr val="tx1"/>
                          </a:solidFill>
                          <a:effectLst/>
                          <a:latin typeface="+mn-lt"/>
                        </a:rPr>
                        <a:t> Toward </a:t>
                      </a:r>
                      <a:r>
                        <a:rPr lang="en-US" sz="1200" b="0" dirty="0" smtClean="0">
                          <a:latin typeface="+mn-lt"/>
                          <a:ea typeface="Calibri"/>
                          <a:cs typeface="Times New Roman"/>
                        </a:rPr>
                        <a:t>RI.1.6  DOK-1 </a:t>
                      </a:r>
                      <a:r>
                        <a:rPr lang="en-US" sz="1200" b="0" dirty="0" err="1" smtClean="0">
                          <a:latin typeface="+mn-lt"/>
                          <a:ea typeface="Calibri"/>
                          <a:cs typeface="Times New Roman"/>
                        </a:rPr>
                        <a:t>Cf</a:t>
                      </a:r>
                      <a:endParaRPr lang="en-US" sz="1200" b="0" dirty="0" smtClean="0">
                        <a:latin typeface="+mn-lt"/>
                        <a:ea typeface="Calibri"/>
                        <a:cs typeface="Times New Roman"/>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A</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1">
                        <a:lumMod val="85000"/>
                      </a:schemeClr>
                    </a:solidFill>
                  </a:tcPr>
                </a:tc>
              </a:tr>
              <a:tr h="252982">
                <a:tc>
                  <a:txBody>
                    <a:bodyPr/>
                    <a:lstStyle/>
                    <a:p>
                      <a:r>
                        <a:rPr lang="en-US" sz="1200" b="1" u="sng" dirty="0" smtClean="0">
                          <a:solidFill>
                            <a:schemeClr val="tx1"/>
                          </a:solidFill>
                          <a:effectLst>
                            <a:outerShdw blurRad="38100" dist="38100" dir="2700000" algn="tl">
                              <a:srgbClr val="000000">
                                <a:alpha val="43137"/>
                              </a:srgbClr>
                            </a:outerShdw>
                          </a:effectLst>
                          <a:latin typeface="+mn-lt"/>
                        </a:rPr>
                        <a:t>Question 12</a:t>
                      </a:r>
                      <a:r>
                        <a:rPr lang="en-US" sz="1200" b="0" u="none"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What can you learn about penguins from the</a:t>
                      </a:r>
                      <a:r>
                        <a:rPr lang="en-US" sz="1200" b="0" baseline="0" dirty="0" smtClean="0">
                          <a:latin typeface="+mn-lt"/>
                          <a:cs typeface="Helvetica" pitchFamily="34" charset="0"/>
                        </a:rPr>
                        <a:t> </a:t>
                      </a:r>
                      <a:r>
                        <a:rPr lang="en-US" sz="1200" b="0" dirty="0" smtClean="0">
                          <a:latin typeface="+mn-lt"/>
                          <a:cs typeface="Helvetica" pitchFamily="34" charset="0"/>
                        </a:rPr>
                        <a:t>text that you can’t learn from the map?</a:t>
                      </a:r>
                      <a:r>
                        <a:rPr lang="en-US" sz="1200" b="0" baseline="0" dirty="0" smtClean="0">
                          <a:latin typeface="+mn-lt"/>
                          <a:cs typeface="Helvetica" pitchFamily="34" charset="0"/>
                        </a:rPr>
                        <a:t> Toward </a:t>
                      </a:r>
                      <a:r>
                        <a:rPr lang="en-US" sz="1200" b="0" dirty="0" smtClean="0">
                          <a:solidFill>
                            <a:srgbClr val="000000"/>
                          </a:solidFill>
                          <a:latin typeface="+mn-lt"/>
                          <a:ea typeface="Times New Roman"/>
                          <a:cs typeface="Times New Roman"/>
                        </a:rPr>
                        <a:t>RI.1.6  DOK-2 </a:t>
                      </a:r>
                      <a:r>
                        <a:rPr lang="en-US" sz="1200" b="0" dirty="0" err="1" smtClean="0">
                          <a:solidFill>
                            <a:srgbClr val="000000"/>
                          </a:solidFill>
                          <a:latin typeface="+mn-lt"/>
                          <a:ea typeface="Times New Roman"/>
                          <a:cs typeface="Times New Roman"/>
                        </a:rPr>
                        <a:t>Ch</a:t>
                      </a:r>
                      <a:endParaRPr lang="en-US" sz="1200" b="0" dirty="0" smtClean="0">
                        <a:latin typeface="+mn-lt"/>
                        <a:ea typeface="Calibri"/>
                        <a:cs typeface="Times New Roman"/>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C</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13</a:t>
                      </a:r>
                      <a:r>
                        <a:rPr lang="en-US" sz="1200" b="1" u="none" baseline="0"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What is the smallest penguin in the Antarctica</a:t>
                      </a:r>
                      <a:r>
                        <a:rPr lang="en-US" sz="1200" b="0" baseline="0" dirty="0" smtClean="0">
                          <a:latin typeface="+mn-lt"/>
                          <a:cs typeface="Helvetica" pitchFamily="34" charset="0"/>
                        </a:rPr>
                        <a:t> </a:t>
                      </a:r>
                      <a:r>
                        <a:rPr lang="en-US" sz="1200" b="0" dirty="0" smtClean="0">
                          <a:latin typeface="+mn-lt"/>
                          <a:cs typeface="Helvetica" pitchFamily="34" charset="0"/>
                        </a:rPr>
                        <a:t>called?</a:t>
                      </a:r>
                      <a:r>
                        <a:rPr lang="en-US" sz="1200" b="0" baseline="0" dirty="0" smtClean="0">
                          <a:latin typeface="+mn-lt"/>
                          <a:cs typeface="Helvetica" pitchFamily="34" charset="0"/>
                        </a:rPr>
                        <a:t> Toward </a:t>
                      </a:r>
                      <a:r>
                        <a:rPr kumimoji="0" lang="en-US" sz="1200" b="0" i="0" u="none" strike="noStrike" kern="1200" cap="none" spc="0" normalizeH="0" baseline="0" noProof="0" dirty="0" smtClean="0">
                          <a:ln>
                            <a:noFill/>
                          </a:ln>
                          <a:solidFill>
                            <a:srgbClr val="000000"/>
                          </a:solidFill>
                          <a:effectLst/>
                          <a:uLnTx/>
                          <a:uFillTx/>
                          <a:latin typeface="+mn-lt"/>
                          <a:ea typeface="Times New Roman"/>
                          <a:cs typeface="Times New Roman"/>
                        </a:rPr>
                        <a:t>RI.1.7  DOK-1 Ce</a:t>
                      </a:r>
                      <a:endParaRPr lang="en-US" sz="1200" b="0"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20801">
                <a:tc>
                  <a:txBody>
                    <a:bodyPr/>
                    <a:lstStyle/>
                    <a:p>
                      <a:pPr marL="0" indent="0">
                        <a:buNone/>
                      </a:pPr>
                      <a:r>
                        <a:rPr lang="en-US" sz="1200" b="1" u="sng" dirty="0" smtClean="0">
                          <a:solidFill>
                            <a:schemeClr val="tx1"/>
                          </a:solidFill>
                          <a:effectLst>
                            <a:outerShdw blurRad="38100" dist="38100" dir="2700000" algn="tl">
                              <a:srgbClr val="000000">
                                <a:alpha val="43137"/>
                              </a:srgbClr>
                            </a:outerShdw>
                          </a:effectLst>
                          <a:latin typeface="+mn-lt"/>
                        </a:rPr>
                        <a:t>Question</a:t>
                      </a:r>
                      <a:r>
                        <a:rPr lang="en-US" sz="1200" b="1" u="sng" baseline="0" dirty="0" smtClean="0">
                          <a:solidFill>
                            <a:schemeClr val="tx1"/>
                          </a:solidFill>
                          <a:effectLst>
                            <a:outerShdw blurRad="38100" dist="38100" dir="2700000" algn="tl">
                              <a:srgbClr val="000000">
                                <a:alpha val="43137"/>
                              </a:srgbClr>
                            </a:outerShdw>
                          </a:effectLst>
                          <a:latin typeface="+mn-lt"/>
                        </a:rPr>
                        <a:t> 14</a:t>
                      </a:r>
                      <a:r>
                        <a:rPr lang="en-US" sz="1200" b="1" u="none" baseline="0" dirty="0" smtClean="0">
                          <a:solidFill>
                            <a:schemeClr val="tx1"/>
                          </a:solidFill>
                          <a:effectLst>
                            <a:outerShdw blurRad="38100" dist="38100" dir="2700000" algn="tl">
                              <a:srgbClr val="000000">
                                <a:alpha val="43137"/>
                              </a:srgbClr>
                            </a:outerShdw>
                          </a:effectLst>
                          <a:latin typeface="+mn-lt"/>
                        </a:rPr>
                        <a:t>  </a:t>
                      </a:r>
                      <a:r>
                        <a:rPr lang="en-US" sz="1200" b="0" dirty="0" smtClean="0">
                          <a:latin typeface="+mn-lt"/>
                          <a:cs typeface="Helvetica" pitchFamily="34" charset="0"/>
                        </a:rPr>
                        <a:t>Why do penguins have more feathers than other</a:t>
                      </a:r>
                      <a:r>
                        <a:rPr lang="en-US" sz="1200" b="0" baseline="0" dirty="0" smtClean="0">
                          <a:latin typeface="+mn-lt"/>
                          <a:cs typeface="Helvetica" pitchFamily="34" charset="0"/>
                        </a:rPr>
                        <a:t> </a:t>
                      </a:r>
                      <a:r>
                        <a:rPr lang="en-US" sz="1200" b="0" dirty="0" smtClean="0">
                          <a:latin typeface="+mn-lt"/>
                          <a:cs typeface="Helvetica" pitchFamily="34" charset="0"/>
                        </a:rPr>
                        <a:t>birds?</a:t>
                      </a:r>
                      <a:r>
                        <a:rPr lang="en-US" sz="1200" b="0" baseline="0" dirty="0" smtClean="0">
                          <a:latin typeface="+mn-lt"/>
                          <a:cs typeface="Helvetica" pitchFamily="34" charset="0"/>
                        </a:rPr>
                        <a:t> Toward </a:t>
                      </a:r>
                      <a:r>
                        <a:rPr kumimoji="0" lang="en-US" sz="1200" b="0" i="0" u="none" strike="noStrike" kern="1200" cap="none" spc="0" normalizeH="0" baseline="0" noProof="0" dirty="0" smtClean="0">
                          <a:ln>
                            <a:noFill/>
                          </a:ln>
                          <a:solidFill>
                            <a:prstClr val="black"/>
                          </a:solidFill>
                          <a:effectLst/>
                          <a:uLnTx/>
                          <a:uFillTx/>
                          <a:latin typeface="+mn-lt"/>
                          <a:ea typeface="Calibri"/>
                          <a:cs typeface="Times New Roman"/>
                        </a:rPr>
                        <a:t>RI.1.7  DOK-1 </a:t>
                      </a:r>
                      <a:r>
                        <a:rPr kumimoji="0" lang="en-US" sz="1200" b="0" i="0" u="none" strike="noStrike" kern="1200" cap="none" spc="0" normalizeH="0" baseline="0" noProof="0" dirty="0" err="1" smtClean="0">
                          <a:ln>
                            <a:noFill/>
                          </a:ln>
                          <a:solidFill>
                            <a:prstClr val="black"/>
                          </a:solidFill>
                          <a:effectLst/>
                          <a:uLnTx/>
                          <a:uFillTx/>
                          <a:latin typeface="+mn-lt"/>
                          <a:ea typeface="Calibri"/>
                          <a:cs typeface="Times New Roman"/>
                        </a:rPr>
                        <a:t>Cf</a:t>
                      </a:r>
                      <a:endParaRPr lang="en-US" sz="1200" b="0" dirty="0" smtClean="0">
                        <a:latin typeface="+mn-lt"/>
                        <a:cs typeface="Helvetica" pitchFamily="34" charset="0"/>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B</a:t>
                      </a:r>
                      <a:endParaRPr lang="en-US" sz="1200" b="1" dirty="0">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nchor="ctr">
                    <a:solidFill>
                      <a:schemeClr val="bg2"/>
                    </a:solidFill>
                  </a:tcPr>
                </a:tc>
              </a:tr>
              <a:tr h="343661">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15</a:t>
                      </a:r>
                      <a:r>
                        <a:rPr lang="en-US" sz="1200" b="1" u="none" dirty="0" smtClean="0">
                          <a:solidFill>
                            <a:schemeClr val="tx1"/>
                          </a:solidFill>
                          <a:effectLst>
                            <a:outerShdw blurRad="38100" dist="38100" dir="2700000" algn="tl">
                              <a:srgbClr val="000000">
                                <a:alpha val="43137"/>
                              </a:srgbClr>
                            </a:outerShdw>
                          </a:effectLst>
                        </a:rPr>
                        <a:t>                                </a:t>
                      </a:r>
                      <a:r>
                        <a:rPr lang="en-US" sz="1200" b="1" u="none" dirty="0" smtClean="0">
                          <a:solidFill>
                            <a:schemeClr val="tx1"/>
                          </a:solidFill>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a:t>
                      </a:r>
                      <a:r>
                        <a:rPr lang="en-US" sz="1200" b="1" u="sng" baseline="0" dirty="0" smtClean="0">
                          <a:solidFill>
                            <a:schemeClr val="tx1"/>
                          </a:solidFill>
                          <a:effectLst>
                            <a:outerShdw blurRad="38100" dist="38100" dir="2700000" algn="tl">
                              <a:srgbClr val="000000">
                                <a:alpha val="43137"/>
                              </a:srgbClr>
                            </a:outerShdw>
                          </a:effectLst>
                        </a:rPr>
                        <a:t> Response</a:t>
                      </a:r>
                      <a:r>
                        <a:rPr lang="en-US" sz="1200" b="0" i="1" u="none" baseline="0" dirty="0" smtClean="0">
                          <a:solidFill>
                            <a:schemeClr val="tx1"/>
                          </a:solidFill>
                          <a:effectLst/>
                        </a:rPr>
                        <a:t>          </a:t>
                      </a:r>
                      <a:endParaRPr lang="en-US" sz="1200" b="0" i="1" u="none" dirty="0" smtClean="0">
                        <a:solidFill>
                          <a:schemeClr val="tx1"/>
                        </a:solidFill>
                        <a:effectLst/>
                      </a:endParaRPr>
                    </a:p>
                  </a:txBody>
                  <a:tcPr anchor="ctr">
                    <a:solidFill>
                      <a:schemeClr val="bg1">
                        <a:lumMod val="85000"/>
                      </a:schemeClr>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Toward RI.1.6</a:t>
                      </a: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2</a:t>
                      </a:r>
                      <a:endParaRPr lang="en-US" sz="9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3200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16</a:t>
                      </a:r>
                      <a:r>
                        <a:rPr lang="en-US" sz="1200" b="1" u="none" dirty="0" smtClean="0">
                          <a:solidFill>
                            <a:schemeClr val="tx1"/>
                          </a:solidFill>
                          <a:effectLst>
                            <a:outerShdw blurRad="38100" dist="38100" dir="2700000" algn="tl">
                              <a:srgbClr val="000000">
                                <a:alpha val="43137"/>
                              </a:srgbClr>
                            </a:outerShdw>
                          </a:effectLst>
                        </a:rPr>
                        <a:t>                                  </a:t>
                      </a:r>
                      <a:r>
                        <a:rPr lang="en-US" sz="1200" b="1" u="sng" dirty="0" smtClean="0">
                          <a:solidFill>
                            <a:schemeClr val="tx1"/>
                          </a:solidFill>
                          <a:effectLst>
                            <a:outerShdw blurRad="38100" dist="38100" dir="2700000" algn="tl">
                              <a:srgbClr val="000000">
                                <a:alpha val="43137"/>
                              </a:srgbClr>
                            </a:outerShdw>
                          </a:effectLst>
                        </a:rPr>
                        <a:t>Informational Text Constructed Response</a:t>
                      </a:r>
                    </a:p>
                  </a:txBody>
                  <a:tcPr anchor="ctr">
                    <a:solidFill>
                      <a:schemeClr val="bg2"/>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Toward RI.1.7</a:t>
                      </a: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900" b="1" dirty="0" smtClean="0">
                          <a:solidFill>
                            <a:schemeClr val="tx1"/>
                          </a:solidFill>
                          <a:effectLst>
                            <a:outerShdw blurRad="38100" dist="38100" dir="2700000" algn="tl">
                              <a:srgbClr val="000000">
                                <a:alpha val="43137"/>
                              </a:srgbClr>
                            </a:outerShdw>
                          </a:effectLst>
                        </a:rPr>
                        <a:t>2</a:t>
                      </a:r>
                      <a:endParaRPr lang="en-US" sz="9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Write</a:t>
                      </a:r>
                      <a:r>
                        <a:rPr lang="en-US" sz="1200" b="1" u="sng" baseline="0" dirty="0" smtClean="0">
                          <a:solidFill>
                            <a:schemeClr val="tx1"/>
                          </a:solidFill>
                          <a:effectLst>
                            <a:outerShdw blurRad="38100" dist="38100" dir="2700000" algn="tl">
                              <a:srgbClr val="000000">
                                <a:alpha val="43137"/>
                              </a:srgbClr>
                            </a:outerShdw>
                          </a:effectLst>
                        </a:rPr>
                        <a:t> and Revise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296419">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17</a:t>
                      </a:r>
                      <a:r>
                        <a:rPr lang="en-US" sz="1200" b="1" u="none" dirty="0" smtClean="0">
                          <a:solidFill>
                            <a:schemeClr val="tx1"/>
                          </a:solidFill>
                          <a:effectLst>
                            <a:outerShdw blurRad="38100" dist="38100" dir="2700000" algn="tl">
                              <a:srgbClr val="000000">
                                <a:alpha val="43137"/>
                              </a:srgbClr>
                            </a:outerShdw>
                          </a:effectLst>
                        </a:rPr>
                        <a:t>                                                          </a:t>
                      </a:r>
                      <a:r>
                        <a:rPr lang="en-US" sz="1200" b="1" u="sng" baseline="0" dirty="0" smtClean="0">
                          <a:solidFill>
                            <a:schemeClr val="tx1"/>
                          </a:solidFill>
                          <a:effectLst>
                            <a:outerShdw blurRad="38100" dist="38100" dir="2700000" algn="tl">
                              <a:srgbClr val="000000">
                                <a:alpha val="43137"/>
                              </a:srgbClr>
                            </a:outerShdw>
                          </a:effectLst>
                        </a:rPr>
                        <a:t>Brief Write</a:t>
                      </a:r>
                      <a:endParaRPr lang="en-US" sz="1200" b="1"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W.1.2c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2</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30480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18</a:t>
                      </a:r>
                      <a:r>
                        <a:rPr lang="en-US" sz="1200" b="1" u="none" dirty="0" smtClean="0">
                          <a:solidFill>
                            <a:schemeClr val="tx1"/>
                          </a:solidFill>
                          <a:effectLst>
                            <a:outerShdw blurRad="38100" dist="38100" dir="2700000" algn="tl">
                              <a:srgbClr val="000000">
                                <a:alpha val="43137"/>
                              </a:srgbClr>
                            </a:outerShdw>
                          </a:effectLst>
                        </a:rPr>
                        <a:t>   </a:t>
                      </a:r>
                      <a:r>
                        <a:rPr lang="en-US" sz="1200" b="0" dirty="0" smtClean="0">
                          <a:latin typeface="+mn-lt"/>
                          <a:ea typeface="Times New Roman"/>
                          <a:cs typeface="Helvetica" panose="020B0604020202020204" pitchFamily="34" charset="0"/>
                        </a:rPr>
                        <a:t>Which sentence would best finish the paragraph? W.1.2b</a:t>
                      </a: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A</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r h="12116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19</a:t>
                      </a:r>
                      <a:r>
                        <a:rPr lang="en-US" sz="1200" b="0" u="none" dirty="0" smtClean="0">
                          <a:solidFill>
                            <a:schemeClr val="tx1"/>
                          </a:solidFill>
                          <a:effectLst/>
                        </a:rPr>
                        <a:t>  </a:t>
                      </a:r>
                      <a:r>
                        <a:rPr lang="en-US" sz="1200" b="0" dirty="0" smtClean="0">
                          <a:latin typeface="+mn-lt"/>
                        </a:rPr>
                        <a:t>Which word could be used to replace </a:t>
                      </a:r>
                      <a:r>
                        <a:rPr lang="en-US" sz="1200" b="0" i="1" u="sng" dirty="0" smtClean="0">
                          <a:latin typeface="+mn-lt"/>
                        </a:rPr>
                        <a:t>small</a:t>
                      </a:r>
                      <a:r>
                        <a:rPr lang="en-US" sz="1200" b="0" dirty="0" smtClean="0">
                          <a:latin typeface="+mn-lt"/>
                        </a:rPr>
                        <a:t>?</a:t>
                      </a:r>
                      <a:r>
                        <a:rPr lang="en-US" sz="1200" b="0" baseline="0" dirty="0" smtClean="0">
                          <a:latin typeface="+mn-lt"/>
                        </a:rPr>
                        <a:t> </a:t>
                      </a:r>
                      <a:r>
                        <a:rPr lang="en-US" sz="1200" b="0" u="none" dirty="0" smtClean="0">
                          <a:solidFill>
                            <a:schemeClr val="tx1"/>
                          </a:solidFill>
                          <a:effectLst/>
                        </a:rPr>
                        <a:t>L.1.5d</a:t>
                      </a:r>
                      <a:endParaRPr lang="en-US" sz="1200" b="0" u="sng" dirty="0" smtClean="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2"/>
                    </a:solidFill>
                  </a:tcPr>
                </a:tc>
              </a:tr>
              <a:tr h="151640">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200" b="1" u="sng" dirty="0" smtClean="0">
                          <a:solidFill>
                            <a:schemeClr val="tx1"/>
                          </a:solidFill>
                          <a:effectLst>
                            <a:outerShdw blurRad="38100" dist="38100" dir="2700000" algn="tl">
                              <a:srgbClr val="000000">
                                <a:alpha val="43137"/>
                              </a:srgbClr>
                            </a:outerShdw>
                          </a:effectLst>
                        </a:rPr>
                        <a:t>Question 20</a:t>
                      </a:r>
                      <a:r>
                        <a:rPr lang="en-US" sz="1200" b="0" u="none" dirty="0" smtClean="0">
                          <a:solidFill>
                            <a:schemeClr val="tx1"/>
                          </a:solidFill>
                          <a:effectLst/>
                        </a:rPr>
                        <a:t>  </a:t>
                      </a:r>
                      <a:r>
                        <a:rPr lang="en-US" sz="1200" b="0" dirty="0" smtClean="0">
                          <a:latin typeface="+mn-lt"/>
                        </a:rPr>
                        <a:t>Which is the correct way to write this sentence?</a:t>
                      </a:r>
                      <a:r>
                        <a:rPr lang="en-US" sz="1200" b="0" baseline="0" dirty="0" smtClean="0">
                          <a:latin typeface="+mn-lt"/>
                        </a:rPr>
                        <a:t> </a:t>
                      </a:r>
                      <a:r>
                        <a:rPr lang="en-US" sz="1200" b="0" u="none" dirty="0" smtClean="0">
                          <a:solidFill>
                            <a:schemeClr val="tx1"/>
                          </a:solidFill>
                          <a:effectLst/>
                        </a:rPr>
                        <a:t>L.1.2c</a:t>
                      </a:r>
                      <a:endParaRPr lang="en-US" sz="1200" b="0" u="none" dirty="0" smtClean="0">
                        <a:latin typeface="+mn-lt"/>
                        <a:cs typeface="Helvetica" pitchFamily="34" charset="0"/>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C</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c>
                  <a:txBody>
                    <a:bodyPr/>
                    <a:lstStyle/>
                    <a:p>
                      <a:pPr algn="ctr"/>
                      <a:r>
                        <a:rPr lang="en-US" sz="1200" b="1" dirty="0" smtClean="0">
                          <a:solidFill>
                            <a:schemeClr val="tx1"/>
                          </a:solidFill>
                          <a:effectLst>
                            <a:outerShdw blurRad="38100" dist="38100" dir="2700000" algn="tl">
                              <a:srgbClr val="000000">
                                <a:alpha val="43137"/>
                              </a:srgbClr>
                            </a:outerShdw>
                          </a:effectLst>
                        </a:rPr>
                        <a:t>1</a:t>
                      </a:r>
                      <a:endParaRPr lang="en-US" sz="1200" b="1" dirty="0">
                        <a:solidFill>
                          <a:schemeClr val="tx1"/>
                        </a:solidFill>
                        <a:effectLst>
                          <a:outerShdw blurRad="38100" dist="38100" dir="2700000" algn="tl">
                            <a:srgbClr val="000000">
                              <a:alpha val="43137"/>
                            </a:srgbClr>
                          </a:outerShdw>
                        </a:effectLst>
                      </a:endParaRPr>
                    </a:p>
                  </a:txBody>
                  <a:tcPr anchor="ctr">
                    <a:solidFill>
                      <a:schemeClr val="bg1">
                        <a:lumMod val="85000"/>
                      </a:schemeClr>
                    </a:solidFill>
                  </a:tcPr>
                </a:tc>
              </a:tr>
            </a:tbl>
          </a:graphicData>
        </a:graphic>
      </p:graphicFrame>
    </p:spTree>
    <p:extLst>
      <p:ext uri="{BB962C8B-B14F-4D97-AF65-F5344CB8AC3E}">
        <p14:creationId xmlns:p14="http://schemas.microsoft.com/office/powerpoint/2010/main" val="3062589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2"/>
          </p:nvPr>
        </p:nvSpPr>
        <p:spPr>
          <a:xfrm>
            <a:off x="6880860" y="6780107"/>
            <a:ext cx="2240280" cy="389467"/>
          </a:xfrm>
        </p:spPr>
        <p:txBody>
          <a:bodyPr/>
          <a:lstStyle/>
          <a:p>
            <a:fld id="{D192E466-86B2-498F-86F8-110F8D9584F2}" type="slidenum">
              <a:rPr lang="en-US" smtClean="0"/>
              <a:pPr/>
              <a:t>26</a:t>
            </a:fld>
            <a:endParaRPr lang="en-US" dirty="0"/>
          </a:p>
        </p:txBody>
      </p:sp>
      <p:sp>
        <p:nvSpPr>
          <p:cNvPr id="22" name="Right Triangle 21"/>
          <p:cNvSpPr/>
          <p:nvPr/>
        </p:nvSpPr>
        <p:spPr>
          <a:xfrm rot="5400000" flipH="1">
            <a:off x="609600" y="7315200"/>
            <a:ext cx="1676400" cy="28956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Triangle 22"/>
          <p:cNvSpPr/>
          <p:nvPr/>
        </p:nvSpPr>
        <p:spPr>
          <a:xfrm rot="16200000" flipH="1">
            <a:off x="5143500" y="-647700"/>
            <a:ext cx="1524000" cy="2819400"/>
          </a:xfrm>
          <a:prstGeom prst="rtTriangle">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762000" y="1420504"/>
            <a:ext cx="5617274" cy="6254592"/>
            <a:chOff x="762000" y="1420504"/>
            <a:chExt cx="5617274" cy="6254592"/>
          </a:xfrm>
        </p:grpSpPr>
        <p:grpSp>
          <p:nvGrpSpPr>
            <p:cNvPr id="16" name="Group 15"/>
            <p:cNvGrpSpPr/>
            <p:nvPr/>
          </p:nvGrpSpPr>
          <p:grpSpPr>
            <a:xfrm>
              <a:off x="762000" y="1420504"/>
              <a:ext cx="5492088" cy="5867100"/>
              <a:chOff x="762000" y="53170"/>
              <a:chExt cx="5492088" cy="5867100"/>
            </a:xfrm>
          </p:grpSpPr>
          <p:sp>
            <p:nvSpPr>
              <p:cNvPr id="17" name="TextBox 16"/>
              <p:cNvSpPr txBox="1"/>
              <p:nvPr/>
            </p:nvSpPr>
            <p:spPr>
              <a:xfrm>
                <a:off x="767688" y="3360452"/>
                <a:ext cx="5486400" cy="2559818"/>
              </a:xfrm>
              <a:prstGeom prst="rect">
                <a:avLst/>
              </a:prstGeom>
              <a:noFill/>
              <a:ln>
                <a:noFill/>
              </a:ln>
            </p:spPr>
            <p:txBody>
              <a:bodyPr wrap="square" lIns="96661" tIns="48331" rIns="96661" bIns="48331" rtlCol="0">
                <a:spAutoFit/>
              </a:bodyPr>
              <a:lstStyle/>
              <a:p>
                <a:r>
                  <a:rPr lang="en-US" sz="3200" b="1" dirty="0" smtClean="0">
                    <a:effectLst>
                      <a:outerShdw blurRad="38100" dist="38100" dir="2700000" algn="tl">
                        <a:srgbClr val="000000">
                          <a:alpha val="43137"/>
                        </a:srgbClr>
                      </a:outerShdw>
                    </a:effectLst>
                  </a:rPr>
                  <a:t>Student Copy</a:t>
                </a:r>
              </a:p>
              <a:p>
                <a:r>
                  <a:rPr lang="en-US" sz="3200" b="1" dirty="0" smtClean="0">
                    <a:effectLst>
                      <a:outerShdw blurRad="38100" dist="38100" dir="2700000" algn="tl">
                        <a:srgbClr val="000000">
                          <a:alpha val="43137"/>
                        </a:srgbClr>
                      </a:outerShdw>
                    </a:effectLst>
                  </a:rPr>
                  <a:t>Pre-Assessment Quarter 2</a:t>
                </a:r>
              </a:p>
              <a:p>
                <a:endParaRPr lang="en-US" sz="3200" b="1" dirty="0">
                  <a:effectLst>
                    <a:outerShdw blurRad="38100" dist="38100" dir="2700000" algn="tl">
                      <a:srgbClr val="000000">
                        <a:alpha val="43137"/>
                      </a:srgbClr>
                    </a:outerShdw>
                  </a:effectLst>
                </a:endParaRPr>
              </a:p>
              <a:p>
                <a:r>
                  <a:rPr lang="en-US" sz="3200" b="1" dirty="0" smtClean="0">
                    <a:effectLst>
                      <a:outerShdw blurRad="38100" dist="38100" dir="2700000" algn="tl">
                        <a:srgbClr val="000000">
                          <a:alpha val="43137"/>
                        </a:srgbClr>
                      </a:outerShdw>
                    </a:effectLst>
                  </a:rPr>
                  <a:t>Name____________________</a:t>
                </a:r>
              </a:p>
              <a:p>
                <a:pPr algn="ctr"/>
                <a:endParaRPr lang="en-US" sz="3200" b="1" dirty="0" smtClean="0">
                  <a:effectLst>
                    <a:outerShdw blurRad="38100" dist="38100" dir="2700000" algn="tl">
                      <a:srgbClr val="000000">
                        <a:alpha val="43137"/>
                      </a:srgbClr>
                    </a:outerShdw>
                  </a:effectLst>
                </a:endParaRPr>
              </a:p>
            </p:txBody>
          </p:sp>
          <p:sp>
            <p:nvSpPr>
              <p:cNvPr id="19" name="Rectangle 18"/>
              <p:cNvSpPr/>
              <p:nvPr/>
            </p:nvSpPr>
            <p:spPr>
              <a:xfrm>
                <a:off x="762000" y="53170"/>
                <a:ext cx="1727652" cy="830997"/>
              </a:xfrm>
              <a:prstGeom prst="rect">
                <a:avLst/>
              </a:prstGeom>
            </p:spPr>
            <p:txBody>
              <a:bodyPr wrap="none">
                <a:spAutoFit/>
              </a:bodyPr>
              <a:lstStyle/>
              <a:p>
                <a:r>
                  <a:rPr lang="en-US" sz="4800" b="1" dirty="0" smtClean="0">
                    <a:effectLst>
                      <a:outerShdw blurRad="38100" dist="38100" dir="2700000" algn="tl">
                        <a:srgbClr val="000000">
                          <a:alpha val="43137"/>
                        </a:srgbClr>
                      </a:outerShdw>
                    </a:effectLst>
                  </a:rPr>
                  <a:t>Grade</a:t>
                </a:r>
                <a:endParaRPr lang="en-US" sz="4800" b="1" dirty="0">
                  <a:effectLst>
                    <a:outerShdw blurRad="38100" dist="38100" dir="2700000" algn="tl">
                      <a:srgbClr val="000000">
                        <a:alpha val="43137"/>
                      </a:srgbClr>
                    </a:outerShdw>
                  </a:effectLst>
                </a:endParaRPr>
              </a:p>
            </p:txBody>
          </p:sp>
        </p:grpSp>
        <p:sp>
          <p:nvSpPr>
            <p:cNvPr id="2" name="TextBox 1"/>
            <p:cNvSpPr txBox="1"/>
            <p:nvPr/>
          </p:nvSpPr>
          <p:spPr>
            <a:xfrm>
              <a:off x="789024" y="6705600"/>
              <a:ext cx="5590250" cy="969496"/>
            </a:xfrm>
            <a:prstGeom prst="rect">
              <a:avLst/>
            </a:prstGeom>
            <a:noFill/>
          </p:spPr>
          <p:txBody>
            <a:bodyPr wrap="square" rtlCol="0">
              <a:spAutoFit/>
            </a:bodyPr>
            <a:lstStyle/>
            <a:p>
              <a:r>
                <a:rPr lang="en-US" dirty="0" smtClean="0"/>
                <a:t>Directions:</a:t>
              </a:r>
            </a:p>
            <a:p>
              <a:r>
                <a:rPr lang="en-US" dirty="0" smtClean="0"/>
                <a:t>Read each story.</a:t>
              </a:r>
            </a:p>
            <a:p>
              <a:r>
                <a:rPr lang="en-US" dirty="0" smtClean="0"/>
                <a:t>Then answer the questions about the story.</a:t>
              </a:r>
              <a:endParaRPr lang="en-US" dirty="0"/>
            </a:p>
          </p:txBody>
        </p:sp>
      </p:grpSp>
      <p:grpSp>
        <p:nvGrpSpPr>
          <p:cNvPr id="14" name="Group 13"/>
          <p:cNvGrpSpPr/>
          <p:nvPr/>
        </p:nvGrpSpPr>
        <p:grpSpPr>
          <a:xfrm>
            <a:off x="789024" y="2327512"/>
            <a:ext cx="3168949" cy="2198699"/>
            <a:chOff x="3842164" y="220000"/>
            <a:chExt cx="3132273" cy="2411864"/>
          </a:xfrm>
        </p:grpSpPr>
        <p:grpSp>
          <p:nvGrpSpPr>
            <p:cNvPr id="15" name="Group 14"/>
            <p:cNvGrpSpPr/>
            <p:nvPr/>
          </p:nvGrpSpPr>
          <p:grpSpPr>
            <a:xfrm>
              <a:off x="3938156" y="491164"/>
              <a:ext cx="3036281" cy="2140700"/>
              <a:chOff x="3513083" y="49290"/>
              <a:chExt cx="3623568" cy="2568001"/>
            </a:xfrm>
          </p:grpSpPr>
          <p:grpSp>
            <p:nvGrpSpPr>
              <p:cNvPr id="20" name="Group 19"/>
              <p:cNvGrpSpPr/>
              <p:nvPr/>
            </p:nvGrpSpPr>
            <p:grpSpPr>
              <a:xfrm>
                <a:off x="3513083" y="49290"/>
                <a:ext cx="3623568" cy="2538281"/>
                <a:chOff x="3754558" y="731036"/>
                <a:chExt cx="3445410" cy="2329487"/>
              </a:xfrm>
            </p:grpSpPr>
            <p:sp>
              <p:nvSpPr>
                <p:cNvPr id="29" name="Parallelogram 28"/>
                <p:cNvSpPr/>
                <p:nvPr/>
              </p:nvSpPr>
              <p:spPr>
                <a:xfrm rot="527859" flipH="1">
                  <a:off x="3754558" y="853322"/>
                  <a:ext cx="3445410" cy="2207201"/>
                </a:xfrm>
                <a:prstGeom prst="parallelogram">
                  <a:avLst/>
                </a:prstGeom>
                <a:solidFill>
                  <a:srgbClr val="92D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sp>
              <p:nvSpPr>
                <p:cNvPr id="30" name="Parallelogram 29"/>
                <p:cNvSpPr/>
                <p:nvPr/>
              </p:nvSpPr>
              <p:spPr>
                <a:xfrm>
                  <a:off x="4260432" y="731036"/>
                  <a:ext cx="2467607" cy="2028026"/>
                </a:xfrm>
                <a:prstGeom prst="parallelogram">
                  <a:avLst/>
                </a:prstGeom>
                <a:solidFill>
                  <a:srgbClr val="BA8CDC"/>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algn="ctr"/>
                  <a:endParaRPr lang="en-US" dirty="0"/>
                </a:p>
              </p:txBody>
            </p:sp>
          </p:grpSp>
          <p:pic>
            <p:nvPicPr>
              <p:cNvPr id="21" name="Picture 2" descr="http://images-partners-tbn.google.com/images?q=tbn:ANd9GcSDUr2vK4W2TDygHktobuceelfcUzesZB8Q9EYo-dpZi4Qo6Z3Wvq_kS_tVIA:http://moodle.kingsley.k12.mi.us/pluginfile.php/3143/course/section/1521/FirstGrade.gif">
                <a:hlinkClick r:id="rId3"/>
              </p:cNvPr>
              <p:cNvPicPr>
                <a:picLocks noChangeAspect="1" noChangeArrowheads="1"/>
              </p:cNvPicPr>
              <p:nvPr/>
            </p:nvPicPr>
            <p:blipFill>
              <a:blip r:embed="rId4" cstate="print"/>
              <a:srcRect/>
              <a:stretch>
                <a:fillRect/>
              </a:stretch>
            </p:blipFill>
            <p:spPr bwMode="auto">
              <a:xfrm>
                <a:off x="5334000" y="1603832"/>
                <a:ext cx="1142999" cy="101345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24" name="Picture 6" descr="reading"/>
              <p:cNvPicPr>
                <a:picLocks noChangeAspect="1" noChangeArrowheads="1"/>
              </p:cNvPicPr>
              <p:nvPr/>
            </p:nvPicPr>
            <p:blipFill>
              <a:blip r:embed="rId5" cstate="print"/>
              <a:srcRect/>
              <a:stretch>
                <a:fillRect/>
              </a:stretch>
            </p:blipFill>
            <p:spPr bwMode="auto">
              <a:xfrm>
                <a:off x="4501916" y="310200"/>
                <a:ext cx="1820973" cy="1596665"/>
              </a:xfrm>
              <a:prstGeom prst="rect">
                <a:avLst/>
              </a:prstGeom>
              <a:noFill/>
            </p:spPr>
          </p:pic>
        </p:grpSp>
        <p:sp>
          <p:nvSpPr>
            <p:cNvPr id="18" name="Rectangle 17"/>
            <p:cNvSpPr/>
            <p:nvPr/>
          </p:nvSpPr>
          <p:spPr>
            <a:xfrm>
              <a:off x="3842164" y="220000"/>
              <a:ext cx="1143000" cy="923330"/>
            </a:xfrm>
            <a:prstGeom prst="rect">
              <a:avLst/>
            </a:prstGeom>
            <a:solidFill>
              <a:srgbClr val="81C9FF"/>
            </a:solidFill>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5400" b="1" cap="none" spc="0" dirty="0" smtClean="0">
                  <a:ln w="11430"/>
                  <a:effectLst>
                    <a:outerShdw blurRad="80000" dist="40000" dir="5040000" algn="tl">
                      <a:srgbClr val="000000">
                        <a:alpha val="30000"/>
                      </a:srgbClr>
                    </a:outerShdw>
                  </a:effectLst>
                </a:rPr>
                <a:t>1</a:t>
              </a:r>
              <a:r>
                <a:rPr lang="en-US" sz="5400" b="1" cap="none" spc="0" baseline="30000" dirty="0" smtClean="0">
                  <a:ln w="11430"/>
                  <a:effectLst>
                    <a:outerShdw blurRad="80000" dist="40000" dir="5040000" algn="tl">
                      <a:srgbClr val="000000">
                        <a:alpha val="30000"/>
                      </a:srgbClr>
                    </a:outerShdw>
                  </a:effectLst>
                </a:rPr>
                <a:t>st</a:t>
              </a:r>
              <a:endParaRPr lang="en-US" sz="5400" b="1" cap="none" spc="0" dirty="0" smtClean="0">
                <a:ln w="11430"/>
                <a:effectLst>
                  <a:outerShdw blurRad="80000" dist="40000" dir="5040000" algn="tl">
                    <a:srgbClr val="000000">
                      <a:alpha val="30000"/>
                    </a:srgbClr>
                  </a:outerShdw>
                </a:effectLst>
              </a:endParaRPr>
            </a:p>
          </p:txBody>
        </p:sp>
      </p:grpSp>
    </p:spTree>
    <p:extLst>
      <p:ext uri="{BB962C8B-B14F-4D97-AF65-F5344CB8AC3E}">
        <p14:creationId xmlns:p14="http://schemas.microsoft.com/office/powerpoint/2010/main" val="805502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27</a:t>
            </a:fld>
            <a:endParaRPr lang="en-US" dirty="0"/>
          </a:p>
        </p:txBody>
      </p:sp>
      <p:sp>
        <p:nvSpPr>
          <p:cNvPr id="5" name="TextBox 4"/>
          <p:cNvSpPr txBox="1"/>
          <p:nvPr/>
        </p:nvSpPr>
        <p:spPr>
          <a:xfrm>
            <a:off x="152400" y="290945"/>
            <a:ext cx="7010400" cy="6643238"/>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u="sng" dirty="0"/>
          </a:p>
          <a:p>
            <a:r>
              <a:rPr lang="en-US" sz="1500" b="1" u="sng" dirty="0"/>
              <a:t>Part 1</a:t>
            </a:r>
            <a:r>
              <a:rPr lang="en-US" sz="1500" b="1" dirty="0"/>
              <a:t> </a:t>
            </a:r>
          </a:p>
          <a:p>
            <a:endParaRPr lang="en-US" sz="1500" b="1" dirty="0"/>
          </a:p>
          <a:p>
            <a:r>
              <a:rPr lang="en-US" sz="1500" b="1" u="sng" dirty="0"/>
              <a:t>Your assignment</a:t>
            </a:r>
            <a:r>
              <a:rPr lang="en-US" sz="1500" b="1" dirty="0"/>
              <a:t>:</a:t>
            </a:r>
          </a:p>
          <a:p>
            <a:r>
              <a:rPr lang="en-US" sz="1500" dirty="0"/>
              <a:t>You will read </a:t>
            </a:r>
            <a:r>
              <a:rPr lang="en-US" sz="1500" dirty="0" smtClean="0"/>
              <a:t>three </a:t>
            </a:r>
            <a:r>
              <a:rPr lang="en-US" sz="1500" dirty="0"/>
              <a:t>texts </a:t>
            </a:r>
            <a:r>
              <a:rPr lang="en-US" sz="1500" dirty="0" smtClean="0"/>
              <a:t>about penguins.</a:t>
            </a:r>
          </a:p>
          <a:p>
            <a:endParaRPr lang="en-US" sz="1500" dirty="0"/>
          </a:p>
          <a:p>
            <a:pPr marL="325309" indent="-325309">
              <a:buAutoNum type="arabicPeriod"/>
            </a:pPr>
            <a:r>
              <a:rPr lang="en-US" sz="1500" dirty="0"/>
              <a:t>Read </a:t>
            </a:r>
            <a:r>
              <a:rPr lang="en-US" sz="1500" dirty="0" smtClean="0"/>
              <a:t>the </a:t>
            </a:r>
            <a:r>
              <a:rPr lang="en-US" sz="1500" dirty="0"/>
              <a:t>texts.</a:t>
            </a:r>
          </a:p>
          <a:p>
            <a:pPr marL="325309" indent="-325309">
              <a:buAutoNum type="arabicPeriod"/>
            </a:pPr>
            <a:endParaRPr lang="en-US" sz="1500" dirty="0"/>
          </a:p>
          <a:p>
            <a:pPr marL="325309" indent="-325309">
              <a:buAutoNum type="arabicPeriod" startAt="2"/>
            </a:pPr>
            <a:r>
              <a:rPr lang="en-US" sz="1500" dirty="0"/>
              <a:t>Take notes about the texts.</a:t>
            </a:r>
          </a:p>
          <a:p>
            <a:pPr marL="325309" indent="-325309">
              <a:buAutoNum type="arabicPeriod" startAt="2"/>
            </a:pPr>
            <a:endParaRPr lang="en-US" sz="1500" dirty="0"/>
          </a:p>
          <a:p>
            <a:pPr marL="325309" indent="-325309">
              <a:buAutoNum type="arabicPeriod" startAt="2"/>
            </a:pPr>
            <a:r>
              <a:rPr lang="en-US" sz="1500" dirty="0"/>
              <a:t>Answer the questions.</a:t>
            </a:r>
          </a:p>
          <a:p>
            <a:endParaRPr lang="en-US" sz="1500" b="1" u="sng" dirty="0"/>
          </a:p>
          <a:p>
            <a:r>
              <a:rPr lang="en-US" sz="1500" b="1" u="sng" dirty="0"/>
              <a:t>Part 2</a:t>
            </a:r>
            <a:r>
              <a:rPr lang="en-US" sz="1500" b="1" dirty="0"/>
              <a:t> </a:t>
            </a:r>
          </a:p>
          <a:p>
            <a:r>
              <a:rPr lang="en-US" sz="1500" b="1" u="sng" dirty="0"/>
              <a:t>Your assignment</a:t>
            </a:r>
            <a:r>
              <a:rPr lang="en-US" sz="1500" b="1" dirty="0"/>
              <a:t>:</a:t>
            </a:r>
          </a:p>
          <a:p>
            <a:r>
              <a:rPr lang="en-US" sz="1500" dirty="0" smtClean="0"/>
              <a:t>You are going </a:t>
            </a:r>
            <a:r>
              <a:rPr lang="en-US" sz="1500" dirty="0"/>
              <a:t>to fly to Antarctica to see Snappy the penguin.  When you come back you will write an article describing what you saw for other students to read at your school.​</a:t>
            </a:r>
          </a:p>
          <a:p>
            <a:endParaRPr lang="en-US" sz="1500" dirty="0"/>
          </a:p>
          <a:p>
            <a:pPr marL="325309" indent="-325309">
              <a:buAutoNum type="arabicPeriod"/>
            </a:pPr>
            <a:r>
              <a:rPr lang="en-US" sz="1500" u="sng" dirty="0"/>
              <a:t>Plan</a:t>
            </a:r>
            <a:r>
              <a:rPr lang="en-US" sz="1500" dirty="0"/>
              <a:t> your writing.  You may use your notes and answers.</a:t>
            </a:r>
          </a:p>
          <a:p>
            <a:pPr marL="325309" indent="-325309">
              <a:buAutoNum type="arabicPeriod"/>
            </a:pPr>
            <a:endParaRPr lang="en-US" sz="1500" dirty="0"/>
          </a:p>
          <a:p>
            <a:pPr marL="325309" indent="-325309">
              <a:buAutoNum type="arabicPeriod"/>
            </a:pPr>
            <a:r>
              <a:rPr lang="en-US" sz="1500" dirty="0"/>
              <a:t>Write – Revise and Edit your first draft.</a:t>
            </a:r>
          </a:p>
          <a:p>
            <a:pPr marL="325309" indent="-325309">
              <a:buAutoNum type="arabicPeriod"/>
            </a:pPr>
            <a:endParaRPr lang="en-US" sz="1500" dirty="0"/>
          </a:p>
          <a:p>
            <a:pPr marL="325309" indent="-325309">
              <a:buAutoNum type="arabicPeriod"/>
            </a:pPr>
            <a:r>
              <a:rPr lang="en-US" sz="1500" dirty="0"/>
              <a:t>Write a final draft </a:t>
            </a:r>
            <a:r>
              <a:rPr lang="en-US" sz="1500" dirty="0" smtClean="0"/>
              <a:t>about what you saw on your trip to Antarctica.</a:t>
            </a:r>
          </a:p>
          <a:p>
            <a:pPr marL="325309" indent="-325309">
              <a:buAutoNum type="arabicPeriod"/>
            </a:pPr>
            <a:endParaRPr lang="en-US" sz="1500" b="1" dirty="0"/>
          </a:p>
          <a:p>
            <a:r>
              <a:rPr lang="en-US" sz="1500" b="1" u="sng" dirty="0"/>
              <a:t>How you will be scored</a:t>
            </a:r>
          </a:p>
          <a:p>
            <a:endParaRPr lang="en-US" sz="1500" b="1" u="sng" dirty="0"/>
          </a:p>
          <a:p>
            <a:r>
              <a:rPr lang="en-US" sz="1500" b="1" dirty="0"/>
              <a:t>	</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201418572"/>
              </p:ext>
            </p:extLst>
          </p:nvPr>
        </p:nvGraphicFramePr>
        <p:xfrm>
          <a:off x="762000" y="6324600"/>
          <a:ext cx="5257800" cy="1934787"/>
        </p:xfrm>
        <a:graphic>
          <a:graphicData uri="http://schemas.openxmlformats.org/drawingml/2006/table">
            <a:tbl>
              <a:tblPr firstRow="1" bandRow="1">
                <a:tableStyleId>{5940675A-B579-460E-94D1-54222C63F5DA}</a:tableStyleId>
              </a:tblPr>
              <a:tblGrid>
                <a:gridCol w="1034019"/>
                <a:gridCol w="4223781"/>
              </a:tblGrid>
              <a:tr h="290945">
                <a:tc>
                  <a:txBody>
                    <a:bodyPr/>
                    <a:lstStyle/>
                    <a:p>
                      <a:pPr algn="r"/>
                      <a:r>
                        <a:rPr lang="en-US" sz="1100" b="0" dirty="0" smtClean="0"/>
                        <a:t>Purpose</a:t>
                      </a:r>
                      <a:endParaRPr lang="en-US" sz="11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mn-lt"/>
                          <a:ea typeface="+mn-ea"/>
                          <a:cs typeface="+mn-cs"/>
                        </a:rPr>
                        <a:t>Did you write only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n-US" sz="1100" b="0" dirty="0" smtClean="0"/>
                        <a:t>Organization</a:t>
                      </a:r>
                      <a:endParaRPr lang="en-US" sz="1100" b="0" dirty="0"/>
                    </a:p>
                  </a:txBody>
                  <a:tcPr anchor="ctr">
                    <a:lnT w="12700" cap="flat" cmpd="sng" algn="ctr">
                      <a:noFill/>
                      <a:prstDash val="solid"/>
                      <a:round/>
                      <a:headEnd type="none" w="med" len="med"/>
                      <a:tailEnd type="none" w="med" len="med"/>
                    </a:lnT>
                    <a:solidFill>
                      <a:schemeClr val="bg2"/>
                    </a:solidFill>
                  </a:tcPr>
                </a:tc>
                <a:tc>
                  <a:txBody>
                    <a:bodyPr/>
                    <a:lstStyle/>
                    <a:p>
                      <a:r>
                        <a:rPr lang="en-US" sz="1100" b="1" dirty="0" smtClean="0"/>
                        <a:t>Do your ideas go together?  Do they make sense?</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n-US" sz="1100" b="0" dirty="0" smtClean="0"/>
                        <a:t>Elaboration:</a:t>
                      </a:r>
                    </a:p>
                    <a:p>
                      <a:pPr algn="r"/>
                      <a:r>
                        <a:rPr lang="en-US" sz="11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1100" b="1" dirty="0" smtClean="0"/>
                        <a:t>Did you show evidence to support your topic?</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42653">
                <a:tc>
                  <a:txBody>
                    <a:bodyPr/>
                    <a:lstStyle/>
                    <a:p>
                      <a:pPr algn="r"/>
                      <a:r>
                        <a:rPr lang="en-US" sz="1100" b="0" dirty="0" smtClean="0"/>
                        <a:t>Elaboration:</a:t>
                      </a:r>
                    </a:p>
                    <a:p>
                      <a:pPr algn="r"/>
                      <a:r>
                        <a:rPr lang="en-US" sz="1100" b="0" dirty="0" smtClean="0"/>
                        <a:t>of language -vocabulary</a:t>
                      </a:r>
                      <a:endParaRPr lang="en-US" sz="11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1100" b="1" dirty="0" smtClean="0"/>
                        <a:t>Do</a:t>
                      </a:r>
                      <a:r>
                        <a:rPr lang="en-US" sz="1100" b="1" baseline="0" dirty="0" smtClean="0"/>
                        <a:t> you use words about the topic?  Are your sentences easy to read and understand?</a:t>
                      </a:r>
                      <a:endParaRPr lang="en-US" sz="1100" b="1"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n-US" sz="1100" b="0" dirty="0" smtClean="0"/>
                        <a:t>Conventions</a:t>
                      </a:r>
                      <a:endParaRPr lang="en-US" sz="1100" b="0" dirty="0"/>
                    </a:p>
                  </a:txBody>
                  <a:tcPr anchor="ctr">
                    <a:solidFill>
                      <a:schemeClr val="accent6">
                        <a:lumMod val="20000"/>
                        <a:lumOff val="80000"/>
                      </a:schemeClr>
                    </a:solidFill>
                  </a:tcPr>
                </a:tc>
                <a:tc>
                  <a:txBody>
                    <a:bodyPr/>
                    <a:lstStyle/>
                    <a:p>
                      <a:r>
                        <a:rPr lang="en-US" sz="11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543655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28</a:t>
            </a:fld>
            <a:endParaRPr lang="en-US" dirty="0"/>
          </a:p>
        </p:txBody>
      </p:sp>
      <p:sp>
        <p:nvSpPr>
          <p:cNvPr id="36865" name="Rectangle 1"/>
          <p:cNvSpPr>
            <a:spLocks noChangeArrowheads="1"/>
          </p:cNvSpPr>
          <p:nvPr/>
        </p:nvSpPr>
        <p:spPr bwMode="auto">
          <a:xfrm>
            <a:off x="576943" y="94089"/>
            <a:ext cx="5715000" cy="57554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Snappy the Penguin</a:t>
            </a:r>
          </a:p>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latin typeface="Calibri" pitchFamily="34" charset="0"/>
                <a:ea typeface="Calibri" pitchFamily="34" charset="0"/>
                <a:cs typeface="Times New Roman" pitchFamily="18" charset="0"/>
              </a:rPr>
              <a:t>By Elizabeth Yeo</a:t>
            </a:r>
            <a:endParaRPr kumimoji="0" lang="en-US" sz="1600" i="0"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strike="noStrike" cap="none" normalizeH="0" baseline="0" dirty="0" smtClean="0">
                <a:ln>
                  <a:noFill/>
                </a:ln>
                <a:solidFill>
                  <a:schemeClr val="tx1"/>
                </a:solidFill>
                <a:effectLst/>
                <a:latin typeface="Calibri" pitchFamily="34" charset="0"/>
                <a:ea typeface="Calibri" pitchFamily="34" charset="0"/>
                <a:cs typeface="Times New Roman" pitchFamily="18" charset="0"/>
              </a:rPr>
              <a:t>Snappy is a little penguin.</a:t>
            </a:r>
            <a:endParaRPr kumimoji="0" lang="en-US" sz="1600" b="0" i="0"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He lives</a:t>
            </a:r>
            <a:r>
              <a:rPr kumimoji="0" lang="en-US" sz="1600" b="0" i="0" u="none" strike="noStrike" cap="none" normalizeH="0" dirty="0" smtClean="0">
                <a:ln>
                  <a:noFill/>
                </a:ln>
                <a:solidFill>
                  <a:schemeClr val="tx1"/>
                </a:solidFill>
                <a:effectLst/>
                <a:latin typeface="Calibri" pitchFamily="34" charset="0"/>
                <a:ea typeface="Calibri" pitchFamily="34" charset="0"/>
                <a:cs typeface="Times New Roman" pitchFamily="18" charset="0"/>
              </a:rPr>
              <a:t>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in Antarctica. Snappy is an Adelie Penguin.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When Snappy is hungry he eats fish and krill. He does not drink water</a:t>
            </a:r>
            <a:r>
              <a:rPr lang="en-US" sz="1600" dirty="0" smtClean="0">
                <a:latin typeface="Calibri" pitchFamily="34" charset="0"/>
                <a:ea typeface="Calibri" pitchFamily="34" charset="0"/>
                <a:cs typeface="Times New Roman" pitchFamily="18" charset="0"/>
              </a:rPr>
              <a:t>.  Like other penguins, he</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eats snow.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Snappy’s head is all black with a white ring around the eye. He has long tail feathers that drag on the ground when he walks. Snappy’s belly is white.  His back is black. Feathers cover most of his short body.  </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a typeface="Calibri" pitchFamily="34" charset="0"/>
              <a:cs typeface="Times New Roman" pitchFamily="18" charset="0"/>
            </a:endParaRPr>
          </a:p>
          <a:p>
            <a:pPr lvl="0" defTabSz="914400" eaLnBrk="0" fontAlgn="base" hangingPunct="0">
              <a:spcBef>
                <a:spcPct val="0"/>
              </a:spcBef>
              <a:spcAft>
                <a:spcPct val="0"/>
              </a:spcAft>
            </a:pPr>
            <a:r>
              <a:rPr lang="en-US" sz="1600" dirty="0">
                <a:latin typeface="Calibri" pitchFamily="34" charset="0"/>
                <a:ea typeface="Calibri" pitchFamily="34" charset="0"/>
                <a:cs typeface="Times New Roman" pitchFamily="18" charset="0"/>
              </a:rPr>
              <a:t>Adelie penguins are some of the smallest of the Antarctic penguins. Snappy </a:t>
            </a: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is very small.  He weighs only nine pounds.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Snappy is a male penguin.  The male penguins take care of the eggs. They make nests of stones, and will fight over the best rocks.</a:t>
            </a:r>
          </a:p>
          <a:p>
            <a:pPr marL="0" marR="0" lvl="0" indent="0" algn="l" defTabSz="914400" rtl="0" eaLnBrk="0" fontAlgn="base" latinLnBrk="0" hangingPunct="0">
              <a:lnSpc>
                <a:spcPct val="100000"/>
              </a:lnSpc>
              <a:spcBef>
                <a:spcPct val="0"/>
              </a:spcBef>
              <a:spcAft>
                <a:spcPct val="0"/>
              </a:spcAft>
              <a:buClrTx/>
              <a:buSzTx/>
              <a:buFontTx/>
              <a:buNone/>
              <a:tabLst/>
            </a:pPr>
            <a:endParaRPr lang="en-US" sz="1600" dirty="0">
              <a:latin typeface="Calibri" pitchFamily="34"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Snappy is a strong swimmer. He can jump out of the water onto the land. He loves to sled down  hills. He likes to play.  </a:t>
            </a:r>
            <a:endParaRPr kumimoji="0" lang="en-US" sz="1600" b="0" i="0" u="none" strike="noStrike" cap="none" normalizeH="0" baseline="0" dirty="0" smtClean="0">
              <a:ln>
                <a:noFill/>
              </a:ln>
              <a:solidFill>
                <a:schemeClr val="tx1"/>
              </a:solidFill>
              <a:effectLst/>
              <a:latin typeface="Arial" pitchFamily="34" charset="0"/>
            </a:endParaRPr>
          </a:p>
        </p:txBody>
      </p:sp>
      <p:pic>
        <p:nvPicPr>
          <p:cNvPr id="6" name="Picture 5" descr="https://encrypted-tbn2.gstatic.com/images?q=tbn:ANd9GcSRefQsm6ypFt8dZp4yNn863SxjO-JPJc1akvnAQca9i7swhYQwDQ"/>
          <p:cNvPicPr/>
          <p:nvPr/>
        </p:nvPicPr>
        <p:blipFill>
          <a:blip r:embed="rId2" cstate="print">
            <a:clrChange>
              <a:clrFrom>
                <a:srgbClr val="FFFFFF"/>
              </a:clrFrom>
              <a:clrTo>
                <a:srgbClr val="FFFFFF">
                  <a:alpha val="0"/>
                </a:srgbClr>
              </a:clrTo>
            </a:clrChange>
          </a:blip>
          <a:srcRect l="5815" t="3557"/>
          <a:stretch>
            <a:fillRect/>
          </a:stretch>
        </p:blipFill>
        <p:spPr bwMode="auto">
          <a:xfrm>
            <a:off x="4267200" y="379110"/>
            <a:ext cx="1213309" cy="1066800"/>
          </a:xfrm>
          <a:prstGeom prst="rect">
            <a:avLst/>
          </a:prstGeom>
          <a:noFill/>
          <a:ln>
            <a:noFill/>
          </a:ln>
          <a:effectLst/>
        </p:spPr>
      </p:pic>
      <p:grpSp>
        <p:nvGrpSpPr>
          <p:cNvPr id="8" name="Group 7"/>
          <p:cNvGrpSpPr/>
          <p:nvPr/>
        </p:nvGrpSpPr>
        <p:grpSpPr>
          <a:xfrm>
            <a:off x="1206649" y="5867400"/>
            <a:ext cx="4515757" cy="3352800"/>
            <a:chOff x="1219200" y="5791200"/>
            <a:chExt cx="4515757" cy="3352800"/>
          </a:xfrm>
        </p:grpSpPr>
        <p:pic>
          <p:nvPicPr>
            <p:cNvPr id="11" name="Picture 3"/>
            <p:cNvPicPr>
              <a:picLocks noChangeAspect="1" noChangeArrowheads="1"/>
            </p:cNvPicPr>
            <p:nvPr/>
          </p:nvPicPr>
          <p:blipFill>
            <a:blip r:embed="rId3" cstate="print"/>
            <a:srcRect l="36449" t="23333" r="18750" b="28333"/>
            <a:stretch>
              <a:fillRect/>
            </a:stretch>
          </p:blipFill>
          <p:spPr bwMode="auto">
            <a:xfrm>
              <a:off x="1600200" y="5791200"/>
              <a:ext cx="4134757" cy="3352800"/>
            </a:xfrm>
            <a:prstGeom prst="rect">
              <a:avLst/>
            </a:prstGeom>
            <a:noFill/>
            <a:ln w="9525">
              <a:noFill/>
              <a:miter lim="800000"/>
              <a:headEnd/>
              <a:tailEnd/>
            </a:ln>
          </p:spPr>
        </p:pic>
        <p:sp>
          <p:nvSpPr>
            <p:cNvPr id="7" name="Rectangle 6"/>
            <p:cNvSpPr/>
            <p:nvPr/>
          </p:nvSpPr>
          <p:spPr>
            <a:xfrm>
              <a:off x="1219200" y="5791200"/>
              <a:ext cx="2227794"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66612" rtl="0" eaLnBrk="1" latinLnBrk="0" hangingPunct="1">
                <a:defRPr sz="1900" kern="1200">
                  <a:solidFill>
                    <a:schemeClr val="lt1"/>
                  </a:solidFill>
                  <a:latin typeface="+mn-lt"/>
                  <a:ea typeface="+mn-ea"/>
                  <a:cs typeface="+mn-cs"/>
                </a:defRPr>
              </a:lvl1pPr>
              <a:lvl2pPr marL="483306" algn="l" defTabSz="966612" rtl="0" eaLnBrk="1" latinLnBrk="0" hangingPunct="1">
                <a:defRPr sz="1900" kern="1200">
                  <a:solidFill>
                    <a:schemeClr val="lt1"/>
                  </a:solidFill>
                  <a:latin typeface="+mn-lt"/>
                  <a:ea typeface="+mn-ea"/>
                  <a:cs typeface="+mn-cs"/>
                </a:defRPr>
              </a:lvl2pPr>
              <a:lvl3pPr marL="966612" algn="l" defTabSz="966612" rtl="0" eaLnBrk="1" latinLnBrk="0" hangingPunct="1">
                <a:defRPr sz="1900" kern="1200">
                  <a:solidFill>
                    <a:schemeClr val="lt1"/>
                  </a:solidFill>
                  <a:latin typeface="+mn-lt"/>
                  <a:ea typeface="+mn-ea"/>
                  <a:cs typeface="+mn-cs"/>
                </a:defRPr>
              </a:lvl3pPr>
              <a:lvl4pPr marL="1449918" algn="l" defTabSz="966612" rtl="0" eaLnBrk="1" latinLnBrk="0" hangingPunct="1">
                <a:defRPr sz="1900" kern="1200">
                  <a:solidFill>
                    <a:schemeClr val="lt1"/>
                  </a:solidFill>
                  <a:latin typeface="+mn-lt"/>
                  <a:ea typeface="+mn-ea"/>
                  <a:cs typeface="+mn-cs"/>
                </a:defRPr>
              </a:lvl4pPr>
              <a:lvl5pPr marL="1933224" algn="l" defTabSz="966612" rtl="0" eaLnBrk="1" latinLnBrk="0" hangingPunct="1">
                <a:defRPr sz="1900" kern="1200">
                  <a:solidFill>
                    <a:schemeClr val="lt1"/>
                  </a:solidFill>
                  <a:latin typeface="+mn-lt"/>
                  <a:ea typeface="+mn-ea"/>
                  <a:cs typeface="+mn-cs"/>
                </a:defRPr>
              </a:lvl5pPr>
              <a:lvl6pPr marL="2416531" algn="l" defTabSz="966612" rtl="0" eaLnBrk="1" latinLnBrk="0" hangingPunct="1">
                <a:defRPr sz="1900" kern="1200">
                  <a:solidFill>
                    <a:schemeClr val="lt1"/>
                  </a:solidFill>
                  <a:latin typeface="+mn-lt"/>
                  <a:ea typeface="+mn-ea"/>
                  <a:cs typeface="+mn-cs"/>
                </a:defRPr>
              </a:lvl6pPr>
              <a:lvl7pPr marL="2899837" algn="l" defTabSz="966612" rtl="0" eaLnBrk="1" latinLnBrk="0" hangingPunct="1">
                <a:defRPr sz="1900" kern="1200">
                  <a:solidFill>
                    <a:schemeClr val="lt1"/>
                  </a:solidFill>
                  <a:latin typeface="+mn-lt"/>
                  <a:ea typeface="+mn-ea"/>
                  <a:cs typeface="+mn-cs"/>
                </a:defRPr>
              </a:lvl7pPr>
              <a:lvl8pPr marL="3383143" algn="l" defTabSz="966612" rtl="0" eaLnBrk="1" latinLnBrk="0" hangingPunct="1">
                <a:defRPr sz="1900" kern="1200">
                  <a:solidFill>
                    <a:schemeClr val="lt1"/>
                  </a:solidFill>
                  <a:latin typeface="+mn-lt"/>
                  <a:ea typeface="+mn-ea"/>
                  <a:cs typeface="+mn-cs"/>
                </a:defRPr>
              </a:lvl8pPr>
              <a:lvl9pPr marL="3866449" algn="l" defTabSz="966612" rtl="0" eaLnBrk="1" latinLnBrk="0" hangingPunct="1">
                <a:defRPr sz="1900" kern="1200">
                  <a:solidFill>
                    <a:schemeClr val="lt1"/>
                  </a:solidFill>
                  <a:latin typeface="+mn-lt"/>
                  <a:ea typeface="+mn-ea"/>
                  <a:cs typeface="+mn-cs"/>
                </a:defRPr>
              </a:lvl9pPr>
            </a:lstStyle>
            <a:p>
              <a:pPr lvl="0" defTabSz="914400" fontAlgn="base">
                <a:spcBef>
                  <a:spcPct val="0"/>
                </a:spcBef>
                <a:spcAft>
                  <a:spcPct val="0"/>
                </a:spcAft>
              </a:pPr>
              <a:r>
                <a:rPr lang="en-US" sz="1600" b="1" u="sng" dirty="0" smtClean="0">
                  <a:solidFill>
                    <a:schemeClr val="tx1"/>
                  </a:solidFill>
                  <a:latin typeface="Calibri" pitchFamily="34" charset="0"/>
                  <a:ea typeface="Calibri" pitchFamily="34" charset="0"/>
                  <a:cs typeface="Times New Roman" pitchFamily="18" charset="0"/>
                </a:rPr>
                <a:t>Adelie Penguins</a:t>
              </a:r>
              <a:endParaRPr lang="en-US" sz="1600" dirty="0" smtClean="0">
                <a:solidFill>
                  <a:schemeClr val="tx1"/>
                </a:solidFill>
                <a:latin typeface="Arial" pitchFamily="34" charset="0"/>
              </a:endParaRPr>
            </a:p>
          </p:txBody>
        </p:sp>
      </p:grpSp>
      <p:sp>
        <p:nvSpPr>
          <p:cNvPr id="9" name="Text Box 2"/>
          <p:cNvSpPr txBox="1">
            <a:spLocks noChangeArrowheads="1"/>
          </p:cNvSpPr>
          <p:nvPr/>
        </p:nvSpPr>
        <p:spPr bwMode="auto">
          <a:xfrm>
            <a:off x="5638800" y="142890"/>
            <a:ext cx="1676400" cy="7696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Grade Equivalent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Lexile: </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430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Sentence Length</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6.86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Log Word Frequency</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3.45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Word Count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833722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Shape 70"/>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29</a:t>
            </a:fld>
            <a:endParaRPr sz="1300">
              <a:solidFill>
                <a:srgbClr val="888888"/>
              </a:solidFill>
            </a:endParaRPr>
          </a:p>
        </p:txBody>
      </p:sp>
      <p:sp>
        <p:nvSpPr>
          <p:cNvPr id="72" name="Shape 72"/>
          <p:cNvSpPr/>
          <p:nvPr/>
        </p:nvSpPr>
        <p:spPr>
          <a:xfrm>
            <a:off x="538389" y="44196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77" name="Shape 77"/>
          <p:cNvSpPr/>
          <p:nvPr/>
        </p:nvSpPr>
        <p:spPr>
          <a:xfrm>
            <a:off x="701392" y="1100014"/>
            <a:ext cx="6185295" cy="20827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lvl="0">
              <a:defRPr sz="1800"/>
            </a:pPr>
            <a:r>
              <a:rPr lang="en-US" sz="1700" b="1" dirty="0" smtClean="0">
                <a:latin typeface="Helvetica" panose="020B0604020202020204" pitchFamily="34" charset="0"/>
                <a:cs typeface="Helvetica" panose="020B0604020202020204" pitchFamily="34" charset="0"/>
                <a:sym typeface="Helvetica"/>
              </a:rPr>
              <a:t>1. What does the illustration tell the reader?</a:t>
            </a:r>
            <a:endParaRPr lang="en-US" sz="1600" dirty="0">
              <a:latin typeface="Helvetica" panose="020B0604020202020204" pitchFamily="34" charset="0"/>
              <a:cs typeface="Helvetica" panose="020B0604020202020204" pitchFamily="34" charset="0"/>
              <a:sym typeface="Helvetica"/>
            </a:endParaRPr>
          </a:p>
          <a:p>
            <a:pPr marL="52048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520486" lvl="0" indent="-288731">
              <a:buSzPct val="100000"/>
              <a:buFont typeface="Helvetica"/>
              <a:buAutoNum type="alphaUcPeriod"/>
              <a:defRPr sz="1800"/>
            </a:pPr>
            <a:r>
              <a:rPr lang="en-US" sz="1600" dirty="0">
                <a:latin typeface="Helvetica" panose="020B0604020202020204" pitchFamily="34" charset="0"/>
                <a:cs typeface="Helvetica" panose="020B0604020202020204" pitchFamily="34" charset="0"/>
                <a:sym typeface="Helvetica"/>
              </a:rPr>
              <a:t> </a:t>
            </a:r>
            <a:r>
              <a:rPr lang="en-US" sz="1600" dirty="0" smtClean="0">
                <a:latin typeface="Helvetica" panose="020B0604020202020204" pitchFamily="34" charset="0"/>
                <a:cs typeface="Helvetica" panose="020B0604020202020204" pitchFamily="34" charset="0"/>
                <a:sym typeface="Helvetica"/>
              </a:rPr>
              <a:t>Where penguins live.</a:t>
            </a:r>
          </a:p>
          <a:p>
            <a:pPr marL="52048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20486"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 How tall penguins are.</a:t>
            </a:r>
          </a:p>
          <a:p>
            <a:pPr marL="52048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520486"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 What penguins look like.</a:t>
            </a:r>
          </a:p>
          <a:p>
            <a:pPr marL="231755" lvl="0">
              <a:buSzPct val="100000"/>
              <a:defRPr sz="1800"/>
            </a:pPr>
            <a:endParaRPr lang="en-US" sz="1600" dirty="0">
              <a:latin typeface="Helvetica" panose="020B0604020202020204" pitchFamily="34" charset="0"/>
              <a:cs typeface="Helvetica" panose="020B0604020202020204" pitchFamily="34" charset="0"/>
              <a:sym typeface="Helvetica"/>
            </a:endParaRPr>
          </a:p>
        </p:txBody>
      </p:sp>
      <p:sp>
        <p:nvSpPr>
          <p:cNvPr id="78" name="Shape 78"/>
          <p:cNvSpPr/>
          <p:nvPr/>
        </p:nvSpPr>
        <p:spPr>
          <a:xfrm>
            <a:off x="685802" y="1634738"/>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9" name="Shape 79"/>
          <p:cNvSpPr/>
          <p:nvPr/>
        </p:nvSpPr>
        <p:spPr>
          <a:xfrm>
            <a:off x="686832" y="2142933"/>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1" name="Shape 81"/>
          <p:cNvSpPr/>
          <p:nvPr/>
        </p:nvSpPr>
        <p:spPr>
          <a:xfrm>
            <a:off x="685800" y="2597846"/>
            <a:ext cx="25892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7" name="Shape 87"/>
          <p:cNvSpPr/>
          <p:nvPr/>
        </p:nvSpPr>
        <p:spPr>
          <a:xfrm>
            <a:off x="701419" y="4864372"/>
            <a:ext cx="6232781" cy="2359764"/>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marL="342900" lvl="0" indent="-342900">
              <a:buAutoNum type="arabicPeriod" startAt="2"/>
              <a:defRPr sz="1800"/>
            </a:pPr>
            <a:r>
              <a:rPr lang="en-US" sz="1700" b="1" dirty="0" smtClean="0">
                <a:latin typeface="Helvetica" panose="020B0604020202020204" pitchFamily="34" charset="0"/>
                <a:cs typeface="Helvetica" panose="020B0604020202020204" pitchFamily="34" charset="0"/>
                <a:sym typeface="Helvetica"/>
              </a:rPr>
              <a:t>Which part of the story, </a:t>
            </a:r>
            <a:r>
              <a:rPr lang="en-US" sz="1700" b="1" i="1" u="sng" dirty="0" smtClean="0">
                <a:latin typeface="Helvetica" panose="020B0604020202020204" pitchFamily="34" charset="0"/>
                <a:cs typeface="Helvetica" panose="020B0604020202020204" pitchFamily="34" charset="0"/>
                <a:sym typeface="Helvetica"/>
              </a:rPr>
              <a:t>Snappy the Penguin</a:t>
            </a:r>
            <a:r>
              <a:rPr lang="en-US" sz="1700" b="1" dirty="0" smtClean="0">
                <a:latin typeface="Helvetica" panose="020B0604020202020204" pitchFamily="34" charset="0"/>
                <a:cs typeface="Helvetica" panose="020B0604020202020204" pitchFamily="34" charset="0"/>
                <a:sym typeface="Helvetica"/>
              </a:rPr>
              <a:t>, may not be true?</a:t>
            </a:r>
          </a:p>
          <a:p>
            <a:pPr marL="342900" lvl="0" indent="-342900">
              <a:buAutoNum type="arabicPeriod" startAt="2"/>
              <a:defRPr sz="1800"/>
            </a:pPr>
            <a:endParaRPr lang="en-US" sz="1700" b="1" dirty="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Penguins drink water.</a:t>
            </a:r>
          </a:p>
          <a:p>
            <a:pPr marL="342900" lvl="0" indent="-52388">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Penguins live in Antarctica.</a:t>
            </a:r>
          </a:p>
          <a:p>
            <a:pPr marL="342900" lvl="0" indent="-52388">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52388">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A Penguin named Snappy lives in Antarctica.</a:t>
            </a: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8" name="Shape 89"/>
          <p:cNvSpPr/>
          <p:nvPr/>
        </p:nvSpPr>
        <p:spPr>
          <a:xfrm>
            <a:off x="701991" y="5724621"/>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9" name="Shape 90"/>
          <p:cNvSpPr/>
          <p:nvPr/>
        </p:nvSpPr>
        <p:spPr>
          <a:xfrm>
            <a:off x="701991" y="621412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0000"/>
                </a:solidFill>
              </a:defRPr>
            </a:pPr>
            <a:endParaRPr/>
          </a:p>
        </p:txBody>
      </p:sp>
      <p:sp>
        <p:nvSpPr>
          <p:cNvPr id="20" name="Shape 91"/>
          <p:cNvSpPr/>
          <p:nvPr/>
        </p:nvSpPr>
        <p:spPr>
          <a:xfrm>
            <a:off x="717152" y="669756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4" name="Table 3"/>
          <p:cNvGraphicFramePr>
            <a:graphicFrameLocks noGrp="1"/>
          </p:cNvGraphicFramePr>
          <p:nvPr>
            <p:extLst>
              <p:ext uri="{D42A27DB-BD31-4B8C-83A1-F6EECF244321}">
                <p14:modId xmlns:p14="http://schemas.microsoft.com/office/powerpoint/2010/main" val="2680259463"/>
              </p:ext>
            </p:extLst>
          </p:nvPr>
        </p:nvGraphicFramePr>
        <p:xfrm>
          <a:off x="5373445" y="3191410"/>
          <a:ext cx="1447800" cy="874581"/>
        </p:xfrm>
        <a:graphic>
          <a:graphicData uri="http://schemas.openxmlformats.org/drawingml/2006/table">
            <a:tbl>
              <a:tblPr firstRow="1" firstCol="1" bandRow="1">
                <a:tableStyleId>{5940675A-B579-460E-94D1-54222C63F5DA}</a:tableStyleId>
              </a:tblPr>
              <a:tblGrid>
                <a:gridCol w="1447800"/>
              </a:tblGrid>
              <a:tr h="173541">
                <a:tc>
                  <a:txBody>
                    <a:bodyPr/>
                    <a:lstStyle/>
                    <a:p>
                      <a:pPr marL="0" marR="0" algn="ctr">
                        <a:lnSpc>
                          <a:spcPct val="115000"/>
                        </a:lnSpc>
                        <a:spcBef>
                          <a:spcPts val="0"/>
                        </a:spcBef>
                        <a:spcAft>
                          <a:spcPts val="0"/>
                        </a:spcAft>
                      </a:pPr>
                      <a:r>
                        <a:rPr lang="en-US" sz="800" dirty="0" smtClean="0">
                          <a:effectLst/>
                        </a:rPr>
                        <a:t>Toward RL.1.5 DOK </a:t>
                      </a:r>
                      <a:r>
                        <a:rPr lang="en-US" sz="800" dirty="0">
                          <a:effectLst/>
                        </a:rPr>
                        <a:t>2 - </a:t>
                      </a:r>
                      <a:r>
                        <a:rPr lang="en-US" sz="800" dirty="0" err="1">
                          <a:effectLst/>
                        </a:rPr>
                        <a:t>ANr</a:t>
                      </a:r>
                      <a:endParaRPr lang="en-US" sz="800" dirty="0">
                        <a:effectLst/>
                        <a:latin typeface="Calibri"/>
                        <a:ea typeface="Calibri"/>
                        <a:cs typeface="Times New Roman"/>
                      </a:endParaRPr>
                    </a:p>
                  </a:txBody>
                  <a:tcPr marL="30867" marR="30867" marT="0" marB="0" anchor="ctr">
                    <a:solidFill>
                      <a:schemeClr val="accent6">
                        <a:lumMod val="20000"/>
                        <a:lumOff val="80000"/>
                      </a:schemeClr>
                    </a:solidFill>
                  </a:tcPr>
                </a:tc>
              </a:tr>
              <a:tr h="567952">
                <a:tc>
                  <a:txBody>
                    <a:bodyPr/>
                    <a:lstStyle/>
                    <a:p>
                      <a:pPr marL="0" marR="0" algn="l">
                        <a:lnSpc>
                          <a:spcPct val="115000"/>
                        </a:lnSpc>
                        <a:spcBef>
                          <a:spcPts val="0"/>
                        </a:spcBef>
                        <a:spcAft>
                          <a:spcPts val="0"/>
                        </a:spcAft>
                      </a:pPr>
                      <a:r>
                        <a:rPr lang="en-US" sz="800" dirty="0">
                          <a:effectLst/>
                        </a:rPr>
                        <a:t>Analyze text structure of a range of text types (both literary and informational) by noting the similarities and differences (using a graphic organizer</a:t>
                      </a:r>
                      <a:r>
                        <a:rPr lang="en-US" sz="800" dirty="0" smtClean="0">
                          <a:effectLst/>
                        </a:rPr>
                        <a:t>).</a:t>
                      </a:r>
                      <a:endParaRPr lang="en-US" sz="800" b="1" dirty="0" smtClean="0">
                        <a:solidFill>
                          <a:srgbClr val="000000"/>
                        </a:solidFill>
                        <a:effectLst/>
                        <a:latin typeface="Calibri"/>
                        <a:ea typeface="Times New Roman"/>
                        <a:cs typeface="Times New Roman"/>
                      </a:endParaRPr>
                    </a:p>
                  </a:txBody>
                  <a:tcPr marL="30867" marR="30867" marT="0" marB="0">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51868253"/>
              </p:ext>
            </p:extLst>
          </p:nvPr>
        </p:nvGraphicFramePr>
        <p:xfrm>
          <a:off x="5410200" y="8021507"/>
          <a:ext cx="1295400" cy="741493"/>
        </p:xfrm>
        <a:graphic>
          <a:graphicData uri="http://schemas.openxmlformats.org/drawingml/2006/table">
            <a:tbl>
              <a:tblPr firstRow="1" firstCol="1" bandRow="1">
                <a:tableStyleId>{5940675A-B579-460E-94D1-54222C63F5DA}</a:tableStyleId>
              </a:tblPr>
              <a:tblGrid>
                <a:gridCol w="1295400"/>
              </a:tblGrid>
              <a:tr h="173541">
                <a:tc>
                  <a:txBody>
                    <a:bodyPr/>
                    <a:lstStyle/>
                    <a:p>
                      <a:pPr marL="0" marR="0" algn="ctr">
                        <a:lnSpc>
                          <a:spcPct val="115000"/>
                        </a:lnSpc>
                        <a:spcBef>
                          <a:spcPts val="0"/>
                        </a:spcBef>
                        <a:spcAft>
                          <a:spcPts val="0"/>
                        </a:spcAft>
                      </a:pPr>
                      <a:r>
                        <a:rPr lang="en-US" sz="800" dirty="0" smtClean="0">
                          <a:effectLst/>
                        </a:rPr>
                        <a:t>Toward RL.1.5 DOK </a:t>
                      </a:r>
                      <a:r>
                        <a:rPr lang="en-US" sz="800" dirty="0">
                          <a:effectLst/>
                        </a:rPr>
                        <a:t>3 - </a:t>
                      </a:r>
                      <a:r>
                        <a:rPr lang="en-US" sz="800" dirty="0" err="1">
                          <a:effectLst/>
                        </a:rPr>
                        <a:t>APx</a:t>
                      </a:r>
                      <a:endParaRPr lang="en-US" sz="800" dirty="0">
                        <a:effectLst/>
                        <a:latin typeface="Calibri"/>
                        <a:ea typeface="Calibri"/>
                        <a:cs typeface="Times New Roman"/>
                      </a:endParaRPr>
                    </a:p>
                  </a:txBody>
                  <a:tcPr marL="30867" marR="30867" marT="0" marB="0" anchor="ctr">
                    <a:solidFill>
                      <a:schemeClr val="accent3">
                        <a:lumMod val="40000"/>
                        <a:lumOff val="60000"/>
                      </a:schemeClr>
                    </a:solidFill>
                  </a:tcPr>
                </a:tc>
              </a:tr>
              <a:tr h="567952">
                <a:tc>
                  <a:txBody>
                    <a:bodyPr/>
                    <a:lstStyle/>
                    <a:p>
                      <a:pPr marL="0" marR="0" algn="l">
                        <a:lnSpc>
                          <a:spcPct val="115000"/>
                        </a:lnSpc>
                        <a:spcBef>
                          <a:spcPts val="0"/>
                        </a:spcBef>
                        <a:spcAft>
                          <a:spcPts val="0"/>
                        </a:spcAft>
                      </a:pPr>
                      <a:r>
                        <a:rPr lang="en-US" sz="800" dirty="0">
                          <a:effectLst/>
                        </a:rPr>
                        <a:t>Explains why a text is a story “text” or an informational text by citing evidence and </a:t>
                      </a:r>
                      <a:r>
                        <a:rPr lang="en-US" sz="800" dirty="0" smtClean="0">
                          <a:effectLst/>
                        </a:rPr>
                        <a:t>examples.</a:t>
                      </a:r>
                      <a:endParaRPr lang="en-US" sz="800" dirty="0">
                        <a:effectLst/>
                        <a:latin typeface="Calibri"/>
                        <a:ea typeface="Calibri"/>
                        <a:cs typeface="Times New Roman"/>
                      </a:endParaRPr>
                    </a:p>
                  </a:txBody>
                  <a:tcPr marL="30867" marR="30867"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3795359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Image result for revise"/>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2537" y="203551"/>
            <a:ext cx="2734733" cy="128605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lIns="91416" tIns="45708" rIns="91416" bIns="45708"/>
          <a:lstStyle/>
          <a:p>
            <a:fld id="{F177B04D-AEB5-43ED-B9BA-B3D1EC9C9067}" type="slidenum">
              <a:rPr lang="en-US" smtClean="0"/>
              <a:pPr/>
              <a:t>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933686739"/>
              </p:ext>
            </p:extLst>
          </p:nvPr>
        </p:nvGraphicFramePr>
        <p:xfrm>
          <a:off x="975360" y="640080"/>
          <a:ext cx="5120640" cy="6822948"/>
        </p:xfrm>
        <a:graphic>
          <a:graphicData uri="http://schemas.openxmlformats.org/drawingml/2006/table">
            <a:tbl>
              <a:tblPr firstRow="1" bandRow="1">
                <a:tableStyleId>{5940675A-B579-460E-94D1-54222C63F5DA}</a:tableStyleId>
              </a:tblPr>
              <a:tblGrid>
                <a:gridCol w="2600960"/>
                <a:gridCol w="2519680"/>
              </a:tblGrid>
              <a:tr h="1312164">
                <a:tc gridSpan="2">
                  <a:txBody>
                    <a:bodyPr/>
                    <a:lstStyle/>
                    <a:p>
                      <a:pPr algn="ct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algn="l"/>
                      <a:r>
                        <a:rPr kumimoji="0" lang="en-US" sz="1400" b="1" i="0" u="none" strike="noStrike" kern="1200" cap="none" spc="0" normalizeH="0" baseline="0" noProof="0" dirty="0" smtClean="0">
                          <a:ln>
                            <a:noFill/>
                          </a:ln>
                          <a:solidFill>
                            <a:prstClr val="black"/>
                          </a:solidFill>
                          <a:effectLst/>
                          <a:uLnTx/>
                          <a:uFillTx/>
                          <a:latin typeface="+mn-lt"/>
                          <a:ea typeface="+mn-ea"/>
                          <a:cs typeface="+mn-cs"/>
                        </a:rPr>
                        <a:t>All elementary ELA assessments were reviewed and revised in June of 2015 by the following amazing and dedicated HSD K-6</a:t>
                      </a:r>
                      <a:r>
                        <a:rPr kumimoji="0" lang="en-US" sz="1400" b="1" i="0" u="none" strike="noStrike" kern="1200" cap="none" spc="0" normalizeH="0" baseline="30000" noProof="0" dirty="0" smtClean="0">
                          <a:ln>
                            <a:noFill/>
                          </a:ln>
                          <a:solidFill>
                            <a:prstClr val="black"/>
                          </a:solidFill>
                          <a:effectLst/>
                          <a:uLnTx/>
                          <a:uFillTx/>
                          <a:latin typeface="+mn-lt"/>
                          <a:ea typeface="+mn-ea"/>
                          <a:cs typeface="+mn-cs"/>
                        </a:rPr>
                        <a:t>th</a:t>
                      </a:r>
                      <a:r>
                        <a:rPr kumimoji="0" lang="en-US" sz="1400" b="1" i="0" u="none" strike="noStrike" kern="1200" cap="none" spc="0" normalizeH="0" baseline="0" noProof="0" dirty="0" smtClean="0">
                          <a:ln>
                            <a:noFill/>
                          </a:ln>
                          <a:solidFill>
                            <a:prstClr val="black"/>
                          </a:solidFill>
                          <a:effectLst/>
                          <a:uLnTx/>
                          <a:uFillTx/>
                          <a:latin typeface="+mn-lt"/>
                          <a:ea typeface="+mn-ea"/>
                          <a:cs typeface="+mn-cs"/>
                        </a:rPr>
                        <a:t> grade teachers.</a:t>
                      </a:r>
                    </a:p>
                    <a:p>
                      <a:pPr algn="ctr"/>
                      <a:endParaRPr lang="en-US" sz="2100" dirty="0"/>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000" b="0" dirty="0">
                        <a:latin typeface="Lucida Handwriting" panose="03010101010101010101" pitchFamily="66" charset="0"/>
                      </a:endParaRPr>
                    </a:p>
                  </a:txBody>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Alvarado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Lincoln Street</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Ko Kagawa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Linda Benson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West Union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Jamie Lentz</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Mooberry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Anne Berg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Sandra Maines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Quatama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Aliceson Brandt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Eastwood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Gina McLain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TOSA</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Sharon Carlson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Minter Bridge</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Teresa Portinga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Deborah Deplanche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Judy Ramer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Consultant</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Alicia Glasscock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Imlay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Sara Retzlaff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McKinney</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Sonja Grabel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schemeClr val="tx1"/>
                          </a:solidFill>
                          <a:effectLst/>
                          <a:uLnTx/>
                          <a:uFillTx/>
                          <a:latin typeface="Lucida Handwriting" panose="03010101010101010101" pitchFamily="66" charset="0"/>
                          <a:ea typeface="+mn-ea"/>
                          <a:cs typeface="+mn-cs"/>
                        </a:rPr>
                        <a:t>Patterson</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Jami Rider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Megan Harding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Orenco</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Kelly Rooke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Free Orchards</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Renae Iversen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Teacher Mentor</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Angela Walsh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4160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Ginger Jay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Lucida Handwriting" panose="03010101010101010101" pitchFamily="66" charset="0"/>
                          <a:ea typeface="+mn-ea"/>
                          <a:cs typeface="+mn-cs"/>
                        </a:rPr>
                        <a:t>Witch Hazel</a:t>
                      </a: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sz="1100" b="0" dirty="0">
                        <a:solidFill>
                          <a:srgbClr val="FF0000"/>
                        </a:solidFill>
                        <a:latin typeface="Lucida Handwriting" panose="03010101010101010101" pitchFamily="66" charset="0"/>
                      </a:endParaRPr>
                    </a:p>
                  </a:txBody>
                  <a:tcPr marL="97536" marR="97536" marT="48006" marB="48006">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73609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mn-lt"/>
                          <a:ea typeface="+mn-ea"/>
                          <a:cs typeface="+mn-cs"/>
                        </a:rPr>
                        <a:t>Performance Task Classroom Activities for K – 6 were written by Jamie Lentz, Gina McLain, Hayley Heider, Anna Wooley, Gretchen Erlandsen, Deborah Deplanche, Connie Briceno, Judy Ramer, Carrie Ellis, Sandra Maines, Renae Iversen, Anne Berg, Aliceson Brandt and Ko Kagawa.</a:t>
                      </a:r>
                    </a:p>
                  </a:txBody>
                  <a:tcPr marL="97536" marR="97536" marT="48006" marB="4800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100" b="0" dirty="0">
                        <a:solidFill>
                          <a:srgbClr val="FF0000"/>
                        </a:solidFill>
                        <a:latin typeface="Lucida Handwriting" panose="03010101010101010101" pitchFamily="66" charset="0"/>
                      </a:endParaRPr>
                    </a:p>
                  </a:txBody>
                  <a:tcPr marL="103632" marR="103632" marT="50292" marB="5029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5" name="AutoShape 12" descr="Image result for revise"/>
          <p:cNvSpPr>
            <a:spLocks noChangeAspect="1" noChangeArrowheads="1"/>
          </p:cNvSpPr>
          <p:nvPr/>
        </p:nvSpPr>
        <p:spPr bwMode="auto">
          <a:xfrm>
            <a:off x="165946" y="-151685"/>
            <a:ext cx="325120" cy="32004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6655" tIns="48328" rIns="96655" bIns="48328" numCol="1" anchor="t" anchorCtr="0" compatLnSpc="1">
            <a:prstTxWarp prst="textNoShape">
              <a:avLst/>
            </a:prstTxWarp>
          </a:bodyPr>
          <a:lstStyle/>
          <a:p>
            <a:endParaRPr lang="en-US"/>
          </a:p>
        </p:txBody>
      </p:sp>
    </p:spTree>
    <p:extLst>
      <p:ext uri="{BB962C8B-B14F-4D97-AF65-F5344CB8AC3E}">
        <p14:creationId xmlns:p14="http://schemas.microsoft.com/office/powerpoint/2010/main" val="9664266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30</a:t>
            </a:fld>
            <a:endParaRPr lang="en-US" dirty="0"/>
          </a:p>
        </p:txBody>
      </p:sp>
      <p:sp>
        <p:nvSpPr>
          <p:cNvPr id="5" name="TextBox 4"/>
          <p:cNvSpPr txBox="1"/>
          <p:nvPr/>
        </p:nvSpPr>
        <p:spPr>
          <a:xfrm>
            <a:off x="457200" y="990600"/>
            <a:ext cx="5257800" cy="6278642"/>
          </a:xfrm>
          <a:prstGeom prst="rect">
            <a:avLst/>
          </a:prstGeom>
          <a:noFill/>
        </p:spPr>
        <p:txBody>
          <a:bodyPr wrap="square" rtlCol="0">
            <a:spAutoFit/>
          </a:bodyPr>
          <a:lstStyle/>
          <a:p>
            <a:pPr algn="ctr"/>
            <a:r>
              <a:rPr lang="en-US" sz="1800" b="1" u="sng" dirty="0" smtClean="0"/>
              <a:t>I Have to Go</a:t>
            </a:r>
          </a:p>
          <a:p>
            <a:pPr algn="ctr"/>
            <a:r>
              <a:rPr lang="en-US" sz="1200" i="1" dirty="0" smtClean="0"/>
              <a:t>By Elizabeth Yeo</a:t>
            </a:r>
          </a:p>
          <a:p>
            <a:pPr algn="ctr"/>
            <a:endParaRPr lang="en-US" sz="1800" b="1" u="sng" dirty="0" smtClean="0"/>
          </a:p>
          <a:p>
            <a:pPr algn="ctr"/>
            <a:r>
              <a:rPr lang="en-US" sz="1400" b="1" u="sng" dirty="0" smtClean="0"/>
              <a:t>Stanza 1</a:t>
            </a:r>
          </a:p>
          <a:p>
            <a:pPr algn="ctr"/>
            <a:endParaRPr lang="en-US" sz="1400" b="1" u="sng" dirty="0"/>
          </a:p>
          <a:p>
            <a:pPr algn="ctr"/>
            <a:r>
              <a:rPr lang="en-US" sz="1800" b="1" dirty="0" smtClean="0"/>
              <a:t>“</a:t>
            </a:r>
            <a:r>
              <a:rPr lang="en-US" sz="1800" dirty="0" smtClean="0"/>
              <a:t>Snappy, Snappy,”</a:t>
            </a:r>
          </a:p>
          <a:p>
            <a:pPr algn="ctr"/>
            <a:endParaRPr lang="en-US" sz="1800" dirty="0" smtClean="0"/>
          </a:p>
          <a:p>
            <a:pPr algn="ctr"/>
            <a:r>
              <a:rPr lang="en-US" sz="1800" dirty="0" smtClean="0"/>
              <a:t>“I’m sad that I have to go</a:t>
            </a:r>
          </a:p>
          <a:p>
            <a:pPr algn="ctr"/>
            <a:endParaRPr lang="en-US" sz="1800" dirty="0"/>
          </a:p>
          <a:p>
            <a:pPr algn="ctr"/>
            <a:r>
              <a:rPr lang="en-US" sz="1800" dirty="0" smtClean="0"/>
              <a:t>And find us some food,</a:t>
            </a:r>
          </a:p>
          <a:p>
            <a:pPr algn="ctr"/>
            <a:endParaRPr lang="en-US" sz="1800" dirty="0"/>
          </a:p>
          <a:p>
            <a:pPr algn="ctr"/>
            <a:r>
              <a:rPr lang="en-US" sz="1800" dirty="0" smtClean="0"/>
              <a:t>Before the next big snow.”</a:t>
            </a:r>
          </a:p>
          <a:p>
            <a:pPr algn="ctr"/>
            <a:endParaRPr lang="en-US" sz="1800" b="1" dirty="0" smtClean="0"/>
          </a:p>
          <a:p>
            <a:pPr algn="ctr"/>
            <a:endParaRPr lang="en-US" sz="1800" b="1" dirty="0"/>
          </a:p>
          <a:p>
            <a:pPr algn="ctr"/>
            <a:r>
              <a:rPr lang="en-US" sz="1400" b="1" u="sng" dirty="0" smtClean="0"/>
              <a:t>Stanza 2</a:t>
            </a:r>
          </a:p>
          <a:p>
            <a:pPr algn="ctr"/>
            <a:endParaRPr lang="en-US" sz="1800" b="1" dirty="0"/>
          </a:p>
          <a:p>
            <a:pPr algn="ctr"/>
            <a:r>
              <a:rPr lang="en-US" sz="1800" dirty="0" smtClean="0"/>
              <a:t>“Dear, Dear,”</a:t>
            </a:r>
          </a:p>
          <a:p>
            <a:pPr algn="ctr"/>
            <a:endParaRPr lang="en-US" sz="1800" dirty="0"/>
          </a:p>
          <a:p>
            <a:pPr algn="ctr"/>
            <a:r>
              <a:rPr lang="en-US" sz="1800" dirty="0" smtClean="0"/>
              <a:t>“It will be OK.</a:t>
            </a:r>
          </a:p>
          <a:p>
            <a:pPr algn="ctr"/>
            <a:endParaRPr lang="en-US" sz="1800" dirty="0"/>
          </a:p>
          <a:p>
            <a:pPr algn="ctr"/>
            <a:r>
              <a:rPr lang="en-US" sz="1800" dirty="0" smtClean="0"/>
              <a:t>I will keep our eggs nice and warm,</a:t>
            </a:r>
          </a:p>
          <a:p>
            <a:pPr algn="ctr"/>
            <a:endParaRPr lang="en-US" sz="1800" dirty="0"/>
          </a:p>
          <a:p>
            <a:pPr algn="ctr"/>
            <a:r>
              <a:rPr lang="en-US" sz="1800" dirty="0" smtClean="0"/>
              <a:t>Each and every day.”</a:t>
            </a:r>
            <a:endParaRPr lang="en-US" sz="1800" dirty="0"/>
          </a:p>
        </p:txBody>
      </p:sp>
      <p:pic>
        <p:nvPicPr>
          <p:cNvPr id="6" name="Picture 5" descr="https://encrypted-tbn2.gstatic.com/images?q=tbn:ANd9GcSRefQsm6ypFt8dZp4yNn863SxjO-JPJc1akvnAQca9i7swhYQwDQ"/>
          <p:cNvPicPr/>
          <p:nvPr/>
        </p:nvPicPr>
        <p:blipFill>
          <a:blip r:embed="rId2" cstate="print">
            <a:clrChange>
              <a:clrFrom>
                <a:srgbClr val="FFFFFF"/>
              </a:clrFrom>
              <a:clrTo>
                <a:srgbClr val="FFFFFF">
                  <a:alpha val="0"/>
                </a:srgbClr>
              </a:clrTo>
            </a:clrChange>
          </a:blip>
          <a:srcRect l="5815" t="3557"/>
          <a:stretch>
            <a:fillRect/>
          </a:stretch>
        </p:blipFill>
        <p:spPr bwMode="auto">
          <a:xfrm>
            <a:off x="4343400" y="2971800"/>
            <a:ext cx="2362200" cy="2385270"/>
          </a:xfrm>
          <a:prstGeom prst="rect">
            <a:avLst/>
          </a:prstGeom>
          <a:noFill/>
          <a:ln>
            <a:noFill/>
          </a:ln>
          <a:effectLst/>
        </p:spPr>
      </p:pic>
      <p:sp>
        <p:nvSpPr>
          <p:cNvPr id="7" name="Text Box 2"/>
          <p:cNvSpPr txBox="1">
            <a:spLocks noChangeArrowheads="1"/>
          </p:cNvSpPr>
          <p:nvPr/>
        </p:nvSpPr>
        <p:spPr bwMode="auto">
          <a:xfrm>
            <a:off x="5502088" y="76200"/>
            <a:ext cx="1676400" cy="7696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Grade </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Equivalent:  0.6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Lexile</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950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Sentence Length</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15.00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Log Word Frequency</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3.59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Word Count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45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647066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93"/>
          <p:cNvSpPr/>
          <p:nvPr/>
        </p:nvSpPr>
        <p:spPr>
          <a:xfrm>
            <a:off x="825499" y="997263"/>
            <a:ext cx="6184901" cy="217509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342900" lvl="0" indent="-342900">
              <a:buAutoNum type="arabicPeriod" startAt="3"/>
              <a:defRPr sz="1800"/>
            </a:pPr>
            <a:r>
              <a:rPr lang="en-US" sz="1700" b="1" dirty="0" smtClean="0">
                <a:latin typeface="Helvetica" panose="020B0604020202020204" pitchFamily="34" charset="0"/>
                <a:cs typeface="Helvetica" panose="020B0604020202020204" pitchFamily="34" charset="0"/>
                <a:sym typeface="Helvetica"/>
              </a:rPr>
              <a:t>Why does Dear have to go?</a:t>
            </a:r>
          </a:p>
          <a:p>
            <a:pPr marL="342900" lvl="0" indent="-342900">
              <a:buAutoNum type="arabicPeriod" startAt="3"/>
              <a:defRPr sz="1800"/>
            </a:pPr>
            <a:endParaRPr lang="en-US" sz="1700" b="1"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   Dear has to find some food.</a:t>
            </a:r>
          </a:p>
          <a:p>
            <a:pPr marL="685800" lvl="0" indent="-342900">
              <a:buFont typeface="+mj-lt"/>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   Dear needs to take care of the eggs.</a:t>
            </a:r>
          </a:p>
          <a:p>
            <a:pPr marL="685800" lvl="0" indent="-342900">
              <a:buFont typeface="+mj-lt"/>
              <a:buAutoNum type="alphaUcPeriod"/>
              <a:defRPr sz="1800"/>
            </a:pPr>
            <a:endParaRPr lang="en-US" sz="1700" dirty="0">
              <a:latin typeface="Helvetica" panose="020B0604020202020204" pitchFamily="34" charset="0"/>
              <a:cs typeface="Helvetica" panose="020B0604020202020204" pitchFamily="34" charset="0"/>
              <a:sym typeface="Helvetica"/>
            </a:endParaRPr>
          </a:p>
          <a:p>
            <a:pPr marL="685800" lvl="0" indent="-342900">
              <a:buFont typeface="+mj-lt"/>
              <a:buAutoNum type="alphaUcPeriod"/>
              <a:defRPr sz="1800"/>
            </a:pPr>
            <a:r>
              <a:rPr lang="en-US" sz="1700" dirty="0" smtClean="0">
                <a:latin typeface="Helvetica" panose="020B0604020202020204" pitchFamily="34" charset="0"/>
                <a:cs typeface="Helvetica" panose="020B0604020202020204" pitchFamily="34" charset="0"/>
                <a:sym typeface="Helvetica"/>
              </a:rPr>
              <a:t>   Dear goes to see Snappy.</a:t>
            </a:r>
            <a:endParaRPr lang="en-US" sz="1600" dirty="0">
              <a:latin typeface="Helvetica" panose="020B0604020202020204" pitchFamily="34" charset="0"/>
              <a:cs typeface="Helvetica" panose="020B0604020202020204" pitchFamily="34" charset="0"/>
              <a:sym typeface="Helvetica"/>
            </a:endParaRPr>
          </a:p>
          <a:p>
            <a:pPr marL="796885" lvl="0" indent="-342900">
              <a:buSzPct val="100000"/>
              <a:buFont typeface="+mj-lt"/>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02" name="Shape 102"/>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31</a:t>
            </a:fld>
            <a:endParaRPr sz="1300">
              <a:solidFill>
                <a:srgbClr val="888888"/>
              </a:solidFill>
            </a:endParaRPr>
          </a:p>
        </p:txBody>
      </p:sp>
      <p:sp>
        <p:nvSpPr>
          <p:cNvPr id="103" name="Shape 103"/>
          <p:cNvSpPr/>
          <p:nvPr/>
        </p:nvSpPr>
        <p:spPr>
          <a:xfrm>
            <a:off x="421780" y="4953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10" name="Shape 110"/>
          <p:cNvSpPr/>
          <p:nvPr/>
        </p:nvSpPr>
        <p:spPr>
          <a:xfrm>
            <a:off x="686992" y="5357418"/>
            <a:ext cx="5943600" cy="2098154"/>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lvl="0">
              <a:defRPr sz="1800"/>
            </a:pPr>
            <a:r>
              <a:rPr lang="en-US" sz="1700" b="1" dirty="0" smtClean="0">
                <a:latin typeface="Helvetica" panose="020B0604020202020204" pitchFamily="34" charset="0"/>
                <a:cs typeface="Helvetica" panose="020B0604020202020204" pitchFamily="34" charset="0"/>
                <a:sym typeface="Helvetica"/>
              </a:rPr>
              <a:t>4</a:t>
            </a:r>
            <a:r>
              <a:rPr sz="1700" b="1" dirty="0" smtClean="0">
                <a:latin typeface="Helvetica" panose="020B0604020202020204" pitchFamily="34" charset="0"/>
                <a:cs typeface="Helvetica" panose="020B0604020202020204" pitchFamily="34" charset="0"/>
                <a:sym typeface="Helvetica"/>
              </a:rPr>
              <a:t>. </a:t>
            </a:r>
            <a:r>
              <a:rPr lang="en-US" sz="1700" b="1" dirty="0" smtClean="0">
                <a:latin typeface="Helvetica" panose="020B0604020202020204" pitchFamily="34" charset="0"/>
                <a:cs typeface="Helvetica" panose="020B0604020202020204" pitchFamily="34" charset="0"/>
                <a:sym typeface="Helvetica"/>
              </a:rPr>
              <a:t>Which clue tells the reader that Snappy is speaking?</a:t>
            </a:r>
          </a:p>
          <a:p>
            <a:pPr lvl="0">
              <a:defRPr sz="1800"/>
            </a:pPr>
            <a:endParaRPr lang="en-US" sz="1700" b="1"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It is going to snow.</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Male penguins take care of the eggs.</a:t>
            </a:r>
          </a:p>
          <a:p>
            <a:pPr marL="342900" lvl="0" indent="-117475">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342900" lvl="0" indent="-117475">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  Male penguins hunt for the food.</a:t>
            </a:r>
          </a:p>
          <a:p>
            <a:pPr marL="225425" lvl="0">
              <a:defRPr sz="1800"/>
            </a:pPr>
            <a:endParaRPr lang="en-US" sz="1600" dirty="0">
              <a:latin typeface="Helvetica" panose="020B0604020202020204" pitchFamily="34" charset="0"/>
              <a:cs typeface="Helvetica" panose="020B0604020202020204" pitchFamily="34" charset="0"/>
              <a:sym typeface="Helvetica"/>
            </a:endParaRPr>
          </a:p>
        </p:txBody>
      </p:sp>
      <p:sp>
        <p:nvSpPr>
          <p:cNvPr id="111" name="Shape 111"/>
          <p:cNvSpPr/>
          <p:nvPr/>
        </p:nvSpPr>
        <p:spPr>
          <a:xfrm>
            <a:off x="851691" y="2632679"/>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2" name="Shape 112"/>
          <p:cNvSpPr/>
          <p:nvPr/>
        </p:nvSpPr>
        <p:spPr>
          <a:xfrm>
            <a:off x="851691" y="2117720"/>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14" name="Shape 114"/>
          <p:cNvSpPr/>
          <p:nvPr/>
        </p:nvSpPr>
        <p:spPr>
          <a:xfrm>
            <a:off x="857150" y="158186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2" name="Shape 111"/>
          <p:cNvSpPr/>
          <p:nvPr/>
        </p:nvSpPr>
        <p:spPr>
          <a:xfrm>
            <a:off x="629176" y="6879575"/>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3" name="Shape 112"/>
          <p:cNvSpPr/>
          <p:nvPr/>
        </p:nvSpPr>
        <p:spPr>
          <a:xfrm>
            <a:off x="629747" y="6456034"/>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25" name="Shape 114"/>
          <p:cNvSpPr/>
          <p:nvPr/>
        </p:nvSpPr>
        <p:spPr>
          <a:xfrm>
            <a:off x="629747" y="5922862"/>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4" name="Table 3"/>
          <p:cNvGraphicFramePr>
            <a:graphicFrameLocks noGrp="1"/>
          </p:cNvGraphicFramePr>
          <p:nvPr>
            <p:extLst>
              <p:ext uri="{D42A27DB-BD31-4B8C-83A1-F6EECF244321}">
                <p14:modId xmlns:p14="http://schemas.microsoft.com/office/powerpoint/2010/main" val="1071282317"/>
              </p:ext>
            </p:extLst>
          </p:nvPr>
        </p:nvGraphicFramePr>
        <p:xfrm>
          <a:off x="5582516" y="4267200"/>
          <a:ext cx="1158875" cy="435528"/>
        </p:xfrm>
        <a:graphic>
          <a:graphicData uri="http://schemas.openxmlformats.org/drawingml/2006/table">
            <a:tbl>
              <a:tblPr firstRow="1" firstCol="1" bandRow="1">
                <a:tableStyleId>{5940675A-B579-460E-94D1-54222C63F5DA}</a:tableStyleId>
              </a:tblPr>
              <a:tblGrid>
                <a:gridCol w="1158875"/>
              </a:tblGrid>
              <a:tr h="129292">
                <a:tc>
                  <a:txBody>
                    <a:bodyPr/>
                    <a:lstStyle/>
                    <a:p>
                      <a:pPr marL="0" marR="0" algn="ctr">
                        <a:lnSpc>
                          <a:spcPct val="115000"/>
                        </a:lnSpc>
                        <a:spcBef>
                          <a:spcPts val="0"/>
                        </a:spcBef>
                        <a:spcAft>
                          <a:spcPts val="0"/>
                        </a:spcAft>
                      </a:pPr>
                      <a:r>
                        <a:rPr lang="en-US" sz="800" dirty="0" smtClean="0">
                          <a:effectLst/>
                        </a:rPr>
                        <a:t>Toward RL.1.6  DOK </a:t>
                      </a:r>
                      <a:r>
                        <a:rPr lang="en-US" sz="800" dirty="0">
                          <a:effectLst/>
                        </a:rPr>
                        <a:t>1 - </a:t>
                      </a:r>
                      <a:r>
                        <a:rPr lang="en-US" sz="800" dirty="0" err="1">
                          <a:effectLst/>
                        </a:rPr>
                        <a:t>Cf</a:t>
                      </a:r>
                      <a:endParaRPr lang="en-US" sz="800" dirty="0">
                        <a:effectLst/>
                        <a:latin typeface="Calibri"/>
                        <a:ea typeface="Calibri"/>
                        <a:cs typeface="Times New Roman"/>
                      </a:endParaRPr>
                    </a:p>
                  </a:txBody>
                  <a:tcPr marL="32100" marR="32100" marT="0" marB="0" anchor="ctr">
                    <a:solidFill>
                      <a:schemeClr val="accent1">
                        <a:lumMod val="20000"/>
                        <a:lumOff val="80000"/>
                      </a:schemeClr>
                    </a:solidFill>
                  </a:tcPr>
                </a:tc>
              </a:tr>
              <a:tr h="295320">
                <a:tc>
                  <a:txBody>
                    <a:bodyPr/>
                    <a:lstStyle/>
                    <a:p>
                      <a:pPr marL="0" marR="0" algn="l">
                        <a:lnSpc>
                          <a:spcPct val="115000"/>
                        </a:lnSpc>
                        <a:spcBef>
                          <a:spcPts val="0"/>
                        </a:spcBef>
                        <a:spcAft>
                          <a:spcPts val="0"/>
                        </a:spcAft>
                      </a:pPr>
                      <a:r>
                        <a:rPr lang="en-US" sz="800" dirty="0">
                          <a:effectLst/>
                        </a:rPr>
                        <a:t>Answers questions about who is speaking in a </a:t>
                      </a:r>
                      <a:r>
                        <a:rPr lang="en-US" sz="800" dirty="0" smtClean="0">
                          <a:effectLst/>
                        </a:rPr>
                        <a:t>text.</a:t>
                      </a:r>
                      <a:endParaRPr lang="en-US" sz="800" b="1" dirty="0" smtClean="0">
                        <a:solidFill>
                          <a:srgbClr val="000000"/>
                        </a:solidFill>
                        <a:effectLst/>
                        <a:latin typeface="Calibri"/>
                        <a:ea typeface="Times New Roman"/>
                        <a:cs typeface="Times New Roman"/>
                      </a:endParaRPr>
                    </a:p>
                  </a:txBody>
                  <a:tcPr marL="32100" marR="32100" marT="0" marB="0">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757385"/>
              </p:ext>
            </p:extLst>
          </p:nvPr>
        </p:nvGraphicFramePr>
        <p:xfrm>
          <a:off x="5262215" y="7924800"/>
          <a:ext cx="1443385" cy="560832"/>
        </p:xfrm>
        <a:graphic>
          <a:graphicData uri="http://schemas.openxmlformats.org/drawingml/2006/table">
            <a:tbl>
              <a:tblPr firstRow="1" firstCol="1" bandRow="1">
                <a:tableStyleId>{5940675A-B579-460E-94D1-54222C63F5DA}</a:tableStyleId>
              </a:tblPr>
              <a:tblGrid>
                <a:gridCol w="1443385"/>
              </a:tblGrid>
              <a:tr h="129292">
                <a:tc>
                  <a:txBody>
                    <a:bodyPr/>
                    <a:lstStyle/>
                    <a:p>
                      <a:pPr marL="0" marR="0" algn="ctr">
                        <a:lnSpc>
                          <a:spcPct val="115000"/>
                        </a:lnSpc>
                        <a:spcBef>
                          <a:spcPts val="0"/>
                        </a:spcBef>
                        <a:spcAft>
                          <a:spcPts val="0"/>
                        </a:spcAft>
                      </a:pPr>
                      <a:r>
                        <a:rPr lang="en-US" sz="800" dirty="0" smtClean="0">
                          <a:effectLst/>
                        </a:rPr>
                        <a:t>Toward RL.1.6  DOK </a:t>
                      </a:r>
                      <a:r>
                        <a:rPr lang="en-US" sz="800" dirty="0">
                          <a:effectLst/>
                        </a:rPr>
                        <a:t>2 - </a:t>
                      </a:r>
                      <a:r>
                        <a:rPr lang="en-US" sz="800" dirty="0" err="1">
                          <a:effectLst/>
                        </a:rPr>
                        <a:t>Ch</a:t>
                      </a:r>
                      <a:endParaRPr lang="en-US" sz="800" dirty="0">
                        <a:effectLst/>
                        <a:latin typeface="Calibri"/>
                        <a:ea typeface="Calibri"/>
                        <a:cs typeface="Times New Roman"/>
                      </a:endParaRPr>
                    </a:p>
                  </a:txBody>
                  <a:tcPr marL="32100" marR="32100" marT="0" marB="0" anchor="ctr">
                    <a:solidFill>
                      <a:schemeClr val="accent1">
                        <a:lumMod val="20000"/>
                        <a:lumOff val="80000"/>
                      </a:schemeClr>
                    </a:solidFill>
                  </a:tcPr>
                </a:tc>
              </a:tr>
              <a:tr h="295320">
                <a:tc>
                  <a:txBody>
                    <a:bodyPr/>
                    <a:lstStyle/>
                    <a:p>
                      <a:pPr marL="0" marR="0" algn="l">
                        <a:lnSpc>
                          <a:spcPct val="115000"/>
                        </a:lnSpc>
                        <a:spcBef>
                          <a:spcPts val="0"/>
                        </a:spcBef>
                        <a:spcAft>
                          <a:spcPts val="0"/>
                        </a:spcAft>
                      </a:pPr>
                      <a:r>
                        <a:rPr lang="en-US" sz="800" dirty="0" smtClean="0">
                          <a:effectLst/>
                        </a:rPr>
                        <a:t>Understands </a:t>
                      </a:r>
                      <a:r>
                        <a:rPr lang="en-US" sz="800" dirty="0">
                          <a:effectLst/>
                        </a:rPr>
                        <a:t>that there are clues in a text to tell us when someone is speaking.  </a:t>
                      </a:r>
                      <a:endParaRPr lang="en-US" sz="800" b="1" dirty="0" smtClean="0">
                        <a:solidFill>
                          <a:srgbClr val="000000"/>
                        </a:solidFill>
                        <a:effectLst/>
                        <a:latin typeface="Calibri"/>
                        <a:ea typeface="Times New Roman"/>
                        <a:cs typeface="Times New Roman"/>
                      </a:endParaRPr>
                    </a:p>
                  </a:txBody>
                  <a:tcPr marL="32100" marR="32100"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3962595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Shape 118"/>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32</a:t>
            </a:fld>
            <a:endParaRPr sz="1300">
              <a:solidFill>
                <a:srgbClr val="888888"/>
              </a:solidFill>
            </a:endParaRPr>
          </a:p>
        </p:txBody>
      </p:sp>
      <p:sp>
        <p:nvSpPr>
          <p:cNvPr id="119" name="Shape 119"/>
          <p:cNvSpPr/>
          <p:nvPr/>
        </p:nvSpPr>
        <p:spPr>
          <a:xfrm>
            <a:off x="385991" y="4572000"/>
            <a:ext cx="6319611" cy="0"/>
          </a:xfrm>
          <a:prstGeom prst="line">
            <a:avLst/>
          </a:prstGeom>
          <a:ln w="3175">
            <a:solidFill>
              <a:srgbClr val="4A7EBB"/>
            </a:solidFill>
            <a:prstDash val="lgDashDotDot"/>
          </a:ln>
        </p:spPr>
        <p:txBody>
          <a:bodyPr lIns="0" tIns="0" rIns="0" bIns="0"/>
          <a:lstStyle/>
          <a:p>
            <a:pPr lvl="0" defTabSz="457200">
              <a:defRPr sz="1200">
                <a:latin typeface="+mn-lt"/>
                <a:ea typeface="+mn-ea"/>
                <a:cs typeface="+mn-cs"/>
                <a:sym typeface="Helvetica"/>
              </a:defRPr>
            </a:pPr>
            <a:endParaRPr/>
          </a:p>
        </p:txBody>
      </p:sp>
      <p:sp>
        <p:nvSpPr>
          <p:cNvPr id="120" name="Shape 120"/>
          <p:cNvSpPr/>
          <p:nvPr/>
        </p:nvSpPr>
        <p:spPr>
          <a:xfrm>
            <a:off x="589397" y="5257655"/>
            <a:ext cx="6400802" cy="4067924"/>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8331" tIns="48331" rIns="48331" bIns="48331" numCol="1" anchor="t">
            <a:spAutoFit/>
          </a:bodyPr>
          <a:lstStyle/>
          <a:p>
            <a:pPr marL="342900" lvl="0" indent="-342900">
              <a:buAutoNum type="arabicPeriod" startAt="6"/>
              <a:defRPr sz="1800"/>
            </a:pPr>
            <a:r>
              <a:rPr lang="en-US" sz="1700" b="1" dirty="0" smtClean="0">
                <a:latin typeface="Helvetica" panose="020B0604020202020204" pitchFamily="34" charset="0"/>
                <a:cs typeface="Helvetica" panose="020B0604020202020204" pitchFamily="34" charset="0"/>
                <a:sym typeface="Helvetica"/>
              </a:rPr>
              <a:t>Which phrase best describes the setting of the poem</a:t>
            </a:r>
            <a:r>
              <a:rPr sz="1700" b="1" dirty="0" smtClean="0">
                <a:latin typeface="Helvetica" panose="020B0604020202020204" pitchFamily="34" charset="0"/>
                <a:cs typeface="Helvetica" panose="020B0604020202020204" pitchFamily="34" charset="0"/>
                <a:sym typeface="Helvetica"/>
              </a:rPr>
              <a:t>? </a:t>
            </a:r>
            <a:endParaRPr lang="en-US" sz="1700" b="1" dirty="0" smtClean="0">
              <a:latin typeface="Helvetica" panose="020B0604020202020204" pitchFamily="34" charset="0"/>
              <a:cs typeface="Helvetica" panose="020B0604020202020204" pitchFamily="34" charset="0"/>
              <a:sym typeface="Helvetica"/>
            </a:endParaRPr>
          </a:p>
          <a:p>
            <a:pPr lvl="0">
              <a:defRPr sz="1800"/>
            </a:pPr>
            <a:r>
              <a:rPr lang="en-US" sz="1700" b="1" i="1" dirty="0">
                <a:latin typeface="Helvetica" panose="020B0604020202020204" pitchFamily="34" charset="0"/>
                <a:cs typeface="Helvetica" panose="020B0604020202020204" pitchFamily="34" charset="0"/>
                <a:sym typeface="Helvetica"/>
              </a:rPr>
              <a:t> </a:t>
            </a:r>
            <a:r>
              <a:rPr lang="en-US" sz="1700" b="1" i="1" dirty="0" smtClean="0">
                <a:latin typeface="Helvetica" panose="020B0604020202020204" pitchFamily="34" charset="0"/>
                <a:cs typeface="Helvetica" panose="020B0604020202020204" pitchFamily="34" charset="0"/>
                <a:sym typeface="Helvetica"/>
              </a:rPr>
              <a:t>     </a:t>
            </a: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In a cold place</a:t>
            </a: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near some trees</a:t>
            </a: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r>
              <a:rPr lang="en-US" sz="1600" dirty="0" smtClean="0">
                <a:latin typeface="Helvetica" panose="020B0604020202020204" pitchFamily="34" charset="0"/>
                <a:cs typeface="Helvetica" panose="020B0604020202020204" pitchFamily="34" charset="0"/>
                <a:sym typeface="Helvetica"/>
              </a:rPr>
              <a:t>by a lake</a:t>
            </a: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smtClean="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742716"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1" name="Shape 121"/>
          <p:cNvSpPr/>
          <p:nvPr/>
        </p:nvSpPr>
        <p:spPr>
          <a:xfrm>
            <a:off x="675757" y="5803918"/>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3" name="Shape 123"/>
          <p:cNvSpPr/>
          <p:nvPr/>
        </p:nvSpPr>
        <p:spPr>
          <a:xfrm>
            <a:off x="687901" y="6816794"/>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4" name="Shape 124"/>
          <p:cNvSpPr/>
          <p:nvPr/>
        </p:nvSpPr>
        <p:spPr>
          <a:xfrm>
            <a:off x="687902" y="6333396"/>
            <a:ext cx="264609"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solidFill>
              <a:srgbClr val="3A5E8A"/>
            </a:solidFill>
            <a:prstDash val="solid"/>
            <a:bevel/>
          </a:ln>
          <a:effectLst/>
        </p:spPr>
        <p:txBody>
          <a:bodyPr wrap="square" lIns="0" tIns="0" rIns="0" bIns="0" numCol="1" anchor="ctr">
            <a:noAutofit/>
          </a:bodyPr>
          <a:lstStyle/>
          <a:p>
            <a:pPr lvl="0" algn="ctr">
              <a:defRPr>
                <a:solidFill>
                  <a:srgbClr val="FFFFFF"/>
                </a:solidFill>
              </a:defRPr>
            </a:pPr>
            <a:endParaRPr>
              <a:latin typeface="Helvetica" panose="020B0604020202020204" pitchFamily="34" charset="0"/>
              <a:cs typeface="Helvetica" panose="020B0604020202020204" pitchFamily="34" charset="0"/>
            </a:endParaRPr>
          </a:p>
        </p:txBody>
      </p:sp>
      <p:sp>
        <p:nvSpPr>
          <p:cNvPr id="126" name="Shape 126"/>
          <p:cNvSpPr/>
          <p:nvPr/>
        </p:nvSpPr>
        <p:spPr>
          <a:xfrm>
            <a:off x="589397" y="821778"/>
            <a:ext cx="6324601" cy="2652151"/>
          </a:xfrm>
          <a:prstGeom prst="rect">
            <a:avLst/>
          </a:prstGeom>
          <a:noFill/>
          <a:ln w="12700">
            <a:miter lim="400000"/>
          </a:ln>
          <a:extLst>
            <a:ext uri="{C572A759-6A51-4108-AA02-DFA0A04FC94B}">
              <ma14:wrappingTextBoxFlag xmlns:ma14="http://schemas.microsoft.com/office/mac/drawingml/2011/main" xmlns="" val="1"/>
            </a:ext>
          </a:extLst>
        </p:spPr>
        <p:txBody>
          <a:bodyPr wrap="square" lIns="48331" tIns="48331" rIns="48331" bIns="48331">
            <a:spAutoFit/>
          </a:bodyPr>
          <a:lstStyle/>
          <a:p>
            <a:pPr lvl="0">
              <a:defRPr sz="1800"/>
            </a:pPr>
            <a:r>
              <a:rPr lang="en-US" b="1" dirty="0" smtClean="0">
                <a:latin typeface="Helvetica" panose="020B0604020202020204" pitchFamily="34" charset="0"/>
                <a:cs typeface="Helvetica" panose="020B0604020202020204" pitchFamily="34" charset="0"/>
                <a:sym typeface="Helvetica"/>
              </a:rPr>
              <a:t>5</a:t>
            </a:r>
            <a:r>
              <a:rPr b="1" dirty="0" smtClean="0">
                <a:latin typeface="Helvetica" panose="020B0604020202020204" pitchFamily="34" charset="0"/>
                <a:cs typeface="Helvetica" panose="020B0604020202020204" pitchFamily="34" charset="0"/>
                <a:sym typeface="Helvetica"/>
              </a:rPr>
              <a:t>. </a:t>
            </a:r>
            <a:r>
              <a:rPr lang="en-US" b="1" dirty="0" smtClean="0">
                <a:latin typeface="Helvetica" panose="020B0604020202020204" pitchFamily="34" charset="0"/>
                <a:cs typeface="Helvetica" panose="020B0604020202020204" pitchFamily="34" charset="0"/>
                <a:sym typeface="Helvetica"/>
              </a:rPr>
              <a:t>How does Dear feel about going to find food?</a:t>
            </a:r>
            <a:endParaRPr sz="1000" i="1" dirty="0">
              <a:latin typeface="Helvetica" panose="020B0604020202020204" pitchFamily="34" charset="0"/>
              <a:cs typeface="Helvetica" panose="020B0604020202020204" pitchFamily="34" charset="0"/>
              <a:sym typeface="Helvetica"/>
            </a:endParaRPr>
          </a:p>
          <a:p>
            <a:pPr marL="342868" lvl="0" indent="-342868">
              <a:buSzPct val="100000"/>
              <a:buFont typeface="Helvetica"/>
              <a:buAutoNum type="arabicPeriod"/>
              <a:defRPr sz="1800"/>
            </a:pPr>
            <a:endParaRPr sz="2000" dirty="0">
              <a:latin typeface="Helvetica" panose="020B0604020202020204" pitchFamily="34" charset="0"/>
              <a:cs typeface="Helvetica" panose="020B0604020202020204" pitchFamily="34" charset="0"/>
              <a:sym typeface="Helvetica"/>
            </a:endParaRPr>
          </a:p>
          <a:p>
            <a:pPr marL="919112"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happy</a:t>
            </a:r>
          </a:p>
          <a:p>
            <a:pPr marL="919112"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919112"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sad</a:t>
            </a:r>
          </a:p>
          <a:p>
            <a:pPr marL="919112" lvl="0" indent="-342900">
              <a:buSzPct val="100000"/>
              <a:buFont typeface="+mj-lt"/>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919112" lvl="0" indent="-342900">
              <a:buSzPct val="100000"/>
              <a:buFont typeface="+mj-lt"/>
              <a:buAutoNum type="alphaUcPeriod"/>
              <a:defRPr sz="1800"/>
            </a:pPr>
            <a:r>
              <a:rPr lang="en-US" sz="1600" dirty="0" smtClean="0">
                <a:latin typeface="Helvetica" panose="020B0604020202020204" pitchFamily="34" charset="0"/>
                <a:cs typeface="Helvetica" panose="020B0604020202020204" pitchFamily="34" charset="0"/>
                <a:sym typeface="Helvetica"/>
              </a:rPr>
              <a:t>glad</a:t>
            </a: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indent="-288731">
              <a:buSzPct val="100000"/>
              <a:buFont typeface="Helvetica"/>
              <a:buAutoNum type="alphaUcPeriod"/>
              <a:defRPr sz="1800"/>
            </a:pPr>
            <a:endParaRPr lang="en-US" sz="1600" dirty="0">
              <a:latin typeface="Helvetica" panose="020B0604020202020204" pitchFamily="34" charset="0"/>
              <a:cs typeface="Helvetica" panose="020B0604020202020204" pitchFamily="34" charset="0"/>
              <a:sym typeface="Helvetica"/>
            </a:endParaRPr>
          </a:p>
          <a:p>
            <a:pPr marL="864943" lvl="0" indent="-288731">
              <a:buSzPct val="100000"/>
              <a:buFont typeface="Helvetica"/>
              <a:buAutoNum type="alphaUcPeriod"/>
              <a:defRPr sz="1800"/>
            </a:pPr>
            <a:endParaRPr sz="1600" dirty="0">
              <a:latin typeface="Helvetica" panose="020B0604020202020204" pitchFamily="34" charset="0"/>
              <a:cs typeface="Helvetica" panose="020B0604020202020204" pitchFamily="34" charset="0"/>
              <a:sym typeface="Helvetica"/>
            </a:endParaRPr>
          </a:p>
        </p:txBody>
      </p:sp>
      <p:sp>
        <p:nvSpPr>
          <p:cNvPr id="127" name="Shape 127"/>
          <p:cNvSpPr/>
          <p:nvPr/>
        </p:nvSpPr>
        <p:spPr>
          <a:xfrm>
            <a:off x="832754" y="2463373"/>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28" name="Shape 128"/>
          <p:cNvSpPr/>
          <p:nvPr/>
        </p:nvSpPr>
        <p:spPr>
          <a:xfrm>
            <a:off x="820205" y="1947986"/>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sp>
        <p:nvSpPr>
          <p:cNvPr id="130" name="Shape 130"/>
          <p:cNvSpPr/>
          <p:nvPr/>
        </p:nvSpPr>
        <p:spPr>
          <a:xfrm>
            <a:off x="832755" y="1464588"/>
            <a:ext cx="228603" cy="22860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a:solidFill>
              <a:srgbClr val="3A5E8A"/>
            </a:solidFill>
          </a:ln>
        </p:spPr>
        <p:txBody>
          <a:bodyPr lIns="0" tIns="0" rIns="0" bIns="0" anchor="ctr"/>
          <a:lstStyle/>
          <a:p>
            <a:pPr lvl="0" algn="ctr">
              <a:defRPr>
                <a:solidFill>
                  <a:srgbClr val="FFFFFF"/>
                </a:solidFill>
              </a:defRPr>
            </a:pPr>
            <a:endParaRPr/>
          </a:p>
        </p:txBody>
      </p:sp>
      <p:graphicFrame>
        <p:nvGraphicFramePr>
          <p:cNvPr id="2" name="Table 1"/>
          <p:cNvGraphicFramePr>
            <a:graphicFrameLocks noGrp="1"/>
          </p:cNvGraphicFramePr>
          <p:nvPr>
            <p:extLst>
              <p:ext uri="{D42A27DB-BD31-4B8C-83A1-F6EECF244321}">
                <p14:modId xmlns:p14="http://schemas.microsoft.com/office/powerpoint/2010/main" val="1514842179"/>
              </p:ext>
            </p:extLst>
          </p:nvPr>
        </p:nvGraphicFramePr>
        <p:xfrm>
          <a:off x="5181600" y="3494150"/>
          <a:ext cx="1371600" cy="560832"/>
        </p:xfrm>
        <a:graphic>
          <a:graphicData uri="http://schemas.openxmlformats.org/drawingml/2006/table">
            <a:tbl>
              <a:tblPr firstRow="1" firstCol="1" bandRow="1">
                <a:tableStyleId>{5940675A-B579-460E-94D1-54222C63F5DA}</a:tableStyleId>
              </a:tblPr>
              <a:tblGrid>
                <a:gridCol w="1371600"/>
              </a:tblGrid>
              <a:tr h="0">
                <a:tc>
                  <a:txBody>
                    <a:bodyPr/>
                    <a:lstStyle/>
                    <a:p>
                      <a:pPr marL="0" marR="0" algn="ctr">
                        <a:lnSpc>
                          <a:spcPct val="115000"/>
                        </a:lnSpc>
                        <a:spcBef>
                          <a:spcPts val="0"/>
                        </a:spcBef>
                        <a:spcAft>
                          <a:spcPts val="0"/>
                        </a:spcAft>
                      </a:pPr>
                      <a:r>
                        <a:rPr lang="en-US" sz="800" dirty="0" smtClean="0">
                          <a:effectLst/>
                        </a:rPr>
                        <a:t>Toward  RL.1.7 DOK </a:t>
                      </a:r>
                      <a:r>
                        <a:rPr lang="en-US" sz="800" dirty="0">
                          <a:effectLst/>
                        </a:rPr>
                        <a:t>1 - Cd</a:t>
                      </a:r>
                      <a:endParaRPr lang="en-US" sz="800" dirty="0">
                        <a:effectLst/>
                        <a:latin typeface="Calibri"/>
                        <a:ea typeface="Calibri"/>
                        <a:cs typeface="Times New Roman"/>
                      </a:endParaRPr>
                    </a:p>
                  </a:txBody>
                  <a:tcPr marL="31970" marR="31970" marT="0" marB="0" anchor="ctr">
                    <a:solidFill>
                      <a:schemeClr val="tx2">
                        <a:lumMod val="20000"/>
                        <a:lumOff val="80000"/>
                      </a:schemeClr>
                    </a:solidFill>
                  </a:tcPr>
                </a:tc>
              </a:tr>
              <a:tr h="365613">
                <a:tc>
                  <a:txBody>
                    <a:bodyPr/>
                    <a:lstStyle/>
                    <a:p>
                      <a:pPr marL="0" marR="0" algn="l">
                        <a:lnSpc>
                          <a:spcPct val="115000"/>
                        </a:lnSpc>
                        <a:spcBef>
                          <a:spcPts val="0"/>
                        </a:spcBef>
                        <a:spcAft>
                          <a:spcPts val="0"/>
                        </a:spcAft>
                      </a:pPr>
                      <a:r>
                        <a:rPr lang="en-US" sz="800" dirty="0" smtClean="0">
                          <a:effectLst/>
                        </a:rPr>
                        <a:t>Identify </a:t>
                      </a:r>
                      <a:r>
                        <a:rPr lang="en-US" sz="800" dirty="0">
                          <a:effectLst/>
                        </a:rPr>
                        <a:t>text details – words – that help describe a character, setting or event</a:t>
                      </a:r>
                      <a:r>
                        <a:rPr lang="en-US" sz="800" dirty="0" smtClean="0">
                          <a:effectLst/>
                        </a:rPr>
                        <a:t>.</a:t>
                      </a:r>
                      <a:endParaRPr lang="en-US" sz="800" dirty="0">
                        <a:effectLst/>
                        <a:latin typeface="Calibri"/>
                        <a:ea typeface="Calibri"/>
                        <a:cs typeface="Times New Roman"/>
                      </a:endParaRPr>
                    </a:p>
                  </a:txBody>
                  <a:tcPr marL="31970" marR="31970" marT="0" marB="0">
                    <a:solidFill>
                      <a:schemeClr val="accent4">
                        <a:lumMod val="20000"/>
                        <a:lumOff val="80000"/>
                      </a:schemeClr>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03440689"/>
              </p:ext>
            </p:extLst>
          </p:nvPr>
        </p:nvGraphicFramePr>
        <p:xfrm>
          <a:off x="5257800" y="8001000"/>
          <a:ext cx="1371600" cy="841248"/>
        </p:xfrm>
        <a:graphic>
          <a:graphicData uri="http://schemas.openxmlformats.org/drawingml/2006/table">
            <a:tbl>
              <a:tblPr firstRow="1" firstCol="1" bandRow="1">
                <a:tableStyleId>{5940675A-B579-460E-94D1-54222C63F5DA}</a:tableStyleId>
              </a:tblPr>
              <a:tblGrid>
                <a:gridCol w="1371600"/>
              </a:tblGrid>
              <a:tr h="128768">
                <a:tc>
                  <a:txBody>
                    <a:bodyPr/>
                    <a:lstStyle/>
                    <a:p>
                      <a:pPr marL="0" marR="0" algn="ctr">
                        <a:lnSpc>
                          <a:spcPct val="115000"/>
                        </a:lnSpc>
                        <a:spcBef>
                          <a:spcPts val="0"/>
                        </a:spcBef>
                        <a:spcAft>
                          <a:spcPts val="0"/>
                        </a:spcAft>
                      </a:pPr>
                      <a:r>
                        <a:rPr lang="en-US" sz="800" dirty="0" smtClean="0">
                          <a:effectLst/>
                        </a:rPr>
                        <a:t>Toward RL.1.7</a:t>
                      </a:r>
                      <a:r>
                        <a:rPr lang="en-US" sz="800" baseline="0" dirty="0" smtClean="0">
                          <a:effectLst/>
                        </a:rPr>
                        <a:t> </a:t>
                      </a:r>
                      <a:r>
                        <a:rPr lang="en-US" sz="800" dirty="0" smtClean="0">
                          <a:effectLst/>
                        </a:rPr>
                        <a:t> DOK </a:t>
                      </a:r>
                      <a:r>
                        <a:rPr lang="en-US" sz="800" dirty="0">
                          <a:effectLst/>
                        </a:rPr>
                        <a:t>1 - </a:t>
                      </a:r>
                      <a:r>
                        <a:rPr lang="en-US" sz="800" dirty="0" err="1">
                          <a:effectLst/>
                        </a:rPr>
                        <a:t>Cf</a:t>
                      </a:r>
                      <a:endParaRPr lang="en-US" sz="800" dirty="0">
                        <a:effectLst/>
                        <a:latin typeface="Calibri"/>
                        <a:ea typeface="Calibri"/>
                        <a:cs typeface="Times New Roman"/>
                      </a:endParaRPr>
                    </a:p>
                  </a:txBody>
                  <a:tcPr marL="31970" marR="31970" marT="0" marB="0" anchor="ctr">
                    <a:solidFill>
                      <a:schemeClr val="tx2">
                        <a:lumMod val="20000"/>
                        <a:lumOff val="80000"/>
                      </a:schemeClr>
                    </a:solidFill>
                  </a:tcPr>
                </a:tc>
              </a:tr>
              <a:tr h="514718">
                <a:tc>
                  <a:txBody>
                    <a:bodyPr/>
                    <a:lstStyle/>
                    <a:p>
                      <a:pPr marL="0" marR="0" algn="l">
                        <a:lnSpc>
                          <a:spcPct val="115000"/>
                        </a:lnSpc>
                        <a:spcBef>
                          <a:spcPts val="0"/>
                        </a:spcBef>
                        <a:spcAft>
                          <a:spcPts val="0"/>
                        </a:spcAft>
                      </a:pPr>
                      <a:r>
                        <a:rPr lang="en-US" sz="800" dirty="0">
                          <a:effectLst/>
                        </a:rPr>
                        <a:t>Answer who, what, when, where and how questions about literary elements (characters, setting and events</a:t>
                      </a:r>
                      <a:r>
                        <a:rPr lang="en-US" sz="800" dirty="0" smtClean="0">
                          <a:effectLst/>
                        </a:rPr>
                        <a:t>).</a:t>
                      </a:r>
                      <a:endParaRPr lang="en-US" sz="800" b="1" dirty="0" smtClean="0">
                        <a:solidFill>
                          <a:srgbClr val="000000"/>
                        </a:solidFill>
                        <a:effectLst/>
                        <a:latin typeface="Calibri"/>
                        <a:ea typeface="Times New Roman"/>
                        <a:cs typeface="Times New Roman"/>
                      </a:endParaRPr>
                    </a:p>
                  </a:txBody>
                  <a:tcPr marL="31970" marR="31970"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1007319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Shape 134"/>
          <p:cNvSpPr>
            <a:spLocks noGrp="1"/>
          </p:cNvSpPr>
          <p:nvPr>
            <p:ph type="sldNum" sz="quarter" idx="4294967295"/>
          </p:nvPr>
        </p:nvSpPr>
        <p:spPr>
          <a:xfrm>
            <a:off x="6172200" y="8946444"/>
            <a:ext cx="792481" cy="287163"/>
          </a:xfrm>
          <a:prstGeom prst="rect">
            <a:avLst/>
          </a:prstGeom>
          <a:extLst>
            <a:ext uri="{C572A759-6A51-4108-AA02-DFA0A04FC94B}">
              <ma14:wrappingTextBoxFlag xmlns:ma14="http://schemas.microsoft.com/office/mac/drawingml/2011/main" xmlns="" val="1"/>
            </a:ext>
          </a:extLst>
        </p:spPr>
        <p:txBody>
          <a:bodyPr lIns="0" tIns="0" rIns="0" bIns="0">
            <a:normAutofit/>
          </a:bodyPr>
          <a:lstStyle/>
          <a:p>
            <a:pPr lvl="0">
              <a:defRPr sz="1800">
                <a:solidFill>
                  <a:srgbClr val="000000"/>
                </a:solidFill>
              </a:defRPr>
            </a:pPr>
            <a:fld id="{86CB4B4D-7CA3-9044-876B-883B54F8677D}" type="slidenum">
              <a:rPr sz="1300">
                <a:solidFill>
                  <a:srgbClr val="888888"/>
                </a:solidFill>
              </a:rPr>
              <a:t>33</a:t>
            </a:fld>
            <a:endParaRPr sz="1300">
              <a:solidFill>
                <a:srgbClr val="888888"/>
              </a:solidFill>
            </a:endParaRPr>
          </a:p>
        </p:txBody>
      </p:sp>
      <p:graphicFrame>
        <p:nvGraphicFramePr>
          <p:cNvPr id="135" name="Table 135"/>
          <p:cNvGraphicFramePr/>
          <p:nvPr>
            <p:extLst>
              <p:ext uri="{D42A27DB-BD31-4B8C-83A1-F6EECF244321}">
                <p14:modId xmlns:p14="http://schemas.microsoft.com/office/powerpoint/2010/main" val="3488895821"/>
              </p:ext>
            </p:extLst>
          </p:nvPr>
        </p:nvGraphicFramePr>
        <p:xfrm>
          <a:off x="304800" y="240030"/>
          <a:ext cx="6629401" cy="3800604"/>
        </p:xfrm>
        <a:graphic>
          <a:graphicData uri="http://schemas.openxmlformats.org/drawingml/2006/table">
            <a:tbl>
              <a:tblPr/>
              <a:tblGrid>
                <a:gridCol w="6629401"/>
              </a:tblGrid>
              <a:tr h="3800604">
                <a:tc>
                  <a:txBody>
                    <a:bodyPr/>
                    <a:lstStyle/>
                    <a:p>
                      <a:pPr marL="339725" lvl="0" indent="-339725" algn="l">
                        <a:lnSpc>
                          <a:spcPct val="115000"/>
                        </a:lnSpc>
                        <a:defRPr sz="1800" b="0" i="0"/>
                      </a:pPr>
                      <a:r>
                        <a:rPr lang="en-US" b="1" dirty="0" smtClean="0">
                          <a:latin typeface="Helvetica" panose="020B0604020202020204" pitchFamily="34" charset="0"/>
                          <a:cs typeface="Helvetica" panose="020B0604020202020204" pitchFamily="34" charset="0"/>
                        </a:rPr>
                        <a:t>7</a:t>
                      </a:r>
                      <a:r>
                        <a:rPr b="1" dirty="0" smtClean="0">
                          <a:latin typeface="Helvetica" panose="020B0604020202020204" pitchFamily="34" charset="0"/>
                          <a:cs typeface="Helvetica" panose="020B0604020202020204" pitchFamily="34" charset="0"/>
                        </a:rPr>
                        <a:t>. </a:t>
                      </a:r>
                      <a:r>
                        <a:rPr sz="1900" dirty="0">
                          <a:latin typeface="Helvetica" panose="020B0604020202020204" pitchFamily="34" charset="0"/>
                          <a:cs typeface="Helvetica" panose="020B0604020202020204" pitchFamily="34" charset="0"/>
                        </a:rPr>
                        <a:t> </a:t>
                      </a:r>
                      <a:r>
                        <a:rPr lang="en-US" sz="1900" b="1" dirty="0" smtClean="0">
                          <a:latin typeface="Helvetica" panose="020B0604020202020204" pitchFamily="34" charset="0"/>
                          <a:cs typeface="Helvetica" panose="020B0604020202020204" pitchFamily="34" charset="0"/>
                        </a:rPr>
                        <a:t>What does Dear say to Snappy?   What does Snappy say to Dear?</a:t>
                      </a:r>
                      <a:r>
                        <a:rPr lang="en-US" sz="1900" b="1" baseline="0" dirty="0" smtClean="0">
                          <a:latin typeface="Helvetica" panose="020B0604020202020204" pitchFamily="34" charset="0"/>
                          <a:cs typeface="Helvetica" panose="020B0604020202020204" pitchFamily="34" charset="0"/>
                        </a:rPr>
                        <a:t>  Use words and pictures to tell about it.</a:t>
                      </a:r>
                      <a:endParaRPr lang="en-US" sz="1400" b="1" dirty="0" smtClean="0">
                        <a:latin typeface="Helvetica" panose="020B0604020202020204" pitchFamily="34" charset="0"/>
                        <a:cs typeface="Helvetica" panose="020B0604020202020204" pitchFamily="34" charset="0"/>
                      </a:endParaRPr>
                    </a:p>
                    <a:p>
                      <a:pPr lvl="0" algn="l">
                        <a:defRPr sz="1800" b="0" i="0"/>
                      </a:pPr>
                      <a:r>
                        <a:rPr dirty="0" smtClean="0">
                          <a:latin typeface="Helvetica" panose="020B0604020202020204" pitchFamily="34" charset="0"/>
                          <a:cs typeface="Helvetica" panose="020B0604020202020204" pitchFamily="34" charset="0"/>
                        </a:rPr>
                        <a:t> </a:t>
                      </a:r>
                      <a:endParaRPr lang="en-US" dirty="0" smtClean="0">
                        <a:latin typeface="Helvetica" panose="020B0604020202020204" pitchFamily="34" charset="0"/>
                        <a:cs typeface="Helvetica" panose="020B0604020202020204" pitchFamily="34" charset="0"/>
                      </a:endParaRPr>
                    </a:p>
                    <a:p>
                      <a:pPr lvl="0" algn="l">
                        <a:defRPr sz="1800" b="0" i="0"/>
                      </a:pPr>
                      <a:r>
                        <a:rPr lang="en-US" dirty="0" smtClean="0">
                          <a:latin typeface="Helvetica" panose="020B0604020202020204" pitchFamily="34" charset="0"/>
                          <a:cs typeface="Helvetica" panose="020B0604020202020204" pitchFamily="34" charset="0"/>
                        </a:rPr>
                        <a:t>     </a:t>
                      </a:r>
                      <a:endParaRPr dirty="0">
                        <a:latin typeface="Helvetica" panose="020B0604020202020204" pitchFamily="34" charset="0"/>
                        <a:cs typeface="Helvetica" panose="020B0604020202020204" pitchFamily="34" charset="0"/>
                      </a:endParaRPr>
                    </a:p>
                  </a:txBody>
                  <a:tcPr marL="48768" marR="48768" marT="48768" marB="4876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136" name="Table 136"/>
          <p:cNvGraphicFramePr/>
          <p:nvPr>
            <p:extLst>
              <p:ext uri="{D42A27DB-BD31-4B8C-83A1-F6EECF244321}">
                <p14:modId xmlns:p14="http://schemas.microsoft.com/office/powerpoint/2010/main" val="2554977817"/>
              </p:ext>
            </p:extLst>
          </p:nvPr>
        </p:nvGraphicFramePr>
        <p:xfrm>
          <a:off x="381000" y="5029200"/>
          <a:ext cx="6629401" cy="3657600"/>
        </p:xfrm>
        <a:graphic>
          <a:graphicData uri="http://schemas.openxmlformats.org/drawingml/2006/table">
            <a:tbl>
              <a:tblPr/>
              <a:tblGrid>
                <a:gridCol w="6629401"/>
              </a:tblGrid>
              <a:tr h="3657600">
                <a:tc>
                  <a:txBody>
                    <a:bodyPr/>
                    <a:lstStyle/>
                    <a:p>
                      <a:pPr marL="290513" marR="0" lvl="0" indent="-290513" algn="l" defTabSz="966612" rtl="0" eaLnBrk="1" fontAlgn="auto" latinLnBrk="0" hangingPunct="1">
                        <a:lnSpc>
                          <a:spcPct val="100000"/>
                        </a:lnSpc>
                        <a:spcBef>
                          <a:spcPts val="0"/>
                        </a:spcBef>
                        <a:spcAft>
                          <a:spcPts val="0"/>
                        </a:spcAft>
                        <a:buClrTx/>
                        <a:buSzTx/>
                        <a:buFontTx/>
                        <a:buNone/>
                        <a:tabLst/>
                        <a:defRPr sz="1800" b="0" i="0"/>
                      </a:pPr>
                      <a:r>
                        <a:rPr lang="en-US" b="1" dirty="0" smtClean="0">
                          <a:latin typeface="Helvetica" panose="020B0604020202020204" pitchFamily="34" charset="0"/>
                          <a:cs typeface="Helvetica" panose="020B0604020202020204" pitchFamily="34" charset="0"/>
                        </a:rPr>
                        <a:t>8</a:t>
                      </a:r>
                      <a:r>
                        <a:rPr b="1" dirty="0" smtClean="0">
                          <a:latin typeface="Helvetica" panose="020B0604020202020204" pitchFamily="34" charset="0"/>
                          <a:cs typeface="Helvetica" panose="020B0604020202020204" pitchFamily="34" charset="0"/>
                        </a:rPr>
                        <a:t>. </a:t>
                      </a:r>
                      <a:r>
                        <a:rPr lang="en-US" sz="1800" b="1" dirty="0" smtClean="0">
                          <a:latin typeface="Helvetica" panose="020B0604020202020204" pitchFamily="34" charset="0"/>
                          <a:cs typeface="Helvetica" panose="020B0604020202020204" pitchFamily="34" charset="0"/>
                        </a:rPr>
                        <a:t>What information</a:t>
                      </a:r>
                      <a:r>
                        <a:rPr lang="en-US" sz="1800" b="1" baseline="0" dirty="0" smtClean="0">
                          <a:latin typeface="Helvetica" panose="020B0604020202020204" pitchFamily="34" charset="0"/>
                          <a:cs typeface="Helvetica" panose="020B0604020202020204" pitchFamily="34" charset="0"/>
                        </a:rPr>
                        <a:t> in the text and illustration about </a:t>
                      </a:r>
                      <a:r>
                        <a:rPr lang="en-US" sz="1800" b="1" i="1" u="sng" baseline="0" dirty="0" smtClean="0">
                          <a:latin typeface="Helvetica" panose="020B0604020202020204" pitchFamily="34" charset="0"/>
                          <a:cs typeface="Helvetica" panose="020B0604020202020204" pitchFamily="34" charset="0"/>
                        </a:rPr>
                        <a:t>Snappy the Penguin</a:t>
                      </a:r>
                      <a:r>
                        <a:rPr lang="en-US" sz="1800" b="1" baseline="0" dirty="0" smtClean="0">
                          <a:latin typeface="Helvetica" panose="020B0604020202020204" pitchFamily="34" charset="0"/>
                          <a:cs typeface="Helvetica" panose="020B0604020202020204" pitchFamily="34" charset="0"/>
                        </a:rPr>
                        <a:t>, tells that penguins are good swimmers?</a:t>
                      </a:r>
                      <a:endParaRPr lang="en-US" sz="1000" dirty="0" smtClean="0">
                        <a:latin typeface="Helvetica" panose="020B0604020202020204" pitchFamily="34" charset="0"/>
                        <a:cs typeface="Helvetica" panose="020B0604020202020204" pitchFamily="34" charset="0"/>
                      </a:endParaRPr>
                    </a:p>
                    <a:p>
                      <a:pPr lvl="0" algn="l">
                        <a:defRPr sz="1800" b="0" i="0"/>
                      </a:pPr>
                      <a:r>
                        <a:rPr dirty="0" smtClean="0">
                          <a:latin typeface="Helvetica" panose="020B0604020202020204" pitchFamily="34" charset="0"/>
                          <a:cs typeface="Helvetica" panose="020B0604020202020204" pitchFamily="34" charset="0"/>
                        </a:rPr>
                        <a:t> </a:t>
                      </a:r>
                      <a:r>
                        <a:rPr lang="en-US" dirty="0" smtClean="0">
                          <a:latin typeface="Helvetica" panose="020B0604020202020204" pitchFamily="34" charset="0"/>
                          <a:cs typeface="Helvetica" panose="020B0604020202020204" pitchFamily="34" charset="0"/>
                        </a:rPr>
                        <a:t>  </a:t>
                      </a:r>
                      <a:r>
                        <a:rPr lang="en-US" baseline="0" dirty="0" smtClean="0">
                          <a:latin typeface="Helvetica" panose="020B0604020202020204" pitchFamily="34" charset="0"/>
                          <a:cs typeface="Helvetica" panose="020B0604020202020204" pitchFamily="34" charset="0"/>
                        </a:rPr>
                        <a:t> </a:t>
                      </a:r>
                      <a:endParaRPr b="0" dirty="0">
                        <a:latin typeface="Helvetica" panose="020B0604020202020204" pitchFamily="34" charset="0"/>
                        <a:cs typeface="Helvetica" panose="020B0604020202020204" pitchFamily="34" charset="0"/>
                      </a:endParaRPr>
                    </a:p>
                  </a:txBody>
                  <a:tcPr marL="48768" marR="48768" marT="48768" marB="48768" horzOverflow="overflow">
                    <a:lnL w="12700" cap="flat" cmpd="sng" algn="ctr">
                      <a:solidFill>
                        <a:schemeClr val="bg1">
                          <a:lumMod val="65000"/>
                        </a:schemeClr>
                      </a:solidFill>
                      <a:prstDash val="solid"/>
                      <a:round/>
                      <a:headEnd type="none" w="med" len="med"/>
                      <a:tailEnd type="none" w="med" len="med"/>
                    </a:lnL>
                    <a:lnR w="12700" cap="flat" cmpd="sng" algn="ctr">
                      <a:solidFill>
                        <a:schemeClr val="bg1">
                          <a:lumMod val="65000"/>
                        </a:schemeClr>
                      </a:solidFill>
                      <a:prstDash val="solid"/>
                      <a:round/>
                      <a:headEnd type="none" w="med" len="med"/>
                      <a:tailEnd type="none" w="med" len="med"/>
                    </a:lnR>
                    <a:lnT w="12700" cap="flat" cmpd="sng" algn="ctr">
                      <a:solidFill>
                        <a:schemeClr val="bg1">
                          <a:lumMod val="65000"/>
                        </a:schemeClr>
                      </a:solidFill>
                      <a:prstDash val="solid"/>
                      <a:round/>
                      <a:headEnd type="none" w="med" len="med"/>
                      <a:tailEnd type="none" w="med" len="med"/>
                    </a:lnT>
                    <a:lnB w="12700" cap="flat" cmpd="sng" algn="ctr">
                      <a:solidFill>
                        <a:schemeClr val="bg1">
                          <a:lumMod val="65000"/>
                        </a:schemeClr>
                      </a:solidFill>
                      <a:prstDash val="solid"/>
                      <a:round/>
                      <a:headEnd type="none" w="med" len="med"/>
                      <a:tailEnd type="none" w="med" len="med"/>
                    </a:lnB>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4954590"/>
              </p:ext>
            </p:extLst>
          </p:nvPr>
        </p:nvGraphicFramePr>
        <p:xfrm>
          <a:off x="5486401" y="4061010"/>
          <a:ext cx="1447800" cy="701040"/>
        </p:xfrm>
        <a:graphic>
          <a:graphicData uri="http://schemas.openxmlformats.org/drawingml/2006/table">
            <a:tbl>
              <a:tblPr firstRow="1" firstCol="1" bandRow="1">
                <a:tableStyleId>{5940675A-B579-460E-94D1-54222C63F5DA}</a:tableStyleId>
              </a:tblPr>
              <a:tblGrid>
                <a:gridCol w="1447800"/>
              </a:tblGrid>
              <a:tr h="129292">
                <a:tc>
                  <a:txBody>
                    <a:bodyPr/>
                    <a:lstStyle/>
                    <a:p>
                      <a:pPr marL="0" marR="0" algn="ctr">
                        <a:lnSpc>
                          <a:spcPct val="115000"/>
                        </a:lnSpc>
                        <a:spcBef>
                          <a:spcPts val="0"/>
                        </a:spcBef>
                        <a:spcAft>
                          <a:spcPts val="0"/>
                        </a:spcAft>
                      </a:pPr>
                      <a:r>
                        <a:rPr lang="en-US" sz="800" dirty="0" smtClean="0">
                          <a:effectLst/>
                        </a:rPr>
                        <a:t>Toward RL.1.6 DOK </a:t>
                      </a:r>
                      <a:r>
                        <a:rPr lang="en-US" sz="800" dirty="0">
                          <a:effectLst/>
                        </a:rPr>
                        <a:t>2 –Cl</a:t>
                      </a:r>
                      <a:endParaRPr lang="en-US" sz="800" dirty="0">
                        <a:effectLst/>
                        <a:latin typeface="Calibri"/>
                        <a:ea typeface="Calibri"/>
                        <a:cs typeface="Times New Roman"/>
                      </a:endParaRPr>
                    </a:p>
                  </a:txBody>
                  <a:tcPr marL="32100" marR="32100" marT="0" marB="0" anchor="ctr">
                    <a:solidFill>
                      <a:schemeClr val="tx2">
                        <a:lumMod val="20000"/>
                        <a:lumOff val="80000"/>
                      </a:schemeClr>
                    </a:solidFill>
                  </a:tcPr>
                </a:tc>
              </a:tr>
              <a:tr h="295320">
                <a:tc>
                  <a:txBody>
                    <a:bodyPr/>
                    <a:lstStyle/>
                    <a:p>
                      <a:pPr marL="0" marR="0" algn="l">
                        <a:lnSpc>
                          <a:spcPct val="115000"/>
                        </a:lnSpc>
                        <a:spcBef>
                          <a:spcPts val="0"/>
                        </a:spcBef>
                        <a:spcAft>
                          <a:spcPts val="0"/>
                        </a:spcAft>
                      </a:pPr>
                      <a:r>
                        <a:rPr lang="en-US" sz="800" dirty="0">
                          <a:effectLst/>
                        </a:rPr>
                        <a:t>Locate information (the part of the text) to identify specifically who is telling the story at various points in a </a:t>
                      </a:r>
                      <a:r>
                        <a:rPr lang="en-US" sz="800" u="sng" dirty="0">
                          <a:effectLst/>
                        </a:rPr>
                        <a:t>new text</a:t>
                      </a:r>
                      <a:r>
                        <a:rPr lang="en-US" sz="800" u="sng" dirty="0" smtClean="0">
                          <a:effectLst/>
                        </a:rPr>
                        <a:t>.</a:t>
                      </a:r>
                      <a:endParaRPr lang="en-US" sz="800" b="1" u="sng" dirty="0" smtClean="0">
                        <a:solidFill>
                          <a:srgbClr val="000000"/>
                        </a:solidFill>
                        <a:effectLst/>
                        <a:latin typeface="Calibri"/>
                        <a:ea typeface="Times New Roman"/>
                        <a:cs typeface="Times New Roman"/>
                      </a:endParaRPr>
                    </a:p>
                  </a:txBody>
                  <a:tcPr marL="32100" marR="32100" marT="0" marB="0">
                    <a:solidFill>
                      <a:schemeClr val="accent4">
                        <a:lumMod val="20000"/>
                        <a:lumOff val="80000"/>
                      </a:schemeClr>
                    </a:solidFill>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786067095"/>
              </p:ext>
            </p:extLst>
          </p:nvPr>
        </p:nvGraphicFramePr>
        <p:xfrm>
          <a:off x="381000" y="8722300"/>
          <a:ext cx="1676400" cy="654926"/>
        </p:xfrm>
        <a:graphic>
          <a:graphicData uri="http://schemas.openxmlformats.org/drawingml/2006/table">
            <a:tbl>
              <a:tblPr firstRow="1" firstCol="1" bandRow="1">
                <a:tableStyleId>{5940675A-B579-460E-94D1-54222C63F5DA}</a:tableStyleId>
              </a:tblPr>
              <a:tblGrid>
                <a:gridCol w="1676400"/>
              </a:tblGrid>
              <a:tr h="128768">
                <a:tc>
                  <a:txBody>
                    <a:bodyPr/>
                    <a:lstStyle/>
                    <a:p>
                      <a:pPr marL="0" marR="0" algn="ctr">
                        <a:lnSpc>
                          <a:spcPct val="115000"/>
                        </a:lnSpc>
                        <a:spcBef>
                          <a:spcPts val="0"/>
                        </a:spcBef>
                        <a:spcAft>
                          <a:spcPts val="0"/>
                        </a:spcAft>
                      </a:pPr>
                      <a:r>
                        <a:rPr lang="en-US" sz="800" dirty="0" smtClean="0">
                          <a:effectLst/>
                        </a:rPr>
                        <a:t>Toward RL.1.7</a:t>
                      </a:r>
                      <a:r>
                        <a:rPr lang="en-US" sz="800" baseline="0" dirty="0" smtClean="0">
                          <a:effectLst/>
                        </a:rPr>
                        <a:t> </a:t>
                      </a:r>
                      <a:r>
                        <a:rPr lang="en-US" sz="800" dirty="0" smtClean="0">
                          <a:effectLst/>
                        </a:rPr>
                        <a:t>DOK </a:t>
                      </a:r>
                      <a:r>
                        <a:rPr lang="en-US" sz="800" dirty="0">
                          <a:effectLst/>
                        </a:rPr>
                        <a:t>2 - </a:t>
                      </a:r>
                      <a:r>
                        <a:rPr lang="en-US" sz="800" dirty="0" err="1">
                          <a:effectLst/>
                        </a:rPr>
                        <a:t>APn</a:t>
                      </a:r>
                      <a:endParaRPr lang="en-US" sz="800" dirty="0">
                        <a:effectLst/>
                        <a:latin typeface="Calibri"/>
                        <a:ea typeface="Calibri"/>
                        <a:cs typeface="Times New Roman"/>
                      </a:endParaRPr>
                    </a:p>
                  </a:txBody>
                  <a:tcPr marL="31970" marR="31970" marT="0" marB="0" anchor="ctr">
                    <a:solidFill>
                      <a:schemeClr val="accent3">
                        <a:lumMod val="40000"/>
                        <a:lumOff val="60000"/>
                      </a:schemeClr>
                    </a:solidFill>
                  </a:tcPr>
                </a:tc>
              </a:tr>
              <a:tr h="514718">
                <a:tc>
                  <a:txBody>
                    <a:bodyPr/>
                    <a:lstStyle/>
                    <a:p>
                      <a:pPr marL="0" marR="0" algn="l">
                        <a:lnSpc>
                          <a:spcPct val="115000"/>
                        </a:lnSpc>
                        <a:spcBef>
                          <a:spcPts val="0"/>
                        </a:spcBef>
                        <a:spcAft>
                          <a:spcPts val="0"/>
                        </a:spcAft>
                      </a:pPr>
                      <a:r>
                        <a:rPr lang="en-US" sz="800" dirty="0">
                          <a:effectLst/>
                        </a:rPr>
                        <a:t>Obtain and interpret information using illustrations and details to describe characters, setting, or events</a:t>
                      </a:r>
                      <a:r>
                        <a:rPr lang="en-US" sz="800" dirty="0" smtClean="0">
                          <a:effectLst/>
                        </a:rPr>
                        <a:t>.</a:t>
                      </a:r>
                      <a:endParaRPr lang="en-US" sz="800" b="1" dirty="0" smtClean="0">
                        <a:effectLst/>
                        <a:latin typeface="Calibri"/>
                        <a:ea typeface="Calibri"/>
                        <a:cs typeface="Calibri"/>
                      </a:endParaRPr>
                    </a:p>
                  </a:txBody>
                  <a:tcPr marL="31970" marR="31970"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10596427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34</a:t>
            </a:fld>
            <a:endParaRPr lang="en-US" dirty="0"/>
          </a:p>
        </p:txBody>
      </p:sp>
      <p:sp>
        <p:nvSpPr>
          <p:cNvPr id="10241" name="Rectangle 1"/>
          <p:cNvSpPr>
            <a:spLocks noChangeArrowheads="1"/>
          </p:cNvSpPr>
          <p:nvPr/>
        </p:nvSpPr>
        <p:spPr bwMode="auto">
          <a:xfrm>
            <a:off x="685800" y="10956"/>
            <a:ext cx="57150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lang="en-US" sz="1600" b="1" u="sng" dirty="0" smtClean="0">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Penguins</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i="1" dirty="0" smtClean="0">
                <a:latin typeface="Calibri" pitchFamily="34" charset="0"/>
                <a:ea typeface="Calibri" pitchFamily="34" charset="0"/>
                <a:cs typeface="Times New Roman" pitchFamily="18" charset="0"/>
              </a:rPr>
              <a:t>By Elizabeth Yeo</a:t>
            </a:r>
            <a:endParaRPr kumimoji="0" lang="en-US" sz="1200" i="1"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endParaRPr>
          </a:p>
          <a:p>
            <a:r>
              <a:rPr lang="en-US" sz="1600" dirty="0" smtClean="0"/>
              <a:t>1</a:t>
            </a:r>
          </a:p>
          <a:p>
            <a:r>
              <a:rPr lang="en-US" sz="1600" dirty="0" smtClean="0"/>
              <a:t>Penguins are birds but they can’t fly.  There are 17 different kinds of penguins. </a:t>
            </a:r>
          </a:p>
          <a:p>
            <a:endParaRPr lang="en-US" sz="1600" dirty="0" smtClean="0"/>
          </a:p>
          <a:p>
            <a:r>
              <a:rPr lang="en-US" sz="1600" dirty="0" smtClean="0"/>
              <a:t>2</a:t>
            </a:r>
          </a:p>
          <a:p>
            <a:r>
              <a:rPr lang="en-US" sz="1600" dirty="0" smtClean="0"/>
              <a:t>Some penguins live on the continent of Antarctica. It is very cold and windy. The biggest penguin that lives in Antarctica is called the </a:t>
            </a:r>
            <a:r>
              <a:rPr lang="en-US" sz="1600" u="sng" dirty="0" smtClean="0"/>
              <a:t>Emperor penguin</a:t>
            </a:r>
            <a:r>
              <a:rPr lang="en-US" sz="1600" dirty="0" smtClean="0"/>
              <a:t> and the smallest is called the </a:t>
            </a:r>
            <a:r>
              <a:rPr lang="en-US" sz="1600" u="sng" dirty="0" smtClean="0"/>
              <a:t>Adelie penguin</a:t>
            </a:r>
            <a:r>
              <a:rPr lang="en-US" sz="1600" dirty="0" smtClean="0"/>
              <a:t>.   </a:t>
            </a:r>
          </a:p>
          <a:p>
            <a:endParaRPr lang="en-US" sz="1600" dirty="0" smtClean="0"/>
          </a:p>
          <a:p>
            <a:r>
              <a:rPr lang="en-US" sz="1600" dirty="0" smtClean="0"/>
              <a:t>3</a:t>
            </a:r>
          </a:p>
          <a:p>
            <a:r>
              <a:rPr lang="en-US" sz="1600" dirty="0" smtClean="0"/>
              <a:t>Penguins are great swimmers and have lots of fat to keep them warm.  They swim very well and spend most of their lives in the sea. </a:t>
            </a:r>
          </a:p>
          <a:p>
            <a:endParaRPr lang="en-US" sz="1600" dirty="0" smtClean="0"/>
          </a:p>
          <a:p>
            <a:r>
              <a:rPr lang="en-US" sz="1600" dirty="0" smtClean="0"/>
              <a:t>4</a:t>
            </a:r>
          </a:p>
          <a:p>
            <a:r>
              <a:rPr lang="en-US" sz="1600" dirty="0" smtClean="0"/>
              <a:t>They have more feathers than most other birds.  Their feathers keep water away and help keep their skin dry.</a:t>
            </a:r>
          </a:p>
          <a:p>
            <a:pPr lvl="0" defTabSz="914400" eaLnBrk="0" fontAlgn="base" hangingPunct="0">
              <a:spcBef>
                <a:spcPct val="0"/>
              </a:spcBef>
              <a:spcAft>
                <a:spcPct val="0"/>
              </a:spcAft>
            </a:pPr>
            <a:endParaRPr lang="en-US" sz="1600" dirty="0" smtClean="0">
              <a:latin typeface="Calibri" pitchFamily="34" charset="0"/>
              <a:ea typeface="Calibri" pitchFamily="34" charset="0"/>
              <a:cs typeface="Times New Roman" pitchFamily="18" charset="0"/>
            </a:endParaRPr>
          </a:p>
        </p:txBody>
      </p:sp>
      <p:sp>
        <p:nvSpPr>
          <p:cNvPr id="8" name="Rectangle 7"/>
          <p:cNvSpPr/>
          <p:nvPr/>
        </p:nvSpPr>
        <p:spPr>
          <a:xfrm>
            <a:off x="4114800" y="5943600"/>
            <a:ext cx="2590800" cy="1969770"/>
          </a:xfrm>
          <a:prstGeom prst="rect">
            <a:avLst/>
          </a:prstGeom>
        </p:spPr>
        <p:txBody>
          <a:bodyPr wrap="square">
            <a:spAutoFit/>
          </a:bodyPr>
          <a:lstStyle/>
          <a:p>
            <a:pPr algn="ctr"/>
            <a:r>
              <a:rPr lang="en-US" sz="1400" b="1" u="sng" dirty="0" smtClean="0"/>
              <a:t>Glossary</a:t>
            </a:r>
          </a:p>
          <a:p>
            <a:endParaRPr lang="en-US" sz="1200" b="1" dirty="0" smtClean="0"/>
          </a:p>
          <a:p>
            <a:r>
              <a:rPr lang="en-US" sz="1200" b="1" u="sng" dirty="0" smtClean="0"/>
              <a:t>Paragraph 1</a:t>
            </a:r>
            <a:endParaRPr lang="en-US" sz="1200" u="sng" dirty="0" smtClean="0"/>
          </a:p>
          <a:p>
            <a:pPr lvl="1"/>
            <a:r>
              <a:rPr lang="en-US" sz="1200" b="1" i="1" dirty="0" smtClean="0">
                <a:solidFill>
                  <a:srgbClr val="002060"/>
                </a:solidFill>
              </a:rPr>
              <a:t>Many Kinds of Penguins</a:t>
            </a:r>
            <a:endParaRPr lang="en-US" sz="1200" dirty="0" smtClean="0"/>
          </a:p>
          <a:p>
            <a:r>
              <a:rPr lang="en-US" sz="1200" b="1" u="sng" dirty="0" smtClean="0"/>
              <a:t>Paragraph 2</a:t>
            </a:r>
            <a:endParaRPr lang="en-US" sz="1200" u="sng" dirty="0" smtClean="0"/>
          </a:p>
          <a:p>
            <a:pPr lvl="1"/>
            <a:r>
              <a:rPr lang="en-US" sz="1200" b="1" i="1" dirty="0" smtClean="0">
                <a:solidFill>
                  <a:srgbClr val="002060"/>
                </a:solidFill>
              </a:rPr>
              <a:t>Emperor and Adelie Penguins</a:t>
            </a:r>
            <a:endParaRPr lang="en-US" sz="1200" i="1" dirty="0" smtClean="0"/>
          </a:p>
          <a:p>
            <a:r>
              <a:rPr lang="en-US" sz="1200" b="1" u="sng" dirty="0" smtClean="0"/>
              <a:t>Paragraph 3</a:t>
            </a:r>
          </a:p>
          <a:p>
            <a:r>
              <a:rPr lang="en-US" sz="1200" b="1" i="1" dirty="0" smtClean="0">
                <a:solidFill>
                  <a:srgbClr val="002060"/>
                </a:solidFill>
              </a:rPr>
              <a:t>               Penguins Swim</a:t>
            </a:r>
            <a:endParaRPr lang="en-US" sz="1200" dirty="0" smtClean="0"/>
          </a:p>
          <a:p>
            <a:r>
              <a:rPr lang="en-US" sz="1200" b="1" u="sng" dirty="0" smtClean="0"/>
              <a:t>Paragraph 4</a:t>
            </a:r>
            <a:endParaRPr lang="en-US" sz="1200" u="sng" dirty="0" smtClean="0"/>
          </a:p>
          <a:p>
            <a:pPr lvl="1"/>
            <a:r>
              <a:rPr lang="en-US" sz="1200" b="1" i="1" dirty="0" smtClean="0">
                <a:solidFill>
                  <a:srgbClr val="002060"/>
                </a:solidFill>
              </a:rPr>
              <a:t>Feathers</a:t>
            </a:r>
            <a:endParaRPr lang="en-US" sz="1200" i="1" dirty="0">
              <a:solidFill>
                <a:srgbClr val="002060"/>
              </a:solidFill>
            </a:endParaRPr>
          </a:p>
        </p:txBody>
      </p:sp>
      <p:pic>
        <p:nvPicPr>
          <p:cNvPr id="10" name="Picture 2"/>
          <p:cNvPicPr>
            <a:picLocks noChangeAspect="1" noChangeArrowheads="1"/>
          </p:cNvPicPr>
          <p:nvPr/>
        </p:nvPicPr>
        <p:blipFill>
          <a:blip r:embed="rId2" cstate="print"/>
          <a:srcRect l="23125" t="30833" r="32500" b="27500"/>
          <a:stretch>
            <a:fillRect/>
          </a:stretch>
        </p:blipFill>
        <p:spPr bwMode="auto">
          <a:xfrm>
            <a:off x="381000" y="5486400"/>
            <a:ext cx="3680539" cy="3124200"/>
          </a:xfrm>
          <a:prstGeom prst="rect">
            <a:avLst/>
          </a:prstGeom>
          <a:noFill/>
          <a:ln>
            <a:noFill/>
          </a:ln>
        </p:spPr>
      </p:pic>
      <p:sp>
        <p:nvSpPr>
          <p:cNvPr id="6" name="Text Box 2"/>
          <p:cNvSpPr txBox="1">
            <a:spLocks noChangeArrowheads="1"/>
          </p:cNvSpPr>
          <p:nvPr/>
        </p:nvSpPr>
        <p:spPr bwMode="auto">
          <a:xfrm>
            <a:off x="5638800" y="76200"/>
            <a:ext cx="1676400" cy="769620"/>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Grade Equivalent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4.4</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Lexile</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1040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Sentence Length</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16.33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Mean Log Word Frequency</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3.52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Times New Roman" panose="02020603050405020304" pitchFamily="18" charset="0"/>
              </a:rPr>
              <a:t>Word Count</a:t>
            </a:r>
            <a:r>
              <a:rPr lang="en-US" sz="800" dirty="0" smtClean="0">
                <a:effectLst/>
                <a:latin typeface="Calibri" panose="020F0502020204030204" pitchFamily="34" charset="0"/>
                <a:ea typeface="Calibri" panose="020F0502020204030204" pitchFamily="34" charset="0"/>
                <a:cs typeface="Times New Roman" panose="02020603050405020304" pitchFamily="18" charset="0"/>
              </a:rPr>
              <a:t>:  98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1394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35</a:t>
            </a:fld>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783976226"/>
              </p:ext>
            </p:extLst>
          </p:nvPr>
        </p:nvGraphicFramePr>
        <p:xfrm>
          <a:off x="5023022" y="3810000"/>
          <a:ext cx="1676400" cy="660892"/>
        </p:xfrm>
        <a:graphic>
          <a:graphicData uri="http://schemas.openxmlformats.org/drawingml/2006/table">
            <a:tbl>
              <a:tblPr>
                <a:tableStyleId>{5940675A-B579-460E-94D1-54222C63F5DA}</a:tableStyleId>
              </a:tblPr>
              <a:tblGrid>
                <a:gridCol w="1676400"/>
              </a:tblGrid>
              <a:tr h="152400">
                <a:tc>
                  <a:txBody>
                    <a:bodyPr/>
                    <a:lstStyle/>
                    <a:p>
                      <a:pPr marL="0" marR="0" algn="l">
                        <a:lnSpc>
                          <a:spcPct val="100000"/>
                        </a:lnSpc>
                        <a:spcBef>
                          <a:spcPts val="0"/>
                        </a:spcBef>
                        <a:spcAft>
                          <a:spcPts val="0"/>
                        </a:spcAft>
                      </a:pPr>
                      <a:r>
                        <a:rPr lang="en-US" sz="800" dirty="0" smtClean="0"/>
                        <a:t>Toward </a:t>
                      </a:r>
                      <a:r>
                        <a:rPr lang="en-US" sz="800" u="sng" dirty="0" smtClean="0"/>
                        <a:t>RI.1.5</a:t>
                      </a:r>
                      <a:r>
                        <a:rPr lang="en-US" sz="800" u="none" dirty="0" smtClean="0"/>
                        <a:t>  </a:t>
                      </a:r>
                      <a:r>
                        <a:rPr lang="en-US" sz="800" u="none" baseline="0" dirty="0" smtClean="0"/>
                        <a:t>         DOK-2 Cl  </a:t>
                      </a:r>
                      <a:endParaRPr lang="en-US" sz="800" b="1" u="none" dirty="0">
                        <a:latin typeface="Calibri"/>
                        <a:ea typeface="Calibri"/>
                        <a:cs typeface="Times New Roman"/>
                      </a:endParaRPr>
                    </a:p>
                  </a:txBody>
                  <a:tcPr marL="30459" marR="30459" marT="0" marB="0" anchor="ctr">
                    <a:solidFill>
                      <a:schemeClr val="tx2">
                        <a:lumMod val="20000"/>
                        <a:lumOff val="80000"/>
                      </a:schemeClr>
                    </a:solidFill>
                  </a:tcPr>
                </a:tc>
              </a:tr>
              <a:tr h="508492">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kern="1200" dirty="0" smtClean="0"/>
                        <a:t>Locate specific information from the text using headings, table of contents, glossaries, electronic menus, and icons that support the central idea.</a:t>
                      </a:r>
                      <a:endParaRPr lang="en-US" sz="800" b="0" dirty="0" smtClean="0">
                        <a:latin typeface="+mn-lt"/>
                        <a:ea typeface="Calibri"/>
                        <a:cs typeface="Times New Roman"/>
                      </a:endParaRPr>
                    </a:p>
                  </a:txBody>
                  <a:tcPr marL="30459" marR="30459" marT="0" marB="0">
                    <a:solidFill>
                      <a:schemeClr val="accent4">
                        <a:lumMod val="20000"/>
                        <a:lumOff val="80000"/>
                      </a:schemeClr>
                    </a:solidFill>
                  </a:tcPr>
                </a:tc>
              </a:tr>
            </a:tbl>
          </a:graphicData>
        </a:graphic>
      </p:graphicFrame>
      <p:cxnSp>
        <p:nvCxnSpPr>
          <p:cNvPr id="11" name="Straight Connector 10"/>
          <p:cNvCxnSpPr/>
          <p:nvPr/>
        </p:nvCxnSpPr>
        <p:spPr>
          <a:xfrm>
            <a:off x="385991" y="4724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56664" y="990600"/>
            <a:ext cx="5820335" cy="2159709"/>
          </a:xfrm>
          <a:prstGeom prst="rect">
            <a:avLst/>
          </a:prstGeom>
        </p:spPr>
        <p:txBody>
          <a:bodyPr wrap="square" lIns="96661" tIns="48331" rIns="96661" bIns="48331">
            <a:spAutoFit/>
          </a:bodyPr>
          <a:lstStyle/>
          <a:p>
            <a:pPr marL="342900" indent="-342900"/>
            <a:r>
              <a:rPr lang="en-US" sz="1800" b="1" dirty="0" smtClean="0">
                <a:latin typeface="Helvetica" pitchFamily="34" charset="0"/>
                <a:cs typeface="Helvetica" pitchFamily="34" charset="0"/>
              </a:rPr>
              <a:t>9.   Look at the glossary.  Where can you read about how penguins swim?</a:t>
            </a:r>
          </a:p>
          <a:p>
            <a:endParaRPr lang="en-US" sz="1800" b="1" dirty="0">
              <a:latin typeface="Helvetica" pitchFamily="34" charset="0"/>
              <a:cs typeface="Helvetica" pitchFamily="34" charset="0"/>
            </a:endParaRPr>
          </a:p>
          <a:p>
            <a:pPr marL="574675" indent="-342900">
              <a:buFont typeface="+mj-lt"/>
              <a:buAutoNum type="alphaUcPeriod"/>
            </a:pPr>
            <a:r>
              <a:rPr lang="en-US" sz="1600" dirty="0" smtClean="0">
                <a:latin typeface="Helvetica" pitchFamily="34" charset="0"/>
                <a:cs typeface="Helvetica" pitchFamily="34" charset="0"/>
              </a:rPr>
              <a:t>Paragraph 1</a:t>
            </a:r>
          </a:p>
          <a:p>
            <a:pPr marL="574675" indent="-342900">
              <a:buFont typeface="+mj-lt"/>
              <a:buAutoNum type="alphaUcPeriod"/>
            </a:pPr>
            <a:endParaRPr lang="en-US" sz="1600" dirty="0" smtClean="0">
              <a:latin typeface="Helvetica" pitchFamily="34" charset="0"/>
              <a:cs typeface="Helvetica" pitchFamily="34" charset="0"/>
            </a:endParaRPr>
          </a:p>
          <a:p>
            <a:pPr marL="574675" indent="-342900">
              <a:buFont typeface="+mj-lt"/>
              <a:buAutoNum type="alphaUcPeriod"/>
            </a:pPr>
            <a:r>
              <a:rPr lang="en-US" sz="1600" dirty="0" smtClean="0">
                <a:latin typeface="Helvetica" pitchFamily="34" charset="0"/>
                <a:cs typeface="Helvetica" pitchFamily="34" charset="0"/>
              </a:rPr>
              <a:t>Paragraph 3</a:t>
            </a:r>
          </a:p>
          <a:p>
            <a:pPr marL="574675" indent="-342900">
              <a:buFont typeface="+mj-lt"/>
              <a:buAutoNum type="alphaUcPeriod"/>
            </a:pPr>
            <a:endParaRPr lang="en-US" sz="1600" dirty="0" smtClean="0">
              <a:latin typeface="Helvetica" pitchFamily="34" charset="0"/>
              <a:cs typeface="Helvetica" pitchFamily="34" charset="0"/>
            </a:endParaRPr>
          </a:p>
          <a:p>
            <a:pPr marL="574675" indent="-342900">
              <a:buFont typeface="+mj-lt"/>
              <a:buAutoNum type="alphaUcPeriod"/>
            </a:pPr>
            <a:r>
              <a:rPr lang="en-US" sz="1600" dirty="0" smtClean="0">
                <a:latin typeface="Helvetica" pitchFamily="34" charset="0"/>
                <a:cs typeface="Helvetica" pitchFamily="34" charset="0"/>
              </a:rPr>
              <a:t>Paragraph 4</a:t>
            </a:r>
            <a:endParaRPr lang="en-US" sz="1600" dirty="0">
              <a:latin typeface="Helvetica" pitchFamily="34" charset="0"/>
              <a:cs typeface="Helvetica" pitchFamily="34" charset="0"/>
            </a:endParaRPr>
          </a:p>
        </p:txBody>
      </p:sp>
      <p:sp>
        <p:nvSpPr>
          <p:cNvPr id="18" name="Oval 17"/>
          <p:cNvSpPr/>
          <p:nvPr/>
        </p:nvSpPr>
        <p:spPr>
          <a:xfrm>
            <a:off x="659875" y="1890076"/>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p:nvSpPr>
        <p:spPr>
          <a:xfrm>
            <a:off x="652667" y="235190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652667" y="285596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22" name="Table 21"/>
          <p:cNvGraphicFramePr>
            <a:graphicFrameLocks noGrp="1"/>
          </p:cNvGraphicFramePr>
          <p:nvPr>
            <p:extLst>
              <p:ext uri="{D42A27DB-BD31-4B8C-83A1-F6EECF244321}">
                <p14:modId xmlns:p14="http://schemas.microsoft.com/office/powerpoint/2010/main" val="493635697"/>
              </p:ext>
            </p:extLst>
          </p:nvPr>
        </p:nvGraphicFramePr>
        <p:xfrm>
          <a:off x="5029200" y="8077200"/>
          <a:ext cx="1676400" cy="487680"/>
        </p:xfrm>
        <a:graphic>
          <a:graphicData uri="http://schemas.openxmlformats.org/drawingml/2006/table">
            <a:tbl>
              <a:tblPr>
                <a:tableStyleId>{5940675A-B579-460E-94D1-54222C63F5DA}</a:tableStyleId>
              </a:tblPr>
              <a:tblGrid>
                <a:gridCol w="1676400"/>
              </a:tblGrid>
              <a:tr h="80715">
                <a:tc>
                  <a:txBody>
                    <a:bodyPr/>
                    <a:lstStyle/>
                    <a:p>
                      <a:pPr marL="0" marR="0" algn="l">
                        <a:lnSpc>
                          <a:spcPct val="100000"/>
                        </a:lnSpc>
                        <a:spcBef>
                          <a:spcPts val="0"/>
                        </a:spcBef>
                        <a:spcAft>
                          <a:spcPts val="0"/>
                        </a:spcAft>
                      </a:pPr>
                      <a:r>
                        <a:rPr lang="en-US" sz="800" dirty="0" smtClean="0"/>
                        <a:t>Toward </a:t>
                      </a:r>
                      <a:r>
                        <a:rPr lang="en-US" sz="800" u="sng" dirty="0" smtClean="0"/>
                        <a:t>RI.1.5</a:t>
                      </a:r>
                      <a:r>
                        <a:rPr lang="en-US" sz="800" u="none" dirty="0" smtClean="0"/>
                        <a:t>    DOK</a:t>
                      </a:r>
                      <a:r>
                        <a:rPr lang="en-US" sz="800" u="none" baseline="0" dirty="0" smtClean="0"/>
                        <a:t> – 2 </a:t>
                      </a:r>
                      <a:r>
                        <a:rPr lang="en-US" sz="800" u="none" baseline="0" dirty="0" err="1" smtClean="0"/>
                        <a:t>APn</a:t>
                      </a:r>
                      <a:endParaRPr lang="en-US" sz="800" b="1" u="none" dirty="0">
                        <a:latin typeface="Calibri"/>
                        <a:ea typeface="Calibri"/>
                        <a:cs typeface="Times New Roman"/>
                      </a:endParaRPr>
                    </a:p>
                  </a:txBody>
                  <a:tcPr marL="30459" marR="30459" marT="0" marB="0" anchor="ctr">
                    <a:solidFill>
                      <a:schemeClr val="accent3">
                        <a:lumMod val="40000"/>
                        <a:lumOff val="60000"/>
                      </a:schemeClr>
                    </a:solidFill>
                  </a:tcPr>
                </a:tc>
              </a:tr>
              <a:tr h="322255">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kern="1200" dirty="0" smtClean="0"/>
                        <a:t>Obtain and interpret information using headings, table of contents, glossaries, electronic menus, and icons.</a:t>
                      </a:r>
                      <a:endParaRPr lang="en-US" sz="800" b="0" kern="1200" dirty="0" smtClean="0">
                        <a:solidFill>
                          <a:schemeClr val="tx1"/>
                        </a:solidFill>
                        <a:latin typeface="+mn-lt"/>
                        <a:ea typeface="+mn-ea"/>
                        <a:cs typeface="+mn-cs"/>
                      </a:endParaRPr>
                    </a:p>
                  </a:txBody>
                  <a:tcPr marL="30459" marR="30459" marT="0" marB="0">
                    <a:solidFill>
                      <a:schemeClr val="accent4">
                        <a:lumMod val="20000"/>
                        <a:lumOff val="80000"/>
                      </a:schemeClr>
                    </a:solidFill>
                  </a:tcPr>
                </a:tc>
              </a:tr>
            </a:tbl>
          </a:graphicData>
        </a:graphic>
      </p:graphicFrame>
      <p:sp>
        <p:nvSpPr>
          <p:cNvPr id="23" name="Rectangle 22"/>
          <p:cNvSpPr/>
          <p:nvPr/>
        </p:nvSpPr>
        <p:spPr>
          <a:xfrm>
            <a:off x="533400" y="5334000"/>
            <a:ext cx="5791200" cy="2621374"/>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10. Where does the map show that Emperor and</a:t>
            </a:r>
          </a:p>
          <a:p>
            <a:r>
              <a:rPr lang="en-US" sz="1800" b="1" dirty="0">
                <a:latin typeface="Helvetica" pitchFamily="34" charset="0"/>
                <a:cs typeface="Helvetica" pitchFamily="34" charset="0"/>
              </a:rPr>
              <a:t> </a:t>
            </a:r>
            <a:r>
              <a:rPr lang="en-US" sz="1800" b="1" dirty="0" smtClean="0">
                <a:latin typeface="Helvetica" pitchFamily="34" charset="0"/>
                <a:cs typeface="Helvetica" pitchFamily="34" charset="0"/>
              </a:rPr>
              <a:t>     Adelie penguins live?</a:t>
            </a:r>
          </a:p>
          <a:p>
            <a:pPr marL="801688" indent="-342900"/>
            <a:endParaRPr lang="en-US" sz="1600" dirty="0" smtClean="0">
              <a:solidFill>
                <a:srgbClr val="FF0000"/>
              </a:solidFill>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near the South Pole</a:t>
            </a:r>
          </a:p>
          <a:p>
            <a:pPr marL="801688" indent="-342900">
              <a:buFont typeface="+mj-lt"/>
              <a:buAutoNum type="alphaUcPeriod"/>
            </a:pPr>
            <a:endParaRPr lang="en-US" sz="1600" dirty="0" smtClean="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in the water</a:t>
            </a:r>
          </a:p>
          <a:p>
            <a:pPr marL="801688" indent="-342900">
              <a:buFont typeface="+mj-lt"/>
              <a:buAutoNum type="alphaUcPeriod"/>
            </a:pPr>
            <a:endParaRPr lang="en-US" sz="1600" dirty="0" smtClean="0">
              <a:latin typeface="Helvetica" pitchFamily="34" charset="0"/>
              <a:cs typeface="Helvetica" pitchFamily="34" charset="0"/>
            </a:endParaRPr>
          </a:p>
          <a:p>
            <a:pPr marL="801688" indent="-342900">
              <a:buFont typeface="+mj-lt"/>
              <a:buAutoNum type="alphaUcPeriod"/>
            </a:pPr>
            <a:r>
              <a:rPr lang="en-US" sz="1600" dirty="0" smtClean="0">
                <a:latin typeface="Helvetica" pitchFamily="34" charset="0"/>
                <a:cs typeface="Helvetica" pitchFamily="34" charset="0"/>
              </a:rPr>
              <a:t>on the ice</a:t>
            </a:r>
          </a:p>
          <a:p>
            <a:pPr marL="801688" indent="-342900">
              <a:buFont typeface="+mj-lt"/>
              <a:buAutoNum type="alphaUcPeriod"/>
            </a:pPr>
            <a:endParaRPr lang="en-US" sz="1600" dirty="0" smtClean="0">
              <a:latin typeface="Helvetica" pitchFamily="34" charset="0"/>
              <a:cs typeface="Helvetica" pitchFamily="34" charset="0"/>
            </a:endParaRPr>
          </a:p>
          <a:p>
            <a:pPr marL="801688" indent="-342900">
              <a:buFont typeface="+mj-lt"/>
              <a:buAutoNum type="alphaUcPeriod"/>
            </a:pPr>
            <a:endParaRPr lang="en-US" sz="1600" dirty="0">
              <a:latin typeface="Helvetica" pitchFamily="34" charset="0"/>
              <a:cs typeface="Helvetica" pitchFamily="34" charset="0"/>
            </a:endParaRPr>
          </a:p>
        </p:txBody>
      </p:sp>
      <p:sp>
        <p:nvSpPr>
          <p:cNvPr id="24" name="Oval 23"/>
          <p:cNvSpPr/>
          <p:nvPr/>
        </p:nvSpPr>
        <p:spPr>
          <a:xfrm>
            <a:off x="652667" y="619514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659875" y="667985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652667" y="7162801"/>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12140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36</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837991865"/>
              </p:ext>
            </p:extLst>
          </p:nvPr>
        </p:nvGraphicFramePr>
        <p:xfrm>
          <a:off x="4876800" y="3657600"/>
          <a:ext cx="1630152" cy="609600"/>
        </p:xfrm>
        <a:graphic>
          <a:graphicData uri="http://schemas.openxmlformats.org/drawingml/2006/table">
            <a:tbl>
              <a:tblPr>
                <a:tableStyleId>{5940675A-B579-460E-94D1-54222C63F5DA}</a:tableStyleId>
              </a:tblPr>
              <a:tblGrid>
                <a:gridCol w="1630152"/>
              </a:tblGrid>
              <a:tr h="94081">
                <a:tc>
                  <a:txBody>
                    <a:bodyPr/>
                    <a:lstStyle/>
                    <a:p>
                      <a:pPr marL="0" marR="0" algn="l">
                        <a:lnSpc>
                          <a:spcPct val="100000"/>
                        </a:lnSpc>
                        <a:spcBef>
                          <a:spcPts val="0"/>
                        </a:spcBef>
                        <a:spcAft>
                          <a:spcPts val="0"/>
                        </a:spcAft>
                      </a:pPr>
                      <a:r>
                        <a:rPr lang="en-US" sz="800" dirty="0" smtClean="0"/>
                        <a:t>Toward </a:t>
                      </a:r>
                      <a:r>
                        <a:rPr lang="en-US" sz="800" u="sng" dirty="0" smtClean="0"/>
                        <a:t>RI.1.6</a:t>
                      </a:r>
                      <a:r>
                        <a:rPr lang="en-US" sz="800" u="none" dirty="0" smtClean="0"/>
                        <a:t>        DOK</a:t>
                      </a:r>
                      <a:r>
                        <a:rPr lang="en-US" sz="800" u="none" baseline="0" dirty="0" smtClean="0"/>
                        <a:t> – 1 </a:t>
                      </a:r>
                      <a:r>
                        <a:rPr lang="en-US" sz="800" u="none" baseline="0" dirty="0" err="1" smtClean="0"/>
                        <a:t>Cf</a:t>
                      </a:r>
                      <a:endParaRPr lang="en-US" sz="800" b="0" dirty="0">
                        <a:latin typeface="Calibri"/>
                        <a:ea typeface="Calibri"/>
                        <a:cs typeface="Times New Roman"/>
                      </a:endParaRPr>
                    </a:p>
                  </a:txBody>
                  <a:tcPr marL="31850" marR="31850" marT="0" marB="0">
                    <a:solidFill>
                      <a:schemeClr val="tx2">
                        <a:lumMod val="20000"/>
                        <a:lumOff val="80000"/>
                      </a:schemeClr>
                    </a:solidFill>
                  </a:tcPr>
                </a:tc>
              </a:tr>
              <a:tr h="313283">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800" kern="1200" dirty="0" smtClean="0"/>
                        <a:t>Ask and answer who, what, when, why, and how questions about information provided by illustrations and by text.</a:t>
                      </a:r>
                      <a:endParaRPr lang="en-US" sz="800" b="0" dirty="0" smtClean="0">
                        <a:latin typeface="+mn-lt"/>
                        <a:ea typeface="Calibri"/>
                        <a:cs typeface="Times New Roman"/>
                      </a:endParaRPr>
                    </a:p>
                  </a:txBody>
                  <a:tcPr marL="31850" marR="31850" marT="0" marB="0">
                    <a:solidFill>
                      <a:schemeClr val="accent4">
                        <a:lumMod val="20000"/>
                        <a:lumOff val="80000"/>
                      </a:schemeClr>
                    </a:solidFill>
                  </a:tcPr>
                </a:tc>
              </a:tr>
            </a:tbl>
          </a:graphicData>
        </a:graphic>
      </p:graphicFrame>
      <p:cxnSp>
        <p:nvCxnSpPr>
          <p:cNvPr id="10" name="Straight Connector 9"/>
          <p:cNvCxnSpPr/>
          <p:nvPr/>
        </p:nvCxnSpPr>
        <p:spPr>
          <a:xfrm>
            <a:off x="385991" y="45720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838200" y="838200"/>
            <a:ext cx="5410200" cy="2405930"/>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11. What is the biggest penguin that lives in</a:t>
            </a:r>
          </a:p>
          <a:p>
            <a:r>
              <a:rPr lang="en-US" sz="1800" b="1" dirty="0">
                <a:latin typeface="Helvetica" pitchFamily="34" charset="0"/>
                <a:cs typeface="Helvetica" pitchFamily="34" charset="0"/>
              </a:rPr>
              <a:t> </a:t>
            </a:r>
            <a:r>
              <a:rPr lang="en-US" sz="1800" b="1" dirty="0" smtClean="0">
                <a:latin typeface="Helvetica" pitchFamily="34" charset="0"/>
                <a:cs typeface="Helvetica" pitchFamily="34" charset="0"/>
              </a:rPr>
              <a:t>     Antarctica?</a:t>
            </a:r>
          </a:p>
          <a:p>
            <a:endParaRPr lang="en-US" sz="1800" dirty="0">
              <a:latin typeface="Helvetica" pitchFamily="34" charset="0"/>
              <a:cs typeface="Helvetica" pitchFamily="34" charset="0"/>
            </a:endParaRPr>
          </a:p>
          <a:p>
            <a:pPr marL="796925" indent="-342900">
              <a:buFont typeface="+mj-lt"/>
              <a:buAutoNum type="alphaUcPeriod"/>
            </a:pPr>
            <a:r>
              <a:rPr lang="en-US" sz="1600" dirty="0" smtClean="0">
                <a:latin typeface="Helvetica" pitchFamily="34" charset="0"/>
                <a:cs typeface="Helvetica" pitchFamily="34" charset="0"/>
              </a:rPr>
              <a:t>the Emperor penguin</a:t>
            </a:r>
          </a:p>
          <a:p>
            <a:pPr marL="796925" indent="-342900">
              <a:buFont typeface="+mj-lt"/>
              <a:buAutoNum type="alphaUcPeriod"/>
            </a:pPr>
            <a:endParaRPr lang="en-US" sz="1600" dirty="0" smtClean="0">
              <a:latin typeface="Helvetica" pitchFamily="34" charset="0"/>
              <a:cs typeface="Helvetica" pitchFamily="34" charset="0"/>
            </a:endParaRPr>
          </a:p>
          <a:p>
            <a:pPr marL="796925" indent="-342900">
              <a:buFont typeface="+mj-lt"/>
              <a:buAutoNum type="alphaUcPeriod"/>
            </a:pPr>
            <a:r>
              <a:rPr lang="en-US" sz="1600" dirty="0" smtClean="0">
                <a:latin typeface="Helvetica" pitchFamily="34" charset="0"/>
                <a:cs typeface="Helvetica" pitchFamily="34" charset="0"/>
              </a:rPr>
              <a:t>the big penguins</a:t>
            </a:r>
          </a:p>
          <a:p>
            <a:pPr marL="796925" indent="-342900">
              <a:buFont typeface="+mj-lt"/>
              <a:buAutoNum type="alphaUcPeriod"/>
            </a:pPr>
            <a:endParaRPr lang="en-US" sz="1600" dirty="0" smtClean="0">
              <a:latin typeface="Helvetica" pitchFamily="34" charset="0"/>
              <a:cs typeface="Helvetica" pitchFamily="34" charset="0"/>
            </a:endParaRPr>
          </a:p>
          <a:p>
            <a:pPr marL="796925" indent="-342900">
              <a:buFont typeface="+mj-lt"/>
              <a:buAutoNum type="alphaUcPeriod"/>
            </a:pPr>
            <a:r>
              <a:rPr lang="en-US" sz="1600" dirty="0" smtClean="0">
                <a:latin typeface="Helvetica" pitchFamily="34" charset="0"/>
                <a:cs typeface="Helvetica" pitchFamily="34" charset="0"/>
              </a:rPr>
              <a:t>the Adelie penguin</a:t>
            </a:r>
          </a:p>
          <a:p>
            <a:pPr marL="796925" indent="-342900">
              <a:buFont typeface="+mj-lt"/>
              <a:buAutoNum type="alphaUcPeriod"/>
            </a:pPr>
            <a:endParaRPr lang="en-US" sz="1600" dirty="0" smtClean="0">
              <a:latin typeface="Helvetica" pitchFamily="34" charset="0"/>
              <a:cs typeface="Helvetica" pitchFamily="34" charset="0"/>
            </a:endParaRPr>
          </a:p>
        </p:txBody>
      </p:sp>
      <p:sp>
        <p:nvSpPr>
          <p:cNvPr id="11" name="Oval 10"/>
          <p:cNvSpPr/>
          <p:nvPr/>
        </p:nvSpPr>
        <p:spPr>
          <a:xfrm>
            <a:off x="1066800" y="173296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1066800" y="222090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1066800" y="270083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19" name="Table 18"/>
          <p:cNvGraphicFramePr>
            <a:graphicFrameLocks noGrp="1"/>
          </p:cNvGraphicFramePr>
          <p:nvPr>
            <p:extLst>
              <p:ext uri="{D42A27DB-BD31-4B8C-83A1-F6EECF244321}">
                <p14:modId xmlns:p14="http://schemas.microsoft.com/office/powerpoint/2010/main" val="1217783181"/>
              </p:ext>
            </p:extLst>
          </p:nvPr>
        </p:nvGraphicFramePr>
        <p:xfrm>
          <a:off x="5065776" y="8382000"/>
          <a:ext cx="1639824" cy="673870"/>
        </p:xfrm>
        <a:graphic>
          <a:graphicData uri="http://schemas.openxmlformats.org/drawingml/2006/table">
            <a:tbl>
              <a:tblPr>
                <a:tableStyleId>{5940675A-B579-460E-94D1-54222C63F5DA}</a:tableStyleId>
              </a:tblPr>
              <a:tblGrid>
                <a:gridCol w="1639824"/>
              </a:tblGrid>
              <a:tr h="186190">
                <a:tc>
                  <a:txBody>
                    <a:bodyPr/>
                    <a:lstStyle/>
                    <a:p>
                      <a:pPr marL="0" marR="0" algn="l">
                        <a:lnSpc>
                          <a:spcPct val="100000"/>
                        </a:lnSpc>
                        <a:spcBef>
                          <a:spcPts val="0"/>
                        </a:spcBef>
                        <a:spcAft>
                          <a:spcPts val="0"/>
                        </a:spcAft>
                      </a:pPr>
                      <a:r>
                        <a:rPr lang="en-US" sz="800" dirty="0" smtClean="0"/>
                        <a:t>Toward </a:t>
                      </a:r>
                      <a:r>
                        <a:rPr lang="en-US" sz="800" u="sng" dirty="0" smtClean="0"/>
                        <a:t>RI.1.6</a:t>
                      </a:r>
                      <a:r>
                        <a:rPr lang="en-US" sz="800" u="none" dirty="0" smtClean="0"/>
                        <a:t>       DOK</a:t>
                      </a:r>
                      <a:r>
                        <a:rPr lang="en-US" sz="800" u="none" baseline="0" dirty="0" smtClean="0"/>
                        <a:t> – 2 Ch</a:t>
                      </a:r>
                      <a:endParaRPr lang="en-US" sz="800" b="1" dirty="0">
                        <a:latin typeface="Calibri"/>
                        <a:ea typeface="Calibri"/>
                        <a:cs typeface="Times New Roman"/>
                      </a:endParaRPr>
                    </a:p>
                  </a:txBody>
                  <a:tcPr marL="31850" marR="31850" marT="0" marB="0" anchor="ctr">
                    <a:solidFill>
                      <a:schemeClr val="tx2">
                        <a:lumMod val="20000"/>
                        <a:lumOff val="80000"/>
                      </a:schemeClr>
                    </a:solidFill>
                  </a:tcPr>
                </a:tc>
              </a:tr>
              <a:tr h="411479">
                <a:tc>
                  <a:txBody>
                    <a:bodyPr/>
                    <a:lstStyle/>
                    <a:p>
                      <a:pPr marL="0" marR="0" algn="l">
                        <a:lnSpc>
                          <a:spcPct val="100000"/>
                        </a:lnSpc>
                        <a:spcBef>
                          <a:spcPts val="0"/>
                        </a:spcBef>
                        <a:spcAft>
                          <a:spcPts val="0"/>
                        </a:spcAft>
                      </a:pPr>
                      <a:r>
                        <a:rPr lang="en-US" sz="800" u="sng" dirty="0" smtClean="0"/>
                        <a:t>Concept Development</a:t>
                      </a:r>
                      <a:endParaRPr lang="en-US" sz="800" dirty="0" smtClean="0"/>
                    </a:p>
                    <a:p>
                      <a:pPr marL="0" marR="0" algn="l">
                        <a:lnSpc>
                          <a:spcPct val="100000"/>
                        </a:lnSpc>
                        <a:spcBef>
                          <a:spcPts val="0"/>
                        </a:spcBef>
                        <a:spcAft>
                          <a:spcPts val="0"/>
                        </a:spcAft>
                      </a:pPr>
                      <a:r>
                        <a:rPr lang="en-US" sz="800" dirty="0" smtClean="0"/>
                        <a:t>Understands that information is provided by pictures</a:t>
                      </a:r>
                      <a:r>
                        <a:rPr lang="en-US" sz="800" baseline="0" dirty="0" smtClean="0"/>
                        <a:t> and text.</a:t>
                      </a:r>
                      <a:endParaRPr lang="en-US" sz="800" dirty="0" smtClean="0"/>
                    </a:p>
                    <a:p>
                      <a:pPr marL="0" marR="0" indent="0" algn="l" defTabSz="966612" rtl="0" eaLnBrk="1" fontAlgn="auto" latinLnBrk="0" hangingPunct="1">
                        <a:lnSpc>
                          <a:spcPct val="100000"/>
                        </a:lnSpc>
                        <a:spcBef>
                          <a:spcPts val="0"/>
                        </a:spcBef>
                        <a:spcAft>
                          <a:spcPts val="0"/>
                        </a:spcAft>
                        <a:buClrTx/>
                        <a:buSzTx/>
                        <a:buFontTx/>
                        <a:buNone/>
                        <a:tabLst/>
                        <a:defRPr/>
                      </a:pPr>
                      <a:endParaRPr lang="en-US" sz="800" dirty="0" smtClean="0">
                        <a:latin typeface="+mn-lt"/>
                        <a:ea typeface="Calibri"/>
                        <a:cs typeface="Helvetica"/>
                      </a:endParaRPr>
                    </a:p>
                  </a:txBody>
                  <a:tcPr marL="31850" marR="31850" marT="0" marB="0">
                    <a:solidFill>
                      <a:schemeClr val="accent4">
                        <a:lumMod val="20000"/>
                        <a:lumOff val="80000"/>
                      </a:schemeClr>
                    </a:solidFill>
                  </a:tcPr>
                </a:tc>
              </a:tr>
            </a:tbl>
          </a:graphicData>
        </a:graphic>
      </p:graphicFrame>
      <p:sp>
        <p:nvSpPr>
          <p:cNvPr id="20" name="Rectangle 19"/>
          <p:cNvSpPr/>
          <p:nvPr/>
        </p:nvSpPr>
        <p:spPr>
          <a:xfrm>
            <a:off x="720090" y="4983802"/>
            <a:ext cx="5680709" cy="2159709"/>
          </a:xfrm>
          <a:prstGeom prst="rect">
            <a:avLst/>
          </a:prstGeom>
        </p:spPr>
        <p:txBody>
          <a:bodyPr wrap="square" lIns="96661" tIns="48331" rIns="96661" bIns="48331">
            <a:spAutoFit/>
          </a:bodyPr>
          <a:lstStyle/>
          <a:p>
            <a:r>
              <a:rPr lang="en-US" sz="1800" b="1" dirty="0" smtClean="0">
                <a:latin typeface="Helvetica" pitchFamily="34" charset="0"/>
                <a:cs typeface="Helvetica" pitchFamily="34" charset="0"/>
              </a:rPr>
              <a:t>12. What can you learn about penguins from the</a:t>
            </a:r>
          </a:p>
          <a:p>
            <a:r>
              <a:rPr lang="en-US" sz="1800" b="1" dirty="0" smtClean="0">
                <a:latin typeface="Helvetica" pitchFamily="34" charset="0"/>
                <a:cs typeface="Helvetica" pitchFamily="34" charset="0"/>
              </a:rPr>
              <a:t>      text that you can’t learn from the map?</a:t>
            </a:r>
          </a:p>
          <a:p>
            <a:endParaRPr lang="en-US" sz="1800" dirty="0">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Penguins live near oceans.</a:t>
            </a:r>
          </a:p>
          <a:p>
            <a:pPr marL="866775" indent="-342900">
              <a:buFont typeface="+mj-lt"/>
              <a:buAutoNum type="alphaUcPeriod"/>
            </a:pPr>
            <a:endParaRPr lang="en-US" sz="1600" dirty="0" smtClean="0">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Some penguins live in Antarctica.</a:t>
            </a:r>
          </a:p>
          <a:p>
            <a:pPr marL="866775" indent="-342900">
              <a:buFont typeface="+mj-lt"/>
              <a:buAutoNum type="alphaUcPeriod"/>
            </a:pPr>
            <a:endParaRPr lang="en-US" sz="1600" dirty="0" smtClean="0">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Penguins have lots of fat to keep them warm.</a:t>
            </a:r>
          </a:p>
        </p:txBody>
      </p:sp>
      <p:sp>
        <p:nvSpPr>
          <p:cNvPr id="21" name="Oval 20"/>
          <p:cNvSpPr/>
          <p:nvPr/>
        </p:nvSpPr>
        <p:spPr>
          <a:xfrm>
            <a:off x="1012803" y="58674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1009869" y="6349674"/>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1009869" y="683597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07766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504497" y="4792538"/>
            <a:ext cx="6172200" cy="2652151"/>
          </a:xfrm>
          <a:prstGeom prst="rect">
            <a:avLst/>
          </a:prstGeom>
          <a:noFill/>
        </p:spPr>
        <p:txBody>
          <a:bodyPr wrap="square" lIns="96661" tIns="48331" rIns="96661" bIns="48331">
            <a:spAutoFit/>
          </a:bodyPr>
          <a:lstStyle/>
          <a:p>
            <a:pPr marL="342900" indent="-342900">
              <a:buAutoNum type="arabicPeriod" startAt="14"/>
            </a:pPr>
            <a:r>
              <a:rPr lang="en-US" sz="1800" b="1" dirty="0" smtClean="0">
                <a:latin typeface="Helvetica" pitchFamily="34" charset="0"/>
                <a:cs typeface="Helvetica" pitchFamily="34" charset="0"/>
              </a:rPr>
              <a:t> Why do penguins have more feathers than other</a:t>
            </a:r>
          </a:p>
          <a:p>
            <a:r>
              <a:rPr lang="en-US" sz="1800" b="1" dirty="0">
                <a:latin typeface="Helvetica" pitchFamily="34" charset="0"/>
                <a:cs typeface="Helvetica" pitchFamily="34" charset="0"/>
              </a:rPr>
              <a:t> </a:t>
            </a:r>
            <a:r>
              <a:rPr lang="en-US" sz="1800" b="1" dirty="0" smtClean="0">
                <a:latin typeface="Helvetica" pitchFamily="34" charset="0"/>
                <a:cs typeface="Helvetica" pitchFamily="34" charset="0"/>
              </a:rPr>
              <a:t>      birds?</a:t>
            </a:r>
          </a:p>
          <a:p>
            <a:endParaRPr lang="en-US" sz="1800" dirty="0" smtClean="0">
              <a:solidFill>
                <a:srgbClr val="FF0000"/>
              </a:solidFill>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Their feathers keep them warm.</a:t>
            </a:r>
          </a:p>
          <a:p>
            <a:pPr marL="866775" indent="-342900">
              <a:buFont typeface="+mj-lt"/>
              <a:buAutoNum type="alphaUcPeriod"/>
            </a:pPr>
            <a:endParaRPr lang="en-US" sz="1600" dirty="0" smtClean="0">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Their feathers keep water away and keep them dry.</a:t>
            </a:r>
          </a:p>
          <a:p>
            <a:pPr marL="866775" indent="-342900">
              <a:buFont typeface="+mj-lt"/>
              <a:buAutoNum type="alphaUcPeriod"/>
            </a:pPr>
            <a:endParaRPr lang="en-US" sz="1600" dirty="0" smtClean="0">
              <a:latin typeface="Helvetica" pitchFamily="34" charset="0"/>
              <a:cs typeface="Helvetica" pitchFamily="34" charset="0"/>
            </a:endParaRPr>
          </a:p>
          <a:p>
            <a:pPr marL="866775" indent="-342900">
              <a:buFont typeface="+mj-lt"/>
              <a:buAutoNum type="alphaUcPeriod"/>
            </a:pPr>
            <a:r>
              <a:rPr lang="en-US" sz="1600" dirty="0" smtClean="0">
                <a:latin typeface="Helvetica" pitchFamily="34" charset="0"/>
                <a:cs typeface="Helvetica" pitchFamily="34" charset="0"/>
              </a:rPr>
              <a:t>Penguins need more feathers because they are so big.</a:t>
            </a:r>
          </a:p>
          <a:p>
            <a:pPr marL="866775" indent="-342900">
              <a:buFont typeface="+mj-lt"/>
              <a:buAutoNum type="alphaUcPeriod"/>
            </a:pPr>
            <a:endParaRPr lang="en-US" sz="1600" dirty="0" smtClean="0">
              <a:latin typeface="Helvetica" pitchFamily="34" charset="0"/>
              <a:cs typeface="Helvetica" pitchFamily="34" charset="0"/>
            </a:endParaRPr>
          </a:p>
          <a:p>
            <a:pPr marL="866775" indent="-342900">
              <a:buFont typeface="+mj-lt"/>
              <a:buAutoNum type="alphaUcPeriod"/>
            </a:pPr>
            <a:endParaRPr lang="en-US" sz="1600" dirty="0">
              <a:latin typeface="Helvetica" pitchFamily="34" charset="0"/>
              <a:cs typeface="Helvetica" pitchFamily="34" charset="0"/>
            </a:endParaRPr>
          </a:p>
        </p:txBody>
      </p:sp>
      <p:sp>
        <p:nvSpPr>
          <p:cNvPr id="8" name="Rectangle 7"/>
          <p:cNvSpPr/>
          <p:nvPr/>
        </p:nvSpPr>
        <p:spPr>
          <a:xfrm>
            <a:off x="733097" y="448731"/>
            <a:ext cx="5943600" cy="2467485"/>
          </a:xfrm>
          <a:prstGeom prst="rect">
            <a:avLst/>
          </a:prstGeom>
          <a:noFill/>
        </p:spPr>
        <p:txBody>
          <a:bodyPr wrap="square" lIns="96661" tIns="48331" rIns="96661" bIns="48331">
            <a:spAutoFit/>
          </a:bodyPr>
          <a:lstStyle/>
          <a:p>
            <a:pPr marL="342900" indent="-342900">
              <a:buAutoNum type="arabicPeriod" startAt="13"/>
            </a:pPr>
            <a:r>
              <a:rPr lang="en-US" sz="1800" b="1" dirty="0" smtClean="0">
                <a:latin typeface="Helvetica" pitchFamily="34" charset="0"/>
                <a:cs typeface="Helvetica" pitchFamily="34" charset="0"/>
              </a:rPr>
              <a:t>What is the smallest penguin in Antarctica</a:t>
            </a:r>
          </a:p>
          <a:p>
            <a:r>
              <a:rPr lang="en-US" sz="1800" b="1" dirty="0">
                <a:latin typeface="Helvetica" pitchFamily="34" charset="0"/>
                <a:cs typeface="Helvetica" pitchFamily="34" charset="0"/>
              </a:rPr>
              <a:t> </a:t>
            </a:r>
            <a:r>
              <a:rPr lang="en-US" sz="1800" b="1" dirty="0" smtClean="0">
                <a:latin typeface="Helvetica" pitchFamily="34" charset="0"/>
                <a:cs typeface="Helvetica" pitchFamily="34" charset="0"/>
              </a:rPr>
              <a:t>    called?</a:t>
            </a:r>
          </a:p>
          <a:p>
            <a:pPr marL="342900" indent="-342900">
              <a:buAutoNum type="arabicPeriod" startAt="7"/>
            </a:pPr>
            <a:endParaRPr lang="en-US" sz="1800" b="1" dirty="0" smtClean="0">
              <a:latin typeface="Helvetica" pitchFamily="34" charset="0"/>
              <a:cs typeface="Helvetica" pitchFamily="34" charset="0"/>
            </a:endParaRPr>
          </a:p>
          <a:p>
            <a:pPr marL="457200">
              <a:buFont typeface="+mj-lt"/>
              <a:buAutoNum type="alphaUcPeriod"/>
            </a:pPr>
            <a:r>
              <a:rPr lang="en-US" sz="1600" dirty="0" smtClean="0">
                <a:latin typeface="Helvetica" pitchFamily="34" charset="0"/>
                <a:cs typeface="Helvetica" pitchFamily="34" charset="0"/>
              </a:rPr>
              <a:t>  the Emperor penguin</a:t>
            </a:r>
          </a:p>
          <a:p>
            <a:pPr marL="457200">
              <a:buFont typeface="+mj-lt"/>
              <a:buAutoNum type="alphaUcPeriod"/>
            </a:pPr>
            <a:endParaRPr lang="en-US" sz="1600" dirty="0" smtClean="0">
              <a:latin typeface="Helvetica" pitchFamily="34" charset="0"/>
              <a:cs typeface="Helvetica" pitchFamily="34" charset="0"/>
            </a:endParaRPr>
          </a:p>
          <a:p>
            <a:pPr marL="457200">
              <a:buFont typeface="+mj-lt"/>
              <a:buAutoNum type="alphaUcPeriod"/>
            </a:pPr>
            <a:r>
              <a:rPr lang="en-US" sz="1600" dirty="0" smtClean="0">
                <a:latin typeface="Helvetica" pitchFamily="34" charset="0"/>
                <a:cs typeface="Helvetica" pitchFamily="34" charset="0"/>
              </a:rPr>
              <a:t>  the Adelie penguin</a:t>
            </a:r>
          </a:p>
          <a:p>
            <a:pPr marL="457200">
              <a:buFont typeface="+mj-lt"/>
              <a:buAutoNum type="alphaUcPeriod"/>
            </a:pPr>
            <a:endParaRPr lang="en-US" sz="1800" b="1" dirty="0" smtClean="0">
              <a:latin typeface="Helvetica" pitchFamily="34" charset="0"/>
              <a:cs typeface="Helvetica" pitchFamily="34" charset="0"/>
            </a:endParaRPr>
          </a:p>
          <a:p>
            <a:pPr marL="457200">
              <a:buFont typeface="+mj-lt"/>
              <a:buAutoNum type="alphaUcPeriod"/>
            </a:pPr>
            <a:r>
              <a:rPr lang="en-US" sz="1600" dirty="0" smtClean="0">
                <a:latin typeface="Helvetica" pitchFamily="34" charset="0"/>
                <a:cs typeface="Helvetica" pitchFamily="34" charset="0"/>
              </a:rPr>
              <a:t>  Many penguins are small.</a:t>
            </a:r>
          </a:p>
          <a:p>
            <a:pPr>
              <a:tabLst>
                <a:tab pos="804863" algn="l"/>
              </a:tabLst>
            </a:pPr>
            <a:endParaRPr lang="en-US" sz="1800" dirty="0">
              <a:latin typeface="Helvetica" pitchFamily="34" charset="0"/>
              <a:cs typeface="Helvetica" pitchFamily="34" charset="0"/>
            </a:endParaRPr>
          </a:p>
        </p:txBody>
      </p:sp>
      <p:sp>
        <p:nvSpPr>
          <p:cNvPr id="4" name="Slide Number Placeholder 3"/>
          <p:cNvSpPr>
            <a:spLocks noGrp="1"/>
          </p:cNvSpPr>
          <p:nvPr>
            <p:ph type="sldNum" sz="quarter" idx="12"/>
          </p:nvPr>
        </p:nvSpPr>
        <p:spPr/>
        <p:txBody>
          <a:bodyPr/>
          <a:lstStyle/>
          <a:p>
            <a:fld id="{F177B04D-AEB5-43ED-B9BA-B3D1EC9C9067}" type="slidenum">
              <a:rPr lang="en-US" smtClean="0"/>
              <a:pPr/>
              <a:t>37</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66334028"/>
              </p:ext>
            </p:extLst>
          </p:nvPr>
        </p:nvGraphicFramePr>
        <p:xfrm>
          <a:off x="5181601" y="3200400"/>
          <a:ext cx="1523999" cy="605177"/>
        </p:xfrm>
        <a:graphic>
          <a:graphicData uri="http://schemas.openxmlformats.org/drawingml/2006/table">
            <a:tbl>
              <a:tblPr>
                <a:tableStyleId>{5940675A-B579-460E-94D1-54222C63F5DA}</a:tableStyleId>
              </a:tblPr>
              <a:tblGrid>
                <a:gridCol w="1523999"/>
              </a:tblGrid>
              <a:tr h="184553">
                <a:tc>
                  <a:txBody>
                    <a:bodyPr/>
                    <a:lstStyle/>
                    <a:p>
                      <a:pPr marL="0" marR="0" algn="l">
                        <a:lnSpc>
                          <a:spcPct val="115000"/>
                        </a:lnSpc>
                        <a:spcBef>
                          <a:spcPts val="0"/>
                        </a:spcBef>
                        <a:spcAft>
                          <a:spcPts val="0"/>
                        </a:spcAft>
                      </a:pPr>
                      <a:r>
                        <a:rPr lang="en-US" sz="800" dirty="0" smtClean="0"/>
                        <a:t>Toward </a:t>
                      </a:r>
                      <a:r>
                        <a:rPr lang="en-US" sz="800" u="sng" dirty="0" smtClean="0"/>
                        <a:t>RI.1.7</a:t>
                      </a:r>
                      <a:r>
                        <a:rPr lang="en-US" sz="800" u="none" dirty="0" smtClean="0"/>
                        <a:t>               DOK</a:t>
                      </a:r>
                      <a:r>
                        <a:rPr lang="en-US" sz="800" u="none" baseline="0" dirty="0" smtClean="0"/>
                        <a:t> – 1 </a:t>
                      </a:r>
                      <a:r>
                        <a:rPr lang="en-US" sz="800" u="none" baseline="0" dirty="0" err="1" smtClean="0"/>
                        <a:t>Ce</a:t>
                      </a:r>
                      <a:endParaRPr lang="en-US" sz="800" b="0" u="none" dirty="0">
                        <a:latin typeface="Calibri"/>
                        <a:ea typeface="Calibri"/>
                        <a:cs typeface="Times New Roman"/>
                      </a:endParaRPr>
                    </a:p>
                  </a:txBody>
                  <a:tcPr marL="30459" marR="30459" marT="0" marB="0" anchor="ctr">
                    <a:solidFill>
                      <a:schemeClr val="tx2">
                        <a:lumMod val="20000"/>
                        <a:lumOff val="80000"/>
                      </a:schemeClr>
                    </a:solidFill>
                  </a:tcPr>
                </a:tc>
              </a:tr>
              <a:tr h="272647">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800" kern="1200" dirty="0" smtClean="0"/>
                        <a:t>Select appropriate words when talking about a story (uses the words illustrations and/or text).</a:t>
                      </a:r>
                      <a:endParaRPr lang="en-US" sz="800" b="0" dirty="0" smtClean="0">
                        <a:latin typeface="+mn-lt"/>
                        <a:ea typeface="Calibri"/>
                        <a:cs typeface="Times New Roman"/>
                      </a:endParaRPr>
                    </a:p>
                  </a:txBody>
                  <a:tcPr marL="30459" marR="30459" marT="0" marB="0">
                    <a:solidFill>
                      <a:schemeClr val="accent4">
                        <a:lumMod val="20000"/>
                        <a:lumOff val="80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8501048"/>
              </p:ext>
            </p:extLst>
          </p:nvPr>
        </p:nvGraphicFramePr>
        <p:xfrm>
          <a:off x="4953000" y="7834145"/>
          <a:ext cx="1828800" cy="624055"/>
        </p:xfrm>
        <a:graphic>
          <a:graphicData uri="http://schemas.openxmlformats.org/drawingml/2006/table">
            <a:tbl>
              <a:tblPr>
                <a:tableStyleId>{5940675A-B579-460E-94D1-54222C63F5DA}</a:tableStyleId>
              </a:tblPr>
              <a:tblGrid>
                <a:gridCol w="1828800"/>
              </a:tblGrid>
              <a:tr h="152400">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800" dirty="0" smtClean="0"/>
                        <a:t>Toward </a:t>
                      </a:r>
                      <a:r>
                        <a:rPr lang="en-US" sz="800" u="sng" dirty="0" smtClean="0"/>
                        <a:t>RI.1.7</a:t>
                      </a:r>
                      <a:r>
                        <a:rPr lang="en-US" sz="800" u="none" dirty="0" smtClean="0"/>
                        <a:t>            DOK</a:t>
                      </a:r>
                      <a:r>
                        <a:rPr lang="en-US" sz="800" u="none" baseline="0" dirty="0" smtClean="0"/>
                        <a:t> – 1 </a:t>
                      </a:r>
                      <a:r>
                        <a:rPr lang="en-US" sz="800" u="none" baseline="0" dirty="0" err="1" smtClean="0"/>
                        <a:t>Cf</a:t>
                      </a:r>
                      <a:endParaRPr lang="en-US" sz="800" b="0" u="none" dirty="0" smtClean="0">
                        <a:latin typeface="+mn-lt"/>
                        <a:ea typeface="Calibri"/>
                        <a:cs typeface="Times New Roman"/>
                      </a:endParaRPr>
                    </a:p>
                  </a:txBody>
                  <a:tcPr marL="30459" marR="30459" marT="0" marB="0" anchor="ctr">
                    <a:solidFill>
                      <a:schemeClr val="tx2">
                        <a:lumMod val="20000"/>
                        <a:lumOff val="80000"/>
                      </a:schemeClr>
                    </a:solidFill>
                  </a:tcPr>
                </a:tc>
              </a:tr>
              <a:tr h="471655">
                <a:tc>
                  <a:txBody>
                    <a:bodyPr/>
                    <a:lstStyle/>
                    <a:p>
                      <a:pPr marL="0" marR="0" algn="l">
                        <a:lnSpc>
                          <a:spcPct val="115000"/>
                        </a:lnSpc>
                        <a:spcBef>
                          <a:spcPts val="0"/>
                        </a:spcBef>
                        <a:spcAft>
                          <a:spcPts val="0"/>
                        </a:spcAft>
                      </a:pPr>
                      <a:r>
                        <a:rPr lang="en-US" sz="800" kern="1200" dirty="0" smtClean="0"/>
                        <a:t>Answer who, what, when, where and how describing questions about key ideas in a text (read and discussed)</a:t>
                      </a:r>
                      <a:endParaRPr lang="en-US" sz="800" b="0" kern="1200" dirty="0" smtClean="0">
                        <a:solidFill>
                          <a:schemeClr val="tx1"/>
                        </a:solidFill>
                        <a:latin typeface="+mn-lt"/>
                        <a:ea typeface="+mn-ea"/>
                        <a:cs typeface="+mn-cs"/>
                      </a:endParaRPr>
                    </a:p>
                  </a:txBody>
                  <a:tcPr marL="30459" marR="30459" marT="0" marB="0">
                    <a:solidFill>
                      <a:schemeClr val="accent4">
                        <a:lumMod val="20000"/>
                        <a:lumOff val="80000"/>
                      </a:schemeClr>
                    </a:solidFill>
                  </a:tcPr>
                </a:tc>
              </a:tr>
            </a:tbl>
          </a:graphicData>
        </a:graphic>
      </p:graphicFrame>
      <p:cxnSp>
        <p:nvCxnSpPr>
          <p:cNvPr id="10" name="Straight Connector 9"/>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982187" y="136127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982187" y="183580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983112" y="232505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p:nvPr/>
        </p:nvSpPr>
        <p:spPr>
          <a:xfrm>
            <a:off x="791687" y="5672060"/>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3" name="Oval 22"/>
          <p:cNvSpPr/>
          <p:nvPr/>
        </p:nvSpPr>
        <p:spPr>
          <a:xfrm>
            <a:off x="791687" y="6136235"/>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24" name="Oval 23"/>
          <p:cNvSpPr/>
          <p:nvPr/>
        </p:nvSpPr>
        <p:spPr>
          <a:xfrm>
            <a:off x="791687" y="662950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Tree>
    <p:extLst>
      <p:ext uri="{BB962C8B-B14F-4D97-AF65-F5344CB8AC3E}">
        <p14:creationId xmlns:p14="http://schemas.microsoft.com/office/powerpoint/2010/main" val="7358240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p:cNvCxnSpPr/>
          <p:nvPr/>
        </p:nvCxnSpPr>
        <p:spPr>
          <a:xfrm>
            <a:off x="381000" y="4495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F177B04D-AEB5-43ED-B9BA-B3D1EC9C9067}" type="slidenum">
              <a:rPr lang="en-US" smtClean="0"/>
              <a:pPr/>
              <a:t>38</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721013812"/>
              </p:ext>
            </p:extLst>
          </p:nvPr>
        </p:nvGraphicFramePr>
        <p:xfrm>
          <a:off x="226104" y="228600"/>
          <a:ext cx="6629400" cy="3261360"/>
        </p:xfrm>
        <a:graphic>
          <a:graphicData uri="http://schemas.openxmlformats.org/drawingml/2006/table">
            <a:tbl>
              <a:tblPr firstRow="1" bandRow="1">
                <a:tableStyleId>{5940675A-B579-460E-94D1-54222C63F5DA}</a:tableStyleId>
              </a:tblPr>
              <a:tblGrid>
                <a:gridCol w="6629400"/>
              </a:tblGrid>
              <a:tr h="521208">
                <a:tc>
                  <a:txBody>
                    <a:bodyPr/>
                    <a:lstStyle/>
                    <a:p>
                      <a:pPr marL="398463" marR="0" indent="-398463" algn="l" defTabSz="966612" rtl="0" eaLnBrk="1" fontAlgn="auto" latinLnBrk="0" hangingPunct="1">
                        <a:lnSpc>
                          <a:spcPct val="100000"/>
                        </a:lnSpc>
                        <a:spcBef>
                          <a:spcPts val="0"/>
                        </a:spcBef>
                        <a:spcAft>
                          <a:spcPts val="0"/>
                        </a:spcAft>
                        <a:buClrTx/>
                        <a:buSzTx/>
                        <a:buFontTx/>
                        <a:buNone/>
                        <a:tabLst/>
                        <a:defRPr/>
                      </a:pPr>
                      <a:r>
                        <a:rPr lang="en-US" sz="1800" b="1" dirty="0" smtClean="0">
                          <a:solidFill>
                            <a:schemeClr val="tx1"/>
                          </a:solidFill>
                        </a:rPr>
                        <a:t>15. Describe Antarctica</a:t>
                      </a:r>
                      <a:r>
                        <a:rPr lang="en-US" sz="1800" b="1" baseline="0" dirty="0" smtClean="0">
                          <a:solidFill>
                            <a:schemeClr val="tx1"/>
                          </a:solidFill>
                        </a:rPr>
                        <a:t> using details from the text and illustration.</a:t>
                      </a:r>
                      <a:endParaRPr lang="en-US" sz="1400" b="1" dirty="0" smtClean="0">
                        <a:solidFill>
                          <a:srgbClr val="C00000"/>
                        </a:solidFill>
                      </a:endParaRPr>
                    </a:p>
                    <a:p>
                      <a:pPr marL="57150" marR="0" indent="0" algn="l" defTabSz="966612" rtl="0" eaLnBrk="1" fontAlgn="auto" latinLnBrk="0" hangingPunct="1">
                        <a:lnSpc>
                          <a:spcPct val="100000"/>
                        </a:lnSpc>
                        <a:spcBef>
                          <a:spcPts val="0"/>
                        </a:spcBef>
                        <a:spcAft>
                          <a:spcPts val="0"/>
                        </a:spcAft>
                        <a:buClrTx/>
                        <a:buSzTx/>
                        <a:buFont typeface="+mj-lt"/>
                        <a:buNone/>
                        <a:tabLst/>
                        <a:defRPr/>
                      </a:pPr>
                      <a:endParaRPr lang="en-US" sz="1800" b="1" dirty="0" smtClean="0">
                        <a:solidFill>
                          <a:schemeClr val="tx1"/>
                        </a:solidFill>
                      </a:endParaRPr>
                    </a:p>
                    <a:p>
                      <a:pPr marL="57150" marR="0" indent="0" algn="l" defTabSz="966612" rtl="0" eaLnBrk="1" fontAlgn="auto" latinLnBrk="0" hangingPunct="1">
                        <a:lnSpc>
                          <a:spcPct val="100000"/>
                        </a:lnSpc>
                        <a:spcBef>
                          <a:spcPts val="0"/>
                        </a:spcBef>
                        <a:spcAft>
                          <a:spcPts val="0"/>
                        </a:spcAft>
                        <a:buClrTx/>
                        <a:buSzTx/>
                        <a:buFont typeface="+mj-lt"/>
                        <a:buNone/>
                        <a:tabLst/>
                        <a:defRPr/>
                      </a:pPr>
                      <a:endParaRPr lang="en-US" sz="1800" b="1"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224">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529554760"/>
              </p:ext>
            </p:extLst>
          </p:nvPr>
        </p:nvGraphicFramePr>
        <p:xfrm>
          <a:off x="4811220" y="3770136"/>
          <a:ext cx="2032364" cy="630936"/>
        </p:xfrm>
        <a:graphic>
          <a:graphicData uri="http://schemas.openxmlformats.org/drawingml/2006/table">
            <a:tbl>
              <a:tblPr>
                <a:tableStyleId>{5940675A-B579-460E-94D1-54222C63F5DA}</a:tableStyleId>
              </a:tblPr>
              <a:tblGrid>
                <a:gridCol w="2032364"/>
              </a:tblGrid>
              <a:tr h="121180">
                <a:tc>
                  <a:txBody>
                    <a:bodyPr/>
                    <a:lstStyle/>
                    <a:p>
                      <a:pPr marL="0" marR="0" algn="l">
                        <a:lnSpc>
                          <a:spcPct val="115000"/>
                        </a:lnSpc>
                        <a:spcBef>
                          <a:spcPts val="0"/>
                        </a:spcBef>
                        <a:spcAft>
                          <a:spcPts val="0"/>
                        </a:spcAft>
                      </a:pPr>
                      <a:r>
                        <a:rPr lang="en-US" sz="900" dirty="0" smtClean="0"/>
                        <a:t>Toward </a:t>
                      </a:r>
                      <a:r>
                        <a:rPr lang="en-US" sz="900" u="sng" dirty="0" smtClean="0"/>
                        <a:t>RI.1.6</a:t>
                      </a:r>
                      <a:r>
                        <a:rPr lang="en-US" sz="900" u="none" dirty="0" smtClean="0"/>
                        <a:t>       DOK</a:t>
                      </a:r>
                      <a:r>
                        <a:rPr lang="en-US" sz="900" u="none" baseline="0" dirty="0" smtClean="0"/>
                        <a:t> – 2 </a:t>
                      </a:r>
                      <a:r>
                        <a:rPr lang="en-US" sz="900" u="none" baseline="0" dirty="0" err="1" smtClean="0"/>
                        <a:t>APn</a:t>
                      </a:r>
                      <a:endParaRPr lang="en-US" sz="900" b="1" dirty="0">
                        <a:latin typeface="Calibri"/>
                        <a:ea typeface="Calibri"/>
                        <a:cs typeface="Times New Roman"/>
                      </a:endParaRPr>
                    </a:p>
                  </a:txBody>
                  <a:tcPr marL="30459" marR="30459" marT="0" marB="0" anchor="ctr">
                    <a:solidFill>
                      <a:schemeClr val="accent3">
                        <a:lumMod val="40000"/>
                        <a:lumOff val="60000"/>
                      </a:schemeClr>
                    </a:solidFill>
                  </a:tcPr>
                </a:tc>
              </a:tr>
              <a:tr h="360470">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kern="1200" dirty="0" smtClean="0"/>
                        <a:t>Obtain (select the accurate source for…) information based on text and illustrations. </a:t>
                      </a:r>
                      <a:endParaRPr lang="en-US" sz="900" b="0" dirty="0" smtClean="0">
                        <a:latin typeface="+mn-lt"/>
                        <a:ea typeface="Calibri"/>
                        <a:cs typeface="Times New Roman"/>
                      </a:endParaRPr>
                    </a:p>
                  </a:txBody>
                  <a:tcPr marL="30459" marR="30459" marT="0" marB="0">
                    <a:solidFill>
                      <a:schemeClr val="accent4">
                        <a:lumMod val="20000"/>
                        <a:lumOff val="80000"/>
                      </a:schemeClr>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829369888"/>
              </p:ext>
            </p:extLst>
          </p:nvPr>
        </p:nvGraphicFramePr>
        <p:xfrm>
          <a:off x="457200" y="4953000"/>
          <a:ext cx="6629400" cy="3261360"/>
        </p:xfrm>
        <a:graphic>
          <a:graphicData uri="http://schemas.openxmlformats.org/drawingml/2006/table">
            <a:tbl>
              <a:tblPr firstRow="1" bandRow="1">
                <a:tableStyleId>{5940675A-B579-460E-94D1-54222C63F5DA}</a:tableStyleId>
              </a:tblPr>
              <a:tblGrid>
                <a:gridCol w="6629400"/>
              </a:tblGrid>
              <a:tr h="521208">
                <a:tc>
                  <a:txBody>
                    <a:bodyPr/>
                    <a:lstStyle/>
                    <a:p>
                      <a:pPr marL="57150" marR="0" indent="0" algn="l" defTabSz="966612" rtl="0" eaLnBrk="1" fontAlgn="auto" latinLnBrk="0" hangingPunct="1">
                        <a:lnSpc>
                          <a:spcPct val="100000"/>
                        </a:lnSpc>
                        <a:spcBef>
                          <a:spcPts val="0"/>
                        </a:spcBef>
                        <a:spcAft>
                          <a:spcPts val="0"/>
                        </a:spcAft>
                        <a:buClrTx/>
                        <a:buSzTx/>
                        <a:buFont typeface="+mj-lt"/>
                        <a:buNone/>
                        <a:tabLst/>
                        <a:defRPr/>
                      </a:pPr>
                      <a:r>
                        <a:rPr lang="en-US" sz="1800" b="1" dirty="0" smtClean="0">
                          <a:solidFill>
                            <a:schemeClr val="tx1"/>
                          </a:solidFill>
                        </a:rPr>
                        <a:t>16.</a:t>
                      </a:r>
                      <a:r>
                        <a:rPr lang="en-US" sz="1800" b="1" baseline="0" dirty="0" smtClean="0">
                          <a:solidFill>
                            <a:schemeClr val="tx1"/>
                          </a:solidFill>
                        </a:rPr>
                        <a:t>  </a:t>
                      </a:r>
                      <a:r>
                        <a:rPr lang="en-US" sz="1800" b="1" dirty="0" smtClean="0">
                          <a:solidFill>
                            <a:schemeClr val="tx1"/>
                          </a:solidFill>
                        </a:rPr>
                        <a:t>How does the penguin’s body help it survive?</a:t>
                      </a:r>
                    </a:p>
                    <a:p>
                      <a:pPr marL="57150" marR="0" indent="0" algn="l" defTabSz="966612" rtl="0" eaLnBrk="1" fontAlgn="auto" latinLnBrk="0" hangingPunct="1">
                        <a:lnSpc>
                          <a:spcPct val="100000"/>
                        </a:lnSpc>
                        <a:spcBef>
                          <a:spcPts val="0"/>
                        </a:spcBef>
                        <a:spcAft>
                          <a:spcPts val="0"/>
                        </a:spcAft>
                        <a:buClrTx/>
                        <a:buSzTx/>
                        <a:buFont typeface="+mj-lt"/>
                        <a:buNone/>
                        <a:tabLst/>
                        <a:defRPr/>
                      </a:pPr>
                      <a:endParaRPr lang="en-US" sz="1800" b="1" dirty="0" smtClean="0">
                        <a:solidFill>
                          <a:schemeClr val="tx1"/>
                        </a:solidFill>
                      </a:endParaRPr>
                    </a:p>
                    <a:p>
                      <a:pPr marL="57150" marR="0" indent="0" algn="l" defTabSz="966612" rtl="0" eaLnBrk="1" fontAlgn="auto" latinLnBrk="0" hangingPunct="1">
                        <a:lnSpc>
                          <a:spcPct val="100000"/>
                        </a:lnSpc>
                        <a:spcBef>
                          <a:spcPts val="0"/>
                        </a:spcBef>
                        <a:spcAft>
                          <a:spcPts val="0"/>
                        </a:spcAft>
                        <a:buClrTx/>
                        <a:buSzTx/>
                        <a:buFont typeface="+mj-lt"/>
                        <a:buNone/>
                        <a:tabLst/>
                        <a:defRPr/>
                      </a:pPr>
                      <a:endParaRPr lang="en-US" sz="1800" b="1" dirty="0" smtClean="0">
                        <a:solidFill>
                          <a:schemeClr val="tx1"/>
                        </a:solidFill>
                      </a:endParaRPr>
                    </a:p>
                  </a:txBody>
                  <a:tcPr marL="96012" marR="96012"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8224">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1648">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72">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0896">
                <a:tc>
                  <a:txBody>
                    <a:bodyPr/>
                    <a:lstStyle/>
                    <a:p>
                      <a:endParaRPr lang="en-US" sz="1600" dirty="0" smtClean="0">
                        <a:solidFill>
                          <a:schemeClr val="tx1"/>
                        </a:solidFill>
                      </a:endParaRPr>
                    </a:p>
                    <a:p>
                      <a:endParaRPr lang="en-US" sz="1600" dirty="0">
                        <a:solidFill>
                          <a:schemeClr val="tx1"/>
                        </a:solidFill>
                      </a:endParaRPr>
                    </a:p>
                  </a:txBody>
                  <a:tcPr marL="96012" marR="96012"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154686575"/>
              </p:ext>
            </p:extLst>
          </p:nvPr>
        </p:nvGraphicFramePr>
        <p:xfrm>
          <a:off x="5257800" y="8382000"/>
          <a:ext cx="1828800" cy="473202"/>
        </p:xfrm>
        <a:graphic>
          <a:graphicData uri="http://schemas.openxmlformats.org/drawingml/2006/table">
            <a:tbl>
              <a:tblPr>
                <a:tableStyleId>{5940675A-B579-460E-94D1-54222C63F5DA}</a:tableStyleId>
              </a:tblPr>
              <a:tblGrid>
                <a:gridCol w="1828800"/>
              </a:tblGrid>
              <a:tr h="155320">
                <a:tc>
                  <a:txBody>
                    <a:bodyPr/>
                    <a:lstStyle/>
                    <a:p>
                      <a:pPr marL="0" marR="0" algn="l">
                        <a:lnSpc>
                          <a:spcPct val="115000"/>
                        </a:lnSpc>
                        <a:spcBef>
                          <a:spcPts val="0"/>
                        </a:spcBef>
                        <a:spcAft>
                          <a:spcPts val="0"/>
                        </a:spcAft>
                      </a:pPr>
                      <a:r>
                        <a:rPr lang="en-US" sz="900" dirty="0" smtClean="0"/>
                        <a:t>Toward </a:t>
                      </a:r>
                      <a:r>
                        <a:rPr lang="en-US" sz="900" u="sng" dirty="0" smtClean="0"/>
                        <a:t>RI.1.7</a:t>
                      </a:r>
                      <a:r>
                        <a:rPr lang="en-US" sz="900" u="none" dirty="0" smtClean="0"/>
                        <a:t>          DOK-2</a:t>
                      </a:r>
                      <a:r>
                        <a:rPr lang="en-US" sz="900" u="none" baseline="0" dirty="0" smtClean="0"/>
                        <a:t> </a:t>
                      </a:r>
                      <a:r>
                        <a:rPr lang="en-US" sz="900" u="none" dirty="0" smtClean="0"/>
                        <a:t>  Cl</a:t>
                      </a:r>
                      <a:endParaRPr lang="en-US" sz="900" b="1" i="0" u="none" dirty="0">
                        <a:latin typeface="+mn-lt"/>
                        <a:ea typeface="Calibri"/>
                        <a:cs typeface="Times New Roman"/>
                      </a:endParaRPr>
                    </a:p>
                  </a:txBody>
                  <a:tcPr marL="30459" marR="30459" marT="0" marB="0" anchor="ctr">
                    <a:solidFill>
                      <a:schemeClr val="tx2">
                        <a:lumMod val="20000"/>
                        <a:lumOff val="80000"/>
                      </a:schemeClr>
                    </a:solidFill>
                  </a:tcPr>
                </a:tc>
              </a:tr>
              <a:tr h="255905">
                <a:tc>
                  <a:txBody>
                    <a:bodyPr/>
                    <a:lstStyle/>
                    <a:p>
                      <a:pPr marL="0" marR="0" indent="0" algn="l" defTabSz="966612" rtl="0" eaLnBrk="1" fontAlgn="auto" latinLnBrk="0" hangingPunct="1">
                        <a:lnSpc>
                          <a:spcPct val="115000"/>
                        </a:lnSpc>
                        <a:spcBef>
                          <a:spcPts val="0"/>
                        </a:spcBef>
                        <a:spcAft>
                          <a:spcPts val="0"/>
                        </a:spcAft>
                        <a:buClrTx/>
                        <a:buSzTx/>
                        <a:buFontTx/>
                        <a:buNone/>
                        <a:tabLst/>
                        <a:defRPr/>
                      </a:pPr>
                      <a:r>
                        <a:rPr lang="en-US" sz="900" dirty="0" smtClean="0"/>
                        <a:t>Locate </a:t>
                      </a:r>
                      <a:r>
                        <a:rPr lang="en-US" sz="900" u="sng" dirty="0" smtClean="0"/>
                        <a:t>key ideas</a:t>
                      </a:r>
                      <a:r>
                        <a:rPr lang="en-US" sz="900" dirty="0" smtClean="0"/>
                        <a:t> using details</a:t>
                      </a:r>
                      <a:r>
                        <a:rPr lang="en-US" sz="900" baseline="0" dirty="0" smtClean="0"/>
                        <a:t> </a:t>
                      </a:r>
                      <a:r>
                        <a:rPr lang="en-US" sz="900" dirty="0" smtClean="0"/>
                        <a:t>in the text.</a:t>
                      </a:r>
                      <a:endParaRPr lang="en-US" sz="900" b="0" dirty="0" smtClean="0">
                        <a:latin typeface="+mn-lt"/>
                        <a:ea typeface="Calibri"/>
                        <a:cs typeface="Times New Roman"/>
                      </a:endParaRPr>
                    </a:p>
                  </a:txBody>
                  <a:tcPr marL="30459" marR="30459" marT="0" marB="0">
                    <a:solidFill>
                      <a:schemeClr val="accent4">
                        <a:lumMod val="20000"/>
                        <a:lumOff val="80000"/>
                      </a:schemeClr>
                    </a:solidFill>
                  </a:tcPr>
                </a:tc>
              </a:tr>
            </a:tbl>
          </a:graphicData>
        </a:graphic>
      </p:graphicFrame>
    </p:spTree>
    <p:extLst>
      <p:ext uri="{BB962C8B-B14F-4D97-AF65-F5344CB8AC3E}">
        <p14:creationId xmlns:p14="http://schemas.microsoft.com/office/powerpoint/2010/main" val="8618448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39</a:t>
            </a:fld>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1650387349"/>
              </p:ext>
            </p:extLst>
          </p:nvPr>
        </p:nvGraphicFramePr>
        <p:xfrm>
          <a:off x="228600" y="72736"/>
          <a:ext cx="6857999" cy="3894230"/>
        </p:xfrm>
        <a:graphic>
          <a:graphicData uri="http://schemas.openxmlformats.org/drawingml/2006/table">
            <a:tbl>
              <a:tblPr firstRow="1" bandRow="1">
                <a:tableStyleId>{5940675A-B579-460E-94D1-54222C63F5DA}</a:tableStyleId>
              </a:tblPr>
              <a:tblGrid>
                <a:gridCol w="6857999"/>
              </a:tblGrid>
              <a:tr h="2060864">
                <a:tc>
                  <a:txBody>
                    <a:bodyPr/>
                    <a:lstStyle/>
                    <a:p>
                      <a:pPr marL="342900" marR="0" indent="-342900" algn="l" defTabSz="1018809" rtl="0" eaLnBrk="1" fontAlgn="auto" latinLnBrk="0" hangingPunct="1">
                        <a:lnSpc>
                          <a:spcPct val="100000"/>
                        </a:lnSpc>
                        <a:spcBef>
                          <a:spcPts val="0"/>
                        </a:spcBef>
                        <a:spcAft>
                          <a:spcPts val="0"/>
                        </a:spcAft>
                        <a:buClrTx/>
                        <a:buSzTx/>
                        <a:buFont typeface="+mj-lt"/>
                        <a:buAutoNum type="arabicPeriod" startAt="17"/>
                        <a:tabLst/>
                        <a:defRPr/>
                      </a:pPr>
                      <a:r>
                        <a:rPr lang="en-US" sz="1300" b="1" dirty="0" smtClean="0"/>
                        <a:t>A student is writing a paragraph</a:t>
                      </a:r>
                      <a:r>
                        <a:rPr lang="en-US" sz="1300" b="1" baseline="0" dirty="0" smtClean="0"/>
                        <a:t> </a:t>
                      </a:r>
                      <a:r>
                        <a:rPr lang="en-US" sz="1300" b="1" dirty="0" smtClean="0"/>
                        <a:t>for the</a:t>
                      </a:r>
                      <a:r>
                        <a:rPr lang="en-US" sz="1300" b="1" baseline="0" dirty="0" smtClean="0"/>
                        <a:t> class to describe penguins. </a:t>
                      </a:r>
                      <a:r>
                        <a:rPr lang="en-US" sz="1300" b="1" dirty="0" smtClean="0"/>
                        <a:t>Read the paragraph.</a:t>
                      </a:r>
                      <a:endParaRPr lang="en-US" sz="1300" b="1" i="0" kern="1200" dirty="0" smtClean="0">
                        <a:solidFill>
                          <a:srgbClr val="000000"/>
                        </a:solidFill>
                        <a:effectLst/>
                        <a:latin typeface="+mn-lt"/>
                        <a:ea typeface="Times New Roman"/>
                        <a:cs typeface="Times New Roman"/>
                      </a:endParaRP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300" b="1" i="0" u="sng" kern="1200" dirty="0" smtClean="0">
                          <a:solidFill>
                            <a:srgbClr val="000000"/>
                          </a:solidFill>
                          <a:effectLst/>
                          <a:latin typeface="+mn-lt"/>
                          <a:ea typeface="Times New Roman"/>
                          <a:cs typeface="Times New Roman"/>
                        </a:rPr>
                        <a:t>Penguins</a:t>
                      </a:r>
                    </a:p>
                    <a:p>
                      <a:pPr marL="0" marR="0" indent="0" algn="ctr" defTabSz="1018809" rtl="0" eaLnBrk="1" fontAlgn="auto" latinLnBrk="0" hangingPunct="1">
                        <a:lnSpc>
                          <a:spcPct val="100000"/>
                        </a:lnSpc>
                        <a:spcBef>
                          <a:spcPts val="0"/>
                        </a:spcBef>
                        <a:spcAft>
                          <a:spcPts val="0"/>
                        </a:spcAft>
                        <a:buClrTx/>
                        <a:buSzTx/>
                        <a:buFont typeface="+mj-lt"/>
                        <a:buNone/>
                        <a:tabLst/>
                        <a:defRPr/>
                      </a:pPr>
                      <a:r>
                        <a:rPr lang="en-US" sz="1300" b="1" i="0" kern="120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300" b="0" i="0" kern="1200" dirty="0" smtClean="0">
                          <a:solidFill>
                            <a:srgbClr val="000000"/>
                          </a:solidFill>
                          <a:effectLst/>
                          <a:latin typeface="+mn-lt"/>
                          <a:ea typeface="Times New Roman"/>
                          <a:cs typeface="Times New Roman"/>
                        </a:rPr>
                        <a:t>      Penguins</a:t>
                      </a:r>
                      <a:r>
                        <a:rPr lang="en-US" sz="1300" b="0" i="0" kern="1200" baseline="0" dirty="0" smtClean="0">
                          <a:solidFill>
                            <a:srgbClr val="000000"/>
                          </a:solidFill>
                          <a:effectLst/>
                          <a:latin typeface="+mn-lt"/>
                          <a:ea typeface="Times New Roman"/>
                          <a:cs typeface="Times New Roman"/>
                        </a:rPr>
                        <a:t> are different than other animals.  They live where it is very cold.</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300" b="0" i="0" kern="1200" baseline="0" dirty="0" smtClean="0">
                          <a:solidFill>
                            <a:srgbClr val="000000"/>
                          </a:solidFill>
                          <a:effectLst/>
                          <a:latin typeface="+mn-lt"/>
                          <a:ea typeface="Times New Roman"/>
                          <a:cs typeface="Times New Roman"/>
                        </a:rPr>
                        <a:t>      They have lots of fat to keep them warm.  Penguins like to swim and play.</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300" b="0" i="0" kern="1200" baseline="0" dirty="0" smtClean="0">
                          <a:solidFill>
                            <a:srgbClr val="000000"/>
                          </a:solidFill>
                          <a:effectLst/>
                          <a:latin typeface="+mn-lt"/>
                          <a:ea typeface="Times New Roman"/>
                          <a:cs typeface="Times New Roman"/>
                        </a:rPr>
                        <a:t>      </a:t>
                      </a:r>
                    </a:p>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300" b="0" i="0" kern="1200" baseline="0" dirty="0" smtClean="0">
                          <a:solidFill>
                            <a:srgbClr val="000000"/>
                          </a:solidFill>
                          <a:effectLst/>
                          <a:latin typeface="+mn-lt"/>
                          <a:ea typeface="Times New Roman"/>
                          <a:cs typeface="Times New Roman"/>
                        </a:rPr>
                        <a:t>      </a:t>
                      </a:r>
                      <a:r>
                        <a:rPr lang="en-US" sz="1300" b="1" i="0" kern="1200" dirty="0" smtClean="0">
                          <a:solidFill>
                            <a:srgbClr val="000000"/>
                          </a:solidFill>
                          <a:effectLst/>
                          <a:latin typeface="+mn-lt"/>
                          <a:ea typeface="Times New Roman"/>
                          <a:cs typeface="Times New Roman"/>
                        </a:rPr>
                        <a:t>Task:  </a:t>
                      </a:r>
                      <a:r>
                        <a:rPr lang="en-US" sz="1300" b="1" dirty="0" smtClean="0"/>
                        <a:t>Write one or two more sentences</a:t>
                      </a:r>
                      <a:r>
                        <a:rPr lang="en-US" sz="1300" b="1" baseline="0" dirty="0" smtClean="0"/>
                        <a:t> that describe penguins.</a:t>
                      </a:r>
                    </a:p>
                    <a:p>
                      <a:pPr marL="0" marR="0" indent="0" algn="r" defTabSz="1018809" rtl="0" eaLnBrk="1" fontAlgn="auto" latinLnBrk="0" hangingPunct="1">
                        <a:lnSpc>
                          <a:spcPct val="100000"/>
                        </a:lnSpc>
                        <a:spcBef>
                          <a:spcPts val="0"/>
                        </a:spcBef>
                        <a:spcAft>
                          <a:spcPts val="0"/>
                        </a:spcAft>
                        <a:buClrTx/>
                        <a:buSzTx/>
                        <a:buFont typeface="+mj-lt"/>
                        <a:buNone/>
                        <a:tabLst/>
                        <a:defRPr/>
                      </a:pPr>
                      <a:r>
                        <a:rPr lang="en-US" sz="1100" b="0" i="1" dirty="0" smtClean="0">
                          <a:latin typeface="+mn-lt"/>
                          <a:cs typeface="Helvetica" pitchFamily="34" charset="0"/>
                        </a:rPr>
                        <a:t>Write to Revise a Brief</a:t>
                      </a:r>
                      <a:r>
                        <a:rPr lang="en-US" sz="1100" b="0" i="1" baseline="0" dirty="0" smtClean="0">
                          <a:latin typeface="+mn-lt"/>
                          <a:cs typeface="Helvetica" pitchFamily="34" charset="0"/>
                        </a:rPr>
                        <a:t> Text, Organization, W.1.2c, writing a conclusion ,Target 3a</a:t>
                      </a:r>
                      <a:endParaRPr lang="en-US" sz="1100" b="1" i="0" u="sng" dirty="0" smtClean="0">
                        <a:effectLst/>
                        <a:latin typeface="+mn-lt"/>
                        <a:ea typeface="Times New Roman"/>
                        <a:cs typeface="Times New Roman"/>
                      </a:endParaRPr>
                    </a:p>
                    <a:p>
                      <a:pPr marL="0" indent="0">
                        <a:buFont typeface="+mj-lt"/>
                        <a:buNone/>
                        <a:tabLst/>
                      </a:pPr>
                      <a:endParaRPr lang="en-US" sz="1300" b="1" baseline="0" dirty="0" smtClean="0">
                        <a:solidFill>
                          <a:srgbClr val="002060"/>
                        </a:solidFill>
                      </a:endParaRPr>
                    </a:p>
                  </a:txBody>
                  <a:tcPr marL="96011" marR="96011" marT="48768" marB="48768">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300" dirty="0" smtClean="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5561">
                <a:tc>
                  <a:txBody>
                    <a:bodyPr/>
                    <a:lstStyle/>
                    <a:p>
                      <a:endParaRPr lang="en-US" sz="1300" dirty="0"/>
                    </a:p>
                  </a:txBody>
                  <a:tcPr marL="96011" marR="96011" marT="48768" marB="4876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 name="Rectangle 4"/>
          <p:cNvSpPr/>
          <p:nvPr/>
        </p:nvSpPr>
        <p:spPr>
          <a:xfrm>
            <a:off x="215153" y="4851367"/>
            <a:ext cx="6669741" cy="2946060"/>
          </a:xfrm>
          <a:prstGeom prst="rect">
            <a:avLst/>
          </a:prstGeom>
          <a:noFill/>
        </p:spPr>
        <p:txBody>
          <a:bodyPr wrap="square" lIns="96643" tIns="48322" rIns="96643" bIns="48322">
            <a:spAutoFit/>
          </a:bodyPr>
          <a:lstStyle/>
          <a:p>
            <a:pPr marL="379527" indent="-379527"/>
            <a:r>
              <a:rPr lang="en-US" sz="1500" b="1" dirty="0">
                <a:latin typeface="Helvetica" panose="020B0604020202020204" pitchFamily="34" charset="0"/>
                <a:ea typeface="Times New Roman"/>
                <a:cs typeface="Helvetica" panose="020B0604020202020204" pitchFamily="34" charset="0"/>
              </a:rPr>
              <a:t> 18. </a:t>
            </a:r>
            <a:r>
              <a:rPr lang="en-US" sz="1500" b="1" dirty="0" smtClean="0">
                <a:latin typeface="Helvetica" panose="020B0604020202020204" pitchFamily="34" charset="0"/>
                <a:ea typeface="Times New Roman"/>
                <a:cs typeface="Helvetica" panose="020B0604020202020204" pitchFamily="34" charset="0"/>
              </a:rPr>
              <a:t>A student wrote this paragraph about Dear.</a:t>
            </a:r>
            <a:endParaRPr lang="en-US" sz="1500" i="1" dirty="0">
              <a:latin typeface="Helvetica" panose="020B0604020202020204" pitchFamily="34" charset="0"/>
              <a:ea typeface="Times New Roman"/>
              <a:cs typeface="Helvetica" panose="020B0604020202020204" pitchFamily="34" charset="0"/>
            </a:endParaRPr>
          </a:p>
          <a:p>
            <a:pPr marL="379527" indent="-379527" algn="r"/>
            <a:r>
              <a:rPr lang="en-US" sz="900" i="1" dirty="0" smtClean="0">
                <a:latin typeface="Helvetica" panose="020B0604020202020204" pitchFamily="34" charset="0"/>
                <a:ea typeface="Times New Roman"/>
                <a:cs typeface="Helvetica" panose="020B0604020202020204" pitchFamily="34" charset="0"/>
              </a:rPr>
              <a:t>W.1.2b </a:t>
            </a:r>
            <a:r>
              <a:rPr lang="en-US" sz="900" i="1" dirty="0">
                <a:latin typeface="Helvetica" panose="020B0604020202020204" pitchFamily="34" charset="0"/>
                <a:cs typeface="Helvetica" panose="020B0604020202020204" pitchFamily="34" charset="0"/>
              </a:rPr>
              <a:t>Revising a Brief Write (elaboration: developing a topic) -</a:t>
            </a:r>
            <a:r>
              <a:rPr lang="en-US" sz="900" i="1" dirty="0">
                <a:latin typeface="Helvetica" panose="020B0604020202020204" pitchFamily="34" charset="0"/>
                <a:ea typeface="Times New Roman"/>
                <a:cs typeface="Helvetica" panose="020B0604020202020204" pitchFamily="34" charset="0"/>
              </a:rPr>
              <a:t>Target 3b</a:t>
            </a:r>
          </a:p>
          <a:p>
            <a:pPr marL="379527" indent="-379527"/>
            <a:endParaRPr lang="en-US" sz="1500" b="1" dirty="0">
              <a:latin typeface="Helvetica" panose="020B0604020202020204" pitchFamily="34" charset="0"/>
              <a:cs typeface="Helvetica" panose="020B0604020202020204" pitchFamily="34" charset="0"/>
            </a:endParaRPr>
          </a:p>
          <a:p>
            <a:r>
              <a:rPr lang="en-US" sz="1500" dirty="0" smtClean="0"/>
              <a:t>       Dear has to get some food.  She has to go far away from Snappy.  Dear is sad.</a:t>
            </a:r>
            <a:endParaRPr lang="en-US" sz="1500" dirty="0"/>
          </a:p>
          <a:p>
            <a:pPr>
              <a:lnSpc>
                <a:spcPct val="115000"/>
              </a:lnSpc>
            </a:pPr>
            <a:endParaRPr lang="en-US" sz="1500" b="1" dirty="0">
              <a:latin typeface="Helvetica" panose="020B0604020202020204" pitchFamily="34" charset="0"/>
              <a:ea typeface="Times New Roman"/>
              <a:cs typeface="Helvetica" panose="020B0604020202020204" pitchFamily="34" charset="0"/>
            </a:endParaRPr>
          </a:p>
          <a:p>
            <a:pPr>
              <a:lnSpc>
                <a:spcPct val="115000"/>
              </a:lnSpc>
            </a:pPr>
            <a:r>
              <a:rPr lang="en-US" sz="1500" b="1" dirty="0">
                <a:latin typeface="Helvetica" panose="020B0604020202020204" pitchFamily="34" charset="0"/>
                <a:ea typeface="Times New Roman"/>
                <a:cs typeface="Helvetica" panose="020B0604020202020204" pitchFamily="34" charset="0"/>
              </a:rPr>
              <a:t>    Which sentence would best finish the paragraph?</a:t>
            </a:r>
          </a:p>
          <a:p>
            <a:pPr marL="594895" indent="-322297">
              <a:lnSpc>
                <a:spcPct val="115000"/>
              </a:lnSpc>
            </a:pPr>
            <a:endParaRPr lang="en-US" sz="1500" b="1"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r>
              <a:rPr lang="en-US" sz="1500" dirty="0" smtClean="0">
                <a:latin typeface="Helvetica" panose="020B0604020202020204" pitchFamily="34" charset="0"/>
                <a:ea typeface="Times New Roman"/>
                <a:cs typeface="Helvetica" panose="020B0604020202020204" pitchFamily="34" charset="0"/>
              </a:rPr>
              <a:t>Snappy said, “Don’t be sad.”</a:t>
            </a:r>
            <a:endParaRPr lang="en-US" sz="15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a:pPr>
            <a:endParaRPr lang="en-US" sz="8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500" dirty="0" smtClean="0">
                <a:latin typeface="Helvetica" panose="020B0604020202020204" pitchFamily="34" charset="0"/>
                <a:ea typeface="Times New Roman"/>
                <a:cs typeface="Helvetica" panose="020B0604020202020204" pitchFamily="34" charset="0"/>
              </a:rPr>
              <a:t>Dear took her egg and went to find food.</a:t>
            </a:r>
            <a:endParaRPr lang="en-US" sz="15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8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r>
              <a:rPr lang="en-US" sz="1500" dirty="0" smtClean="0">
                <a:latin typeface="Helvetica" panose="020B0604020202020204" pitchFamily="34" charset="0"/>
                <a:ea typeface="Times New Roman"/>
                <a:cs typeface="Helvetica" panose="020B0604020202020204" pitchFamily="34" charset="0"/>
              </a:rPr>
              <a:t>Dear will not get food.</a:t>
            </a:r>
            <a:endParaRPr lang="en-US" sz="1500" dirty="0">
              <a:latin typeface="Helvetica" panose="020B0604020202020204" pitchFamily="34" charset="0"/>
              <a:ea typeface="Times New Roman"/>
              <a:cs typeface="Helvetica" panose="020B0604020202020204" pitchFamily="34" charset="0"/>
            </a:endParaRPr>
          </a:p>
          <a:p>
            <a:pPr marL="594895" indent="-322297">
              <a:lnSpc>
                <a:spcPct val="115000"/>
              </a:lnSpc>
              <a:buFont typeface="+mj-lt"/>
              <a:buAutoNum type="alphaUcPeriod" startAt="2"/>
            </a:pPr>
            <a:endParaRPr lang="en-US" sz="800" dirty="0">
              <a:latin typeface="Helvetica" panose="020B0604020202020204" pitchFamily="34" charset="0"/>
              <a:ea typeface="Times New Roman"/>
              <a:cs typeface="Helvetica" panose="020B0604020202020204" pitchFamily="34" charset="0"/>
            </a:endParaRPr>
          </a:p>
        </p:txBody>
      </p:sp>
      <p:sp>
        <p:nvSpPr>
          <p:cNvPr id="6" name="Oval 5"/>
          <p:cNvSpPr/>
          <p:nvPr/>
        </p:nvSpPr>
        <p:spPr>
          <a:xfrm>
            <a:off x="254426" y="6934200"/>
            <a:ext cx="228600" cy="228599"/>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7" name="Oval 6"/>
          <p:cNvSpPr/>
          <p:nvPr/>
        </p:nvSpPr>
        <p:spPr>
          <a:xfrm>
            <a:off x="271691" y="6553200"/>
            <a:ext cx="228600" cy="228599"/>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en-US" dirty="0"/>
          </a:p>
        </p:txBody>
      </p:sp>
      <p:sp>
        <p:nvSpPr>
          <p:cNvPr id="8" name="Oval 7"/>
          <p:cNvSpPr/>
          <p:nvPr/>
        </p:nvSpPr>
        <p:spPr>
          <a:xfrm>
            <a:off x="254426" y="7347218"/>
            <a:ext cx="228600" cy="228599"/>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r>
              <a:rPr lang="en-US" dirty="0" smtClean="0"/>
              <a:t>\		`</a:t>
            </a:r>
            <a:endParaRPr lang="en-US" dirty="0"/>
          </a:p>
        </p:txBody>
      </p:sp>
      <p:cxnSp>
        <p:nvCxnSpPr>
          <p:cNvPr id="11" name="Straight Connector 10"/>
          <p:cNvCxnSpPr/>
          <p:nvPr/>
        </p:nvCxnSpPr>
        <p:spPr>
          <a:xfrm>
            <a:off x="385991" y="43434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7234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87680" y="145473"/>
            <a:ext cx="6177280" cy="7853565"/>
          </a:xfrm>
          <a:prstGeom prst="rect">
            <a:avLst/>
          </a:prstGeom>
          <a:noFill/>
        </p:spPr>
        <p:txBody>
          <a:bodyPr wrap="square" lIns="96654" tIns="48326" rIns="96654" bIns="48326" rtlCol="0">
            <a:spAutoFit/>
          </a:bodyPr>
          <a:lstStyle/>
          <a:p>
            <a:endParaRPr lang="en-US" sz="1200" dirty="0"/>
          </a:p>
          <a:p>
            <a:r>
              <a:rPr lang="en-US" sz="1200" dirty="0"/>
              <a:t>This is a pre-assessment to measure the task of writing an </a:t>
            </a:r>
            <a:r>
              <a:rPr lang="en-US" sz="1200" b="1" dirty="0"/>
              <a:t>informational article</a:t>
            </a:r>
            <a:r>
              <a:rPr lang="en-US" sz="1200" dirty="0"/>
              <a:t>. Full compositions are always part of a Performance Task.   A complete performance task would have:</a:t>
            </a:r>
          </a:p>
          <a:p>
            <a:endParaRPr lang="en-US" sz="1200" dirty="0"/>
          </a:p>
          <a:p>
            <a:r>
              <a:rPr lang="en-US" sz="1200" b="1" i="1" dirty="0"/>
              <a:t>Part 1</a:t>
            </a:r>
          </a:p>
          <a:p>
            <a:pPr marL="172382" indent="-172382">
              <a:buFont typeface="Arial" panose="020B0604020202020204" pitchFamily="34" charset="0"/>
              <a:buChar char="•"/>
            </a:pPr>
            <a:r>
              <a:rPr lang="en-US" sz="1200" dirty="0"/>
              <a:t>A Classroom Activity (30 Minutes</a:t>
            </a:r>
            <a:r>
              <a:rPr lang="en-US" sz="1200" dirty="0" smtClean="0"/>
              <a:t>)</a:t>
            </a:r>
            <a:endParaRPr lang="en-US" sz="1200" b="1" i="1" dirty="0" smtClean="0"/>
          </a:p>
          <a:p>
            <a:r>
              <a:rPr lang="en-US" sz="1200" dirty="0" smtClean="0"/>
              <a:t>(</a:t>
            </a:r>
            <a:r>
              <a:rPr lang="en-US" sz="1200" dirty="0"/>
              <a:t>35 minutes – Independent work)</a:t>
            </a:r>
          </a:p>
          <a:p>
            <a:pPr marL="172382" indent="-172382">
              <a:buFont typeface="Arial" panose="020B0604020202020204" pitchFamily="34" charset="0"/>
              <a:buChar char="•"/>
            </a:pPr>
            <a:r>
              <a:rPr lang="en-US" sz="1200" dirty="0"/>
              <a:t>Passages or stimuli to Read </a:t>
            </a:r>
          </a:p>
          <a:p>
            <a:pPr marL="172382" indent="-172382">
              <a:buFont typeface="Arial" panose="020B0604020202020204" pitchFamily="34" charset="0"/>
              <a:buChar char="•"/>
            </a:pPr>
            <a:r>
              <a:rPr lang="en-US" sz="1200" dirty="0"/>
              <a:t>3 Research Questions </a:t>
            </a:r>
          </a:p>
          <a:p>
            <a:pPr marL="172382" indent="-172382">
              <a:buFont typeface="Arial" panose="020B0604020202020204" pitchFamily="34" charset="0"/>
              <a:buChar char="•"/>
            </a:pPr>
            <a:r>
              <a:rPr lang="en-US" sz="1200" dirty="0"/>
              <a:t>There may be other constructed response questions.</a:t>
            </a:r>
          </a:p>
          <a:p>
            <a:r>
              <a:rPr lang="en-US" sz="1200" b="1" i="1" dirty="0"/>
              <a:t>Part 2</a:t>
            </a:r>
          </a:p>
          <a:p>
            <a:pPr marL="172382" indent="-172382">
              <a:buFont typeface="Arial" panose="020B0604020202020204" pitchFamily="34" charset="0"/>
              <a:buChar char="•"/>
            </a:pPr>
            <a:r>
              <a:rPr lang="en-US" sz="1200" dirty="0"/>
              <a:t>A Full-Composition (70 Minutes)</a:t>
            </a:r>
          </a:p>
          <a:p>
            <a:pPr marL="172382" indent="-172382">
              <a:buFont typeface="Arial" panose="020B0604020202020204" pitchFamily="34" charset="0"/>
              <a:buChar char="•"/>
            </a:pPr>
            <a:endParaRPr lang="en-US" sz="1200" dirty="0"/>
          </a:p>
          <a:p>
            <a:r>
              <a:rPr lang="en-US" sz="1200" dirty="0"/>
              <a:t>Students should have access to spell-check resources but no grammar-check resources.  Students can refer back to their passages, notes and 3 research questions and any other constructed responses, as often they’d like.</a:t>
            </a:r>
          </a:p>
          <a:p>
            <a:endParaRPr lang="en-US" sz="1200" dirty="0"/>
          </a:p>
          <a:p>
            <a:r>
              <a:rPr lang="en-US" sz="1600" u="sng" dirty="0"/>
              <a:t>Directions</a:t>
            </a:r>
          </a:p>
          <a:p>
            <a:r>
              <a:rPr lang="en-US" sz="1100" b="1" dirty="0"/>
              <a:t>30 minutes</a:t>
            </a:r>
          </a:p>
          <a:p>
            <a:pPr marL="229842" indent="-229842">
              <a:buAutoNum type="arabicPeriod"/>
            </a:pPr>
            <a:r>
              <a:rPr lang="en-US" sz="1200" dirty="0"/>
              <a:t>You may wish to have a 30 minute classroom activity.  The purpose of a PT activity is to </a:t>
            </a:r>
          </a:p>
          <a:p>
            <a:r>
              <a:rPr lang="en-US" sz="1200" dirty="0"/>
              <a:t>       </a:t>
            </a:r>
            <a:r>
              <a:rPr lang="en-US" sz="1200" dirty="0" smtClean="0"/>
              <a:t>ensure </a:t>
            </a:r>
            <a:r>
              <a:rPr lang="en-US" sz="1200" dirty="0"/>
              <a:t>that all students are familiar with the concepts of the topic and know and </a:t>
            </a:r>
          </a:p>
          <a:p>
            <a:r>
              <a:rPr lang="en-US" sz="1200" dirty="0"/>
              <a:t>       understand key terms (vocabulary) that are at the upper end of their grade level (words</a:t>
            </a:r>
          </a:p>
          <a:p>
            <a:r>
              <a:rPr lang="en-US" sz="1200" dirty="0"/>
              <a:t>       they would not normally know or are unfamiliar to their background or culture).</a:t>
            </a:r>
          </a:p>
          <a:p>
            <a:r>
              <a:rPr lang="en-US" sz="1200" dirty="0"/>
              <a:t>       The classroom activity </a:t>
            </a:r>
            <a:r>
              <a:rPr lang="en-US" sz="1200" b="1" dirty="0"/>
              <a:t>DOES NOT </a:t>
            </a:r>
            <a:r>
              <a:rPr lang="en-US" sz="1200" dirty="0"/>
              <a:t>pre-teach any of the content that will be assessed!</a:t>
            </a:r>
          </a:p>
          <a:p>
            <a:r>
              <a:rPr lang="en-US" sz="1100" b="1" dirty="0"/>
              <a:t>35 minutes</a:t>
            </a:r>
          </a:p>
          <a:p>
            <a:pPr marL="229842" indent="-229842">
              <a:buAutoNum type="arabicPeriod" startAt="2"/>
            </a:pPr>
            <a:r>
              <a:rPr lang="en-US" sz="1200" dirty="0"/>
              <a:t>Students read the passages independently.  If you have students who can not read</a:t>
            </a:r>
          </a:p>
          <a:p>
            <a:r>
              <a:rPr lang="en-US" sz="1200" dirty="0"/>
              <a:t>       the passages you may read them to those students but please make note of the</a:t>
            </a:r>
          </a:p>
          <a:p>
            <a:pPr marL="233034"/>
            <a:r>
              <a:rPr lang="en-US" sz="1200" dirty="0"/>
              <a:t>accommodation.   Remind students to take notes as they read.  During an actual SBAC   assessment students are allowed to keep their notes as a reference.</a:t>
            </a:r>
          </a:p>
          <a:p>
            <a:pPr marL="233034" indent="-233034">
              <a:buFont typeface="+mj-lt"/>
              <a:buAutoNum type="arabicPeriod" startAt="3"/>
            </a:pPr>
            <a:r>
              <a:rPr lang="en-US" sz="1200" dirty="0"/>
              <a:t>Students answer the 3 research questions or other constructed response questions. Students should also refer to their answers when writing their full </a:t>
            </a:r>
            <a:r>
              <a:rPr lang="en-US" sz="1200" dirty="0" smtClean="0"/>
              <a:t>informational </a:t>
            </a:r>
            <a:r>
              <a:rPr lang="en-US" sz="1200" dirty="0"/>
              <a:t>piece.</a:t>
            </a:r>
          </a:p>
          <a:p>
            <a:r>
              <a:rPr lang="en-US" sz="1100" b="1" dirty="0"/>
              <a:t>15 minute break</a:t>
            </a:r>
          </a:p>
          <a:p>
            <a:r>
              <a:rPr lang="en-US" sz="1100" b="1" dirty="0"/>
              <a:t>70 Minutes</a:t>
            </a:r>
          </a:p>
          <a:p>
            <a:r>
              <a:rPr lang="en-US" sz="1200" dirty="0"/>
              <a:t>4.     Students write their full composition </a:t>
            </a:r>
            <a:r>
              <a:rPr lang="en-US" sz="1200" dirty="0" smtClean="0"/>
              <a:t>(informational </a:t>
            </a:r>
            <a:r>
              <a:rPr lang="en-US" sz="1200" dirty="0"/>
              <a:t>piece).</a:t>
            </a:r>
          </a:p>
          <a:p>
            <a:endParaRPr lang="en-US" sz="1200" dirty="0"/>
          </a:p>
          <a:p>
            <a:r>
              <a:rPr lang="en-US" sz="1200" b="1" u="sng" dirty="0"/>
              <a:t>SCORING</a:t>
            </a:r>
          </a:p>
          <a:p>
            <a:r>
              <a:rPr lang="en-US" sz="1200" dirty="0"/>
              <a:t>An Informational Rubric is provided.  Students receive three scores:</a:t>
            </a:r>
          </a:p>
          <a:p>
            <a:endParaRPr lang="en-US" sz="1200" dirty="0"/>
          </a:p>
          <a:p>
            <a:pPr marL="229842" indent="-229842">
              <a:buAutoNum type="arabicPeriod"/>
            </a:pPr>
            <a:r>
              <a:rPr lang="en-US" sz="1200" dirty="0"/>
              <a:t>Organization and Purpose</a:t>
            </a:r>
          </a:p>
          <a:p>
            <a:pPr marL="229842" indent="-229842">
              <a:buAutoNum type="arabicPeriod"/>
            </a:pPr>
            <a:r>
              <a:rPr lang="en-US" sz="1200" dirty="0"/>
              <a:t>Evidence and Elaboration</a:t>
            </a:r>
          </a:p>
          <a:p>
            <a:pPr marL="229842" indent="-229842">
              <a:buAutoNum type="arabicPeriod"/>
            </a:pPr>
            <a:r>
              <a:rPr lang="en-US" sz="1200" dirty="0"/>
              <a:t>Conventions</a:t>
            </a:r>
          </a:p>
          <a:p>
            <a:endParaRPr lang="en-US" sz="1200" dirty="0"/>
          </a:p>
        </p:txBody>
      </p:sp>
      <p:sp>
        <p:nvSpPr>
          <p:cNvPr id="3" name="Slide Number Placeholder 2"/>
          <p:cNvSpPr>
            <a:spLocks noGrp="1"/>
          </p:cNvSpPr>
          <p:nvPr>
            <p:ph type="sldNum" sz="quarter" idx="12"/>
          </p:nvPr>
        </p:nvSpPr>
        <p:spPr/>
        <p:txBody>
          <a:bodyPr/>
          <a:lstStyle/>
          <a:p>
            <a:fld id="{2A5E9C3D-07D7-45D2-9B6A-FB5CA66A53EB}" type="slidenum">
              <a:rPr lang="en-US" smtClean="0"/>
              <a:pPr/>
              <a:t>4</a:t>
            </a:fld>
            <a:endParaRPr lang="en-US" dirty="0"/>
          </a:p>
        </p:txBody>
      </p:sp>
    </p:spTree>
    <p:extLst>
      <p:ext uri="{BB962C8B-B14F-4D97-AF65-F5344CB8AC3E}">
        <p14:creationId xmlns:p14="http://schemas.microsoft.com/office/powerpoint/2010/main" val="1278431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40</a:t>
            </a:fld>
            <a:endParaRPr lang="en-US" dirty="0"/>
          </a:p>
        </p:txBody>
      </p:sp>
      <p:sp>
        <p:nvSpPr>
          <p:cNvPr id="25" name="TextBox 24"/>
          <p:cNvSpPr txBox="1"/>
          <p:nvPr/>
        </p:nvSpPr>
        <p:spPr>
          <a:xfrm>
            <a:off x="658405" y="457200"/>
            <a:ext cx="5918622" cy="2862322"/>
          </a:xfrm>
          <a:prstGeom prst="rect">
            <a:avLst/>
          </a:prstGeom>
          <a:noFill/>
        </p:spPr>
        <p:txBody>
          <a:bodyPr wrap="square" rtlCol="0">
            <a:spAutoFit/>
          </a:bodyPr>
          <a:lstStyle/>
          <a:p>
            <a:pPr marL="461963" indent="-461963"/>
            <a:r>
              <a:rPr lang="en-US" sz="1800" b="1" dirty="0" smtClean="0">
                <a:latin typeface="Helvetica" pitchFamily="34" charset="0"/>
              </a:rPr>
              <a:t>19.  The Adelie penguin is very </a:t>
            </a:r>
            <a:r>
              <a:rPr lang="en-US" sz="1800" b="1" u="sng" dirty="0" smtClean="0">
                <a:latin typeface="Helvetica" pitchFamily="34" charset="0"/>
              </a:rPr>
              <a:t>small</a:t>
            </a:r>
            <a:r>
              <a:rPr lang="en-US" sz="1800" b="1" dirty="0" smtClean="0">
                <a:latin typeface="Helvetica" pitchFamily="34" charset="0"/>
              </a:rPr>
              <a:t>.</a:t>
            </a:r>
          </a:p>
          <a:p>
            <a:pPr marL="461963" indent="-461963"/>
            <a:r>
              <a:rPr lang="en-US" sz="1100" b="1" dirty="0">
                <a:latin typeface="Calibri" panose="020F0502020204030204" pitchFamily="34" charset="0"/>
              </a:rPr>
              <a:t> </a:t>
            </a:r>
            <a:r>
              <a:rPr lang="en-US" sz="1100" b="1" dirty="0" smtClean="0">
                <a:latin typeface="Calibri" panose="020F0502020204030204" pitchFamily="34" charset="0"/>
              </a:rPr>
              <a:t>                                                                               </a:t>
            </a:r>
            <a:r>
              <a:rPr lang="en-US" sz="1100" i="1" dirty="0" smtClean="0">
                <a:latin typeface="Calibri" panose="020F0502020204030204" pitchFamily="34" charset="0"/>
              </a:rPr>
              <a:t>Language and Vocabulary L.1.5d Language Use Target 8</a:t>
            </a:r>
          </a:p>
          <a:p>
            <a:endParaRPr lang="en-US" sz="1600" dirty="0"/>
          </a:p>
          <a:p>
            <a:r>
              <a:rPr lang="en-US" sz="1600" b="1" dirty="0" smtClean="0">
                <a:latin typeface="Helvetica" pitchFamily="34" charset="0"/>
              </a:rPr>
              <a:t>       Which word could be used to replace </a:t>
            </a:r>
            <a:r>
              <a:rPr lang="en-US" sz="1600" b="1" i="1" u="sng" dirty="0" smtClean="0">
                <a:latin typeface="Helvetica" pitchFamily="34" charset="0"/>
              </a:rPr>
              <a:t>small </a:t>
            </a:r>
            <a:r>
              <a:rPr lang="en-US" sz="1600" b="1" i="1" dirty="0" smtClean="0">
                <a:latin typeface="Helvetica" pitchFamily="34" charset="0"/>
              </a:rPr>
              <a:t>?</a:t>
            </a:r>
          </a:p>
          <a:p>
            <a:endParaRPr lang="en-US" sz="1600" b="1" dirty="0" smtClean="0">
              <a:latin typeface="Helvetica" pitchFamily="34" charset="0"/>
            </a:endParaRPr>
          </a:p>
          <a:p>
            <a:endParaRPr lang="en-US" sz="500" b="1" dirty="0">
              <a:latin typeface="Helvetica" pitchFamily="34" charset="0"/>
            </a:endParaRPr>
          </a:p>
          <a:p>
            <a:pPr marL="623888" indent="-225425">
              <a:buAutoNum type="alphaUcPeriod"/>
            </a:pPr>
            <a:endParaRPr lang="en-US" sz="500" dirty="0">
              <a:latin typeface="Helvetica" pitchFamily="34" charset="0"/>
            </a:endParaRPr>
          </a:p>
          <a:p>
            <a:pPr marL="623888" indent="-225425">
              <a:buAutoNum type="alphaUcPeriod"/>
            </a:pPr>
            <a:endParaRPr lang="en-US" sz="500" dirty="0" smtClean="0">
              <a:latin typeface="Helvetica" pitchFamily="34" charset="0"/>
            </a:endParaRPr>
          </a:p>
          <a:p>
            <a:pPr marL="623888" indent="-225425">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big</a:t>
            </a: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fat</a:t>
            </a:r>
          </a:p>
          <a:p>
            <a:pPr marL="627063" indent="-228600">
              <a:buFont typeface="+mj-lt"/>
              <a:buAutoNum type="alphaUcPeriod"/>
            </a:pPr>
            <a:endParaRPr lang="en-US" sz="500" dirty="0">
              <a:latin typeface="Helvetica" pitchFamily="34" charset="0"/>
            </a:endParaRPr>
          </a:p>
          <a:p>
            <a:pPr marL="627063" indent="-228600">
              <a:buFont typeface="+mj-lt"/>
              <a:buAutoNum type="alphaUcPeriod"/>
            </a:pPr>
            <a:endParaRPr lang="en-US" sz="500" dirty="0" smtClean="0">
              <a:latin typeface="Helvetica" pitchFamily="34" charset="0"/>
            </a:endParaRPr>
          </a:p>
          <a:p>
            <a:pPr marL="627063" indent="-228600">
              <a:buFont typeface="+mj-lt"/>
              <a:buAutoNum type="alphaUcPeriod"/>
            </a:pPr>
            <a:endParaRPr lang="en-US" sz="500" dirty="0">
              <a:latin typeface="Helvetica" pitchFamily="34" charset="0"/>
            </a:endParaRPr>
          </a:p>
          <a:p>
            <a:pPr marL="741363" indent="-342900">
              <a:buFont typeface="+mj-lt"/>
              <a:buAutoNum type="alphaUcPeriod"/>
            </a:pPr>
            <a:r>
              <a:rPr lang="en-US" sz="1600" dirty="0" smtClean="0">
                <a:latin typeface="Helvetica" pitchFamily="34" charset="0"/>
              </a:rPr>
              <a:t>little</a:t>
            </a:r>
            <a:endParaRPr lang="en-US" sz="1600" dirty="0">
              <a:latin typeface="Helvetica" pitchFamily="34" charset="0"/>
            </a:endParaRPr>
          </a:p>
        </p:txBody>
      </p:sp>
      <p:sp>
        <p:nvSpPr>
          <p:cNvPr id="27" name="Oval 26"/>
          <p:cNvSpPr/>
          <p:nvPr/>
        </p:nvSpPr>
        <p:spPr>
          <a:xfrm>
            <a:off x="827443" y="199413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p:nvSpPr>
        <p:spPr>
          <a:xfrm>
            <a:off x="829316" y="254477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p:cNvSpPr/>
          <p:nvPr/>
        </p:nvSpPr>
        <p:spPr>
          <a:xfrm>
            <a:off x="828534" y="3003008"/>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385991" y="4114800"/>
            <a:ext cx="6319609" cy="0"/>
          </a:xfrm>
          <a:prstGeom prst="line">
            <a:avLst/>
          </a:prstGeom>
          <a:ln w="3175">
            <a:prstDash val="lgDashDotDot"/>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4677013"/>
            <a:ext cx="6400800" cy="3216265"/>
          </a:xfrm>
          <a:prstGeom prst="rect">
            <a:avLst/>
          </a:prstGeom>
          <a:noFill/>
        </p:spPr>
        <p:txBody>
          <a:bodyPr wrap="square" rtlCol="0">
            <a:spAutoFit/>
          </a:bodyPr>
          <a:lstStyle/>
          <a:p>
            <a:pPr marL="461963" indent="-461963"/>
            <a:r>
              <a:rPr lang="en-US" sz="1800" b="1" dirty="0" smtClean="0">
                <a:latin typeface="Helvetica" pitchFamily="34" charset="0"/>
              </a:rPr>
              <a:t>20. Read the sentence below</a:t>
            </a:r>
            <a:r>
              <a:rPr lang="en-US" sz="1400" b="1" dirty="0" smtClean="0">
                <a:latin typeface="Helvetica" pitchFamily="34" charset="0"/>
              </a:rPr>
              <a:t>.  </a:t>
            </a:r>
            <a:endParaRPr lang="en-US" sz="900" i="1" dirty="0">
              <a:latin typeface="Helvetica" pitchFamily="34" charset="0"/>
            </a:endParaRPr>
          </a:p>
          <a:p>
            <a:pPr marL="461963" indent="-461963"/>
            <a:r>
              <a:rPr lang="en-US" sz="900" i="1" dirty="0" smtClean="0">
                <a:latin typeface="Helvetica" pitchFamily="34" charset="0"/>
              </a:rPr>
              <a:t>					Edit and Clarify L.1.2c  Commas Target 9</a:t>
            </a:r>
          </a:p>
          <a:p>
            <a:endParaRPr lang="en-US" sz="1600" dirty="0"/>
          </a:p>
          <a:p>
            <a:pPr marL="398463"/>
            <a:r>
              <a:rPr lang="en-US" sz="1600" dirty="0" smtClean="0">
                <a:latin typeface="Helvetica" pitchFamily="34" charset="0"/>
              </a:rPr>
              <a:t>The Adelie penguin eats fish krill snow and even squid.</a:t>
            </a:r>
          </a:p>
          <a:p>
            <a:endParaRPr lang="en-US" sz="1600" b="1" dirty="0" smtClean="0">
              <a:latin typeface="Helvetica" pitchFamily="34" charset="0"/>
            </a:endParaRPr>
          </a:p>
          <a:p>
            <a:r>
              <a:rPr lang="en-US" sz="1600" b="1" dirty="0" smtClean="0">
                <a:latin typeface="Helvetica" pitchFamily="34" charset="0"/>
              </a:rPr>
              <a:t>       Which is the correct way to write this sentence?</a:t>
            </a:r>
          </a:p>
          <a:p>
            <a:pPr marL="344488"/>
            <a:endParaRPr lang="en-US" sz="1600" b="1" dirty="0" smtClean="0">
              <a:latin typeface="Helvetica" pitchFamily="34" charset="0"/>
            </a:endParaRPr>
          </a:p>
          <a:p>
            <a:r>
              <a:rPr lang="en-US" sz="1600" dirty="0" smtClean="0">
                <a:latin typeface="Helvetica" pitchFamily="34" charset="0"/>
              </a:rPr>
              <a:t>       A.  The </a:t>
            </a:r>
            <a:r>
              <a:rPr lang="en-US" sz="1600" dirty="0">
                <a:latin typeface="Helvetica" pitchFamily="34" charset="0"/>
              </a:rPr>
              <a:t>Adelie </a:t>
            </a:r>
            <a:r>
              <a:rPr lang="en-US" sz="1600" dirty="0" smtClean="0">
                <a:latin typeface="Helvetica" pitchFamily="34" charset="0"/>
              </a:rPr>
              <a:t>penguin </a:t>
            </a:r>
            <a:r>
              <a:rPr lang="en-US" sz="1600" dirty="0">
                <a:latin typeface="Helvetica" pitchFamily="34" charset="0"/>
              </a:rPr>
              <a:t>eats </a:t>
            </a:r>
            <a:r>
              <a:rPr lang="en-US" sz="1600" dirty="0" smtClean="0">
                <a:latin typeface="Helvetica" pitchFamily="34" charset="0"/>
              </a:rPr>
              <a:t>fish, </a:t>
            </a:r>
            <a:r>
              <a:rPr lang="en-US" sz="1600" dirty="0">
                <a:latin typeface="Helvetica" pitchFamily="34" charset="0"/>
              </a:rPr>
              <a:t>krill snow and even </a:t>
            </a:r>
            <a:r>
              <a:rPr lang="en-US" sz="1600" dirty="0" smtClean="0">
                <a:latin typeface="Helvetica" pitchFamily="34" charset="0"/>
              </a:rPr>
              <a:t>squid.</a:t>
            </a:r>
          </a:p>
          <a:p>
            <a:endParaRPr lang="en-US" sz="1600" dirty="0">
              <a:latin typeface="Helvetica" pitchFamily="34" charset="0"/>
            </a:endParaRPr>
          </a:p>
          <a:p>
            <a:r>
              <a:rPr lang="en-US" sz="1600" dirty="0">
                <a:latin typeface="Helvetica" pitchFamily="34" charset="0"/>
              </a:rPr>
              <a:t> </a:t>
            </a:r>
            <a:r>
              <a:rPr lang="en-US" sz="1600" dirty="0" smtClean="0">
                <a:latin typeface="Helvetica" pitchFamily="34" charset="0"/>
              </a:rPr>
              <a:t>      B.  The </a:t>
            </a:r>
            <a:r>
              <a:rPr lang="en-US" sz="1600" dirty="0">
                <a:latin typeface="Helvetica" pitchFamily="34" charset="0"/>
              </a:rPr>
              <a:t>Adelie </a:t>
            </a:r>
            <a:r>
              <a:rPr lang="en-US" sz="1600" dirty="0" smtClean="0">
                <a:latin typeface="Helvetica" pitchFamily="34" charset="0"/>
              </a:rPr>
              <a:t>penguin </a:t>
            </a:r>
            <a:r>
              <a:rPr lang="en-US" sz="1600" dirty="0">
                <a:latin typeface="Helvetica" pitchFamily="34" charset="0"/>
              </a:rPr>
              <a:t>eats fish </a:t>
            </a:r>
            <a:r>
              <a:rPr lang="en-US" sz="1600" dirty="0" smtClean="0">
                <a:latin typeface="Helvetica" pitchFamily="34" charset="0"/>
              </a:rPr>
              <a:t>krill, snow, </a:t>
            </a:r>
            <a:r>
              <a:rPr lang="en-US" sz="1600" dirty="0">
                <a:latin typeface="Helvetica" pitchFamily="34" charset="0"/>
              </a:rPr>
              <a:t>and even </a:t>
            </a:r>
            <a:r>
              <a:rPr lang="en-US" sz="1600" dirty="0" smtClean="0">
                <a:latin typeface="Helvetica" pitchFamily="34" charset="0"/>
              </a:rPr>
              <a:t>squid.</a:t>
            </a:r>
          </a:p>
          <a:p>
            <a:endParaRPr lang="en-US" sz="1600" dirty="0">
              <a:latin typeface="Helvetica" pitchFamily="34" charset="0"/>
            </a:endParaRPr>
          </a:p>
          <a:p>
            <a:r>
              <a:rPr lang="en-US" sz="1600" dirty="0" smtClean="0">
                <a:latin typeface="Helvetica" pitchFamily="34" charset="0"/>
              </a:rPr>
              <a:t>       C.  The </a:t>
            </a:r>
            <a:r>
              <a:rPr lang="en-US" sz="1600" dirty="0">
                <a:latin typeface="Helvetica" pitchFamily="34" charset="0"/>
              </a:rPr>
              <a:t>Adelie </a:t>
            </a:r>
            <a:r>
              <a:rPr lang="en-US" sz="1600" dirty="0" smtClean="0">
                <a:latin typeface="Helvetica" pitchFamily="34" charset="0"/>
              </a:rPr>
              <a:t>penguin </a:t>
            </a:r>
            <a:r>
              <a:rPr lang="en-US" sz="1600" dirty="0">
                <a:latin typeface="Helvetica" pitchFamily="34" charset="0"/>
              </a:rPr>
              <a:t>eats </a:t>
            </a:r>
            <a:r>
              <a:rPr lang="en-US" sz="1600" dirty="0" smtClean="0">
                <a:latin typeface="Helvetica" pitchFamily="34" charset="0"/>
              </a:rPr>
              <a:t>fish, krill, snow, </a:t>
            </a:r>
            <a:r>
              <a:rPr lang="en-US" sz="1600" dirty="0">
                <a:latin typeface="Helvetica" pitchFamily="34" charset="0"/>
              </a:rPr>
              <a:t>and even </a:t>
            </a:r>
            <a:r>
              <a:rPr lang="en-US" sz="1600" dirty="0" smtClean="0">
                <a:latin typeface="Helvetica" pitchFamily="34" charset="0"/>
              </a:rPr>
              <a:t>squid.</a:t>
            </a:r>
          </a:p>
          <a:p>
            <a:endParaRPr lang="en-US" sz="1600" dirty="0">
              <a:latin typeface="Helvetica" pitchFamily="34" charset="0"/>
            </a:endParaRPr>
          </a:p>
        </p:txBody>
      </p:sp>
      <p:sp>
        <p:nvSpPr>
          <p:cNvPr id="10" name="Oval 9"/>
          <p:cNvSpPr/>
          <p:nvPr/>
        </p:nvSpPr>
        <p:spPr>
          <a:xfrm>
            <a:off x="697250" y="6345242"/>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84434" y="6807257"/>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697250" y="7316963"/>
            <a:ext cx="228600" cy="228600"/>
          </a:xfrm>
          <a:prstGeom prst="ellipse">
            <a:avLst/>
          </a:prstGeom>
          <a:solidFill>
            <a:schemeClr val="bg1"/>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469938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41</a:t>
            </a:fld>
            <a:endParaRPr lang="en-US" dirty="0"/>
          </a:p>
        </p:txBody>
      </p:sp>
      <p:sp>
        <p:nvSpPr>
          <p:cNvPr id="5" name="TextBox 4"/>
          <p:cNvSpPr txBox="1"/>
          <p:nvPr/>
        </p:nvSpPr>
        <p:spPr>
          <a:xfrm>
            <a:off x="228600" y="290945"/>
            <a:ext cx="7010400" cy="4104081"/>
          </a:xfrm>
          <a:prstGeom prst="rect">
            <a:avLst/>
          </a:prstGeom>
          <a:noFill/>
        </p:spPr>
        <p:txBody>
          <a:bodyPr wrap="square" lIns="86749" tIns="43375" rIns="86749" bIns="43375" rtlCol="0">
            <a:spAutoFit/>
          </a:bodyPr>
          <a:lstStyle/>
          <a:p>
            <a:r>
              <a:rPr lang="en-US" sz="1700" u="sng" dirty="0"/>
              <a:t>Student Directions</a:t>
            </a:r>
            <a:r>
              <a:rPr lang="en-US" sz="1300" dirty="0"/>
              <a:t>:  </a:t>
            </a:r>
          </a:p>
          <a:p>
            <a:endParaRPr lang="en-US" sz="1500" b="1" u="sng" dirty="0"/>
          </a:p>
          <a:p>
            <a:r>
              <a:rPr lang="en-US" sz="1500" b="1" u="sng" dirty="0"/>
              <a:t>Part 2</a:t>
            </a:r>
            <a:r>
              <a:rPr lang="en-US" sz="1500" b="1" dirty="0"/>
              <a:t> </a:t>
            </a:r>
          </a:p>
          <a:p>
            <a:r>
              <a:rPr lang="en-US" sz="1500" b="1" u="sng" dirty="0"/>
              <a:t>Your assignment</a:t>
            </a:r>
            <a:r>
              <a:rPr lang="en-US" sz="1500" b="1" dirty="0"/>
              <a:t>:</a:t>
            </a:r>
          </a:p>
          <a:p>
            <a:r>
              <a:rPr lang="en-US" sz="1500" dirty="0"/>
              <a:t>You </a:t>
            </a:r>
            <a:r>
              <a:rPr lang="en-US" sz="1500" dirty="0" smtClean="0"/>
              <a:t>are going to fly to Antarctica to see Snappy the penguin.  When you come back you will write an article describing what you saw for other students to read at your school.</a:t>
            </a:r>
          </a:p>
          <a:p>
            <a:endParaRPr lang="en-US" sz="1500" dirty="0"/>
          </a:p>
          <a:p>
            <a:pPr marL="325309" indent="-325309">
              <a:buAutoNum type="arabicPeriod"/>
            </a:pPr>
            <a:r>
              <a:rPr lang="en-US" sz="1500" u="sng" dirty="0"/>
              <a:t>Plan</a:t>
            </a:r>
            <a:r>
              <a:rPr lang="en-US" sz="1500" dirty="0"/>
              <a:t> your writing.  You may use your notes and answers.</a:t>
            </a:r>
          </a:p>
          <a:p>
            <a:pPr marL="325309" indent="-325309">
              <a:buAutoNum type="arabicPeriod"/>
            </a:pPr>
            <a:endParaRPr lang="en-US" sz="1500" dirty="0"/>
          </a:p>
          <a:p>
            <a:pPr marL="325309" indent="-325309">
              <a:buAutoNum type="arabicPeriod"/>
            </a:pPr>
            <a:r>
              <a:rPr lang="en-US" sz="1500" dirty="0"/>
              <a:t>Write – Revise and Edit your first draft.</a:t>
            </a:r>
          </a:p>
          <a:p>
            <a:pPr marL="325309" indent="-325309">
              <a:buAutoNum type="arabicPeriod"/>
            </a:pPr>
            <a:endParaRPr lang="en-US" sz="1500" dirty="0"/>
          </a:p>
          <a:p>
            <a:pPr marL="325309" indent="-325309">
              <a:buAutoNum type="arabicPeriod"/>
            </a:pPr>
            <a:r>
              <a:rPr lang="en-US" sz="1500" dirty="0"/>
              <a:t>Write a final draft </a:t>
            </a:r>
            <a:r>
              <a:rPr lang="en-US" sz="1500" dirty="0" smtClean="0"/>
              <a:t>about what </a:t>
            </a:r>
            <a:r>
              <a:rPr lang="en-US" sz="1500" dirty="0"/>
              <a:t>you saw on your trip to Antarctica.</a:t>
            </a:r>
            <a:endParaRPr lang="en-US" sz="1500" dirty="0" smtClean="0"/>
          </a:p>
          <a:p>
            <a:pPr marL="325309" indent="-325309">
              <a:buAutoNum type="arabicPeriod"/>
            </a:pPr>
            <a:endParaRPr lang="en-US" sz="1500" b="1" dirty="0"/>
          </a:p>
          <a:p>
            <a:r>
              <a:rPr lang="en-US" sz="1500" b="1" u="sng" dirty="0"/>
              <a:t>How you will be scored</a:t>
            </a:r>
          </a:p>
          <a:p>
            <a:endParaRPr lang="en-US" sz="1500" b="1" u="sng" dirty="0"/>
          </a:p>
          <a:p>
            <a:r>
              <a:rPr lang="en-US" sz="1500" b="1" dirty="0"/>
              <a:t>	</a:t>
            </a:r>
            <a:endParaRPr lang="en-US" dirty="0"/>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28217427"/>
              </p:ext>
            </p:extLst>
          </p:nvPr>
        </p:nvGraphicFramePr>
        <p:xfrm>
          <a:off x="838200" y="3962400"/>
          <a:ext cx="5257800" cy="2209107"/>
        </p:xfrm>
        <a:graphic>
          <a:graphicData uri="http://schemas.openxmlformats.org/drawingml/2006/table">
            <a:tbl>
              <a:tblPr firstRow="1" bandRow="1">
                <a:tableStyleId>{5940675A-B579-460E-94D1-54222C63F5DA}</a:tableStyleId>
              </a:tblPr>
              <a:tblGrid>
                <a:gridCol w="1034019"/>
                <a:gridCol w="4223781"/>
              </a:tblGrid>
              <a:tr h="290945">
                <a:tc>
                  <a:txBody>
                    <a:bodyPr/>
                    <a:lstStyle/>
                    <a:p>
                      <a:pPr algn="r"/>
                      <a:r>
                        <a:rPr lang="en-US" sz="1200" b="0" dirty="0" smtClean="0"/>
                        <a:t>Purpose</a:t>
                      </a:r>
                      <a:endParaRPr lang="en-US" sz="1200" b="0" dirty="0"/>
                    </a:p>
                  </a:txBody>
                  <a:tcPr anchor="ctr">
                    <a:lnB w="12700" cap="flat" cmpd="sng" algn="ctr">
                      <a:noFill/>
                      <a:prstDash val="solid"/>
                      <a:round/>
                      <a:headEnd type="none" w="med" len="med"/>
                      <a:tailEnd type="none" w="med" len="med"/>
                    </a:lnB>
                    <a:solidFill>
                      <a:schemeClr val="bg2"/>
                    </a:solidFill>
                  </a:tcPr>
                </a:tc>
                <a:tc>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mn-lt"/>
                          <a:ea typeface="+mn-ea"/>
                          <a:cs typeface="+mn-cs"/>
                        </a:rPr>
                        <a:t>Did you write only about the topic?</a:t>
                      </a:r>
                    </a:p>
                  </a:txBody>
                  <a:tcPr anchor="ctr">
                    <a:lnB w="12700" cap="flat" cmpd="sng" algn="ctr">
                      <a:solidFill>
                        <a:schemeClr val="bg1">
                          <a:lumMod val="50000"/>
                        </a:schemeClr>
                      </a:solidFill>
                      <a:prstDash val="solid"/>
                      <a:round/>
                      <a:headEnd type="none" w="med" len="med"/>
                      <a:tailEnd type="none" w="med" len="med"/>
                    </a:lnB>
                    <a:solidFill>
                      <a:schemeClr val="bg2"/>
                    </a:solidFill>
                  </a:tcPr>
                </a:tc>
              </a:tr>
              <a:tr h="363682">
                <a:tc>
                  <a:txBody>
                    <a:bodyPr/>
                    <a:lstStyle/>
                    <a:p>
                      <a:pPr algn="r"/>
                      <a:r>
                        <a:rPr lang="en-US" sz="1200" b="0" dirty="0" smtClean="0"/>
                        <a:t>Organization</a:t>
                      </a:r>
                      <a:endParaRPr lang="en-US" sz="1200" b="0" dirty="0"/>
                    </a:p>
                  </a:txBody>
                  <a:tcPr anchor="ctr">
                    <a:lnT w="12700" cap="flat" cmpd="sng" algn="ctr">
                      <a:noFill/>
                      <a:prstDash val="solid"/>
                      <a:round/>
                      <a:headEnd type="none" w="med" len="med"/>
                      <a:tailEnd type="none" w="med" len="med"/>
                    </a:lnT>
                    <a:solidFill>
                      <a:schemeClr val="bg2"/>
                    </a:solidFill>
                  </a:tcPr>
                </a:tc>
                <a:tc>
                  <a:txBody>
                    <a:bodyPr/>
                    <a:lstStyle/>
                    <a:p>
                      <a:r>
                        <a:rPr lang="en-US" sz="1200" b="1" dirty="0" smtClean="0"/>
                        <a:t>Do your ideas go together?  Do they make sense?</a:t>
                      </a:r>
                    </a:p>
                  </a:txBody>
                  <a:tcPr anchor="ctr">
                    <a:lnT w="12700" cap="flat" cmpd="sng" algn="ctr">
                      <a:solidFill>
                        <a:schemeClr val="bg1">
                          <a:lumMod val="50000"/>
                        </a:schemeClr>
                      </a:solidFill>
                      <a:prstDash val="solid"/>
                      <a:round/>
                      <a:headEnd type="none" w="med" len="med"/>
                      <a:tailEnd type="none" w="med" len="med"/>
                    </a:lnT>
                    <a:solidFill>
                      <a:schemeClr val="bg2"/>
                    </a:solidFill>
                  </a:tcPr>
                </a:tc>
              </a:tr>
              <a:tr h="365760">
                <a:tc>
                  <a:txBody>
                    <a:bodyPr/>
                    <a:lstStyle/>
                    <a:p>
                      <a:pPr algn="r"/>
                      <a:r>
                        <a:rPr lang="en-US" sz="1200" b="0" dirty="0" smtClean="0"/>
                        <a:t>Elaboration:</a:t>
                      </a:r>
                    </a:p>
                    <a:p>
                      <a:pPr algn="r"/>
                      <a:r>
                        <a:rPr lang="en-US" sz="1200" b="0" dirty="0" smtClean="0"/>
                        <a:t>of evidence</a:t>
                      </a:r>
                    </a:p>
                  </a:txBody>
                  <a:tcPr anchor="ctr">
                    <a:lnB w="12700" cap="flat" cmpd="sng" algn="ctr">
                      <a:noFill/>
                      <a:prstDash val="solid"/>
                      <a:round/>
                      <a:headEnd type="none" w="med" len="med"/>
                      <a:tailEnd type="none" w="med" len="med"/>
                    </a:lnB>
                    <a:solidFill>
                      <a:schemeClr val="bg1">
                        <a:lumMod val="95000"/>
                      </a:schemeClr>
                    </a:solidFill>
                  </a:tcPr>
                </a:tc>
                <a:tc>
                  <a:txBody>
                    <a:bodyPr/>
                    <a:lstStyle/>
                    <a:p>
                      <a:r>
                        <a:rPr lang="en-US" sz="1200" b="1" dirty="0" smtClean="0"/>
                        <a:t>Did you show evidence to support your topic?</a:t>
                      </a:r>
                    </a:p>
                  </a:txBody>
                  <a:tcPr anchor="ctr">
                    <a:lnB w="12700" cap="flat" cmpd="sng" algn="ctr">
                      <a:solidFill>
                        <a:schemeClr val="bg1">
                          <a:lumMod val="50000"/>
                        </a:schemeClr>
                      </a:solidFill>
                      <a:prstDash val="solid"/>
                      <a:round/>
                      <a:headEnd type="none" w="med" len="med"/>
                      <a:tailEnd type="none" w="med" len="med"/>
                    </a:lnB>
                    <a:solidFill>
                      <a:schemeClr val="bg1">
                        <a:lumMod val="95000"/>
                      </a:schemeClr>
                    </a:solidFill>
                  </a:tcPr>
                </a:tc>
              </a:tr>
              <a:tr h="484216">
                <a:tc>
                  <a:txBody>
                    <a:bodyPr/>
                    <a:lstStyle/>
                    <a:p>
                      <a:pPr algn="r"/>
                      <a:r>
                        <a:rPr lang="en-US" sz="1200" b="0" dirty="0" smtClean="0"/>
                        <a:t>Elaboration:</a:t>
                      </a:r>
                    </a:p>
                    <a:p>
                      <a:pPr algn="r"/>
                      <a:r>
                        <a:rPr lang="en-US" sz="1200" b="0" dirty="0" smtClean="0"/>
                        <a:t>of language and vocabulary</a:t>
                      </a:r>
                      <a:endParaRPr lang="en-US" sz="1200" b="0" dirty="0"/>
                    </a:p>
                  </a:txBody>
                  <a:tcPr anchor="ctr">
                    <a:lnT w="12700" cap="flat" cmpd="sng" algn="ctr">
                      <a:noFill/>
                      <a:prstDash val="solid"/>
                      <a:round/>
                      <a:headEnd type="none" w="med" len="med"/>
                      <a:tailEnd type="none" w="med" len="med"/>
                    </a:lnT>
                    <a:solidFill>
                      <a:schemeClr val="bg1">
                        <a:lumMod val="95000"/>
                      </a:schemeClr>
                    </a:solidFill>
                  </a:tcPr>
                </a:tc>
                <a:tc>
                  <a:txBody>
                    <a:bodyPr/>
                    <a:lstStyle/>
                    <a:p>
                      <a:r>
                        <a:rPr lang="en-US" sz="1200" b="1" dirty="0" smtClean="0"/>
                        <a:t>Do</a:t>
                      </a:r>
                      <a:r>
                        <a:rPr lang="en-US" sz="1200" b="1" baseline="0" dirty="0" smtClean="0"/>
                        <a:t> you use words about the topic?  Are your sentences easy to read and understand?</a:t>
                      </a:r>
                      <a:endParaRPr lang="en-US" sz="1200" b="1" dirty="0" smtClean="0"/>
                    </a:p>
                  </a:txBody>
                  <a:tcPr anchor="ctr">
                    <a:lnT w="12700" cap="flat" cmpd="sng" algn="ctr">
                      <a:solidFill>
                        <a:schemeClr val="bg1">
                          <a:lumMod val="50000"/>
                        </a:schemeClr>
                      </a:solidFill>
                      <a:prstDash val="solid"/>
                      <a:round/>
                      <a:headEnd type="none" w="med" len="med"/>
                      <a:tailEnd type="none" w="med" len="med"/>
                    </a:lnT>
                    <a:solidFill>
                      <a:schemeClr val="bg1">
                        <a:lumMod val="95000"/>
                      </a:schemeClr>
                    </a:solidFill>
                  </a:tcPr>
                </a:tc>
              </a:tr>
              <a:tr h="228600">
                <a:tc>
                  <a:txBody>
                    <a:bodyPr/>
                    <a:lstStyle/>
                    <a:p>
                      <a:pPr algn="r"/>
                      <a:r>
                        <a:rPr lang="en-US" sz="1200" b="0" dirty="0" smtClean="0"/>
                        <a:t>Conventions</a:t>
                      </a:r>
                      <a:endParaRPr lang="en-US" sz="1200" b="0" dirty="0"/>
                    </a:p>
                  </a:txBody>
                  <a:tcPr anchor="ctr">
                    <a:solidFill>
                      <a:schemeClr val="accent6">
                        <a:lumMod val="20000"/>
                        <a:lumOff val="80000"/>
                      </a:schemeClr>
                    </a:solidFill>
                  </a:tcPr>
                </a:tc>
                <a:tc>
                  <a:txBody>
                    <a:bodyPr/>
                    <a:lstStyle/>
                    <a:p>
                      <a:r>
                        <a:rPr lang="en-US" sz="1200" b="1" dirty="0" smtClean="0"/>
                        <a:t>Did you follow rules for capitals, punctuation and spelling?</a:t>
                      </a:r>
                    </a:p>
                  </a:txBody>
                  <a:tcPr anchor="ctr">
                    <a:solidFill>
                      <a:schemeClr val="accent6">
                        <a:lumMod val="20000"/>
                        <a:lumOff val="80000"/>
                      </a:schemeClr>
                    </a:solidFill>
                  </a:tcPr>
                </a:tc>
              </a:tr>
            </a:tbl>
          </a:graphicData>
        </a:graphic>
      </p:graphicFrame>
    </p:spTree>
    <p:extLst>
      <p:ext uri="{BB962C8B-B14F-4D97-AF65-F5344CB8AC3E}">
        <p14:creationId xmlns:p14="http://schemas.microsoft.com/office/powerpoint/2010/main" val="33482159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239207197"/>
              </p:ext>
            </p:extLst>
          </p:nvPr>
        </p:nvGraphicFramePr>
        <p:xfrm>
          <a:off x="228600" y="1066800"/>
          <a:ext cx="6705600" cy="6888480"/>
        </p:xfrm>
        <a:graphic>
          <a:graphicData uri="http://schemas.openxmlformats.org/drawingml/2006/table">
            <a:tbl>
              <a:tblPr firstRow="1" bandRow="1">
                <a:tableStyleId>{5940675A-B579-460E-94D1-54222C63F5DA}</a:tableStyleId>
              </a:tblPr>
              <a:tblGrid>
                <a:gridCol w="1981200"/>
                <a:gridCol w="4724400"/>
              </a:tblGrid>
              <a:tr h="370840">
                <a:tc gridSpan="2">
                  <a:txBody>
                    <a:bodyPr/>
                    <a:lstStyle/>
                    <a:p>
                      <a:r>
                        <a:rPr lang="en-US" sz="1600" dirty="0" smtClean="0"/>
                        <a:t>Write your article</a:t>
                      </a:r>
                      <a:r>
                        <a:rPr lang="en-US" sz="1600" baseline="0" dirty="0" smtClean="0"/>
                        <a:t> here.</a:t>
                      </a:r>
                    </a:p>
                    <a:p>
                      <a:endParaRPr lang="en-US" sz="1600" dirty="0"/>
                    </a:p>
                  </a:txBody>
                  <a:tcPr/>
                </a:tc>
                <a:tc hMerge="1">
                  <a:txBody>
                    <a:bodyPr/>
                    <a:lstStyle/>
                    <a:p>
                      <a:endParaRPr lang="en-US" sz="1600"/>
                    </a:p>
                  </a:txBody>
                  <a:tcPr/>
                </a:tc>
              </a:tr>
              <a:tr h="370840">
                <a:tc>
                  <a:txBody>
                    <a:bodyPr/>
                    <a:lstStyle/>
                    <a:p>
                      <a:r>
                        <a:rPr lang="en-US" sz="1600" dirty="0" smtClean="0"/>
                        <a:t>Where did you go?</a:t>
                      </a:r>
                      <a:endParaRPr lang="en-US" sz="1600" dirty="0"/>
                    </a:p>
                  </a:txBody>
                  <a:tcPr/>
                </a:tc>
                <a:tc>
                  <a:txBody>
                    <a:bodyPr/>
                    <a:lstStyle/>
                    <a:p>
                      <a:endParaRPr lang="en-US" sz="1600" dirty="0" smtClean="0"/>
                    </a:p>
                    <a:p>
                      <a:endParaRPr lang="en-US" sz="1600" dirty="0"/>
                    </a:p>
                  </a:txBody>
                  <a:tcPr/>
                </a:tc>
              </a:tr>
              <a:tr h="370840">
                <a:tc>
                  <a:txBody>
                    <a:bodyPr/>
                    <a:lstStyle/>
                    <a:p>
                      <a:r>
                        <a:rPr lang="en-US" sz="1600" dirty="0" smtClean="0"/>
                        <a:t>What did you wear?</a:t>
                      </a:r>
                      <a:endParaRPr lang="en-US" sz="1600" dirty="0"/>
                    </a:p>
                  </a:txBody>
                  <a:tcPr/>
                </a:tc>
                <a:tc>
                  <a:txBody>
                    <a:bodyPr/>
                    <a:lstStyle/>
                    <a:p>
                      <a:endParaRPr lang="en-US" sz="1600" dirty="0" smtClean="0"/>
                    </a:p>
                    <a:p>
                      <a:endParaRPr lang="en-US" sz="1600" dirty="0"/>
                    </a:p>
                  </a:txBody>
                  <a:tcPr/>
                </a:tc>
              </a:tr>
              <a:tr h="370840">
                <a:tc>
                  <a:txBody>
                    <a:bodyPr/>
                    <a:lstStyle/>
                    <a:p>
                      <a:r>
                        <a:rPr lang="en-US" sz="1600" dirty="0" smtClean="0"/>
                        <a:t>What did you see?</a:t>
                      </a:r>
                      <a:endParaRPr lang="en-US" sz="1600" dirty="0"/>
                    </a:p>
                  </a:txBody>
                  <a:tcPr/>
                </a:tc>
                <a:tc>
                  <a:txBody>
                    <a:bodyPr/>
                    <a:lstStyle/>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a:tc>
              </a:tr>
              <a:tr h="370840">
                <a:tc>
                  <a:txBody>
                    <a:bodyPr/>
                    <a:lstStyle/>
                    <a:p>
                      <a:r>
                        <a:rPr lang="en-US" sz="1600" dirty="0" smtClean="0"/>
                        <a:t>How did you feel?</a:t>
                      </a:r>
                      <a:endParaRPr lang="en-US" sz="1600" dirty="0"/>
                    </a:p>
                  </a:txBody>
                  <a:tcPr/>
                </a:tc>
                <a:tc>
                  <a:txBody>
                    <a:bodyPr/>
                    <a:lstStyle/>
                    <a:p>
                      <a:endParaRPr lang="en-US" sz="1600" dirty="0" smtClean="0"/>
                    </a:p>
                    <a:p>
                      <a:endParaRPr lang="en-US" sz="1600" dirty="0" smtClean="0"/>
                    </a:p>
                    <a:p>
                      <a:endParaRPr lang="en-US" sz="1600" dirty="0"/>
                    </a:p>
                  </a:txBody>
                  <a:tcPr/>
                </a:tc>
              </a:tr>
              <a:tr h="370840">
                <a:tc gridSpan="2">
                  <a:txBody>
                    <a:bodyPr/>
                    <a:lstStyle/>
                    <a:p>
                      <a:r>
                        <a:rPr lang="en-US" sz="1600" dirty="0" smtClean="0"/>
                        <a:t>Draw what you want to show about your trip.</a:t>
                      </a:r>
                    </a:p>
                    <a:p>
                      <a:endParaRPr lang="en-US" sz="1600" dirty="0" smtClean="0"/>
                    </a:p>
                    <a:p>
                      <a:endParaRPr lang="en-US" sz="1600" dirty="0" smtClean="0"/>
                    </a:p>
                    <a:p>
                      <a:endParaRPr lang="en-US" sz="1600" dirty="0" smtClean="0"/>
                    </a:p>
                    <a:p>
                      <a:endParaRPr lang="en-US" sz="1600" dirty="0" smtClean="0"/>
                    </a:p>
                    <a:p>
                      <a:endParaRPr lang="en-US" sz="1600" dirty="0" smtClean="0"/>
                    </a:p>
                    <a:p>
                      <a:endParaRPr lang="en-US" sz="1600" dirty="0"/>
                    </a:p>
                  </a:txBody>
                  <a:tcPr/>
                </a:tc>
                <a:tc hMerge="1">
                  <a:txBody>
                    <a:bodyPr/>
                    <a:lstStyle/>
                    <a:p>
                      <a:endParaRPr lang="en-US" sz="1600" dirty="0"/>
                    </a:p>
                  </a:txBody>
                  <a:tcPr/>
                </a:tc>
              </a:tr>
            </a:tbl>
          </a:graphicData>
        </a:graphic>
      </p:graphicFrame>
      <p:sp>
        <p:nvSpPr>
          <p:cNvPr id="6" name="TextBox 5"/>
          <p:cNvSpPr txBox="1"/>
          <p:nvPr/>
        </p:nvSpPr>
        <p:spPr>
          <a:xfrm>
            <a:off x="228600" y="76200"/>
            <a:ext cx="2286000" cy="338554"/>
          </a:xfrm>
          <a:prstGeom prst="rect">
            <a:avLst/>
          </a:prstGeom>
          <a:noFill/>
        </p:spPr>
        <p:txBody>
          <a:bodyPr wrap="square" rtlCol="0">
            <a:spAutoFit/>
          </a:bodyPr>
          <a:lstStyle/>
          <a:p>
            <a:r>
              <a:rPr lang="en-US" sz="1600" dirty="0" smtClean="0"/>
              <a:t>Performance Task</a:t>
            </a:r>
            <a:endParaRPr lang="en-US" sz="1600" dirty="0"/>
          </a:p>
        </p:txBody>
      </p:sp>
      <p:sp>
        <p:nvSpPr>
          <p:cNvPr id="2" name="TextBox 1"/>
          <p:cNvSpPr txBox="1"/>
          <p:nvPr/>
        </p:nvSpPr>
        <p:spPr>
          <a:xfrm>
            <a:off x="228600" y="457200"/>
            <a:ext cx="5105400" cy="384721"/>
          </a:xfrm>
          <a:prstGeom prst="rect">
            <a:avLst/>
          </a:prstGeom>
          <a:noFill/>
        </p:spPr>
        <p:txBody>
          <a:bodyPr wrap="square" rtlCol="0">
            <a:spAutoFit/>
          </a:bodyPr>
          <a:lstStyle/>
          <a:p>
            <a:r>
              <a:rPr lang="en-US" dirty="0" smtClean="0"/>
              <a:t>Name: _______________________________</a:t>
            </a:r>
            <a:endParaRPr lang="en-US" dirty="0"/>
          </a:p>
        </p:txBody>
      </p:sp>
    </p:spTree>
    <p:extLst>
      <p:ext uri="{BB962C8B-B14F-4D97-AF65-F5344CB8AC3E}">
        <p14:creationId xmlns:p14="http://schemas.microsoft.com/office/powerpoint/2010/main" val="338500912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43</a:t>
            </a:fld>
            <a:endParaRPr lang="en-US" dirty="0"/>
          </a:p>
        </p:txBody>
      </p:sp>
      <p:sp>
        <p:nvSpPr>
          <p:cNvPr id="2" name="TextBox 1"/>
          <p:cNvSpPr txBox="1"/>
          <p:nvPr/>
        </p:nvSpPr>
        <p:spPr>
          <a:xfrm>
            <a:off x="619836" y="6248400"/>
            <a:ext cx="6019800" cy="938719"/>
          </a:xfrm>
          <a:prstGeom prst="rect">
            <a:avLst/>
          </a:prstGeom>
          <a:noFill/>
        </p:spPr>
        <p:txBody>
          <a:bodyPr wrap="square" rtlCol="0">
            <a:spAutoFit/>
          </a:bodyPr>
          <a:lstStyle/>
          <a:p>
            <a:pPr algn="ctr"/>
            <a:r>
              <a:rPr lang="en-US" sz="3600" b="1" dirty="0" smtClean="0">
                <a:effectLst>
                  <a:outerShdw blurRad="38100" dist="38100" dir="2700000" algn="tl">
                    <a:srgbClr val="000000">
                      <a:alpha val="43137"/>
                    </a:srgbClr>
                  </a:outerShdw>
                </a:effectLst>
              </a:rPr>
              <a:t>STOP</a:t>
            </a:r>
          </a:p>
          <a:p>
            <a:pPr algn="ctr"/>
            <a:r>
              <a:rPr lang="en-US" dirty="0" smtClean="0"/>
              <a:t>Close your books and wait for instructions!</a:t>
            </a:r>
            <a:endParaRPr lang="en-US" dirty="0"/>
          </a:p>
        </p:txBody>
      </p:sp>
      <p:pic>
        <p:nvPicPr>
          <p:cNvPr id="1034"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1927" y="1371600"/>
            <a:ext cx="4415618" cy="4343400"/>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288568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177B04D-AEB5-43ED-B9BA-B3D1EC9C9067}" type="slidenum">
              <a:rPr lang="en-US" smtClean="0"/>
              <a:pPr/>
              <a:t>44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437092118"/>
              </p:ext>
            </p:extLst>
          </p:nvPr>
        </p:nvGraphicFramePr>
        <p:xfrm>
          <a:off x="381000" y="3864684"/>
          <a:ext cx="6324600" cy="3413760"/>
        </p:xfrm>
        <a:graphic>
          <a:graphicData uri="http://schemas.openxmlformats.org/drawingml/2006/table">
            <a:tbl>
              <a:tblPr firstRow="1" bandRow="1">
                <a:tableStyleId>{5940675A-B579-460E-94D1-54222C63F5DA}</a:tableStyleId>
              </a:tblPr>
              <a:tblGrid>
                <a:gridCol w="685800"/>
                <a:gridCol w="3886200"/>
                <a:gridCol w="685800"/>
                <a:gridCol w="533400"/>
                <a:gridCol w="533400"/>
              </a:tblGrid>
              <a:tr h="304800">
                <a:tc gridSpan="5">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dirty="0" smtClean="0"/>
                        <a:t>Informational Text</a:t>
                      </a:r>
                    </a:p>
                  </a:txBody>
                  <a:tcPr anchor="ctr">
                    <a:solidFill>
                      <a:schemeClr val="accent3">
                        <a:lumMod val="20000"/>
                        <a:lumOff val="80000"/>
                      </a:schemeClr>
                    </a:solidFill>
                  </a:tcPr>
                </a:tc>
                <a:tc hMerge="1">
                  <a:txBody>
                    <a:bodyPr/>
                    <a:lstStyle/>
                    <a:p>
                      <a:pPr marL="0" marR="0" indent="0" algn="ctr" defTabSz="966612" rtl="0" eaLnBrk="1" fontAlgn="auto" latinLnBrk="0" hangingPunct="1">
                        <a:lnSpc>
                          <a:spcPct val="100000"/>
                        </a:lnSpc>
                        <a:spcBef>
                          <a:spcPts val="0"/>
                        </a:spcBef>
                        <a:spcAft>
                          <a:spcPts val="0"/>
                        </a:spcAft>
                        <a:buClrTx/>
                        <a:buSzTx/>
                        <a:buFontTx/>
                        <a:buNone/>
                        <a:tabLst/>
                        <a:defRPr/>
                      </a:pPr>
                      <a:endParaRPr lang="en-US" sz="1400" b="1" dirty="0" smtClean="0"/>
                    </a:p>
                  </a:txBody>
                  <a:tcPr anchor="ctr">
                    <a:solidFill>
                      <a:schemeClr val="bg1"/>
                    </a:solidFill>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9 </a:t>
                      </a:r>
                      <a:endParaRPr lang="en-US" sz="1400" b="1" dirty="0"/>
                    </a:p>
                  </a:txBody>
                  <a:tcPr anchor="ctr">
                    <a:solidFill>
                      <a:schemeClr val="bg1"/>
                    </a:solidFill>
                  </a:tcPr>
                </a:tc>
                <a:tc gridSpan="2">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I can find information from different text </a:t>
                      </a:r>
                      <a:r>
                        <a:rPr lang="en-US" sz="1100" b="1" kern="1200" dirty="0" smtClean="0">
                          <a:solidFill>
                            <a:schemeClr val="tx1"/>
                          </a:solidFill>
                          <a:latin typeface="+mn-lt"/>
                          <a:ea typeface="+mn-ea"/>
                          <a:cs typeface="+mn-cs"/>
                        </a:rPr>
                        <a:t>features.</a:t>
                      </a:r>
                      <a:r>
                        <a:rPr lang="en-US" sz="1100" b="0" kern="1200" baseline="0" dirty="0" smtClean="0">
                          <a:solidFill>
                            <a:schemeClr val="tx1"/>
                          </a:solidFill>
                          <a:latin typeface="+mn-lt"/>
                          <a:ea typeface="+mn-ea"/>
                          <a:cs typeface="Times New Roman"/>
                        </a:rPr>
                        <a:t> </a:t>
                      </a:r>
                      <a:r>
                        <a:rPr kumimoji="0" lang="en-US" sz="1000" b="0" i="1" u="none" strike="noStrike" kern="1200" cap="none" spc="0" normalizeH="0" baseline="0" noProof="0" dirty="0" smtClean="0">
                          <a:ln>
                            <a:noFill/>
                          </a:ln>
                          <a:solidFill>
                            <a:prstClr val="black"/>
                          </a:solidFill>
                          <a:effectLst/>
                          <a:uLnTx/>
                          <a:uFillTx/>
                          <a:latin typeface="+mn-lt"/>
                          <a:ea typeface="Times New Roman"/>
                          <a:cs typeface="Times New Roman"/>
                        </a:rPr>
                        <a:t>RI.1.5</a:t>
                      </a: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10</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I can find information from different text features</a:t>
                      </a:r>
                      <a:r>
                        <a:rPr lang="en-US" sz="1100" b="0" kern="1200" baseline="0" dirty="0" smtClean="0">
                          <a:solidFill>
                            <a:schemeClr val="tx1"/>
                          </a:solidFill>
                          <a:latin typeface="+mn-lt"/>
                          <a:ea typeface="+mn-ea"/>
                          <a:cs typeface="+mn-cs"/>
                        </a:rPr>
                        <a:t> and explain what it means. </a:t>
                      </a:r>
                      <a:r>
                        <a:rPr lang="en-US" sz="1000" b="0" i="1" dirty="0" smtClean="0">
                          <a:latin typeface="+mn-lt"/>
                          <a:ea typeface="Times New Roman"/>
                          <a:cs typeface="Times New Roman"/>
                        </a:rPr>
                        <a:t>RI.1.5</a:t>
                      </a:r>
                      <a:endParaRPr lang="en-US" sz="1100" b="1"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11</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I can ask and answer who, what, when, why, and how questions about information in pictures and text.</a:t>
                      </a:r>
                      <a:r>
                        <a:rPr lang="en-US" sz="1100" b="1" baseline="0" dirty="0" smtClean="0">
                          <a:latin typeface="+mn-lt"/>
                          <a:ea typeface="Times New Roman"/>
                          <a:cs typeface="Times New Roman"/>
                        </a:rPr>
                        <a:t>  </a:t>
                      </a:r>
                      <a:r>
                        <a:rPr lang="en-US" sz="1000" b="0" i="1" baseline="0" dirty="0" smtClean="0">
                          <a:latin typeface="+mn-lt"/>
                          <a:ea typeface="Times New Roman"/>
                          <a:cs typeface="Times New Roman"/>
                        </a:rPr>
                        <a:t>RI.1.6</a:t>
                      </a:r>
                      <a:endParaRPr lang="en-US" sz="1100" b="1" dirty="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12</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latin typeface="+mn-lt"/>
                          <a:ea typeface="Times New Roman"/>
                          <a:cs typeface="Times New Roman"/>
                        </a:rPr>
                        <a:t>I</a:t>
                      </a:r>
                      <a:r>
                        <a:rPr lang="en-US" sz="1100" b="0" baseline="0" dirty="0" smtClean="0">
                          <a:solidFill>
                            <a:schemeClr val="tx1"/>
                          </a:solidFill>
                          <a:latin typeface="+mn-lt"/>
                          <a:ea typeface="Times New Roman"/>
                          <a:cs typeface="Times New Roman"/>
                        </a:rPr>
                        <a:t> </a:t>
                      </a:r>
                      <a:r>
                        <a:rPr lang="en-US" sz="1100" b="0" dirty="0" smtClean="0">
                          <a:solidFill>
                            <a:srgbClr val="000000"/>
                          </a:solidFill>
                          <a:latin typeface="+mn-lt"/>
                          <a:ea typeface="Times New Roman"/>
                          <a:cs typeface="Times New Roman"/>
                        </a:rPr>
                        <a:t>know that information can be found in pictures</a:t>
                      </a:r>
                      <a:r>
                        <a:rPr lang="en-US" sz="1100" b="0" baseline="0" dirty="0" smtClean="0">
                          <a:solidFill>
                            <a:srgbClr val="000000"/>
                          </a:solidFill>
                          <a:latin typeface="+mn-lt"/>
                          <a:ea typeface="Times New Roman"/>
                          <a:cs typeface="Times New Roman"/>
                        </a:rPr>
                        <a:t> and text.</a:t>
                      </a:r>
                      <a:r>
                        <a:rPr lang="en-US" sz="1100" b="0" baseline="0" dirty="0" smtClean="0">
                          <a:solidFill>
                            <a:schemeClr val="tx1"/>
                          </a:solidFill>
                          <a:latin typeface="+mn-lt"/>
                          <a:ea typeface="Times New Roman"/>
                          <a:cs typeface="Times New Roman"/>
                        </a:rPr>
                        <a:t> </a:t>
                      </a:r>
                      <a:r>
                        <a:rPr lang="en-US" sz="1000" b="0" i="1" baseline="0" dirty="0" smtClean="0">
                          <a:latin typeface="+mn-lt"/>
                          <a:ea typeface="Times New Roman"/>
                          <a:cs typeface="Times New Roman"/>
                        </a:rPr>
                        <a:t>RI.1.6</a:t>
                      </a:r>
                      <a:endParaRPr lang="en-US" sz="1100" b="1" dirty="0">
                        <a:effectLst/>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13</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I</a:t>
                      </a:r>
                      <a:r>
                        <a:rPr lang="en-US" sz="1100" b="0" kern="1200" baseline="0" dirty="0" smtClean="0">
                          <a:solidFill>
                            <a:schemeClr val="tx1"/>
                          </a:solidFill>
                          <a:latin typeface="+mn-lt"/>
                          <a:ea typeface="+mn-ea"/>
                          <a:cs typeface="+mn-cs"/>
                        </a:rPr>
                        <a:t> can a</a:t>
                      </a:r>
                      <a:r>
                        <a:rPr lang="en-US" sz="1100" b="0" kern="1200" dirty="0" smtClean="0">
                          <a:solidFill>
                            <a:schemeClr val="tx1"/>
                          </a:solidFill>
                          <a:latin typeface="+mn-lt"/>
                          <a:ea typeface="+mn-ea"/>
                          <a:cs typeface="+mn-cs"/>
                        </a:rPr>
                        <a:t>nswer who, what, when, where and how describing questions about key ideas in a text (read and discussed).</a:t>
                      </a:r>
                      <a:r>
                        <a:rPr lang="en-US" sz="1100" b="0" kern="1200" baseline="0" dirty="0" smtClean="0">
                          <a:solidFill>
                            <a:schemeClr val="tx1"/>
                          </a:solidFill>
                          <a:latin typeface="+mn-lt"/>
                          <a:ea typeface="+mn-ea"/>
                          <a:cs typeface="Times New Roman"/>
                        </a:rPr>
                        <a:t> </a:t>
                      </a:r>
                      <a:r>
                        <a:rPr lang="en-US" sz="1100" b="1" baseline="0" dirty="0" smtClean="0">
                          <a:latin typeface="+mn-lt"/>
                          <a:ea typeface="Times New Roman"/>
                          <a:cs typeface="Times New Roman"/>
                        </a:rPr>
                        <a:t> </a:t>
                      </a:r>
                      <a:r>
                        <a:rPr lang="en-US" sz="1000" b="0" i="1" baseline="0" dirty="0" smtClean="0">
                          <a:latin typeface="+mn-lt"/>
                          <a:ea typeface="Times New Roman"/>
                          <a:cs typeface="Times New Roman"/>
                        </a:rPr>
                        <a:t>RI.1.7</a:t>
                      </a:r>
                      <a:endParaRPr lang="en-US" sz="1100" b="1"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14</a:t>
                      </a:r>
                      <a:endParaRPr lang="en-US" sz="1400" b="1" dirty="0"/>
                    </a:p>
                  </a:txBody>
                  <a:tcPr anchor="ctr">
                    <a:solidFill>
                      <a:schemeClr val="bg1"/>
                    </a:solidFill>
                  </a:tcPr>
                </a:tc>
                <a:tc gridSpan="2">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latin typeface="+mn-lt"/>
                          <a:ea typeface="Times New Roman"/>
                          <a:cs typeface="Times New Roman"/>
                        </a:rPr>
                        <a:t>I can locate </a:t>
                      </a:r>
                      <a:r>
                        <a:rPr lang="en-US" sz="1100" b="0" u="sng" dirty="0" smtClean="0">
                          <a:solidFill>
                            <a:srgbClr val="000000"/>
                          </a:solidFill>
                          <a:latin typeface="+mn-lt"/>
                          <a:ea typeface="Times New Roman"/>
                          <a:cs typeface="Times New Roman"/>
                        </a:rPr>
                        <a:t>key ideas</a:t>
                      </a:r>
                      <a:r>
                        <a:rPr lang="en-US" sz="1100" b="0" dirty="0" smtClean="0">
                          <a:solidFill>
                            <a:srgbClr val="000000"/>
                          </a:solidFill>
                          <a:latin typeface="+mn-lt"/>
                          <a:ea typeface="Times New Roman"/>
                          <a:cs typeface="Times New Roman"/>
                        </a:rPr>
                        <a:t> using details in illustrations.</a:t>
                      </a:r>
                      <a:r>
                        <a:rPr lang="en-US" sz="1100" b="0" baseline="0" dirty="0" smtClean="0">
                          <a:solidFill>
                            <a:schemeClr val="tx1"/>
                          </a:solidFill>
                          <a:latin typeface="+mn-lt"/>
                          <a:ea typeface="Times New Roman"/>
                          <a:cs typeface="Times New Roman"/>
                        </a:rPr>
                        <a:t> </a:t>
                      </a:r>
                      <a:r>
                        <a:rPr lang="en-US" sz="1000" b="0" i="1" baseline="0" dirty="0" smtClean="0">
                          <a:latin typeface="+mn-lt"/>
                          <a:ea typeface="Times New Roman"/>
                          <a:cs typeface="Times New Roman"/>
                        </a:rPr>
                        <a:t>RI.1.7</a:t>
                      </a:r>
                      <a:endParaRPr lang="en-US" sz="1100" b="1" dirty="0" smtClean="0">
                        <a:latin typeface="+mn-lt"/>
                        <a:ea typeface="Calibri"/>
                        <a:cs typeface="Times New Roman"/>
                      </a:endParaRPr>
                    </a:p>
                  </a:txBody>
                  <a:tcPr anchor="ctr">
                    <a:solidFill>
                      <a:schemeClr val="bg1"/>
                    </a:solidFill>
                  </a:tcPr>
                </a:tc>
                <a:tc hMerge="1">
                  <a:txBody>
                    <a:bodyPr/>
                    <a:lstStyle/>
                    <a:p>
                      <a:endParaRPr lang="en-US"/>
                    </a:p>
                  </a:txBody>
                  <a:tcPr/>
                </a:tc>
                <a:tc gridSpan="2">
                  <a:txBody>
                    <a:bodyPr/>
                    <a:lstStyle/>
                    <a:p>
                      <a:pPr>
                        <a:lnSpc>
                          <a:spcPct val="100000"/>
                        </a:lnSpc>
                        <a:spcAft>
                          <a:spcPts val="0"/>
                        </a:spcAft>
                      </a:pPr>
                      <a:endParaRPr lang="en-US" sz="1000" i="1" dirty="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15</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kern="1200" dirty="0" smtClean="0">
                          <a:solidFill>
                            <a:schemeClr val="tx1"/>
                          </a:solidFill>
                          <a:latin typeface="+mn-lt"/>
                          <a:ea typeface="+mn-ea"/>
                          <a:cs typeface="+mn-cs"/>
                        </a:rPr>
                        <a:t>I</a:t>
                      </a:r>
                      <a:r>
                        <a:rPr lang="en-US" sz="1100" b="0" kern="1200" baseline="0" dirty="0" smtClean="0">
                          <a:solidFill>
                            <a:schemeClr val="tx1"/>
                          </a:solidFill>
                          <a:latin typeface="+mn-lt"/>
                          <a:ea typeface="+mn-ea"/>
                          <a:cs typeface="+mn-cs"/>
                        </a:rPr>
                        <a:t> can choose the right </a:t>
                      </a:r>
                      <a:r>
                        <a:rPr lang="en-US" sz="1100" b="0" kern="1200" dirty="0" smtClean="0">
                          <a:solidFill>
                            <a:schemeClr val="tx1"/>
                          </a:solidFill>
                          <a:latin typeface="+mn-lt"/>
                          <a:ea typeface="+mn-ea"/>
                          <a:cs typeface="+mn-cs"/>
                        </a:rPr>
                        <a:t>information from pictures</a:t>
                      </a:r>
                      <a:r>
                        <a:rPr lang="en-US" sz="1100" b="0" kern="1200" baseline="0" dirty="0" smtClean="0">
                          <a:solidFill>
                            <a:schemeClr val="tx1"/>
                          </a:solidFill>
                          <a:latin typeface="+mn-lt"/>
                          <a:ea typeface="+mn-ea"/>
                          <a:cs typeface="+mn-cs"/>
                        </a:rPr>
                        <a:t> and text to answer questions.</a:t>
                      </a:r>
                      <a:r>
                        <a:rPr lang="en-US" sz="1100" b="0" kern="1200" baseline="0" dirty="0" smtClean="0">
                          <a:solidFill>
                            <a:schemeClr val="tx1"/>
                          </a:solidFill>
                          <a:latin typeface="+mn-lt"/>
                          <a:ea typeface="+mn-ea"/>
                          <a:cs typeface="Times New Roman"/>
                        </a:rPr>
                        <a:t> </a:t>
                      </a:r>
                      <a:r>
                        <a:rPr lang="en-US" sz="1000" b="0" i="1" baseline="0" dirty="0" smtClean="0">
                          <a:latin typeface="+mn-lt"/>
                          <a:ea typeface="Times New Roman"/>
                          <a:cs typeface="Times New Roman"/>
                        </a:rPr>
                        <a:t>RI.1.6</a:t>
                      </a:r>
                      <a:endParaRPr lang="en-US" sz="1100" b="1" dirty="0" smtClean="0">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16</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100" b="0" dirty="0" smtClean="0">
                          <a:solidFill>
                            <a:srgbClr val="000000"/>
                          </a:solidFill>
                          <a:latin typeface="+mn-lt"/>
                          <a:ea typeface="Times New Roman"/>
                          <a:cs typeface="Times New Roman"/>
                        </a:rPr>
                        <a:t>I</a:t>
                      </a:r>
                      <a:r>
                        <a:rPr lang="en-US" sz="1100" b="0" baseline="0" dirty="0" smtClean="0">
                          <a:solidFill>
                            <a:srgbClr val="000000"/>
                          </a:solidFill>
                          <a:latin typeface="+mn-lt"/>
                          <a:ea typeface="Times New Roman"/>
                          <a:cs typeface="Times New Roman"/>
                        </a:rPr>
                        <a:t> can </a:t>
                      </a:r>
                      <a:r>
                        <a:rPr lang="en-US" sz="1100" b="0" dirty="0" err="1" smtClean="0">
                          <a:solidFill>
                            <a:srgbClr val="000000"/>
                          </a:solidFill>
                          <a:latin typeface="+mn-lt"/>
                          <a:ea typeface="Times New Roman"/>
                          <a:cs typeface="Times New Roman"/>
                        </a:rPr>
                        <a:t>ocate</a:t>
                      </a:r>
                      <a:r>
                        <a:rPr lang="en-US" sz="1100" b="0" dirty="0" smtClean="0">
                          <a:solidFill>
                            <a:srgbClr val="000000"/>
                          </a:solidFill>
                          <a:latin typeface="+mn-lt"/>
                          <a:ea typeface="Times New Roman"/>
                          <a:cs typeface="Times New Roman"/>
                        </a:rPr>
                        <a:t> </a:t>
                      </a:r>
                      <a:r>
                        <a:rPr lang="en-US" sz="1100" b="0" u="sng" dirty="0" smtClean="0">
                          <a:solidFill>
                            <a:srgbClr val="000000"/>
                          </a:solidFill>
                          <a:latin typeface="+mn-lt"/>
                          <a:ea typeface="Times New Roman"/>
                          <a:cs typeface="Times New Roman"/>
                        </a:rPr>
                        <a:t>key ideas</a:t>
                      </a:r>
                      <a:r>
                        <a:rPr lang="en-US" sz="1100" b="0" dirty="0" smtClean="0">
                          <a:solidFill>
                            <a:srgbClr val="000000"/>
                          </a:solidFill>
                          <a:latin typeface="+mn-lt"/>
                          <a:ea typeface="Times New Roman"/>
                          <a:cs typeface="Times New Roman"/>
                        </a:rPr>
                        <a:t> using details</a:t>
                      </a:r>
                      <a:r>
                        <a:rPr lang="en-US" sz="1100" b="0" baseline="0" dirty="0" smtClean="0">
                          <a:solidFill>
                            <a:srgbClr val="000000"/>
                          </a:solidFill>
                          <a:latin typeface="+mn-lt"/>
                          <a:ea typeface="Times New Roman"/>
                          <a:cs typeface="Times New Roman"/>
                        </a:rPr>
                        <a:t> </a:t>
                      </a:r>
                      <a:r>
                        <a:rPr lang="en-US" sz="1100" b="0" dirty="0" smtClean="0">
                          <a:solidFill>
                            <a:srgbClr val="000000"/>
                          </a:solidFill>
                          <a:latin typeface="+mn-lt"/>
                          <a:ea typeface="Times New Roman"/>
                          <a:cs typeface="Times New Roman"/>
                        </a:rPr>
                        <a:t>in the text.</a:t>
                      </a:r>
                      <a:r>
                        <a:rPr lang="en-US" sz="1100" b="0" baseline="0" dirty="0" smtClean="0">
                          <a:solidFill>
                            <a:schemeClr val="tx1"/>
                          </a:solidFill>
                          <a:latin typeface="+mn-lt"/>
                          <a:ea typeface="Times New Roman"/>
                          <a:cs typeface="Times New Roman"/>
                        </a:rPr>
                        <a:t> </a:t>
                      </a:r>
                      <a:r>
                        <a:rPr lang="en-US" sz="1000" b="0" i="1" dirty="0" smtClean="0">
                          <a:latin typeface="+mn-lt"/>
                          <a:ea typeface="+mn-ea"/>
                          <a:cs typeface="+mn-cs"/>
                        </a:rPr>
                        <a:t>RI.1.7</a:t>
                      </a:r>
                      <a:endParaRPr lang="en-US" sz="1100" b="1" dirty="0" smtClean="0">
                        <a:latin typeface="+mn-lt"/>
                        <a:ea typeface="Calibri"/>
                        <a:cs typeface="Times New Roman"/>
                      </a:endParaRPr>
                    </a:p>
                  </a:txBody>
                  <a:tcPr anchor="ctr">
                    <a:solidFill>
                      <a:schemeClr val="bg1"/>
                    </a:solidFill>
                  </a:tcPr>
                </a:tc>
                <a:tc>
                  <a:txBody>
                    <a:bodyPr/>
                    <a:lstStyle/>
                    <a:p>
                      <a:pPr algn="ctr"/>
                      <a:r>
                        <a:rPr lang="en-US" sz="1400" b="1" i="0" dirty="0" smtClean="0">
                          <a:effectLst>
                            <a:outerShdw blurRad="38100" dist="38100" dir="2700000" algn="tl">
                              <a:srgbClr val="000000">
                                <a:alpha val="43137"/>
                              </a:srgbClr>
                            </a:outerShdw>
                          </a:effectLst>
                        </a:rPr>
                        <a:t>2</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001585228"/>
              </p:ext>
            </p:extLst>
          </p:nvPr>
        </p:nvGraphicFramePr>
        <p:xfrm>
          <a:off x="381001" y="846794"/>
          <a:ext cx="6324601" cy="3017520"/>
        </p:xfrm>
        <a:graphic>
          <a:graphicData uri="http://schemas.openxmlformats.org/drawingml/2006/table">
            <a:tbl>
              <a:tblPr firstRow="1" bandRow="1">
                <a:tableStyleId>{5940675A-B579-460E-94D1-54222C63F5DA}</a:tableStyleId>
              </a:tblPr>
              <a:tblGrid>
                <a:gridCol w="807666"/>
                <a:gridCol w="3611933"/>
                <a:gridCol w="419101"/>
                <a:gridCol w="419101"/>
                <a:gridCol w="533400"/>
                <a:gridCol w="533400"/>
              </a:tblGrid>
              <a:tr h="304800">
                <a:tc gridSpan="6">
                  <a:txBody>
                    <a:bodyPr/>
                    <a:lstStyle/>
                    <a:p>
                      <a:pPr algn="ctr">
                        <a:lnSpc>
                          <a:spcPct val="100000"/>
                        </a:lnSpc>
                        <a:spcAft>
                          <a:spcPts val="0"/>
                        </a:spcAft>
                      </a:pPr>
                      <a:r>
                        <a:rPr lang="en-US" sz="1400" b="1" dirty="0" smtClean="0"/>
                        <a:t>Literary Text</a:t>
                      </a:r>
                      <a:endParaRPr lang="en-US" sz="1400" b="1" dirty="0"/>
                    </a:p>
                  </a:txBody>
                  <a:tcPr anchor="ctr">
                    <a:solidFill>
                      <a:schemeClr val="accent3">
                        <a:lumMod val="20000"/>
                        <a:lumOff val="80000"/>
                      </a:schemeClr>
                    </a:solidFill>
                  </a:tcPr>
                </a:tc>
                <a:tc hMerge="1">
                  <a:txBody>
                    <a:bodyPr/>
                    <a:lstStyle/>
                    <a:p>
                      <a:pPr marL="0" marR="0" lvl="0" indent="0" algn="l" defTabSz="966612" rtl="0" eaLnBrk="1" fontAlgn="auto" latinLnBrk="0" hangingPunct="1">
                        <a:lnSpc>
                          <a:spcPct val="115000"/>
                        </a:lnSpc>
                        <a:spcBef>
                          <a:spcPts val="0"/>
                        </a:spcBef>
                        <a:spcAft>
                          <a:spcPts val="1200"/>
                        </a:spcAft>
                        <a:buClrTx/>
                        <a:buSzTx/>
                        <a:buFontTx/>
                        <a:buNone/>
                        <a:tabLst/>
                        <a:defRPr/>
                      </a:pPr>
                      <a:endParaRPr kumimoji="0" lang="en-US" sz="11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sz="1000"/>
                    </a:p>
                  </a:txBody>
                  <a:tcPr>
                    <a:solidFill>
                      <a:schemeClr val="bg1"/>
                    </a:solidFill>
                  </a:tcPr>
                </a:tc>
                <a:tc hMerge="1">
                  <a:txBody>
                    <a:bodyPr/>
                    <a:lstStyle/>
                    <a:p>
                      <a:endParaRPr lang="en-US"/>
                    </a:p>
                  </a:txBody>
                  <a:tcPr/>
                </a:tc>
              </a:tr>
              <a:tr h="304800">
                <a:tc>
                  <a:txBody>
                    <a:bodyPr/>
                    <a:lstStyle/>
                    <a:p>
                      <a:pPr algn="ctr">
                        <a:lnSpc>
                          <a:spcPct val="100000"/>
                        </a:lnSpc>
                        <a:spcAft>
                          <a:spcPts val="0"/>
                        </a:spcAft>
                      </a:pPr>
                      <a:r>
                        <a:rPr lang="en-US" sz="1400" b="1" dirty="0" smtClean="0"/>
                        <a:t>1</a:t>
                      </a:r>
                      <a:endParaRPr lang="en-US" sz="1400" b="1" dirty="0"/>
                    </a:p>
                  </a:txBody>
                  <a:tcPr anchor="ctr">
                    <a:solidFill>
                      <a:schemeClr val="bg1"/>
                    </a:solidFill>
                  </a:tcPr>
                </a:tc>
                <a:tc gridSpan="3">
                  <a:txBody>
                    <a:bodyPr/>
                    <a:lstStyle/>
                    <a:p>
                      <a:pPr marL="0" marR="0" lvl="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I can tell the difference between stories that</a:t>
                      </a:r>
                      <a:r>
                        <a:rPr lang="en-US" sz="1000" b="0" baseline="0" dirty="0" smtClean="0">
                          <a:solidFill>
                            <a:srgbClr val="000000"/>
                          </a:solidFill>
                          <a:effectLst/>
                          <a:latin typeface="+mn-lt"/>
                          <a:ea typeface="Times New Roman"/>
                          <a:cs typeface="Times New Roman"/>
                        </a:rPr>
                        <a:t> are fiction and those that are non-fiction. RL.1.5</a:t>
                      </a:r>
                      <a:endParaRPr kumimoji="0" lang="en-US" sz="1100" b="0" i="1" u="none" strike="noStrike" kern="1200" cap="none" spc="0" normalizeH="0" baseline="0" noProof="0" dirty="0" smtClean="0">
                        <a:ln>
                          <a:noFill/>
                        </a:ln>
                        <a:solidFill>
                          <a:prstClr val="black"/>
                        </a:solidFill>
                        <a:effectLst/>
                        <a:uLnTx/>
                        <a:uFillTx/>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2</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effectLst/>
                          <a:latin typeface="+mn-lt"/>
                          <a:ea typeface="Times New Roman"/>
                          <a:cs typeface="Calibri"/>
                        </a:rPr>
                        <a:t>I can explain why some texts are fiction stories  and some are</a:t>
                      </a:r>
                      <a:r>
                        <a:rPr lang="en-US" sz="1000" b="0" baseline="0" dirty="0" smtClean="0">
                          <a:effectLst/>
                          <a:latin typeface="+mn-lt"/>
                          <a:ea typeface="Times New Roman"/>
                          <a:cs typeface="Calibri"/>
                        </a:rPr>
                        <a:t> not. RL.1.5</a:t>
                      </a:r>
                      <a:endParaRPr lang="en-US" sz="1100" b="0" i="1" dirty="0" smtClean="0">
                        <a:solidFill>
                          <a:schemeClr val="tx1"/>
                        </a:solidFill>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3</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I can tell who is speaking in a story. </a:t>
                      </a:r>
                      <a:r>
                        <a:rPr lang="en-US" sz="1000" b="0" i="1" baseline="0" dirty="0" smtClean="0">
                          <a:latin typeface="+mn-lt"/>
                          <a:ea typeface="Calibri"/>
                          <a:cs typeface="Times New Roman"/>
                        </a:rPr>
                        <a:t>RL.1.6</a:t>
                      </a:r>
                      <a:endParaRPr lang="en-US" sz="1100" b="0" i="1" dirty="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4</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n-US" sz="1000" b="0" dirty="0" smtClean="0">
                          <a:solidFill>
                            <a:srgbClr val="000000"/>
                          </a:solidFill>
                          <a:effectLst/>
                          <a:latin typeface="+mn-lt"/>
                          <a:ea typeface="Times New Roman"/>
                          <a:cs typeface="Times New Roman"/>
                        </a:rPr>
                        <a:t>I can find clues to tell when someone is speaking</a:t>
                      </a:r>
                      <a:r>
                        <a:rPr lang="en-US" sz="1000" b="0" baseline="0" dirty="0" smtClean="0">
                          <a:solidFill>
                            <a:srgbClr val="000000"/>
                          </a:solidFill>
                          <a:effectLst/>
                          <a:latin typeface="+mn-lt"/>
                          <a:ea typeface="Times New Roman"/>
                          <a:cs typeface="Times New Roman"/>
                        </a:rPr>
                        <a:t> in a story RL.1.6</a:t>
                      </a:r>
                      <a:endParaRPr lang="en-US" sz="1100" b="0" i="1" dirty="0">
                        <a:effectLst/>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204766">
                <a:tc>
                  <a:txBody>
                    <a:bodyPr/>
                    <a:lstStyle/>
                    <a:p>
                      <a:pPr algn="ctr">
                        <a:lnSpc>
                          <a:spcPct val="100000"/>
                        </a:lnSpc>
                        <a:spcAft>
                          <a:spcPts val="0"/>
                        </a:spcAft>
                      </a:pPr>
                      <a:r>
                        <a:rPr lang="en-US" sz="1400" b="1" dirty="0" smtClean="0"/>
                        <a:t>5</a:t>
                      </a:r>
                      <a:endParaRPr lang="en-US" sz="1400" b="1" dirty="0"/>
                    </a:p>
                  </a:txBody>
                  <a:tcPr anchor="ctr">
                    <a:solidFill>
                      <a:schemeClr val="bg1"/>
                    </a:solidFill>
                  </a:tcPr>
                </a:tc>
                <a:tc gridSpan="3">
                  <a:txBody>
                    <a:bodyPr/>
                    <a:lstStyle/>
                    <a:p>
                      <a:pPr marL="0" marR="0" algn="l">
                        <a:lnSpc>
                          <a:spcPct val="115000"/>
                        </a:lnSpc>
                        <a:spcBef>
                          <a:spcPts val="0"/>
                        </a:spcBef>
                        <a:spcAft>
                          <a:spcPts val="0"/>
                        </a:spcAft>
                      </a:pPr>
                      <a:r>
                        <a:rPr lang="en-US" sz="1000" b="0" dirty="0" smtClean="0">
                          <a:solidFill>
                            <a:srgbClr val="000000"/>
                          </a:solidFill>
                          <a:effectLst/>
                          <a:latin typeface="+mn-lt"/>
                          <a:ea typeface="Times New Roman"/>
                          <a:cs typeface="Arial"/>
                        </a:rPr>
                        <a:t>I can find</a:t>
                      </a:r>
                      <a:r>
                        <a:rPr lang="en-US" sz="1000" b="0" baseline="0" dirty="0" smtClean="0">
                          <a:solidFill>
                            <a:srgbClr val="000000"/>
                          </a:solidFill>
                          <a:effectLst/>
                          <a:latin typeface="+mn-lt"/>
                          <a:ea typeface="Times New Roman"/>
                          <a:cs typeface="Arial"/>
                        </a:rPr>
                        <a:t> details to </a:t>
                      </a:r>
                      <a:r>
                        <a:rPr lang="en-US" sz="1000" b="0" dirty="0" smtClean="0">
                          <a:solidFill>
                            <a:srgbClr val="000000"/>
                          </a:solidFill>
                          <a:effectLst/>
                          <a:latin typeface="+mn-lt"/>
                          <a:ea typeface="Times New Roman"/>
                          <a:cs typeface="Arial"/>
                        </a:rPr>
                        <a:t>describe a character</a:t>
                      </a:r>
                      <a:r>
                        <a:rPr lang="en-US" sz="1000" b="0" baseline="0" dirty="0" smtClean="0">
                          <a:solidFill>
                            <a:srgbClr val="000000"/>
                          </a:solidFill>
                          <a:effectLst/>
                          <a:latin typeface="+mn-lt"/>
                          <a:ea typeface="Times New Roman"/>
                          <a:cs typeface="Arial"/>
                        </a:rPr>
                        <a:t> from illustrations and words.</a:t>
                      </a:r>
                      <a:r>
                        <a:rPr lang="en-US" sz="1000" b="0" dirty="0" smtClean="0">
                          <a:solidFill>
                            <a:srgbClr val="000000"/>
                          </a:solidFill>
                          <a:effectLst/>
                          <a:latin typeface="+mn-lt"/>
                          <a:ea typeface="Times New Roman"/>
                          <a:cs typeface="Arial"/>
                        </a:rPr>
                        <a:t> </a:t>
                      </a:r>
                      <a:r>
                        <a:rPr lang="en-US" sz="1000" b="0" baseline="0" dirty="0" smtClean="0">
                          <a:solidFill>
                            <a:srgbClr val="000000"/>
                          </a:solidFill>
                          <a:effectLst/>
                          <a:latin typeface="+mn-lt"/>
                          <a:ea typeface="Times New Roman"/>
                          <a:cs typeface="Arial"/>
                        </a:rPr>
                        <a:t> RL.1.7</a:t>
                      </a:r>
                      <a:endParaRPr lang="en-US" sz="1100" b="0" i="1"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a:p>
                  </a:txBody>
                  <a:tcPr>
                    <a:solidFill>
                      <a:schemeClr val="bg1"/>
                    </a:solidFill>
                  </a:tcPr>
                </a:tc>
                <a:tc hMerge="1">
                  <a:txBody>
                    <a:bodyPr/>
                    <a:lstStyle/>
                    <a:p>
                      <a:endParaRPr lang="en-US"/>
                    </a:p>
                  </a:txBody>
                  <a:tcPr/>
                </a:tc>
              </a:tr>
              <a:tr h="280966">
                <a:tc>
                  <a:txBody>
                    <a:bodyPr/>
                    <a:lstStyle/>
                    <a:p>
                      <a:pPr algn="ctr">
                        <a:lnSpc>
                          <a:spcPct val="100000"/>
                        </a:lnSpc>
                        <a:spcAft>
                          <a:spcPts val="0"/>
                        </a:spcAft>
                      </a:pPr>
                      <a:r>
                        <a:rPr lang="en-US" sz="1400" b="1" dirty="0" smtClean="0"/>
                        <a:t>6</a:t>
                      </a:r>
                      <a:endParaRPr lang="en-US" sz="1400" b="1" dirty="0"/>
                    </a:p>
                  </a:txBody>
                  <a:tcPr anchor="ctr">
                    <a:solidFill>
                      <a:schemeClr val="bg1"/>
                    </a:solidFill>
                  </a:tcPr>
                </a:tc>
                <a:tc gridSpan="3">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I can answer who, what, when, where and how questions about a story. </a:t>
                      </a:r>
                      <a:r>
                        <a:rPr lang="en-US" sz="1000" b="0" i="0" dirty="0" smtClean="0">
                          <a:latin typeface="+mn-lt"/>
                          <a:ea typeface="Calibri"/>
                          <a:cs typeface="Times New Roman"/>
                        </a:rPr>
                        <a:t> </a:t>
                      </a:r>
                      <a:r>
                        <a:rPr lang="en-US" sz="1000" b="0" i="1" dirty="0" smtClean="0">
                          <a:latin typeface="+mn-lt"/>
                          <a:ea typeface="Calibri"/>
                          <a:cs typeface="Times New Roman"/>
                        </a:rPr>
                        <a:t>RL.1.7</a:t>
                      </a:r>
                      <a:endParaRPr lang="en-US" sz="1100" b="0" i="1" dirty="0" smtClean="0">
                        <a:latin typeface="+mn-lt"/>
                        <a:ea typeface="Calibri"/>
                        <a:cs typeface="Times New Roman"/>
                      </a:endParaRPr>
                    </a:p>
                  </a:txBody>
                  <a:tcPr anchor="ctr">
                    <a:solidFill>
                      <a:schemeClr val="bg1"/>
                    </a:solidFill>
                  </a:tcPr>
                </a:tc>
                <a:tc hMerge="1">
                  <a:txBody>
                    <a:bodyPr/>
                    <a:lstStyle/>
                    <a:p>
                      <a:endParaRPr lang="en-US"/>
                    </a:p>
                  </a:txBody>
                  <a:tcPr/>
                </a:tc>
                <a:tc hMerge="1">
                  <a:txBody>
                    <a:bodyPr/>
                    <a:lstStyle/>
                    <a:p>
                      <a:endParaRPr lang="en-US"/>
                    </a:p>
                  </a:txBody>
                  <a:tcPr/>
                </a:tc>
                <a:tc gridSpan="2">
                  <a:txBody>
                    <a:bodyPr/>
                    <a:lstStyle/>
                    <a:p>
                      <a:pPr>
                        <a:lnSpc>
                          <a:spcPct val="100000"/>
                        </a:lnSpc>
                        <a:spcAft>
                          <a:spcPts val="0"/>
                        </a:spcAft>
                      </a:pPr>
                      <a:endParaRPr lang="en-US" sz="1000" dirty="0" smtClean="0"/>
                    </a:p>
                  </a:txBody>
                  <a:tcPr>
                    <a:solidFill>
                      <a:schemeClr val="bg1"/>
                    </a:solidFill>
                  </a:tcPr>
                </a:tc>
                <a:tc hMerge="1">
                  <a:txBody>
                    <a:bodyPr/>
                    <a:lstStyle/>
                    <a:p>
                      <a:endParaRPr lang="en-US"/>
                    </a:p>
                  </a:txBody>
                  <a:tcPr/>
                </a:tc>
              </a:tr>
              <a:tr h="370840">
                <a:tc>
                  <a:txBody>
                    <a:bodyPr/>
                    <a:lstStyle/>
                    <a:p>
                      <a:pPr algn="ctr">
                        <a:lnSpc>
                          <a:spcPct val="100000"/>
                        </a:lnSpc>
                        <a:spcAft>
                          <a:spcPts val="0"/>
                        </a:spcAft>
                      </a:pPr>
                      <a:r>
                        <a:rPr lang="en-US" sz="1400" b="1" dirty="0" smtClean="0"/>
                        <a:t>7</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Times New Roman"/>
                        </a:rPr>
                        <a:t>I can find information to identify specifically who is telling a story.</a:t>
                      </a:r>
                      <a:r>
                        <a:rPr lang="en-US" sz="1000" b="0" baseline="0" dirty="0" smtClean="0">
                          <a:solidFill>
                            <a:srgbClr val="000000"/>
                          </a:solidFill>
                          <a:effectLst/>
                          <a:latin typeface="+mn-lt"/>
                          <a:ea typeface="Times New Roman"/>
                          <a:cs typeface="Times New Roman"/>
                        </a:rPr>
                        <a:t> RL.1.6</a:t>
                      </a:r>
                      <a:endParaRPr lang="en-US" sz="1100" b="0" i="1" dirty="0" smtClean="0">
                        <a:latin typeface="+mn-lt"/>
                        <a:ea typeface="Calibri"/>
                        <a:cs typeface="Times New Roman"/>
                      </a:endParaRP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3</a:t>
                      </a:r>
                    </a:p>
                  </a:txBody>
                  <a:tcPr anchor="ctr">
                    <a:solidFill>
                      <a:schemeClr val="bg1"/>
                    </a:solidFill>
                  </a:tcPr>
                </a:tc>
                <a:tc>
                  <a:txBody>
                    <a:bodyPr/>
                    <a:lstStyle/>
                    <a:p>
                      <a:pPr marL="0" marR="0" indent="0" algn="ctr" defTabSz="966612" rtl="0" eaLnBrk="1" fontAlgn="auto" latinLnBrk="0" hangingPunct="1">
                        <a:lnSpc>
                          <a:spcPct val="100000"/>
                        </a:lnSpc>
                        <a:spcBef>
                          <a:spcPts val="0"/>
                        </a:spcBef>
                        <a:spcAft>
                          <a:spcPts val="0"/>
                        </a:spcAft>
                        <a:buClrTx/>
                        <a:buSzTx/>
                        <a:buFontTx/>
                        <a:buNone/>
                        <a:tabLst/>
                        <a:defRPr/>
                      </a:pPr>
                      <a:r>
                        <a:rPr lang="en-US" sz="1400" b="1" i="0" dirty="0" smtClean="0">
                          <a:effectLst>
                            <a:outerShdw blurRad="38100" dist="38100" dir="2700000" algn="tl">
                              <a:srgbClr val="000000">
                                <a:alpha val="43137"/>
                              </a:srgbClr>
                            </a:outerShdw>
                          </a:effectLst>
                          <a:latin typeface="+mn-lt"/>
                          <a:ea typeface="Calibri"/>
                          <a:cs typeface="Times New Roman"/>
                        </a:rPr>
                        <a:t>2</a:t>
                      </a: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1</a:t>
                      </a:r>
                      <a:endParaRPr lang="en-US" sz="1400" b="1" i="0"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i="0" dirty="0" smtClean="0">
                          <a:effectLst>
                            <a:outerShdw blurRad="38100" dist="38100" dir="2700000" algn="tl">
                              <a:srgbClr val="000000">
                                <a:alpha val="43137"/>
                              </a:srgbClr>
                            </a:outerShdw>
                          </a:effectLst>
                        </a:rPr>
                        <a:t>0</a:t>
                      </a:r>
                      <a:endParaRPr lang="en-US" sz="1400" b="1" i="0" dirty="0">
                        <a:effectLst>
                          <a:outerShdw blurRad="38100" dist="38100" dir="2700000" algn="tl">
                            <a:srgbClr val="000000">
                              <a:alpha val="43137"/>
                            </a:srgbClr>
                          </a:outerShdw>
                        </a:effectLst>
                      </a:endParaRPr>
                    </a:p>
                  </a:txBody>
                  <a:tcPr anchor="ctr">
                    <a:solidFill>
                      <a:schemeClr val="bg1"/>
                    </a:solidFill>
                  </a:tcPr>
                </a:tc>
              </a:tr>
              <a:tr h="370840">
                <a:tc>
                  <a:txBody>
                    <a:bodyPr/>
                    <a:lstStyle/>
                    <a:p>
                      <a:pPr algn="ctr">
                        <a:lnSpc>
                          <a:spcPct val="100000"/>
                        </a:lnSpc>
                        <a:spcAft>
                          <a:spcPts val="0"/>
                        </a:spcAft>
                      </a:pPr>
                      <a:r>
                        <a:rPr lang="en-US" sz="1400" b="1" dirty="0" smtClean="0"/>
                        <a:t>8</a:t>
                      </a:r>
                      <a:endParaRPr lang="en-US" sz="1400" b="1" dirty="0"/>
                    </a:p>
                  </a:txBody>
                  <a:tcPr anchor="ctr">
                    <a:solidFill>
                      <a:schemeClr val="bg1"/>
                    </a:solidFill>
                  </a:tcPr>
                </a:tc>
                <a:tc>
                  <a:txBody>
                    <a:bodyPr/>
                    <a:lstStyle/>
                    <a:p>
                      <a:pPr marL="0" marR="0" indent="0" algn="l" defTabSz="966612" rtl="0" eaLnBrk="1" fontAlgn="auto" latinLnBrk="0" hangingPunct="1">
                        <a:lnSpc>
                          <a:spcPct val="100000"/>
                        </a:lnSpc>
                        <a:spcBef>
                          <a:spcPts val="0"/>
                        </a:spcBef>
                        <a:spcAft>
                          <a:spcPts val="0"/>
                        </a:spcAft>
                        <a:buClrTx/>
                        <a:buSzTx/>
                        <a:buFontTx/>
                        <a:buNone/>
                        <a:tabLst/>
                        <a:defRPr/>
                      </a:pPr>
                      <a:r>
                        <a:rPr lang="en-US" sz="1000" b="0" dirty="0" smtClean="0">
                          <a:solidFill>
                            <a:srgbClr val="000000"/>
                          </a:solidFill>
                          <a:effectLst/>
                          <a:latin typeface="+mn-lt"/>
                          <a:ea typeface="Times New Roman"/>
                          <a:cs typeface="Calibri"/>
                        </a:rPr>
                        <a:t>I can find and explain information using illustrations and words. </a:t>
                      </a:r>
                      <a:r>
                        <a:rPr lang="en-US" sz="1000" b="0" i="1" baseline="0" dirty="0" smtClean="0">
                          <a:latin typeface="+mn-lt"/>
                          <a:ea typeface="Calibri"/>
                          <a:cs typeface="Times New Roman"/>
                        </a:rPr>
                        <a:t>L.1.7</a:t>
                      </a:r>
                      <a:endParaRPr lang="en-US" sz="1100" b="0" i="1" dirty="0" smtClean="0">
                        <a:latin typeface="+mn-lt"/>
                        <a:ea typeface="Calibri"/>
                        <a:cs typeface="Times New Roman"/>
                      </a:endParaRPr>
                    </a:p>
                  </a:txBody>
                  <a:tcPr anchor="ctr">
                    <a:solidFill>
                      <a:schemeClr val="bg1"/>
                    </a:solidFill>
                  </a:tcPr>
                </a:tc>
                <a:tc gridSpan="2">
                  <a:txBody>
                    <a:bodyPr/>
                    <a:lstStyle/>
                    <a:p>
                      <a:pPr algn="ctr"/>
                      <a:r>
                        <a:rPr lang="en-US" sz="1400" b="1" dirty="0" smtClean="0">
                          <a:effectLst>
                            <a:outerShdw blurRad="38100" dist="38100" dir="2700000" algn="tl">
                              <a:srgbClr val="000000">
                                <a:alpha val="43137"/>
                              </a:srgbClr>
                            </a:outerShdw>
                          </a:effectLst>
                        </a:rPr>
                        <a:t>2</a:t>
                      </a:r>
                      <a:endParaRPr lang="en-US" sz="1400" b="1" dirty="0">
                        <a:effectLst>
                          <a:outerShdw blurRad="38100" dist="38100" dir="2700000" algn="tl">
                            <a:srgbClr val="000000">
                              <a:alpha val="43137"/>
                            </a:srgbClr>
                          </a:outerShdw>
                        </a:effectLst>
                      </a:endParaRPr>
                    </a:p>
                  </a:txBody>
                  <a:tcPr anchor="ctr">
                    <a:solidFill>
                      <a:schemeClr val="bg1"/>
                    </a:solidFill>
                  </a:tcPr>
                </a:tc>
                <a:tc hMerge="1">
                  <a:txBody>
                    <a:bodyPr/>
                    <a:lstStyle/>
                    <a:p>
                      <a:endParaRPr lang="en-US"/>
                    </a:p>
                  </a:txBody>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1</a:t>
                      </a:r>
                      <a:endParaRPr lang="en-US" sz="1400" b="1" dirty="0">
                        <a:effectLst>
                          <a:outerShdw blurRad="38100" dist="38100" dir="2700000" algn="tl">
                            <a:srgbClr val="000000">
                              <a:alpha val="43137"/>
                            </a:srgbClr>
                          </a:outerShdw>
                        </a:effectLst>
                      </a:endParaRPr>
                    </a:p>
                  </a:txBody>
                  <a:tcPr anchor="ctr">
                    <a:solidFill>
                      <a:schemeClr val="bg1"/>
                    </a:solidFill>
                  </a:tcPr>
                </a:tc>
                <a:tc>
                  <a:txBody>
                    <a:bodyPr/>
                    <a:lstStyle/>
                    <a:p>
                      <a:pPr algn="ctr">
                        <a:lnSpc>
                          <a:spcPct val="100000"/>
                        </a:lnSpc>
                        <a:spcAft>
                          <a:spcPts val="0"/>
                        </a:spcAft>
                      </a:pPr>
                      <a:r>
                        <a:rPr lang="en-US" sz="1400" b="1" dirty="0" smtClean="0">
                          <a:effectLst>
                            <a:outerShdw blurRad="38100" dist="38100" dir="2700000" algn="tl">
                              <a:srgbClr val="000000">
                                <a:alpha val="43137"/>
                              </a:srgbClr>
                            </a:outerShdw>
                          </a:effectLst>
                        </a:rPr>
                        <a:t>0</a:t>
                      </a:r>
                      <a:endParaRPr lang="en-US" sz="1400" b="1" dirty="0">
                        <a:effectLst>
                          <a:outerShdw blurRad="38100" dist="38100" dir="2700000" algn="tl">
                            <a:srgbClr val="000000">
                              <a:alpha val="43137"/>
                            </a:srgbClr>
                          </a:outerShdw>
                        </a:effectLst>
                      </a:endParaRPr>
                    </a:p>
                  </a:txBody>
                  <a:tcPr anchor="ctr">
                    <a:solidFill>
                      <a:schemeClr val="bg1"/>
                    </a:solidFill>
                  </a:tcPr>
                </a:tc>
              </a:tr>
            </a:tbl>
          </a:graphicData>
        </a:graphic>
      </p:graphicFrame>
      <p:sp>
        <p:nvSpPr>
          <p:cNvPr id="2" name="TextBox 1"/>
          <p:cNvSpPr txBox="1"/>
          <p:nvPr/>
        </p:nvSpPr>
        <p:spPr>
          <a:xfrm>
            <a:off x="381000" y="530423"/>
            <a:ext cx="6248399" cy="307777"/>
          </a:xfrm>
          <a:prstGeom prst="rect">
            <a:avLst/>
          </a:prstGeom>
          <a:noFill/>
        </p:spPr>
        <p:txBody>
          <a:bodyPr wrap="square" rtlCol="0">
            <a:spAutoFit/>
          </a:bodyPr>
          <a:lstStyle/>
          <a:p>
            <a:r>
              <a:rPr lang="en-US" sz="1200" dirty="0" smtClean="0"/>
              <a:t>Color the box green if your answer was correct. Color the box red if your answer was not correct</a:t>
            </a:r>
            <a:r>
              <a:rPr lang="en-US" sz="1400" dirty="0" smtClean="0"/>
              <a:t>.  </a:t>
            </a:r>
            <a:endParaRPr lang="en-US" sz="1400" b="1" dirty="0">
              <a:solidFill>
                <a:srgbClr val="C00000"/>
              </a:solidFill>
              <a:effectLst>
                <a:outerShdw blurRad="38100" dist="38100" dir="2700000" algn="tl">
                  <a:srgbClr val="000000">
                    <a:alpha val="43137"/>
                  </a:srgbClr>
                </a:outerShdw>
              </a:effectLst>
            </a:endParaRPr>
          </a:p>
        </p:txBody>
      </p:sp>
      <p:sp>
        <p:nvSpPr>
          <p:cNvPr id="9" name="Curved Down Arrow 8"/>
          <p:cNvSpPr/>
          <p:nvPr/>
        </p:nvSpPr>
        <p:spPr>
          <a:xfrm rot="1521726">
            <a:off x="5084914" y="990011"/>
            <a:ext cx="875075" cy="2545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949007263"/>
              </p:ext>
            </p:extLst>
          </p:nvPr>
        </p:nvGraphicFramePr>
        <p:xfrm>
          <a:off x="365125" y="7315200"/>
          <a:ext cx="6340475" cy="1574729"/>
        </p:xfrm>
        <a:graphic>
          <a:graphicData uri="http://schemas.openxmlformats.org/drawingml/2006/table">
            <a:tbl>
              <a:tblPr firstRow="1" bandRow="1">
                <a:tableStyleId>{5940675A-B579-460E-94D1-54222C63F5DA}</a:tableStyleId>
              </a:tblPr>
              <a:tblGrid>
                <a:gridCol w="533400"/>
                <a:gridCol w="4011704"/>
                <a:gridCol w="579470"/>
                <a:gridCol w="563531"/>
                <a:gridCol w="652370"/>
              </a:tblGrid>
              <a:tr h="152400">
                <a:tc gridSpan="5">
                  <a:txBody>
                    <a:bodyPr/>
                    <a:lstStyle/>
                    <a:p>
                      <a:pPr algn="ctr">
                        <a:lnSpc>
                          <a:spcPct val="100000"/>
                        </a:lnSpc>
                        <a:spcAft>
                          <a:spcPts val="0"/>
                        </a:spcAft>
                      </a:pPr>
                      <a:r>
                        <a:rPr lang="en-US" sz="1400" b="1" dirty="0" smtClean="0"/>
                        <a:t>Writing</a:t>
                      </a:r>
                      <a:endParaRPr lang="en-US" sz="1400" b="1" dirty="0"/>
                    </a:p>
                  </a:txBody>
                  <a:tcPr marL="97155" marR="97155" marT="47897" marB="47897" anchor="ctr">
                    <a:solidFill>
                      <a:schemeClr val="accent3">
                        <a:lumMod val="40000"/>
                        <a:lumOff val="60000"/>
                      </a:schemeClr>
                    </a:solidFill>
                  </a:tcPr>
                </a:tc>
                <a:tc hMerge="1">
                  <a:txBody>
                    <a:bodyPr/>
                    <a:lstStyle/>
                    <a:p>
                      <a:pPr marL="0" marR="0" indent="0" algn="l" defTabSz="966612" rtl="0" eaLnBrk="1" fontAlgn="auto" latinLnBrk="0" hangingPunct="1">
                        <a:lnSpc>
                          <a:spcPct val="100000"/>
                        </a:lnSpc>
                        <a:spcBef>
                          <a:spcPts val="0"/>
                        </a:spcBef>
                        <a:spcAft>
                          <a:spcPts val="0"/>
                        </a:spcAft>
                        <a:buClrTx/>
                        <a:buSzTx/>
                        <a:buFontTx/>
                        <a:buNone/>
                        <a:tabLst/>
                        <a:defRPr/>
                      </a:pPr>
                      <a:endParaRPr lang="en-US" sz="1000" b="0" dirty="0" smtClean="0">
                        <a:latin typeface="+mn-lt"/>
                        <a:ea typeface="Calibri"/>
                        <a:cs typeface="Times New Roman"/>
                      </a:endParaRPr>
                    </a:p>
                  </a:txBody>
                  <a:tcPr marL="85725" marR="85725" marT="43543" marB="43543" anchor="ctr">
                    <a:solidFill>
                      <a:schemeClr val="bg1"/>
                    </a:solidFill>
                  </a:tcPr>
                </a:tc>
                <a:tc hMerge="1">
                  <a:txBody>
                    <a:bodyPr/>
                    <a:lstStyle/>
                    <a:p>
                      <a:endParaRPr lang="en-US"/>
                    </a:p>
                  </a:txBody>
                  <a:tcPr/>
                </a:tc>
                <a:tc hMerge="1">
                  <a:txBody>
                    <a:bodyPr/>
                    <a:lstStyle/>
                    <a:p>
                      <a:pPr algn="ctr">
                        <a:lnSpc>
                          <a:spcPct val="100000"/>
                        </a:lnSpc>
                        <a:spcAft>
                          <a:spcPts val="0"/>
                        </a:spcAft>
                      </a:pP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c hMerge="1">
                  <a:txBody>
                    <a:bodyPr/>
                    <a:lstStyle/>
                    <a:p>
                      <a:pPr algn="ctr"/>
                      <a:endParaRPr lang="en-US" sz="1400" b="1" i="0" dirty="0">
                        <a:effectLst>
                          <a:outerShdw blurRad="38100" dist="38100" dir="2700000" algn="tl">
                            <a:srgbClr val="000000">
                              <a:alpha val="43137"/>
                            </a:srgbClr>
                          </a:outerShdw>
                        </a:effectLst>
                      </a:endParaRPr>
                    </a:p>
                  </a:txBody>
                  <a:tcPr marL="85725" marR="85725" marT="43543" marB="43543" anchor="ctr">
                    <a:solidFill>
                      <a:schemeClr val="bg1"/>
                    </a:solidFill>
                  </a:tcPr>
                </a:tc>
              </a:tr>
              <a:tr h="251027">
                <a:tc>
                  <a:txBody>
                    <a:bodyPr/>
                    <a:lstStyle/>
                    <a:p>
                      <a:pPr algn="ctr">
                        <a:lnSpc>
                          <a:spcPct val="100000"/>
                        </a:lnSpc>
                        <a:spcAft>
                          <a:spcPts val="0"/>
                        </a:spcAft>
                      </a:pPr>
                      <a:r>
                        <a:rPr lang="en-US" sz="1400" b="1" dirty="0" smtClean="0"/>
                        <a:t>17</a:t>
                      </a:r>
                      <a:endParaRPr lang="en-US" sz="1400" b="1" dirty="0"/>
                    </a:p>
                  </a:txBody>
                  <a:tcPr marL="97155" marR="97155" marT="47897" marB="47897" anchor="ctr">
                    <a:solidFill>
                      <a:schemeClr val="bg1"/>
                    </a:solidFill>
                  </a:tcPr>
                </a:tc>
                <a:tc>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i="0" kern="1200" baseline="0" dirty="0" smtClean="0">
                          <a:solidFill>
                            <a:srgbClr val="000000"/>
                          </a:solidFill>
                          <a:effectLst/>
                          <a:latin typeface="+mn-lt"/>
                          <a:ea typeface="Times New Roman"/>
                          <a:cs typeface="Times New Roman"/>
                        </a:rPr>
                        <a:t>Write a conclusion to the paragraph. W.1.2c  (Brief Write)</a:t>
                      </a:r>
                      <a:endParaRPr lang="en-US" sz="1100" b="0" dirty="0" smtClean="0">
                        <a:latin typeface="+mn-lt"/>
                        <a:ea typeface="Calibri"/>
                        <a:cs typeface="Times New Roman"/>
                      </a:endParaRPr>
                    </a:p>
                  </a:txBody>
                  <a:tcPr marL="97155" marR="97155" marT="47897" marB="47897" anchor="ctr">
                    <a:solidFill>
                      <a:schemeClr val="bg1"/>
                    </a:solidFill>
                  </a:tcPr>
                </a:tc>
                <a:tc>
                  <a:txBody>
                    <a:bodyPr/>
                    <a:lstStyle/>
                    <a:p>
                      <a:pPr algn="ctr"/>
                      <a:r>
                        <a:rPr lang="en-US" sz="1500" b="1" dirty="0" smtClean="0">
                          <a:effectLst>
                            <a:outerShdw blurRad="38100" dist="38100" dir="2700000" algn="tl">
                              <a:srgbClr val="000000">
                                <a:alpha val="43137"/>
                              </a:srgbClr>
                            </a:outerShdw>
                          </a:effectLst>
                        </a:rPr>
                        <a:t>2</a:t>
                      </a:r>
                      <a:endParaRPr lang="en-US" sz="1500" b="1"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lnSpc>
                          <a:spcPct val="100000"/>
                        </a:lnSpc>
                        <a:spcAft>
                          <a:spcPts val="0"/>
                        </a:spcAft>
                      </a:pPr>
                      <a:r>
                        <a:rPr lang="en-US" sz="1500" b="1" i="0" dirty="0" smtClean="0">
                          <a:effectLst>
                            <a:outerShdw blurRad="38100" dist="38100" dir="2700000" algn="tl">
                              <a:srgbClr val="000000">
                                <a:alpha val="43137"/>
                              </a:srgbClr>
                            </a:outerShdw>
                          </a:effectLst>
                        </a:rPr>
                        <a:t>1</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c>
                  <a:txBody>
                    <a:bodyPr/>
                    <a:lstStyle/>
                    <a:p>
                      <a:pPr algn="ctr"/>
                      <a:r>
                        <a:rPr lang="en-US" sz="1500" b="1" i="0" dirty="0" smtClean="0">
                          <a:effectLst>
                            <a:outerShdw blurRad="38100" dist="38100" dir="2700000" algn="tl">
                              <a:srgbClr val="000000">
                                <a:alpha val="43137"/>
                              </a:srgbClr>
                            </a:outerShdw>
                          </a:effectLst>
                        </a:rPr>
                        <a:t>0</a:t>
                      </a:r>
                      <a:endParaRPr lang="en-US" sz="1500" b="1" i="0" dirty="0">
                        <a:effectLst>
                          <a:outerShdw blurRad="38100" dist="38100" dir="2700000" algn="tl">
                            <a:srgbClr val="000000">
                              <a:alpha val="43137"/>
                            </a:srgbClr>
                          </a:outerShdw>
                        </a:effectLst>
                      </a:endParaRPr>
                    </a:p>
                  </a:txBody>
                  <a:tcPr marL="97155" marR="97155" marT="47897" marB="47897" anchor="ctr">
                    <a:solidFill>
                      <a:schemeClr val="bg1"/>
                    </a:solidFill>
                  </a:tcPr>
                </a:tc>
              </a:tr>
              <a:tr h="313727">
                <a:tc>
                  <a:txBody>
                    <a:bodyPr/>
                    <a:lstStyle/>
                    <a:p>
                      <a:pPr algn="ctr">
                        <a:lnSpc>
                          <a:spcPct val="100000"/>
                        </a:lnSpc>
                        <a:spcAft>
                          <a:spcPts val="0"/>
                        </a:spcAft>
                      </a:pPr>
                      <a:r>
                        <a:rPr lang="en-US" sz="1400" b="1" dirty="0" smtClean="0"/>
                        <a:t>18</a:t>
                      </a:r>
                      <a:endParaRPr lang="en-US" sz="1400" b="1" dirty="0"/>
                    </a:p>
                  </a:txBody>
                  <a:tcPr marL="97155" marR="97155" marT="47897" marB="47897" anchor="ctr">
                    <a:solidFill>
                      <a:schemeClr val="bg1"/>
                    </a:solidFill>
                  </a:tcPr>
                </a:tc>
                <a:tc gridSpan="2">
                  <a:txBody>
                    <a:bodyPr/>
                    <a:lstStyle/>
                    <a:p>
                      <a:pPr marL="0" marR="0" indent="0" algn="l" defTabSz="1018809" rtl="0" eaLnBrk="1" fontAlgn="auto" latinLnBrk="0" hangingPunct="1">
                        <a:lnSpc>
                          <a:spcPct val="100000"/>
                        </a:lnSpc>
                        <a:spcBef>
                          <a:spcPts val="0"/>
                        </a:spcBef>
                        <a:spcAft>
                          <a:spcPts val="0"/>
                        </a:spcAft>
                        <a:buClrTx/>
                        <a:buSzTx/>
                        <a:buFont typeface="+mj-lt"/>
                        <a:buNone/>
                        <a:tabLst/>
                        <a:defRPr/>
                      </a:pPr>
                      <a:r>
                        <a:rPr lang="en-US" sz="1100" b="0" dirty="0" smtClean="0">
                          <a:latin typeface="+mn-lt"/>
                          <a:ea typeface="Times New Roman"/>
                          <a:cs typeface="Helvetica" panose="020B0604020202020204" pitchFamily="34" charset="0"/>
                        </a:rPr>
                        <a:t>Which sentence would best finish the paragraph? </a:t>
                      </a:r>
                      <a:r>
                        <a:rPr lang="en-US" sz="1100" b="0" dirty="0" smtClean="0">
                          <a:latin typeface="+mn-lt"/>
                          <a:cs typeface="Helvetica" panose="020B0604020202020204" pitchFamily="34" charset="0"/>
                        </a:rPr>
                        <a:t>W.1.2b</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19</a:t>
                      </a:r>
                      <a:endParaRPr lang="en-US" sz="1400" b="1" dirty="0"/>
                    </a:p>
                  </a:txBody>
                  <a:tcPr marL="97155" marR="97155" marT="47897" marB="47897" anchor="ctr">
                    <a:solidFill>
                      <a:schemeClr val="bg1"/>
                    </a:solidFill>
                  </a:tcPr>
                </a:tc>
                <a:tc gridSpan="2">
                  <a:txBody>
                    <a:bodyPr/>
                    <a:lstStyle/>
                    <a:p>
                      <a:pPr marL="0" marR="0" lvl="0" indent="0" algn="l" defTabSz="1018809" rtl="0" eaLnBrk="1" fontAlgn="auto" latinLnBrk="0" hangingPunct="1">
                        <a:lnSpc>
                          <a:spcPct val="100000"/>
                        </a:lnSpc>
                        <a:spcBef>
                          <a:spcPts val="0"/>
                        </a:spcBef>
                        <a:spcAft>
                          <a:spcPts val="0"/>
                        </a:spcAft>
                        <a:buClrTx/>
                        <a:buSzTx/>
                        <a:buFontTx/>
                        <a:buNone/>
                        <a:tabLst/>
                        <a:defRPr/>
                      </a:pPr>
                      <a:r>
                        <a:rPr lang="en-US" sz="1100" b="0" dirty="0" smtClean="0">
                          <a:latin typeface="+mn-lt"/>
                        </a:rPr>
                        <a:t>Which word could be used to replace small ?</a:t>
                      </a:r>
                      <a:r>
                        <a:rPr lang="en-US" sz="1100" b="0" baseline="0" dirty="0" smtClean="0">
                          <a:latin typeface="+mn-lt"/>
                        </a:rPr>
                        <a:t> </a:t>
                      </a:r>
                      <a:r>
                        <a:rPr lang="en-US" sz="1100" b="0" dirty="0" smtClean="0">
                          <a:latin typeface="+mn-lt"/>
                          <a:cs typeface="Helvetica" panose="020B0604020202020204" pitchFamily="34" charset="0"/>
                        </a:rPr>
                        <a:t>L.1.5d</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r h="313727">
                <a:tc>
                  <a:txBody>
                    <a:bodyPr/>
                    <a:lstStyle/>
                    <a:p>
                      <a:pPr algn="ctr">
                        <a:lnSpc>
                          <a:spcPct val="100000"/>
                        </a:lnSpc>
                        <a:spcAft>
                          <a:spcPts val="0"/>
                        </a:spcAft>
                      </a:pPr>
                      <a:r>
                        <a:rPr lang="en-US" sz="1400" b="1" dirty="0" smtClean="0"/>
                        <a:t>20</a:t>
                      </a:r>
                      <a:endParaRPr lang="en-US" sz="1400" b="1" dirty="0"/>
                    </a:p>
                  </a:txBody>
                  <a:tcPr marL="97155" marR="97155" marT="47897" marB="47897" anchor="ctr">
                    <a:solidFill>
                      <a:schemeClr val="bg1"/>
                    </a:solid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dirty="0" smtClean="0">
                          <a:latin typeface="+mn-lt"/>
                          <a:cs typeface="Helvetica" panose="020B0604020202020204" pitchFamily="34" charset="0"/>
                        </a:rPr>
                        <a:t>Which is the correct way to write this sentence?</a:t>
                      </a:r>
                      <a:r>
                        <a:rPr lang="en-US" sz="1100" b="0" baseline="0" dirty="0" smtClean="0">
                          <a:latin typeface="+mn-lt"/>
                          <a:cs typeface="Helvetica" panose="020B0604020202020204" pitchFamily="34" charset="0"/>
                        </a:rPr>
                        <a:t> </a:t>
                      </a:r>
                      <a:r>
                        <a:rPr kumimoji="0" lang="en-US" sz="1000" b="0" i="0" u="none" strike="noStrike" kern="1200" cap="none" spc="0" normalizeH="0" baseline="0" noProof="0" dirty="0" smtClean="0">
                          <a:ln>
                            <a:noFill/>
                          </a:ln>
                          <a:solidFill>
                            <a:prstClr val="black"/>
                          </a:solidFill>
                          <a:effectLst/>
                          <a:uLnTx/>
                          <a:uFillTx/>
                          <a:latin typeface="+mn-lt"/>
                          <a:ea typeface="+mn-ea"/>
                          <a:cs typeface="Helvetica" panose="020B0604020202020204" pitchFamily="34" charset="0"/>
                        </a:rPr>
                        <a:t>L.1.2c</a:t>
                      </a:r>
                    </a:p>
                  </a:txBody>
                  <a:tcPr marL="97155" marR="97155" marT="47897" marB="47897" anchor="ctr">
                    <a:solidFill>
                      <a:schemeClr val="bg1"/>
                    </a:solidFill>
                  </a:tcPr>
                </a:tc>
                <a:tc hMerge="1">
                  <a:txBody>
                    <a:bodyPr/>
                    <a:lstStyle/>
                    <a:p>
                      <a:endParaRPr lang="en-US"/>
                    </a:p>
                  </a:txBody>
                  <a:tcPr/>
                </a:tc>
                <a:tc gridSpan="2">
                  <a:txBody>
                    <a:bodyPr/>
                    <a:lstStyle/>
                    <a:p>
                      <a:pPr algn="ctr">
                        <a:lnSpc>
                          <a:spcPct val="100000"/>
                        </a:lnSpc>
                        <a:spcAft>
                          <a:spcPts val="0"/>
                        </a:spcAft>
                      </a:pPr>
                      <a:endParaRPr lang="en-US" sz="1100" b="1" i="0" dirty="0">
                        <a:effectLst>
                          <a:outerShdw blurRad="38100" dist="38100" dir="2700000" algn="tl">
                            <a:srgbClr val="000000">
                              <a:alpha val="43137"/>
                            </a:srgbClr>
                          </a:outerShdw>
                        </a:effectLst>
                      </a:endParaRPr>
                    </a:p>
                  </a:txBody>
                  <a:tcPr marL="97155" marR="97155" marT="47897" marB="47897" anchor="ctr">
                    <a:solidFill>
                      <a:schemeClr val="bg1"/>
                    </a:solidFill>
                  </a:tcPr>
                </a:tc>
                <a:tc hMerge="1">
                  <a:txBody>
                    <a:bodyPr/>
                    <a:lstStyle/>
                    <a:p>
                      <a:endParaRPr lang="en-US"/>
                    </a:p>
                  </a:txBody>
                  <a:tcPr/>
                </a:tc>
              </a:tr>
            </a:tbl>
          </a:graphicData>
        </a:graphic>
      </p:graphicFrame>
      <p:sp>
        <p:nvSpPr>
          <p:cNvPr id="11" name="Curved Down Arrow 10"/>
          <p:cNvSpPr/>
          <p:nvPr/>
        </p:nvSpPr>
        <p:spPr>
          <a:xfrm rot="1521726">
            <a:off x="5213657" y="3880902"/>
            <a:ext cx="774087" cy="323859"/>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68146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93147" y="457200"/>
            <a:ext cx="6415655" cy="1590292"/>
          </a:xfrm>
          <a:prstGeom prst="rect">
            <a:avLst/>
          </a:prstGeom>
          <a:noFill/>
        </p:spPr>
        <p:txBody>
          <a:bodyPr wrap="square" lIns="96630" tIns="48316" rIns="96630" bIns="48316" rtlCol="0">
            <a:spAutoFit/>
          </a:bodyPr>
          <a:lstStyle/>
          <a:p>
            <a:pPr lvl="0"/>
            <a:r>
              <a:rPr lang="en-US" sz="1700" b="1" u="sng" dirty="0">
                <a:solidFill>
                  <a:prstClr val="black"/>
                </a:solidFill>
              </a:rPr>
              <a:t>Directions</a:t>
            </a:r>
            <a:endParaRPr lang="en-US" sz="1500" dirty="0"/>
          </a:p>
          <a:p>
            <a:r>
              <a:rPr lang="en-US" sz="1000" dirty="0"/>
              <a:t>The HSD Elementary assessments are neither scripted nor timed assessments.   They are a tool to inform instructional decision making. It is not the intent of these assessments to have students “guess and check” answers for the sake of finishing an assessment.</a:t>
            </a:r>
          </a:p>
          <a:p>
            <a:endParaRPr lang="en-US" sz="1000" dirty="0"/>
          </a:p>
          <a:p>
            <a:r>
              <a:rPr lang="en-US" sz="1000" dirty="0"/>
              <a:t>All students should “move toward” taking the assessments independently but many will need scaffolding strategies. If students </a:t>
            </a:r>
            <a:r>
              <a:rPr lang="en-US" sz="1000" b="1" dirty="0"/>
              <a:t>are not </a:t>
            </a:r>
            <a:r>
              <a:rPr lang="en-US" sz="1000" dirty="0"/>
              <a:t>reading at grade level and can’t read the text, </a:t>
            </a:r>
            <a:r>
              <a:rPr lang="en-US" sz="1000" b="1" dirty="0"/>
              <a:t>please read the stories </a:t>
            </a:r>
            <a:r>
              <a:rPr lang="en-US" sz="1000" dirty="0"/>
              <a:t>to the students and ask the questions.  Allow students to read the parts of the text that they can. Please note the level of  differentiation a student needed.</a:t>
            </a:r>
          </a:p>
        </p:txBody>
      </p:sp>
      <p:sp>
        <p:nvSpPr>
          <p:cNvPr id="6" name="Rectangle 5"/>
          <p:cNvSpPr/>
          <p:nvPr/>
        </p:nvSpPr>
        <p:spPr>
          <a:xfrm>
            <a:off x="4794195" y="76200"/>
            <a:ext cx="2146025" cy="509690"/>
          </a:xfrm>
          <a:prstGeom prst="rect">
            <a:avLst/>
          </a:prstGeom>
          <a:solidFill>
            <a:schemeClr val="accent3">
              <a:lumMod val="20000"/>
              <a:lumOff val="8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01851" tIns="50925" rIns="101851" bIns="50925" rtlCol="0" anchor="t"/>
          <a:lstStyle/>
          <a:p>
            <a:r>
              <a:rPr lang="en-US" sz="800" b="1" dirty="0">
                <a:solidFill>
                  <a:schemeClr val="tx1"/>
                </a:solidFill>
              </a:rPr>
              <a:t>Order at HSD Print Shop…</a:t>
            </a:r>
          </a:p>
          <a:p>
            <a:r>
              <a:rPr lang="en-US" sz="800" dirty="0">
                <a:solidFill>
                  <a:schemeClr val="tx1"/>
                </a:solidFill>
                <a:hlinkClick r:id="rId2"/>
              </a:rPr>
              <a:t>http://www.hsd.k12.or.us/Departments/PrintShop/WebSubmissionForms.aspx</a:t>
            </a:r>
            <a:endParaRPr lang="en-US" sz="800" dirty="0">
              <a:solidFill>
                <a:schemeClr val="tx1"/>
              </a:solidFill>
            </a:endParaRPr>
          </a:p>
          <a:p>
            <a:endParaRPr lang="en-US" sz="800" dirty="0">
              <a:solidFill>
                <a:schemeClr val="tx1"/>
              </a:solidFill>
            </a:endParaRPr>
          </a:p>
        </p:txBody>
      </p:sp>
      <p:sp>
        <p:nvSpPr>
          <p:cNvPr id="2" name="Rectangle 1"/>
          <p:cNvSpPr/>
          <p:nvPr/>
        </p:nvSpPr>
        <p:spPr>
          <a:xfrm>
            <a:off x="461726" y="1905000"/>
            <a:ext cx="6478494" cy="616952"/>
          </a:xfrm>
          <a:prstGeom prst="rect">
            <a:avLst/>
          </a:prstGeom>
        </p:spPr>
        <p:txBody>
          <a:bodyPr wrap="square" lIns="86749" tIns="43375" rIns="86749" bIns="43375">
            <a:spAutoFit/>
          </a:bodyPr>
          <a:lstStyle/>
          <a:p>
            <a:pPr algn="ctr"/>
            <a:r>
              <a:rPr lang="en-US" sz="1300" b="1" dirty="0"/>
              <a:t>About this Assessment</a:t>
            </a:r>
          </a:p>
          <a:p>
            <a:endParaRPr lang="en-US" sz="1000" b="1" dirty="0"/>
          </a:p>
          <a:p>
            <a:r>
              <a:rPr lang="en-US" sz="1000" b="1" dirty="0"/>
              <a:t>This assessment includes:  </a:t>
            </a:r>
            <a:r>
              <a:rPr lang="en-US" sz="1000" dirty="0"/>
              <a:t>Selected-Response, Constructed-Response, and a Performance Task.</a:t>
            </a:r>
          </a:p>
        </p:txBody>
      </p:sp>
      <p:graphicFrame>
        <p:nvGraphicFramePr>
          <p:cNvPr id="3" name="Table 2"/>
          <p:cNvGraphicFramePr>
            <a:graphicFrameLocks noGrp="1"/>
          </p:cNvGraphicFramePr>
          <p:nvPr>
            <p:extLst/>
          </p:nvPr>
        </p:nvGraphicFramePr>
        <p:xfrm>
          <a:off x="511273" y="2588721"/>
          <a:ext cx="6086752" cy="1242060"/>
        </p:xfrm>
        <a:graphic>
          <a:graphicData uri="http://schemas.openxmlformats.org/drawingml/2006/table">
            <a:tbl>
              <a:tblPr firstRow="1" bandRow="1">
                <a:tableStyleId>{5940675A-B579-460E-94D1-54222C63F5DA}</a:tableStyleId>
              </a:tblPr>
              <a:tblGrid>
                <a:gridCol w="1711975"/>
                <a:gridCol w="2653552"/>
                <a:gridCol w="1721225"/>
              </a:tblGrid>
              <a:tr h="392776">
                <a:tc gridSpan="3">
                  <a:txBody>
                    <a:bodyPr/>
                    <a:lstStyle/>
                    <a:p>
                      <a:pPr algn="ctr"/>
                      <a:r>
                        <a:rPr lang="en-US" sz="1100" b="1" dirty="0" smtClean="0"/>
                        <a:t>Types of SBAC Constructed Response</a:t>
                      </a:r>
                      <a:r>
                        <a:rPr lang="en-US" sz="1100" b="1" baseline="0" dirty="0" smtClean="0"/>
                        <a:t> Rubrics in this Assessment</a:t>
                      </a:r>
                    </a:p>
                    <a:p>
                      <a:pPr algn="ctr"/>
                      <a:r>
                        <a:rPr lang="en-US" sz="900" b="1" baseline="0" dirty="0" smtClean="0">
                          <a:hlinkClick r:id="rId3"/>
                        </a:rPr>
                        <a:t>http://www.livebinders.com/play/play?id=774846</a:t>
                      </a:r>
                      <a:endParaRPr lang="en-US" sz="900" b="1" baseline="0" dirty="0" smtClean="0"/>
                    </a:p>
                  </a:txBody>
                  <a:tcPr marL="86061" marR="86061" marT="43642" marB="43642" anchor="ctr">
                    <a:solidFill>
                      <a:schemeClr val="bg1"/>
                    </a:solidFill>
                  </a:tcPr>
                </a:tc>
                <a:tc hMerge="1">
                  <a:txBody>
                    <a:bodyPr/>
                    <a:lstStyle/>
                    <a:p>
                      <a:endParaRPr lang="en-US"/>
                    </a:p>
                  </a:txBody>
                  <a:tcPr/>
                </a:tc>
                <a:tc hMerge="1">
                  <a:txBody>
                    <a:bodyPr/>
                    <a:lstStyle/>
                    <a:p>
                      <a:endParaRPr lang="en-US" dirty="0"/>
                    </a:p>
                  </a:txBody>
                  <a:tcPr/>
                </a:tc>
              </a:tr>
              <a:tr h="814647">
                <a:tc>
                  <a:txBody>
                    <a:bodyPr/>
                    <a:lstStyle/>
                    <a:p>
                      <a:pPr algn="l"/>
                      <a:r>
                        <a:rPr lang="en-US" sz="1000" b="1" dirty="0" smtClean="0"/>
                        <a:t>Reading</a:t>
                      </a:r>
                    </a:p>
                    <a:p>
                      <a:pPr marL="171450" indent="-171450" algn="l">
                        <a:buFont typeface="Arial" panose="020B0604020202020204" pitchFamily="34" charset="0"/>
                        <a:buChar char="•"/>
                      </a:pPr>
                      <a:r>
                        <a:rPr lang="en-US" sz="1000" b="0" dirty="0" smtClean="0"/>
                        <a:t>2 Point Short Response</a:t>
                      </a:r>
                    </a:p>
                    <a:p>
                      <a:pPr marL="171450" indent="-171450" algn="l">
                        <a:buFont typeface="Arial" panose="020B0604020202020204" pitchFamily="34" charset="0"/>
                        <a:buChar char="•"/>
                      </a:pPr>
                      <a:r>
                        <a:rPr lang="en-US" sz="1000" b="0" dirty="0" smtClean="0"/>
                        <a:t>3 Point Extended Response</a:t>
                      </a:r>
                    </a:p>
                  </a:txBody>
                  <a:tcPr marL="86061" marR="86061" marT="43642" marB="43642">
                    <a:solidFill>
                      <a:schemeClr val="bg1"/>
                    </a:solidFill>
                  </a:tcPr>
                </a:tc>
                <a:tc>
                  <a:txBody>
                    <a:bodyPr/>
                    <a:lstStyle/>
                    <a:p>
                      <a:pPr algn="l"/>
                      <a:r>
                        <a:rPr lang="en-US" sz="1000" b="1" dirty="0" smtClean="0"/>
                        <a:t>Writing</a:t>
                      </a:r>
                    </a:p>
                    <a:p>
                      <a:pPr marL="171450" indent="-171450" algn="l">
                        <a:buFont typeface="Arial" panose="020B0604020202020204" pitchFamily="34" charset="0"/>
                        <a:buChar char="•"/>
                      </a:pPr>
                      <a:r>
                        <a:rPr lang="en-US" sz="1000" b="0" dirty="0" smtClean="0"/>
                        <a:t>4 Point Full Composition Rubric (Performance Task)</a:t>
                      </a:r>
                    </a:p>
                    <a:p>
                      <a:pPr marL="171450" indent="-171450" algn="l">
                        <a:buFont typeface="Arial" panose="020B0604020202020204" pitchFamily="34" charset="0"/>
                        <a:buChar char="•"/>
                      </a:pPr>
                      <a:r>
                        <a:rPr lang="en-US" sz="1000" b="0" dirty="0" smtClean="0"/>
                        <a:t>3 Point Brief</a:t>
                      </a:r>
                      <a:r>
                        <a:rPr lang="en-US" sz="1000" b="0" baseline="0" dirty="0" smtClean="0"/>
                        <a:t> Write (1-2 Paragraphs) Rubric</a:t>
                      </a:r>
                    </a:p>
                    <a:p>
                      <a:pPr marL="171450" indent="-171450" algn="l">
                        <a:buFont typeface="Arial" panose="020B0604020202020204" pitchFamily="34" charset="0"/>
                        <a:buChar char="•"/>
                      </a:pPr>
                      <a:r>
                        <a:rPr lang="en-US" sz="1000" b="0" baseline="0" dirty="0" smtClean="0"/>
                        <a:t>3 Point Write to Revise Rubrics as Needed</a:t>
                      </a:r>
                      <a:endParaRPr lang="en-US" sz="1000" b="0" dirty="0" smtClean="0"/>
                    </a:p>
                  </a:txBody>
                  <a:tcPr marL="86061" marR="86061" marT="43642" marB="43642">
                    <a:solidFill>
                      <a:schemeClr val="bg1"/>
                    </a:solidFill>
                  </a:tcPr>
                </a:tc>
                <a:tc>
                  <a:txBody>
                    <a:bodyPr/>
                    <a:lstStyle/>
                    <a:p>
                      <a:pPr algn="l"/>
                      <a:r>
                        <a:rPr lang="en-US" sz="1000" b="1" dirty="0" smtClean="0"/>
                        <a:t>Research</a:t>
                      </a:r>
                    </a:p>
                    <a:p>
                      <a:pPr marL="171450" indent="-171450" algn="l">
                        <a:buFont typeface="Arial" panose="020B0604020202020204" pitchFamily="34" charset="0"/>
                        <a:buChar char="•"/>
                      </a:pPr>
                      <a:r>
                        <a:rPr lang="en-US" sz="1000" b="0" dirty="0" smtClean="0"/>
                        <a:t>2 Point Rubrics Measuring Research Skill Use</a:t>
                      </a:r>
                      <a:endParaRPr lang="en-US" sz="1000" b="0" dirty="0"/>
                    </a:p>
                  </a:txBody>
                  <a:tcPr marL="86061" marR="86061" marT="43642" marB="43642">
                    <a:solidFill>
                      <a:schemeClr val="bg1"/>
                    </a:solidFill>
                  </a:tcPr>
                </a:tc>
              </a:tr>
            </a:tbl>
          </a:graphicData>
        </a:graphic>
      </p:graphicFrame>
      <p:graphicFrame>
        <p:nvGraphicFramePr>
          <p:cNvPr id="7" name="Table 6"/>
          <p:cNvGraphicFramePr>
            <a:graphicFrameLocks noGrp="1"/>
          </p:cNvGraphicFramePr>
          <p:nvPr>
            <p:extLst/>
          </p:nvPr>
        </p:nvGraphicFramePr>
        <p:xfrm>
          <a:off x="596966" y="4073236"/>
          <a:ext cx="6208015" cy="4451466"/>
        </p:xfrm>
        <a:graphic>
          <a:graphicData uri="http://schemas.openxmlformats.org/drawingml/2006/table">
            <a:tbl>
              <a:tblPr firstRow="1" bandRow="1">
                <a:tableStyleId>{5940675A-B579-460E-94D1-54222C63F5DA}</a:tableStyleId>
              </a:tblPr>
              <a:tblGrid>
                <a:gridCol w="3342777"/>
                <a:gridCol w="2865238"/>
              </a:tblGrid>
              <a:tr h="581891">
                <a:tc gridSpan="2">
                  <a:txBody>
                    <a:bodyPr/>
                    <a:lstStyle/>
                    <a:p>
                      <a:pPr algn="ctr"/>
                      <a:r>
                        <a:rPr lang="en-US" sz="1300" b="1" dirty="0" smtClean="0"/>
                        <a:t>Quarter 2</a:t>
                      </a:r>
                      <a:r>
                        <a:rPr lang="en-US" sz="1300" b="1" baseline="0" dirty="0" smtClean="0"/>
                        <a:t> </a:t>
                      </a:r>
                      <a:r>
                        <a:rPr lang="en-US" sz="1300" b="1" dirty="0" smtClean="0"/>
                        <a:t>Performance Task</a:t>
                      </a:r>
                    </a:p>
                    <a:p>
                      <a:pPr algn="ctr"/>
                      <a:r>
                        <a:rPr lang="en-US" sz="1000" b="1" baseline="0" dirty="0" smtClean="0">
                          <a:solidFill>
                            <a:srgbClr val="C00000"/>
                          </a:solidFill>
                        </a:rPr>
                        <a:t>The underlined sections are those scored on SBAC.   </a:t>
                      </a:r>
                    </a:p>
                    <a:p>
                      <a:pPr algn="ctr"/>
                      <a:r>
                        <a:rPr lang="en-US" sz="900" b="1" baseline="0" dirty="0" smtClean="0">
                          <a:solidFill>
                            <a:srgbClr val="002060"/>
                          </a:solidFill>
                        </a:rPr>
                        <a:t>Please take </a:t>
                      </a:r>
                      <a:r>
                        <a:rPr lang="en-US" sz="900" b="1" u="sng" baseline="0" dirty="0" smtClean="0">
                          <a:solidFill>
                            <a:srgbClr val="002060"/>
                          </a:solidFill>
                          <a:effectLst>
                            <a:outerShdw blurRad="38100" dist="38100" dir="2700000" algn="tl">
                              <a:srgbClr val="000000">
                                <a:alpha val="43137"/>
                              </a:srgbClr>
                            </a:outerShdw>
                          </a:effectLst>
                        </a:rPr>
                        <a:t>2 days</a:t>
                      </a:r>
                      <a:r>
                        <a:rPr lang="en-US" sz="900" b="1" u="none" baseline="0" dirty="0" smtClean="0">
                          <a:solidFill>
                            <a:srgbClr val="002060"/>
                          </a:solidFill>
                          <a:effectLst>
                            <a:outerShdw blurRad="38100" dist="38100" dir="2700000" algn="tl">
                              <a:srgbClr val="000000">
                                <a:alpha val="43137"/>
                              </a:srgbClr>
                            </a:outerShdw>
                          </a:effectLst>
                        </a:rPr>
                        <a:t> </a:t>
                      </a:r>
                      <a:r>
                        <a:rPr lang="en-US" sz="900" b="1" baseline="0" dirty="0" smtClean="0">
                          <a:solidFill>
                            <a:srgbClr val="002060"/>
                          </a:solidFill>
                        </a:rPr>
                        <a:t>to complete performance tasks.</a:t>
                      </a:r>
                      <a:endParaRPr lang="en-US" sz="900" b="1" dirty="0">
                        <a:solidFill>
                          <a:srgbClr val="002060"/>
                        </a:solidFill>
                      </a:endParaRPr>
                    </a:p>
                  </a:txBody>
                  <a:tcPr marT="43642" marB="4364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ctr"/>
                      <a:endParaRPr lang="en-US" sz="1400" b="1" dirty="0"/>
                    </a:p>
                  </a:txBody>
                  <a:tcPr/>
                </a:tc>
              </a:tr>
              <a:tr h="261851">
                <a:tc>
                  <a:txBody>
                    <a:bodyPr/>
                    <a:lstStyle/>
                    <a:p>
                      <a:pPr algn="ctr"/>
                      <a:r>
                        <a:rPr lang="en-US" sz="1100" b="1" u="sng" dirty="0" smtClean="0"/>
                        <a:t>Part 1</a:t>
                      </a:r>
                      <a:endParaRPr lang="en-US" sz="1100" b="1" u="sng" dirty="0"/>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100" b="1" u="sng" dirty="0" smtClean="0"/>
                        <a:t>Part 2</a:t>
                      </a:r>
                      <a:endParaRPr lang="en-US" sz="1100" b="1" u="sng" dirty="0"/>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r h="3316778">
                <a:tc>
                  <a:txBody>
                    <a:bodyPr/>
                    <a:lstStyle/>
                    <a:p>
                      <a:pPr>
                        <a:buFont typeface="Arial" pitchFamily="34" charset="0"/>
                        <a:buChar char="•"/>
                      </a:pPr>
                      <a:r>
                        <a:rPr lang="en-US" sz="1000" dirty="0" smtClean="0"/>
                        <a:t>     Classroom Activity if Desired/Needed</a:t>
                      </a:r>
                    </a:p>
                    <a:p>
                      <a:pPr>
                        <a:buFont typeface="Arial" pitchFamily="34" charset="0"/>
                        <a:buChar char="•"/>
                      </a:pPr>
                      <a:r>
                        <a:rPr lang="en-US" sz="1000" dirty="0" smtClean="0"/>
                        <a:t>     Read two</a:t>
                      </a:r>
                      <a:r>
                        <a:rPr lang="en-US" sz="1000" baseline="0" dirty="0" smtClean="0"/>
                        <a:t> paired passages.</a:t>
                      </a:r>
                    </a:p>
                    <a:p>
                      <a:pPr>
                        <a:buFont typeface="Arial" pitchFamily="34" charset="0"/>
                        <a:buChar char="•"/>
                      </a:pPr>
                      <a:r>
                        <a:rPr lang="en-US" sz="1000" baseline="0" dirty="0" smtClean="0"/>
                        <a:t>     Take notes while reading (note-taking).</a:t>
                      </a:r>
                    </a:p>
                    <a:p>
                      <a:pPr>
                        <a:buFont typeface="Arial" pitchFamily="34" charset="0"/>
                        <a:buChar char="•"/>
                      </a:pPr>
                      <a:r>
                        <a:rPr lang="en-US" sz="1000" baseline="0" dirty="0" smtClean="0"/>
                        <a:t>     </a:t>
                      </a:r>
                      <a:r>
                        <a:rPr lang="en-US" sz="1000" b="1" u="sng" baseline="0" dirty="0" smtClean="0">
                          <a:solidFill>
                            <a:srgbClr val="C00000"/>
                          </a:solidFill>
                        </a:rPr>
                        <a:t>Answer SR and CR research questions about sources </a:t>
                      </a:r>
                    </a:p>
                    <a:p>
                      <a:pPr>
                        <a:buFont typeface="Arial" pitchFamily="34" charset="0"/>
                        <a:buNone/>
                      </a:pPr>
                      <a:endParaRPr lang="en-US" sz="700" b="1" u="sng" baseline="0" dirty="0" smtClean="0">
                        <a:solidFill>
                          <a:srgbClr val="C00000"/>
                        </a:solidFill>
                      </a:endParaRPr>
                    </a:p>
                    <a:p>
                      <a:pPr>
                        <a:buFont typeface="Arial" pitchFamily="34" charset="0"/>
                        <a:buNone/>
                      </a:pPr>
                      <a:r>
                        <a:rPr lang="en-US" sz="1000" b="1" u="sng" baseline="0" dirty="0" smtClean="0">
                          <a:solidFill>
                            <a:srgbClr val="002060"/>
                          </a:solidFill>
                        </a:rPr>
                        <a:t>Components of Part 1</a:t>
                      </a:r>
                    </a:p>
                    <a:p>
                      <a:pPr marL="182361" indent="-182361"/>
                      <a:r>
                        <a:rPr lang="en-US" sz="900" b="1" u="sng" dirty="0" smtClean="0">
                          <a:solidFill>
                            <a:srgbClr val="002060"/>
                          </a:solidFill>
                        </a:rPr>
                        <a:t>Note-Taking</a:t>
                      </a:r>
                      <a:r>
                        <a:rPr lang="en-US" sz="900" b="1" dirty="0" smtClean="0">
                          <a:solidFill>
                            <a:srgbClr val="002060"/>
                          </a:solidFill>
                        </a:rPr>
                        <a:t>: </a:t>
                      </a:r>
                    </a:p>
                    <a:p>
                      <a:pPr marL="182361" indent="-182361"/>
                      <a:r>
                        <a:rPr lang="en-US" sz="900" b="1" dirty="0" smtClean="0">
                          <a:solidFill>
                            <a:srgbClr val="002060"/>
                          </a:solidFill>
                        </a:rPr>
                        <a:t>       </a:t>
                      </a:r>
                      <a:r>
                        <a:rPr lang="en-US" sz="900" dirty="0" smtClean="0"/>
                        <a:t>Students take notes as they read passages to gather information about their sources. Students are allowed to use their notes to later write a full composition (essay).  Note-taking strategies should  be taught as structured lessons throughout the school year in grades   K – 6.  </a:t>
                      </a:r>
                      <a:r>
                        <a:rPr lang="en-US" sz="900" b="1" dirty="0" smtClean="0">
                          <a:solidFill>
                            <a:srgbClr val="C00000"/>
                          </a:solidFill>
                          <a:effectLst>
                            <a:outerShdw blurRad="38100" dist="38100" dir="2700000" algn="tl">
                              <a:srgbClr val="000000">
                                <a:alpha val="43137"/>
                              </a:srgbClr>
                            </a:outerShdw>
                          </a:effectLst>
                        </a:rPr>
                        <a:t>A teacher’s note-taking form with directions and  a note-taking form for your students to use for this assessment  is provided, or you may use whatever formats you’ve had past success with</a:t>
                      </a:r>
                      <a:r>
                        <a:rPr lang="en-US" sz="900" dirty="0" smtClean="0"/>
                        <a:t>. Please have students practice using the note-taking page in this document </a:t>
                      </a:r>
                      <a:r>
                        <a:rPr lang="en-US" sz="900" b="1" u="sng" dirty="0" smtClean="0">
                          <a:effectLst>
                            <a:outerShdw blurRad="38100" dist="38100" dir="2700000" algn="tl">
                              <a:srgbClr val="000000">
                                <a:alpha val="43137"/>
                              </a:srgbClr>
                            </a:outerShdw>
                          </a:effectLst>
                        </a:rPr>
                        <a:t>before</a:t>
                      </a:r>
                      <a:r>
                        <a:rPr lang="en-US" sz="900" dirty="0" smtClean="0"/>
                        <a:t> the actual assessment if you choose to use it. </a:t>
                      </a:r>
                      <a:endParaRPr lang="en-US" sz="900" i="1" dirty="0" smtClean="0"/>
                    </a:p>
                    <a:p>
                      <a:pPr marL="182361" indent="-182361"/>
                      <a:r>
                        <a:rPr lang="en-US" sz="900" b="1" u="sng" dirty="0" smtClean="0">
                          <a:solidFill>
                            <a:srgbClr val="002060"/>
                          </a:solidFill>
                        </a:rPr>
                        <a:t>Research</a:t>
                      </a:r>
                      <a:r>
                        <a:rPr lang="en-US" sz="900" b="1" dirty="0" smtClean="0">
                          <a:solidFill>
                            <a:srgbClr val="002060"/>
                          </a:solidFill>
                        </a:rPr>
                        <a:t>: </a:t>
                      </a:r>
                    </a:p>
                    <a:p>
                      <a:pPr marL="182361" indent="-182361"/>
                      <a:r>
                        <a:rPr lang="en-US" sz="900" b="1" dirty="0" smtClean="0">
                          <a:solidFill>
                            <a:srgbClr val="002060"/>
                          </a:solidFill>
                        </a:rPr>
                        <a:t>       </a:t>
                      </a:r>
                      <a:r>
                        <a:rPr lang="en-US" sz="900" dirty="0" smtClean="0"/>
                        <a:t>In Part 1 of a performance task students answer constructed response  questions written to measure a  student’s ability to use </a:t>
                      </a:r>
                      <a:r>
                        <a:rPr lang="en-US" sz="900" b="1" u="sng" dirty="0" smtClean="0"/>
                        <a:t>research skills</a:t>
                      </a:r>
                      <a:r>
                        <a:rPr lang="en-US" sz="900" b="1" u="none" baseline="0" dirty="0" smtClean="0"/>
                        <a:t> </a:t>
                      </a:r>
                      <a:r>
                        <a:rPr lang="en-US" sz="900" b="0" u="none" baseline="0" dirty="0" smtClean="0"/>
                        <a:t>needed to complete a performance task.</a:t>
                      </a:r>
                      <a:r>
                        <a:rPr lang="en-US" sz="900" b="0" dirty="0" smtClean="0"/>
                        <a:t>  </a:t>
                      </a:r>
                      <a:r>
                        <a:rPr lang="en-US" sz="900" dirty="0" smtClean="0"/>
                        <a:t>These CR questions </a:t>
                      </a:r>
                      <a:r>
                        <a:rPr lang="en-US" sz="900" b="1" u="sng" dirty="0" smtClean="0">
                          <a:solidFill>
                            <a:srgbClr val="C00000"/>
                          </a:solidFill>
                        </a:rPr>
                        <a:t>are scored</a:t>
                      </a:r>
                      <a:r>
                        <a:rPr lang="en-US" sz="900" b="1" dirty="0" smtClean="0">
                          <a:solidFill>
                            <a:srgbClr val="C00000"/>
                          </a:solidFill>
                        </a:rPr>
                        <a:t> </a:t>
                      </a:r>
                      <a:r>
                        <a:rPr lang="en-US" sz="900" dirty="0" smtClean="0"/>
                        <a:t>using the SBAC Research Rubrics rather than reading</a:t>
                      </a:r>
                      <a:r>
                        <a:rPr lang="en-US" sz="900" baseline="0" dirty="0" smtClean="0"/>
                        <a:t> </a:t>
                      </a:r>
                      <a:r>
                        <a:rPr lang="en-US" sz="900" dirty="0" smtClean="0"/>
                        <a:t>response rubrics. </a:t>
                      </a:r>
                      <a:endParaRPr lang="en-US" sz="900" b="1" u="sng" baseline="0" dirty="0" smtClean="0">
                        <a:solidFill>
                          <a:srgbClr val="C00000"/>
                        </a:solidFill>
                      </a:endParaRPr>
                    </a:p>
                  </a:txBody>
                  <a:tcPr marT="43642" marB="43642">
                    <a:lnL w="12700" cap="flat" cmpd="sng" algn="ctr">
                      <a:no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Font typeface="Arial" pitchFamily="34" charset="0"/>
                        <a:buChar char="•"/>
                      </a:pPr>
                      <a:r>
                        <a:rPr lang="en-US" sz="1000" dirty="0" smtClean="0"/>
                        <a:t>     Plan your essay</a:t>
                      </a:r>
                      <a:r>
                        <a:rPr lang="en-US" sz="1000" baseline="0" dirty="0" smtClean="0"/>
                        <a:t> (brainstorming -pre-writing).</a:t>
                      </a:r>
                      <a:endParaRPr lang="en-US" sz="1000" b="1" u="sng" dirty="0" smtClean="0"/>
                    </a:p>
                    <a:p>
                      <a:pPr>
                        <a:buFont typeface="Arial" pitchFamily="34" charset="0"/>
                        <a:buChar char="•"/>
                      </a:pPr>
                      <a:r>
                        <a:rPr lang="en-US" sz="1000" baseline="0" dirty="0" smtClean="0"/>
                        <a:t>     </a:t>
                      </a:r>
                      <a:r>
                        <a:rPr lang="en-US" sz="1000" dirty="0" smtClean="0"/>
                        <a:t>Write,</a:t>
                      </a:r>
                      <a:r>
                        <a:rPr lang="en-US" sz="1000" baseline="0" dirty="0" smtClean="0"/>
                        <a:t> Revise and Edit (W.5)</a:t>
                      </a:r>
                    </a:p>
                    <a:p>
                      <a:pPr>
                        <a:buFont typeface="Arial" pitchFamily="34" charset="0"/>
                        <a:buChar char="•"/>
                      </a:pPr>
                      <a:r>
                        <a:rPr lang="en-US" sz="1000" b="1" u="none" dirty="0" smtClean="0"/>
                        <a:t>     </a:t>
                      </a:r>
                      <a:r>
                        <a:rPr lang="en-US" sz="1000" b="1" u="sng" dirty="0" smtClean="0">
                          <a:solidFill>
                            <a:srgbClr val="C00000"/>
                          </a:solidFill>
                        </a:rPr>
                        <a:t>Writing a Full Composition or Speech </a:t>
                      </a:r>
                    </a:p>
                    <a:p>
                      <a:pPr>
                        <a:buFont typeface="Arial" pitchFamily="34" charset="0"/>
                        <a:buNone/>
                      </a:pPr>
                      <a:endParaRPr lang="en-US" sz="1000" b="1" u="sng" dirty="0" smtClean="0">
                        <a:solidFill>
                          <a:srgbClr val="C0000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endParaRPr lang="en-US" sz="1000" b="1" u="sng" baseline="0" dirty="0" smtClean="0">
                        <a:solidFill>
                          <a:srgbClr val="002060"/>
                        </a:solidFill>
                      </a:endParaRPr>
                    </a:p>
                    <a:p>
                      <a:pPr marL="0" marR="0" indent="0" algn="l" defTabSz="1018824" rtl="0" eaLnBrk="1" fontAlgn="auto" latinLnBrk="0" hangingPunct="1">
                        <a:lnSpc>
                          <a:spcPct val="100000"/>
                        </a:lnSpc>
                        <a:spcBef>
                          <a:spcPts val="0"/>
                        </a:spcBef>
                        <a:spcAft>
                          <a:spcPts val="0"/>
                        </a:spcAft>
                        <a:buClrTx/>
                        <a:buSzTx/>
                        <a:buFont typeface="Arial" pitchFamily="34" charset="0"/>
                        <a:buNone/>
                        <a:tabLst/>
                        <a:defRPr/>
                      </a:pPr>
                      <a:r>
                        <a:rPr lang="en-US" sz="1000" b="1" u="sng" baseline="0" dirty="0" smtClean="0">
                          <a:solidFill>
                            <a:srgbClr val="002060"/>
                          </a:solidFill>
                        </a:rPr>
                        <a:t>Components of Part 2</a:t>
                      </a:r>
                    </a:p>
                    <a:p>
                      <a:pPr>
                        <a:buFont typeface="Arial" pitchFamily="34" charset="0"/>
                        <a:buNone/>
                      </a:pPr>
                      <a:r>
                        <a:rPr lang="en-US" sz="900" b="1" i="0" u="sng" dirty="0" smtClean="0">
                          <a:solidFill>
                            <a:srgbClr val="002060"/>
                          </a:solidFill>
                          <a:effectLst/>
                        </a:rPr>
                        <a:t>Planning</a:t>
                      </a:r>
                      <a:endParaRPr lang="en-US" sz="900" dirty="0" smtClean="0">
                        <a:solidFill>
                          <a:srgbClr val="C00000"/>
                        </a:solidFill>
                      </a:endParaRPr>
                    </a:p>
                    <a:p>
                      <a:pPr marL="171450" indent="0">
                        <a:buFont typeface="Arial" pitchFamily="34" charset="0"/>
                        <a:buNone/>
                      </a:pPr>
                      <a:r>
                        <a:rPr lang="en-US" sz="900" dirty="0" smtClean="0">
                          <a:solidFill>
                            <a:schemeClr val="tx1"/>
                          </a:solidFill>
                        </a:rPr>
                        <a:t>Students review notes and sources</a:t>
                      </a:r>
                      <a:r>
                        <a:rPr lang="en-US" sz="900" baseline="0" dirty="0" smtClean="0">
                          <a:solidFill>
                            <a:schemeClr val="tx1"/>
                          </a:solidFill>
                        </a:rPr>
                        <a:t> and plan their  composition.</a:t>
                      </a:r>
                      <a:endParaRPr lang="en-US" sz="900" dirty="0" smtClean="0">
                        <a:solidFill>
                          <a:srgbClr val="C00000"/>
                        </a:solidFill>
                      </a:endParaRPr>
                    </a:p>
                    <a:p>
                      <a:pPr>
                        <a:buFont typeface="Arial" pitchFamily="34" charset="0"/>
                        <a:buNone/>
                      </a:pPr>
                      <a:r>
                        <a:rPr lang="en-US" sz="900" b="1" u="sng" dirty="0" smtClean="0">
                          <a:solidFill>
                            <a:srgbClr val="002060"/>
                          </a:solidFill>
                        </a:rPr>
                        <a:t>Write, Revise and Edit</a:t>
                      </a:r>
                    </a:p>
                    <a:p>
                      <a:pPr>
                        <a:buFont typeface="Arial" pitchFamily="34" charset="0"/>
                        <a:buNone/>
                      </a:pPr>
                      <a:r>
                        <a:rPr lang="en-US" sz="900" b="0" u="none" baseline="0" dirty="0" smtClean="0">
                          <a:solidFill>
                            <a:srgbClr val="002060"/>
                          </a:solidFill>
                        </a:rPr>
                        <a:t>       </a:t>
                      </a:r>
                      <a:r>
                        <a:rPr lang="en-US" sz="900" b="0" u="none" dirty="0" smtClean="0">
                          <a:solidFill>
                            <a:schemeClr val="tx1"/>
                          </a:solidFill>
                        </a:rPr>
                        <a:t>Students</a:t>
                      </a:r>
                      <a:r>
                        <a:rPr lang="en-US" sz="900" b="0" u="none" baseline="0" dirty="0" smtClean="0">
                          <a:solidFill>
                            <a:schemeClr val="tx1"/>
                          </a:solidFill>
                        </a:rPr>
                        <a:t> draft, write, revise and edit their writing.</a:t>
                      </a:r>
                    </a:p>
                    <a:p>
                      <a:pPr marL="171450" indent="0">
                        <a:buFont typeface="Arial" pitchFamily="34" charset="0"/>
                        <a:buNone/>
                      </a:pPr>
                      <a:r>
                        <a:rPr lang="en-US" sz="900" b="0" u="none" baseline="0" dirty="0" smtClean="0">
                          <a:solidFill>
                            <a:schemeClr val="tx1"/>
                          </a:solidFill>
                        </a:rPr>
                        <a:t>Word processing tools should be available for spell    check (but no grammar check).</a:t>
                      </a:r>
                      <a:endParaRPr lang="en-US" sz="900" b="1" u="sng" dirty="0" smtClean="0">
                        <a:solidFill>
                          <a:srgbClr val="002060"/>
                        </a:solidFill>
                      </a:endParaRPr>
                    </a:p>
                    <a:p>
                      <a:pPr>
                        <a:buFont typeface="Arial" pitchFamily="34" charset="0"/>
                        <a:buNone/>
                      </a:pPr>
                      <a:r>
                        <a:rPr lang="en-US" sz="900" b="1" u="sng" dirty="0" smtClean="0">
                          <a:solidFill>
                            <a:srgbClr val="002060"/>
                          </a:solidFill>
                        </a:rPr>
                        <a:t>Full Written Informational Composition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introduction </a:t>
                      </a:r>
                      <a:r>
                        <a:rPr lang="en-US" sz="900" kern="1200" dirty="0" smtClean="0">
                          <a:solidFill>
                            <a:schemeClr val="tx1"/>
                          </a:solidFill>
                          <a:effectLst/>
                          <a:latin typeface="+mn-lt"/>
                          <a:ea typeface="+mn-ea"/>
                          <a:cs typeface="+mn-cs"/>
                        </a:rPr>
                        <a:t>(identifies the topic and provides a focus)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organization </a:t>
                      </a:r>
                      <a:r>
                        <a:rPr lang="en-US" sz="900" kern="1200" dirty="0" smtClean="0">
                          <a:solidFill>
                            <a:schemeClr val="tx1"/>
                          </a:solidFill>
                          <a:effectLst/>
                          <a:latin typeface="+mn-lt"/>
                          <a:ea typeface="+mn-ea"/>
                          <a:cs typeface="+mn-cs"/>
                        </a:rPr>
                        <a:t>(definition, classification, comparison/contrast, etc.),</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development </a:t>
                      </a:r>
                      <a:r>
                        <a:rPr lang="en-US" sz="900" kern="1200" dirty="0" smtClean="0">
                          <a:solidFill>
                            <a:schemeClr val="tx1"/>
                          </a:solidFill>
                          <a:effectLst/>
                          <a:latin typeface="+mn-lt"/>
                          <a:ea typeface="+mn-ea"/>
                          <a:cs typeface="+mn-cs"/>
                        </a:rPr>
                        <a:t>(with facts, concrete details, quotations, other information)</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transitions </a:t>
                      </a:r>
                      <a:r>
                        <a:rPr lang="en-US" sz="900" kern="1200" dirty="0" smtClean="0">
                          <a:solidFill>
                            <a:schemeClr val="tx1"/>
                          </a:solidFill>
                          <a:effectLst/>
                          <a:latin typeface="+mn-lt"/>
                          <a:ea typeface="+mn-ea"/>
                          <a:cs typeface="+mn-cs"/>
                        </a:rPr>
                        <a:t>(linking ideas)</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precise language and domain‐specific vocabulary</a:t>
                      </a:r>
                      <a:endParaRPr lang="en-US" sz="9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conclusion </a:t>
                      </a:r>
                      <a:r>
                        <a:rPr lang="en-US" sz="900" kern="1200" dirty="0" smtClean="0">
                          <a:solidFill>
                            <a:schemeClr val="tx1"/>
                          </a:solidFill>
                          <a:effectLst/>
                          <a:latin typeface="+mn-lt"/>
                          <a:ea typeface="+mn-ea"/>
                          <a:cs typeface="+mn-cs"/>
                        </a:rPr>
                        <a:t>(closure) </a:t>
                      </a:r>
                    </a:p>
                    <a:p>
                      <a:pPr marL="171450" lvl="0" indent="-171450">
                        <a:buFont typeface="Arial" panose="020B0604020202020204" pitchFamily="34" charset="0"/>
                        <a:buChar char="•"/>
                      </a:pPr>
                      <a:r>
                        <a:rPr lang="en-US" sz="900" b="1" kern="1200" dirty="0" smtClean="0">
                          <a:solidFill>
                            <a:schemeClr val="tx1"/>
                          </a:solidFill>
                          <a:effectLst/>
                          <a:latin typeface="+mn-lt"/>
                          <a:ea typeface="+mn-ea"/>
                          <a:cs typeface="+mn-cs"/>
                        </a:rPr>
                        <a:t>Conventions of Standard English</a:t>
                      </a:r>
                      <a:r>
                        <a:rPr lang="en-US" sz="900" kern="1200" dirty="0" smtClean="0">
                          <a:solidFill>
                            <a:schemeClr val="tx1"/>
                          </a:solidFill>
                          <a:effectLst/>
                          <a:latin typeface="+mn-lt"/>
                          <a:ea typeface="+mn-ea"/>
                          <a:cs typeface="+mn-cs"/>
                        </a:rPr>
                        <a:t>. </a:t>
                      </a:r>
                    </a:p>
                    <a:p>
                      <a:pPr>
                        <a:buFont typeface="Arial" pitchFamily="34" charset="0"/>
                        <a:buNone/>
                      </a:pPr>
                      <a:endParaRPr lang="en-US" sz="900" b="1" u="sng" dirty="0" smtClean="0">
                        <a:solidFill>
                          <a:srgbClr val="002060"/>
                        </a:solidFill>
                      </a:endParaRPr>
                    </a:p>
                  </a:txBody>
                  <a:tcPr marT="43642" marB="43642">
                    <a:lnL w="12700" cap="flat" cmpd="sng" algn="ctr">
                      <a:solidFill>
                        <a:schemeClr val="bg1">
                          <a:lumMod val="50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8" name="Rectangle 7"/>
          <p:cNvSpPr/>
          <p:nvPr/>
        </p:nvSpPr>
        <p:spPr>
          <a:xfrm>
            <a:off x="652973" y="8417757"/>
            <a:ext cx="6096000" cy="503096"/>
          </a:xfrm>
          <a:prstGeom prst="rect">
            <a:avLst/>
          </a:prstGeom>
        </p:spPr>
        <p:txBody>
          <a:bodyPr wrap="square" lIns="86749" tIns="43375" rIns="86749" bIns="43375">
            <a:spAutoFit/>
          </a:bodyPr>
          <a:lstStyle/>
          <a:p>
            <a:r>
              <a:rPr lang="en-US" sz="900" b="1" dirty="0"/>
              <a:t>There are  NO Technology-enhanced Items/Tasks (TE) Note:  It is </a:t>
            </a:r>
            <a:r>
              <a:rPr lang="en-US" sz="900" b="1" i="1" u="sng" dirty="0"/>
              <a:t>highly recommended</a:t>
            </a:r>
            <a:r>
              <a:rPr lang="en-US" sz="900" b="1" i="1" dirty="0"/>
              <a:t> </a:t>
            </a:r>
            <a:r>
              <a:rPr lang="en-US" sz="900" b="1" dirty="0"/>
              <a:t>that students have experiences with the following types of tasks from various on-line instructional practice sites, as they are not on the HSD Elementary Assessments: </a:t>
            </a:r>
            <a:r>
              <a:rPr lang="en-US" sz="900" i="1" dirty="0"/>
              <a:t>reordering text, selecting and changing text, selecting text, and selecting from drop-down menu</a:t>
            </a:r>
          </a:p>
        </p:txBody>
      </p:sp>
    </p:spTree>
    <p:extLst>
      <p:ext uri="{BB962C8B-B14F-4D97-AF65-F5344CB8AC3E}">
        <p14:creationId xmlns:p14="http://schemas.microsoft.com/office/powerpoint/2010/main" val="37997600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850" y="240033"/>
            <a:ext cx="6664960" cy="8823072"/>
          </a:xfrm>
          <a:prstGeom prst="rect">
            <a:avLst/>
          </a:prstGeom>
          <a:noFill/>
        </p:spPr>
        <p:txBody>
          <a:bodyPr wrap="square" lIns="96661" tIns="48331" rIns="96661" bIns="48331" rtlCol="0">
            <a:spAutoFit/>
          </a:bodyPr>
          <a:lstStyle/>
          <a:p>
            <a:pPr algn="ctr"/>
            <a:r>
              <a:rPr lang="en-US" sz="1500" b="1" dirty="0"/>
              <a:t>Animal Adaptations </a:t>
            </a:r>
            <a:r>
              <a:rPr lang="en-US" sz="1500" b="1" dirty="0" smtClean="0"/>
              <a:t>Performance Task Classroom </a:t>
            </a:r>
            <a:r>
              <a:rPr lang="en-US" sz="1500" b="1" dirty="0"/>
              <a:t>Activity</a:t>
            </a:r>
          </a:p>
          <a:p>
            <a:pPr algn="ctr"/>
            <a:endParaRPr lang="en-US" sz="1500" b="1" dirty="0"/>
          </a:p>
          <a:p>
            <a:r>
              <a:rPr lang="en-US" sz="1100" i="1" dirty="0"/>
              <a:t>This classroom pre-activity follows the Smarter Balanced Assessment Consortium general design of contextual elements, resources, learning goals, key terms and purpose [</a:t>
            </a:r>
            <a:r>
              <a:rPr lang="en-US" sz="1100" i="1" dirty="0">
                <a:hlinkClick r:id="rId3"/>
              </a:rPr>
              <a:t>http://oaksportal.org/resources/</a:t>
            </a:r>
            <a:r>
              <a:rPr lang="en-US" sz="1100" i="1" dirty="0"/>
              <a:t>]</a:t>
            </a:r>
          </a:p>
          <a:p>
            <a:r>
              <a:rPr lang="en-US" sz="1100" i="1" dirty="0"/>
              <a:t>The </a:t>
            </a:r>
            <a:r>
              <a:rPr lang="en-US" sz="1100" i="1" dirty="0" smtClean="0"/>
              <a:t>classroom activity was written by </a:t>
            </a:r>
            <a:r>
              <a:rPr lang="en-US" sz="1100" b="1" i="1" dirty="0" smtClean="0"/>
              <a:t>Gina McLain </a:t>
            </a:r>
            <a:r>
              <a:rPr lang="en-US" sz="1100" i="1" dirty="0" smtClean="0"/>
              <a:t>and </a:t>
            </a:r>
            <a:r>
              <a:rPr lang="en-US" sz="1100" b="1" i="1" dirty="0" smtClean="0"/>
              <a:t>Hayley Heider</a:t>
            </a:r>
            <a:r>
              <a:rPr lang="en-US" sz="1100" i="1" dirty="0" smtClean="0"/>
              <a:t>.</a:t>
            </a:r>
            <a:endParaRPr lang="en-US" sz="1100" i="1" dirty="0"/>
          </a:p>
          <a:p>
            <a:endParaRPr lang="en-US" sz="1100" i="1" dirty="0"/>
          </a:p>
          <a:p>
            <a:r>
              <a:rPr lang="en-US" sz="1300" dirty="0"/>
              <a:t>The Classroom Activity introduces students to the context of a performance task, so they are not disadvantaged in demonstrating the skills the task intends to assess. </a:t>
            </a:r>
          </a:p>
          <a:p>
            <a:endParaRPr lang="en-US" sz="600" dirty="0"/>
          </a:p>
          <a:p>
            <a:r>
              <a:rPr lang="en-US" sz="1300" dirty="0"/>
              <a:t>Contextual elements include:</a:t>
            </a:r>
          </a:p>
          <a:p>
            <a:endParaRPr lang="en-US" sz="500" dirty="0"/>
          </a:p>
          <a:p>
            <a:pPr marL="241653" indent="-241653">
              <a:buAutoNum type="arabicPeriod"/>
            </a:pPr>
            <a:r>
              <a:rPr lang="en-US" sz="1300" dirty="0"/>
              <a:t>an </a:t>
            </a:r>
            <a:r>
              <a:rPr lang="en-US" sz="1300" b="1" dirty="0"/>
              <a:t>understanding of the setting or situation </a:t>
            </a:r>
            <a:r>
              <a:rPr lang="en-US" sz="1300" dirty="0"/>
              <a:t>in which the task is placed</a:t>
            </a:r>
          </a:p>
          <a:p>
            <a:pPr marL="241653" indent="-241653">
              <a:buAutoNum type="arabicPeriod"/>
            </a:pPr>
            <a:r>
              <a:rPr lang="en-US" sz="1300" dirty="0"/>
              <a:t>potentially </a:t>
            </a:r>
            <a:r>
              <a:rPr lang="en-US" sz="1300" b="1" dirty="0"/>
              <a:t>unfamiliar concepts </a:t>
            </a:r>
            <a:r>
              <a:rPr lang="en-US" sz="1300" dirty="0"/>
              <a:t>that are associated with the scenario</a:t>
            </a:r>
          </a:p>
          <a:p>
            <a:pPr marL="241653" indent="-241653">
              <a:buAutoNum type="arabicPeriod"/>
            </a:pPr>
            <a:r>
              <a:rPr lang="en-US" sz="1300" b="1" dirty="0"/>
              <a:t>key terms or vocabulary </a:t>
            </a:r>
            <a:r>
              <a:rPr lang="en-US" sz="1300" dirty="0"/>
              <a:t>students will need to understand in order to meaningfully engage with and complete the performance task</a:t>
            </a:r>
          </a:p>
          <a:p>
            <a:endParaRPr lang="en-US" sz="500" dirty="0"/>
          </a:p>
          <a:p>
            <a:r>
              <a:rPr lang="en-US" sz="1300" dirty="0"/>
              <a:t>The Classroom Activity is also intended to generate student interest in further exploration of the key idea(s). The Classroom Activity should be easy to implement with clear instructions. </a:t>
            </a:r>
          </a:p>
          <a:p>
            <a:endParaRPr lang="en-US" sz="500" dirty="0"/>
          </a:p>
          <a:p>
            <a:r>
              <a:rPr lang="en-US" sz="1300" dirty="0"/>
              <a:t>Please read through the entire Classroom Activity before beginning the activity with students to ensure any classroom preparation can be completed in advance. Throughout the activity, it is permissible to pause and ask students if they have any questions.</a:t>
            </a:r>
          </a:p>
          <a:p>
            <a:endParaRPr lang="en-US" sz="500" dirty="0"/>
          </a:p>
          <a:p>
            <a:r>
              <a:rPr lang="en-US" sz="1300" b="1" dirty="0"/>
              <a:t>Resources needed:</a:t>
            </a:r>
          </a:p>
          <a:p>
            <a:endParaRPr lang="en-US" sz="500" b="1" dirty="0"/>
          </a:p>
          <a:p>
            <a:pPr marL="181240" indent="-181240">
              <a:buFont typeface="Arial" panose="020B0604020202020204" pitchFamily="34" charset="0"/>
              <a:buChar char="•"/>
            </a:pPr>
            <a:r>
              <a:rPr lang="en-US" sz="1300" dirty="0"/>
              <a:t>Chart paper, white board or chalkboard to make T-Chart</a:t>
            </a:r>
          </a:p>
          <a:p>
            <a:pPr marL="181240" indent="-181240">
              <a:buFont typeface="Arial" panose="020B0604020202020204" pitchFamily="34" charset="0"/>
              <a:buChar char="•"/>
            </a:pPr>
            <a:r>
              <a:rPr lang="en-US" sz="1300" dirty="0"/>
              <a:t>Markers or chalk</a:t>
            </a:r>
          </a:p>
          <a:p>
            <a:pPr marL="181240" indent="-181240">
              <a:buFont typeface="Arial" panose="020B0604020202020204" pitchFamily="34" charset="0"/>
              <a:buChar char="•"/>
            </a:pPr>
            <a:r>
              <a:rPr lang="en-US" sz="1300" dirty="0"/>
              <a:t>Some method of displaying ancillary materials*</a:t>
            </a:r>
          </a:p>
          <a:p>
            <a:pPr marL="181240" indent="-181240">
              <a:buFont typeface="Arial" panose="020B0604020202020204" pitchFamily="34" charset="0"/>
              <a:buChar char="•"/>
            </a:pPr>
            <a:r>
              <a:rPr lang="en-US" sz="1300" dirty="0"/>
              <a:t>Colored copies of pictures</a:t>
            </a:r>
          </a:p>
          <a:p>
            <a:endParaRPr lang="en-US" sz="500" dirty="0"/>
          </a:p>
          <a:p>
            <a:r>
              <a:rPr lang="en-US" sz="1300" b="1" dirty="0"/>
              <a:t>Learning Goals</a:t>
            </a:r>
            <a:r>
              <a:rPr lang="en-US" sz="1300" dirty="0"/>
              <a:t>:</a:t>
            </a:r>
          </a:p>
          <a:p>
            <a:endParaRPr lang="en-US" sz="500" dirty="0"/>
          </a:p>
          <a:p>
            <a:pPr marL="181240" indent="-181240">
              <a:buFont typeface="Arial" panose="020B0604020202020204" pitchFamily="34" charset="0"/>
              <a:buChar char="•"/>
            </a:pPr>
            <a:r>
              <a:rPr lang="en-US" sz="1300" dirty="0"/>
              <a:t>Students will understand the context of the key concepts related to the topic</a:t>
            </a:r>
          </a:p>
          <a:p>
            <a:pPr marL="181240" indent="57057">
              <a:buFont typeface="Courier New" panose="02070309020205020404" pitchFamily="49" charset="0"/>
              <a:buChar char="o"/>
            </a:pPr>
            <a:r>
              <a:rPr lang="en-US" sz="1300" dirty="0"/>
              <a:t>      how animals adapt to survive</a:t>
            </a:r>
          </a:p>
          <a:p>
            <a:pPr marL="181240"/>
            <a:endParaRPr lang="en-US" sz="500" dirty="0"/>
          </a:p>
          <a:p>
            <a:r>
              <a:rPr lang="en-US" sz="1300" dirty="0"/>
              <a:t>Students will understand the key terms:</a:t>
            </a:r>
          </a:p>
          <a:p>
            <a:r>
              <a:rPr lang="en-US" sz="1100" i="1" dirty="0"/>
              <a:t>Note: Definitions are provided here for the convenience of facilitators. Students are expected to understand these key terms in the context of the task, not memorize the definitions</a:t>
            </a:r>
            <a:r>
              <a:rPr lang="en-US" sz="1300" dirty="0"/>
              <a:t>. </a:t>
            </a:r>
          </a:p>
          <a:p>
            <a:endParaRPr lang="en-US" sz="1300" dirty="0"/>
          </a:p>
          <a:p>
            <a:pPr marL="181240" indent="-181240">
              <a:buFont typeface="Arial" panose="020B0604020202020204" pitchFamily="34" charset="0"/>
              <a:buChar char="•"/>
            </a:pPr>
            <a:r>
              <a:rPr lang="en-US" sz="1300" dirty="0"/>
              <a:t>Survive</a:t>
            </a:r>
          </a:p>
          <a:p>
            <a:pPr marL="181240" indent="-181240">
              <a:buFont typeface="Arial" panose="020B0604020202020204" pitchFamily="34" charset="0"/>
              <a:buChar char="•"/>
            </a:pPr>
            <a:r>
              <a:rPr lang="en-US" sz="1300" dirty="0"/>
              <a:t>Adaptations</a:t>
            </a:r>
          </a:p>
          <a:p>
            <a:endParaRPr lang="en-US" sz="1300" dirty="0"/>
          </a:p>
          <a:p>
            <a:pPr marL="181240" indent="-181240">
              <a:buFont typeface="Arial" panose="020B0604020202020204" pitchFamily="34" charset="0"/>
              <a:buChar char="•"/>
            </a:pPr>
            <a:endParaRPr lang="en-US" sz="1300" b="1" dirty="0"/>
          </a:p>
          <a:p>
            <a:r>
              <a:rPr lang="en-US" sz="1300" dirty="0"/>
              <a:t>[Purpose: The facilitator’s goal is to help students understand how animals adapt to survive.]</a:t>
            </a:r>
          </a:p>
          <a:p>
            <a:endParaRPr lang="en-US" sz="1300" dirty="0"/>
          </a:p>
          <a:p>
            <a:endParaRPr lang="en-US" sz="1300" dirty="0"/>
          </a:p>
          <a:p>
            <a:endParaRPr lang="en-US" sz="1300" dirty="0"/>
          </a:p>
          <a:p>
            <a:endParaRPr lang="en-US" sz="1300" dirty="0"/>
          </a:p>
          <a:p>
            <a:r>
              <a:rPr lang="en-US" sz="1000" dirty="0"/>
              <a:t>*Facilitators can decide whether they want to display ancillary materials using an overhead projector or computer/</a:t>
            </a:r>
            <a:r>
              <a:rPr lang="en-US" sz="1000" dirty="0" err="1"/>
              <a:t>Smartboard</a:t>
            </a:r>
            <a:r>
              <a:rPr lang="en-US" sz="1000" dirty="0"/>
              <a:t>, or whether they want to produce them as a handout for students.</a:t>
            </a:r>
          </a:p>
        </p:txBody>
      </p:sp>
    </p:spTree>
    <p:extLst>
      <p:ext uri="{BB962C8B-B14F-4D97-AF65-F5344CB8AC3E}">
        <p14:creationId xmlns:p14="http://schemas.microsoft.com/office/powerpoint/2010/main" val="3751444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850" y="240030"/>
            <a:ext cx="6664960" cy="10562009"/>
          </a:xfrm>
          <a:prstGeom prst="rect">
            <a:avLst/>
          </a:prstGeom>
          <a:noFill/>
        </p:spPr>
        <p:txBody>
          <a:bodyPr wrap="square" lIns="96661" tIns="48331" rIns="96661" bIns="48331" rtlCol="0">
            <a:spAutoFit/>
          </a:bodyPr>
          <a:lstStyle/>
          <a:p>
            <a:r>
              <a:rPr lang="en-US" sz="1500" b="1" dirty="0"/>
              <a:t>Animal Adaptations Classroom Activity </a:t>
            </a:r>
            <a:r>
              <a:rPr lang="en-US" sz="1300" i="1" dirty="0"/>
              <a:t>continued…</a:t>
            </a:r>
          </a:p>
          <a:p>
            <a:endParaRPr lang="en-US" sz="1300" i="1" dirty="0"/>
          </a:p>
          <a:p>
            <a:r>
              <a:rPr lang="en-US" sz="1200" b="1" dirty="0"/>
              <a:t>Facilitator says: “Today we will get ready for the Animal Adaptations Performance Task that is about visiting penguins in Antarctica.  Let’s start by discussing what we know about animal adaptations.”</a:t>
            </a:r>
          </a:p>
          <a:p>
            <a:endParaRPr lang="en-US" sz="1200" b="1" dirty="0"/>
          </a:p>
          <a:p>
            <a:r>
              <a:rPr lang="en-US" sz="1200" b="1" dirty="0"/>
              <a:t>Facilitator says “Does anyone know what adaptations are?”</a:t>
            </a:r>
          </a:p>
          <a:p>
            <a:endParaRPr lang="en-US" sz="1200" b="1" dirty="0"/>
          </a:p>
          <a:p>
            <a:r>
              <a:rPr lang="en-US" sz="1200" b="1" dirty="0"/>
              <a:t>Possible student responses:</a:t>
            </a:r>
          </a:p>
          <a:p>
            <a:pPr marL="181240" indent="-181240">
              <a:buFont typeface="Arial" panose="020B0604020202020204" pitchFamily="34" charset="0"/>
              <a:buChar char="•"/>
            </a:pPr>
            <a:r>
              <a:rPr lang="en-US" sz="1200" b="1" dirty="0"/>
              <a:t>How animals change</a:t>
            </a:r>
          </a:p>
          <a:p>
            <a:pPr marL="181240" indent="-181240">
              <a:buFont typeface="Arial" panose="020B0604020202020204" pitchFamily="34" charset="0"/>
              <a:buChar char="•"/>
            </a:pPr>
            <a:r>
              <a:rPr lang="en-US" sz="1200" b="1" dirty="0"/>
              <a:t>Kinds of animals</a:t>
            </a:r>
          </a:p>
          <a:p>
            <a:endParaRPr lang="en-US" sz="1200" b="1" dirty="0"/>
          </a:p>
          <a:p>
            <a:r>
              <a:rPr lang="en-US" sz="1200" b="1" dirty="0"/>
              <a:t>Facilitator says: “Animal adaptations are ways in which animals change to  survive. Another word for survive is live. Animals that can adapt to where they live, survive longer.”</a:t>
            </a:r>
          </a:p>
          <a:p>
            <a:endParaRPr lang="en-US" sz="1200" b="1" dirty="0"/>
          </a:p>
          <a:p>
            <a:r>
              <a:rPr lang="en-US" sz="1200" b="1" dirty="0"/>
              <a:t>[Draw a T-Chart on chart paper, whiteboard or chalkboard, labeling first column “animal” and second column “adaptation”.]</a:t>
            </a:r>
          </a:p>
          <a:p>
            <a:endParaRPr lang="en-US" sz="1200" b="1" dirty="0"/>
          </a:p>
          <a:p>
            <a:r>
              <a:rPr lang="en-US" sz="1200" b="1" dirty="0"/>
              <a:t>Facilitator says: “I have made a T-chart.  I have included the headings “animal” and “adaptation”.  Here is an example of one animal and it’s adaption.</a:t>
            </a:r>
          </a:p>
          <a:p>
            <a:endParaRPr lang="en-US" sz="1200" b="1" dirty="0"/>
          </a:p>
          <a:p>
            <a:r>
              <a:rPr lang="en-US" sz="1200" b="1" dirty="0"/>
              <a:t>[Show picture of Chameleon]</a:t>
            </a:r>
          </a:p>
          <a:p>
            <a:endParaRPr lang="en-US" sz="1200" b="1" dirty="0"/>
          </a:p>
          <a:p>
            <a:r>
              <a:rPr lang="en-US" sz="1200" b="1" dirty="0"/>
              <a:t>Facilitator says:  “This is a chameleon. Chameleons change color to hide from predators.  This adaptation is called camouflage.  </a:t>
            </a:r>
          </a:p>
          <a:p>
            <a:endParaRPr lang="en-US" sz="1200" b="1" dirty="0"/>
          </a:p>
          <a:p>
            <a:r>
              <a:rPr lang="en-US" sz="1200" b="1" dirty="0"/>
              <a:t>[On the T-Chart, write “Chameleon” under the animal heading and  “Camouflage to hide from predators” under the adaptation heading]</a:t>
            </a:r>
          </a:p>
          <a:p>
            <a:endParaRPr lang="en-US" sz="1200" b="1" dirty="0"/>
          </a:p>
          <a:p>
            <a:r>
              <a:rPr lang="en-US" sz="1200" b="1" dirty="0"/>
              <a:t>Discussion question:  </a:t>
            </a:r>
          </a:p>
          <a:p>
            <a:pPr marL="181240" indent="-181240">
              <a:buFont typeface="Arial" panose="020B0604020202020204" pitchFamily="34" charset="0"/>
              <a:buChar char="•"/>
            </a:pPr>
            <a:r>
              <a:rPr lang="en-US" sz="1200" b="1" dirty="0"/>
              <a:t>How do animals adapt to survive?  </a:t>
            </a:r>
          </a:p>
          <a:p>
            <a:endParaRPr lang="en-US" sz="1200" b="1" dirty="0"/>
          </a:p>
          <a:p>
            <a:r>
              <a:rPr lang="en-US" sz="1200" b="1" dirty="0"/>
              <a:t>Facilitator says: “Please use the following pictures to answer this question about each animal.”</a:t>
            </a:r>
          </a:p>
          <a:p>
            <a:endParaRPr lang="en-US" sz="1200" b="1" dirty="0"/>
          </a:p>
          <a:p>
            <a:r>
              <a:rPr lang="en-US" sz="1200" b="1" dirty="0"/>
              <a:t>[Show picture of the duck]</a:t>
            </a:r>
          </a:p>
          <a:p>
            <a:endParaRPr lang="en-US" sz="1200" b="1" dirty="0"/>
          </a:p>
          <a:p>
            <a:r>
              <a:rPr lang="en-US" sz="1200" b="1" dirty="0"/>
              <a:t>Facilitator says: “With your partner, talk about which adaptations you think ducks use to survive.”</a:t>
            </a:r>
          </a:p>
          <a:p>
            <a:endParaRPr lang="en-US" sz="1200" b="1" dirty="0"/>
          </a:p>
          <a:p>
            <a:r>
              <a:rPr lang="en-US" sz="1200" b="1" dirty="0"/>
              <a:t>[Give students one minute to discuss with partners]</a:t>
            </a:r>
          </a:p>
          <a:p>
            <a:endParaRPr lang="en-US" sz="1200" b="1" dirty="0"/>
          </a:p>
          <a:p>
            <a:r>
              <a:rPr lang="en-US" sz="1200" b="1" dirty="0"/>
              <a:t>Facilitator says: “When I call on you, I want someone to share what you discussed with your partner.”</a:t>
            </a:r>
          </a:p>
          <a:p>
            <a:endParaRPr lang="en-US" sz="1200" b="1" dirty="0"/>
          </a:p>
          <a:p>
            <a:r>
              <a:rPr lang="en-US" sz="1200" b="1" dirty="0"/>
              <a:t>Possible Student Responses:</a:t>
            </a:r>
          </a:p>
          <a:p>
            <a:pPr marL="181240" indent="-181240">
              <a:buFont typeface="Arial" panose="020B0604020202020204" pitchFamily="34" charset="0"/>
              <a:buChar char="•"/>
            </a:pPr>
            <a:r>
              <a:rPr lang="en-US" sz="1200" b="1" dirty="0"/>
              <a:t>Feathers to fly or float</a:t>
            </a:r>
          </a:p>
          <a:p>
            <a:pPr marL="181240" indent="-181240">
              <a:buFont typeface="Arial" panose="020B0604020202020204" pitchFamily="34" charset="0"/>
              <a:buChar char="•"/>
            </a:pPr>
            <a:r>
              <a:rPr lang="en-US" sz="1200" b="1" dirty="0"/>
              <a:t>Wings to fly</a:t>
            </a:r>
          </a:p>
          <a:p>
            <a:pPr marL="181240" indent="-181240">
              <a:buFont typeface="Arial" panose="020B0604020202020204" pitchFamily="34" charset="0"/>
              <a:buChar char="•"/>
            </a:pPr>
            <a:r>
              <a:rPr lang="en-US" sz="1200" b="1" dirty="0"/>
              <a:t>Webbed feet to swim</a:t>
            </a:r>
          </a:p>
          <a:p>
            <a:pPr marL="181240" indent="-181240">
              <a:buFont typeface="Arial" panose="020B0604020202020204" pitchFamily="34" charset="0"/>
              <a:buChar char="•"/>
            </a:pPr>
            <a:r>
              <a:rPr lang="en-US" sz="1200" b="1" dirty="0"/>
              <a:t>Beak to find food</a:t>
            </a:r>
          </a:p>
          <a:p>
            <a:pPr marL="181240" indent="-181240">
              <a:buFont typeface="Arial" panose="020B0604020202020204" pitchFamily="34" charset="0"/>
              <a:buChar char="•"/>
            </a:pPr>
            <a:endParaRPr lang="en-US" sz="1200" b="1" dirty="0"/>
          </a:p>
          <a:p>
            <a:r>
              <a:rPr lang="en-US" sz="1200" b="1" dirty="0"/>
              <a:t>[Write student responses on the T-Chart.  If students do not come up with reasonable or relevant responses, use the examples from the possible student answers above.]</a:t>
            </a:r>
          </a:p>
          <a:p>
            <a:endParaRPr lang="en-US" sz="1200" b="1" dirty="0"/>
          </a:p>
          <a:p>
            <a:endParaRPr lang="en-US" sz="1200" b="1" dirty="0"/>
          </a:p>
          <a:p>
            <a:endParaRPr lang="en-US" sz="1300" b="1" dirty="0"/>
          </a:p>
          <a:p>
            <a:endParaRPr lang="en-US" sz="1300" b="1" dirty="0"/>
          </a:p>
          <a:p>
            <a:endParaRPr lang="en-US" sz="1300" b="1" dirty="0"/>
          </a:p>
          <a:p>
            <a:endParaRPr lang="en-US" sz="1300" dirty="0"/>
          </a:p>
        </p:txBody>
      </p:sp>
    </p:spTree>
    <p:extLst>
      <p:ext uri="{BB962C8B-B14F-4D97-AF65-F5344CB8AC3E}">
        <p14:creationId xmlns:p14="http://schemas.microsoft.com/office/powerpoint/2010/main" val="3118297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120" y="320043"/>
            <a:ext cx="6746240" cy="8776905"/>
          </a:xfrm>
          <a:prstGeom prst="rect">
            <a:avLst/>
          </a:prstGeom>
          <a:noFill/>
        </p:spPr>
        <p:txBody>
          <a:bodyPr wrap="square" lIns="96661" tIns="48331" rIns="96661" bIns="48331" rtlCol="0">
            <a:spAutoFit/>
          </a:bodyPr>
          <a:lstStyle/>
          <a:p>
            <a:r>
              <a:rPr lang="en-US" sz="1200" b="1" dirty="0"/>
              <a:t>Animal Adaptations Classroom Activity </a:t>
            </a:r>
            <a:r>
              <a:rPr lang="en-US" sz="1100" i="1" dirty="0"/>
              <a:t>continued…</a:t>
            </a:r>
          </a:p>
          <a:p>
            <a:endParaRPr lang="en-US" sz="1200" b="1" dirty="0"/>
          </a:p>
          <a:p>
            <a:r>
              <a:rPr lang="en-US" sz="1200" b="1" dirty="0"/>
              <a:t>[Show picture of the polar bear]</a:t>
            </a:r>
          </a:p>
          <a:p>
            <a:endParaRPr lang="en-US" sz="1200" b="1" dirty="0"/>
          </a:p>
          <a:p>
            <a:r>
              <a:rPr lang="en-US" sz="1200" b="1" dirty="0"/>
              <a:t>Facilitator says: “With your partner, talk about which adaptations you think polar bears use to survive.”</a:t>
            </a:r>
          </a:p>
          <a:p>
            <a:endParaRPr lang="en-US" sz="1200" b="1" dirty="0"/>
          </a:p>
          <a:p>
            <a:r>
              <a:rPr lang="en-US" sz="1200" b="1" dirty="0"/>
              <a:t>[Give students one minute to discuss with partners]</a:t>
            </a:r>
          </a:p>
          <a:p>
            <a:endParaRPr lang="en-US" sz="1200" b="1" dirty="0"/>
          </a:p>
          <a:p>
            <a:r>
              <a:rPr lang="en-US" sz="1200" b="1" dirty="0"/>
              <a:t>Facilitator says: “When I call on you, I want someone to share what you discussed with your partner.”</a:t>
            </a:r>
          </a:p>
          <a:p>
            <a:endParaRPr lang="en-US" sz="1200" b="1" dirty="0"/>
          </a:p>
          <a:p>
            <a:r>
              <a:rPr lang="en-US" sz="1200" b="1" dirty="0"/>
              <a:t>Possible Student Answers:</a:t>
            </a:r>
          </a:p>
          <a:p>
            <a:pPr marL="181240" indent="-181240">
              <a:buFont typeface="Arial" panose="020B0604020202020204" pitchFamily="34" charset="0"/>
              <a:buChar char="•"/>
            </a:pPr>
            <a:r>
              <a:rPr lang="en-US" sz="1200" b="1" dirty="0"/>
              <a:t>White fur to camouflage</a:t>
            </a:r>
          </a:p>
          <a:p>
            <a:pPr marL="181240" indent="-181240">
              <a:buFont typeface="Arial" panose="020B0604020202020204" pitchFamily="34" charset="0"/>
              <a:buChar char="•"/>
            </a:pPr>
            <a:r>
              <a:rPr lang="en-US" sz="1200" b="1" dirty="0"/>
              <a:t>Fur to stay warm</a:t>
            </a:r>
          </a:p>
          <a:p>
            <a:pPr marL="181240" indent="-181240">
              <a:buFont typeface="Arial" panose="020B0604020202020204" pitchFamily="34" charset="0"/>
              <a:buChar char="•"/>
            </a:pPr>
            <a:r>
              <a:rPr lang="en-US" sz="1200" b="1" dirty="0"/>
              <a:t>Fat to stay warm</a:t>
            </a:r>
          </a:p>
          <a:p>
            <a:pPr marL="181240" indent="-181240">
              <a:buFont typeface="Arial" panose="020B0604020202020204" pitchFamily="34" charset="0"/>
              <a:buChar char="•"/>
            </a:pPr>
            <a:r>
              <a:rPr lang="en-US" sz="1200" b="1" dirty="0"/>
              <a:t>Strong to fight </a:t>
            </a:r>
          </a:p>
          <a:p>
            <a:pPr marL="181240" indent="-181240">
              <a:buFont typeface="Arial" panose="020B0604020202020204" pitchFamily="34" charset="0"/>
              <a:buChar char="•"/>
            </a:pPr>
            <a:r>
              <a:rPr lang="en-US" sz="1200" b="1" dirty="0"/>
              <a:t>Sharp teeth to eat</a:t>
            </a:r>
          </a:p>
          <a:p>
            <a:pPr marL="181240" indent="-181240">
              <a:buFont typeface="Arial" panose="020B0604020202020204" pitchFamily="34" charset="0"/>
              <a:buChar char="•"/>
            </a:pPr>
            <a:r>
              <a:rPr lang="en-US" sz="1200" b="1" dirty="0"/>
              <a:t>Big paws for swimming</a:t>
            </a:r>
          </a:p>
          <a:p>
            <a:endParaRPr lang="en-US" sz="1200" b="1" dirty="0"/>
          </a:p>
          <a:p>
            <a:r>
              <a:rPr lang="en-US" sz="1200" b="1" dirty="0"/>
              <a:t>[Write student responses on the T-Chart.  If students do not come up with reasonable or relevant responses, use the examples from the possible student answers above.]</a:t>
            </a:r>
          </a:p>
          <a:p>
            <a:endParaRPr lang="en-US" sz="1200" b="1" dirty="0"/>
          </a:p>
          <a:p>
            <a:r>
              <a:rPr lang="en-US" sz="1200" b="1" dirty="0"/>
              <a:t>[Show picture of the penguin]</a:t>
            </a:r>
          </a:p>
          <a:p>
            <a:endParaRPr lang="en-US" sz="1200" b="1" dirty="0"/>
          </a:p>
          <a:p>
            <a:r>
              <a:rPr lang="en-US" sz="1200" b="1" dirty="0"/>
              <a:t>Facilitator says: “With your partner, talk about which adaptations you think penguins use to survive.”</a:t>
            </a:r>
          </a:p>
          <a:p>
            <a:endParaRPr lang="en-US" sz="1200" b="1" dirty="0"/>
          </a:p>
          <a:p>
            <a:r>
              <a:rPr lang="en-US" sz="1200" b="1" dirty="0"/>
              <a:t>[Give students one minute to discuss with partners]</a:t>
            </a:r>
          </a:p>
          <a:p>
            <a:endParaRPr lang="en-US" sz="1200" b="1" dirty="0"/>
          </a:p>
          <a:p>
            <a:r>
              <a:rPr lang="en-US" sz="1200" b="1" dirty="0"/>
              <a:t>Facilitator says: “When I call on you, I want someone to share what you discussed with your partner.”</a:t>
            </a:r>
          </a:p>
          <a:p>
            <a:endParaRPr lang="en-US" sz="1200" b="1" dirty="0"/>
          </a:p>
          <a:p>
            <a:r>
              <a:rPr lang="en-US" sz="1200" b="1" dirty="0"/>
              <a:t>Possible Student Answers:</a:t>
            </a:r>
          </a:p>
          <a:p>
            <a:pPr marL="181240" indent="-181240">
              <a:buFont typeface="Arial" panose="020B0604020202020204" pitchFamily="34" charset="0"/>
              <a:buChar char="•"/>
            </a:pPr>
            <a:r>
              <a:rPr lang="en-US" sz="1200" b="1" dirty="0"/>
              <a:t>Wings for swimming</a:t>
            </a:r>
          </a:p>
          <a:p>
            <a:pPr marL="181240" indent="-181240">
              <a:buFont typeface="Arial" panose="020B0604020202020204" pitchFamily="34" charset="0"/>
              <a:buChar char="•"/>
            </a:pPr>
            <a:r>
              <a:rPr lang="en-US" sz="1200" b="1" dirty="0"/>
              <a:t>Beaks to eat</a:t>
            </a:r>
          </a:p>
          <a:p>
            <a:pPr marL="181240" indent="-181240">
              <a:buFont typeface="Arial" panose="020B0604020202020204" pitchFamily="34" charset="0"/>
              <a:buChar char="•"/>
            </a:pPr>
            <a:r>
              <a:rPr lang="en-US" sz="1200" b="1" dirty="0"/>
              <a:t>Webbed feet to swim</a:t>
            </a:r>
          </a:p>
          <a:p>
            <a:pPr marL="181240" indent="-181240">
              <a:buFont typeface="Arial" panose="020B0604020202020204" pitchFamily="34" charset="0"/>
              <a:buChar char="•"/>
            </a:pPr>
            <a:r>
              <a:rPr lang="en-US" sz="1200" b="1" dirty="0"/>
              <a:t>Feathers to keep warm</a:t>
            </a:r>
          </a:p>
          <a:p>
            <a:pPr marL="181240" indent="-181240">
              <a:buFont typeface="Arial" panose="020B0604020202020204" pitchFamily="34" charset="0"/>
              <a:buChar char="•"/>
            </a:pPr>
            <a:r>
              <a:rPr lang="en-US" sz="1200" b="1" dirty="0"/>
              <a:t>Black and white to camouflage</a:t>
            </a:r>
          </a:p>
          <a:p>
            <a:endParaRPr lang="en-US" sz="1200" b="1" dirty="0"/>
          </a:p>
          <a:p>
            <a:r>
              <a:rPr lang="en-US" sz="1200" b="1" dirty="0"/>
              <a:t>[Write student responses on the T-Chart.  If students do not come up with reasonable or relevant responses, use the examples from the possible student answers above.  For the penguin example, please make sure you </a:t>
            </a:r>
            <a:r>
              <a:rPr lang="en-US" sz="1200" b="1" u="sng" dirty="0"/>
              <a:t>do not </a:t>
            </a:r>
            <a:r>
              <a:rPr lang="en-US" sz="1200" b="1" dirty="0"/>
              <a:t>cite specific examples from the texts.]</a:t>
            </a:r>
          </a:p>
          <a:p>
            <a:endParaRPr lang="en-US" sz="1200" b="1" dirty="0"/>
          </a:p>
          <a:p>
            <a:endParaRPr lang="en-US" sz="1200" b="1" dirty="0"/>
          </a:p>
          <a:p>
            <a:r>
              <a:rPr lang="en-US" sz="1200" b="1" dirty="0"/>
              <a:t>Facilitator says: “In your performance task, you will be learning more about animals adaptations.</a:t>
            </a:r>
          </a:p>
          <a:p>
            <a:r>
              <a:rPr lang="en-US" sz="1200" b="1" dirty="0"/>
              <a:t>The group work you did today should help prepare you for the research and writing you will be doing in the performance task.” </a:t>
            </a:r>
          </a:p>
          <a:p>
            <a:endParaRPr lang="en-US" sz="1200" b="1" dirty="0"/>
          </a:p>
          <a:p>
            <a:r>
              <a:rPr lang="en-US" sz="1200" b="1" dirty="0"/>
              <a:t>Note: Facilitator should collect student notes from this activity.</a:t>
            </a:r>
          </a:p>
          <a:p>
            <a:endParaRPr lang="en-US" sz="1200" dirty="0"/>
          </a:p>
        </p:txBody>
      </p:sp>
    </p:spTree>
    <p:extLst>
      <p:ext uri="{BB962C8B-B14F-4D97-AF65-F5344CB8AC3E}">
        <p14:creationId xmlns:p14="http://schemas.microsoft.com/office/powerpoint/2010/main" val="3264471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chameleon"/>
          <p:cNvPicPr>
            <a:picLocks noChangeAspect="1" noChangeArrowheads="1"/>
          </p:cNvPicPr>
          <p:nvPr/>
        </p:nvPicPr>
        <p:blipFill>
          <a:blip r:embed="rId3" cstate="print">
            <a:grayscl/>
            <a:extLst>
              <a:ext uri="{28A0092B-C50C-407E-A947-70E740481C1C}">
                <a14:useLocalDpi xmlns:a14="http://schemas.microsoft.com/office/drawing/2010/main" val="0"/>
              </a:ext>
            </a:extLst>
          </a:blip>
          <a:srcRect/>
          <a:stretch>
            <a:fillRect/>
          </a:stretch>
        </p:blipFill>
        <p:spPr bwMode="auto">
          <a:xfrm>
            <a:off x="1371600" y="1096486"/>
            <a:ext cx="3332480" cy="36827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upload.wikimedia.org/wikipedia/commons/a/a1/Mallard2.jpg"/>
          <p:cNvPicPr>
            <a:picLocks noChangeAspect="1" noChangeArrowheads="1"/>
          </p:cNvPicPr>
          <p:nvPr/>
        </p:nvPicPr>
        <p:blipFill>
          <a:blip r:embed="rId4" cstate="print">
            <a:grayscl/>
            <a:extLst>
              <a:ext uri="{28A0092B-C50C-407E-A947-70E740481C1C}">
                <a14:useLocalDpi xmlns:a14="http://schemas.microsoft.com/office/drawing/2010/main" val="0"/>
              </a:ext>
            </a:extLst>
          </a:blip>
          <a:srcRect/>
          <a:stretch>
            <a:fillRect/>
          </a:stretch>
        </p:blipFill>
        <p:spPr bwMode="auto">
          <a:xfrm>
            <a:off x="894080" y="5200651"/>
            <a:ext cx="4795520" cy="358675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14780" y="4314283"/>
            <a:ext cx="1412240" cy="343827"/>
          </a:xfrm>
          <a:prstGeom prst="rect">
            <a:avLst/>
          </a:prstGeom>
          <a:solidFill>
            <a:schemeClr val="bg1"/>
          </a:solidFill>
        </p:spPr>
        <p:txBody>
          <a:bodyPr wrap="square" lIns="96661" tIns="48331" rIns="96661" bIns="48331" rtlCol="0">
            <a:spAutoFit/>
          </a:bodyPr>
          <a:lstStyle/>
          <a:p>
            <a:r>
              <a:rPr lang="en-US" sz="1600" b="1" dirty="0"/>
              <a:t>chameleon</a:t>
            </a:r>
          </a:p>
        </p:txBody>
      </p:sp>
      <p:sp>
        <p:nvSpPr>
          <p:cNvPr id="8" name="TextBox 7"/>
          <p:cNvSpPr txBox="1"/>
          <p:nvPr/>
        </p:nvSpPr>
        <p:spPr>
          <a:xfrm>
            <a:off x="919480" y="8343921"/>
            <a:ext cx="990600" cy="405383"/>
          </a:xfrm>
          <a:prstGeom prst="rect">
            <a:avLst/>
          </a:prstGeom>
          <a:solidFill>
            <a:schemeClr val="bg1"/>
          </a:solidFill>
        </p:spPr>
        <p:txBody>
          <a:bodyPr wrap="square" lIns="96661" tIns="48331" rIns="96661" bIns="48331" rtlCol="0">
            <a:spAutoFit/>
          </a:bodyPr>
          <a:lstStyle/>
          <a:p>
            <a:r>
              <a:rPr lang="en-US" sz="2000" dirty="0"/>
              <a:t>duck</a:t>
            </a:r>
          </a:p>
        </p:txBody>
      </p:sp>
      <p:sp>
        <p:nvSpPr>
          <p:cNvPr id="9" name="Rectangle 8"/>
          <p:cNvSpPr/>
          <p:nvPr/>
        </p:nvSpPr>
        <p:spPr>
          <a:xfrm>
            <a:off x="1558019" y="320040"/>
            <a:ext cx="3657600" cy="466938"/>
          </a:xfrm>
          <a:prstGeom prst="rect">
            <a:avLst/>
          </a:prstGeom>
        </p:spPr>
        <p:txBody>
          <a:bodyPr lIns="96661" tIns="48331" rIns="96661" bIns="48331">
            <a:spAutoFit/>
          </a:bodyPr>
          <a:lstStyle/>
          <a:p>
            <a:pPr algn="ctr"/>
            <a:r>
              <a:rPr lang="en-US" sz="2400" dirty="0" smtClean="0"/>
              <a:t>ancillary materials</a:t>
            </a:r>
            <a:endParaRPr lang="en-US" sz="2400" dirty="0"/>
          </a:p>
        </p:txBody>
      </p:sp>
    </p:spTree>
    <p:extLst>
      <p:ext uri="{BB962C8B-B14F-4D97-AF65-F5344CB8AC3E}">
        <p14:creationId xmlns:p14="http://schemas.microsoft.com/office/powerpoint/2010/main" val="3708950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3005</TotalTime>
  <Words>10722</Words>
  <Application>Microsoft Office PowerPoint</Application>
  <PresentationFormat>Custom</PresentationFormat>
  <Paragraphs>1789</Paragraphs>
  <Slides>44</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Bookman Old Style</vt:lpstr>
      <vt:lpstr>Calibri</vt:lpstr>
      <vt:lpstr>Courier New</vt:lpstr>
      <vt:lpstr>GillSansMT</vt:lpstr>
      <vt:lpstr>Helvetica</vt:lpstr>
      <vt:lpstr>Lucida Handwriting</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Richmond, Susan</dc:creator>
  <cp:lastModifiedBy>Richmond, Susan</cp:lastModifiedBy>
  <cp:revision>418</cp:revision>
  <cp:lastPrinted>2015-06-23T16:08:02Z</cp:lastPrinted>
  <dcterms:created xsi:type="dcterms:W3CDTF">2013-06-13T16:49:22Z</dcterms:created>
  <dcterms:modified xsi:type="dcterms:W3CDTF">2015-10-30T17:23:07Z</dcterms:modified>
</cp:coreProperties>
</file>