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77" r:id="rId3"/>
    <p:sldId id="391" r:id="rId4"/>
    <p:sldId id="390" r:id="rId5"/>
    <p:sldId id="385" r:id="rId6"/>
    <p:sldId id="371" r:id="rId7"/>
    <p:sldId id="368" r:id="rId8"/>
    <p:sldId id="376" r:id="rId9"/>
    <p:sldId id="380" r:id="rId10"/>
    <p:sldId id="381" r:id="rId11"/>
    <p:sldId id="386" r:id="rId12"/>
    <p:sldId id="387" r:id="rId13"/>
    <p:sldId id="388" r:id="rId14"/>
    <p:sldId id="389" r:id="rId15"/>
    <p:sldId id="377" r:id="rId16"/>
    <p:sldId id="378" r:id="rId17"/>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6849" autoAdjust="0"/>
  </p:normalViewPr>
  <p:slideViewPr>
    <p:cSldViewPr>
      <p:cViewPr varScale="1">
        <p:scale>
          <a:sx n="73" d="100"/>
          <a:sy n="73" d="100"/>
        </p:scale>
        <p:origin x="1422" y="60"/>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t>8/10/2015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8/10/2015</a:t>
            </a:fld>
            <a:endParaRPr lang="en-US" dirty="0"/>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6913"/>
            <a:ext cx="2657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dirty="0"/>
          </a:p>
        </p:txBody>
      </p:sp>
    </p:spTree>
    <p:extLst>
      <p:ext uri="{BB962C8B-B14F-4D97-AF65-F5344CB8AC3E}">
        <p14:creationId xmlns:p14="http://schemas.microsoft.com/office/powerpoint/2010/main" val="95344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p>
        </p:txBody>
      </p:sp>
      <p:sp>
        <p:nvSpPr>
          <p:cNvPr id="6" name="Slide Number Placeholder 5"/>
          <p:cNvSpPr>
            <a:spLocks noGrp="1"/>
          </p:cNvSpPr>
          <p:nvPr>
            <p:ph type="sldNum" sz="quarter" idx="12"/>
          </p:nvPr>
        </p:nvSpPr>
        <p:spPr>
          <a:xfrm>
            <a:off x="6156960" y="8939857"/>
            <a:ext cx="792480" cy="511175"/>
          </a:xfrm>
        </p:spPr>
        <p:txBody>
          <a:bodyPr/>
          <a:lstStyle>
            <a:lvl1pPr algn="r">
              <a:defRPr/>
            </a:lvl1pPr>
          </a:lstStyle>
          <a:p>
            <a:fld id="{F177B04D-AEB5-43ED-B9BA-B3D1EC9C9067}" type="slidenum">
              <a:rPr lang="en-US" smtClean="0"/>
              <a:pPr/>
              <a:t>‹#›</a:t>
            </a:fld>
            <a:endParaRPr lang="en-US" dirty="0"/>
          </a:p>
        </p:txBody>
      </p:sp>
      <p:sp>
        <p:nvSpPr>
          <p:cNvPr id="7" name="Rectangle 6"/>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07/01/15 HSD – OSP and S. Richmond</a:t>
            </a:r>
            <a:endParaRPr lang="en-US" sz="900" dirty="0"/>
          </a:p>
        </p:txBody>
      </p:sp>
    </p:spTree>
    <p:extLst>
      <p:ext uri="{BB962C8B-B14F-4D97-AF65-F5344CB8AC3E}">
        <p14:creationId xmlns:p14="http://schemas.microsoft.com/office/powerpoint/2010/main" val="2201198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8/10/2015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8/10/2015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8/10/2015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8/10/2015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8/10/2015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8/10/2015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8/10/2015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pPr/>
              <a:t>8/10/2015</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hdphoto" Target="../media/hdphoto7.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2.jpeg"/><Relationship Id="rId17" Type="http://schemas.microsoft.com/office/2007/relationships/hdphoto" Target="../media/hdphoto9.wdp"/><Relationship Id="rId2" Type="http://schemas.openxmlformats.org/officeDocument/2006/relationships/image" Target="../media/image7.jpeg"/><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1.jpeg"/><Relationship Id="rId5" Type="http://schemas.microsoft.com/office/2007/relationships/hdphoto" Target="../media/hdphoto4.wdp"/><Relationship Id="rId15" Type="http://schemas.microsoft.com/office/2007/relationships/hdphoto" Target="../media/hdphoto8.wdp"/><Relationship Id="rId10" Type="http://schemas.openxmlformats.org/officeDocument/2006/relationships/hyperlink" Target="https://www.google.com/imgres?imgurl&amp;imgrefurl=http://www.ecrater.com/p/17029255/mcdonalds-1999-toy-story-little-green&amp;h=0&amp;w=0&amp;tbnid=RxP8rWadV5KLsM&amp;zoom=1&amp;tbnh=180&amp;tbnw=240&amp;docid=rLvgzGzdE4YyLM&amp;tbm=isch&amp;ei=c5z3U62TPOebigKYmoD4Bg&amp;ved=0CAsQsCUoAw" TargetMode="External"/><Relationship Id="rId4" Type="http://schemas.openxmlformats.org/officeDocument/2006/relationships/image" Target="../media/image8.jpeg"/><Relationship Id="rId9" Type="http://schemas.microsoft.com/office/2007/relationships/hdphoto" Target="../media/hdphoto6.wdp"/><Relationship Id="rId1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9.png"/><Relationship Id="rId3" Type="http://schemas.microsoft.com/office/2007/relationships/hdphoto" Target="../media/hdphoto10.wdp"/><Relationship Id="rId7" Type="http://schemas.openxmlformats.org/officeDocument/2006/relationships/image" Target="../media/image25.jpeg"/><Relationship Id="rId12"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jpeg"/><Relationship Id="rId11" Type="http://schemas.microsoft.com/office/2007/relationships/hdphoto" Target="../media/hdphoto13.wdp"/><Relationship Id="rId5" Type="http://schemas.microsoft.com/office/2007/relationships/hdphoto" Target="../media/hdphoto11.wdp"/><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12.wdp"/><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s-MX" smtClean="0"/>
              <a:pPr/>
              <a:t>1</a:t>
            </a:fld>
            <a:endParaRPr lang="es-MX" dirty="0"/>
          </a:p>
        </p:txBody>
      </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TextBox 16"/>
          <p:cNvSpPr txBox="1"/>
          <p:nvPr/>
        </p:nvSpPr>
        <p:spPr>
          <a:xfrm>
            <a:off x="619940" y="3486552"/>
            <a:ext cx="5486400" cy="1667266"/>
          </a:xfrm>
          <a:prstGeom prst="rect">
            <a:avLst/>
          </a:prstGeom>
          <a:noFill/>
          <a:ln>
            <a:noFill/>
          </a:ln>
        </p:spPr>
        <p:txBody>
          <a:bodyPr wrap="square" lIns="96661" tIns="48331" rIns="96661" bIns="48331" rtlCol="0">
            <a:spAutoFit/>
          </a:bodyPr>
          <a:lstStyle/>
          <a:p>
            <a:r>
              <a:rPr lang="es-MX" sz="3400" b="1" dirty="0" smtClean="0">
                <a:effectLst>
                  <a:outerShdw blurRad="38100" dist="38100" dir="2700000" algn="tl">
                    <a:srgbClr val="000000">
                      <a:alpha val="43137"/>
                    </a:srgbClr>
                  </a:outerShdw>
                </a:effectLst>
              </a:rPr>
              <a:t>Pre-evaluación Trimestre 1  </a:t>
            </a:r>
            <a:r>
              <a:rPr lang="es-MX" sz="3000" b="1" i="1" dirty="0" smtClean="0">
                <a:effectLst>
                  <a:outerShdw blurRad="38100" dist="38100" dir="2700000" algn="tl">
                    <a:srgbClr val="000000">
                      <a:alpha val="43137"/>
                    </a:srgbClr>
                  </a:outerShdw>
                </a:effectLst>
              </a:rPr>
              <a:t>Comprensión auditiva</a:t>
            </a:r>
          </a:p>
          <a:p>
            <a:r>
              <a:rPr lang="es-MX" sz="3400" b="1" dirty="0" smtClean="0">
                <a:effectLst>
                  <a:outerShdw blurRad="38100" dist="38100" dir="2700000" algn="tl">
                    <a:srgbClr val="000000">
                      <a:alpha val="43137"/>
                    </a:srgbClr>
                  </a:outerShdw>
                </a:effectLst>
              </a:rPr>
              <a:t>Instrucciones del maestro</a:t>
            </a:r>
          </a:p>
        </p:txBody>
      </p:sp>
      <p:sp>
        <p:nvSpPr>
          <p:cNvPr id="15" name="Rectangle 14"/>
          <p:cNvSpPr/>
          <p:nvPr/>
        </p:nvSpPr>
        <p:spPr>
          <a:xfrm>
            <a:off x="1092421" y="5522969"/>
            <a:ext cx="5728978" cy="3293209"/>
          </a:xfrm>
          <a:prstGeom prst="rect">
            <a:avLst/>
          </a:prstGeom>
        </p:spPr>
        <p:txBody>
          <a:bodyPr wrap="square">
            <a:spAutoFit/>
          </a:bodyPr>
          <a:lstStyle/>
          <a:p>
            <a:r>
              <a:rPr lang="es-ES" sz="1400" b="1" u="sng" dirty="0" smtClean="0"/>
              <a:t>Lectura</a:t>
            </a:r>
          </a:p>
          <a:p>
            <a:r>
              <a:rPr lang="es-ES" sz="1400" b="1" dirty="0" smtClean="0"/>
              <a:t>12 Preguntas de selección múltiple</a:t>
            </a:r>
          </a:p>
          <a:p>
            <a:endParaRPr lang="es-ES" sz="1400" b="1" dirty="0" smtClean="0"/>
          </a:p>
          <a:p>
            <a:r>
              <a:rPr lang="es-ES" sz="1400" b="1" u="sng" dirty="0" smtClean="0"/>
              <a:t>Investigación</a:t>
            </a:r>
          </a:p>
          <a:p>
            <a:r>
              <a:rPr lang="es-ES" sz="1400" b="1" dirty="0" smtClean="0"/>
              <a:t> 0 Preguntas de respuesta construida (3 puntos por  cada parte)</a:t>
            </a:r>
          </a:p>
          <a:p>
            <a:endParaRPr lang="es-ES" sz="1400" b="1" dirty="0" smtClean="0"/>
          </a:p>
          <a:p>
            <a:r>
              <a:rPr lang="es-ES" sz="1400" b="1" u="sng" dirty="0" smtClean="0"/>
              <a:t>Escritura</a:t>
            </a:r>
          </a:p>
          <a:p>
            <a:r>
              <a:rPr lang="es-ES" sz="1400" b="1" dirty="0" smtClean="0"/>
              <a:t> 0 Escrito breve</a:t>
            </a:r>
          </a:p>
          <a:p>
            <a:r>
              <a:rPr lang="es-ES" sz="1400" b="1" dirty="0" smtClean="0"/>
              <a:t> 0 Escribir para revisar un texto</a:t>
            </a:r>
          </a:p>
          <a:p>
            <a:r>
              <a:rPr lang="es-ES" sz="1400" b="1" dirty="0" smtClean="0"/>
              <a:t> 0 Composición completa</a:t>
            </a:r>
          </a:p>
          <a:p>
            <a:endParaRPr lang="es-ES" sz="1400" b="1" dirty="0" smtClean="0"/>
          </a:p>
          <a:p>
            <a:r>
              <a:rPr lang="es-ES" sz="1400" b="1" u="sng" dirty="0" smtClean="0"/>
              <a:t>Escritura con lenguaje integrado como parte de la Tarea de rendimiento</a:t>
            </a:r>
          </a:p>
          <a:p>
            <a:r>
              <a:rPr lang="es-ES" sz="1400" b="1" dirty="0" smtClean="0"/>
              <a:t>Lenguaje/vocabulario</a:t>
            </a:r>
          </a:p>
          <a:p>
            <a:r>
              <a:rPr lang="es-ES" sz="1400" b="1" dirty="0" smtClean="0"/>
              <a:t>Editar/clarificar</a:t>
            </a:r>
          </a:p>
          <a:p>
            <a:endParaRPr lang="en-US" sz="1200" dirty="0"/>
          </a:p>
        </p:txBody>
      </p:sp>
      <p:sp>
        <p:nvSpPr>
          <p:cNvPr id="29" name="Rectangle 28"/>
          <p:cNvSpPr/>
          <p:nvPr/>
        </p:nvSpPr>
        <p:spPr>
          <a:xfrm>
            <a:off x="4663309" y="5168435"/>
            <a:ext cx="2347912" cy="1107874"/>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s-419" b="1" dirty="0">
                <a:solidFill>
                  <a:schemeClr val="tx1"/>
                </a:solidFill>
                <a:effectLst>
                  <a:outerShdw blurRad="38100" dist="38100" dir="2700000" algn="tl">
                    <a:srgbClr val="000000">
                      <a:alpha val="43137"/>
                    </a:srgbClr>
                  </a:outerShdw>
                </a:effectLst>
              </a:rPr>
              <a:t>Pasos secuenciales hacia el dominio </a:t>
            </a:r>
            <a:r>
              <a:rPr lang="es-419" b="1" dirty="0" smtClean="0">
                <a:solidFill>
                  <a:schemeClr val="tx1"/>
                </a:solidFill>
                <a:effectLst>
                  <a:outerShdw blurRad="38100" dist="38100" dir="2700000" algn="tl">
                    <a:srgbClr val="000000">
                      <a:alpha val="43137"/>
                    </a:srgbClr>
                  </a:outerShdw>
                </a:effectLst>
              </a:rPr>
              <a:t>del estándar</a:t>
            </a:r>
            <a:endParaRPr lang="es-419" b="1" dirty="0">
              <a:solidFill>
                <a:schemeClr val="tx1"/>
              </a:solidFill>
              <a:effectLst>
                <a:outerShdw blurRad="38100" dist="38100" dir="2700000" algn="tl">
                  <a:srgbClr val="000000">
                    <a:alpha val="43137"/>
                  </a:srgbClr>
                </a:outerShdw>
              </a:effectLst>
            </a:endParaRPr>
          </a:p>
        </p:txBody>
      </p:sp>
      <p:sp>
        <p:nvSpPr>
          <p:cNvPr id="31" name="Rectangle 30"/>
          <p:cNvSpPr/>
          <p:nvPr/>
        </p:nvSpPr>
        <p:spPr>
          <a:xfrm>
            <a:off x="4663309" y="6630843"/>
            <a:ext cx="2335212" cy="1114584"/>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s-419" b="1" dirty="0">
                <a:solidFill>
                  <a:schemeClr val="tx1"/>
                </a:solidFill>
                <a:effectLst>
                  <a:outerShdw blurRad="38100" dist="38100" dir="2700000" algn="tl">
                    <a:srgbClr val="000000">
                      <a:alpha val="43137"/>
                    </a:srgbClr>
                  </a:outerShdw>
                </a:effectLst>
              </a:rPr>
              <a:t>Tarea de rendimiento al nivel de grado</a:t>
            </a:r>
          </a:p>
        </p:txBody>
      </p:sp>
      <p:grpSp>
        <p:nvGrpSpPr>
          <p:cNvPr id="4" name="Group 3"/>
          <p:cNvGrpSpPr/>
          <p:nvPr/>
        </p:nvGrpSpPr>
        <p:grpSpPr>
          <a:xfrm>
            <a:off x="533400" y="175980"/>
            <a:ext cx="2976057" cy="3273149"/>
            <a:chOff x="533400" y="175980"/>
            <a:chExt cx="2976057" cy="3273149"/>
          </a:xfrm>
        </p:grpSpPr>
        <p:sp>
          <p:nvSpPr>
            <p:cNvPr id="25" name="Parallelogram 24"/>
            <p:cNvSpPr/>
            <p:nvPr/>
          </p:nvSpPr>
          <p:spPr>
            <a:xfrm rot="1584430" flipH="1">
              <a:off x="533400" y="1291855"/>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Parallelogram 25"/>
            <p:cNvSpPr/>
            <p:nvPr/>
          </p:nvSpPr>
          <p:spPr>
            <a:xfrm>
              <a:off x="1311529" y="1341541"/>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7" name="Picture 3" descr="C:\Documents and Settings\Owner\Local Settings\Temporary Internet Files\Content.IE5\TED277KP\MC900056680[1].wmf"/>
            <p:cNvPicPr>
              <a:picLocks noChangeAspect="1" noChangeArrowheads="1"/>
            </p:cNvPicPr>
            <p:nvPr/>
          </p:nvPicPr>
          <p:blipFill>
            <a:blip r:embed="rId3" cstate="print"/>
            <a:srcRect/>
            <a:stretch>
              <a:fillRect/>
            </a:stretch>
          </p:blipFill>
          <p:spPr bwMode="auto">
            <a:xfrm>
              <a:off x="1610076" y="1436412"/>
              <a:ext cx="1520763" cy="1415862"/>
            </a:xfrm>
            <a:prstGeom prst="rect">
              <a:avLst/>
            </a:prstGeom>
            <a:noFill/>
          </p:spPr>
        </p:pic>
        <p:pic>
          <p:nvPicPr>
            <p:cNvPr id="28" name="Picture 14" descr="C:\Documents and Settings\Owner\Local Settings\Temporary Internet Files\Content.IE5\ZHCKG5LE\MC900238687[1].wmf"/>
            <p:cNvPicPr>
              <a:picLocks noChangeAspect="1" noChangeArrowheads="1"/>
            </p:cNvPicPr>
            <p:nvPr/>
          </p:nvPicPr>
          <p:blipFill>
            <a:blip r:embed="rId4" cstate="print"/>
            <a:srcRect/>
            <a:stretch>
              <a:fillRect/>
            </a:stretch>
          </p:blipFill>
          <p:spPr bwMode="auto">
            <a:xfrm rot="20846326">
              <a:off x="1673979" y="2959061"/>
              <a:ext cx="893546" cy="490068"/>
            </a:xfrm>
            <a:prstGeom prst="rect">
              <a:avLst/>
            </a:prstGeom>
            <a:noFill/>
          </p:spPr>
        </p:pic>
        <p:sp>
          <p:nvSpPr>
            <p:cNvPr id="30" name="Rectangle 29"/>
            <p:cNvSpPr/>
            <p:nvPr/>
          </p:nvSpPr>
          <p:spPr>
            <a:xfrm>
              <a:off x="866955" y="1263740"/>
              <a:ext cx="733669"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MX" sz="5400" b="1" cap="none" spc="0" dirty="0" smtClean="0">
                  <a:ln w="11430"/>
                  <a:effectLst>
                    <a:outerShdw blurRad="80000" dist="40000" dir="5040000" algn="tl">
                      <a:srgbClr val="000000">
                        <a:alpha val="30000"/>
                      </a:srgbClr>
                    </a:outerShdw>
                  </a:effectLst>
                </a:rPr>
                <a:t>K</a:t>
              </a:r>
            </a:p>
          </p:txBody>
        </p:sp>
        <p:sp>
          <p:nvSpPr>
            <p:cNvPr id="19" name="Rectangle 18"/>
            <p:cNvSpPr/>
            <p:nvPr/>
          </p:nvSpPr>
          <p:spPr>
            <a:xfrm>
              <a:off x="619940" y="175980"/>
              <a:ext cx="1748492" cy="830997"/>
            </a:xfrm>
            <a:prstGeom prst="rect">
              <a:avLst/>
            </a:prstGeom>
          </p:spPr>
          <p:txBody>
            <a:bodyPr wrap="none">
              <a:spAutoFit/>
            </a:bodyPr>
            <a:lstStyle/>
            <a:p>
              <a:r>
                <a:rPr lang="es-MX" sz="4800" b="1" dirty="0" smtClean="0">
                  <a:effectLst>
                    <a:outerShdw blurRad="38100" dist="38100" dir="2700000" algn="tl">
                      <a:srgbClr val="000000">
                        <a:alpha val="43137"/>
                      </a:srgbClr>
                    </a:outerShdw>
                  </a:effectLst>
                </a:rPr>
                <a:t>Grado</a:t>
              </a:r>
              <a:endParaRPr lang="es-MX" sz="4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91803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91106279"/>
              </p:ext>
            </p:extLst>
          </p:nvPr>
        </p:nvGraphicFramePr>
        <p:xfrm>
          <a:off x="685801" y="685799"/>
          <a:ext cx="5943600" cy="7905405"/>
        </p:xfrm>
        <a:graphic>
          <a:graphicData uri="http://schemas.openxmlformats.org/drawingml/2006/table">
            <a:tbl>
              <a:tblPr firstRow="1" bandRow="1">
                <a:tableStyleId>{5940675A-B579-460E-94D1-54222C63F5DA}</a:tableStyleId>
              </a:tblPr>
              <a:tblGrid>
                <a:gridCol w="5943600"/>
              </a:tblGrid>
              <a:tr h="1447801">
                <a:tc>
                  <a:txBody>
                    <a:bodyPr/>
                    <a:lstStyle/>
                    <a:p>
                      <a:r>
                        <a:rPr lang="es-MX" sz="1800" b="1" noProof="0" dirty="0" smtClean="0"/>
                        <a:t>1.</a:t>
                      </a:r>
                    </a:p>
                    <a:p>
                      <a:endParaRPr lang="es-MX" sz="1800" b="1" noProof="0" dirty="0" smtClean="0"/>
                    </a:p>
                    <a:p>
                      <a:endParaRPr lang="es-MX" sz="1800" b="1" noProof="0" dirty="0"/>
                    </a:p>
                  </a:txBody>
                  <a:tcPr/>
                </a:tc>
              </a:tr>
              <a:tr h="1600200">
                <a:tc>
                  <a:txBody>
                    <a:bodyPr/>
                    <a:lstStyle/>
                    <a:p>
                      <a:r>
                        <a:rPr lang="es-MX" sz="1800" b="1" noProof="0" dirty="0" smtClean="0"/>
                        <a:t>2.</a:t>
                      </a:r>
                    </a:p>
                    <a:p>
                      <a:endParaRPr lang="es-MX" sz="1800" b="1" noProof="0" dirty="0" smtClean="0"/>
                    </a:p>
                    <a:p>
                      <a:endParaRPr lang="es-MX" sz="1800" b="1" noProof="0" dirty="0"/>
                    </a:p>
                  </a:txBody>
                  <a:tcPr/>
                </a:tc>
              </a:tr>
              <a:tr h="1295400">
                <a:tc>
                  <a:txBody>
                    <a:bodyPr/>
                    <a:lstStyle/>
                    <a:p>
                      <a:r>
                        <a:rPr lang="es-MX" sz="1800" b="1" noProof="0" dirty="0" smtClean="0"/>
                        <a:t>3.     </a:t>
                      </a:r>
                    </a:p>
                    <a:p>
                      <a:r>
                        <a:rPr lang="es-MX" sz="1800" b="1" noProof="0" dirty="0" smtClean="0"/>
                        <a:t>    </a:t>
                      </a:r>
                    </a:p>
                  </a:txBody>
                  <a:tcPr/>
                </a:tc>
              </a:tr>
              <a:tr h="750455">
                <a:tc>
                  <a:txBody>
                    <a:bodyPr/>
                    <a:lstStyle/>
                    <a:p>
                      <a:r>
                        <a:rPr lang="es-MX" sz="1800" b="1" noProof="0" dirty="0" smtClean="0"/>
                        <a:t>4.</a:t>
                      </a:r>
                    </a:p>
                    <a:p>
                      <a:pPr marL="0" marR="0" indent="0" algn="l" defTabSz="966612" rtl="0" eaLnBrk="1" fontAlgn="auto" latinLnBrk="0" hangingPunct="1">
                        <a:lnSpc>
                          <a:spcPct val="100000"/>
                        </a:lnSpc>
                        <a:spcBef>
                          <a:spcPts val="0"/>
                        </a:spcBef>
                        <a:spcAft>
                          <a:spcPts val="0"/>
                        </a:spcAft>
                        <a:buClrTx/>
                        <a:buSzTx/>
                        <a:buFontTx/>
                        <a:buNone/>
                        <a:tabLst/>
                        <a:defRPr/>
                      </a:pPr>
                      <a:r>
                        <a:rPr lang="es-MX" sz="1800" b="1" noProof="0" dirty="0" smtClean="0"/>
                        <a:t>      </a:t>
                      </a:r>
                      <a:r>
                        <a:rPr lang="es-MX" sz="1900" b="1" noProof="0" dirty="0" smtClean="0"/>
                        <a:t>¿Por</a:t>
                      </a:r>
                      <a:r>
                        <a:rPr lang="es-MX" sz="1900" b="1" baseline="0" noProof="0" dirty="0" smtClean="0"/>
                        <a:t> qué la Srta. </a:t>
                      </a:r>
                      <a:r>
                        <a:rPr lang="es-MX" sz="1900" b="1" noProof="0" dirty="0" smtClean="0"/>
                        <a:t>Clarke leyó un cuento sobre </a:t>
                      </a:r>
                      <a:r>
                        <a:rPr lang="es-MX" sz="1900" b="1" baseline="0" noProof="0" dirty="0" smtClean="0"/>
                        <a:t>delfines? </a:t>
                      </a:r>
                      <a:endParaRPr lang="es-MX" sz="1900" b="1" noProof="0" dirty="0" smtClean="0"/>
                    </a:p>
                  </a:txBody>
                  <a:tcPr/>
                </a:tc>
              </a:tr>
              <a:tr h="1603895">
                <a:tc>
                  <a:txBody>
                    <a:bodyPr/>
                    <a:lstStyle/>
                    <a:p>
                      <a:r>
                        <a:rPr lang="es-MX" sz="1800" b="1" noProof="0" dirty="0" smtClean="0"/>
                        <a:t>5.</a:t>
                      </a:r>
                    </a:p>
                    <a:p>
                      <a:endParaRPr lang="es-MX" sz="1800" b="1" noProof="0" dirty="0" smtClean="0"/>
                    </a:p>
                    <a:p>
                      <a:endParaRPr lang="es-MX" sz="1800" b="1" noProof="0" dirty="0"/>
                    </a:p>
                  </a:txBody>
                  <a:tcPr/>
                </a:tc>
              </a:tr>
              <a:tr h="1207654">
                <a:tc>
                  <a:txBody>
                    <a:bodyPr/>
                    <a:lstStyle/>
                    <a:p>
                      <a:r>
                        <a:rPr lang="es-MX" sz="1800" b="1" noProof="0" dirty="0" smtClean="0"/>
                        <a:t>6.</a:t>
                      </a:r>
                    </a:p>
                    <a:p>
                      <a:pPr marL="0" marR="0" indent="0" algn="l" defTabSz="966612" rtl="0" eaLnBrk="1" fontAlgn="auto" latinLnBrk="0" hangingPunct="1">
                        <a:lnSpc>
                          <a:spcPct val="100000"/>
                        </a:lnSpc>
                        <a:spcBef>
                          <a:spcPts val="0"/>
                        </a:spcBef>
                        <a:spcAft>
                          <a:spcPts val="0"/>
                        </a:spcAft>
                        <a:buClrTx/>
                        <a:buSzTx/>
                        <a:buFontTx/>
                        <a:buNone/>
                        <a:tabLst/>
                        <a:defRPr/>
                      </a:pPr>
                      <a:r>
                        <a:rPr lang="es-MX" sz="1900" b="1" noProof="0" dirty="0" smtClean="0"/>
                        <a:t>       ¿Por qué piensas que Keesha dibujó lo que hizo?</a:t>
                      </a:r>
                    </a:p>
                    <a:p>
                      <a:endParaRPr lang="es-MX" sz="1800" b="1" noProof="0" dirty="0" smtClean="0"/>
                    </a:p>
                  </a:txBody>
                  <a:tcPr/>
                </a:tc>
              </a:tr>
            </a:tbl>
          </a:graphicData>
        </a:graphic>
      </p:graphicFrame>
      <p:sp>
        <p:nvSpPr>
          <p:cNvPr id="3" name="Rectangle 2"/>
          <p:cNvSpPr/>
          <p:nvPr/>
        </p:nvSpPr>
        <p:spPr>
          <a:xfrm>
            <a:off x="684376" y="152400"/>
            <a:ext cx="5933882" cy="553992"/>
          </a:xfrm>
          <a:prstGeom prst="rect">
            <a:avLst/>
          </a:prstGeom>
        </p:spPr>
        <p:txBody>
          <a:bodyPr wrap="square" lIns="91434" tIns="45717" rIns="91434" bIns="45717">
            <a:spAutoFit/>
          </a:bodyPr>
          <a:lstStyle/>
          <a:p>
            <a:r>
              <a:rPr lang="es-MX" sz="1500" b="1" dirty="0" smtClean="0"/>
              <a:t>Preguntas de selección múltiple </a:t>
            </a:r>
            <a:endParaRPr lang="es-MX" sz="1500" dirty="0" smtClean="0"/>
          </a:p>
          <a:p>
            <a:r>
              <a:rPr lang="es-MX" sz="1500" dirty="0" smtClean="0"/>
              <a:t>Texto literario: </a:t>
            </a:r>
            <a:r>
              <a:rPr lang="es-MX" sz="1500" b="1" u="sng" dirty="0" smtClean="0"/>
              <a:t>Un día en kínder</a:t>
            </a:r>
            <a:endParaRPr lang="es-MX" sz="1500" b="1" u="sng" dirty="0"/>
          </a:p>
        </p:txBody>
      </p:sp>
      <p:pic>
        <p:nvPicPr>
          <p:cNvPr id="2063" name="Picture 15" descr="https://encrypted-tbn3.gstatic.com/images?q=tbn:ANd9GcT7EjF7lDsotXVuadjf17kuTMMp3WE99wPXjc1vACp-3H0tAejQ"/>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76400" y="838200"/>
            <a:ext cx="1629610" cy="116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5" name="Picture 17" descr="https://encrypted-tbn0.gstatic.com/images?q=tbn:ANd9GcTCnB1eCDUgDutRfE8plSl6LAeE9PWSqZeaSjMKmXdyPqPYT_7ULw"/>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62400" y="843595"/>
            <a:ext cx="1665965" cy="116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7" name="Picture 19" descr="https://encrypted-tbn1.gstatic.com/images?q=tbn:ANd9GcS7b0adWa8dPYan_6iXUShr3bjvYK-H9GNFdyWRJXtWSf-sTLMi"/>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21459" y="2286000"/>
            <a:ext cx="1342189" cy="1342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14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7" name="Picture 29" descr="https://encrypted-tbn3.gstatic.com/images?q=tbn:ANd9GcTgD22JWGEtotGUMb6PJucbjCmWDVNLDQpmvKumaEvKJIqVxVOvCg"/>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80982" y="2305079"/>
            <a:ext cx="1828800" cy="1323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79" name="Picture 31" descr="https://encrypted-tbn3.gstatic.com/images?q=tbn:ANd9GcSM2tPNgFTif8ByNm0dIhfL9xWj6ZGtpOutiX_N29Zn28A_Njyvs_ycDRRe">
            <a:hlinkClick r:id="rId10"/>
          </p:cNvPr>
          <p:cNvPicPr>
            <a:picLocks noChangeAspect="1" noChangeArrowheads="1"/>
          </p:cNvPicPr>
          <p:nvPr/>
        </p:nvPicPr>
        <p:blipFill rotWithShape="1">
          <a:blip r:embed="rId11">
            <a:grayscl/>
            <a:extLst>
              <a:ext uri="{28A0092B-C50C-407E-A947-70E740481C1C}">
                <a14:useLocalDpi xmlns:a14="http://schemas.microsoft.com/office/drawing/2010/main" val="0"/>
              </a:ext>
            </a:extLst>
          </a:blip>
          <a:srcRect l="6667" t="5113" r="6252"/>
          <a:stretch/>
        </p:blipFill>
        <p:spPr bwMode="auto">
          <a:xfrm>
            <a:off x="1219614" y="3805785"/>
            <a:ext cx="1371600" cy="1120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066800"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19200"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371600"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87" name="Picture 39" descr="https://encrypted-tbn0.gstatic.com/images?q=tbn:ANd9GcR3QPW75reiaAiHMwRm2bTWPJlSUOuoGg1Unesjh68hRrmEiPLdnQ"/>
          <p:cNvPicPr>
            <a:picLocks noChangeAspect="1" noChangeArrowheads="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10460" t="14159" r="8307" b="6380"/>
          <a:stretch/>
        </p:blipFill>
        <p:spPr bwMode="auto">
          <a:xfrm>
            <a:off x="4724400" y="3795668"/>
            <a:ext cx="1465333" cy="1147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524000"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676400"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828800"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95" name="Picture 47" descr="https://encrypted-tbn3.gstatic.com/images?q=tbn:ANd9GcR4KplmkoOBy1ImWN8zOiwhNoYbvTxwS1GBIqvrWhIJW6cjGWv3lg"/>
          <p:cNvPicPr>
            <a:picLocks noChangeAspect="1" noChangeArrowheads="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l="35529" t="11818"/>
          <a:stretch/>
        </p:blipFill>
        <p:spPr bwMode="auto">
          <a:xfrm>
            <a:off x="2848075" y="3886200"/>
            <a:ext cx="1606483" cy="1006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 name="Picture 39" descr="https://encrypted-tbn0.gstatic.com/images?q=tbn:ANd9GcR3QPW75reiaAiHMwRm2bTWPJlSUOuoGg1Unesjh68hRrmEiPLdnQ"/>
          <p:cNvPicPr>
            <a:picLocks noChangeAspect="1" noChangeArrowheads="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l="10460" t="14159" r="8307" b="6380"/>
          <a:stretch/>
        </p:blipFill>
        <p:spPr bwMode="auto">
          <a:xfrm>
            <a:off x="3721891" y="5956412"/>
            <a:ext cx="1465333" cy="1147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05" name="Picture 57" descr="https://encrypted-tbn2.gstatic.com/images?q=tbn:ANd9GcRlEEUmiH4oImnjcdSmRWbCAvTt6pFfeEE7M_zOfea2_iSKwTecDQ"/>
          <p:cNvPicPr>
            <a:picLocks noChangeAspect="1" noChangeArrowheads="1"/>
          </p:cNvPicPr>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76400" y="5910194"/>
            <a:ext cx="1240280" cy="124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161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8" name="Rectangle 7"/>
          <p:cNvSpPr/>
          <p:nvPr/>
        </p:nvSpPr>
        <p:spPr>
          <a:xfrm>
            <a:off x="2438400" y="1497114"/>
            <a:ext cx="3064435" cy="45891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none" lIns="95888" tIns="47944" rIns="95888" bIns="47944">
            <a:spAutoFit/>
          </a:bodyPr>
          <a:lstStyle/>
          <a:p>
            <a:r>
              <a:rPr lang="en-US" sz="2353" b="1" u="sng" dirty="0" err="1">
                <a:solidFill>
                  <a:srgbClr val="002060"/>
                </a:solidFill>
              </a:rPr>
              <a:t>Tiempo</a:t>
            </a:r>
            <a:r>
              <a:rPr lang="en-US" sz="2353" b="1" u="sng" dirty="0">
                <a:solidFill>
                  <a:srgbClr val="002060"/>
                </a:solidFill>
              </a:rPr>
              <a:t> para la </a:t>
            </a:r>
            <a:r>
              <a:rPr lang="en-US" sz="2353" b="1" u="sng" dirty="0" err="1">
                <a:solidFill>
                  <a:srgbClr val="002060"/>
                </a:solidFill>
              </a:rPr>
              <a:t>escuela</a:t>
            </a:r>
            <a:endParaRPr lang="en-US" sz="2353" b="1" u="sng" dirty="0">
              <a:solidFill>
                <a:srgbClr val="002060"/>
              </a:solidFill>
            </a:endParaRPr>
          </a:p>
        </p:txBody>
      </p:sp>
      <p:sp>
        <p:nvSpPr>
          <p:cNvPr id="6" name="Rectangle 5"/>
          <p:cNvSpPr/>
          <p:nvPr/>
        </p:nvSpPr>
        <p:spPr>
          <a:xfrm>
            <a:off x="152401" y="9083168"/>
            <a:ext cx="2209800" cy="250914"/>
          </a:xfrm>
          <a:prstGeom prst="rect">
            <a:avLst/>
          </a:prstGeom>
        </p:spPr>
        <p:txBody>
          <a:bodyPr wrap="square" lIns="90709" tIns="45354" rIns="90709" bIns="45354">
            <a:spAutoFit/>
          </a:bodyPr>
          <a:lstStyle/>
          <a:p>
            <a:r>
              <a:rPr lang="en-US" sz="1035" dirty="0"/>
              <a:t>"Copyright HaveFunTeaching.com"</a:t>
            </a:r>
          </a:p>
        </p:txBody>
      </p:sp>
      <p:sp>
        <p:nvSpPr>
          <p:cNvPr id="11271" name="AutoShape 7" descr="data:image/jpeg;base64,/9j/4AAQSkZJRgABAQAAAQABAAD/2wCEAAkGBwgHBgkIBwgKCgkLDRYPDQwMDRsUFRAWIB0iIiAdHx8kKDQsJCYxJx8fLT0tMTU3Ojo6Iys/RD84QzQ5OjcBCgoKDQwNGg8PGjclHyU3Nzc3Nzc3Nzc3Nzc3Nzc3Nzc3Nzc3Nzc3Nzc3Nzc3Nzc3Nzc3Nzc3Nzc3Nzc3Nzc3N//AABEIAKQAdwMBIgACEQEDEQH/xAAcAAACAgMBAQAAAAAAAAAAAAAFBgAEAgMHAQj/xABGEAACAQMCAwUHAgEJAw0AAAABAgMABBEFIQYSMRMiQVFhBxQycYGRoRXBsSNCYnKCktHw8RYzUhckJTQ1Q1NUY3ODorL/xAAZAQADAQEBAAAAAAAAAAAAAAABAgMEAAX/xAAlEQACAgICAQQDAQEAAAAAAAAAAQIRAyESMQQTIkFhMjNRIxT/2gAMAwEAAhEDEQA/AGj2hcbanoOoe66dEsjcoIXlyceJ9KAL7QuKzbGY2sEYRWdubfIH70y8bRabHq0lxdyypMYOULGASwPhvSPPH+qW88Ng0Sqikt28oRgMelSkpt1EZxajyYyaP7Q7+9iLPJCJVZQI+X4z5Dxo9qXFtxb2n8iY2uOcYQ1xeL33Q9Rt0RrZy8ic3ZSdowyfCinEF5ehJJ7e+Haq+VQEN96rHFKK9zEjK1dDtce0LVbaFHniRSJ+zcBaLaXxLxBfGVxZv2OMxns/i+tIukJccU6Yr2FqDOJlaZO0xuPiOTXXNMllhsIY3hWFkGOzBzy00YNhlKtCm+r+0KQM1vpEMajr20qoP41jbat7QCxa7tdMihLcof3pTvTJxFYniHSZtMjnWOV2Vz3sHlBpTueCL+DhmTT5NZtrV/fFmjnckhRykFfDfeu4/YqsPQ8SanBbxjUewWYjOVYFWHmCKGf7eXiXvZyCIRcxAwM5A8qoXGjNo3DmmWt3fxXsqNJ2c6LygoTnH0pWuLiKOaKcljGJWXOD1xvSSKJIM6P7UtVuOIbyxuhEIoi3IVXqM7fjFE7r2l3MDYCZHgeSuZ2cSxcRXWpdoOylJ5V8cYq3dyJdnKAj0NJzGfE6EfaHqSWkc5gVkkICuP8ACrUPHOozxdoIkTDKCMZ6nFc7Oo81pFYPGUMRzzsw3+Qr2TVZ4IGSOKLlON2bfY5pXlSdWCkdu4Y1K81Bpveynd6clSlr2V397fNdG8EIAAKiMH96lVT0KxU9sF1qdjxN73Z23NDFb5kdlyMeOM1ze5vprl/5VyJBsyQ7AeI6b12j2kaXb3urK08YYGPBBJwaUbfhzT7bn7CMJznLYY700dHSbl2xJhuZLCKDUbiOMoknJACh5gw33881qTVGhS6kS1u44rjaUsAVxnoMjYfKnmbhnTZ8dvH2gByA0rEZ+Wa06lw5YLpdz2FsnP2Z5cZJzXSfyck3oTNL1GdbFobeeWFCD3Y5CpXJ67UxaRxRqej5MF4zIFyYp3Lr+T/CkgpNaktCcrv0opp9tLfOEnIbmPdAGCScbUnOtlON6Os2HtM0Gzxd3bt71InZtHGQeTxIO/nWy79rGizwc/6ddTQqT3mC4BFKh4H0YMGa2dmOGJ7ZvHerMfC+lRx8gsFK+TOTmq23tEuNaYWn4lseN9PjhgtWtYYJMrIXH2ArGLhu2a3WF3aaNWLAb7E9aoR6Dp0IxFp8aAb92hurvp2n847AGVRlsu3KvzxUMmN9tjxV6G2Dhe2THIlsv9c1sbQbdB/KTov/ALa1yufWZXAZGMaIAeVdsk7Afn8VZ0zU7rkE0krFB8QJO+3TzqXBL5KcF8IeJ+GNE7QyAZlPV2Y5NaDoGlg4IjJ/pOT+9arL3e8txNCo5/5ykZIrOSEPuUX+4KdYr6YrbXwPns5tY7Z7rseXDAZxUrV7MozG11lsjbYDFSqpcVRMI8VwwSXqmXm5uXwxQJrGAjuMhP8ATGP4UZ4ouY4dXRLlA0JXdvFfWtbaZGMFSMMMhgNiKyuOOcn9BjGEgG1syqw90R1842zj6UPmWHdDAysQRsTkU6Wenxs5zLyqoyWx4Uv8Cau/FWqau1xBb/ptowS37hLvzFsFmz5KDsB1pJYXT4yYHHj0zn9vwvFcXVyneXBwMjqfOrWkcKpBrEfNO6CPvc/Lnlx44rq1zwXw9dycwswkniYpWRvwaxHByWyt7jezNkbJcnmPy5uv3zU5KVaZo9WKjpbFk6XFIcx6kVJ/8SI/sa1No+oAnsZrWfyAkwT96KTxXNpKYrhORh4Ef5zWAkU/Fj54FcvNyR00ZHk3sFPYatBjtrGXHiU7w/Fcj4juprnUJZSQFBJwGydzjB867xFNJGD2NxIudtmwPtXG+JtGvoOIGt7a2793JlCoPKMn4QcbZzvV4eSsj2VhJNMW7p3vblygBGTyA5yAB5dfCrCXEk6KlqFVAnfJHeOd8E+PSs5OHdUWZoLiJoXiOWjfqM+OfGt0Nhdc2LZBns+WROnNg5+/y8qeU4V2XjGT2NvBVwRczx5HZGNSu3X1+tNeEPgK0cK8FX8mlQ39syNJPAG5XbByTnxHrVi50nWrMnt7CTH/ABIOcH7VXHpE8m3obuAFAa5x6VK1ezmQu90rKVYYyCMV5TkjTx22NRUZ/mV7w3dvc2clm27w99D448RWvj1SdSXGfhoBYan+kXC3UlvJcIuzJH8QHn9K8nk4+SycXUxr1+8Ol8Oahdr8cVtIR/W5Dj84pU9iqdlw5qMq9TdbfRVqcdcRWWocHXT6bdRypKEDqPiXvAYI6jrV32P2/Z8ElyN5ppG+mcftWtv/ADbKPse5JuQxzJjkbr6VeinjZhGWw5GQKEWf/OLR4D8QO1Dby8TTjBcXJdUDFGcDPL8/zWflWwh7V7VL61kidUMgB5C3UN4Yrn/eLsmOVlOGU9Qa6FFNFcBJVcMpHMrDoR50D17TrO4mw2ILtxmOQdH9DQnj9Ta7Flj5dCuZZoj3QCPvS9qPGj21xNBBZyzSREqGc8iN54ON8Haj84a3DJLGyOgJKk0El0pdY1Gyhd2TtCMunxDz/Gf9cUvjY4vJU0diwOak38Ac8Rwy2Fzqd/b897lUWCM45wfh/fPyqPeWiW8Fxe2bQ3qTMGgifYpgEMTjpv8Ag11C19mfDkQjaS1uppIjzdoZsZPXOBgdaoar7MNIuriaeLUb63lfBxKFdNvTAI+9ej/zQuvg0LJLhxRQ0XjxlMNqk4Jk7scNwm/yBFNlpxVZy4W7imgJG7BuZR+9LFtw9Jw7B7pcKkyv3hcLurMOnqCNqzls0YEDesOXJPFKoPX2QyQeNJp3Z0XTJrS5Uz2jxuD/ADlGD9alL3A1sIXuCCdwPGpW7DN5IKT0KnYN47JGqKRt3KVXfCFtz/N+dNHH22prv/N8qVHbAXl3IJO4x/nrXlZf3sGNXlSFHiW1jhtrqZIkjdjGjFRjqSw//Ndb9nEPYcFaemMEwBz/AGt/3rnXGlhLHwlZTneW9uhIRjoDlU/x+tOmpcTwcJaFFFEkM1zyxwwwSTrEB4ZYk7KMf6Vt28aiXyteoxntXZZiUIDA5GehrDiSwOr6XLbwjld2ByD41y6f2l6hY3iG4srC4XOSLK4EmPkQWB/FHf8AlDkcLd2N/p4B629yrRuo8Rg+PyzmklikltCJl08V2/C9qmmXqXMl1CirEqRk84x/xdPT9q3aTquq65JLcaiI7ePAENtGMkDzJ8/tV29T3+2kjnA53HxqDgN15h9d6oadedlysyhJ427OZCM49f4GivY0bIYlX2F9VW1k0m6nu4Fa4igYRyg9/ONgfTOKX9AEIvbszXEaGxhgyG6oXDO2fIYWL+6a38Ua3BZ20Yvl5Ye0QycijOC2AN/M/wAKQ+KuJoLfR7KS3EVz7/cNPcGJyvPynOObrsSo+S4rRjSb5HKoJtnZLfi2KZFew0vVL6Lp29vbjs2HmpZl5h6rkVYk4r0oL/0j77pyjq95bPEg+bkcv5r590/2l8XIBy607gfzZreNgf8A65/NW5/aXxPLOlzz2SToAvaRxOhZevKRnlI69RWqjI5RbO7awsZ06cxN20Dx88RByB5EHypRil5lGWGfLFL/AA3xZDfzXkNvKiRSWUly9rHCyJDIvLzFckjDcxJC4GVzjc0QWYNEjc4IYZz03rzPO7TK5o8sKkvge+Dj/v8AHpUqtwEwb3jByNqlaPF/UjLHoEe0Ej9VTP8AwUtR2xmtrh1kEZRerdMnoKYPaL/2uu/VAMUvmL3iAxHPZspbyIIIwR968+SvOx8H7bLXG062/CtpPCqPJb24CK3QOi7n6EGuJtetcSGe7V7iZtyzb5Pnmug8fazAeFbbTER1u+0d8M3RN+Yk+OcgYrl6yvGO4xGfEGvVwqlY2Ve9hEyGXrBcqP6OcCozXCpywxSIp687Y/GaqRTERtzd4lup3rC4bmKscfIDpVbJ0ds9mGq6jq3DrJe3PPJazmLmkcA8vKCMnx64+lGNWhWzuEuppFMc/wDJSFWyc4JBP2I+1JnsVu4ks9RgaLnftVfzwMYpo4t1lEhFksKrI5DHxxgg4FY81bN+BukI/tMu5JNPgWRu9JMGYeYC4FUdAtfeJoYyrdnYaep5c9XkbmJ/P4ohr1lNrBMMwiRXaHDn4oULgM58h3gTnwHlVXWprzhrX9VitdPm90keMJK6sAUVcDDYxjeq+P8AjsXLqdhzT7GyvTObixt5MEYBiHXx/wA+lZXOhcPlh2ts8TdAIpHH4ziluz42hhhKGxYbklklDbn5gVkeKNOlIeVrhHzuWXI/BrRYt432Z6pb2+kXWp/o5kzDZKszOT1eRTj7KR9RThoEvvWnxlQT3c48qTprFNfTVr6zdmW4mtLSJ91y7MAQR4+FP1rpQt57u3jlwkTcoDbdNsn0OKweYrSBGmnD+ocuAByvcjGOleV57PgVe6VsbbbVKfxf1IyR6BfHyu+uRJGuWYABcbmqmpWEViseA+SnLt8/L6UW4snt7biaGa4WQqqd3s1LEt4bUH1TXdOv+RIZXDjO8iYGaztLnJl8EabZxPjKeWTXp0lGFTCp/V65+5NAKb+OLKb38TqmUQcp9MnYn0pXm3nYYAxsAAB028PlW+DuKEmqkzHBEQB+dYMcgb5rctpdT7x20zjoOVCav2/DesTKWSwlC+JbC4+9NYp0n2PaaY9LOoh+ZZe1jMajfPMmPwp+9Pd7p1rqMfZXdrzKNxk4IyMZBHjVP2eaW2gcNW1qzK05y82BkBjv/CmZZ2Y910B9FFQnTZqxtqOhL1Hhu30rh3W7iJXd/wBOuApkIyqdmdth5iuQ2vGms2lrFbwTACNAoYs5JHqC2PxX0Tqwe60u+tXmGJreSMjp8SkfvXA20GwuNM0ieBGR7i15pSrE5cO6k/gUYyjBAkpyloo/7XXE5H6jpmlXnm0loqsf7S4rMa7oT/77hS3+cN7Kn+IqzFwjE9pqE7XEq+7RxtGoUHnLyBcH75rG34RZ54o+3JMjqoynTJxR9XH/AEHp5Rhie4m4B/UNAshY2Nhei4eJmMjzSIVPMTj4QMfbwxu66La3Wu6h+oSxhbCYtJz5+NSRlR44yp3PmaK6Lw9YaBwreaWJHurbEruJQNwy4I2HTal72OXzNpVzpk7szW7FgufXlb6bA/Wp5UmdC+XJnQOEIPdtSv4cHCnuk+R3FeUS0eIC7aVQAWQKfp0/jUqmFVCiDjxbQG160FxxRDKxAWCLmxjcsen70N13RLC+kEpiaOU7s8fdLfPY5+dMesIq6gZCe9igl48jAnIwehpHFWy8NJULFzwxZmOXt5ZmieNonBIHcbrvj61hHwzb2yMJYUPZDqVG4FGlyWwe8M4Zv8/OjLWIkgHaMWI7pJHUUyWhZP3CVoeniaJFkXDHnZlPgS7ftimGHSYzG8eBlh0NRI0g1VoxkAqGFGwinBGDiiBlKcNDbRK6gFRuDVVp25sZx4bGruobxszDCDck0PeSELsp/tE9KSXZbH0ZOSxUsx36jNcz4ctjdQLBykC0kmiA/wDlY/vXRzJGwJVttvCg1mkYv711TlXnONsVPLKo0WxxudlKOwI0XUXKgZMePURtzH9/tWdjY4a3m2OJlb8iiLb6ZOFU96NyPXOf8a12bgaauCM7YNSmqSKRd8g5evI+nXSxjLNEygA5JOPKkTgixvNK4ivZnt5oofeRjnTl50cb4z5dfpTsrxDIPP18quW06c/V8Z+1aasydMPaDeRSXVxbLzmVAGY8vdGfI+NSstATM0rsoBUcoI8RUqsFSIT/ACPNcKpMZD1C+FK9w7SbAoF/pGmjXyA+CcZFLFwqFyDIcYzsd6WSKQejVbdiLhInkQmTYBD08aYg3JCglPfXYkjr5bUqyrbxkSKxDq3Mu/jThZvbSxLciVJGZe6Afh9PSiuhZL3WKmssbbVkuMMCFXORjIo9byJKiSIPDehXGJSOG2EoBdmdmc9BWjhLUO2hNvK4PL8D52cenr6UAsMXpHYsG7wPUeFD824GeVSx6+O1XNQuUhXOfh8SfPbp9aHm5gQBmkBP23oMeB7zQhcxxqD4gJ18qDQtzT3+2GMmAMedGY7lZEYxkkBsNjB60NjiJ06a+3HPKvL4kjO2cfSo5YtpGnE6ZaBYxmMLkKOUYG3lQfTk5bOJercwGD6f6VsF7GFkkWQ4jQu22dh/kV7p1tKNPhm5WZ+8wAHpv89s0Msbo7G9Nl5GlDKwEbEdKvrP2gH8mqkeQoNbzlyBkDwJ9atQz97BOcVWyDVjtwy/OknkK9rRwkwKy4ryrRejNNbNHFs80U6iMbY8qTLy5uGcjmyenTpTdxg6+9qrZ2XNKcrIc8qAbeVTk9l8a0BruS4aM9oQwwcjzoPFx7rWnyPbw6TDNynCyO7YI8CRTTJaJNGCyt6+FaG06xcgGLJHU5z+1DlSC4KQEtNQ17XnafWbpP8A0oY05UjHpjc/XNb7C31/T5G9xnsJ4GPMEuFYFPPDLRmKCOHuwIvKOtWYnlA+AgZxsKRzkUWOJ5bxajdcv6ndxdciK3jIX6kkk1bmt1IAUsO8MeNeK7KMsuPVjvW1ZHZcBgW9RvS22Hil0Lev6ZqDENZ3E0MkZyOUDerOh8T6mkohuNLj7QfFIqAZP92jQzzZlbHmP9Kz7ASbqQfHBFUWSSB18gU262d4l69o80ZLCSFPEMpBwPEDP4oza31oLYxWa3quo5YzNHyiMEYOMqPDI3zW0wkIpdsHPXO9aHRVbcZ9a7m6qgp0aVjjXZkx9Aa3pGjMuByg+XlWpyAG5BnHrWaFyByumMdDuaArGzhFQnbKDnFSsODWLNMD96lWh0Zcn5DBcWdvcHmmiVz6itP6Pp/X3WP+7XtSmaQts9OlWJ2NsmPlWI0ewBOLZB9KlShSOtk/SbD/AMrH9qy/SrLP/V0+1SpXJICbIdLsid7dD9Kn6ZZdfd0z8qlSjSDbJ+l2LdbdPtXo0yzHS3QfSpUoUjuTJ+nWg/7hPtUOl2R626favKlGkdbPDpNgRj3aP7V6NJsevuyfapUrqR1s2wW8NvnsY1TPXAr2pUonH//Z"/>
          <p:cNvSpPr>
            <a:spLocks noChangeAspect="1" noChangeArrowheads="1"/>
          </p:cNvSpPr>
          <p:nvPr/>
        </p:nvSpPr>
        <p:spPr bwMode="auto">
          <a:xfrm>
            <a:off x="0" y="-75204"/>
            <a:ext cx="304800" cy="300532"/>
          </a:xfrm>
          <a:prstGeom prst="rect">
            <a:avLst/>
          </a:prstGeom>
          <a:noFill/>
        </p:spPr>
        <p:txBody>
          <a:bodyPr vert="horz" wrap="square" lIns="90709" tIns="45354" rIns="90709" bIns="45354" numCol="1" anchor="t" anchorCtr="0" compatLnSpc="1">
            <a:prstTxWarp prst="textNoShape">
              <a:avLst/>
            </a:prstTxWarp>
          </a:bodyPr>
          <a:lstStyle/>
          <a:p>
            <a:endParaRPr lang="en-US" sz="1788"/>
          </a:p>
        </p:txBody>
      </p:sp>
      <p:sp>
        <p:nvSpPr>
          <p:cNvPr id="2" name="TextBox 1"/>
          <p:cNvSpPr txBox="1"/>
          <p:nvPr/>
        </p:nvSpPr>
        <p:spPr>
          <a:xfrm>
            <a:off x="1501068" y="6249936"/>
            <a:ext cx="4666130" cy="642612"/>
          </a:xfrm>
          <a:prstGeom prst="rect">
            <a:avLst/>
          </a:prstGeom>
          <a:noFill/>
          <a:ln w="3175">
            <a:noFill/>
          </a:ln>
        </p:spPr>
        <p:txBody>
          <a:bodyPr wrap="square" rtlCol="0">
            <a:spAutoFit/>
          </a:bodyPr>
          <a:lstStyle/>
          <a:p>
            <a:r>
              <a:rPr lang="es-419" sz="1788" dirty="0"/>
              <a:t>Hay cosas que </a:t>
            </a:r>
            <a:r>
              <a:rPr lang="es-419" sz="1788" dirty="0" smtClean="0"/>
              <a:t>puedes hacer </a:t>
            </a:r>
            <a:r>
              <a:rPr lang="es-419" sz="1788" dirty="0"/>
              <a:t>para </a:t>
            </a:r>
            <a:r>
              <a:rPr lang="es-419" sz="1788" dirty="0" smtClean="0"/>
              <a:t>prepararte </a:t>
            </a:r>
            <a:r>
              <a:rPr lang="es-419" sz="1788" dirty="0"/>
              <a:t>para la escuela.</a:t>
            </a:r>
          </a:p>
        </p:txBody>
      </p:sp>
      <p:sp>
        <p:nvSpPr>
          <p:cNvPr id="10" name="Rectangle 1"/>
          <p:cNvSpPr>
            <a:spLocks noChangeArrowheads="1"/>
          </p:cNvSpPr>
          <p:nvPr/>
        </p:nvSpPr>
        <p:spPr bwMode="auto">
          <a:xfrm>
            <a:off x="495300" y="4967931"/>
            <a:ext cx="6172200" cy="647103"/>
          </a:xfrm>
          <a:prstGeom prst="rect">
            <a:avLst/>
          </a:prstGeom>
          <a:noFill/>
          <a:ln w="9525">
            <a:noFill/>
            <a:miter lim="800000"/>
            <a:headEnd/>
            <a:tailEnd/>
          </a:ln>
          <a:effectLst/>
        </p:spPr>
        <p:txBody>
          <a:bodyPr vert="horz" wrap="square" lIns="95888" tIns="47944" rIns="95888" bIns="47944" numCol="1" anchor="ctr" anchorCtr="0" compatLnSpc="1">
            <a:prstTxWarp prst="textNoShape">
              <a:avLst/>
            </a:prstTxWarp>
            <a:spAutoFit/>
          </a:bodyPr>
          <a:lstStyle/>
          <a:p>
            <a:endParaRPr lang="en-US" sz="1788" dirty="0"/>
          </a:p>
          <a:p>
            <a:endParaRPr lang="en-US" sz="1788" dirty="0"/>
          </a:p>
        </p:txBody>
      </p:sp>
      <p:sp>
        <p:nvSpPr>
          <p:cNvPr id="7" name="Rectangle 6"/>
          <p:cNvSpPr/>
          <p:nvPr/>
        </p:nvSpPr>
        <p:spPr>
          <a:xfrm>
            <a:off x="860612" y="1086865"/>
            <a:ext cx="5806888" cy="7028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p>
        </p:txBody>
      </p:sp>
      <p:pic>
        <p:nvPicPr>
          <p:cNvPr id="16" name="Picture 15"/>
          <p:cNvPicPr>
            <a:picLocks noChangeAspect="1"/>
          </p:cNvPicPr>
          <p:nvPr/>
        </p:nvPicPr>
        <p:blipFill>
          <a:blip r:embed="rId2"/>
          <a:stretch>
            <a:fillRect/>
          </a:stretch>
        </p:blipFill>
        <p:spPr>
          <a:xfrm>
            <a:off x="1257300" y="2719760"/>
            <a:ext cx="5333749" cy="3046189"/>
          </a:xfrm>
          <a:prstGeom prst="rect">
            <a:avLst/>
          </a:prstGeom>
        </p:spPr>
      </p:pic>
    </p:spTree>
    <p:extLst>
      <p:ext uri="{BB962C8B-B14F-4D97-AF65-F5344CB8AC3E}">
        <p14:creationId xmlns:p14="http://schemas.microsoft.com/office/powerpoint/2010/main" val="3659074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871084" y="4681915"/>
            <a:ext cx="2984622" cy="3962009"/>
          </a:xfrm>
          <a:prstGeom prst="rect">
            <a:avLst/>
          </a:prstGeom>
        </p:spPr>
      </p:pic>
      <p:pic>
        <p:nvPicPr>
          <p:cNvPr id="17" name="Picture 16"/>
          <p:cNvPicPr>
            <a:picLocks noChangeAspect="1"/>
          </p:cNvPicPr>
          <p:nvPr/>
        </p:nvPicPr>
        <p:blipFill>
          <a:blip r:embed="rId2"/>
          <a:stretch>
            <a:fillRect/>
          </a:stretch>
        </p:blipFill>
        <p:spPr>
          <a:xfrm>
            <a:off x="428636" y="4681914"/>
            <a:ext cx="3061901" cy="3962009"/>
          </a:xfrm>
          <a:prstGeom prst="rect">
            <a:avLst/>
          </a:prstGeom>
        </p:spPr>
      </p:pic>
      <p:pic>
        <p:nvPicPr>
          <p:cNvPr id="16" name="Picture 15"/>
          <p:cNvPicPr>
            <a:picLocks noChangeAspect="1"/>
          </p:cNvPicPr>
          <p:nvPr/>
        </p:nvPicPr>
        <p:blipFill>
          <a:blip r:embed="rId2"/>
          <a:stretch>
            <a:fillRect/>
          </a:stretch>
        </p:blipFill>
        <p:spPr>
          <a:xfrm>
            <a:off x="3871084" y="556335"/>
            <a:ext cx="2984622" cy="3821544"/>
          </a:xfrm>
          <a:prstGeom prst="rect">
            <a:avLst/>
          </a:prstGeom>
        </p:spPr>
      </p:pic>
      <p:pic>
        <p:nvPicPr>
          <p:cNvPr id="7" name="Picture 6"/>
          <p:cNvPicPr>
            <a:picLocks noChangeAspect="1"/>
          </p:cNvPicPr>
          <p:nvPr/>
        </p:nvPicPr>
        <p:blipFill>
          <a:blip r:embed="rId2"/>
          <a:stretch>
            <a:fillRect/>
          </a:stretch>
        </p:blipFill>
        <p:spPr>
          <a:xfrm>
            <a:off x="428636" y="541888"/>
            <a:ext cx="2995238" cy="3835991"/>
          </a:xfrm>
          <a:prstGeom prst="rect">
            <a:avLst/>
          </a:prstGeom>
        </p:spPr>
      </p:pic>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5" name="Rectangle 1"/>
          <p:cNvSpPr>
            <a:spLocks noChangeArrowheads="1"/>
          </p:cNvSpPr>
          <p:nvPr/>
        </p:nvSpPr>
        <p:spPr bwMode="auto">
          <a:xfrm>
            <a:off x="506624" y="3534799"/>
            <a:ext cx="2917250" cy="647103"/>
          </a:xfrm>
          <a:prstGeom prst="rect">
            <a:avLst/>
          </a:prstGeom>
          <a:noFill/>
          <a:ln w="9525">
            <a:noFill/>
            <a:miter lim="800000"/>
            <a:headEnd/>
            <a:tailEnd/>
          </a:ln>
          <a:effectLst/>
        </p:spPr>
        <p:txBody>
          <a:bodyPr vert="horz" wrap="square" lIns="95888" tIns="47944" rIns="95888" bIns="47944" numCol="1" anchor="ctr" anchorCtr="0" compatLnSpc="1">
            <a:prstTxWarp prst="textNoShape">
              <a:avLst/>
            </a:prstTxWarp>
            <a:spAutoFit/>
          </a:bodyPr>
          <a:lstStyle/>
          <a:p>
            <a:r>
              <a:rPr lang="es-419" sz="1788" dirty="0"/>
              <a:t>Comer un buen desayuno </a:t>
            </a:r>
            <a:r>
              <a:rPr lang="es-419" sz="1788" dirty="0" smtClean="0"/>
              <a:t>te ayudará a aprender mejor.</a:t>
            </a:r>
            <a:endParaRPr lang="es-419" sz="1788" dirty="0"/>
          </a:p>
        </p:txBody>
      </p:sp>
      <p:sp>
        <p:nvSpPr>
          <p:cNvPr id="6" name="Rectangle 5"/>
          <p:cNvSpPr/>
          <p:nvPr/>
        </p:nvSpPr>
        <p:spPr>
          <a:xfrm>
            <a:off x="152401" y="9083168"/>
            <a:ext cx="2209800" cy="250914"/>
          </a:xfrm>
          <a:prstGeom prst="rect">
            <a:avLst/>
          </a:prstGeom>
        </p:spPr>
        <p:txBody>
          <a:bodyPr wrap="square" lIns="90709" tIns="45354" rIns="90709" bIns="45354">
            <a:spAutoFit/>
          </a:bodyPr>
          <a:lstStyle/>
          <a:p>
            <a:r>
              <a:rPr lang="en-US" sz="1035" dirty="0"/>
              <a:t>"Copyright HaveFunTeaching.com"</a:t>
            </a:r>
          </a:p>
        </p:txBody>
      </p:sp>
      <p:sp>
        <p:nvSpPr>
          <p:cNvPr id="11271" name="AutoShape 7" descr="data:image/jpeg;base64,/9j/4AAQSkZJRgABAQAAAQABAAD/2wCEAAkGBwgHBgkIBwgKCgkLDRYPDQwMDRsUFRAWIB0iIiAdHx8kKDQsJCYxJx8fLT0tMTU3Ojo6Iys/RD84QzQ5OjcBCgoKDQwNGg8PGjclHyU3Nzc3Nzc3Nzc3Nzc3Nzc3Nzc3Nzc3Nzc3Nzc3Nzc3Nzc3Nzc3Nzc3Nzc3Nzc3Nzc3N//AABEIAKQAdwMBIgACEQEDEQH/xAAcAAACAgMBAQAAAAAAAAAAAAAFBgAEAgMHAQj/xABGEAACAQMCAwUHAgEJAw0AAAABAgMABBEFIQYSMRMiQVFhBxQycYGRoRXBsSNCYnKCktHw8RYzUhckJTQ1Q1NUY3ODorL/xAAZAQADAQEBAAAAAAAAAAAAAAABAgMEAAX/xAAlEQACAgICAQQDAQEAAAAAAAAAAQIRAyESMQQTIkFhMjNRIxT/2gAMAwEAAhEDEQA/AGj2hcbanoOoe66dEsjcoIXlyceJ9KAL7QuKzbGY2sEYRWdubfIH70y8bRabHq0lxdyypMYOULGASwPhvSPPH+qW88Ng0Sqikt28oRgMelSkpt1EZxajyYyaP7Q7+9iLPJCJVZQI+X4z5Dxo9qXFtxb2n8iY2uOcYQ1xeL33Q9Rt0RrZy8ic3ZSdowyfCinEF5ehJJ7e+Haq+VQEN96rHFKK9zEjK1dDtce0LVbaFHniRSJ+zcBaLaXxLxBfGVxZv2OMxns/i+tIukJccU6Yr2FqDOJlaZO0xuPiOTXXNMllhsIY3hWFkGOzBzy00YNhlKtCm+r+0KQM1vpEMajr20qoP41jbat7QCxa7tdMihLcof3pTvTJxFYniHSZtMjnWOV2Vz3sHlBpTueCL+DhmTT5NZtrV/fFmjnckhRykFfDfeu4/YqsPQ8SanBbxjUewWYjOVYFWHmCKGf7eXiXvZyCIRcxAwM5A8qoXGjNo3DmmWt3fxXsqNJ2c6LygoTnH0pWuLiKOaKcljGJWXOD1xvSSKJIM6P7UtVuOIbyxuhEIoi3IVXqM7fjFE7r2l3MDYCZHgeSuZ2cSxcRXWpdoOylJ5V8cYq3dyJdnKAj0NJzGfE6EfaHqSWkc5gVkkICuP8ACrUPHOozxdoIkTDKCMZ6nFc7Oo81pFYPGUMRzzsw3+Qr2TVZ4IGSOKLlON2bfY5pXlSdWCkdu4Y1K81Bpveynd6clSlr2V397fNdG8EIAAKiMH96lVT0KxU9sF1qdjxN73Z23NDFb5kdlyMeOM1ze5vprl/5VyJBsyQ7AeI6b12j2kaXb3urK08YYGPBBJwaUbfhzT7bn7CMJznLYY700dHSbl2xJhuZLCKDUbiOMoknJACh5gw33881qTVGhS6kS1u44rjaUsAVxnoMjYfKnmbhnTZ8dvH2gByA0rEZ+Wa06lw5YLpdz2FsnP2Z5cZJzXSfyck3oTNL1GdbFobeeWFCD3Y5CpXJ67UxaRxRqej5MF4zIFyYp3Lr+T/CkgpNaktCcrv0opp9tLfOEnIbmPdAGCScbUnOtlON6Os2HtM0Gzxd3bt71InZtHGQeTxIO/nWy79rGizwc/6ddTQqT3mC4BFKh4H0YMGa2dmOGJ7ZvHerMfC+lRx8gsFK+TOTmq23tEuNaYWn4lseN9PjhgtWtYYJMrIXH2ArGLhu2a3WF3aaNWLAb7E9aoR6Dp0IxFp8aAb92hurvp2n847AGVRlsu3KvzxUMmN9tjxV6G2Dhe2THIlsv9c1sbQbdB/KTov/ALa1yufWZXAZGMaIAeVdsk7Afn8VZ0zU7rkE0krFB8QJO+3TzqXBL5KcF8IeJ+GNE7QyAZlPV2Y5NaDoGlg4IjJ/pOT+9arL3e8txNCo5/5ykZIrOSEPuUX+4KdYr6YrbXwPns5tY7Z7rseXDAZxUrV7MozG11lsjbYDFSqpcVRMI8VwwSXqmXm5uXwxQJrGAjuMhP8ATGP4UZ4ouY4dXRLlA0JXdvFfWtbaZGMFSMMMhgNiKyuOOcn9BjGEgG1syqw90R1842zj6UPmWHdDAysQRsTkU6Wenxs5zLyqoyWx4Uv8Cau/FWqau1xBb/ptowS37hLvzFsFmz5KDsB1pJYXT4yYHHj0zn9vwvFcXVyneXBwMjqfOrWkcKpBrEfNO6CPvc/Lnlx44rq1zwXw9dycwswkniYpWRvwaxHByWyt7jezNkbJcnmPy5uv3zU5KVaZo9WKjpbFk6XFIcx6kVJ/8SI/sa1No+oAnsZrWfyAkwT96KTxXNpKYrhORh4Ef5zWAkU/Fj54FcvNyR00ZHk3sFPYatBjtrGXHiU7w/Fcj4juprnUJZSQFBJwGydzjB867xFNJGD2NxIudtmwPtXG+JtGvoOIGt7a2793JlCoPKMn4QcbZzvV4eSsj2VhJNMW7p3vblygBGTyA5yAB5dfCrCXEk6KlqFVAnfJHeOd8E+PSs5OHdUWZoLiJoXiOWjfqM+OfGt0Nhdc2LZBns+WROnNg5+/y8qeU4V2XjGT2NvBVwRczx5HZGNSu3X1+tNeEPgK0cK8FX8mlQ39syNJPAG5XbByTnxHrVi50nWrMnt7CTH/ABIOcH7VXHpE8m3obuAFAa5x6VK1ezmQu90rKVYYyCMV5TkjTx22NRUZ/mV7w3dvc2clm27w99D448RWvj1SdSXGfhoBYan+kXC3UlvJcIuzJH8QHn9K8nk4+SycXUxr1+8Ol8Oahdr8cVtIR/W5Dj84pU9iqdlw5qMq9TdbfRVqcdcRWWocHXT6bdRypKEDqPiXvAYI6jrV32P2/Z8ElyN5ppG+mcftWtv/ADbKPse5JuQxzJjkbr6VeinjZhGWw5GQKEWf/OLR4D8QO1Dby8TTjBcXJdUDFGcDPL8/zWflWwh7V7VL61kidUMgB5C3UN4Yrn/eLsmOVlOGU9Qa6FFNFcBJVcMpHMrDoR50D17TrO4mw2ILtxmOQdH9DQnj9Ta7Flj5dCuZZoj3QCPvS9qPGj21xNBBZyzSREqGc8iN54ON8Haj84a3DJLGyOgJKk0El0pdY1Gyhd2TtCMunxDz/Gf9cUvjY4vJU0diwOak38Ac8Rwy2Fzqd/b897lUWCM45wfh/fPyqPeWiW8Fxe2bQ3qTMGgifYpgEMTjpv8Ag11C19mfDkQjaS1uppIjzdoZsZPXOBgdaoar7MNIuriaeLUb63lfBxKFdNvTAI+9ej/zQuvg0LJLhxRQ0XjxlMNqk4Jk7scNwm/yBFNlpxVZy4W7imgJG7BuZR+9LFtw9Jw7B7pcKkyv3hcLurMOnqCNqzls0YEDesOXJPFKoPX2QyQeNJp3Z0XTJrS5Uz2jxuD/ADlGD9alL3A1sIXuCCdwPGpW7DN5IKT0KnYN47JGqKRt3KVXfCFtz/N+dNHH22prv/N8qVHbAXl3IJO4x/nrXlZf3sGNXlSFHiW1jhtrqZIkjdjGjFRjqSw//Ndb9nEPYcFaemMEwBz/AGt/3rnXGlhLHwlZTneW9uhIRjoDlU/x+tOmpcTwcJaFFFEkM1zyxwwwSTrEB4ZYk7KMf6Vt28aiXyteoxntXZZiUIDA5GehrDiSwOr6XLbwjld2ByD41y6f2l6hY3iG4srC4XOSLK4EmPkQWB/FHf8AlDkcLd2N/p4B629yrRuo8Rg+PyzmklikltCJl08V2/C9qmmXqXMl1CirEqRk84x/xdPT9q3aTquq65JLcaiI7ePAENtGMkDzJ8/tV29T3+2kjnA53HxqDgN15h9d6oadedlysyhJ427OZCM49f4GivY0bIYlX2F9VW1k0m6nu4Fa4igYRyg9/ONgfTOKX9AEIvbszXEaGxhgyG6oXDO2fIYWL+6a38Ua3BZ20Yvl5Ye0QycijOC2AN/M/wAKQ+KuJoLfR7KS3EVz7/cNPcGJyvPynOObrsSo+S4rRjSb5HKoJtnZLfi2KZFew0vVL6Lp29vbjs2HmpZl5h6rkVYk4r0oL/0j77pyjq95bPEg+bkcv5r590/2l8XIBy607gfzZreNgf8A65/NW5/aXxPLOlzz2SToAvaRxOhZevKRnlI69RWqjI5RbO7awsZ06cxN20Dx88RByB5EHypRil5lGWGfLFL/AA3xZDfzXkNvKiRSWUly9rHCyJDIvLzFckjDcxJC4GVzjc0QWYNEjc4IYZz03rzPO7TK5o8sKkvge+Dj/v8AHpUqtwEwb3jByNqlaPF/UjLHoEe0Ej9VTP8AwUtR2xmtrh1kEZRerdMnoKYPaL/2uu/VAMUvmL3iAxHPZspbyIIIwR968+SvOx8H7bLXG062/CtpPCqPJb24CK3QOi7n6EGuJtetcSGe7V7iZtyzb5Pnmug8fazAeFbbTER1u+0d8M3RN+Yk+OcgYrl6yvGO4xGfEGvVwqlY2Ve9hEyGXrBcqP6OcCozXCpywxSIp687Y/GaqRTERtzd4lup3rC4bmKscfIDpVbJ0ds9mGq6jq3DrJe3PPJazmLmkcA8vKCMnx64+lGNWhWzuEuppFMc/wDJSFWyc4JBP2I+1JnsVu4ks9RgaLnftVfzwMYpo4t1lEhFksKrI5DHxxgg4FY81bN+BukI/tMu5JNPgWRu9JMGYeYC4FUdAtfeJoYyrdnYaep5c9XkbmJ/P4ohr1lNrBMMwiRXaHDn4oULgM58h3gTnwHlVXWprzhrX9VitdPm90keMJK6sAUVcDDYxjeq+P8AjsXLqdhzT7GyvTObixt5MEYBiHXx/wA+lZXOhcPlh2ts8TdAIpHH4ziluz42hhhKGxYbklklDbn5gVkeKNOlIeVrhHzuWXI/BrRYt432Z6pb2+kXWp/o5kzDZKszOT1eRTj7KR9RThoEvvWnxlQT3c48qTprFNfTVr6zdmW4mtLSJ91y7MAQR4+FP1rpQt57u3jlwkTcoDbdNsn0OKweYrSBGmnD+ocuAByvcjGOleV57PgVe6VsbbbVKfxf1IyR6BfHyu+uRJGuWYABcbmqmpWEViseA+SnLt8/L6UW4snt7biaGa4WQqqd3s1LEt4bUH1TXdOv+RIZXDjO8iYGaztLnJl8EabZxPjKeWTXp0lGFTCp/V65+5NAKb+OLKb38TqmUQcp9MnYn0pXm3nYYAxsAAB028PlW+DuKEmqkzHBEQB+dYMcgb5rctpdT7x20zjoOVCav2/DesTKWSwlC+JbC4+9NYp0n2PaaY9LOoh+ZZe1jMajfPMmPwp+9Pd7p1rqMfZXdrzKNxk4IyMZBHjVP2eaW2gcNW1qzK05y82BkBjv/CmZZ2Y910B9FFQnTZqxtqOhL1Hhu30rh3W7iJXd/wBOuApkIyqdmdth5iuQ2vGms2lrFbwTACNAoYs5JHqC2PxX0Tqwe60u+tXmGJreSMjp8SkfvXA20GwuNM0ieBGR7i15pSrE5cO6k/gUYyjBAkpyloo/7XXE5H6jpmlXnm0loqsf7S4rMa7oT/77hS3+cN7Kn+IqzFwjE9pqE7XEq+7RxtGoUHnLyBcH75rG34RZ54o+3JMjqoynTJxR9XH/AEHp5Rhie4m4B/UNAshY2Nhei4eJmMjzSIVPMTj4QMfbwxu66La3Wu6h+oSxhbCYtJz5+NSRlR44yp3PmaK6Lw9YaBwreaWJHurbEruJQNwy4I2HTal72OXzNpVzpk7szW7FgufXlb6bA/Wp5UmdC+XJnQOEIPdtSv4cHCnuk+R3FeUS0eIC7aVQAWQKfp0/jUqmFVCiDjxbQG160FxxRDKxAWCLmxjcsen70N13RLC+kEpiaOU7s8fdLfPY5+dMesIq6gZCe9igl48jAnIwehpHFWy8NJULFzwxZmOXt5ZmieNonBIHcbrvj61hHwzb2yMJYUPZDqVG4FGlyWwe8M4Zv8/OjLWIkgHaMWI7pJHUUyWhZP3CVoeniaJFkXDHnZlPgS7ftimGHSYzG8eBlh0NRI0g1VoxkAqGFGwinBGDiiBlKcNDbRK6gFRuDVVp25sZx4bGruobxszDCDck0PeSELsp/tE9KSXZbH0ZOSxUsx36jNcz4ctjdQLBykC0kmiA/wDlY/vXRzJGwJVttvCg1mkYv711TlXnONsVPLKo0WxxudlKOwI0XUXKgZMePURtzH9/tWdjY4a3m2OJlb8iiLb6ZOFU96NyPXOf8a12bgaauCM7YNSmqSKRd8g5evI+nXSxjLNEygA5JOPKkTgixvNK4ivZnt5oofeRjnTl50cb4z5dfpTsrxDIPP18quW06c/V8Z+1aasydMPaDeRSXVxbLzmVAGY8vdGfI+NSstATM0rsoBUcoI8RUqsFSIT/ACPNcKpMZD1C+FK9w7SbAoF/pGmjXyA+CcZFLFwqFyDIcYzsd6WSKQejVbdiLhInkQmTYBD08aYg3JCglPfXYkjr5bUqyrbxkSKxDq3Mu/jThZvbSxLciVJGZe6Afh9PSiuhZL3WKmssbbVkuMMCFXORjIo9byJKiSIPDehXGJSOG2EoBdmdmc9BWjhLUO2hNvK4PL8D52cenr6UAsMXpHYsG7wPUeFD824GeVSx6+O1XNQuUhXOfh8SfPbp9aHm5gQBmkBP23oMeB7zQhcxxqD4gJ18qDQtzT3+2GMmAMedGY7lZEYxkkBsNjB60NjiJ06a+3HPKvL4kjO2cfSo5YtpGnE6ZaBYxmMLkKOUYG3lQfTk5bOJercwGD6f6VsF7GFkkWQ4jQu22dh/kV7p1tKNPhm5WZ+8wAHpv89s0Msbo7G9Nl5GlDKwEbEdKvrP2gH8mqkeQoNbzlyBkDwJ9atQz97BOcVWyDVjtwy/OknkK9rRwkwKy4ryrRejNNbNHFs80U6iMbY8qTLy5uGcjmyenTpTdxg6+9qrZ2XNKcrIc8qAbeVTk9l8a0BruS4aM9oQwwcjzoPFx7rWnyPbw6TDNynCyO7YI8CRTTJaJNGCyt6+FaG06xcgGLJHU5z+1DlSC4KQEtNQ17XnafWbpP8A0oY05UjHpjc/XNb7C31/T5G9xnsJ4GPMEuFYFPPDLRmKCOHuwIvKOtWYnlA+AgZxsKRzkUWOJ5bxajdcv6ndxdciK3jIX6kkk1bmt1IAUsO8MeNeK7KMsuPVjvW1ZHZcBgW9RvS22Hil0Lev6ZqDENZ3E0MkZyOUDerOh8T6mkohuNLj7QfFIqAZP92jQzzZlbHmP9Kz7ASbqQfHBFUWSSB18gU262d4l69o80ZLCSFPEMpBwPEDP4oza31oLYxWa3quo5YzNHyiMEYOMqPDI3zW0wkIpdsHPXO9aHRVbcZ9a7m6qgp0aVjjXZkx9Aa3pGjMuByg+XlWpyAG5BnHrWaFyByumMdDuaArGzhFQnbKDnFSsODWLNMD96lWh0Zcn5DBcWdvcHmmiVz6itP6Pp/X3WP+7XtSmaQts9OlWJ2NsmPlWI0ewBOLZB9KlShSOtk/SbD/AMrH9qy/SrLP/V0+1SpXJICbIdLsid7dD9Kn6ZZdfd0z8qlSjSDbJ+l2LdbdPtXo0yzHS3QfSpUoUjuTJ+nWg/7hPtUOl2R626favKlGkdbPDpNgRj3aP7V6NJsevuyfapUrqR1s2wW8NvnsY1TPXAr2pUonH//Z"/>
          <p:cNvSpPr>
            <a:spLocks noChangeAspect="1" noChangeArrowheads="1"/>
          </p:cNvSpPr>
          <p:nvPr/>
        </p:nvSpPr>
        <p:spPr bwMode="auto">
          <a:xfrm>
            <a:off x="0" y="-75204"/>
            <a:ext cx="304800" cy="300532"/>
          </a:xfrm>
          <a:prstGeom prst="rect">
            <a:avLst/>
          </a:prstGeom>
          <a:noFill/>
        </p:spPr>
        <p:txBody>
          <a:bodyPr vert="horz" wrap="square" lIns="90709" tIns="45354" rIns="90709" bIns="45354" numCol="1" anchor="t" anchorCtr="0" compatLnSpc="1">
            <a:prstTxWarp prst="textNoShape">
              <a:avLst/>
            </a:prstTxWarp>
          </a:bodyPr>
          <a:lstStyle/>
          <a:p>
            <a:endParaRPr lang="en-US" sz="1788"/>
          </a:p>
        </p:txBody>
      </p:sp>
      <p:sp>
        <p:nvSpPr>
          <p:cNvPr id="10" name="Rectangle 1"/>
          <p:cNvSpPr>
            <a:spLocks noChangeArrowheads="1"/>
          </p:cNvSpPr>
          <p:nvPr/>
        </p:nvSpPr>
        <p:spPr bwMode="auto">
          <a:xfrm>
            <a:off x="495300" y="4967931"/>
            <a:ext cx="6172200" cy="647103"/>
          </a:xfrm>
          <a:prstGeom prst="rect">
            <a:avLst/>
          </a:prstGeom>
          <a:noFill/>
          <a:ln w="9525">
            <a:noFill/>
            <a:miter lim="800000"/>
            <a:headEnd/>
            <a:tailEnd/>
          </a:ln>
          <a:effectLst/>
        </p:spPr>
        <p:txBody>
          <a:bodyPr vert="horz" wrap="square" lIns="95888" tIns="47944" rIns="95888" bIns="47944" numCol="1" anchor="ctr" anchorCtr="0" compatLnSpc="1">
            <a:prstTxWarp prst="textNoShape">
              <a:avLst/>
            </a:prstTxWarp>
            <a:spAutoFit/>
          </a:bodyPr>
          <a:lstStyle/>
          <a:p>
            <a:endParaRPr lang="en-US" sz="1788" dirty="0"/>
          </a:p>
          <a:p>
            <a:endParaRPr lang="en-US" sz="1788" dirty="0"/>
          </a:p>
        </p:txBody>
      </p:sp>
      <p:sp>
        <p:nvSpPr>
          <p:cNvPr id="11" name="Rectangle 1"/>
          <p:cNvSpPr>
            <a:spLocks noChangeArrowheads="1"/>
          </p:cNvSpPr>
          <p:nvPr/>
        </p:nvSpPr>
        <p:spPr bwMode="auto">
          <a:xfrm>
            <a:off x="428636" y="7633610"/>
            <a:ext cx="2995238" cy="922243"/>
          </a:xfrm>
          <a:prstGeom prst="rect">
            <a:avLst/>
          </a:prstGeom>
          <a:noFill/>
          <a:ln w="9525">
            <a:noFill/>
            <a:miter lim="800000"/>
            <a:headEnd/>
            <a:tailEnd/>
          </a:ln>
          <a:effectLst/>
        </p:spPr>
        <p:txBody>
          <a:bodyPr vert="horz" wrap="square" lIns="95888" tIns="47944" rIns="95888" bIns="47944" numCol="1" anchor="ctr" anchorCtr="0" compatLnSpc="1">
            <a:prstTxWarp prst="textNoShape">
              <a:avLst/>
            </a:prstTxWarp>
            <a:spAutoFit/>
          </a:bodyPr>
          <a:lstStyle/>
          <a:p>
            <a:r>
              <a:rPr lang="es-419" sz="1788" dirty="0" smtClean="0"/>
              <a:t>Tener la mochila lista cada mañana te ayudará a no andar con prisas.</a:t>
            </a:r>
            <a:endParaRPr lang="es-419" sz="1788" dirty="0"/>
          </a:p>
        </p:txBody>
      </p:sp>
      <p:sp>
        <p:nvSpPr>
          <p:cNvPr id="3" name="Rectangle 2"/>
          <p:cNvSpPr/>
          <p:nvPr/>
        </p:nvSpPr>
        <p:spPr>
          <a:xfrm>
            <a:off x="3937629" y="3571524"/>
            <a:ext cx="2918076" cy="642612"/>
          </a:xfrm>
          <a:prstGeom prst="rect">
            <a:avLst/>
          </a:prstGeom>
        </p:spPr>
        <p:txBody>
          <a:bodyPr wrap="square">
            <a:spAutoFit/>
          </a:bodyPr>
          <a:lstStyle/>
          <a:p>
            <a:r>
              <a:rPr lang="es-419" sz="1788" dirty="0"/>
              <a:t>Vestir ropa que sea cómoda es importante.</a:t>
            </a:r>
          </a:p>
        </p:txBody>
      </p:sp>
      <p:sp>
        <p:nvSpPr>
          <p:cNvPr id="14" name="Rectangle 1"/>
          <p:cNvSpPr>
            <a:spLocks noChangeArrowheads="1"/>
          </p:cNvSpPr>
          <p:nvPr/>
        </p:nvSpPr>
        <p:spPr bwMode="auto">
          <a:xfrm>
            <a:off x="3804421" y="7393166"/>
            <a:ext cx="3051284" cy="1197382"/>
          </a:xfrm>
          <a:prstGeom prst="rect">
            <a:avLst/>
          </a:prstGeom>
          <a:noFill/>
          <a:ln w="9525">
            <a:noFill/>
            <a:miter lim="800000"/>
            <a:headEnd/>
            <a:tailEnd/>
          </a:ln>
          <a:effectLst/>
        </p:spPr>
        <p:txBody>
          <a:bodyPr vert="horz" wrap="square" lIns="95888" tIns="47944" rIns="95888" bIns="47944" numCol="1" anchor="ctr" anchorCtr="0" compatLnSpc="1">
            <a:prstTxWarp prst="textNoShape">
              <a:avLst/>
            </a:prstTxWarp>
            <a:spAutoFit/>
          </a:bodyPr>
          <a:lstStyle/>
          <a:p>
            <a:r>
              <a:rPr lang="es-419" sz="1788" dirty="0"/>
              <a:t>Algunos niños y niñas esperan por el autobús </a:t>
            </a:r>
            <a:r>
              <a:rPr lang="es-419" sz="1788" dirty="0" smtClean="0"/>
              <a:t>escolar.  Otros </a:t>
            </a:r>
            <a:r>
              <a:rPr lang="es-419" sz="1788" dirty="0"/>
              <a:t>viajan a la escuela con la familia o con amigos.</a:t>
            </a:r>
          </a:p>
        </p:txBody>
      </p:sp>
      <p:pic>
        <p:nvPicPr>
          <p:cNvPr id="15" name="Picture 14"/>
          <p:cNvPicPr>
            <a:picLocks noChangeAspect="1"/>
          </p:cNvPicPr>
          <p:nvPr/>
        </p:nvPicPr>
        <p:blipFill>
          <a:blip r:embed="rId3"/>
          <a:stretch>
            <a:fillRect/>
          </a:stretch>
        </p:blipFill>
        <p:spPr>
          <a:xfrm>
            <a:off x="717177" y="822011"/>
            <a:ext cx="2470779" cy="2273493"/>
          </a:xfrm>
          <a:prstGeom prst="rect">
            <a:avLst/>
          </a:prstGeom>
        </p:spPr>
      </p:pic>
      <p:pic>
        <p:nvPicPr>
          <p:cNvPr id="19" name="Picture 18"/>
          <p:cNvPicPr>
            <a:picLocks noChangeAspect="1"/>
          </p:cNvPicPr>
          <p:nvPr/>
        </p:nvPicPr>
        <p:blipFill>
          <a:blip r:embed="rId4"/>
          <a:stretch>
            <a:fillRect/>
          </a:stretch>
        </p:blipFill>
        <p:spPr>
          <a:xfrm>
            <a:off x="819635" y="4877841"/>
            <a:ext cx="2368321" cy="2311481"/>
          </a:xfrm>
          <a:prstGeom prst="rect">
            <a:avLst/>
          </a:prstGeom>
        </p:spPr>
      </p:pic>
      <p:pic>
        <p:nvPicPr>
          <p:cNvPr id="20" name="Picture 19"/>
          <p:cNvPicPr>
            <a:picLocks noChangeAspect="1"/>
          </p:cNvPicPr>
          <p:nvPr/>
        </p:nvPicPr>
        <p:blipFill rotWithShape="1">
          <a:blip r:embed="rId5"/>
          <a:srcRect l="16608" r="10730"/>
          <a:stretch/>
        </p:blipFill>
        <p:spPr>
          <a:xfrm>
            <a:off x="4159624" y="964468"/>
            <a:ext cx="2413230" cy="1949148"/>
          </a:xfrm>
          <a:prstGeom prst="rect">
            <a:avLst/>
          </a:prstGeom>
          <a:ln w="63500">
            <a:solidFill>
              <a:schemeClr val="tx1"/>
            </a:solidFill>
          </a:ln>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6"/>
          <a:stretch>
            <a:fillRect/>
          </a:stretch>
        </p:blipFill>
        <p:spPr>
          <a:xfrm>
            <a:off x="4784837" y="4831079"/>
            <a:ext cx="1949326" cy="1324785"/>
          </a:xfrm>
          <a:prstGeom prst="rect">
            <a:avLst/>
          </a:prstGeom>
          <a:ln w="63500">
            <a:solidFill>
              <a:srgbClr val="000000"/>
            </a:solidFill>
          </a:ln>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7"/>
          <a:stretch>
            <a:fillRect/>
          </a:stretch>
        </p:blipFill>
        <p:spPr>
          <a:xfrm>
            <a:off x="3977120" y="5969170"/>
            <a:ext cx="1525015" cy="1270845"/>
          </a:xfrm>
          <a:prstGeom prst="rect">
            <a:avLst/>
          </a:prstGeom>
          <a:ln w="63500">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9876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80886049"/>
              </p:ext>
            </p:extLst>
          </p:nvPr>
        </p:nvGraphicFramePr>
        <p:xfrm>
          <a:off x="685802" y="743429"/>
          <a:ext cx="5943600" cy="8473841"/>
        </p:xfrm>
        <a:graphic>
          <a:graphicData uri="http://schemas.openxmlformats.org/drawingml/2006/table">
            <a:tbl>
              <a:tblPr firstRow="1" bandRow="1">
                <a:tableStyleId>{5940675A-B579-460E-94D1-54222C63F5DA}</a:tableStyleId>
              </a:tblPr>
              <a:tblGrid>
                <a:gridCol w="5943600"/>
              </a:tblGrid>
              <a:tr h="1427524">
                <a:tc>
                  <a:txBody>
                    <a:bodyPr/>
                    <a:lstStyle/>
                    <a:p>
                      <a:r>
                        <a:rPr lang="en-US" sz="1800" b="1" dirty="0" smtClean="0"/>
                        <a:t>7.</a:t>
                      </a:r>
                    </a:p>
                    <a:p>
                      <a:endParaRPr lang="en-US" sz="1800" b="1" dirty="0" smtClean="0"/>
                    </a:p>
                    <a:p>
                      <a:endParaRPr lang="en-US" sz="1800" b="1" dirty="0"/>
                    </a:p>
                  </a:txBody>
                  <a:tcPr marT="45080" marB="45080"/>
                </a:tc>
              </a:tr>
              <a:tr h="1491272">
                <a:tc>
                  <a:txBody>
                    <a:bodyPr/>
                    <a:lstStyle/>
                    <a:p>
                      <a:r>
                        <a:rPr lang="en-US" sz="1800" b="1" dirty="0" smtClean="0"/>
                        <a:t>8.</a:t>
                      </a:r>
                    </a:p>
                    <a:p>
                      <a:endParaRPr lang="en-US" sz="1800" b="1" dirty="0" smtClean="0"/>
                    </a:p>
                    <a:p>
                      <a:endParaRPr lang="en-US" sz="1800" b="1" dirty="0"/>
                    </a:p>
                  </a:txBody>
                  <a:tcPr marT="45080" marB="45080"/>
                </a:tc>
              </a:tr>
              <a:tr h="708069">
                <a:tc>
                  <a:txBody>
                    <a:bodyPr/>
                    <a:lstStyle/>
                    <a:p>
                      <a:pPr marL="339725" indent="-339725"/>
                      <a:r>
                        <a:rPr lang="en-US" sz="1800" b="1" dirty="0" smtClean="0"/>
                        <a:t>9. </a:t>
                      </a:r>
                      <a:r>
                        <a:rPr lang="es-419" sz="1500" b="1" dirty="0" smtClean="0"/>
                        <a:t>“Mira las ilustraciones que aparecen arriba.  Cuenta que pasó primero, luego y al final del cuento. Señala las imágenes mientras hablas sobre el cuento.”</a:t>
                      </a:r>
                      <a:endParaRPr lang="en-US" sz="1500" b="1" dirty="0" smtClean="0"/>
                    </a:p>
                  </a:txBody>
                  <a:tcPr marT="45080" marB="45080"/>
                </a:tc>
              </a:tr>
              <a:tr h="1724410">
                <a:tc>
                  <a:txBody>
                    <a:bodyPr/>
                    <a:lstStyle/>
                    <a:p>
                      <a:r>
                        <a:rPr lang="en-US" sz="1800" b="1" dirty="0" smtClean="0"/>
                        <a:t>10.</a:t>
                      </a:r>
                    </a:p>
                    <a:p>
                      <a:endParaRPr lang="en-US" sz="1800" b="1" dirty="0" smtClean="0"/>
                    </a:p>
                    <a:p>
                      <a:endParaRPr lang="en-US" sz="1800" b="1" dirty="0" smtClean="0"/>
                    </a:p>
                    <a:p>
                      <a:endParaRPr lang="en-US" sz="1800" b="1" dirty="0" smtClean="0"/>
                    </a:p>
                  </a:txBody>
                  <a:tcPr marT="45080" marB="45080"/>
                </a:tc>
              </a:tr>
              <a:tr h="1297976">
                <a:tc>
                  <a:txBody>
                    <a:bodyPr/>
                    <a:lstStyle/>
                    <a:p>
                      <a:r>
                        <a:rPr lang="en-US" sz="1800" b="1" dirty="0" smtClean="0"/>
                        <a:t>11.</a:t>
                      </a:r>
                    </a:p>
                    <a:p>
                      <a:endParaRPr lang="en-US" sz="1800" b="1" dirty="0" smtClean="0"/>
                    </a:p>
                    <a:p>
                      <a:endParaRPr lang="en-US" sz="1800" b="1" dirty="0"/>
                    </a:p>
                  </a:txBody>
                  <a:tcPr marT="45080" marB="45080"/>
                </a:tc>
              </a:tr>
              <a:tr h="1710979">
                <a:tc>
                  <a:txBody>
                    <a:bodyPr/>
                    <a:lstStyle/>
                    <a:p>
                      <a:r>
                        <a:rPr lang="en-US" sz="1800" b="1" dirty="0" smtClean="0"/>
                        <a:t>12.</a:t>
                      </a:r>
                    </a:p>
                    <a:p>
                      <a:endParaRPr lang="en-US" sz="1800" b="1" dirty="0" smtClean="0"/>
                    </a:p>
                  </a:txBody>
                  <a:tcPr marT="45080" marB="45080"/>
                </a:tc>
              </a:tr>
            </a:tbl>
          </a:graphicData>
        </a:graphic>
      </p:graphicFrame>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3500" y="-75204"/>
            <a:ext cx="304800" cy="30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702" tIns="45352" rIns="90702" bIns="45352" numCol="1" anchor="t" anchorCtr="0" compatLnSpc="1">
            <a:prstTxWarp prst="textNoShape">
              <a:avLst/>
            </a:prstTxWarp>
          </a:bodyPr>
          <a:lstStyle/>
          <a:p>
            <a:endParaRPr lang="en-US" sz="1788"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15900" y="75063"/>
            <a:ext cx="304800" cy="30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702" tIns="45352" rIns="90702" bIns="45352" numCol="1" anchor="t" anchorCtr="0" compatLnSpc="1">
            <a:prstTxWarp prst="textNoShape">
              <a:avLst/>
            </a:prstTxWarp>
          </a:bodyPr>
          <a:lstStyle/>
          <a:p>
            <a:endParaRPr lang="en-US" sz="1788"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68300" y="225329"/>
            <a:ext cx="304800" cy="30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702" tIns="45352" rIns="90702" bIns="45352" numCol="1" anchor="t" anchorCtr="0" compatLnSpc="1">
            <a:prstTxWarp prst="textNoShape">
              <a:avLst/>
            </a:prstTxWarp>
          </a:bodyPr>
          <a:lstStyle/>
          <a:p>
            <a:endParaRPr lang="en-US" sz="1788" dirty="0"/>
          </a:p>
        </p:txBody>
      </p:sp>
      <p:sp>
        <p:nvSpPr>
          <p:cNvPr id="3" name="Rectangle 2"/>
          <p:cNvSpPr/>
          <p:nvPr/>
        </p:nvSpPr>
        <p:spPr>
          <a:xfrm>
            <a:off x="684376" y="217501"/>
            <a:ext cx="5933882" cy="553255"/>
          </a:xfrm>
          <a:prstGeom prst="rect">
            <a:avLst/>
          </a:prstGeom>
        </p:spPr>
        <p:txBody>
          <a:bodyPr wrap="square" lIns="90702" tIns="45352" rIns="90702" bIns="45352">
            <a:spAutoFit/>
          </a:bodyPr>
          <a:lstStyle/>
          <a:p>
            <a:r>
              <a:rPr lang="es-MX" sz="1500" b="1" dirty="0"/>
              <a:t>Página del estudiante para las Preguntas de selección múltiple </a:t>
            </a:r>
            <a:endParaRPr lang="es-MX" sz="1500" dirty="0"/>
          </a:p>
          <a:p>
            <a:r>
              <a:rPr lang="es-MX" sz="1500" dirty="0"/>
              <a:t>Texto informativo:  </a:t>
            </a:r>
            <a:r>
              <a:rPr lang="es-MX" sz="1500" b="1" u="sng" dirty="0"/>
              <a:t>Tiempo para la escuela</a:t>
            </a:r>
          </a:p>
        </p:txBody>
      </p:sp>
      <p:grpSp>
        <p:nvGrpSpPr>
          <p:cNvPr id="8" name="Group 7"/>
          <p:cNvGrpSpPr/>
          <p:nvPr/>
        </p:nvGrpSpPr>
        <p:grpSpPr>
          <a:xfrm>
            <a:off x="1987819" y="2288919"/>
            <a:ext cx="3576224" cy="1247155"/>
            <a:chOff x="1928213" y="2312608"/>
            <a:chExt cx="3576224" cy="1264870"/>
          </a:xfrm>
        </p:grpSpPr>
        <p:pic>
          <p:nvPicPr>
            <p:cNvPr id="33" name="Picture 13" descr="http://www.redbookmag.com/cm/redbook/images/yZ/rbk-getting-kids-to-share-mother-getting-daughter-ready-for-school-lgn.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l="24000"/>
            <a:stretch>
              <a:fillRect/>
            </a:stretch>
          </p:blipFill>
          <p:spPr bwMode="auto">
            <a:xfrm>
              <a:off x="1928213" y="2326288"/>
              <a:ext cx="1267873" cy="1251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15" descr="http://4.bp.blogspot.com/__L9IwshMr9c/THMrLauBskI/AAAAAAAAAow/C5sxXG2LzUo/s200/School+snack.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Lst>
            </a:blip>
            <a:srcRect/>
            <a:stretch>
              <a:fillRect/>
            </a:stretch>
          </p:blipFill>
          <p:spPr bwMode="auto">
            <a:xfrm>
              <a:off x="4162068" y="2312608"/>
              <a:ext cx="1342369" cy="1239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36" name="Picture 9" descr="http://t3.gstatic.com/images?q=tbn:ANd9GcQfvu2L2PRugmaqcDdC00TCfoQ6V-mvOGHjSqbRXpOqYQM6voApRg"/>
          <p:cNvPicPr>
            <a:picLocks noChangeAspect="1" noChangeArrowheads="1"/>
          </p:cNvPicPr>
          <p:nvPr/>
        </p:nvPicPr>
        <p:blipFill>
          <a:blip r:embed="rId6" cstate="print">
            <a:grayscl/>
          </a:blip>
          <a:srcRect l="22047"/>
          <a:stretch>
            <a:fillRect/>
          </a:stretch>
        </p:blipFill>
        <p:spPr bwMode="auto">
          <a:xfrm>
            <a:off x="4639177" y="4569454"/>
            <a:ext cx="1479295" cy="1283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4" name="Picture 21" descr="http://www.dothan.org/images/pages/N249/Kids%20playing%20soccer.jpg"/>
          <p:cNvPicPr>
            <a:picLocks noChangeAspect="1" noChangeArrowheads="1"/>
          </p:cNvPicPr>
          <p:nvPr/>
        </p:nvPicPr>
        <p:blipFill>
          <a:blip r:embed="rId7" cstate="print">
            <a:grayscl/>
          </a:blip>
          <a:srcRect l="5805" t="7191" r="17562"/>
          <a:stretch>
            <a:fillRect/>
          </a:stretch>
        </p:blipFill>
        <p:spPr bwMode="auto">
          <a:xfrm>
            <a:off x="2986655" y="4559192"/>
            <a:ext cx="1483555" cy="1283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 name="Picture 15" descr="http://4.bp.blogspot.com/__L9IwshMr9c/THMrLauBskI/AAAAAAAAAow/C5sxXG2LzUo/s200/School+snack.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Lst>
          </a:blip>
          <a:srcRect/>
          <a:stretch>
            <a:fillRect/>
          </a:stretch>
        </p:blipFill>
        <p:spPr bwMode="auto">
          <a:xfrm>
            <a:off x="1924625" y="6197828"/>
            <a:ext cx="1184803" cy="1078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4" name="Picture 3" descr="http://t2.gstatic.com/images?q=tbn:ANd9GcSU-1AbgPUSe0ZoecxEoHdb68lne1H27Dyh7t0fKfziWHWCotUR"/>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Lst>
          </a:blip>
          <a:srcRect/>
          <a:stretch>
            <a:fillRect/>
          </a:stretch>
        </p:blipFill>
        <p:spPr bwMode="auto">
          <a:xfrm>
            <a:off x="4055908" y="6197828"/>
            <a:ext cx="1322916" cy="1030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 name="Picture 3" descr="C:\Users\Susan Richmond\AppData\Local\Microsoft\Windows\Temporary Internet Files\Content.IE5\AYISPUSO\MC900437099[1].png"/>
          <p:cNvPicPr>
            <a:picLocks noChangeAspect="1" noChangeArrowheads="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t="31190" b="25466"/>
          <a:stretch/>
        </p:blipFill>
        <p:spPr bwMode="auto">
          <a:xfrm flipH="1">
            <a:off x="4348512" y="8191836"/>
            <a:ext cx="1334564" cy="676195"/>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12"/>
          <a:srcRect r="311" b="14557"/>
          <a:stretch/>
        </p:blipFill>
        <p:spPr>
          <a:xfrm>
            <a:off x="1241710" y="4762696"/>
            <a:ext cx="1458127" cy="897104"/>
          </a:xfrm>
          <a:prstGeom prst="rect">
            <a:avLst/>
          </a:prstGeom>
        </p:spPr>
      </p:pic>
      <p:sp>
        <p:nvSpPr>
          <p:cNvPr id="7" name="Rectangle 6"/>
          <p:cNvSpPr/>
          <p:nvPr/>
        </p:nvSpPr>
        <p:spPr>
          <a:xfrm>
            <a:off x="1212471" y="4549017"/>
            <a:ext cx="1550696" cy="1286259"/>
          </a:xfrm>
          <a:prstGeom prst="rect">
            <a:avLst/>
          </a:prstGeom>
          <a:noFill/>
          <a:ln w="412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p>
        </p:txBody>
      </p:sp>
      <p:pic>
        <p:nvPicPr>
          <p:cNvPr id="2" name="Picture 1"/>
          <p:cNvPicPr>
            <a:picLocks noChangeAspect="1"/>
          </p:cNvPicPr>
          <p:nvPr/>
        </p:nvPicPr>
        <p:blipFill>
          <a:blip r:embed="rId13"/>
          <a:stretch>
            <a:fillRect/>
          </a:stretch>
        </p:blipFill>
        <p:spPr>
          <a:xfrm>
            <a:off x="4102644" y="789119"/>
            <a:ext cx="1580432" cy="1300923"/>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rotWithShape="1">
          <a:blip r:embed="rId12"/>
          <a:srcRect r="311" b="14557"/>
          <a:stretch/>
        </p:blipFill>
        <p:spPr>
          <a:xfrm>
            <a:off x="4254434" y="7601031"/>
            <a:ext cx="1648262" cy="687308"/>
          </a:xfrm>
          <a:prstGeom prst="rect">
            <a:avLst/>
          </a:prstGeom>
        </p:spPr>
      </p:pic>
      <p:pic>
        <p:nvPicPr>
          <p:cNvPr id="28" name="Picture 27"/>
          <p:cNvPicPr>
            <a:picLocks noChangeAspect="1"/>
          </p:cNvPicPr>
          <p:nvPr/>
        </p:nvPicPr>
        <p:blipFill rotWithShape="1">
          <a:blip r:embed="rId12"/>
          <a:srcRect r="311" b="14557"/>
          <a:stretch/>
        </p:blipFill>
        <p:spPr>
          <a:xfrm>
            <a:off x="1731254" y="8160880"/>
            <a:ext cx="1600586" cy="687308"/>
          </a:xfrm>
          <a:prstGeom prst="rect">
            <a:avLst/>
          </a:prstGeom>
        </p:spPr>
      </p:pic>
      <p:sp>
        <p:nvSpPr>
          <p:cNvPr id="10" name="Rectangle 9"/>
          <p:cNvSpPr/>
          <p:nvPr/>
        </p:nvSpPr>
        <p:spPr>
          <a:xfrm>
            <a:off x="1454057" y="7472556"/>
            <a:ext cx="2079813" cy="1461344"/>
          </a:xfrm>
          <a:prstGeom prst="rect">
            <a:avLst/>
          </a:prstGeom>
          <a:noFill/>
          <a:ln w="444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p>
        </p:txBody>
      </p:sp>
      <p:sp>
        <p:nvSpPr>
          <p:cNvPr id="30" name="Rectangle 29"/>
          <p:cNvSpPr/>
          <p:nvPr/>
        </p:nvSpPr>
        <p:spPr>
          <a:xfrm>
            <a:off x="4038659" y="7472556"/>
            <a:ext cx="2079813" cy="1461344"/>
          </a:xfrm>
          <a:prstGeom prst="rect">
            <a:avLst/>
          </a:prstGeom>
          <a:noFill/>
          <a:ln w="444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p>
        </p:txBody>
      </p:sp>
      <p:pic>
        <p:nvPicPr>
          <p:cNvPr id="13" name="Picture 12"/>
          <p:cNvPicPr>
            <a:picLocks noChangeAspect="1"/>
          </p:cNvPicPr>
          <p:nvPr/>
        </p:nvPicPr>
        <p:blipFill>
          <a:blip r:embed="rId14"/>
          <a:stretch>
            <a:fillRect/>
          </a:stretch>
        </p:blipFill>
        <p:spPr>
          <a:xfrm>
            <a:off x="1746061" y="7547908"/>
            <a:ext cx="1541929" cy="655320"/>
          </a:xfrm>
          <a:prstGeom prst="rect">
            <a:avLst/>
          </a:prstGeom>
        </p:spPr>
      </p:pic>
      <p:pic>
        <p:nvPicPr>
          <p:cNvPr id="14" name="Picture 13"/>
          <p:cNvPicPr>
            <a:picLocks noChangeAspect="1"/>
          </p:cNvPicPr>
          <p:nvPr/>
        </p:nvPicPr>
        <p:blipFill>
          <a:blip r:embed="rId15"/>
          <a:stretch>
            <a:fillRect/>
          </a:stretch>
        </p:blipFill>
        <p:spPr>
          <a:xfrm>
            <a:off x="1766302" y="818956"/>
            <a:ext cx="1767568" cy="1256520"/>
          </a:xfrm>
          <a:prstGeom prst="rect">
            <a:avLst/>
          </a:prstGeom>
        </p:spPr>
      </p:pic>
    </p:spTree>
    <p:extLst>
      <p:ext uri="{BB962C8B-B14F-4D97-AF65-F5344CB8AC3E}">
        <p14:creationId xmlns:p14="http://schemas.microsoft.com/office/powerpoint/2010/main" val="3227206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pSp>
        <p:nvGrpSpPr>
          <p:cNvPr id="2" name="Group 1"/>
          <p:cNvGrpSpPr/>
          <p:nvPr/>
        </p:nvGrpSpPr>
        <p:grpSpPr>
          <a:xfrm>
            <a:off x="217863" y="381000"/>
            <a:ext cx="2677738" cy="2888749"/>
            <a:chOff x="237037" y="47769"/>
            <a:chExt cx="2677738" cy="2888749"/>
          </a:xfrm>
        </p:grpSpPr>
        <p:sp>
          <p:nvSpPr>
            <p:cNvPr id="6" name="Rectangle 5"/>
            <p:cNvSpPr/>
            <p:nvPr/>
          </p:nvSpPr>
          <p:spPr>
            <a:xfrm>
              <a:off x="627217" y="47769"/>
              <a:ext cx="1748492" cy="830997"/>
            </a:xfrm>
            <a:prstGeom prst="rect">
              <a:avLst/>
            </a:prstGeom>
          </p:spPr>
          <p:txBody>
            <a:bodyPr wrap="none">
              <a:spAutoFit/>
            </a:bodyPr>
            <a:lstStyle/>
            <a:p>
              <a:r>
                <a:rPr lang="en-US" sz="4800" b="1" dirty="0" err="1" smtClean="0">
                  <a:effectLst>
                    <a:outerShdw blurRad="38100" dist="38100" dir="2700000" algn="tl">
                      <a:srgbClr val="000000">
                        <a:alpha val="43137"/>
                      </a:srgbClr>
                    </a:outerShdw>
                  </a:effectLst>
                </a:rPr>
                <a:t>Grado</a:t>
              </a:r>
              <a:endParaRPr lang="en-US" sz="4800" b="1" dirty="0">
                <a:effectLst>
                  <a:outerShdw blurRad="38100" dist="38100" dir="2700000" algn="tl">
                    <a:srgbClr val="000000">
                      <a:alpha val="43137"/>
                    </a:srgbClr>
                  </a:outerShdw>
                </a:effectLst>
              </a:endParaRPr>
            </a:p>
          </p:txBody>
        </p:sp>
        <p:sp>
          <p:nvSpPr>
            <p:cNvPr id="7" name="Parallelogram 6"/>
            <p:cNvSpPr/>
            <p:nvPr/>
          </p:nvSpPr>
          <p:spPr>
            <a:xfrm rot="1584430" flipH="1">
              <a:off x="237037" y="1145855"/>
              <a:ext cx="2174103" cy="1639520"/>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dirty="0"/>
            </a:p>
          </p:txBody>
        </p:sp>
        <p:sp>
          <p:nvSpPr>
            <p:cNvPr id="8" name="Parallelogram 7"/>
            <p:cNvSpPr/>
            <p:nvPr/>
          </p:nvSpPr>
          <p:spPr>
            <a:xfrm>
              <a:off x="1030260" y="1049606"/>
              <a:ext cx="1884515" cy="1554545"/>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dirty="0"/>
            </a:p>
          </p:txBody>
        </p:sp>
        <p:sp>
          <p:nvSpPr>
            <p:cNvPr id="9" name="Rectangle 8"/>
            <p:cNvSpPr/>
            <p:nvPr/>
          </p:nvSpPr>
          <p:spPr>
            <a:xfrm>
              <a:off x="872411" y="875520"/>
              <a:ext cx="629052" cy="912513"/>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061" tIns="43031" rIns="86061" bIns="43031">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365" b="1" dirty="0">
                  <a:ln w="11430"/>
                  <a:effectLst>
                    <a:outerShdw blurRad="80000" dist="40000" dir="5040000" algn="tl">
                      <a:srgbClr val="000000">
                        <a:alpha val="30000"/>
                      </a:srgbClr>
                    </a:outerShdw>
                  </a:effectLst>
                </a:rPr>
                <a:t>K</a:t>
              </a:r>
            </a:p>
          </p:txBody>
        </p:sp>
        <p:pic>
          <p:nvPicPr>
            <p:cNvPr id="10"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320562" y="1270302"/>
              <a:ext cx="1303910" cy="1210740"/>
            </a:xfrm>
            <a:prstGeom prst="rect">
              <a:avLst/>
            </a:prstGeom>
            <a:noFill/>
          </p:spPr>
        </p:pic>
        <p:pic>
          <p:nvPicPr>
            <p:cNvPr id="11"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360610" y="2517448"/>
              <a:ext cx="766131" cy="419070"/>
            </a:xfrm>
            <a:prstGeom prst="rect">
              <a:avLst/>
            </a:prstGeom>
            <a:noFill/>
          </p:spPr>
        </p:pic>
      </p:grpSp>
      <p:sp>
        <p:nvSpPr>
          <p:cNvPr id="13" name="Right Triangle 12"/>
          <p:cNvSpPr/>
          <p:nvPr/>
        </p:nvSpPr>
        <p:spPr>
          <a:xfrm rot="16200000" flipH="1">
            <a:off x="5154173" y="-591137"/>
            <a:ext cx="1502655" cy="2819400"/>
          </a:xfrm>
          <a:prstGeom prst="rtTriangle">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n-US" sz="1788" dirty="0"/>
          </a:p>
        </p:txBody>
      </p:sp>
      <p:sp>
        <p:nvSpPr>
          <p:cNvPr id="14" name="Right Triangle 13"/>
          <p:cNvSpPr/>
          <p:nvPr/>
        </p:nvSpPr>
        <p:spPr>
          <a:xfrm rot="5400000" flipH="1">
            <a:off x="621340" y="7259704"/>
            <a:ext cx="1652921" cy="2895600"/>
          </a:xfrm>
          <a:prstGeom prst="rtTriangle">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0709" tIns="45354" rIns="90709" bIns="45354" rtlCol="0" anchor="ctr"/>
          <a:lstStyle/>
          <a:p>
            <a:pPr algn="ctr"/>
            <a:endParaRPr lang="en-US" sz="1788" dirty="0"/>
          </a:p>
        </p:txBody>
      </p:sp>
      <p:sp>
        <p:nvSpPr>
          <p:cNvPr id="15" name="TextBox 14"/>
          <p:cNvSpPr txBox="1"/>
          <p:nvPr/>
        </p:nvSpPr>
        <p:spPr>
          <a:xfrm>
            <a:off x="152400" y="3983124"/>
            <a:ext cx="7010400" cy="1887981"/>
          </a:xfrm>
          <a:prstGeom prst="rect">
            <a:avLst/>
          </a:prstGeom>
          <a:noFill/>
          <a:ln>
            <a:noFill/>
          </a:ln>
        </p:spPr>
        <p:txBody>
          <a:bodyPr wrap="square" lIns="101881" tIns="50941" rIns="101881" bIns="50941" rtlCol="0">
            <a:spAutoFit/>
          </a:bodyPr>
          <a:lstStyle/>
          <a:p>
            <a:pPr indent="169863"/>
            <a:r>
              <a:rPr lang="es-ES_tradnl" sz="3000" b="1" dirty="0" smtClean="0">
                <a:effectLst>
                  <a:outerShdw blurRad="38100" dist="38100" dir="2700000" algn="tl">
                    <a:srgbClr val="000000">
                      <a:alpha val="43137"/>
                    </a:srgbClr>
                  </a:outerShdw>
                </a:effectLst>
              </a:rPr>
              <a:t>Trimestre 1-Pre evaluación del estudiante</a:t>
            </a:r>
          </a:p>
          <a:p>
            <a:r>
              <a:rPr lang="es-ES_tradnl" sz="2800" b="1" i="1" dirty="0" smtClean="0">
                <a:effectLst>
                  <a:outerShdw blurRad="38100" dist="38100" dir="2700000" algn="tl">
                    <a:srgbClr val="000000">
                      <a:alpha val="43137"/>
                    </a:srgbClr>
                  </a:outerShdw>
                </a:effectLst>
              </a:rPr>
              <a:t>  Comprensión auditiva</a:t>
            </a:r>
          </a:p>
          <a:p>
            <a:pPr algn="ctr"/>
            <a:endParaRPr lang="es-ES_tradnl" sz="2800" b="1" i="1" dirty="0" smtClean="0">
              <a:effectLst>
                <a:outerShdw blurRad="38100" dist="38100" dir="2700000" algn="tl">
                  <a:srgbClr val="000000">
                    <a:alpha val="43137"/>
                  </a:srgbClr>
                </a:outerShdw>
              </a:effectLst>
            </a:endParaRPr>
          </a:p>
          <a:p>
            <a:pPr marL="169863"/>
            <a:r>
              <a:rPr lang="es-ES_tradnl" sz="3000" b="1" i="1" dirty="0" smtClean="0">
                <a:effectLst>
                  <a:outerShdw blurRad="38100" dist="38100" dir="2700000" algn="tl">
                    <a:srgbClr val="000000">
                      <a:alpha val="43137"/>
                    </a:srgbClr>
                  </a:outerShdw>
                </a:effectLst>
              </a:rPr>
              <a:t>Nombre________________________</a:t>
            </a:r>
            <a:endParaRPr lang="es-ES_tradnl"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0735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50081807"/>
              </p:ext>
            </p:extLst>
          </p:nvPr>
        </p:nvGraphicFramePr>
        <p:xfrm>
          <a:off x="152400" y="76200"/>
          <a:ext cx="7010400" cy="8993296"/>
        </p:xfrm>
        <a:graphic>
          <a:graphicData uri="http://schemas.openxmlformats.org/drawingml/2006/table">
            <a:tbl>
              <a:tblPr firstRow="1" bandRow="1">
                <a:tableStyleId>{5940675A-B579-460E-94D1-54222C63F5DA}</a:tableStyleId>
              </a:tblPr>
              <a:tblGrid>
                <a:gridCol w="525780"/>
                <a:gridCol w="541020"/>
                <a:gridCol w="609600"/>
                <a:gridCol w="609600"/>
                <a:gridCol w="533400"/>
                <a:gridCol w="609600"/>
                <a:gridCol w="533400"/>
                <a:gridCol w="533400"/>
                <a:gridCol w="533400"/>
                <a:gridCol w="609600"/>
                <a:gridCol w="685800"/>
                <a:gridCol w="685800"/>
              </a:tblGrid>
              <a:tr h="426720">
                <a:tc gridSpan="1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MX" sz="1800" b="1" i="0" noProof="0" dirty="0" smtClean="0"/>
                        <a:t>  Pre-evaluación de kínder</a:t>
                      </a:r>
                      <a:r>
                        <a:rPr lang="es-MX" sz="1800" b="1" i="0" baseline="0" noProof="0" dirty="0" smtClean="0"/>
                        <a:t> Trimestre 1</a:t>
                      </a:r>
                      <a:r>
                        <a:rPr lang="es-MX" sz="1800" b="1" i="0" noProof="0" dirty="0" smtClean="0"/>
                        <a:t> </a:t>
                      </a:r>
                    </a:p>
                    <a:p>
                      <a:pPr algn="ctr"/>
                      <a:r>
                        <a:rPr lang="es-MX" sz="1800" b="1" i="0" noProof="0" dirty="0" smtClean="0"/>
                        <a:t>Hoja de cotejo: estudiante</a:t>
                      </a:r>
                    </a:p>
                    <a:p>
                      <a:pPr algn="ctr"/>
                      <a:r>
                        <a:rPr lang="es-MX" sz="1050" b="0" i="1" noProof="0" dirty="0" smtClean="0"/>
                        <a:t>Instrucciones:  Leer cada pregunta al estudiante.  Escriba una marca de cotejo (</a:t>
                      </a:r>
                      <a:r>
                        <a:rPr lang="es-MX" sz="1050" b="1" i="1" noProof="0" dirty="0" smtClean="0">
                          <a:sym typeface="Symbol"/>
                        </a:rPr>
                        <a:t></a:t>
                      </a:r>
                      <a:r>
                        <a:rPr lang="es-MX" sz="1050" b="1" i="1" noProof="0" dirty="0" smtClean="0"/>
                        <a:t>  </a:t>
                      </a:r>
                      <a:r>
                        <a:rPr lang="es-MX" sz="1050" b="0" i="1" noProof="0" dirty="0" smtClean="0"/>
                        <a:t>) junto </a:t>
                      </a:r>
                      <a:r>
                        <a:rPr lang="es-MX" sz="1050" b="0" i="1" baseline="0" noProof="0" dirty="0" smtClean="0"/>
                        <a:t>a la respuesta  que ofrece el estudiante.  Las respuestas correctas están resaltadas en negrillas.</a:t>
                      </a:r>
                      <a:endParaRPr lang="es-MX" sz="1050" b="1" i="0" baseline="0" noProof="0" dirty="0" smtClean="0"/>
                    </a:p>
                    <a:p>
                      <a:pPr algn="l"/>
                      <a:r>
                        <a:rPr lang="es-MX" sz="1000" b="1" i="0" baseline="0" noProof="0" dirty="0" smtClean="0"/>
                        <a:t>Texto literario: </a:t>
                      </a:r>
                      <a:r>
                        <a:rPr lang="es-MX" sz="1000" b="1" i="0" u="sng" baseline="0" noProof="0" dirty="0" smtClean="0"/>
                        <a:t>Un día en kínder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solidFill>
                            <a:srgbClr val="000000"/>
                          </a:solidFill>
                          <a:effectLst/>
                          <a:latin typeface="+mn-lt"/>
                          <a:ea typeface="Times New Roman"/>
                          <a:cs typeface="Times New Roman"/>
                        </a:rPr>
                        <a:t>Resume una secuencia de</a:t>
                      </a:r>
                      <a:r>
                        <a:rPr lang="es-MX" sz="950" b="0" baseline="0" noProof="0" dirty="0" smtClean="0">
                          <a:solidFill>
                            <a:srgbClr val="000000"/>
                          </a:solidFill>
                          <a:effectLst/>
                          <a:latin typeface="+mn-lt"/>
                          <a:ea typeface="Times New Roman"/>
                          <a:cs typeface="Times New Roman"/>
                        </a:rPr>
                        <a:t> eventos de un texto leído en clase.</a:t>
                      </a:r>
                      <a:r>
                        <a:rPr lang="es-MX" sz="950" b="0" noProof="0" dirty="0" smtClean="0">
                          <a:solidFill>
                            <a:srgbClr val="000000"/>
                          </a:solidFill>
                          <a:effectLst/>
                          <a:latin typeface="+mn-lt"/>
                          <a:ea typeface="Times New Roman"/>
                          <a:cs typeface="Times New Roman"/>
                        </a:rPr>
                        <a:t>  DOK-2 Ci</a:t>
                      </a:r>
                    </a:p>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solidFill>
                            <a:srgbClr val="000000"/>
                          </a:solidFill>
                          <a:effectLst/>
                          <a:latin typeface="+mn-lt"/>
                          <a:ea typeface="Times New Roman"/>
                          <a:cs typeface="Times New Roman"/>
                        </a:rPr>
                        <a:t>RL.K.1  Pregunta: ¿Cómo empieza </a:t>
                      </a:r>
                      <a:r>
                        <a:rPr lang="es-MX" sz="950" b="0" baseline="0" noProof="0" dirty="0" smtClean="0">
                          <a:solidFill>
                            <a:srgbClr val="000000"/>
                          </a:solidFill>
                          <a:effectLst/>
                          <a:latin typeface="+mn-lt"/>
                          <a:ea typeface="Times New Roman"/>
                          <a:cs typeface="Times New Roman"/>
                        </a:rPr>
                        <a:t>la clase de </a:t>
                      </a:r>
                      <a:r>
                        <a:rPr lang="es-MX" sz="950" b="0" noProof="0" dirty="0" smtClean="0">
                          <a:solidFill>
                            <a:srgbClr val="000000"/>
                          </a:solidFill>
                          <a:effectLst/>
                          <a:latin typeface="+mn-lt"/>
                          <a:ea typeface="Times New Roman"/>
                          <a:cs typeface="Times New Roman"/>
                        </a:rPr>
                        <a:t>Keesha cada día?    tiempo</a:t>
                      </a:r>
                      <a:r>
                        <a:rPr lang="es-MX" sz="950" b="0" baseline="0" noProof="0" dirty="0" smtClean="0">
                          <a:solidFill>
                            <a:srgbClr val="000000"/>
                          </a:solidFill>
                          <a:effectLst/>
                          <a:latin typeface="+mn-lt"/>
                          <a:ea typeface="Times New Roman"/>
                          <a:cs typeface="Times New Roman"/>
                        </a:rPr>
                        <a:t> de lectura</a:t>
                      </a:r>
                      <a:r>
                        <a:rPr lang="es-MX" sz="950" b="0" noProof="0" dirty="0" smtClean="0">
                          <a:solidFill>
                            <a:srgbClr val="000000"/>
                          </a:solidFill>
                          <a:effectLst/>
                          <a:latin typeface="+mn-lt"/>
                          <a:ea typeface="Times New Roman"/>
                          <a:cs typeface="Times New Roman"/>
                        </a:rPr>
                        <a:t>______   </a:t>
                      </a:r>
                      <a:r>
                        <a:rPr lang="es-MX" sz="95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tiempo de reunión </a:t>
                      </a:r>
                      <a:r>
                        <a:rPr lang="es-MX" sz="950" b="1" noProof="0" dirty="0" smtClean="0">
                          <a:solidFill>
                            <a:srgbClr val="000000"/>
                          </a:solidFill>
                          <a:effectLst/>
                          <a:latin typeface="+mn-lt"/>
                          <a:ea typeface="Times New Roman"/>
                          <a:cs typeface="Times New Roman"/>
                        </a:rPr>
                        <a:t>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2</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r>
                        <a:rPr lang="es-MX" sz="950" b="0" noProof="0" dirty="0" smtClean="0">
                          <a:effectLst/>
                          <a:latin typeface="+mn-lt"/>
                          <a:ea typeface="Calibri"/>
                          <a:cs typeface="Helvetica"/>
                        </a:rPr>
                        <a:t>Contesta y hace preguntas referentes a detalles específicos.  DOK-2 Cl</a:t>
                      </a:r>
                    </a:p>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solidFill>
                            <a:srgbClr val="000000"/>
                          </a:solidFill>
                          <a:effectLst/>
                          <a:latin typeface="+mn-lt"/>
                          <a:ea typeface="Times New Roman"/>
                          <a:cs typeface="Times New Roman"/>
                        </a:rPr>
                        <a:t>RL.K.1  Pregunta:  ¿Cuándo</a:t>
                      </a:r>
                      <a:r>
                        <a:rPr lang="es-MX" sz="950" b="0" baseline="0" noProof="0" dirty="0" smtClean="0">
                          <a:solidFill>
                            <a:srgbClr val="000000"/>
                          </a:solidFill>
                          <a:effectLst/>
                          <a:latin typeface="+mn-lt"/>
                          <a:ea typeface="Times New Roman"/>
                          <a:cs typeface="Times New Roman"/>
                        </a:rPr>
                        <a:t> los niños y las niñas pueden compartir sobre algo que trajeron de casa? </a:t>
                      </a:r>
                    </a:p>
                    <a:p>
                      <a:pPr marL="0" marR="0" indent="0" algn="l" defTabSz="966612" rtl="0" eaLnBrk="1" fontAlgn="auto" latinLnBrk="0" hangingPunct="1">
                        <a:lnSpc>
                          <a:spcPct val="100000"/>
                        </a:lnSpc>
                        <a:spcBef>
                          <a:spcPts val="0"/>
                        </a:spcBef>
                        <a:spcAft>
                          <a:spcPts val="0"/>
                        </a:spcAft>
                        <a:buClrTx/>
                        <a:buSzTx/>
                        <a:buFontTx/>
                        <a:buNone/>
                        <a:tabLst/>
                        <a:defRPr/>
                      </a:pPr>
                      <a:r>
                        <a:rPr lang="es-MX" sz="95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mostrar y compartir </a:t>
                      </a:r>
                      <a:r>
                        <a:rPr lang="es-MX" sz="950" b="0" baseline="0" noProof="0" dirty="0" smtClean="0">
                          <a:solidFill>
                            <a:srgbClr val="000000"/>
                          </a:solidFill>
                          <a:effectLst/>
                          <a:latin typeface="+mn-lt"/>
                          <a:ea typeface="Times New Roman"/>
                          <a:cs typeface="Times New Roman"/>
                        </a:rPr>
                        <a:t>_________    Cantar canciones______</a:t>
                      </a:r>
                      <a:endParaRPr lang="es-MX" sz="950" b="0" noProof="0" dirty="0" smtClean="0">
                        <a:solidFill>
                          <a:srgbClr val="000000"/>
                        </a:solidFill>
                        <a:effectLst/>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3</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solidFill>
                            <a:srgbClr val="000000"/>
                          </a:solidFill>
                          <a:effectLst/>
                          <a:latin typeface="+mn-lt"/>
                          <a:ea typeface="Times New Roman"/>
                          <a:cs typeface="Times New Roman"/>
                        </a:rPr>
                        <a:t>Resume un cuento familiar leído en clase, usando detalles clave . DOK-2</a:t>
                      </a:r>
                      <a:r>
                        <a:rPr lang="es-MX" sz="950" b="0" baseline="0" noProof="0" dirty="0" smtClean="0">
                          <a:solidFill>
                            <a:srgbClr val="000000"/>
                          </a:solidFill>
                          <a:effectLst/>
                          <a:latin typeface="+mn-lt"/>
                          <a:ea typeface="Times New Roman"/>
                          <a:cs typeface="Times New Roman"/>
                        </a:rPr>
                        <a:t> Ci</a:t>
                      </a:r>
                      <a:endParaRPr lang="es-MX" sz="950" b="0" noProof="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solidFill>
                            <a:srgbClr val="000000"/>
                          </a:solidFill>
                          <a:effectLst/>
                          <a:latin typeface="+mn-lt"/>
                          <a:ea typeface="Calibri"/>
                          <a:cs typeface="Times New Roman"/>
                        </a:rPr>
                        <a:t>RL.K.2 </a:t>
                      </a:r>
                      <a:r>
                        <a:rPr lang="es-MX" sz="950" noProof="0" dirty="0" smtClean="0"/>
                        <a:t>Pregunta:  ¿Qué ilustraciones hablan sobre el cuento? </a:t>
                      </a:r>
                      <a:r>
                        <a:rPr lang="es-MX" sz="950" b="1" noProof="0" dirty="0" smtClean="0">
                          <a:effectLst>
                            <a:outerShdw blurRad="38100" dist="38100" dir="2700000" algn="tl">
                              <a:srgbClr val="000000">
                                <a:alpha val="43137"/>
                              </a:srgbClr>
                            </a:outerShdw>
                          </a:effectLst>
                        </a:rPr>
                        <a:t>nave</a:t>
                      </a:r>
                      <a:r>
                        <a:rPr lang="es-MX" sz="950" b="1" baseline="0" noProof="0" dirty="0" smtClean="0">
                          <a:effectLst>
                            <a:outerShdw blurRad="38100" dist="38100" dir="2700000" algn="tl">
                              <a:srgbClr val="000000">
                                <a:alpha val="43137"/>
                              </a:srgbClr>
                            </a:outerShdw>
                          </a:effectLst>
                        </a:rPr>
                        <a:t> espacial de juguete____     </a:t>
                      </a:r>
                      <a:r>
                        <a:rPr lang="es-MX" sz="950" b="0" baseline="0" noProof="0" dirty="0" smtClean="0">
                          <a:effectLst/>
                        </a:rPr>
                        <a:t>fútbol</a:t>
                      </a:r>
                      <a:r>
                        <a:rPr lang="es-MX" sz="950" baseline="0" noProof="0" dirty="0" smtClean="0"/>
                        <a:t>_____   </a:t>
                      </a:r>
                      <a:r>
                        <a:rPr lang="es-MX" sz="950" b="1" baseline="0" noProof="0" dirty="0" smtClean="0">
                          <a:effectLst>
                            <a:outerShdw blurRad="38100" dist="38100" dir="2700000" algn="tl">
                              <a:srgbClr val="000000">
                                <a:alpha val="43137"/>
                              </a:srgbClr>
                            </a:outerShdw>
                          </a:effectLst>
                        </a:rPr>
                        <a:t>delfín______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4</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solidFill>
                            <a:srgbClr val="000000"/>
                          </a:solidFill>
                          <a:effectLst/>
                          <a:latin typeface="+mn-lt"/>
                          <a:ea typeface="Times New Roman"/>
                          <a:cs typeface="Times New Roman"/>
                        </a:rPr>
                        <a:t>Localiza detalles clave para  poder contestar preguntas sobre un cuento conocido/familiar. DOK-2 Cl</a:t>
                      </a:r>
                    </a:p>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solidFill>
                            <a:srgbClr val="000000"/>
                          </a:solidFill>
                          <a:effectLst/>
                          <a:latin typeface="+mn-lt"/>
                          <a:ea typeface="Calibri"/>
                          <a:cs typeface="Times New Roman"/>
                        </a:rPr>
                        <a:t>RL.K.2  Pregunta:  ¿Por</a:t>
                      </a:r>
                      <a:r>
                        <a:rPr lang="es-MX" sz="950" b="0" baseline="0" noProof="0" dirty="0" smtClean="0">
                          <a:solidFill>
                            <a:srgbClr val="000000"/>
                          </a:solidFill>
                          <a:effectLst/>
                          <a:latin typeface="+mn-lt"/>
                          <a:ea typeface="Calibri"/>
                          <a:cs typeface="Times New Roman"/>
                        </a:rPr>
                        <a:t> qué la Srta. </a:t>
                      </a:r>
                      <a:r>
                        <a:rPr lang="es-MX" sz="950" b="0" noProof="0" dirty="0" smtClean="0">
                          <a:solidFill>
                            <a:srgbClr val="000000"/>
                          </a:solidFill>
                          <a:effectLst/>
                          <a:latin typeface="+mn-lt"/>
                          <a:ea typeface="Calibri"/>
                          <a:cs typeface="Times New Roman"/>
                        </a:rPr>
                        <a:t>Clarke leyó un cuento sobre delfines?  La respuesta</a:t>
                      </a:r>
                      <a:r>
                        <a:rPr lang="es-MX" sz="950" b="0" baseline="0" noProof="0" dirty="0" smtClean="0">
                          <a:solidFill>
                            <a:srgbClr val="000000"/>
                          </a:solidFill>
                          <a:effectLst/>
                          <a:latin typeface="+mn-lt"/>
                          <a:ea typeface="Calibri"/>
                          <a:cs typeface="Times New Roman"/>
                        </a:rPr>
                        <a:t> debe ser: </a:t>
                      </a:r>
                      <a:r>
                        <a:rPr lang="es-MX" sz="95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L</a:t>
                      </a:r>
                      <a:r>
                        <a:rPr lang="es-MX" sz="950" b="1" noProof="0" dirty="0" smtClean="0">
                          <a:solidFill>
                            <a:srgbClr val="000000"/>
                          </a:solidFill>
                          <a:effectLst>
                            <a:outerShdw blurRad="38100" dist="38100" dir="2700000" algn="tl">
                              <a:srgbClr val="000000">
                                <a:alpha val="43137"/>
                              </a:srgbClr>
                            </a:outerShdw>
                          </a:effectLst>
                          <a:latin typeface="+mn-lt"/>
                          <a:ea typeface="Calibri"/>
                          <a:cs typeface="Times New Roman"/>
                        </a:rPr>
                        <a:t>a letra de la semana es la  “D”</a:t>
                      </a:r>
                      <a:endParaRPr lang="es-MX" sz="950" b="1" noProof="0" dirty="0" smtClean="0">
                        <a:effectLst>
                          <a:outerShdw blurRad="38100" dist="38100" dir="2700000" algn="tl">
                            <a:srgbClr val="000000">
                              <a:alpha val="43137"/>
                            </a:srgbClr>
                          </a:outerShdw>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5</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solidFill>
                            <a:srgbClr val="000000"/>
                          </a:solidFill>
                          <a:effectLst/>
                          <a:latin typeface="+mn-lt"/>
                          <a:ea typeface="Times New Roman"/>
                          <a:cs typeface="Times New Roman"/>
                        </a:rPr>
                        <a:t>Contesta preguntas </a:t>
                      </a:r>
                      <a:r>
                        <a:rPr lang="es-MX" sz="950" b="0" u="sng" noProof="0" dirty="0" smtClean="0">
                          <a:solidFill>
                            <a:srgbClr val="000000"/>
                          </a:solidFill>
                          <a:effectLst/>
                          <a:latin typeface="+mn-lt"/>
                          <a:ea typeface="Times New Roman"/>
                          <a:cs typeface="Times New Roman"/>
                        </a:rPr>
                        <a:t>descriptivas</a:t>
                      </a:r>
                      <a:r>
                        <a:rPr lang="es-MX" sz="950" b="0" noProof="0" dirty="0" smtClean="0">
                          <a:solidFill>
                            <a:srgbClr val="000000"/>
                          </a:solidFill>
                          <a:effectLst/>
                          <a:latin typeface="+mn-lt"/>
                          <a:ea typeface="Times New Roman"/>
                          <a:cs typeface="Times New Roman"/>
                        </a:rPr>
                        <a:t> sobre personajes, ambiente o acontecimientos en un cuento leído y discutido en clase.  DOK-1</a:t>
                      </a:r>
                      <a:r>
                        <a:rPr lang="es-MX" sz="950" b="0" baseline="0" noProof="0" dirty="0" smtClean="0">
                          <a:solidFill>
                            <a:srgbClr val="000000"/>
                          </a:solidFill>
                          <a:effectLst/>
                          <a:latin typeface="+mn-lt"/>
                          <a:ea typeface="Times New Roman"/>
                          <a:cs typeface="Times New Roman"/>
                        </a:rPr>
                        <a:t> Cf</a:t>
                      </a:r>
                      <a:endParaRPr lang="es-MX" sz="950" b="0" noProof="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solidFill>
                            <a:srgbClr val="000000"/>
                          </a:solidFill>
                          <a:effectLst/>
                          <a:latin typeface="+mn-lt"/>
                          <a:ea typeface="Calibri"/>
                          <a:cs typeface="Times New Roman"/>
                        </a:rPr>
                        <a:t>RL.K.2  Pregunta:  ¿Qué dibujó Keesha?    una manzana</a:t>
                      </a:r>
                      <a:r>
                        <a:rPr lang="es-MX" sz="950" b="0" baseline="0" noProof="0" dirty="0" smtClean="0">
                          <a:solidFill>
                            <a:srgbClr val="000000"/>
                          </a:solidFill>
                          <a:effectLst/>
                          <a:latin typeface="+mn-lt"/>
                          <a:ea typeface="Calibri"/>
                          <a:cs typeface="Times New Roman"/>
                        </a:rPr>
                        <a:t>______            </a:t>
                      </a:r>
                      <a:r>
                        <a:rPr lang="es-MX" sz="950" b="1" kern="1200" baseline="0" noProof="0" dirty="0" smtClean="0">
                          <a:solidFill>
                            <a:schemeClr val="tx1"/>
                          </a:solidFill>
                          <a:effectLst>
                            <a:outerShdw blurRad="38100" dist="38100" dir="2700000" algn="tl">
                              <a:srgbClr val="000000">
                                <a:alpha val="43137"/>
                              </a:srgbClr>
                            </a:outerShdw>
                          </a:effectLst>
                          <a:latin typeface="+mn-lt"/>
                          <a:ea typeface="+mn-ea"/>
                          <a:cs typeface="+mn-cs"/>
                        </a:rPr>
                        <a:t>un delfín</a:t>
                      </a:r>
                      <a:r>
                        <a:rPr lang="es-MX" sz="950" b="0" baseline="0" noProof="0" dirty="0" smtClean="0">
                          <a:solidFill>
                            <a:srgbClr val="000000"/>
                          </a:solidFill>
                          <a:effectLst/>
                          <a:latin typeface="+mn-lt"/>
                          <a:ea typeface="Calibri"/>
                          <a:cs typeface="Times New Roman"/>
                        </a:rPr>
                        <a:t>________</a:t>
                      </a:r>
                      <a:endParaRPr lang="es-MX" sz="950" b="0" noProof="0" dirty="0" smtClean="0">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6</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effectLst/>
                          <a:latin typeface="+mn-lt"/>
                          <a:ea typeface="Calibri"/>
                          <a:cs typeface="Helvetica"/>
                        </a:rPr>
                        <a:t>Conecta acontecimientos de un cuento con personajes específicos o el ambiente?  DOK-2 Ch</a:t>
                      </a:r>
                    </a:p>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effectLst/>
                          <a:latin typeface="+mn-lt"/>
                          <a:ea typeface="Calibri"/>
                          <a:cs typeface="Helvetica"/>
                        </a:rPr>
                        <a:t>RL.K.2  Pregunta:  ¿Por qué piensas que Keesha dibujó lo que hizo? Responder algo como:</a:t>
                      </a:r>
                      <a:r>
                        <a:rPr lang="es-MX" sz="950" b="0" baseline="0" noProof="0" dirty="0" smtClean="0">
                          <a:effectLst/>
                          <a:latin typeface="+mn-lt"/>
                          <a:ea typeface="Calibri"/>
                          <a:cs typeface="Helvetica"/>
                        </a:rPr>
                        <a:t> </a:t>
                      </a:r>
                      <a:r>
                        <a:rPr lang="es-MX" sz="950" b="0" noProof="0" dirty="0" smtClean="0">
                          <a:effectLst/>
                          <a:latin typeface="+mn-lt"/>
                          <a:ea typeface="Calibri"/>
                          <a:cs typeface="Helvetica"/>
                        </a:rPr>
                        <a:t> </a:t>
                      </a:r>
                      <a:r>
                        <a:rPr lang="es-MX" sz="950" b="1" noProof="0" dirty="0" smtClean="0">
                          <a:effectLst>
                            <a:outerShdw blurRad="38100" dist="38100" dir="2700000" algn="tl">
                              <a:srgbClr val="000000">
                                <a:alpha val="43137"/>
                              </a:srgbClr>
                            </a:outerShdw>
                          </a:effectLst>
                          <a:latin typeface="+mn-lt"/>
                          <a:ea typeface="Calibri"/>
                          <a:cs typeface="Helvetica"/>
                        </a:rPr>
                        <a:t>Leímos</a:t>
                      </a:r>
                      <a:r>
                        <a:rPr lang="es-MX" sz="950" b="1" baseline="0" noProof="0" dirty="0" smtClean="0">
                          <a:effectLst>
                            <a:outerShdw blurRad="38100" dist="38100" dir="2700000" algn="tl">
                              <a:srgbClr val="000000">
                                <a:alpha val="43137"/>
                              </a:srgbClr>
                            </a:outerShdw>
                          </a:effectLst>
                          <a:latin typeface="+mn-lt"/>
                          <a:ea typeface="Calibri"/>
                          <a:cs typeface="Helvetica"/>
                        </a:rPr>
                        <a:t> sobre un delfín</a:t>
                      </a:r>
                      <a:r>
                        <a:rPr lang="es-MX" sz="950" b="0" baseline="0" noProof="0" dirty="0" smtClean="0">
                          <a:effectLst/>
                          <a:latin typeface="+mn-lt"/>
                          <a:ea typeface="Calibri"/>
                          <a:cs typeface="Helvetica"/>
                        </a:rPr>
                        <a:t>.</a:t>
                      </a:r>
                      <a:endParaRPr lang="es-MX" sz="950" b="0" noProof="0" dirty="0" smtClean="0">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gridSpan="12">
                  <a:txBody>
                    <a:bodyPr/>
                    <a:lstStyle/>
                    <a:p>
                      <a:r>
                        <a:rPr lang="es-MX" sz="1100" b="1" noProof="0" dirty="0" smtClean="0"/>
                        <a:t>Texto</a:t>
                      </a:r>
                      <a:r>
                        <a:rPr lang="es-MX" sz="1100" b="1" baseline="0" noProof="0" dirty="0" smtClean="0"/>
                        <a:t> informativo:  </a:t>
                      </a:r>
                      <a:r>
                        <a:rPr lang="es-MX" sz="1100" b="1" u="sng" baseline="0" noProof="0" dirty="0" smtClean="0"/>
                        <a:t>Tiempo para la escuela</a:t>
                      </a:r>
                      <a:endParaRPr lang="es-MX" sz="1100" b="1" u="sng"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7</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effectLst/>
                          <a:latin typeface="+mn-lt"/>
                          <a:ea typeface="Calibri"/>
                          <a:cs typeface="Helvetica"/>
                        </a:rPr>
                        <a:t>Resume una secuencia de eventos.  DOK-2 Ci</a:t>
                      </a:r>
                      <a:endParaRPr lang="es-MX" sz="950" b="0" noProof="0" dirty="0" smtClean="0">
                        <a:effectLst/>
                        <a:latin typeface="+mn-lt"/>
                        <a:ea typeface="Calibri"/>
                        <a:cs typeface="Times New Roman"/>
                      </a:endParaRPr>
                    </a:p>
                    <a:p>
                      <a:r>
                        <a:rPr lang="es-MX" sz="950" noProof="0" dirty="0" smtClean="0"/>
                        <a:t>RI.K.1</a:t>
                      </a:r>
                      <a:r>
                        <a:rPr lang="es-MX" sz="950" baseline="0" noProof="0" dirty="0" smtClean="0"/>
                        <a:t>  Pregunta:   ¿Qué ilustración muestra lo que pasó primero?   bajar del autobús____    </a:t>
                      </a:r>
                      <a:r>
                        <a:rPr lang="es-MX" sz="950" b="1" kern="1200" baseline="0" noProof="0" dirty="0" smtClean="0">
                          <a:solidFill>
                            <a:schemeClr val="tx1"/>
                          </a:solidFill>
                          <a:effectLst>
                            <a:outerShdw blurRad="38100" dist="38100" dir="2700000" algn="tl">
                              <a:srgbClr val="000000">
                                <a:alpha val="43137"/>
                              </a:srgbClr>
                            </a:outerShdw>
                          </a:effectLst>
                          <a:latin typeface="+mn-lt"/>
                          <a:ea typeface="+mn-ea"/>
                          <a:cs typeface="+mn-cs"/>
                        </a:rPr>
                        <a:t>vestirse</a:t>
                      </a:r>
                      <a:r>
                        <a:rPr lang="es-MX" sz="950" b="1" baseline="0" noProof="0" dirty="0" smtClean="0">
                          <a:effectLst>
                            <a:outerShdw blurRad="38100" dist="38100" dir="2700000" algn="tl">
                              <a:srgbClr val="000000">
                                <a:alpha val="43137"/>
                              </a:srgbClr>
                            </a:outerShdw>
                          </a:effectLst>
                        </a:rPr>
                        <a:t> </a:t>
                      </a:r>
                      <a:r>
                        <a:rPr lang="es-MX" sz="950" baseline="0" noProof="0" dirty="0" smtClean="0"/>
                        <a:t>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8</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r>
                        <a:rPr lang="es-MX" sz="950" b="0" noProof="0" dirty="0" smtClean="0">
                          <a:effectLst/>
                          <a:latin typeface="+mn-lt"/>
                          <a:ea typeface="Calibri"/>
                          <a:cs typeface="Helvetica"/>
                        </a:rPr>
                        <a:t>Contesta y hace preguntas refiriéndose a detalles específicos</a:t>
                      </a:r>
                      <a:r>
                        <a:rPr lang="es-MX" sz="950" b="0" baseline="0" noProof="0" dirty="0" smtClean="0">
                          <a:effectLst/>
                          <a:latin typeface="+mn-lt"/>
                          <a:ea typeface="Calibri"/>
                          <a:cs typeface="Helvetica"/>
                        </a:rPr>
                        <a:t>  en un texto.  </a:t>
                      </a:r>
                      <a:r>
                        <a:rPr lang="es-MX" sz="950" b="0" noProof="0" dirty="0" smtClean="0">
                          <a:effectLst/>
                          <a:latin typeface="+mn-lt"/>
                          <a:ea typeface="Calibri"/>
                          <a:cs typeface="Helvetica"/>
                        </a:rPr>
                        <a:t> DOK-2 Cl</a:t>
                      </a:r>
                    </a:p>
                    <a:p>
                      <a:r>
                        <a:rPr lang="es-MX" sz="950" noProof="0" dirty="0" smtClean="0"/>
                        <a:t>RI.K.1  Pregunta:   ¿Qué ilustración muestra algo que el</a:t>
                      </a:r>
                      <a:r>
                        <a:rPr lang="es-MX" sz="950" baseline="0" noProof="0" dirty="0" smtClean="0"/>
                        <a:t> cuento dice que debemos tener listo cada mañana para no andar con prisa?</a:t>
                      </a:r>
                      <a:r>
                        <a:rPr lang="es-MX" sz="950" noProof="0" dirty="0" smtClean="0"/>
                        <a:t>  </a:t>
                      </a:r>
                      <a:r>
                        <a:rPr lang="es-MX" sz="950" b="1" noProof="0" dirty="0" smtClean="0">
                          <a:effectLst>
                            <a:outerShdw blurRad="38100" dist="38100" dir="2700000" algn="tl">
                              <a:srgbClr val="000000">
                                <a:alpha val="43137"/>
                              </a:srgbClr>
                            </a:outerShdw>
                          </a:effectLst>
                        </a:rPr>
                        <a:t>mochila</a:t>
                      </a:r>
                      <a:r>
                        <a:rPr lang="es-MX" sz="950" noProof="0" dirty="0" smtClean="0"/>
                        <a:t>_______    desayuno________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9</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50" b="0" noProof="0" dirty="0" smtClean="0">
                          <a:latin typeface="+mn-lt"/>
                          <a:ea typeface="Calibri"/>
                          <a:cs typeface="Helvetica"/>
                        </a:rPr>
                        <a:t>Resume detalles clave de un texto (principio, mitad y final)</a:t>
                      </a:r>
                      <a:r>
                        <a:rPr lang="es-MX" sz="950" b="0" baseline="0" noProof="0" dirty="0" smtClean="0">
                          <a:latin typeface="+mn-lt"/>
                          <a:ea typeface="Calibri"/>
                          <a:cs typeface="Helvetica"/>
                        </a:rPr>
                        <a:t>.  </a:t>
                      </a:r>
                      <a:r>
                        <a:rPr lang="es-MX" sz="950" b="0" noProof="0" dirty="0" smtClean="0">
                          <a:latin typeface="+mn-lt"/>
                          <a:ea typeface="Calibri"/>
                          <a:cs typeface="Helvetica"/>
                        </a:rPr>
                        <a:t>DOK-2 </a:t>
                      </a:r>
                      <a:r>
                        <a:rPr lang="es-MX" sz="950" b="0" noProof="0" dirty="0" err="1" smtClean="0">
                          <a:latin typeface="+mn-lt"/>
                          <a:ea typeface="Calibri"/>
                          <a:cs typeface="Helvetica"/>
                        </a:rPr>
                        <a:t>Ck</a:t>
                      </a:r>
                      <a:endParaRPr lang="es-MX" sz="950" b="0" noProof="0" dirty="0" smtClean="0">
                        <a:latin typeface="+mn-lt"/>
                        <a:ea typeface="Calibri"/>
                        <a:cs typeface="Helvetica"/>
                      </a:endParaRPr>
                    </a:p>
                    <a:p>
                      <a:r>
                        <a:rPr lang="es-MX" sz="950" noProof="0" dirty="0" smtClean="0"/>
                        <a:t>RI.K.2  Pregunta:  Cuenta</a:t>
                      </a:r>
                      <a:r>
                        <a:rPr lang="es-MX" sz="950" baseline="0" noProof="0" dirty="0" smtClean="0"/>
                        <a:t> qué pasó primero, luego y al final en el cuento. Señala las imágenes mientras hablas sobre el cuento.      dice la primera parte ________   dice qué pasó luego __________   dice la parte final ________</a:t>
                      </a:r>
                      <a:endParaRPr lang="es-MX" sz="95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10</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algn="l">
                        <a:lnSpc>
                          <a:spcPct val="115000"/>
                        </a:lnSpc>
                        <a:spcBef>
                          <a:spcPts val="0"/>
                        </a:spcBef>
                        <a:spcAft>
                          <a:spcPts val="0"/>
                        </a:spcAft>
                      </a:pPr>
                      <a:r>
                        <a:rPr lang="es-MX" sz="950" b="0" noProof="0" dirty="0" smtClean="0">
                          <a:solidFill>
                            <a:srgbClr val="000000"/>
                          </a:solidFill>
                          <a:effectLst/>
                          <a:latin typeface="+mn-lt"/>
                          <a:ea typeface="Times New Roman"/>
                          <a:cs typeface="Times New Roman"/>
                        </a:rPr>
                        <a:t>Identifica</a:t>
                      </a:r>
                      <a:r>
                        <a:rPr lang="es-MX" sz="950" b="0" baseline="0" noProof="0" dirty="0" smtClean="0">
                          <a:solidFill>
                            <a:srgbClr val="000000"/>
                          </a:solidFill>
                          <a:effectLst/>
                          <a:latin typeface="+mn-lt"/>
                          <a:ea typeface="Times New Roman"/>
                          <a:cs typeface="Times New Roman"/>
                        </a:rPr>
                        <a:t> detalles que apoyan el tema principal de un texto.  </a:t>
                      </a:r>
                      <a:r>
                        <a:rPr lang="es-MX" sz="950" b="0" noProof="0" dirty="0" smtClean="0">
                          <a:solidFill>
                            <a:srgbClr val="000000"/>
                          </a:solidFill>
                          <a:effectLst/>
                          <a:latin typeface="+mn-lt"/>
                          <a:ea typeface="Times New Roman"/>
                          <a:cs typeface="Times New Roman"/>
                        </a:rPr>
                        <a:t> DOK-2 Cl</a:t>
                      </a:r>
                    </a:p>
                    <a:p>
                      <a:pPr marL="0" marR="0" algn="l">
                        <a:lnSpc>
                          <a:spcPct val="115000"/>
                        </a:lnSpc>
                        <a:spcBef>
                          <a:spcPts val="0"/>
                        </a:spcBef>
                        <a:spcAft>
                          <a:spcPts val="0"/>
                        </a:spcAft>
                      </a:pPr>
                      <a:r>
                        <a:rPr lang="es-MX" sz="950" noProof="0" dirty="0" smtClean="0">
                          <a:latin typeface="+mn-lt"/>
                          <a:ea typeface="Calibri"/>
                          <a:cs typeface="Helvetica"/>
                        </a:rPr>
                        <a:t>RI.K.2</a:t>
                      </a:r>
                      <a:r>
                        <a:rPr lang="es-MX" sz="950" baseline="0" noProof="0" dirty="0" smtClean="0">
                          <a:latin typeface="+mn-lt"/>
                          <a:ea typeface="Calibri"/>
                          <a:cs typeface="Helvetica"/>
                        </a:rPr>
                        <a:t>  Pregunta:  ¿Qué ilustraciones son como el </a:t>
                      </a:r>
                      <a:r>
                        <a:rPr lang="es-MX" sz="950" b="0" i="0" kern="1200" noProof="0" dirty="0" smtClean="0">
                          <a:solidFill>
                            <a:schemeClr val="tx1"/>
                          </a:solidFill>
                          <a:latin typeface="+mn-lt"/>
                          <a:ea typeface="Calibri"/>
                          <a:cs typeface="Helvetica"/>
                        </a:rPr>
                        <a:t>cuento </a:t>
                      </a:r>
                      <a:r>
                        <a:rPr lang="es-MX" sz="950" b="1" i="0" u="sng" kern="1200" noProof="0" dirty="0" smtClean="0">
                          <a:solidFill>
                            <a:schemeClr val="tx1"/>
                          </a:solidFill>
                          <a:latin typeface="+mn-lt"/>
                          <a:ea typeface="Calibri"/>
                          <a:cs typeface="Helvetica"/>
                        </a:rPr>
                        <a:t>Tiempo para la escuela</a:t>
                      </a:r>
                      <a:r>
                        <a:rPr lang="es-MX" sz="950" baseline="0" noProof="0" dirty="0" smtClean="0">
                          <a:latin typeface="+mn-lt"/>
                          <a:ea typeface="Calibri"/>
                          <a:cs typeface="Helvetica"/>
                        </a:rPr>
                        <a:t>? </a:t>
                      </a:r>
                      <a:r>
                        <a:rPr lang="es-MX" sz="950" noProof="0" dirty="0" smtClean="0">
                          <a:latin typeface="+mn-lt"/>
                          <a:ea typeface="Calibri"/>
                          <a:cs typeface="Helvetica"/>
                        </a:rPr>
                        <a:t> </a:t>
                      </a:r>
                      <a:r>
                        <a:rPr lang="es-MX" sz="950" b="1" noProof="0" dirty="0" smtClean="0">
                          <a:effectLst>
                            <a:outerShdw blurRad="38100" dist="38100" dir="2700000" algn="tl">
                              <a:srgbClr val="000000">
                                <a:alpha val="43137"/>
                              </a:srgbClr>
                            </a:outerShdw>
                          </a:effectLst>
                          <a:latin typeface="+mn-lt"/>
                          <a:ea typeface="Calibri"/>
                          <a:cs typeface="Helvetica"/>
                        </a:rPr>
                        <a:t>autobús</a:t>
                      </a:r>
                      <a:r>
                        <a:rPr lang="es-MX" sz="950" noProof="0" dirty="0" smtClean="0">
                          <a:latin typeface="+mn-lt"/>
                          <a:ea typeface="Calibri"/>
                          <a:cs typeface="Helvetica"/>
                        </a:rPr>
                        <a:t>____   balompié_____</a:t>
                      </a:r>
                      <a:r>
                        <a:rPr lang="es-MX" sz="950" baseline="0" noProof="0" dirty="0" smtClean="0">
                          <a:latin typeface="+mn-lt"/>
                          <a:ea typeface="Calibri"/>
                          <a:cs typeface="Helvetica"/>
                        </a:rPr>
                        <a:t>   </a:t>
                      </a:r>
                      <a:r>
                        <a:rPr lang="es-MX" sz="950" b="1" baseline="0" noProof="0" dirty="0" smtClean="0">
                          <a:effectLst>
                            <a:outerShdw blurRad="38100" dist="38100" dir="2700000" algn="tl">
                              <a:srgbClr val="000000">
                                <a:alpha val="43137"/>
                              </a:srgbClr>
                            </a:outerShdw>
                          </a:effectLst>
                          <a:latin typeface="+mn-lt"/>
                          <a:ea typeface="Calibri"/>
                          <a:cs typeface="Helvetica"/>
                        </a:rPr>
                        <a:t>mochila</a:t>
                      </a:r>
                      <a:r>
                        <a:rPr lang="es-MX" sz="950" baseline="0" noProof="0" dirty="0" smtClean="0">
                          <a:latin typeface="+mn-lt"/>
                          <a:ea typeface="Calibri"/>
                          <a:cs typeface="Helvetica"/>
                        </a:rPr>
                        <a:t>_____</a:t>
                      </a:r>
                      <a:endParaRPr lang="es-MX" sz="950" noProof="0" dirty="0">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n-US" sz="1200" b="1" dirty="0" smtClean="0"/>
                        <a:t>11</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MX" sz="950" b="0" noProof="0" dirty="0" smtClean="0">
                          <a:solidFill>
                            <a:srgbClr val="000000"/>
                          </a:solidFill>
                          <a:effectLst/>
                          <a:latin typeface="+mn-lt"/>
                          <a:ea typeface="Times New Roman"/>
                          <a:cs typeface="Times New Roman"/>
                        </a:rPr>
                        <a:t>Explica la conexión entre</a:t>
                      </a:r>
                      <a:r>
                        <a:rPr lang="es-MX" sz="950" b="0" baseline="0" noProof="0" dirty="0" smtClean="0">
                          <a:solidFill>
                            <a:srgbClr val="000000"/>
                          </a:solidFill>
                          <a:effectLst/>
                          <a:latin typeface="+mn-lt"/>
                          <a:ea typeface="Times New Roman"/>
                          <a:cs typeface="Times New Roman"/>
                        </a:rPr>
                        <a:t> la causa y el efecto de acontecimientos.</a:t>
                      </a:r>
                      <a:r>
                        <a:rPr lang="es-MX" sz="950" b="0" baseline="0" noProof="0" dirty="0" smtClean="0">
                          <a:solidFill>
                            <a:schemeClr val="tx1"/>
                          </a:solidFill>
                          <a:effectLst/>
                          <a:latin typeface="+mn-lt"/>
                          <a:ea typeface="Times New Roman"/>
                          <a:cs typeface="Times New Roman"/>
                        </a:rPr>
                        <a:t>  DOK-2 Ch</a:t>
                      </a:r>
                    </a:p>
                    <a:p>
                      <a:pPr marL="0" marR="0" indent="0" algn="l" defTabSz="966612" rtl="0" eaLnBrk="1" fontAlgn="auto" latinLnBrk="0" hangingPunct="1">
                        <a:lnSpc>
                          <a:spcPct val="115000"/>
                        </a:lnSpc>
                        <a:spcBef>
                          <a:spcPts val="0"/>
                        </a:spcBef>
                        <a:spcAft>
                          <a:spcPts val="0"/>
                        </a:spcAft>
                        <a:buClrTx/>
                        <a:buSzTx/>
                        <a:buFontTx/>
                        <a:buNone/>
                        <a:tabLst/>
                        <a:defRPr/>
                      </a:pPr>
                      <a:r>
                        <a:rPr lang="es-MX" sz="950" b="0" baseline="0" noProof="0" dirty="0" smtClean="0">
                          <a:solidFill>
                            <a:schemeClr val="tx1"/>
                          </a:solidFill>
                          <a:effectLst/>
                          <a:latin typeface="+mn-lt"/>
                          <a:ea typeface="Calibri"/>
                          <a:cs typeface="Times New Roman"/>
                        </a:rPr>
                        <a:t>RI.K.3  Pregunta:  ¿Qué te puede ayudar a aprender mejor en la escuela? </a:t>
                      </a:r>
                      <a:r>
                        <a:rPr lang="es-MX" sz="950" b="1" baseline="0" noProof="0" dirty="0" smtClean="0">
                          <a:solidFill>
                            <a:schemeClr val="tx1"/>
                          </a:solidFill>
                          <a:effectLst>
                            <a:outerShdw blurRad="38100" dist="38100" dir="2700000" algn="tl">
                              <a:srgbClr val="000000">
                                <a:alpha val="43137"/>
                              </a:srgbClr>
                            </a:outerShdw>
                          </a:effectLst>
                          <a:latin typeface="+mn-lt"/>
                          <a:ea typeface="Calibri"/>
                          <a:cs typeface="Times New Roman"/>
                        </a:rPr>
                        <a:t>desayunar</a:t>
                      </a:r>
                      <a:r>
                        <a:rPr lang="es-MX" sz="950" b="0" baseline="0" noProof="0" dirty="0" smtClean="0">
                          <a:solidFill>
                            <a:schemeClr val="tx1"/>
                          </a:solidFill>
                          <a:effectLst/>
                          <a:latin typeface="+mn-lt"/>
                          <a:ea typeface="Calibri"/>
                          <a:cs typeface="Times New Roman"/>
                        </a:rPr>
                        <a:t>_____   atarte los zapatos_____</a:t>
                      </a:r>
                      <a:endParaRPr lang="es-MX" sz="950" b="0" noProof="0" dirty="0" smtClean="0">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n-US" sz="1200" b="1" dirty="0" smtClean="0"/>
                        <a:t>12</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1">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MX" sz="950" b="0" noProof="0" dirty="0" smtClean="0">
                          <a:solidFill>
                            <a:srgbClr val="000000"/>
                          </a:solidFill>
                          <a:effectLst/>
                          <a:latin typeface="+mn-lt"/>
                          <a:ea typeface="Times New Roman"/>
                          <a:cs typeface="Times New Roman"/>
                        </a:rPr>
                        <a:t>Clasifica cuándo ocurren</a:t>
                      </a:r>
                      <a:r>
                        <a:rPr lang="es-MX" sz="950" b="0" baseline="0" noProof="0" dirty="0" smtClean="0">
                          <a:solidFill>
                            <a:srgbClr val="000000"/>
                          </a:solidFill>
                          <a:effectLst/>
                          <a:latin typeface="+mn-lt"/>
                          <a:ea typeface="Times New Roman"/>
                          <a:cs typeface="Times New Roman"/>
                        </a:rPr>
                        <a:t> los acontecimientos o cómo los acontecimientos son iguales o diferentes. </a:t>
                      </a:r>
                      <a:r>
                        <a:rPr lang="es-MX" sz="950" b="0" noProof="0" dirty="0" smtClean="0">
                          <a:solidFill>
                            <a:srgbClr val="000000"/>
                          </a:solidFill>
                          <a:effectLst/>
                          <a:latin typeface="+mn-lt"/>
                          <a:ea typeface="Times New Roman"/>
                          <a:cs typeface="Times New Roman"/>
                        </a:rPr>
                        <a:t> DOK-3</a:t>
                      </a:r>
                      <a:r>
                        <a:rPr lang="es-MX" sz="950" b="0" baseline="0" noProof="0" dirty="0" smtClean="0">
                          <a:solidFill>
                            <a:srgbClr val="000000"/>
                          </a:solidFill>
                          <a:effectLst/>
                          <a:latin typeface="+mn-lt"/>
                          <a:ea typeface="Times New Roman"/>
                          <a:cs typeface="Times New Roman"/>
                        </a:rPr>
                        <a:t> </a:t>
                      </a:r>
                      <a:r>
                        <a:rPr lang="es-MX" sz="950" b="0" baseline="0" noProof="0" dirty="0" err="1" smtClean="0">
                          <a:solidFill>
                            <a:srgbClr val="000000"/>
                          </a:solidFill>
                          <a:effectLst/>
                          <a:latin typeface="+mn-lt"/>
                          <a:ea typeface="Times New Roman"/>
                          <a:cs typeface="Times New Roman"/>
                        </a:rPr>
                        <a:t>ANp</a:t>
                      </a:r>
                      <a:endParaRPr lang="es-MX" sz="950" b="0" baseline="0" noProof="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s-MX" sz="950" b="0" baseline="0" noProof="0" dirty="0" smtClean="0">
                          <a:solidFill>
                            <a:srgbClr val="000000"/>
                          </a:solidFill>
                          <a:effectLst/>
                          <a:latin typeface="+mn-lt"/>
                          <a:ea typeface="Calibri"/>
                          <a:cs typeface="Times New Roman"/>
                        </a:rPr>
                        <a:t>RI.K.3  Pregunta::  En el cuento </a:t>
                      </a:r>
                      <a:r>
                        <a:rPr lang="es-MX" sz="950" b="1" i="0" u="sng" baseline="0" noProof="0" dirty="0" smtClean="0">
                          <a:solidFill>
                            <a:srgbClr val="000000"/>
                          </a:solidFill>
                          <a:effectLst/>
                          <a:latin typeface="+mn-lt"/>
                          <a:ea typeface="Calibri"/>
                          <a:cs typeface="Times New Roman"/>
                        </a:rPr>
                        <a:t>Tiempo para la escuela</a:t>
                      </a:r>
                      <a:r>
                        <a:rPr lang="es-MX" sz="950" b="1" i="1" baseline="0" noProof="0" dirty="0" smtClean="0">
                          <a:solidFill>
                            <a:srgbClr val="000000"/>
                          </a:solidFill>
                          <a:effectLst/>
                          <a:latin typeface="+mn-lt"/>
                          <a:ea typeface="Calibri"/>
                          <a:cs typeface="Times New Roman"/>
                        </a:rPr>
                        <a:t>,  </a:t>
                      </a:r>
                      <a:r>
                        <a:rPr lang="es-MX" sz="950" b="0" i="0" baseline="0" noProof="0" dirty="0" smtClean="0">
                          <a:solidFill>
                            <a:srgbClr val="000000"/>
                          </a:solidFill>
                          <a:effectLst/>
                          <a:latin typeface="+mn-lt"/>
                          <a:ea typeface="Calibri"/>
                          <a:cs typeface="Times New Roman"/>
                        </a:rPr>
                        <a:t>¿Cómo los niños y las niñas llegan a la escuela? </a:t>
                      </a:r>
                    </a:p>
                    <a:p>
                      <a:pPr marL="0" marR="0" indent="0" algn="l" defTabSz="966612" rtl="0" eaLnBrk="1" fontAlgn="auto" latinLnBrk="0" hangingPunct="1">
                        <a:lnSpc>
                          <a:spcPct val="115000"/>
                        </a:lnSpc>
                        <a:spcBef>
                          <a:spcPts val="0"/>
                        </a:spcBef>
                        <a:spcAft>
                          <a:spcPts val="0"/>
                        </a:spcAft>
                        <a:buClrTx/>
                        <a:buSzTx/>
                        <a:buFontTx/>
                        <a:buNone/>
                        <a:tabLst/>
                        <a:defRPr/>
                      </a:pPr>
                      <a:r>
                        <a:rPr lang="es-MX" sz="950" b="0" i="0" baseline="0" noProof="0" dirty="0" smtClean="0">
                          <a:solidFill>
                            <a:srgbClr val="000000"/>
                          </a:solidFill>
                          <a:effectLst/>
                          <a:latin typeface="+mn-lt"/>
                          <a:ea typeface="Calibri"/>
                          <a:cs typeface="Times New Roman"/>
                        </a:rPr>
                        <a:t>en bote o coche___  </a:t>
                      </a:r>
                      <a:r>
                        <a:rPr lang="es-MX" sz="950" b="1" i="0" kern="1200"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en autobús o coche </a:t>
                      </a:r>
                      <a:r>
                        <a:rPr lang="es-MX" sz="950" b="1" i="0"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 ___</a:t>
                      </a:r>
                      <a:endParaRPr lang="es-MX" sz="950" b="1" i="1" noProof="0" dirty="0">
                        <a:effectLst>
                          <a:outerShdw blurRad="38100" dist="38100" dir="2700000" algn="tl">
                            <a:srgbClr val="000000">
                              <a:alpha val="43137"/>
                            </a:srgbClr>
                          </a:outerShdw>
                        </a:effectLst>
                        <a:latin typeface="+mn-lt"/>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669">
                <a:tc gridSpan="12">
                  <a:txBody>
                    <a:bodyPr/>
                    <a:lstStyle/>
                    <a:p>
                      <a:pPr algn="l"/>
                      <a:endParaRPr lang="es-MX" sz="1200" b="1" noProof="0" dirty="0" smtClean="0"/>
                    </a:p>
                    <a:p>
                      <a:pPr algn="l"/>
                      <a:r>
                        <a:rPr lang="es-MX" sz="1100" b="1" noProof="0" dirty="0" smtClean="0"/>
                        <a:t>Cada respuesta de selección múltiple  correcta es un punto.</a:t>
                      </a:r>
                      <a:r>
                        <a:rPr lang="es-MX" sz="1100" b="1" baseline="0" noProof="0" dirty="0" smtClean="0"/>
                        <a:t>  </a:t>
                      </a:r>
                      <a:endParaRPr lang="es-MX" sz="1100" b="1" noProof="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0554">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MX" sz="1200" b="1" noProof="0" dirty="0" smtClean="0"/>
                        <a:t>2</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MX" sz="1200" b="1" noProof="0" dirty="0" smtClean="0"/>
                        <a:t>3</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MX" sz="1200" b="1" noProof="0" dirty="0" smtClean="0"/>
                        <a:t>4</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MX" sz="1200" b="1" noProof="0" dirty="0" smtClean="0"/>
                        <a:t>5</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MX" sz="1200" b="1" noProof="0" dirty="0" smtClean="0"/>
                        <a:t>6</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MX" sz="1200" b="1" noProof="0" dirty="0" smtClean="0"/>
                        <a:t>7</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MX" sz="1200" b="1" noProof="0" dirty="0" smtClean="0"/>
                        <a:t>8</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MX" sz="1200" b="1" noProof="0" dirty="0" smtClean="0"/>
                        <a:t>9</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MX" sz="1200" b="1" noProof="0" dirty="0" smtClean="0"/>
                        <a:t>10</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s-MX" sz="1200" b="1" noProof="0" dirty="0" smtClean="0"/>
                        <a:t>11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200" b="1" dirty="0" smtClean="0"/>
                        <a:t>12</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r>
              <a:tr h="280554">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sz="1200" b="1" noProof="0" dirty="0" smtClean="0"/>
                        <a:t>/1</a:t>
                      </a:r>
                      <a:endParaRPr lang="es-MX"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sz="1200" b="1" noProof="0" dirty="0" smtClean="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MX" sz="1200" b="1" noProof="0" dirty="0" smtClean="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smtClean="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58783">
                <a:tc gridSpan="12">
                  <a:txBody>
                    <a:bodyPr/>
                    <a:lstStyle/>
                    <a:p>
                      <a:pPr algn="l"/>
                      <a:endParaRPr lang="es-MX" sz="1200" b="1" noProof="0" dirty="0" smtClean="0"/>
                    </a:p>
                    <a:p>
                      <a:pPr algn="l"/>
                      <a:r>
                        <a:rPr lang="es-MX" sz="1200" b="1" noProof="0" dirty="0" smtClean="0"/>
                        <a:t>Comprensión auditiva total</a:t>
                      </a:r>
                      <a:r>
                        <a:rPr lang="es-MX" sz="1200" b="1" baseline="0" noProof="0" dirty="0" smtClean="0"/>
                        <a:t>  </a:t>
                      </a:r>
                      <a:r>
                        <a:rPr lang="es-MX" sz="1200" b="1" noProof="0" dirty="0" smtClean="0"/>
                        <a:t>_____/ 12</a:t>
                      </a:r>
                    </a:p>
                    <a:p>
                      <a:pPr algn="l"/>
                      <a:endParaRPr lang="es-MX" sz="1200" b="1" noProof="0" dirty="0" smtClean="0"/>
                    </a:p>
                    <a:p>
                      <a:pPr algn="l"/>
                      <a:r>
                        <a:rPr lang="es-MX" sz="1200" b="1" noProof="0" dirty="0" smtClean="0"/>
                        <a:t>Para</a:t>
                      </a:r>
                      <a:r>
                        <a:rPr lang="es-MX" sz="1200" b="1" baseline="0" noProof="0" dirty="0" smtClean="0"/>
                        <a:t> los estudiantes que necesiten apoyo con cualquier estándar, favor de referirse a  las </a:t>
                      </a:r>
                      <a:r>
                        <a:rPr lang="es-MX" sz="1200" b="1" i="1" baseline="0" noProof="0" dirty="0" smtClean="0"/>
                        <a:t>Progresiones de aprendizaje de lectura</a:t>
                      </a:r>
                      <a:r>
                        <a:rPr lang="es-MX" sz="1200" b="1" baseline="0" noProof="0" dirty="0" smtClean="0"/>
                        <a:t> de su nivel de grado para tareas de instrucción y diferenciación.  </a:t>
                      </a:r>
                      <a:endParaRPr lang="es-MX" sz="1200" b="1" noProof="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131260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63938683"/>
              </p:ext>
            </p:extLst>
          </p:nvPr>
        </p:nvGraphicFramePr>
        <p:xfrm>
          <a:off x="990600" y="4495800"/>
          <a:ext cx="4953000" cy="2540000"/>
        </p:xfrm>
        <a:graphic>
          <a:graphicData uri="http://schemas.openxmlformats.org/drawingml/2006/table">
            <a:tbl>
              <a:tblPr firstRow="1" bandRow="1">
                <a:tableStyleId>{5940675A-B579-460E-94D1-54222C63F5DA}</a:tableStyleId>
              </a:tblPr>
              <a:tblGrid>
                <a:gridCol w="533400"/>
                <a:gridCol w="3505200"/>
                <a:gridCol w="914400"/>
              </a:tblGrid>
              <a:tr h="304800">
                <a:tc gridSpan="3">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MX" sz="1400" b="1" dirty="0" smtClean="0"/>
                        <a:t>Texto informativo</a:t>
                      </a:r>
                    </a:p>
                  </a:txBody>
                  <a:tcPr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sz="1000"/>
                    </a:p>
                  </a:txBody>
                  <a:tcPr>
                    <a:solidFill>
                      <a:schemeClr val="bg1"/>
                    </a:solidFill>
                  </a:tcPr>
                </a:tc>
              </a:tr>
              <a:tr h="304800">
                <a:tc>
                  <a:txBody>
                    <a:bodyPr/>
                    <a:lstStyle/>
                    <a:p>
                      <a:pPr algn="ctr">
                        <a:lnSpc>
                          <a:spcPct val="100000"/>
                        </a:lnSpc>
                        <a:spcAft>
                          <a:spcPts val="0"/>
                        </a:spcAft>
                      </a:pPr>
                      <a:r>
                        <a:rPr lang="es-MX" sz="1400" b="1" dirty="0" smtClean="0"/>
                        <a:t>7</a:t>
                      </a:r>
                      <a:endParaRPr lang="es-MX" sz="1400" b="1" dirty="0"/>
                    </a:p>
                  </a:txBody>
                  <a:tcPr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MX" sz="1000" b="1" dirty="0" smtClean="0">
                          <a:solidFill>
                            <a:srgbClr val="000000"/>
                          </a:solidFill>
                          <a:latin typeface="+mn-lt"/>
                          <a:ea typeface="Times New Roman"/>
                          <a:cs typeface="Times New Roman"/>
                        </a:rPr>
                        <a:t>Yo</a:t>
                      </a:r>
                      <a:r>
                        <a:rPr lang="es-MX" sz="1000" b="1" baseline="0" dirty="0" smtClean="0">
                          <a:solidFill>
                            <a:srgbClr val="000000"/>
                          </a:solidFill>
                          <a:latin typeface="+mn-lt"/>
                          <a:ea typeface="Times New Roman"/>
                          <a:cs typeface="Times New Roman"/>
                        </a:rPr>
                        <a:t> puedo decir cuándo algo pasó en un cuento.</a:t>
                      </a:r>
                      <a:r>
                        <a:rPr lang="es-MX" sz="1000" b="1" dirty="0" smtClean="0">
                          <a:solidFill>
                            <a:srgbClr val="000000"/>
                          </a:solidFill>
                          <a:latin typeface="+mn-lt"/>
                          <a:ea typeface="Times New Roman"/>
                          <a:cs typeface="Times New Roman"/>
                        </a:rPr>
                        <a:t> </a:t>
                      </a:r>
                      <a:r>
                        <a:rPr kumimoji="0" lang="es-MX" sz="1000" b="0" i="1" u="none" strike="noStrike" kern="1200" cap="none" spc="0" normalizeH="0" baseline="0" noProof="0" dirty="0" smtClean="0">
                          <a:ln>
                            <a:noFill/>
                          </a:ln>
                          <a:solidFill>
                            <a:prstClr val="black"/>
                          </a:solidFill>
                          <a:effectLst/>
                          <a:uLnTx/>
                          <a:uFillTx/>
                          <a:latin typeface="+mn-lt"/>
                          <a:ea typeface="Times New Roman"/>
                          <a:cs typeface="Times New Roman"/>
                        </a:rPr>
                        <a:t>RI.K.1</a:t>
                      </a:r>
                      <a:endParaRPr kumimoji="0" lang="es-MX" sz="10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i="1" dirty="0"/>
                    </a:p>
                  </a:txBody>
                  <a:tcPr>
                    <a:solidFill>
                      <a:schemeClr val="bg1"/>
                    </a:solidFill>
                  </a:tcPr>
                </a:tc>
              </a:tr>
              <a:tr h="370840">
                <a:tc>
                  <a:txBody>
                    <a:bodyPr/>
                    <a:lstStyle/>
                    <a:p>
                      <a:pPr algn="ctr">
                        <a:lnSpc>
                          <a:spcPct val="100000"/>
                        </a:lnSpc>
                        <a:spcAft>
                          <a:spcPts val="0"/>
                        </a:spcAft>
                      </a:pPr>
                      <a:r>
                        <a:rPr lang="es-MX" sz="1400" b="1" dirty="0" smtClean="0"/>
                        <a:t>8</a:t>
                      </a:r>
                      <a:endParaRPr lang="es-MX"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1" dirty="0" smtClean="0">
                          <a:latin typeface="+mn-lt"/>
                          <a:ea typeface="Calibri"/>
                          <a:cs typeface="Helvetica"/>
                        </a:rPr>
                        <a:t>Yo puedo encontrar</a:t>
                      </a:r>
                      <a:r>
                        <a:rPr lang="es-MX" sz="1000" b="1" baseline="0" dirty="0" smtClean="0">
                          <a:latin typeface="+mn-lt"/>
                          <a:ea typeface="Calibri"/>
                          <a:cs typeface="Helvetica"/>
                        </a:rPr>
                        <a:t> detalles en el cuento para mostrar lo que sé.  </a:t>
                      </a:r>
                      <a:r>
                        <a:rPr lang="es-MX" sz="1000" b="0" i="1" dirty="0" smtClean="0">
                          <a:latin typeface="+mn-lt"/>
                          <a:ea typeface="Times New Roman"/>
                          <a:cs typeface="Times New Roman"/>
                        </a:rPr>
                        <a:t>RI.K.1</a:t>
                      </a:r>
                      <a:endParaRPr lang="es-MX" sz="1000" b="1" dirty="0" smtClean="0">
                        <a:solidFill>
                          <a:schemeClr val="tx1"/>
                        </a:solidFill>
                        <a:effectLst/>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i="1" dirty="0"/>
                    </a:p>
                  </a:txBody>
                  <a:tcPr>
                    <a:solidFill>
                      <a:schemeClr val="bg1"/>
                    </a:solidFill>
                  </a:tcPr>
                </a:tc>
              </a:tr>
              <a:tr h="370840">
                <a:tc>
                  <a:txBody>
                    <a:bodyPr/>
                    <a:lstStyle/>
                    <a:p>
                      <a:pPr algn="ctr">
                        <a:lnSpc>
                          <a:spcPct val="100000"/>
                        </a:lnSpc>
                        <a:spcAft>
                          <a:spcPts val="0"/>
                        </a:spcAft>
                      </a:pPr>
                      <a:r>
                        <a:rPr lang="es-MX" sz="1400" b="1" dirty="0" smtClean="0"/>
                        <a:t>9</a:t>
                      </a:r>
                      <a:endParaRPr lang="es-MX"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1" dirty="0" smtClean="0">
                          <a:latin typeface="+mn-lt"/>
                          <a:ea typeface="Calibri"/>
                          <a:cs typeface="Times New Roman"/>
                        </a:rPr>
                        <a:t>Yo</a:t>
                      </a:r>
                      <a:r>
                        <a:rPr lang="es-MX" sz="1000" b="1" baseline="0" dirty="0" smtClean="0">
                          <a:latin typeface="+mn-lt"/>
                          <a:ea typeface="Calibri"/>
                          <a:cs typeface="Times New Roman"/>
                        </a:rPr>
                        <a:t> puedo resumir detalles clave de un texto (recontar)</a:t>
                      </a:r>
                      <a:r>
                        <a:rPr lang="es-MX" sz="1000" b="1" dirty="0" smtClean="0">
                          <a:latin typeface="+mn-lt"/>
                          <a:ea typeface="Calibri"/>
                          <a:cs typeface="Times New Roman"/>
                        </a:rPr>
                        <a:t>.</a:t>
                      </a:r>
                      <a:r>
                        <a:rPr lang="es-MX" sz="1000" b="1" baseline="0" dirty="0" smtClean="0">
                          <a:latin typeface="+mn-lt"/>
                          <a:ea typeface="Times New Roman"/>
                          <a:cs typeface="Times New Roman"/>
                        </a:rPr>
                        <a:t>  </a:t>
                      </a:r>
                      <a:r>
                        <a:rPr lang="es-MX" sz="1000" b="0" i="1" baseline="0" dirty="0" smtClean="0">
                          <a:latin typeface="+mn-lt"/>
                          <a:ea typeface="Times New Roman"/>
                          <a:cs typeface="Times New Roman"/>
                        </a:rPr>
                        <a:t>RI.K.2</a:t>
                      </a:r>
                      <a:endParaRPr lang="es-MX" sz="1000" b="1" dirty="0">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i="1" dirty="0"/>
                    </a:p>
                  </a:txBody>
                  <a:tcPr>
                    <a:solidFill>
                      <a:schemeClr val="bg1"/>
                    </a:solidFill>
                  </a:tcPr>
                </a:tc>
              </a:tr>
              <a:tr h="370840">
                <a:tc>
                  <a:txBody>
                    <a:bodyPr/>
                    <a:lstStyle/>
                    <a:p>
                      <a:pPr algn="ctr">
                        <a:lnSpc>
                          <a:spcPct val="100000"/>
                        </a:lnSpc>
                        <a:spcAft>
                          <a:spcPts val="0"/>
                        </a:spcAft>
                      </a:pPr>
                      <a:r>
                        <a:rPr lang="es-MX" sz="1400" b="1" dirty="0" smtClean="0"/>
                        <a:t>10</a:t>
                      </a:r>
                      <a:endParaRPr lang="es-MX"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1" dirty="0" smtClean="0">
                          <a:solidFill>
                            <a:srgbClr val="000000"/>
                          </a:solidFill>
                          <a:latin typeface="+mn-lt"/>
                          <a:ea typeface="Times New Roman"/>
                          <a:cs typeface="Times New Roman"/>
                        </a:rPr>
                        <a:t>Yo puedo identificar detalles</a:t>
                      </a:r>
                      <a:r>
                        <a:rPr lang="es-MX" sz="1000" b="1" baseline="0" dirty="0" smtClean="0">
                          <a:solidFill>
                            <a:srgbClr val="000000"/>
                          </a:solidFill>
                          <a:latin typeface="+mn-lt"/>
                          <a:ea typeface="Times New Roman"/>
                          <a:cs typeface="Times New Roman"/>
                        </a:rPr>
                        <a:t> en un texto que apoyen el tema principal.   </a:t>
                      </a:r>
                      <a:r>
                        <a:rPr lang="es-MX" sz="1000" b="0" i="1" baseline="0" dirty="0" smtClean="0">
                          <a:latin typeface="+mn-lt"/>
                          <a:ea typeface="Times New Roman"/>
                          <a:cs typeface="Times New Roman"/>
                        </a:rPr>
                        <a:t>RI.K.2</a:t>
                      </a:r>
                      <a:endParaRPr lang="es-MX" sz="1000" b="1" dirty="0">
                        <a:effectLst/>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i="1" dirty="0"/>
                    </a:p>
                  </a:txBody>
                  <a:tcPr>
                    <a:solidFill>
                      <a:schemeClr val="bg1"/>
                    </a:solidFill>
                  </a:tcPr>
                </a:tc>
              </a:tr>
              <a:tr h="370840">
                <a:tc>
                  <a:txBody>
                    <a:bodyPr/>
                    <a:lstStyle/>
                    <a:p>
                      <a:pPr algn="ctr">
                        <a:lnSpc>
                          <a:spcPct val="100000"/>
                        </a:lnSpc>
                        <a:spcAft>
                          <a:spcPts val="0"/>
                        </a:spcAft>
                      </a:pPr>
                      <a:r>
                        <a:rPr lang="es-MX" sz="1400" b="1" dirty="0" smtClean="0"/>
                        <a:t>11</a:t>
                      </a:r>
                      <a:endParaRPr lang="es-MX"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1" dirty="0" smtClean="0">
                          <a:solidFill>
                            <a:srgbClr val="000000"/>
                          </a:solidFill>
                          <a:latin typeface="+mn-lt"/>
                          <a:ea typeface="Times New Roman"/>
                          <a:cs typeface="Times New Roman"/>
                        </a:rPr>
                        <a:t>Yo puedo decir qué causó que algo sucediera (conectar ideas).</a:t>
                      </a:r>
                      <a:r>
                        <a:rPr lang="es-MX" sz="1000" b="1" baseline="0" dirty="0" smtClean="0">
                          <a:solidFill>
                            <a:srgbClr val="000000"/>
                          </a:solidFill>
                          <a:latin typeface="+mn-lt"/>
                          <a:ea typeface="Times New Roman"/>
                          <a:cs typeface="Times New Roman"/>
                        </a:rPr>
                        <a:t> </a:t>
                      </a:r>
                      <a:r>
                        <a:rPr lang="es-MX" sz="1000" b="0" i="1" baseline="0" dirty="0" smtClean="0">
                          <a:latin typeface="+mn-lt"/>
                          <a:ea typeface="Times New Roman"/>
                          <a:cs typeface="Times New Roman"/>
                        </a:rPr>
                        <a:t>RI.K.3</a:t>
                      </a:r>
                      <a:endParaRPr lang="es-MX" sz="1000" b="1" dirty="0" smtClean="0">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i="1" dirty="0"/>
                    </a:p>
                  </a:txBody>
                  <a:tcPr>
                    <a:solidFill>
                      <a:schemeClr val="bg1"/>
                    </a:solidFill>
                  </a:tcPr>
                </a:tc>
              </a:tr>
              <a:tr h="370840">
                <a:tc>
                  <a:txBody>
                    <a:bodyPr/>
                    <a:lstStyle/>
                    <a:p>
                      <a:pPr algn="ctr">
                        <a:lnSpc>
                          <a:spcPct val="100000"/>
                        </a:lnSpc>
                        <a:spcAft>
                          <a:spcPts val="0"/>
                        </a:spcAft>
                      </a:pPr>
                      <a:r>
                        <a:rPr lang="es-MX" sz="1400" b="1" dirty="0" smtClean="0"/>
                        <a:t>12</a:t>
                      </a:r>
                      <a:endParaRPr lang="es-MX"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1" u="none" kern="1200" dirty="0" smtClean="0">
                          <a:solidFill>
                            <a:schemeClr val="tx1"/>
                          </a:solidFill>
                          <a:latin typeface="+mn-lt"/>
                          <a:ea typeface="+mn-ea"/>
                          <a:cs typeface="+mn-cs"/>
                        </a:rPr>
                        <a:t>Yo</a:t>
                      </a:r>
                      <a:r>
                        <a:rPr lang="es-MX" sz="1000" b="1" u="none" kern="1200" baseline="0" dirty="0" smtClean="0">
                          <a:solidFill>
                            <a:schemeClr val="tx1"/>
                          </a:solidFill>
                          <a:latin typeface="+mn-lt"/>
                          <a:ea typeface="+mn-ea"/>
                          <a:cs typeface="+mn-cs"/>
                        </a:rPr>
                        <a:t> puedo agrupar “cuándo” suceden cosas en un cuento.</a:t>
                      </a:r>
                      <a:r>
                        <a:rPr lang="es-MX" sz="1000" b="0" u="none" kern="1200" baseline="0" dirty="0" smtClean="0">
                          <a:solidFill>
                            <a:schemeClr val="tx1"/>
                          </a:solidFill>
                          <a:latin typeface="+mn-lt"/>
                          <a:ea typeface="+mn-ea"/>
                          <a:cs typeface="+mn-cs"/>
                        </a:rPr>
                        <a:t> </a:t>
                      </a:r>
                      <a:r>
                        <a:rPr lang="es-MX" sz="1000" b="0" i="1" baseline="0" dirty="0" smtClean="0">
                          <a:latin typeface="+mn-lt"/>
                          <a:ea typeface="Times New Roman"/>
                          <a:cs typeface="Times New Roman"/>
                        </a:rPr>
                        <a:t>RI.K.3</a:t>
                      </a:r>
                      <a:endParaRPr lang="es-MX" sz="1000" b="1" dirty="0" smtClean="0">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i="1" dirty="0"/>
                    </a:p>
                  </a:txBody>
                  <a:tcP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64651626"/>
              </p:ext>
            </p:extLst>
          </p:nvPr>
        </p:nvGraphicFramePr>
        <p:xfrm>
          <a:off x="990600" y="1559798"/>
          <a:ext cx="4952999" cy="2758313"/>
        </p:xfrm>
        <a:graphic>
          <a:graphicData uri="http://schemas.openxmlformats.org/drawingml/2006/table">
            <a:tbl>
              <a:tblPr firstRow="1" bandRow="1">
                <a:tableStyleId>{5940675A-B579-460E-94D1-54222C63F5DA}</a:tableStyleId>
              </a:tblPr>
              <a:tblGrid>
                <a:gridCol w="533399"/>
                <a:gridCol w="3505202"/>
                <a:gridCol w="914398"/>
              </a:tblGrid>
              <a:tr h="304800">
                <a:tc gridSpan="3">
                  <a:txBody>
                    <a:bodyPr/>
                    <a:lstStyle/>
                    <a:p>
                      <a:pPr algn="ctr">
                        <a:lnSpc>
                          <a:spcPct val="100000"/>
                        </a:lnSpc>
                        <a:spcAft>
                          <a:spcPts val="0"/>
                        </a:spcAft>
                      </a:pPr>
                      <a:r>
                        <a:rPr lang="es-MX" sz="1400" b="1" noProof="0" dirty="0" smtClean="0"/>
                        <a:t>Texto literario</a:t>
                      </a:r>
                      <a:endParaRPr lang="es-MX" sz="1400" b="1" noProof="0" dirty="0"/>
                    </a:p>
                  </a:txBody>
                  <a:tcPr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sz="1000"/>
                    </a:p>
                  </a:txBody>
                  <a:tcPr>
                    <a:solidFill>
                      <a:schemeClr val="bg1"/>
                    </a:solidFill>
                  </a:tcPr>
                </a:tc>
              </a:tr>
              <a:tr h="304800">
                <a:tc>
                  <a:txBody>
                    <a:bodyPr/>
                    <a:lstStyle/>
                    <a:p>
                      <a:pPr algn="ctr">
                        <a:lnSpc>
                          <a:spcPct val="100000"/>
                        </a:lnSpc>
                        <a:spcAft>
                          <a:spcPts val="0"/>
                        </a:spcAft>
                      </a:pPr>
                      <a:r>
                        <a:rPr lang="es-MX" sz="1400" b="1" noProof="0" dirty="0" smtClean="0"/>
                        <a:t>1</a:t>
                      </a:r>
                      <a:endParaRPr lang="es-MX" sz="1400" b="1" noProof="0" dirty="0"/>
                    </a:p>
                  </a:txBody>
                  <a:tcPr anchor="ctr">
                    <a:solidFill>
                      <a:schemeClr val="bg1"/>
                    </a:solidFill>
                  </a:tcPr>
                </a:tc>
                <a:tc>
                  <a:txBody>
                    <a:bodyPr/>
                    <a:lstStyle/>
                    <a:p>
                      <a:pPr marL="0" marR="0" algn="l">
                        <a:lnSpc>
                          <a:spcPct val="115000"/>
                        </a:lnSpc>
                        <a:spcBef>
                          <a:spcPts val="0"/>
                        </a:spcBef>
                        <a:spcAft>
                          <a:spcPts val="0"/>
                        </a:spcAft>
                      </a:pPr>
                      <a:r>
                        <a:rPr lang="es-MX" sz="1000" b="1" noProof="0" dirty="0" smtClean="0">
                          <a:latin typeface="+mn-lt"/>
                          <a:ea typeface="Calibri"/>
                          <a:cs typeface="Times New Roman"/>
                        </a:rPr>
                        <a:t>Yo</a:t>
                      </a:r>
                      <a:r>
                        <a:rPr lang="es-MX" sz="1000" b="1" baseline="0" noProof="0" dirty="0" smtClean="0">
                          <a:latin typeface="+mn-lt"/>
                          <a:ea typeface="Calibri"/>
                          <a:cs typeface="Times New Roman"/>
                        </a:rPr>
                        <a:t> puedo resumir qué pasó primero, luego y al final, en </a:t>
                      </a:r>
                      <a:r>
                        <a:rPr lang="es-MX" sz="1000" b="1" baseline="0" noProof="0" smtClean="0">
                          <a:latin typeface="+mn-lt"/>
                          <a:ea typeface="Calibri"/>
                          <a:cs typeface="Times New Roman"/>
                        </a:rPr>
                        <a:t>un cuento</a:t>
                      </a:r>
                      <a:r>
                        <a:rPr lang="es-MX" sz="1000" b="1" noProof="0" smtClean="0">
                          <a:latin typeface="+mn-lt"/>
                          <a:ea typeface="Calibri"/>
                          <a:cs typeface="Times New Roman"/>
                        </a:rPr>
                        <a:t>. </a:t>
                      </a:r>
                      <a:r>
                        <a:rPr lang="es-MX" sz="1000" b="0" i="1" noProof="0" dirty="0" smtClean="0">
                          <a:latin typeface="+mn-lt"/>
                          <a:ea typeface="Calibri"/>
                          <a:cs typeface="Times New Roman"/>
                        </a:rPr>
                        <a:t>RL.K.1</a:t>
                      </a:r>
                    </a:p>
                  </a:txBody>
                  <a:tcPr anchor="ctr">
                    <a:solidFill>
                      <a:schemeClr val="bg1"/>
                    </a:solidFill>
                  </a:tcPr>
                </a:tc>
                <a:tc>
                  <a:txBody>
                    <a:bodyPr/>
                    <a:lstStyle/>
                    <a:p>
                      <a:pPr>
                        <a:lnSpc>
                          <a:spcPct val="100000"/>
                        </a:lnSpc>
                        <a:spcAft>
                          <a:spcPts val="0"/>
                        </a:spcAft>
                      </a:pPr>
                      <a:endParaRPr lang="es-MX" sz="1000" noProof="0" dirty="0" smtClean="0"/>
                    </a:p>
                    <a:p>
                      <a:pPr>
                        <a:lnSpc>
                          <a:spcPct val="100000"/>
                        </a:lnSpc>
                        <a:spcAft>
                          <a:spcPts val="0"/>
                        </a:spcAft>
                      </a:pPr>
                      <a:endParaRPr lang="es-MX" sz="1000" noProof="0" dirty="0"/>
                    </a:p>
                  </a:txBody>
                  <a:tcPr>
                    <a:solidFill>
                      <a:schemeClr val="bg1"/>
                    </a:solidFill>
                  </a:tcPr>
                </a:tc>
              </a:tr>
              <a:tr h="370840">
                <a:tc>
                  <a:txBody>
                    <a:bodyPr/>
                    <a:lstStyle/>
                    <a:p>
                      <a:pPr algn="ctr">
                        <a:lnSpc>
                          <a:spcPct val="100000"/>
                        </a:lnSpc>
                        <a:spcAft>
                          <a:spcPts val="0"/>
                        </a:spcAft>
                      </a:pPr>
                      <a:r>
                        <a:rPr lang="es-MX" sz="1400" b="1" noProof="0" dirty="0" smtClean="0"/>
                        <a:t>2</a:t>
                      </a:r>
                      <a:endParaRPr lang="es-MX" sz="1400" b="1" noProof="0"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1" i="0" noProof="0" dirty="0" smtClean="0">
                          <a:solidFill>
                            <a:schemeClr val="tx1"/>
                          </a:solidFill>
                          <a:effectLst/>
                          <a:latin typeface="+mn-lt"/>
                          <a:ea typeface="Calibri"/>
                          <a:cs typeface="Times New Roman"/>
                        </a:rPr>
                        <a:t>Yo puedo hacer y contestar preguntas sobre</a:t>
                      </a:r>
                      <a:r>
                        <a:rPr lang="es-MX" sz="1000" b="1" i="0" baseline="0" noProof="0" dirty="0" smtClean="0">
                          <a:solidFill>
                            <a:schemeClr val="tx1"/>
                          </a:solidFill>
                          <a:effectLst/>
                          <a:latin typeface="+mn-lt"/>
                          <a:ea typeface="Calibri"/>
                          <a:cs typeface="Times New Roman"/>
                        </a:rPr>
                        <a:t> detalles. </a:t>
                      </a:r>
                      <a:r>
                        <a:rPr lang="es-MX" sz="1000" b="0" i="1" noProof="0" dirty="0" smtClean="0">
                          <a:solidFill>
                            <a:schemeClr val="tx1"/>
                          </a:solidFill>
                          <a:effectLst/>
                          <a:latin typeface="+mn-lt"/>
                          <a:ea typeface="Calibri"/>
                          <a:cs typeface="Times New Roman"/>
                        </a:rPr>
                        <a:t>RL.K.1</a:t>
                      </a:r>
                      <a:endParaRPr lang="es-MX" sz="1100" b="0" i="1" noProof="0" dirty="0" smtClean="0">
                        <a:solidFill>
                          <a:schemeClr val="tx1"/>
                        </a:solidFill>
                        <a:effectLst/>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noProof="0" dirty="0" smtClean="0"/>
                    </a:p>
                    <a:p>
                      <a:pPr>
                        <a:lnSpc>
                          <a:spcPct val="100000"/>
                        </a:lnSpc>
                        <a:spcAft>
                          <a:spcPts val="0"/>
                        </a:spcAft>
                      </a:pPr>
                      <a:endParaRPr lang="es-MX" sz="1000" noProof="0" dirty="0"/>
                    </a:p>
                  </a:txBody>
                  <a:tcPr>
                    <a:solidFill>
                      <a:schemeClr val="bg1"/>
                    </a:solidFill>
                  </a:tcPr>
                </a:tc>
              </a:tr>
              <a:tr h="370840">
                <a:tc>
                  <a:txBody>
                    <a:bodyPr/>
                    <a:lstStyle/>
                    <a:p>
                      <a:pPr algn="ctr">
                        <a:lnSpc>
                          <a:spcPct val="100000"/>
                        </a:lnSpc>
                        <a:spcAft>
                          <a:spcPts val="0"/>
                        </a:spcAft>
                      </a:pPr>
                      <a:r>
                        <a:rPr lang="es-MX" sz="1400" b="1" noProof="0" dirty="0" smtClean="0"/>
                        <a:t>3</a:t>
                      </a:r>
                      <a:endParaRPr lang="es-MX" sz="1400" b="1" noProof="0" dirty="0"/>
                    </a:p>
                  </a:txBody>
                  <a:tcPr anchor="ctr">
                    <a:solidFill>
                      <a:schemeClr val="bg1"/>
                    </a:solidFill>
                  </a:tcPr>
                </a:tc>
                <a:tc>
                  <a:txBody>
                    <a:bodyPr/>
                    <a:lstStyle/>
                    <a:p>
                      <a:pPr marL="0" marR="0" algn="l">
                        <a:lnSpc>
                          <a:spcPct val="100000"/>
                        </a:lnSpc>
                        <a:spcBef>
                          <a:spcPts val="0"/>
                        </a:spcBef>
                        <a:spcAft>
                          <a:spcPts val="0"/>
                        </a:spcAft>
                      </a:pPr>
                      <a:r>
                        <a:rPr lang="es-MX" sz="1000" b="1" i="0" baseline="0" noProof="0" dirty="0" smtClean="0">
                          <a:latin typeface="+mn-lt"/>
                          <a:ea typeface="Calibri"/>
                          <a:cs typeface="Times New Roman"/>
                        </a:rPr>
                        <a:t>Yo puedo resumir las partes más importantes de un cuento. </a:t>
                      </a:r>
                      <a:r>
                        <a:rPr lang="es-MX" sz="1000" b="0" i="1" baseline="0" noProof="0" dirty="0" smtClean="0">
                          <a:latin typeface="+mn-lt"/>
                          <a:ea typeface="Calibri"/>
                          <a:cs typeface="Times New Roman"/>
                        </a:rPr>
                        <a:t>RL.K.2</a:t>
                      </a:r>
                      <a:endParaRPr lang="es-MX" sz="1100" b="0" i="1" noProof="0" dirty="0">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noProof="0" dirty="0"/>
                    </a:p>
                  </a:txBody>
                  <a:tcPr>
                    <a:solidFill>
                      <a:schemeClr val="bg1"/>
                    </a:solidFill>
                  </a:tcPr>
                </a:tc>
              </a:tr>
              <a:tr h="436880">
                <a:tc>
                  <a:txBody>
                    <a:bodyPr/>
                    <a:lstStyle/>
                    <a:p>
                      <a:pPr algn="ctr">
                        <a:lnSpc>
                          <a:spcPct val="100000"/>
                        </a:lnSpc>
                        <a:spcAft>
                          <a:spcPts val="0"/>
                        </a:spcAft>
                      </a:pPr>
                      <a:r>
                        <a:rPr lang="es-MX" sz="1400" b="1" noProof="0" dirty="0" smtClean="0"/>
                        <a:t>4</a:t>
                      </a:r>
                      <a:endParaRPr lang="es-MX" sz="1400" b="1" noProof="0"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1" i="0" noProof="0" dirty="0" smtClean="0">
                          <a:effectLst/>
                          <a:latin typeface="+mn-lt"/>
                          <a:ea typeface="Calibri"/>
                          <a:cs typeface="Times New Roman"/>
                        </a:rPr>
                        <a:t>Yo puedo decir</a:t>
                      </a:r>
                      <a:r>
                        <a:rPr lang="es-MX" sz="1000" b="1" i="0" baseline="0" noProof="0" dirty="0" smtClean="0">
                          <a:effectLst/>
                          <a:latin typeface="+mn-lt"/>
                          <a:ea typeface="Calibri"/>
                          <a:cs typeface="Times New Roman"/>
                        </a:rPr>
                        <a:t> sobre qué trata mayormente un cuento. </a:t>
                      </a:r>
                      <a:r>
                        <a:rPr lang="es-MX" sz="1000" b="0" i="1" baseline="0" noProof="0" dirty="0" smtClean="0">
                          <a:effectLst/>
                          <a:latin typeface="+mn-lt"/>
                          <a:ea typeface="Calibri"/>
                          <a:cs typeface="Times New Roman"/>
                        </a:rPr>
                        <a:t>RL.K.2</a:t>
                      </a:r>
                      <a:endParaRPr lang="es-MX" sz="1100" b="0" i="1" noProof="0" dirty="0">
                        <a:effectLst/>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noProof="0" dirty="0" smtClean="0"/>
                    </a:p>
                    <a:p>
                      <a:pPr>
                        <a:lnSpc>
                          <a:spcPct val="100000"/>
                        </a:lnSpc>
                        <a:spcAft>
                          <a:spcPts val="0"/>
                        </a:spcAft>
                      </a:pPr>
                      <a:endParaRPr lang="es-MX" sz="1000" noProof="0" dirty="0"/>
                    </a:p>
                  </a:txBody>
                  <a:tcPr>
                    <a:solidFill>
                      <a:schemeClr val="bg1"/>
                    </a:solidFill>
                  </a:tcPr>
                </a:tc>
              </a:tr>
              <a:tr h="370840">
                <a:tc>
                  <a:txBody>
                    <a:bodyPr/>
                    <a:lstStyle/>
                    <a:p>
                      <a:pPr algn="ctr">
                        <a:lnSpc>
                          <a:spcPct val="100000"/>
                        </a:lnSpc>
                        <a:spcAft>
                          <a:spcPts val="0"/>
                        </a:spcAft>
                      </a:pPr>
                      <a:r>
                        <a:rPr lang="es-MX" sz="1400" b="1" noProof="0" dirty="0" smtClean="0"/>
                        <a:t>5</a:t>
                      </a:r>
                      <a:endParaRPr lang="es-MX" sz="1400" b="1" noProof="0"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1" i="0" noProof="0" dirty="0" smtClean="0">
                          <a:latin typeface="+mn-lt"/>
                          <a:ea typeface="Calibri"/>
                          <a:cs typeface="Times New Roman"/>
                        </a:rPr>
                        <a:t>Yo puedo contestar preguntas descriptivas</a:t>
                      </a:r>
                      <a:r>
                        <a:rPr lang="es-MX" sz="1000" b="1" i="0" baseline="0" noProof="0" dirty="0" smtClean="0">
                          <a:latin typeface="+mn-lt"/>
                          <a:ea typeface="Calibri"/>
                          <a:cs typeface="Times New Roman"/>
                        </a:rPr>
                        <a:t> sobre un cuento. </a:t>
                      </a:r>
                      <a:r>
                        <a:rPr lang="es-MX" sz="1000" b="0" i="1" baseline="0" noProof="0" dirty="0" smtClean="0">
                          <a:latin typeface="+mn-lt"/>
                          <a:ea typeface="Calibri"/>
                          <a:cs typeface="Times New Roman"/>
                        </a:rPr>
                        <a:t>RL.K.3</a:t>
                      </a:r>
                      <a:endParaRPr lang="es-MX" sz="1100" b="0" i="1" noProof="0" dirty="0" smtClean="0">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noProof="0" dirty="0"/>
                    </a:p>
                  </a:txBody>
                  <a:tcPr>
                    <a:solidFill>
                      <a:schemeClr val="bg1"/>
                    </a:solidFill>
                  </a:tcPr>
                </a:tc>
              </a:tr>
              <a:tr h="370840">
                <a:tc>
                  <a:txBody>
                    <a:bodyPr/>
                    <a:lstStyle/>
                    <a:p>
                      <a:pPr algn="ctr">
                        <a:lnSpc>
                          <a:spcPct val="100000"/>
                        </a:lnSpc>
                        <a:spcAft>
                          <a:spcPts val="0"/>
                        </a:spcAft>
                      </a:pPr>
                      <a:r>
                        <a:rPr lang="es-MX" sz="1400" b="1" noProof="0" dirty="0" smtClean="0"/>
                        <a:t>6</a:t>
                      </a:r>
                      <a:endParaRPr lang="es-MX" sz="1400" b="1" noProof="0"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000" b="1" i="0" noProof="0" dirty="0" smtClean="0">
                          <a:latin typeface="+mn-lt"/>
                          <a:ea typeface="Calibri"/>
                          <a:cs typeface="Times New Roman"/>
                        </a:rPr>
                        <a:t>Yo puedo decir qué hizo un personaje. </a:t>
                      </a:r>
                      <a:r>
                        <a:rPr lang="es-MX" sz="1000" b="0" i="1" noProof="0" dirty="0" smtClean="0">
                          <a:latin typeface="+mn-lt"/>
                          <a:ea typeface="Calibri"/>
                          <a:cs typeface="Times New Roman"/>
                        </a:rPr>
                        <a:t>RL.K.3</a:t>
                      </a:r>
                      <a:endParaRPr lang="es-MX" sz="1100" b="0" i="1" noProof="0" dirty="0" smtClean="0">
                        <a:latin typeface="+mn-lt"/>
                        <a:ea typeface="Calibri"/>
                        <a:cs typeface="Times New Roman"/>
                      </a:endParaRPr>
                    </a:p>
                  </a:txBody>
                  <a:tcPr anchor="ctr">
                    <a:solidFill>
                      <a:schemeClr val="bg1"/>
                    </a:solidFill>
                  </a:tcPr>
                </a:tc>
                <a:tc>
                  <a:txBody>
                    <a:bodyPr/>
                    <a:lstStyle/>
                    <a:p>
                      <a:pPr>
                        <a:lnSpc>
                          <a:spcPct val="100000"/>
                        </a:lnSpc>
                        <a:spcAft>
                          <a:spcPts val="0"/>
                        </a:spcAft>
                      </a:pPr>
                      <a:endParaRPr lang="es-MX" sz="1000" noProof="0" dirty="0" smtClean="0"/>
                    </a:p>
                    <a:p>
                      <a:pPr>
                        <a:lnSpc>
                          <a:spcPct val="100000"/>
                        </a:lnSpc>
                        <a:spcAft>
                          <a:spcPts val="0"/>
                        </a:spcAft>
                      </a:pPr>
                      <a:endParaRPr lang="es-MX" sz="1000" noProof="0" dirty="0"/>
                    </a:p>
                  </a:txBody>
                  <a:tcPr>
                    <a:solidFill>
                      <a:schemeClr val="bg1"/>
                    </a:solidFill>
                  </a:tcPr>
                </a:tc>
              </a:tr>
            </a:tbl>
          </a:graphicData>
        </a:graphic>
      </p:graphicFrame>
      <p:pic>
        <p:nvPicPr>
          <p:cNvPr id="14" name="Picture 3" descr="C:\Users\Susan Richmond\AppData\Local\Microsoft\Windows\Temporary Internet Files\Content.IE5\AYISPUSO\MC900353858[1].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533400" y="6781800"/>
            <a:ext cx="1097683" cy="10121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381000"/>
            <a:ext cx="4800600" cy="990600"/>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MX" sz="1400" dirty="0" smtClean="0">
                <a:solidFill>
                  <a:schemeClr val="tx1"/>
                </a:solidFill>
              </a:rPr>
              <a:t>Esta hoja de auto-reflexión aplica a los grados 1-6. En kínder se puede usar para una reflexión del maestro sobre el estudiante, conferencias para padres, un registro de evaluación o en cualquier otra forma que resulte más útil al maestro.</a:t>
            </a:r>
            <a:endParaRPr lang="es-MX" sz="1400" dirty="0">
              <a:solidFill>
                <a:schemeClr val="tx1"/>
              </a:solidFill>
            </a:endParaRPr>
          </a:p>
        </p:txBody>
      </p:sp>
      <p:pic>
        <p:nvPicPr>
          <p:cNvPr id="13" name="Picture 2" descr="C:\Users\Susan Richmond\AppData\Local\Microsoft\Windows\Temporary Internet Files\Content.IE5\9B9JGHNT\MC900140525[1].wmf"/>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rot="20805396">
            <a:off x="5021487" y="1102052"/>
            <a:ext cx="1056641" cy="72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95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767683596"/>
              </p:ext>
            </p:extLst>
          </p:nvPr>
        </p:nvGraphicFramePr>
        <p:xfrm>
          <a:off x="1168975" y="3744461"/>
          <a:ext cx="4927025" cy="110032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79001"/>
                <a:gridCol w="1319973"/>
                <a:gridCol w="2378565"/>
                <a:gridCol w="849486"/>
              </a:tblGrid>
              <a:tr h="259999">
                <a:tc gridSpan="4">
                  <a:txBody>
                    <a:bodyPr/>
                    <a:lstStyle/>
                    <a:p>
                      <a:pPr algn="ctr"/>
                      <a:r>
                        <a:rPr lang="es-MX" sz="1400" b="1" noProof="0" dirty="0" smtClean="0"/>
                        <a:t>Lectura: Texto literario</a:t>
                      </a:r>
                      <a:endParaRPr lang="es-MX" sz="1400" b="1" noProof="0"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59999">
                <a:tc gridSpan="2">
                  <a:txBody>
                    <a:bodyPr/>
                    <a:lstStyle/>
                    <a:p>
                      <a:pPr algn="ctr"/>
                      <a:r>
                        <a:rPr lang="es-MX" sz="1100" b="1" noProof="0" dirty="0" smtClean="0"/>
                        <a:t>Objetivos</a:t>
                      </a:r>
                      <a:endParaRPr lang="es-MX"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54515">
                <a:tc>
                  <a:txBody>
                    <a:bodyPr/>
                    <a:lstStyle/>
                    <a:p>
                      <a:r>
                        <a:rPr lang="en-US" sz="1100" b="1" dirty="0" smtClean="0"/>
                        <a:t>1</a:t>
                      </a:r>
                      <a:endParaRPr lang="en-US" sz="1100" b="1" dirty="0"/>
                    </a:p>
                  </a:txBody>
                  <a:tcPr marL="97536" marR="97536" marT="48006" marB="48006">
                    <a:solidFill>
                      <a:srgbClr val="FFFFCC"/>
                    </a:solidFill>
                  </a:tcPr>
                </a:tc>
                <a:tc>
                  <a:txBody>
                    <a:bodyPr/>
                    <a:lstStyle/>
                    <a:p>
                      <a:r>
                        <a:rPr lang="es-MX" sz="1100" b="1" noProof="0" dirty="0" smtClean="0"/>
                        <a:t>Detalles clave</a:t>
                      </a:r>
                      <a:endParaRPr lang="es-MX" sz="1100" b="1" noProof="0" dirty="0"/>
                    </a:p>
                  </a:txBody>
                  <a:tcPr marL="97536" marR="97536" marT="48006" marB="48006">
                    <a:solidFill>
                      <a:srgbClr val="FFFFCC"/>
                    </a:solidFill>
                  </a:tcPr>
                </a:tc>
                <a:tc>
                  <a:txBody>
                    <a:bodyPr/>
                    <a:lstStyle/>
                    <a:p>
                      <a:r>
                        <a:rPr lang="es-MX" sz="1100" b="1" noProof="0" dirty="0" smtClean="0"/>
                        <a:t>RL.K.1</a:t>
                      </a:r>
                      <a:r>
                        <a:rPr lang="es-MX" sz="1100" b="1" baseline="0" noProof="0" dirty="0" smtClean="0"/>
                        <a:t>     </a:t>
                      </a:r>
                      <a:r>
                        <a:rPr lang="es-MX" sz="1100" b="1" noProof="0" dirty="0" smtClean="0"/>
                        <a:t>RL.K.3 </a:t>
                      </a:r>
                      <a:r>
                        <a:rPr lang="es-MX" sz="900" b="0" noProof="0" dirty="0" smtClean="0"/>
                        <a:t>(se puede mover a DOK-3)</a:t>
                      </a:r>
                      <a:endParaRPr lang="es-MX" sz="1050" b="1" noProof="0" dirty="0"/>
                    </a:p>
                  </a:txBody>
                  <a:tcPr marL="97536" marR="97536" marT="48006" marB="48006">
                    <a:solidFill>
                      <a:srgbClr val="FFFFCC"/>
                    </a:solidFill>
                  </a:tcPr>
                </a:tc>
                <a:tc>
                  <a:txBody>
                    <a:bodyPr/>
                    <a:lstStyle/>
                    <a:p>
                      <a:pPr algn="ctr"/>
                      <a:r>
                        <a:rPr lang="es-MX" sz="1100" b="1" noProof="0" dirty="0" smtClean="0"/>
                        <a:t>1-2</a:t>
                      </a:r>
                      <a:endParaRPr lang="es-MX" sz="1100" b="1" noProof="0" dirty="0"/>
                    </a:p>
                  </a:txBody>
                  <a:tcPr marL="97536" marR="97536" marT="48006" marB="48006" anchor="ctr">
                    <a:solidFill>
                      <a:srgbClr val="FFFFCC"/>
                    </a:solidFill>
                  </a:tcPr>
                </a:tc>
              </a:tr>
              <a:tr h="259999">
                <a:tc>
                  <a:txBody>
                    <a:bodyPr/>
                    <a:lstStyle/>
                    <a:p>
                      <a:r>
                        <a:rPr lang="en-US" sz="1100" b="1" dirty="0" smtClean="0"/>
                        <a:t>2</a:t>
                      </a:r>
                      <a:endParaRPr lang="en-US" sz="1100" b="1" dirty="0"/>
                    </a:p>
                  </a:txBody>
                  <a:tcPr marL="97536" marR="97536" marT="48006" marB="48006">
                    <a:solidFill>
                      <a:srgbClr val="FFFFCC"/>
                    </a:solidFill>
                  </a:tcPr>
                </a:tc>
                <a:tc>
                  <a:txBody>
                    <a:bodyPr/>
                    <a:lstStyle/>
                    <a:p>
                      <a:r>
                        <a:rPr lang="es-MX" sz="1100" b="1" noProof="0" dirty="0" smtClean="0"/>
                        <a:t>Ideas</a:t>
                      </a:r>
                      <a:r>
                        <a:rPr lang="es-MX" sz="1100" b="1" baseline="0" noProof="0" dirty="0" smtClean="0"/>
                        <a:t> centrales</a:t>
                      </a:r>
                      <a:endParaRPr lang="es-MX" sz="1100" b="1" noProof="0" dirty="0"/>
                    </a:p>
                  </a:txBody>
                  <a:tcPr marL="97536" marR="97536" marT="48006" marB="48006">
                    <a:solidFill>
                      <a:srgbClr val="FFFFCC"/>
                    </a:solidFill>
                  </a:tcPr>
                </a:tc>
                <a:tc>
                  <a:txBody>
                    <a:bodyPr/>
                    <a:lstStyle/>
                    <a:p>
                      <a:r>
                        <a:rPr lang="es-MX" sz="1100" b="1" noProof="0" dirty="0" smtClean="0"/>
                        <a:t>RL.K.2</a:t>
                      </a:r>
                      <a:endParaRPr lang="es-MX" sz="1100" b="1" noProof="0" dirty="0"/>
                    </a:p>
                  </a:txBody>
                  <a:tcPr marL="97536" marR="97536" marT="48006" marB="48006">
                    <a:solidFill>
                      <a:srgbClr val="FFFFCC"/>
                    </a:solidFill>
                  </a:tcPr>
                </a:tc>
                <a:tc>
                  <a:txBody>
                    <a:bodyPr/>
                    <a:lstStyle/>
                    <a:p>
                      <a:pPr algn="ctr"/>
                      <a:r>
                        <a:rPr lang="es-MX" sz="1100" b="1" noProof="0" dirty="0" smtClean="0"/>
                        <a:t>2</a:t>
                      </a:r>
                      <a:endParaRPr lang="es-MX" sz="1100" b="1" noProof="0" dirty="0"/>
                    </a:p>
                  </a:txBody>
                  <a:tcPr marL="97536" marR="97536" marT="48006" marB="48006" anchor="ctr">
                    <a:solidFill>
                      <a:srgbClr val="FFFFCC"/>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93344696"/>
              </p:ext>
            </p:extLst>
          </p:nvPr>
        </p:nvGraphicFramePr>
        <p:xfrm>
          <a:off x="1143000" y="5105400"/>
          <a:ext cx="4952999" cy="110032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87336"/>
                <a:gridCol w="1365263"/>
                <a:gridCol w="2362200"/>
                <a:gridCol w="838200"/>
              </a:tblGrid>
              <a:tr h="256032">
                <a:tc gridSpan="4">
                  <a:txBody>
                    <a:bodyPr/>
                    <a:lstStyle/>
                    <a:p>
                      <a:pPr marL="0" algn="ctr" defTabSz="966612" rtl="0" eaLnBrk="1" latinLnBrk="0" hangingPunct="1"/>
                      <a:r>
                        <a:rPr lang="es-MX" sz="1400" b="1" kern="1200" noProof="0" dirty="0" smtClean="0">
                          <a:solidFill>
                            <a:schemeClr val="tx1"/>
                          </a:solidFill>
                          <a:latin typeface="+mn-lt"/>
                          <a:ea typeface="+mn-ea"/>
                          <a:cs typeface="+mn-cs"/>
                        </a:rPr>
                        <a:t>Lectura: Texto informativo</a:t>
                      </a:r>
                      <a:endParaRPr lang="es-MX" sz="1400" b="1" kern="1200" noProof="0" dirty="0">
                        <a:solidFill>
                          <a:schemeClr val="tx1"/>
                        </a:solidFill>
                        <a:latin typeface="+mn-lt"/>
                        <a:ea typeface="+mn-ea"/>
                        <a:cs typeface="+mn-cs"/>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56032">
                <a:tc gridSpan="2">
                  <a:txBody>
                    <a:bodyPr/>
                    <a:lstStyle/>
                    <a:p>
                      <a:pPr algn="ctr"/>
                      <a:r>
                        <a:rPr lang="es-MX" sz="1100" b="1" noProof="0" dirty="0" smtClean="0"/>
                        <a:t>Objetivos</a:t>
                      </a:r>
                      <a:endParaRPr lang="es-MX"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56032">
                <a:tc>
                  <a:txBody>
                    <a:bodyPr/>
                    <a:lstStyle/>
                    <a:p>
                      <a:r>
                        <a:rPr lang="en-US" sz="1100" b="1" dirty="0" smtClean="0"/>
                        <a:t>8</a:t>
                      </a:r>
                      <a:endParaRPr lang="en-US" sz="1100" b="1" dirty="0"/>
                    </a:p>
                  </a:txBody>
                  <a:tcPr marL="97536" marR="97536" marT="48006" marB="48006">
                    <a:solidFill>
                      <a:srgbClr val="FFFFCC"/>
                    </a:solidFill>
                  </a:tcPr>
                </a:tc>
                <a:tc>
                  <a:txBody>
                    <a:bodyPr/>
                    <a:lstStyle/>
                    <a:p>
                      <a:r>
                        <a:rPr lang="es-MX" sz="1100" b="1" noProof="0" dirty="0" smtClean="0"/>
                        <a:t>Detalles clave</a:t>
                      </a:r>
                      <a:endParaRPr lang="es-MX" sz="1100" b="1" noProof="0" dirty="0"/>
                    </a:p>
                  </a:txBody>
                  <a:tcPr marL="97536" marR="97536" marT="48006" marB="48006">
                    <a:solidFill>
                      <a:srgbClr val="FFFFCC"/>
                    </a:solidFill>
                  </a:tcPr>
                </a:tc>
                <a:tc>
                  <a:txBody>
                    <a:bodyPr/>
                    <a:lstStyle/>
                    <a:p>
                      <a:r>
                        <a:rPr lang="es-MX" sz="1100" b="1" noProof="0" dirty="0" smtClean="0"/>
                        <a:t>RI.K.1     RI.K.3 </a:t>
                      </a:r>
                      <a:r>
                        <a:rPr lang="es-MX" sz="900" b="0" noProof="0" dirty="0" smtClean="0"/>
                        <a:t>(se puede mover a DOK-3)</a:t>
                      </a:r>
                    </a:p>
                  </a:txBody>
                  <a:tcPr marL="97536" marR="97536" marT="48006" marB="48006">
                    <a:solidFill>
                      <a:srgbClr val="FFFFCC"/>
                    </a:solidFill>
                  </a:tcPr>
                </a:tc>
                <a:tc>
                  <a:txBody>
                    <a:bodyPr/>
                    <a:lstStyle/>
                    <a:p>
                      <a:pPr algn="ctr"/>
                      <a:r>
                        <a:rPr lang="es-MX" sz="1100" b="1" noProof="0" dirty="0" smtClean="0"/>
                        <a:t>1-2</a:t>
                      </a:r>
                      <a:endParaRPr lang="es-MX" sz="1100" b="1" noProof="0" dirty="0"/>
                    </a:p>
                  </a:txBody>
                  <a:tcPr marL="97536" marR="97536" marT="48006" marB="48006" anchor="ctr">
                    <a:solidFill>
                      <a:srgbClr val="FFFFCC"/>
                    </a:solidFill>
                  </a:tcPr>
                </a:tc>
              </a:tr>
              <a:tr h="256032">
                <a:tc>
                  <a:txBody>
                    <a:bodyPr/>
                    <a:lstStyle/>
                    <a:p>
                      <a:r>
                        <a:rPr lang="en-US" sz="1100" b="1" dirty="0" smtClean="0"/>
                        <a:t>9</a:t>
                      </a:r>
                      <a:endParaRPr lang="en-US" sz="1100" b="1" dirty="0"/>
                    </a:p>
                  </a:txBody>
                  <a:tcPr marL="97536" marR="97536" marT="48006" marB="48006">
                    <a:solidFill>
                      <a:srgbClr val="FFFFCC"/>
                    </a:solidFill>
                  </a:tcPr>
                </a:tc>
                <a:tc>
                  <a:txBody>
                    <a:bodyPr/>
                    <a:lstStyle/>
                    <a:p>
                      <a:r>
                        <a:rPr lang="es-MX" sz="1100" b="1" noProof="0" dirty="0" smtClean="0"/>
                        <a:t>Ideas</a:t>
                      </a:r>
                      <a:r>
                        <a:rPr lang="es-MX" sz="1100" b="1" baseline="0" noProof="0" dirty="0" smtClean="0"/>
                        <a:t> centrales</a:t>
                      </a:r>
                      <a:endParaRPr lang="es-MX" sz="1100" b="1" noProof="0" dirty="0"/>
                    </a:p>
                  </a:txBody>
                  <a:tcPr marL="97536" marR="97536" marT="48006" marB="48006">
                    <a:solidFill>
                      <a:srgbClr val="FFFFCC"/>
                    </a:solidFill>
                  </a:tcPr>
                </a:tc>
                <a:tc>
                  <a:txBody>
                    <a:bodyPr/>
                    <a:lstStyle/>
                    <a:p>
                      <a:r>
                        <a:rPr lang="es-MX" sz="1100" b="1" noProof="0" dirty="0" smtClean="0"/>
                        <a:t>RI.K.2</a:t>
                      </a:r>
                      <a:endParaRPr lang="es-MX" sz="1100" b="1" noProof="0" dirty="0"/>
                    </a:p>
                  </a:txBody>
                  <a:tcPr marL="97536" marR="97536" marT="48006" marB="48006">
                    <a:solidFill>
                      <a:srgbClr val="FFFFCC"/>
                    </a:solidFill>
                  </a:tcPr>
                </a:tc>
                <a:tc>
                  <a:txBody>
                    <a:bodyPr/>
                    <a:lstStyle/>
                    <a:p>
                      <a:pPr algn="ctr"/>
                      <a:r>
                        <a:rPr lang="es-MX" sz="1100" b="1" noProof="0" dirty="0" smtClean="0"/>
                        <a:t>2</a:t>
                      </a:r>
                      <a:endParaRPr lang="es-MX" sz="1100" b="1" noProof="0" dirty="0"/>
                    </a:p>
                  </a:txBody>
                  <a:tcPr marL="97536" marR="97536" marT="48006" marB="48006" anchor="ctr">
                    <a:solidFill>
                      <a:srgbClr val="FFFFCC"/>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71558552"/>
              </p:ext>
            </p:extLst>
          </p:nvPr>
        </p:nvGraphicFramePr>
        <p:xfrm>
          <a:off x="635702" y="6324600"/>
          <a:ext cx="5943600" cy="210007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96239"/>
                <a:gridCol w="2336866"/>
                <a:gridCol w="2737416"/>
                <a:gridCol w="473079"/>
              </a:tblGrid>
              <a:tr h="355092">
                <a:tc gridSpan="4">
                  <a:txBody>
                    <a:bodyPr/>
                    <a:lstStyle/>
                    <a:p>
                      <a:pPr marL="0" algn="ctr" defTabSz="966612" rtl="0" eaLnBrk="1" latinLnBrk="0" hangingPunct="1"/>
                      <a:r>
                        <a:rPr lang="es-MX" sz="1400" b="1" kern="1200" noProof="0" dirty="0" smtClean="0">
                          <a:solidFill>
                            <a:schemeClr val="tx1"/>
                          </a:solidFill>
                          <a:latin typeface="+mn-lt"/>
                          <a:ea typeface="+mn-ea"/>
                          <a:cs typeface="+mn-cs"/>
                        </a:rPr>
                        <a:t>Escritura</a:t>
                      </a:r>
                    </a:p>
                    <a:p>
                      <a:pPr marL="0" algn="ctr" defTabSz="966612" rtl="0" eaLnBrk="1" latinLnBrk="0" hangingPunct="1"/>
                      <a:r>
                        <a:rPr lang="es-MX" sz="1400" b="1" i="1" u="sng" kern="1200" noProof="0" dirty="0" smtClean="0">
                          <a:solidFill>
                            <a:schemeClr val="tx1"/>
                          </a:solidFill>
                          <a:latin typeface="+mn-lt"/>
                          <a:ea typeface="+mn-ea"/>
                          <a:cs typeface="+mn-cs"/>
                        </a:rPr>
                        <a:t>NO SE EVALÚA </a:t>
                      </a:r>
                      <a:r>
                        <a:rPr lang="es-MX" sz="1400" b="1" kern="1200" noProof="0" dirty="0" smtClean="0">
                          <a:solidFill>
                            <a:schemeClr val="tx1"/>
                          </a:solidFill>
                          <a:latin typeface="+mn-lt"/>
                          <a:ea typeface="+mn-ea"/>
                          <a:cs typeface="+mn-cs"/>
                        </a:rPr>
                        <a:t>hasta el CFA al final del  Trimestre uno</a:t>
                      </a:r>
                      <a:endParaRPr lang="es-MX" sz="1400" b="1" kern="1200" noProof="0" dirty="0">
                        <a:solidFill>
                          <a:schemeClr val="tx1"/>
                        </a:solidFill>
                        <a:latin typeface="+mn-lt"/>
                        <a:ea typeface="+mn-ea"/>
                        <a:cs typeface="+mn-cs"/>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56032">
                <a:tc gridSpan="2">
                  <a:txBody>
                    <a:bodyPr/>
                    <a:lstStyle/>
                    <a:p>
                      <a:pPr algn="ctr"/>
                      <a:r>
                        <a:rPr lang="es-MX" sz="1200" b="1" noProof="0" dirty="0" smtClean="0"/>
                        <a:t>Objetivos</a:t>
                      </a:r>
                      <a:endParaRPr lang="es-MX" sz="12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200" b="1" noProof="0" dirty="0" smtClean="0"/>
                        <a:t>Estándares</a:t>
                      </a:r>
                      <a:endParaRPr lang="es-MX" sz="1200" b="1" noProof="0" dirty="0"/>
                    </a:p>
                  </a:txBody>
                  <a:tcPr marL="97536" marR="97536" marT="48006" marB="48006">
                    <a:solidFill>
                      <a:schemeClr val="bg1"/>
                    </a:solidFill>
                  </a:tcPr>
                </a:tc>
                <a:tc>
                  <a:txBody>
                    <a:bodyPr/>
                    <a:lstStyle/>
                    <a:p>
                      <a:pPr algn="ctr"/>
                      <a:r>
                        <a:rPr lang="es-MX" sz="1200" b="1" noProof="0" dirty="0" smtClean="0"/>
                        <a:t>DOK</a:t>
                      </a:r>
                      <a:endParaRPr lang="es-MX" sz="1200" b="1" noProof="0" dirty="0"/>
                    </a:p>
                  </a:txBody>
                  <a:tcPr marL="97536" marR="97536" marT="48006" marB="48006">
                    <a:solidFill>
                      <a:schemeClr val="bg1"/>
                    </a:solidFill>
                  </a:tcPr>
                </a:tc>
              </a:tr>
              <a:tr h="256032">
                <a:tc>
                  <a:txBody>
                    <a:bodyPr/>
                    <a:lstStyle/>
                    <a:p>
                      <a:r>
                        <a:rPr lang="en-US" sz="1200" b="1" dirty="0" smtClean="0"/>
                        <a:t>6a</a:t>
                      </a:r>
                      <a:endParaRPr lang="en-US" sz="1200" b="1" dirty="0"/>
                    </a:p>
                  </a:txBody>
                  <a:tcPr marL="97536" marR="97536" marT="48006" marB="48006">
                    <a:solidFill>
                      <a:srgbClr val="FFFFCC"/>
                    </a:solidFill>
                  </a:tcPr>
                </a:tc>
                <a:tc>
                  <a:txBody>
                    <a:bodyPr/>
                    <a:lstStyle/>
                    <a:p>
                      <a:r>
                        <a:rPr lang="es-MX" sz="1200" b="1" noProof="0" dirty="0" smtClean="0"/>
                        <a:t>Escribir</a:t>
                      </a:r>
                      <a:r>
                        <a:rPr lang="es-MX" sz="1200" b="1" baseline="0" noProof="0" dirty="0" smtClean="0"/>
                        <a:t> opinión breve</a:t>
                      </a:r>
                      <a:endParaRPr lang="es-MX" sz="1200" b="1" noProof="0" dirty="0"/>
                    </a:p>
                  </a:txBody>
                  <a:tcPr marL="97536" marR="97536" marT="48006" marB="48006">
                    <a:solidFill>
                      <a:srgbClr val="FFFFCC"/>
                    </a:solidFill>
                  </a:tcPr>
                </a:tc>
                <a:tc>
                  <a:txBody>
                    <a:bodyPr/>
                    <a:lstStyle/>
                    <a:p>
                      <a:r>
                        <a:rPr lang="es-MX" sz="1200" b="1" noProof="0" dirty="0" smtClean="0"/>
                        <a:t>W.K.1a, W.K.1b, W.K.1c, W.K.1d, W.K.8</a:t>
                      </a:r>
                      <a:endParaRPr lang="es-MX" sz="1200" b="1" noProof="0" dirty="0"/>
                    </a:p>
                  </a:txBody>
                  <a:tcPr marL="97536" marR="97536" marT="48006" marB="48006">
                    <a:solidFill>
                      <a:srgbClr val="FFFFCC"/>
                    </a:solidFill>
                  </a:tcPr>
                </a:tc>
                <a:tc>
                  <a:txBody>
                    <a:bodyPr/>
                    <a:lstStyle/>
                    <a:p>
                      <a:pPr algn="ctr"/>
                      <a:r>
                        <a:rPr lang="es-MX" sz="1200" b="1" noProof="0" dirty="0" smtClean="0"/>
                        <a:t>3</a:t>
                      </a:r>
                      <a:endParaRPr lang="es-MX" sz="1200" b="1" noProof="0" dirty="0"/>
                    </a:p>
                  </a:txBody>
                  <a:tcPr marL="97536" marR="97536" marT="48006" marB="48006" anchor="ctr">
                    <a:solidFill>
                      <a:srgbClr val="FFFFCC"/>
                    </a:solidFill>
                  </a:tcPr>
                </a:tc>
              </a:tr>
              <a:tr h="256032">
                <a:tc>
                  <a:txBody>
                    <a:bodyPr/>
                    <a:lstStyle/>
                    <a:p>
                      <a:r>
                        <a:rPr lang="en-US" sz="1200" b="1" dirty="0" smtClean="0"/>
                        <a:t>6b</a:t>
                      </a:r>
                      <a:endParaRPr lang="en-US" sz="1200" b="1" dirty="0"/>
                    </a:p>
                  </a:txBody>
                  <a:tcPr marL="97536" marR="97536" marT="48006" marB="48006">
                    <a:solidFill>
                      <a:srgbClr val="FFFFCC"/>
                    </a:solidFill>
                  </a:tcPr>
                </a:tc>
                <a:tc>
                  <a:txBody>
                    <a:bodyPr/>
                    <a:lstStyle/>
                    <a:p>
                      <a:r>
                        <a:rPr lang="es-MX" sz="1200" b="1" noProof="0" dirty="0" smtClean="0"/>
                        <a:t>Escribir-Revisar opinión</a:t>
                      </a:r>
                      <a:endParaRPr lang="es-MX" sz="1200" b="1" noProof="0" dirty="0"/>
                    </a:p>
                  </a:txBody>
                  <a:tcPr marL="97536" marR="97536" marT="48006" marB="48006">
                    <a:solidFill>
                      <a:srgbClr val="FFFFCC"/>
                    </a:solidFill>
                  </a:tcPr>
                </a:tc>
                <a:tc>
                  <a:txBody>
                    <a:bodyPr/>
                    <a:lstStyle/>
                    <a:p>
                      <a:r>
                        <a:rPr lang="es-MX" sz="1200" b="1" noProof="0" dirty="0" smtClean="0"/>
                        <a:t>W.K.1a, W.K.1b, W.K.1c, W.K.1d, W.K.8</a:t>
                      </a:r>
                      <a:endParaRPr lang="es-MX" sz="1200" b="1" noProof="0" dirty="0"/>
                    </a:p>
                  </a:txBody>
                  <a:tcPr marL="97536" marR="97536" marT="48006" marB="48006">
                    <a:solidFill>
                      <a:srgbClr val="FFFFCC"/>
                    </a:solidFill>
                  </a:tcPr>
                </a:tc>
                <a:tc>
                  <a:txBody>
                    <a:bodyPr/>
                    <a:lstStyle/>
                    <a:p>
                      <a:pPr algn="ctr"/>
                      <a:r>
                        <a:rPr lang="es-MX" sz="1200" b="1" noProof="0" dirty="0" smtClean="0"/>
                        <a:t>2</a:t>
                      </a:r>
                      <a:endParaRPr lang="es-MX" sz="1200" b="1" noProof="0" dirty="0"/>
                    </a:p>
                  </a:txBody>
                  <a:tcPr marL="97536" marR="97536" marT="48006" marB="48006" anchor="ctr">
                    <a:solidFill>
                      <a:srgbClr val="FFFFCC"/>
                    </a:solidFill>
                  </a:tcPr>
                </a:tc>
              </a:tr>
              <a:tr h="256032">
                <a:tc>
                  <a:txBody>
                    <a:bodyPr/>
                    <a:lstStyle/>
                    <a:p>
                      <a:r>
                        <a:rPr lang="en-US" sz="1200" b="1" dirty="0" smtClean="0"/>
                        <a:t>8</a:t>
                      </a:r>
                      <a:endParaRPr lang="en-US" sz="1200" b="1" dirty="0"/>
                    </a:p>
                  </a:txBody>
                  <a:tcPr marL="97536" marR="97536" marT="48006" marB="48006">
                    <a:solidFill>
                      <a:srgbClr val="FFFFCC"/>
                    </a:solidFill>
                  </a:tcPr>
                </a:tc>
                <a:tc>
                  <a:txBody>
                    <a:bodyPr/>
                    <a:lstStyle/>
                    <a:p>
                      <a:r>
                        <a:rPr lang="es-MX" sz="1200" b="1" noProof="0" dirty="0" smtClean="0"/>
                        <a:t>Uso de lenguaje - vocabulario</a:t>
                      </a:r>
                      <a:endParaRPr lang="es-MX" sz="1200" b="1" noProof="0" dirty="0"/>
                    </a:p>
                  </a:txBody>
                  <a:tcPr marL="97536" marR="97536" marT="48006" marB="48006">
                    <a:solidFill>
                      <a:srgbClr val="FFFFCC"/>
                    </a:solidFill>
                  </a:tcPr>
                </a:tc>
                <a:tc>
                  <a:txBody>
                    <a:bodyPr/>
                    <a:lstStyle/>
                    <a:p>
                      <a:r>
                        <a:rPr lang="es-MX" sz="1200" b="1" noProof="0" dirty="0" smtClean="0"/>
                        <a:t>L.K.6</a:t>
                      </a:r>
                      <a:endParaRPr lang="es-MX" sz="1200" b="1" noProof="0" dirty="0"/>
                    </a:p>
                  </a:txBody>
                  <a:tcPr marL="97536" marR="97536" marT="48006" marB="48006">
                    <a:solidFill>
                      <a:srgbClr val="FFFFCC"/>
                    </a:solidFill>
                  </a:tcPr>
                </a:tc>
                <a:tc>
                  <a:txBody>
                    <a:bodyPr/>
                    <a:lstStyle/>
                    <a:p>
                      <a:pPr algn="ctr"/>
                      <a:r>
                        <a:rPr lang="es-MX" sz="1200" b="1" noProof="0" dirty="0" smtClean="0"/>
                        <a:t>1-2</a:t>
                      </a:r>
                      <a:endParaRPr lang="es-MX" sz="1200" b="1" noProof="0" dirty="0"/>
                    </a:p>
                  </a:txBody>
                  <a:tcPr marL="97536" marR="97536" marT="48006" marB="48006" anchor="ctr">
                    <a:solidFill>
                      <a:srgbClr val="FFFFCC"/>
                    </a:solidFill>
                  </a:tcPr>
                </a:tc>
              </a:tr>
              <a:tr h="256032">
                <a:tc>
                  <a:txBody>
                    <a:bodyPr/>
                    <a:lstStyle/>
                    <a:p>
                      <a:r>
                        <a:rPr lang="en-US" sz="1200" b="1" dirty="0" smtClean="0"/>
                        <a:t>9</a:t>
                      </a:r>
                      <a:endParaRPr lang="en-US" sz="1200" b="1" dirty="0"/>
                    </a:p>
                  </a:txBody>
                  <a:tcPr marL="97536" marR="97536" marT="48006" marB="48006">
                    <a:solidFill>
                      <a:srgbClr val="FFFFCC"/>
                    </a:solidFill>
                  </a:tcPr>
                </a:tc>
                <a:tc>
                  <a:txBody>
                    <a:bodyPr/>
                    <a:lstStyle/>
                    <a:p>
                      <a:r>
                        <a:rPr lang="es-MX" sz="1200" b="1" noProof="0" dirty="0" smtClean="0"/>
                        <a:t>Editar y clarificar</a:t>
                      </a:r>
                      <a:endParaRPr lang="es-MX" sz="1200" b="1" noProof="0" dirty="0"/>
                    </a:p>
                  </a:txBody>
                  <a:tcPr marL="97536" marR="97536" marT="48006" marB="48006">
                    <a:solidFill>
                      <a:srgbClr val="FFFFCC"/>
                    </a:solidFill>
                  </a:tcPr>
                </a:tc>
                <a:tc>
                  <a:txBody>
                    <a:bodyPr/>
                    <a:lstStyle/>
                    <a:p>
                      <a:r>
                        <a:rPr lang="es-MX" sz="1200" b="1" noProof="0" dirty="0" smtClean="0"/>
                        <a:t>L.K.2d</a:t>
                      </a:r>
                      <a:endParaRPr lang="es-MX" sz="1200" b="1" noProof="0" dirty="0"/>
                    </a:p>
                  </a:txBody>
                  <a:tcPr marL="97536" marR="97536" marT="48006" marB="48006">
                    <a:solidFill>
                      <a:srgbClr val="FFFFCC"/>
                    </a:solidFill>
                  </a:tcPr>
                </a:tc>
                <a:tc>
                  <a:txBody>
                    <a:bodyPr/>
                    <a:lstStyle/>
                    <a:p>
                      <a:pPr algn="ctr"/>
                      <a:r>
                        <a:rPr lang="es-MX" sz="1200" b="1" noProof="0" dirty="0" smtClean="0"/>
                        <a:t>1-2</a:t>
                      </a:r>
                      <a:endParaRPr lang="es-MX" sz="1200" b="1" noProof="0" dirty="0"/>
                    </a:p>
                  </a:txBody>
                  <a:tcPr marL="97536" marR="97536" marT="48006" marB="48006" anchor="ctr">
                    <a:solidFill>
                      <a:srgbClr val="FFFFCC"/>
                    </a:solidFill>
                  </a:tcPr>
                </a:tc>
              </a:tr>
            </a:tbl>
          </a:graphicData>
        </a:graphic>
      </p:graphicFrame>
      <p:sp>
        <p:nvSpPr>
          <p:cNvPr id="7" name="TextBox 6"/>
          <p:cNvSpPr txBox="1"/>
          <p:nvPr/>
        </p:nvSpPr>
        <p:spPr>
          <a:xfrm>
            <a:off x="2384194" y="2686475"/>
            <a:ext cx="2673001" cy="86704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61" tIns="48331" rIns="96661" bIns="48331" rtlCol="0">
            <a:spAutoFit/>
          </a:bodyPr>
          <a:lstStyle/>
          <a:p>
            <a:r>
              <a:rPr lang="es-MX" sz="2600" b="1" dirty="0" smtClean="0">
                <a:solidFill>
                  <a:schemeClr val="accent1">
                    <a:lumMod val="75000"/>
                  </a:schemeClr>
                </a:solidFill>
                <a:latin typeface="Bookman Old Style" pitchFamily="18" charset="0"/>
              </a:rPr>
              <a:t>Trimestre uno </a:t>
            </a:r>
            <a:r>
              <a:rPr lang="es-MX" sz="2400" b="1" dirty="0" smtClean="0">
                <a:latin typeface="Bookman Old Style" pitchFamily="18" charset="0"/>
              </a:rPr>
              <a:t>Pre-evaluación</a:t>
            </a:r>
          </a:p>
        </p:txBody>
      </p:sp>
      <p:sp>
        <p:nvSpPr>
          <p:cNvPr id="24" name="Rectangle 23"/>
          <p:cNvSpPr/>
          <p:nvPr/>
        </p:nvSpPr>
        <p:spPr>
          <a:xfrm>
            <a:off x="635702" y="199756"/>
            <a:ext cx="1748492" cy="830997"/>
          </a:xfrm>
          <a:prstGeom prst="rect">
            <a:avLst/>
          </a:prstGeom>
        </p:spPr>
        <p:txBody>
          <a:bodyPr wrap="none">
            <a:spAutoFit/>
          </a:bodyPr>
          <a:lstStyle/>
          <a:p>
            <a:r>
              <a:rPr lang="es-MX" sz="4800" b="1" dirty="0" smtClean="0">
                <a:effectLst>
                  <a:outerShdw blurRad="38100" dist="38100" dir="2700000" algn="tl">
                    <a:srgbClr val="000000">
                      <a:alpha val="43137"/>
                    </a:srgbClr>
                  </a:outerShdw>
                </a:effectLst>
              </a:rPr>
              <a:t>Grado</a:t>
            </a:r>
            <a:endParaRPr lang="es-MX" sz="4800" b="1" dirty="0">
              <a:effectLst>
                <a:outerShdw blurRad="38100" dist="38100" dir="2700000" algn="tl">
                  <a:srgbClr val="000000">
                    <a:alpha val="43137"/>
                  </a:srgbClr>
                </a:outerShdw>
              </a:effectLst>
            </a:endParaRPr>
          </a:p>
        </p:txBody>
      </p:sp>
      <p:sp>
        <p:nvSpPr>
          <p:cNvPr id="25" name="Parallelogram 24"/>
          <p:cNvSpPr/>
          <p:nvPr/>
        </p:nvSpPr>
        <p:spPr>
          <a:xfrm rot="1584430" flipH="1">
            <a:off x="228600" y="1203670"/>
            <a:ext cx="2174103" cy="1662809"/>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Parallelogram 25"/>
          <p:cNvSpPr/>
          <p:nvPr/>
        </p:nvSpPr>
        <p:spPr>
          <a:xfrm>
            <a:off x="1021823" y="1106054"/>
            <a:ext cx="1884515" cy="1576627"/>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Rectangle 27"/>
          <p:cNvSpPr/>
          <p:nvPr/>
        </p:nvSpPr>
        <p:spPr>
          <a:xfrm>
            <a:off x="863974" y="929496"/>
            <a:ext cx="629052"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MX" sz="5400" b="1" cap="none" spc="0" dirty="0" smtClean="0">
                <a:ln w="11430"/>
                <a:effectLst>
                  <a:outerShdw blurRad="80000" dist="40000" dir="5040000" algn="tl">
                    <a:srgbClr val="000000">
                      <a:alpha val="30000"/>
                    </a:srgbClr>
                  </a:outerShdw>
                </a:effectLst>
              </a:rPr>
              <a:t>K</a:t>
            </a:r>
          </a:p>
        </p:txBody>
      </p:sp>
      <p:pic>
        <p:nvPicPr>
          <p:cNvPr id="29"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312125" y="1329885"/>
            <a:ext cx="1303910" cy="1227939"/>
          </a:xfrm>
          <a:prstGeom prst="rect">
            <a:avLst/>
          </a:prstGeom>
          <a:noFill/>
        </p:spPr>
      </p:pic>
      <p:pic>
        <p:nvPicPr>
          <p:cNvPr id="27"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352173" y="2594746"/>
            <a:ext cx="766131" cy="425023"/>
          </a:xfrm>
          <a:prstGeom prst="rect">
            <a:avLst/>
          </a:prstGeom>
          <a:noFill/>
        </p:spPr>
      </p:pic>
    </p:spTree>
    <p:extLst>
      <p:ext uri="{BB962C8B-B14F-4D97-AF65-F5344CB8AC3E}">
        <p14:creationId xmlns:p14="http://schemas.microsoft.com/office/powerpoint/2010/main" val="2163419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537" y="267936"/>
            <a:ext cx="2734733" cy="12680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0691" tIns="45346" rIns="90691" bIns="45346" rtlCol="0" anchor="ctr"/>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nvPr>
        </p:nvGraphicFramePr>
        <p:xfrm>
          <a:off x="975360" y="698350"/>
          <a:ext cx="5120640" cy="5806261"/>
        </p:xfrm>
        <a:graphic>
          <a:graphicData uri="http://schemas.openxmlformats.org/drawingml/2006/table">
            <a:tbl>
              <a:tblPr firstRow="1" bandRow="1">
                <a:tableStyleId>{5940675A-B579-460E-94D1-54222C63F5DA}</a:tableStyleId>
              </a:tblPr>
              <a:tblGrid>
                <a:gridCol w="2600960"/>
                <a:gridCol w="2519680"/>
              </a:tblGrid>
              <a:tr h="1293786">
                <a:tc gridSpan="2">
                  <a:txBody>
                    <a:bodyPr/>
                    <a:lstStyle/>
                    <a:p>
                      <a:pPr algn="ctr"/>
                      <a:endParaRPr kumimoji="0" lang="es-419" sz="14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4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4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4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100" noProof="0" dirty="0"/>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0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0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0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0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0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0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Renae</a:t>
                      </a: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Iversen</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0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0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000" b="0" noProof="0" dirty="0">
                        <a:solidFill>
                          <a:srgbClr val="FF0000"/>
                        </a:solidFill>
                        <a:latin typeface="Lucida Handwriting" panose="03010101010101010101" pitchFamily="66" charset="0"/>
                      </a:endParaRPr>
                    </a:p>
                  </a:txBody>
                  <a:tcPr marL="97536" marR="97536" marT="47334" marB="473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65946" y="-82326"/>
            <a:ext cx="325120" cy="3155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5889" tIns="47944" rIns="95889" bIns="47944" numCol="1" anchor="t" anchorCtr="0" compatLnSpc="1">
            <a:prstTxWarp prst="textNoShape">
              <a:avLst/>
            </a:prstTxWarp>
          </a:bodyPr>
          <a:lstStyle/>
          <a:p>
            <a:endParaRPr lang="en-US" sz="1788"/>
          </a:p>
        </p:txBody>
      </p:sp>
      <p:graphicFrame>
        <p:nvGraphicFramePr>
          <p:cNvPr id="6" name="Table 5"/>
          <p:cNvGraphicFramePr>
            <a:graphicFrameLocks noGrp="1"/>
          </p:cNvGraphicFramePr>
          <p:nvPr/>
        </p:nvGraphicFramePr>
        <p:xfrm>
          <a:off x="210637" y="7239000"/>
          <a:ext cx="6862145" cy="527304"/>
        </p:xfrm>
        <a:graphic>
          <a:graphicData uri="http://schemas.openxmlformats.org/drawingml/2006/table">
            <a:tbl>
              <a:tblPr firstRow="1" bandRow="1">
                <a:tableStyleId>{2D5ABB26-0587-4C30-8999-92F81FD0307C}</a:tableStyleId>
              </a:tblPr>
              <a:tblGrid>
                <a:gridCol w="6862145"/>
              </a:tblGrid>
              <a:tr h="527304">
                <a:tc>
                  <a:txBody>
                    <a:bodyPr/>
                    <a:lstStyle/>
                    <a:p>
                      <a:pPr algn="ctr"/>
                      <a:r>
                        <a:rPr lang="en-US" sz="1400" b="1" i="1" dirty="0" smtClean="0"/>
                        <a:t>Gracias a </a:t>
                      </a:r>
                      <a:r>
                        <a:rPr lang="en-US" sz="1400" b="1" i="1" dirty="0" err="1" smtClean="0"/>
                        <a:t>todos</a:t>
                      </a:r>
                      <a:r>
                        <a:rPr lang="en-US" sz="1400" b="1" i="1" dirty="0" smtClean="0"/>
                        <a:t> los </a:t>
                      </a:r>
                      <a:r>
                        <a:rPr lang="en-US" sz="1400" b="1" i="1" dirty="0" err="1" smtClean="0"/>
                        <a:t>que</a:t>
                      </a:r>
                      <a:r>
                        <a:rPr lang="en-US" sz="1400" b="1" i="1" dirty="0" smtClean="0"/>
                        <a:t> </a:t>
                      </a:r>
                      <a:r>
                        <a:rPr lang="en-US" sz="1400" b="1" i="1" dirty="0" err="1" smtClean="0"/>
                        <a:t>participaron</a:t>
                      </a:r>
                      <a:r>
                        <a:rPr lang="en-US" sz="1400" b="1" i="1" dirty="0" smtClean="0"/>
                        <a:t> </a:t>
                      </a:r>
                      <a:r>
                        <a:rPr lang="en-US" sz="1400" b="1" i="1" dirty="0" err="1" smtClean="0"/>
                        <a:t>en</a:t>
                      </a:r>
                      <a:r>
                        <a:rPr lang="en-US" sz="1400" b="1" i="1" dirty="0" smtClean="0"/>
                        <a:t> la </a:t>
                      </a:r>
                      <a:r>
                        <a:rPr lang="en-US" sz="1400" b="1" i="1" dirty="0" err="1" smtClean="0"/>
                        <a:t>traducción</a:t>
                      </a:r>
                      <a:r>
                        <a:rPr lang="en-US" sz="1400" b="1" i="1" dirty="0" smtClean="0"/>
                        <a:t> de </a:t>
                      </a:r>
                      <a:r>
                        <a:rPr lang="en-US" sz="1400" b="1" i="1" dirty="0" err="1" smtClean="0"/>
                        <a:t>esta</a:t>
                      </a:r>
                      <a:r>
                        <a:rPr lang="en-US" sz="1400" b="1" i="1" dirty="0" smtClean="0"/>
                        <a:t> </a:t>
                      </a:r>
                      <a:r>
                        <a:rPr lang="en-US" sz="1400" b="1" i="1" dirty="0" err="1" smtClean="0"/>
                        <a:t>evaluación</a:t>
                      </a:r>
                      <a:r>
                        <a:rPr lang="en-US" sz="14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err="1" smtClean="0"/>
                        <a:t>bajo</a:t>
                      </a:r>
                      <a:r>
                        <a:rPr lang="en-US" sz="1400" b="1" i="1" dirty="0" smtClean="0"/>
                        <a:t> la </a:t>
                      </a:r>
                      <a:r>
                        <a:rPr lang="en-US" sz="1400" b="1" i="1" dirty="0" err="1" smtClean="0"/>
                        <a:t>coordinación</a:t>
                      </a:r>
                      <a:r>
                        <a:rPr lang="en-US" sz="1400" b="1" i="1" baseline="0" dirty="0" smtClean="0"/>
                        <a:t> de </a:t>
                      </a:r>
                      <a:r>
                        <a:rPr kumimoji="0" lang="en-US" sz="12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a:t>
                      </a:r>
                      <a:endParaRPr kumimoji="0" lang="es-419" sz="12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0584" marR="100584" marT="50292" marB="50292"/>
                </a:tc>
              </a:tr>
            </a:tbl>
          </a:graphicData>
        </a:graphic>
      </p:graphicFrame>
    </p:spTree>
    <p:extLst>
      <p:ext uri="{BB962C8B-B14F-4D97-AF65-F5344CB8AC3E}">
        <p14:creationId xmlns:p14="http://schemas.microsoft.com/office/powerpoint/2010/main" val="3540449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025" y="856947"/>
            <a:ext cx="6361240" cy="2902392"/>
          </a:xfrm>
          <a:prstGeom prst="rect">
            <a:avLst/>
          </a:prstGeom>
          <a:noFill/>
        </p:spPr>
        <p:txBody>
          <a:bodyPr wrap="square" lIns="95307" tIns="47654" rIns="95307" bIns="47654" rtlCol="0">
            <a:spAutoFit/>
          </a:bodyPr>
          <a:lstStyle/>
          <a:p>
            <a:pPr lvl="0"/>
            <a:r>
              <a:rPr lang="es-419" sz="1676" b="1" u="sng" dirty="0">
                <a:solidFill>
                  <a:prstClr val="black"/>
                </a:solidFill>
              </a:rPr>
              <a:t>Instrucciones</a:t>
            </a:r>
            <a:endParaRPr lang="es-419" sz="1479" dirty="0"/>
          </a:p>
          <a:p>
            <a:r>
              <a:rPr lang="es-419" sz="1084" dirty="0"/>
              <a:t>Las Evaluaciones de HSD para las escuela</a:t>
            </a:r>
            <a:r>
              <a:rPr lang="en-US" sz="1084" dirty="0"/>
              <a:t>s</a:t>
            </a:r>
            <a:r>
              <a:rPr lang="es-419" sz="1084" dirty="0"/>
              <a:t> primarias no ofrecen un guión para el maestro, ni son por tiempo. Son una herramienta para tomar decisiones informadas relacionadas con la instrucción.  </a:t>
            </a:r>
          </a:p>
          <a:p>
            <a:endParaRPr lang="es-419" sz="1084" dirty="0"/>
          </a:p>
          <a:p>
            <a:r>
              <a:rPr lang="es-419" sz="1084" dirty="0"/>
              <a:t>Todos los estudiantes deben “avanzar hacia" el punto en que puedan tomar las evaluaciones independientemente, pero muchos necesitarán estrategias que los ayuden a desarrollar académicamente.</a:t>
            </a:r>
          </a:p>
          <a:p>
            <a:endParaRPr lang="es-419" sz="1084" dirty="0"/>
          </a:p>
          <a:p>
            <a:r>
              <a:rPr lang="es-419" sz="1084" dirty="0"/>
              <a:t>La intención de estas evaluaciones no es que los estudiantes "adivinen y verifiquen" las respuestas sólo para terminar una evaluación.   Si ese parece ser el caso, por favor utilice estrategias para obtener un verdadero conocimiento de la habilidad del estudiante, y tome notas de cuándo se necesitaron acomodaciones y qué tipo de acomodaciones fueron necesarias.  </a:t>
            </a:r>
          </a:p>
          <a:p>
            <a:pPr algn="ctr"/>
            <a:r>
              <a:rPr lang="es-419" sz="1084" dirty="0"/>
              <a:t/>
            </a:r>
            <a:br>
              <a:rPr lang="es-419" sz="1084" dirty="0"/>
            </a:br>
            <a:r>
              <a:rPr lang="es-419" sz="1381" b="1" u="sng" dirty="0"/>
              <a:t>Conectando la evaluación con la enseñanza en el salón de clases</a:t>
            </a:r>
          </a:p>
          <a:p>
            <a:r>
              <a:rPr lang="es-419" sz="1084" dirty="0"/>
              <a:t>¿Cómo las evaluaciones se conectan a la enseñanza en el salón de clases? La evaluación no es un evento aislado. Las evaluaciones de HSD son una extensión de la enseñanza en clase. En el salón de clases, las  evaluaciones  continúan su curso y monitorean el progreso hacia el dominio de los estándares.  </a:t>
            </a:r>
          </a:p>
        </p:txBody>
      </p:sp>
      <p:sp>
        <p:nvSpPr>
          <p:cNvPr id="2" name="Rectangle 1"/>
          <p:cNvSpPr/>
          <p:nvPr/>
        </p:nvSpPr>
        <p:spPr>
          <a:xfrm>
            <a:off x="4484061" y="217502"/>
            <a:ext cx="2178851" cy="503913"/>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084" b="1" dirty="0">
                <a:solidFill>
                  <a:schemeClr val="tx1"/>
                </a:solidFill>
              </a:rPr>
              <a:t>Ordenar en la Imprenta de HSD…</a:t>
            </a:r>
          </a:p>
          <a:p>
            <a:r>
              <a:rPr lang="en-US" sz="789" dirty="0">
                <a:solidFill>
                  <a:schemeClr val="tx1"/>
                </a:solidFill>
                <a:hlinkClick r:id="rId2"/>
              </a:rPr>
              <a:t>http://www.hsd.k12.or.us/Departments/PrintShop/WebSubmissionForms.aspx</a:t>
            </a:r>
            <a:endParaRPr lang="en-US" sz="789" dirty="0">
              <a:solidFill>
                <a:schemeClr val="tx1"/>
              </a:solidFill>
            </a:endParaRPr>
          </a:p>
          <a:p>
            <a:endParaRPr lang="en-US" sz="789" dirty="0">
              <a:solidFill>
                <a:schemeClr val="tx1"/>
              </a:solidFill>
            </a:endParaRPr>
          </a:p>
        </p:txBody>
      </p:sp>
      <p:graphicFrame>
        <p:nvGraphicFramePr>
          <p:cNvPr id="5" name="Table 4"/>
          <p:cNvGraphicFramePr>
            <a:graphicFrameLocks noGrp="1"/>
          </p:cNvGraphicFramePr>
          <p:nvPr>
            <p:extLst/>
          </p:nvPr>
        </p:nvGraphicFramePr>
        <p:xfrm>
          <a:off x="502024" y="3762670"/>
          <a:ext cx="6160887" cy="5292080"/>
        </p:xfrm>
        <a:graphic>
          <a:graphicData uri="http://schemas.openxmlformats.org/drawingml/2006/table">
            <a:tbl>
              <a:tblPr firstRow="1" bandRow="1">
                <a:tableStyleId>{5940675A-B579-460E-94D1-54222C63F5DA}</a:tableStyleId>
              </a:tblPr>
              <a:tblGrid>
                <a:gridCol w="2253983"/>
                <a:gridCol w="3906904"/>
              </a:tblGrid>
              <a:tr h="24042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900" b="1" i="1" noProof="0" dirty="0" smtClean="0"/>
                        <a:t>Componentes de la evaluación como prácticas</a:t>
                      </a:r>
                      <a:r>
                        <a:rPr lang="es-419" sz="900" b="1" i="1" baseline="0" noProof="0" dirty="0" smtClean="0"/>
                        <a:t> de rutina en el salón de clases</a:t>
                      </a:r>
                      <a:r>
                        <a:rPr lang="es-419" sz="900" noProof="0" dirty="0" smtClean="0"/>
                        <a:t> </a:t>
                      </a:r>
                    </a:p>
                  </a:txBody>
                  <a:tcPr marL="90159" marR="90159" marT="45080" marB="45080">
                    <a:solidFill>
                      <a:schemeClr val="accent3">
                        <a:lumMod val="20000"/>
                        <a:lumOff val="80000"/>
                      </a:schemeClr>
                    </a:solidFill>
                  </a:tcPr>
                </a:tc>
                <a:tc hMerge="1">
                  <a:txBody>
                    <a:bodyPr/>
                    <a:lstStyle/>
                    <a:p>
                      <a:pPr algn="ctr"/>
                      <a:endParaRPr lang="en-US" sz="1000" b="1" dirty="0"/>
                    </a:p>
                  </a:txBody>
                  <a:tcPr>
                    <a:solidFill>
                      <a:schemeClr val="accent3">
                        <a:lumMod val="20000"/>
                        <a:lumOff val="80000"/>
                      </a:schemeClr>
                    </a:solidFill>
                  </a:tcPr>
                </a:tc>
              </a:tr>
              <a:tr h="240424">
                <a:tc>
                  <a:txBody>
                    <a:bodyPr/>
                    <a:lstStyle/>
                    <a:p>
                      <a:pPr algn="ctr"/>
                      <a:r>
                        <a:rPr lang="es-419" sz="900" b="1" i="1" noProof="0" dirty="0" smtClean="0"/>
                        <a:t>Componentes de la evaluación </a:t>
                      </a:r>
                      <a:endParaRPr lang="es-419" sz="900" b="1" noProof="0" dirty="0"/>
                    </a:p>
                  </a:txBody>
                  <a:tcPr marL="90159" marR="90159" marT="45080" marB="45080">
                    <a:solidFill>
                      <a:schemeClr val="accent3">
                        <a:lumMod val="20000"/>
                        <a:lumOff val="80000"/>
                      </a:schemeClr>
                    </a:solidFill>
                  </a:tcPr>
                </a:tc>
                <a:tc>
                  <a:txBody>
                    <a:bodyPr/>
                    <a:lstStyle/>
                    <a:p>
                      <a:pPr algn="ctr"/>
                      <a:r>
                        <a:rPr lang="es-419" sz="900" b="1" noProof="0" dirty="0" smtClean="0"/>
                        <a:t>Componentes de enseñanza</a:t>
                      </a:r>
                      <a:endParaRPr lang="es-419" sz="900" b="1" noProof="0" dirty="0"/>
                    </a:p>
                  </a:txBody>
                  <a:tcPr marL="90159" marR="90159" marT="45080" marB="45080">
                    <a:solidFill>
                      <a:schemeClr val="accent3">
                        <a:lumMod val="20000"/>
                        <a:lumOff val="80000"/>
                      </a:schemeClr>
                    </a:solidFill>
                  </a:tcPr>
                </a:tc>
              </a:tr>
              <a:tr h="225399">
                <a:tc>
                  <a:txBody>
                    <a:bodyPr/>
                    <a:lstStyle/>
                    <a:p>
                      <a:r>
                        <a:rPr lang="es-419" sz="800" noProof="0" dirty="0" smtClean="0"/>
                        <a:t>Pre-evaluaciones</a:t>
                      </a:r>
                      <a:endParaRPr lang="es-419" sz="800" noProof="0" dirty="0"/>
                    </a:p>
                  </a:txBody>
                  <a:tcPr marL="90159" marR="90159" marT="45080" marB="45080">
                    <a:solidFill>
                      <a:schemeClr val="bg1"/>
                    </a:solidFill>
                  </a:tcPr>
                </a:tc>
                <a:tc row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800" noProof="0" dirty="0" smtClean="0"/>
                        <a:t>Utilizar las </a:t>
                      </a:r>
                      <a:r>
                        <a:rPr lang="es-419" sz="800" b="1" noProof="0" dirty="0" smtClean="0">
                          <a:solidFill>
                            <a:schemeClr val="tx1"/>
                          </a:solidFill>
                        </a:rPr>
                        <a:t>Tareas de progresión del aprendizaje</a:t>
                      </a:r>
                      <a:r>
                        <a:rPr lang="es-419" sz="800" b="1" baseline="0" noProof="0" dirty="0" smtClean="0">
                          <a:solidFill>
                            <a:schemeClr val="tx1"/>
                          </a:solidFill>
                        </a:rPr>
                        <a:t> </a:t>
                      </a:r>
                      <a:r>
                        <a:rPr lang="es-419" sz="800" baseline="0" noProof="0" dirty="0" smtClean="0"/>
                        <a:t>DOK por niveles para monitorear el dominio de los estándares.</a:t>
                      </a:r>
                      <a:endParaRPr lang="es-419" sz="800" noProof="0" dirty="0" smtClean="0"/>
                    </a:p>
                  </a:txBody>
                  <a:tcPr marL="90159" marR="90159" marT="45080" marB="45080" anchor="ctr">
                    <a:solidFill>
                      <a:schemeClr val="bg1"/>
                    </a:solidFill>
                  </a:tcPr>
                </a:tc>
              </a:tr>
              <a:tr h="225399">
                <a:tc>
                  <a:txBody>
                    <a:bodyPr/>
                    <a:lstStyle/>
                    <a:p>
                      <a:r>
                        <a:rPr lang="es-419" sz="800" noProof="0" dirty="0" smtClean="0"/>
                        <a:t>Nivel DOK estándar </a:t>
                      </a:r>
                      <a:endParaRPr lang="es-419" sz="800" noProof="0" dirty="0"/>
                    </a:p>
                  </a:txBody>
                  <a:tcPr marL="90159" marR="90159" marT="45080" marB="45080">
                    <a:solidFill>
                      <a:schemeClr val="bg1"/>
                    </a:solidFill>
                  </a:tcPr>
                </a:tc>
                <a:tc vMerge="1">
                  <a:txBody>
                    <a:bodyPr/>
                    <a:lstStyle/>
                    <a:p>
                      <a:endParaRPr lang="en-US" sz="900" dirty="0"/>
                    </a:p>
                  </a:txBody>
                  <a:tcPr>
                    <a:solidFill>
                      <a:schemeClr val="bg1"/>
                    </a:solidFill>
                  </a:tcPr>
                </a:tc>
              </a:tr>
              <a:tr h="225399">
                <a:tc>
                  <a:txBody>
                    <a:bodyPr/>
                    <a:lstStyle/>
                    <a:p>
                      <a:r>
                        <a:rPr lang="es-419" sz="800" noProof="0" dirty="0" smtClean="0"/>
                        <a:t>50% texto</a:t>
                      </a:r>
                      <a:r>
                        <a:rPr lang="es-419" sz="800" baseline="0" noProof="0" dirty="0" smtClean="0"/>
                        <a:t> literario y 50% texto informativo</a:t>
                      </a:r>
                      <a:endParaRPr lang="es-419" sz="800" noProof="0" dirty="0"/>
                    </a:p>
                  </a:txBody>
                  <a:tcPr marL="90159" marR="90159" marT="45080" marB="45080">
                    <a:solidFill>
                      <a:schemeClr val="bg1"/>
                    </a:solidFill>
                  </a:tcPr>
                </a:tc>
                <a:tc>
                  <a:txBody>
                    <a:bodyPr/>
                    <a:lstStyle/>
                    <a:p>
                      <a:r>
                        <a:rPr lang="es-419" sz="800" noProof="0" dirty="0" smtClean="0"/>
                        <a:t>Los</a:t>
                      </a:r>
                      <a:r>
                        <a:rPr lang="es-419" sz="800" baseline="0" noProof="0" dirty="0" smtClean="0"/>
                        <a:t> estudiantes tienen igual acceso a ambos tipos de textos.</a:t>
                      </a:r>
                      <a:endParaRPr lang="es-419" sz="800" noProof="0" dirty="0"/>
                    </a:p>
                  </a:txBody>
                  <a:tcPr marL="90159" marR="90159" marT="45080" marB="45080">
                    <a:solidFill>
                      <a:schemeClr val="bg1"/>
                    </a:solidFill>
                  </a:tcPr>
                </a:tc>
              </a:tr>
              <a:tr h="360637">
                <a:tc>
                  <a:txBody>
                    <a:bodyPr/>
                    <a:lstStyle/>
                    <a:p>
                      <a:r>
                        <a:rPr lang="es-419" sz="800" noProof="0" dirty="0" smtClean="0"/>
                        <a:t>Texto</a:t>
                      </a:r>
                      <a:r>
                        <a:rPr lang="es-419" sz="800" baseline="0" noProof="0" dirty="0" smtClean="0"/>
                        <a:t> a nivel de grado de rico contenido </a:t>
                      </a:r>
                      <a:endParaRPr lang="es-419" sz="800" noProof="0" dirty="0"/>
                    </a:p>
                  </a:txBody>
                  <a:tcPr marL="90159" marR="90159" marT="45080" marB="45080">
                    <a:solidFill>
                      <a:schemeClr val="bg1"/>
                    </a:solidFill>
                  </a:tcPr>
                </a:tc>
                <a:tc>
                  <a:txBody>
                    <a:bodyPr/>
                    <a:lstStyle/>
                    <a:p>
                      <a:r>
                        <a:rPr lang="es-419" sz="800" noProof="0" dirty="0" smtClean="0"/>
                        <a:t>Todos los estudiantes leen textos a nivel de grado; textos ricos en contenido  (con las estrategias de enseñanza necesarias).</a:t>
                      </a:r>
                      <a:endParaRPr lang="es-419" sz="800" noProof="0" dirty="0"/>
                    </a:p>
                  </a:txBody>
                  <a:tcPr marL="90159" marR="90159" marT="45080" marB="45080">
                    <a:solidFill>
                      <a:schemeClr val="bg1"/>
                    </a:solidFill>
                  </a:tcPr>
                </a:tc>
              </a:tr>
              <a:tr h="360637">
                <a:tc>
                  <a:txBody>
                    <a:bodyPr/>
                    <a:lstStyle/>
                    <a:p>
                      <a:r>
                        <a:rPr lang="es-419" sz="800" noProof="0" dirty="0" smtClean="0"/>
                        <a:t>Vocabulario académico estándar</a:t>
                      </a:r>
                      <a:endParaRPr lang="es-419" sz="800" baseline="0" noProof="0" dirty="0" smtClean="0"/>
                    </a:p>
                    <a:p>
                      <a:r>
                        <a:rPr lang="es-419" sz="800" baseline="0" noProof="0" dirty="0" smtClean="0"/>
                        <a:t>Vocabulario de contenido</a:t>
                      </a:r>
                      <a:endParaRPr lang="es-419" sz="800" noProof="0" dirty="0"/>
                    </a:p>
                  </a:txBody>
                  <a:tcPr marL="90159" marR="90159" marT="45080" marB="45080" anchor="ctr">
                    <a:solidFill>
                      <a:schemeClr val="bg1"/>
                    </a:solidFill>
                  </a:tcPr>
                </a:tc>
                <a:tc>
                  <a:txBody>
                    <a:bodyPr/>
                    <a:lstStyle/>
                    <a:p>
                      <a:r>
                        <a:rPr lang="es-419" sz="800" noProof="0" dirty="0" smtClean="0"/>
                        <a:t>Hacer preguntas utilizando</a:t>
                      </a:r>
                      <a:r>
                        <a:rPr lang="es-419" sz="800" baseline="0" noProof="0" dirty="0" smtClean="0"/>
                        <a:t> el vocabulario estándar, así como vocabulario de contenido.</a:t>
                      </a:r>
                      <a:endParaRPr lang="es-419" sz="800" noProof="0" dirty="0"/>
                    </a:p>
                  </a:txBody>
                  <a:tcPr marL="90159" marR="90159" marT="45080" marB="45080" anchor="ctr">
                    <a:solidFill>
                      <a:schemeClr val="bg1"/>
                    </a:solidFill>
                  </a:tcPr>
                </a:tc>
              </a:tr>
              <a:tr h="348343">
                <a:tc>
                  <a:txBody>
                    <a:bodyPr/>
                    <a:lstStyle/>
                    <a:p>
                      <a:r>
                        <a:rPr lang="es-419" sz="800" noProof="0" dirty="0" smtClean="0"/>
                        <a:t>Preguntas dependientes del texto</a:t>
                      </a:r>
                      <a:endParaRPr lang="es-419" sz="800" noProof="0" dirty="0"/>
                    </a:p>
                  </a:txBody>
                  <a:tcPr marL="90159" marR="90159" marT="45080" marB="45080">
                    <a:solidFill>
                      <a:schemeClr val="bg1"/>
                    </a:solidFill>
                  </a:tcPr>
                </a:tc>
                <a:tc>
                  <a:txBody>
                    <a:bodyPr/>
                    <a:lstStyle/>
                    <a:p>
                      <a:r>
                        <a:rPr lang="es-419" sz="800" noProof="0" dirty="0" smtClean="0"/>
                        <a:t>Hacer preguntas que</a:t>
                      </a:r>
                      <a:r>
                        <a:rPr lang="es-419" sz="800" baseline="0" noProof="0" dirty="0" smtClean="0"/>
                        <a:t> dependen del texto, utilizando los niveles </a:t>
                      </a:r>
                      <a:r>
                        <a:rPr lang="en-US" sz="800" baseline="0" noProof="0" dirty="0" smtClean="0"/>
                        <a:t>DOK de </a:t>
                      </a:r>
                      <a:r>
                        <a:rPr lang="en-US" sz="800" baseline="0" noProof="0" dirty="0" err="1" smtClean="0"/>
                        <a:t>los</a:t>
                      </a:r>
                      <a:r>
                        <a:rPr lang="en-US" sz="800" baseline="0" noProof="0" dirty="0" smtClean="0"/>
                        <a:t> </a:t>
                      </a:r>
                      <a:r>
                        <a:rPr lang="es-419" sz="800" baseline="0" noProof="0" dirty="0" smtClean="0"/>
                        <a:t>estándares.</a:t>
                      </a:r>
                      <a:endParaRPr lang="es-419" sz="800" noProof="0" dirty="0"/>
                    </a:p>
                  </a:txBody>
                  <a:tcPr marL="90159" marR="90159" marT="45080" marB="45080">
                    <a:solidFill>
                      <a:schemeClr val="bg1"/>
                    </a:solidFill>
                  </a:tcPr>
                </a:tc>
              </a:tr>
              <a:tr h="360637">
                <a:tc>
                  <a:txBody>
                    <a:bodyPr/>
                    <a:lstStyle/>
                    <a:p>
                      <a:r>
                        <a:rPr lang="es-419" sz="800" noProof="0" dirty="0" smtClean="0"/>
                        <a:t>Respuestas de</a:t>
                      </a:r>
                      <a:r>
                        <a:rPr lang="es-419" sz="800" baseline="0" noProof="0" dirty="0" smtClean="0"/>
                        <a:t> selección múltiple y respuestas construidas</a:t>
                      </a:r>
                      <a:endParaRPr lang="es-419" sz="800" noProof="0" dirty="0"/>
                    </a:p>
                  </a:txBody>
                  <a:tcPr marL="90159" marR="90159" marT="45080" marB="45080" anchor="ctr">
                    <a:solidFill>
                      <a:schemeClr val="bg1"/>
                    </a:solidFill>
                  </a:tcPr>
                </a:tc>
                <a:tc>
                  <a:txBody>
                    <a:bodyPr/>
                    <a:lstStyle/>
                    <a:p>
                      <a:r>
                        <a:rPr lang="es-419" sz="800" noProof="0" dirty="0" smtClean="0"/>
                        <a:t>Los</a:t>
                      </a:r>
                      <a:r>
                        <a:rPr lang="es-419" sz="800" baseline="0" noProof="0" dirty="0" smtClean="0"/>
                        <a:t> estudiantes tienen muchas oportunidades para responder preguntas de selección múltiple o de respuesta construida</a:t>
                      </a:r>
                      <a:r>
                        <a:rPr lang="es-419" sz="800" noProof="0" dirty="0" smtClean="0"/>
                        <a:t>.</a:t>
                      </a:r>
                      <a:endParaRPr lang="es-419" sz="800" noProof="0" dirty="0"/>
                    </a:p>
                  </a:txBody>
                  <a:tcPr marL="90159" marR="90159" marT="45080" marB="45080" anchor="ctr">
                    <a:solidFill>
                      <a:schemeClr val="bg1"/>
                    </a:solidFill>
                  </a:tcPr>
                </a:tc>
              </a:tr>
              <a:tr h="495877">
                <a:tc>
                  <a:txBody>
                    <a:bodyPr/>
                    <a:lstStyle/>
                    <a:p>
                      <a:r>
                        <a:rPr lang="es-419" sz="800" noProof="0" dirty="0" smtClean="0"/>
                        <a:t>Lectura con objetivo (con un propósito)</a:t>
                      </a:r>
                      <a:endParaRPr lang="es-419" sz="800" noProof="0" dirty="0"/>
                    </a:p>
                  </a:txBody>
                  <a:tcPr marL="90159" marR="90159" marT="45080" marB="45080" anchor="ctr">
                    <a:solidFill>
                      <a:schemeClr val="bg1"/>
                    </a:solidFill>
                  </a:tcPr>
                </a:tc>
                <a:tc>
                  <a:txBody>
                    <a:bodyPr/>
                    <a:lstStyle/>
                    <a:p>
                      <a:r>
                        <a:rPr lang="es-419" sz="800" noProof="0" dirty="0" smtClean="0"/>
                        <a:t>Evaluar </a:t>
                      </a:r>
                      <a:r>
                        <a:rPr lang="es-419" sz="800" baseline="0" noProof="0" dirty="0" smtClean="0"/>
                        <a:t>la comprensión utilizando textos nunca antes vistos (sin embargo el tema o tópico debe ser a nivel de grado, “agradable” o familiar) y las rúbricas de lectura.</a:t>
                      </a:r>
                      <a:endParaRPr lang="es-419" sz="800" noProof="0" dirty="0"/>
                    </a:p>
                  </a:txBody>
                  <a:tcPr marL="90159" marR="90159" marT="45080" marB="45080" anchor="ctr">
                    <a:solidFill>
                      <a:schemeClr val="bg1"/>
                    </a:solidFill>
                  </a:tcPr>
                </a:tc>
              </a:tr>
              <a:tr h="360637">
                <a:tc>
                  <a:txBody>
                    <a:bodyPr/>
                    <a:lstStyle/>
                    <a:p>
                      <a:r>
                        <a:rPr lang="es-419" sz="800" noProof="0" dirty="0" smtClean="0"/>
                        <a:t>Tomar notas</a:t>
                      </a:r>
                      <a:endParaRPr lang="es-419" sz="800" noProof="0" dirty="0"/>
                    </a:p>
                  </a:txBody>
                  <a:tcPr marL="90159" marR="90159" marT="45080" marB="45080" anchor="ctr">
                    <a:solidFill>
                      <a:schemeClr val="bg1"/>
                    </a:solidFill>
                  </a:tcPr>
                </a:tc>
                <a:tc>
                  <a:txBody>
                    <a:bodyPr/>
                    <a:lstStyle/>
                    <a:p>
                      <a:r>
                        <a:rPr lang="es-419" sz="800" noProof="0" dirty="0" smtClean="0"/>
                        <a:t>Los</a:t>
                      </a:r>
                      <a:r>
                        <a:rPr lang="es-419" sz="800" baseline="0" noProof="0" dirty="0" smtClean="0"/>
                        <a:t> estudiantes “toman notas” a medida que leen para identificar la idea central o principal, y sus detalles de apoyo.  </a:t>
                      </a:r>
                      <a:endParaRPr lang="es-419" sz="800" noProof="0" dirty="0"/>
                    </a:p>
                  </a:txBody>
                  <a:tcPr marL="90159" marR="90159" marT="45080" marB="45080" anchor="ctr">
                    <a:solidFill>
                      <a:schemeClr val="bg1"/>
                    </a:solidFill>
                  </a:tcPr>
                </a:tc>
              </a:tr>
              <a:tr h="225399">
                <a:tc>
                  <a:txBody>
                    <a:bodyPr/>
                    <a:lstStyle/>
                    <a:p>
                      <a:r>
                        <a:rPr lang="es-419" sz="800" noProof="0" dirty="0" smtClean="0"/>
                        <a:t>Rúbricas de SBAC en lectura</a:t>
                      </a:r>
                      <a:r>
                        <a:rPr lang="es-419" sz="800" baseline="0" noProof="0" dirty="0" smtClean="0"/>
                        <a:t>/escritura</a:t>
                      </a:r>
                      <a:endParaRPr lang="es-419" sz="800" noProof="0" dirty="0"/>
                    </a:p>
                  </a:txBody>
                  <a:tcPr marL="90159" marR="90159" marT="45080" marB="45080">
                    <a:solidFill>
                      <a:schemeClr val="bg1"/>
                    </a:solidFill>
                  </a:tcPr>
                </a:tc>
                <a:tc>
                  <a:txBody>
                    <a:bodyPr/>
                    <a:lstStyle/>
                    <a:p>
                      <a:r>
                        <a:rPr lang="es-419" sz="800" noProof="0" dirty="0" smtClean="0"/>
                        <a:t>Utilizar </a:t>
                      </a:r>
                      <a:r>
                        <a:rPr lang="es-419" sz="800" baseline="0" noProof="0" dirty="0" smtClean="0"/>
                        <a:t>las rúbricas de </a:t>
                      </a:r>
                      <a:r>
                        <a:rPr lang="es-419" sz="800" noProof="0" dirty="0" smtClean="0"/>
                        <a:t>SBAC para acceder</a:t>
                      </a:r>
                      <a:r>
                        <a:rPr lang="es-419" sz="800" baseline="0" noProof="0" dirty="0" smtClean="0"/>
                        <a:t> a la lectura/escritura.</a:t>
                      </a:r>
                      <a:endParaRPr lang="es-419" sz="800" noProof="0" dirty="0"/>
                    </a:p>
                  </a:txBody>
                  <a:tcPr marL="90159" marR="90159" marT="45080" marB="45080">
                    <a:solidFill>
                      <a:schemeClr val="bg1"/>
                    </a:solidFill>
                  </a:tcPr>
                </a:tc>
              </a:tr>
              <a:tr h="360637">
                <a:tc>
                  <a:txBody>
                    <a:bodyPr/>
                    <a:lstStyle/>
                    <a:p>
                      <a:r>
                        <a:rPr lang="es-419" sz="800" noProof="0" dirty="0" smtClean="0"/>
                        <a:t>Leer para escribir modelos fundamentados en la</a:t>
                      </a:r>
                      <a:r>
                        <a:rPr lang="es-419" sz="800" baseline="0" noProof="0" dirty="0" smtClean="0"/>
                        <a:t> </a:t>
                      </a:r>
                      <a:r>
                        <a:rPr lang="es-419" sz="800" noProof="0" dirty="0" smtClean="0"/>
                        <a:t>evidencia</a:t>
                      </a:r>
                      <a:endParaRPr lang="es-419" sz="800" noProof="0" dirty="0"/>
                    </a:p>
                  </a:txBody>
                  <a:tcPr marL="90159" marR="90159" marT="45080" marB="45080" anchor="ctr">
                    <a:noFill/>
                  </a:tcPr>
                </a:tc>
                <a:tc>
                  <a:txBody>
                    <a:bodyPr/>
                    <a:lstStyle/>
                    <a:p>
                      <a:r>
                        <a:rPr lang="es-419" sz="800" noProof="0" dirty="0" smtClean="0"/>
                        <a:t>Los estudiantes leen, hablan y escriben sobre un tema utilizando evidencia del texto para apoyar inferencias, conclusiones y generalizaciones.</a:t>
                      </a:r>
                      <a:endParaRPr lang="es-419" sz="800" noProof="0" dirty="0"/>
                    </a:p>
                  </a:txBody>
                  <a:tcPr marL="90159" marR="90159" marT="45080" marB="45080" anchor="ctr">
                    <a:solidFill>
                      <a:schemeClr val="bg1"/>
                    </a:solidFill>
                  </a:tcPr>
                </a:tc>
              </a:tr>
              <a:tr h="495877">
                <a:tc>
                  <a:txBody>
                    <a:bodyPr/>
                    <a:lstStyle/>
                    <a:p>
                      <a:r>
                        <a:rPr lang="es-419" sz="800" noProof="0" dirty="0" smtClean="0"/>
                        <a:t>Escribir y revisar</a:t>
                      </a:r>
                      <a:endParaRPr lang="es-419" sz="800" noProof="0" dirty="0"/>
                    </a:p>
                  </a:txBody>
                  <a:tcPr marL="90159" marR="90159" marT="45080" marB="45080" anchor="ctr">
                    <a:solidFill>
                      <a:schemeClr val="bg1"/>
                    </a:solidFill>
                  </a:tcPr>
                </a:tc>
                <a:tc>
                  <a:txBody>
                    <a:bodyPr/>
                    <a:lstStyle/>
                    <a:p>
                      <a:r>
                        <a:rPr lang="es-419" sz="800" noProof="0" dirty="0" smtClean="0"/>
                        <a:t>Los estudiantes revisan textos breves, corrigen la gramática y el lenguaje/vocabulario en contexto, y escriben textos breves (se debe</a:t>
                      </a:r>
                      <a:r>
                        <a:rPr lang="es-419" sz="800" baseline="0" noProof="0" dirty="0" smtClean="0"/>
                        <a:t> utilizar la rúbrica de escritos breves</a:t>
                      </a:r>
                      <a:r>
                        <a:rPr lang="es-419" sz="800" noProof="0" dirty="0" smtClean="0"/>
                        <a:t>).</a:t>
                      </a:r>
                      <a:endParaRPr lang="es-419" sz="800" noProof="0" dirty="0"/>
                    </a:p>
                  </a:txBody>
                  <a:tcPr marL="90159" marR="90159" marT="45080" marB="45080" anchor="ctr">
                    <a:solidFill>
                      <a:schemeClr val="bg1"/>
                    </a:solidFill>
                  </a:tcPr>
                </a:tc>
              </a:tr>
              <a:tr h="766354">
                <a:tc>
                  <a:txBody>
                    <a:bodyPr/>
                    <a:lstStyle/>
                    <a:p>
                      <a:r>
                        <a:rPr lang="es-419" sz="800" noProof="0" dirty="0" smtClean="0"/>
                        <a:t>Tareas</a:t>
                      </a:r>
                      <a:r>
                        <a:rPr lang="es-419" sz="800" baseline="0" noProof="0" dirty="0" smtClean="0"/>
                        <a:t> de rendimiento</a:t>
                      </a:r>
                      <a:endParaRPr lang="es-419" sz="800" noProof="0" dirty="0"/>
                    </a:p>
                  </a:txBody>
                  <a:tcPr marL="90159" marR="90159" marT="45080" marB="45080" anchor="ctr">
                    <a:solidFill>
                      <a:schemeClr val="bg1"/>
                    </a:solidFill>
                  </a:tcPr>
                </a:tc>
                <a:tc>
                  <a:txBody>
                    <a:bodyPr/>
                    <a:lstStyle/>
                    <a:p>
                      <a:r>
                        <a:rPr lang="es-419" sz="800" noProof="0" dirty="0" smtClean="0"/>
                        <a:t>Los estudiantes leen, escriben, hablan e investigan un tema guiado por una idea central o meta a través de una unidad o unidades de estudio con criterios totalmente definidos, que culmina en un producto final o "tarea de rendimiento." El producto final puede ser una composición completa, un discurso (usando las rúbricas SBAC) u otro medio que reúna</a:t>
                      </a:r>
                      <a:r>
                        <a:rPr lang="es-419" sz="800" baseline="0" noProof="0" dirty="0" smtClean="0"/>
                        <a:t> todos los </a:t>
                      </a:r>
                      <a:r>
                        <a:rPr lang="es-419" sz="800" noProof="0" dirty="0" smtClean="0"/>
                        <a:t>criterios.</a:t>
                      </a:r>
                      <a:endParaRPr lang="es-419" sz="800" noProof="0" dirty="0"/>
                    </a:p>
                  </a:txBody>
                  <a:tcPr marL="90159" marR="90159" marT="45080" marB="45080" anchor="ctr">
                    <a:solidFill>
                      <a:schemeClr val="bg1"/>
                    </a:solidFill>
                  </a:tcPr>
                </a:tc>
              </a:tr>
            </a:tbl>
          </a:graphicData>
        </a:graphic>
      </p:graphicFrame>
      <p:sp>
        <p:nvSpPr>
          <p:cNvPr id="6" name="Slide Number Placeholder 5"/>
          <p:cNvSpPr>
            <a:spLocks noGrp="1"/>
          </p:cNvSpPr>
          <p:nvPr>
            <p:ph type="sldNum" sz="quarter" idx="12"/>
          </p:nvPr>
        </p:nvSpPr>
        <p:spPr/>
        <p:txBody>
          <a:bodyPr/>
          <a:lstStyle/>
          <a:p>
            <a:fld id="{F177B04D-AEB5-43ED-B9BA-B3D1EC9C9067}" type="slidenum">
              <a:rPr lang="en-US" smtClean="0"/>
              <a:pPr/>
              <a:t>4</a:t>
            </a:fld>
            <a:endParaRPr lang="en-US" dirty="0"/>
          </a:p>
        </p:txBody>
      </p:sp>
    </p:spTree>
    <p:extLst>
      <p:ext uri="{BB962C8B-B14F-4D97-AF65-F5344CB8AC3E}">
        <p14:creationId xmlns:p14="http://schemas.microsoft.com/office/powerpoint/2010/main" val="1623449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426" y="292634"/>
            <a:ext cx="6553200" cy="8406532"/>
          </a:xfrm>
          <a:prstGeom prst="rect">
            <a:avLst/>
          </a:prstGeom>
          <a:noFill/>
        </p:spPr>
        <p:txBody>
          <a:bodyPr wrap="square" rtlCol="0">
            <a:spAutoFit/>
          </a:bodyPr>
          <a:lstStyle/>
          <a:p>
            <a:pPr algn="ctr"/>
            <a:r>
              <a:rPr lang="es-419" sz="1500" b="1" u="sng" dirty="0" smtClean="0"/>
              <a:t>Pre-evaluación y Progresiones de aprendizaje</a:t>
            </a:r>
          </a:p>
          <a:p>
            <a:pPr algn="ctr"/>
            <a:endParaRPr lang="es-419" sz="1050" b="1" u="sng" dirty="0" smtClean="0"/>
          </a:p>
          <a:p>
            <a:r>
              <a:rPr lang="es-419" sz="1129" dirty="0" smtClean="0"/>
              <a:t>Las </a:t>
            </a:r>
            <a:r>
              <a:rPr lang="es-419" sz="1129" b="1" u="sng" dirty="0" smtClean="0"/>
              <a:t>pre-evaluaciones</a:t>
            </a:r>
            <a:r>
              <a:rPr lang="es-419" sz="1129" dirty="0" smtClean="0"/>
              <a:t> son particularmente únicas.</a:t>
            </a:r>
          </a:p>
          <a:p>
            <a:endParaRPr lang="es-419" sz="753" dirty="0" smtClean="0"/>
          </a:p>
          <a:p>
            <a:r>
              <a:rPr lang="es-419" sz="1129" dirty="0" smtClean="0"/>
              <a:t>Ellas miden el progreso </a:t>
            </a:r>
            <a:r>
              <a:rPr lang="es-419" sz="1129" b="1" i="1" u="sng" dirty="0" smtClean="0">
                <a:effectLst>
                  <a:outerShdw blurRad="38100" dist="38100" dir="2700000" algn="tl">
                    <a:srgbClr val="000000">
                      <a:alpha val="43137"/>
                    </a:srgbClr>
                  </a:outerShdw>
                </a:effectLst>
              </a:rPr>
              <a:t>hacia un estándar. </a:t>
            </a:r>
          </a:p>
          <a:p>
            <a:endParaRPr lang="es-419" sz="753" dirty="0" smtClean="0"/>
          </a:p>
          <a:p>
            <a:r>
              <a:rPr lang="es-419" sz="1129" dirty="0" smtClean="0"/>
              <a:t>Diferentes a los </a:t>
            </a:r>
            <a:r>
              <a:rPr lang="es-419" sz="1129" dirty="0" err="1" smtClean="0"/>
              <a:t>CFAs</a:t>
            </a:r>
            <a:r>
              <a:rPr lang="es-419" sz="1129" dirty="0" smtClean="0"/>
              <a:t> (</a:t>
            </a:r>
            <a:r>
              <a:rPr lang="es-419" sz="1129" b="1" i="1" u="sng" dirty="0" err="1" smtClean="0"/>
              <a:t>C</a:t>
            </a:r>
            <a:r>
              <a:rPr lang="es-419" sz="1129" i="1" dirty="0" err="1" smtClean="0"/>
              <a:t>ommon</a:t>
            </a:r>
            <a:r>
              <a:rPr lang="es-419" sz="1129" i="1" dirty="0" smtClean="0"/>
              <a:t> </a:t>
            </a:r>
            <a:r>
              <a:rPr lang="es-419" sz="1129" b="1" i="1" u="sng" dirty="0" err="1" smtClean="0"/>
              <a:t>F</a:t>
            </a:r>
            <a:r>
              <a:rPr lang="es-419" sz="1129" i="1" dirty="0" err="1" smtClean="0"/>
              <a:t>ormative</a:t>
            </a:r>
            <a:r>
              <a:rPr lang="es-419" sz="1129" i="1" dirty="0" smtClean="0"/>
              <a:t> </a:t>
            </a:r>
            <a:r>
              <a:rPr lang="es-419" sz="1129" b="1" i="1" u="sng" dirty="0" err="1" smtClean="0"/>
              <a:t>A</a:t>
            </a:r>
            <a:r>
              <a:rPr lang="es-419" sz="1129" i="1" dirty="0" err="1" smtClean="0"/>
              <a:t>ssessments</a:t>
            </a:r>
            <a:r>
              <a:rPr lang="es-419" sz="1129" dirty="0" smtClean="0"/>
              <a:t>) que miden el dominio del estándar, las pre-evaluaciones son más como un panorama de las fortalezas  y las deficiencias del estudiante, que miden las destrezas y conceptos que este necesita </a:t>
            </a:r>
            <a:r>
              <a:rPr lang="es-419" sz="1129" b="1" i="1" dirty="0" smtClean="0"/>
              <a:t>a lo largo del camino </a:t>
            </a:r>
            <a:r>
              <a:rPr lang="es-419" sz="1129" dirty="0" smtClean="0"/>
              <a:t>para poder alcanzar el dominio del estándar.</a:t>
            </a:r>
          </a:p>
          <a:p>
            <a:endParaRPr lang="es-419" sz="1129" dirty="0" smtClean="0"/>
          </a:p>
          <a:p>
            <a:endParaRPr lang="es-419" sz="1129" dirty="0" smtClean="0"/>
          </a:p>
          <a:p>
            <a:endParaRPr lang="es-419" sz="1129" dirty="0" smtClean="0"/>
          </a:p>
          <a:p>
            <a:endParaRPr lang="es-419" sz="1412" dirty="0" smtClean="0"/>
          </a:p>
          <a:p>
            <a:endParaRPr lang="es-419" sz="1412" dirty="0" smtClean="0"/>
          </a:p>
          <a:p>
            <a:endParaRPr lang="es-419" sz="1412" dirty="0" smtClean="0"/>
          </a:p>
          <a:p>
            <a:endParaRPr lang="es-419" sz="1412" dirty="0" smtClean="0"/>
          </a:p>
          <a:p>
            <a:endParaRPr lang="es-419" sz="1412" dirty="0" smtClean="0"/>
          </a:p>
          <a:p>
            <a:endParaRPr lang="es-419" sz="1412" dirty="0" smtClean="0"/>
          </a:p>
          <a:p>
            <a:endParaRPr lang="es-419" sz="1412" dirty="0" smtClean="0"/>
          </a:p>
          <a:p>
            <a:endParaRPr lang="es-419" sz="1412" dirty="0" smtClean="0"/>
          </a:p>
          <a:p>
            <a:endParaRPr lang="es-419" sz="1412" dirty="0" smtClean="0"/>
          </a:p>
          <a:p>
            <a:endParaRPr lang="es-419" sz="1129" dirty="0" smtClean="0"/>
          </a:p>
          <a:p>
            <a:endParaRPr lang="es-419" sz="1129" dirty="0" smtClean="0"/>
          </a:p>
          <a:p>
            <a:endParaRPr lang="es-419" sz="1129" dirty="0" smtClean="0"/>
          </a:p>
          <a:p>
            <a:endParaRPr lang="es-419" sz="1129" dirty="0" smtClean="0"/>
          </a:p>
          <a:p>
            <a:r>
              <a:rPr lang="es-419" sz="1129" dirty="0" smtClean="0"/>
              <a:t>¿Qué hay de una post evaluación? No existe una post-evaluación estandarizada.</a:t>
            </a:r>
          </a:p>
          <a:p>
            <a:r>
              <a:rPr lang="es-419" sz="1129" dirty="0" smtClean="0"/>
              <a:t>La verdadera medida de cómo los estudiantes están trabajando </a:t>
            </a:r>
            <a:r>
              <a:rPr lang="es-419" sz="1129" b="1" i="1" dirty="0" smtClean="0"/>
              <a:t>a lo largo del camino</a:t>
            </a:r>
            <a:r>
              <a:rPr lang="es-419" sz="1129" dirty="0" smtClean="0"/>
              <a:t>, se evalúa en el salón de clases durante la instrucción y la evaluación formativa en el salón. Por esta razón los </a:t>
            </a:r>
            <a:r>
              <a:rPr lang="es-419" sz="1129" dirty="0" err="1" smtClean="0"/>
              <a:t>CFAs</a:t>
            </a:r>
            <a:r>
              <a:rPr lang="es-419" sz="1129" dirty="0" smtClean="0"/>
              <a:t> no se llaman post evaluaciones. Los </a:t>
            </a:r>
            <a:r>
              <a:rPr lang="es-419" sz="1129" dirty="0" err="1" smtClean="0"/>
              <a:t>CFAs</a:t>
            </a:r>
            <a:r>
              <a:rPr lang="es-419" sz="1129" dirty="0" smtClean="0"/>
              <a:t> miden el </a:t>
            </a:r>
            <a:r>
              <a:rPr lang="es-419" sz="1129" b="1" i="1" dirty="0" smtClean="0"/>
              <a:t>objetivo final</a:t>
            </a:r>
            <a:r>
              <a:rPr lang="es-419" sz="1129" dirty="0" smtClean="0"/>
              <a:t>, o el dominio del estándar. Sin embargo, sin las pre-evaluaciones, ¿cómo sabríamos en qué enfocar nuestra instrucción a través de cada trimestre?</a:t>
            </a:r>
          </a:p>
          <a:p>
            <a:endParaRPr lang="es-419" sz="753" dirty="0" smtClean="0"/>
          </a:p>
          <a:p>
            <a:r>
              <a:rPr lang="es-419" sz="1129" b="1" u="sng" dirty="0" smtClean="0"/>
              <a:t>Progresiones de aprendizaje: </a:t>
            </a:r>
            <a:r>
              <a:rPr lang="es-419" sz="1129" dirty="0" smtClean="0"/>
              <a:t>son el conjunto predicho de destrezas necesarias para poder completar la demanda de la tarea requerida de cada estándar. Las progresiones de aprendizaje fueron alineadas a la matriz </a:t>
            </a:r>
            <a:r>
              <a:rPr lang="es-419" sz="1129" dirty="0" err="1" smtClean="0"/>
              <a:t>Hess</a:t>
            </a:r>
            <a:r>
              <a:rPr lang="es-419" sz="1129" dirty="0" smtClean="0"/>
              <a:t> </a:t>
            </a:r>
            <a:r>
              <a:rPr lang="es-419" sz="1129" b="1" i="1" u="sng" dirty="0" err="1" smtClean="0"/>
              <a:t>Cognitive</a:t>
            </a:r>
            <a:r>
              <a:rPr lang="es-419" sz="1129" b="1" i="1" u="sng" dirty="0" smtClean="0"/>
              <a:t> Rigor </a:t>
            </a:r>
            <a:r>
              <a:rPr lang="es-419" sz="1129" b="1" i="1" u="sng" dirty="0" err="1" smtClean="0"/>
              <a:t>Matrix</a:t>
            </a:r>
            <a:r>
              <a:rPr lang="es-419" sz="1129" b="1" i="1" u="sng" dirty="0" smtClean="0"/>
              <a:t>.</a:t>
            </a:r>
          </a:p>
          <a:p>
            <a:endParaRPr lang="es-419" sz="753" dirty="0" smtClean="0"/>
          </a:p>
          <a:p>
            <a:r>
              <a:rPr lang="es-419" sz="1129" dirty="0" smtClean="0"/>
              <a:t>Las pre-evaluaciones miden el dominio del estudiante, que se indican en los recuadros morados (puntos de ajuste). Estos puntos son tareas que nos permiten ajustar la instrucción basada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endParaRPr lang="es-419" sz="753" dirty="0" smtClean="0"/>
          </a:p>
          <a:p>
            <a:r>
              <a:rPr lang="es-419" sz="1129" dirty="0" smtClean="0"/>
              <a:t>Hay una lista de cotejo de las Progresiones de aprendizaje en lectura para cada estándar en cada grado,  que se puede utilizar para monitorear el progreso. Está disponible en: </a:t>
            </a:r>
          </a:p>
          <a:p>
            <a:endParaRPr lang="es-419" sz="1129" dirty="0">
              <a:hlinkClick r:id="rId3"/>
            </a:endParaRPr>
          </a:p>
          <a:p>
            <a:pPr algn="ctr"/>
            <a:r>
              <a:rPr lang="es-419" sz="1129" dirty="0" smtClean="0">
                <a:hlinkClick r:id="rId3"/>
              </a:rPr>
              <a:t>http://sresource.homestead.com/Grade-K.html</a:t>
            </a:r>
            <a:endParaRPr lang="es-419" sz="1129" dirty="0" smtClean="0"/>
          </a:p>
          <a:p>
            <a:endParaRPr lang="es-419" sz="1129" dirty="0"/>
          </a:p>
        </p:txBody>
      </p:sp>
      <p:graphicFrame>
        <p:nvGraphicFramePr>
          <p:cNvPr id="20" name="Table 19"/>
          <p:cNvGraphicFramePr>
            <a:graphicFrameLocks noGrp="1"/>
          </p:cNvGraphicFramePr>
          <p:nvPr>
            <p:extLst/>
          </p:nvPr>
        </p:nvGraphicFramePr>
        <p:xfrm>
          <a:off x="381000" y="2892227"/>
          <a:ext cx="6472238" cy="1952758"/>
        </p:xfrm>
        <a:graphic>
          <a:graphicData uri="http://schemas.openxmlformats.org/drawingml/2006/table">
            <a:tbl>
              <a:tblPr firstRow="1" firstCol="1" bandRow="1"/>
              <a:tblGrid>
                <a:gridCol w="777875"/>
                <a:gridCol w="878762"/>
                <a:gridCol w="850039"/>
                <a:gridCol w="697260"/>
                <a:gridCol w="760580"/>
                <a:gridCol w="674068"/>
                <a:gridCol w="695788"/>
                <a:gridCol w="1137866"/>
              </a:tblGrid>
              <a:tr h="13824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2653" marR="32653"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244199">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en clases</a:t>
                      </a:r>
                      <a:endParaRPr lang="en-US" sz="800" dirty="0">
                        <a:effectLst/>
                        <a:latin typeface="Calibri"/>
                        <a:ea typeface="Calibri"/>
                        <a:cs typeface="Times New Roman"/>
                      </a:endParaRPr>
                    </a:p>
                  </a:txBody>
                  <a:tcPr marL="32653" marR="32653"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en clase.</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5</a:t>
            </a:fld>
            <a:endParaRPr lang="en-US" dirty="0"/>
          </a:p>
        </p:txBody>
      </p:sp>
      <p:sp>
        <p:nvSpPr>
          <p:cNvPr id="28" name="Rectangle 27"/>
          <p:cNvSpPr/>
          <p:nvPr/>
        </p:nvSpPr>
        <p:spPr>
          <a:xfrm>
            <a:off x="1949336" y="7580514"/>
            <a:ext cx="2667000" cy="251607"/>
          </a:xfrm>
          <a:prstGeom prst="rect">
            <a:avLst/>
          </a:prstGeom>
        </p:spPr>
        <p:txBody>
          <a:bodyPr wrap="square">
            <a:spAutoFit/>
          </a:bodyPr>
          <a:lstStyle/>
          <a:p>
            <a:endParaRPr lang="en-US" sz="1035" dirty="0"/>
          </a:p>
        </p:txBody>
      </p:sp>
      <p:grpSp>
        <p:nvGrpSpPr>
          <p:cNvPr id="3" name="Group 2"/>
          <p:cNvGrpSpPr/>
          <p:nvPr/>
        </p:nvGrpSpPr>
        <p:grpSpPr>
          <a:xfrm>
            <a:off x="218137" y="1849374"/>
            <a:ext cx="6894361" cy="3057274"/>
            <a:chOff x="215458" y="1762005"/>
            <a:chExt cx="6894361" cy="3100701"/>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419" sz="1129" dirty="0" smtClean="0">
                    <a:solidFill>
                      <a:schemeClr val="tx1"/>
                    </a:solidFill>
                  </a:rPr>
                  <a:t>Ejemplo de una </a:t>
                </a:r>
                <a:r>
                  <a:rPr lang="es-419" sz="1129" b="1" i="1" dirty="0" smtClean="0">
                    <a:solidFill>
                      <a:schemeClr val="tx1"/>
                    </a:solidFill>
                  </a:rPr>
                  <a:t>Progresión de aprendizaje  </a:t>
                </a:r>
                <a:r>
                  <a:rPr lang="es-419" sz="1129" smtClean="0">
                    <a:solidFill>
                      <a:schemeClr val="tx1"/>
                    </a:solidFill>
                  </a:rPr>
                  <a:t>para RL.2.1</a:t>
                </a:r>
                <a:endParaRPr lang="es-419" sz="1129" dirty="0" smtClean="0">
                  <a:solidFill>
                    <a:schemeClr val="tx1"/>
                  </a:solidFill>
                </a:endParaRPr>
              </a:p>
              <a:p>
                <a:pPr algn="ctr"/>
                <a:r>
                  <a:rPr lang="es-419" sz="1129" dirty="0" smtClean="0">
                    <a:solidFill>
                      <a:schemeClr val="tx1"/>
                    </a:solidFill>
                  </a:rPr>
                  <a:t>Las pre-evaluaciones miden los </a:t>
                </a:r>
                <a:r>
                  <a:rPr lang="es-419" sz="1129" b="1" i="1" dirty="0" smtClean="0">
                    <a:solidFill>
                      <a:schemeClr val="tx1"/>
                    </a:solidFill>
                  </a:rPr>
                  <a:t>puntos</a:t>
                </a:r>
                <a:r>
                  <a:rPr lang="es-419" sz="1129" dirty="0" smtClean="0">
                    <a:solidFill>
                      <a:schemeClr val="tx1"/>
                    </a:solidFill>
                  </a:rPr>
                  <a:t> </a:t>
                </a:r>
                <a:r>
                  <a:rPr lang="es-419" sz="1129" b="1" i="1" dirty="0" smtClean="0">
                    <a:solidFill>
                      <a:schemeClr val="tx1"/>
                    </a:solidFill>
                  </a:rPr>
                  <a:t>de ajuste </a:t>
                </a:r>
                <a:r>
                  <a:rPr lang="es-419" sz="1129" dirty="0" smtClean="0">
                    <a:solidFill>
                      <a:schemeClr val="tx1"/>
                    </a:solidFill>
                  </a:rPr>
                  <a:t>que aparecen en morado</a:t>
                </a:r>
                <a:endParaRPr lang="es-419" sz="1129" dirty="0">
                  <a:solidFill>
                    <a:schemeClr val="tx1"/>
                  </a:solidFill>
                </a:endParaRPr>
              </a:p>
            </p:txBody>
          </p:sp>
          <p:sp>
            <p:nvSpPr>
              <p:cNvPr id="17" name="Rectangle 16"/>
              <p:cNvSpPr/>
              <p:nvPr/>
            </p:nvSpPr>
            <p:spPr>
              <a:xfrm>
                <a:off x="5943600" y="304800"/>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24" b="1" dirty="0" smtClean="0">
                    <a:solidFill>
                      <a:schemeClr val="tx1"/>
                    </a:solidFill>
                  </a:rPr>
                  <a:t>  CFA</a:t>
                </a:r>
                <a:endParaRPr lang="en-US" sz="1224" b="1" dirty="0">
                  <a:solidFill>
                    <a:schemeClr val="tx1"/>
                  </a:solidFill>
                </a:endParaRPr>
              </a:p>
              <a:p>
                <a:r>
                  <a:rPr lang="en-US" sz="1035" dirty="0">
                    <a:solidFill>
                      <a:schemeClr val="tx1"/>
                    </a:solidFill>
                  </a:rPr>
                  <a:t>RL.2.2.1 </a:t>
                </a:r>
                <a:r>
                  <a:rPr lang="es-419" sz="900" dirty="0" smtClean="0">
                    <a:solidFill>
                      <a:schemeClr val="tx1"/>
                    </a:solidFill>
                  </a:rPr>
                  <a:t>evaluación del estándar a nivel de grado</a:t>
                </a:r>
                <a:endParaRPr lang="es-419" sz="900" dirty="0">
                  <a:solidFill>
                    <a:schemeClr val="tx1"/>
                  </a:solidFill>
                </a:endParaRP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419" sz="1000" dirty="0" smtClean="0">
                    <a:solidFill>
                      <a:schemeClr val="tx1"/>
                    </a:solidFill>
                  </a:rPr>
                  <a:t>Después de haber dado  la pre-evaluación, las progresiones de aprendizaje proporcionan tareas de evaluación </a:t>
                </a:r>
                <a:r>
                  <a:rPr lang="es-419" sz="1000" b="1" i="1" dirty="0" smtClean="0">
                    <a:solidFill>
                      <a:schemeClr val="tx1"/>
                    </a:solidFill>
                  </a:rPr>
                  <a:t>por debajo y cerca del nivel del grado a través de cada trimestre</a:t>
                </a:r>
                <a:r>
                  <a:rPr lang="es-419" sz="1000" dirty="0" smtClean="0">
                    <a:solidFill>
                      <a:schemeClr val="tx1"/>
                    </a:solidFill>
                  </a:rPr>
                  <a:t>.</a:t>
                </a:r>
                <a:endParaRPr lang="es-419" sz="1000" dirty="0">
                  <a:solidFill>
                    <a:schemeClr val="tx1"/>
                  </a:solidFill>
                </a:endParaRP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15458" y="176200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50" b="1" dirty="0" smtClean="0">
                  <a:solidFill>
                    <a:schemeClr val="tx1"/>
                  </a:solidFill>
                  <a:effectLst>
                    <a:outerShdw blurRad="38100" dist="38100" dir="2700000" algn="tl">
                      <a:srgbClr val="000000">
                        <a:alpha val="43137"/>
                      </a:srgbClr>
                    </a:outerShdw>
                  </a:effectLst>
                </a:rPr>
                <a:t>Comienzo del trimestre</a:t>
              </a:r>
              <a:endParaRPr lang="es-419" sz="850" b="1"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3512545" y="4578568"/>
              <a:ext cx="1171574" cy="28413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47" b="1" dirty="0" smtClean="0">
                  <a:solidFill>
                    <a:schemeClr val="tx1"/>
                  </a:solidFill>
                  <a:effectLst>
                    <a:outerShdw blurRad="38100" dist="38100" dir="2700000" algn="tl">
                      <a:srgbClr val="000000">
                        <a:alpha val="43137"/>
                      </a:srgbClr>
                    </a:outerShdw>
                  </a:effectLst>
                </a:rPr>
                <a:t>Durante el trimestre</a:t>
              </a:r>
              <a:endParaRPr lang="es-419" sz="847"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6410325" y="1762005"/>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847" b="1" dirty="0" smtClean="0">
                  <a:solidFill>
                    <a:schemeClr val="tx1"/>
                  </a:solidFill>
                  <a:effectLst>
                    <a:outerShdw blurRad="38100" dist="38100" dir="2700000" algn="tl">
                      <a:srgbClr val="000000">
                        <a:alpha val="43137"/>
                      </a:srgbClr>
                    </a:outerShdw>
                  </a:effectLst>
                </a:rPr>
                <a:t>Al final del trimestre</a:t>
              </a:r>
              <a:endParaRPr lang="es-419" sz="847" b="1"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9883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574685"/>
            <a:ext cx="6553200" cy="954107"/>
          </a:xfrm>
          <a:prstGeom prst="rect">
            <a:avLst/>
          </a:prstGeom>
          <a:noFill/>
        </p:spPr>
        <p:txBody>
          <a:bodyPr wrap="square" rtlCol="0">
            <a:spAutoFit/>
          </a:bodyPr>
          <a:lstStyle/>
          <a:p>
            <a:r>
              <a:rPr lang="es-419" sz="1400" b="1" dirty="0"/>
              <a:t>Trimestre uno: </a:t>
            </a:r>
            <a:r>
              <a:rPr lang="es-419" sz="1400" dirty="0"/>
              <a:t>Progresión de aprendizaje de </a:t>
            </a:r>
            <a:r>
              <a:rPr lang="es-419" sz="1400" b="1" u="sng" dirty="0"/>
              <a:t>Lectura de Texto Literario  </a:t>
            </a:r>
          </a:p>
          <a:p>
            <a:r>
              <a:rPr lang="es-419" sz="1400" dirty="0"/>
              <a:t>En esta pre-evaluación se evalúan las casillas indicadas y resaltadas </a:t>
            </a:r>
            <a:r>
              <a:rPr lang="es-419" sz="1400" b="1" dirty="0"/>
              <a:t>antes del estándar</a:t>
            </a:r>
            <a:r>
              <a:rPr lang="es-419" sz="1400" dirty="0"/>
              <a:t>. El estándar como tal se evalúa en el CFA (</a:t>
            </a:r>
            <a:r>
              <a:rPr lang="es-419" sz="1400" i="1" dirty="0" err="1"/>
              <a:t>Common</a:t>
            </a:r>
            <a:r>
              <a:rPr lang="es-419" sz="1400" i="1" dirty="0"/>
              <a:t> </a:t>
            </a:r>
            <a:r>
              <a:rPr lang="es-419" sz="1400" i="1" dirty="0" err="1"/>
              <a:t>Formative</a:t>
            </a:r>
            <a:r>
              <a:rPr lang="es-419" sz="1400" i="1" dirty="0"/>
              <a:t> </a:t>
            </a:r>
            <a:r>
              <a:rPr lang="es-419" sz="1400" i="1" dirty="0" err="1" smtClean="0"/>
              <a:t>Assessment</a:t>
            </a:r>
            <a:r>
              <a:rPr lang="es-419" sz="1400" dirty="0" smtClean="0"/>
              <a:t>) al </a:t>
            </a:r>
            <a:r>
              <a:rPr lang="es-419" sz="1400" dirty="0"/>
              <a:t>final de cada trimestre.</a:t>
            </a:r>
          </a:p>
        </p:txBody>
      </p:sp>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44983422"/>
              </p:ext>
            </p:extLst>
          </p:nvPr>
        </p:nvGraphicFramePr>
        <p:xfrm>
          <a:off x="349252" y="1676400"/>
          <a:ext cx="6584948" cy="1654617"/>
        </p:xfrm>
        <a:graphic>
          <a:graphicData uri="http://schemas.openxmlformats.org/drawingml/2006/table">
            <a:tbl>
              <a:tblPr firstRow="1" firstCol="1" bandRow="1"/>
              <a:tblGrid>
                <a:gridCol w="810455"/>
                <a:gridCol w="844224"/>
                <a:gridCol w="945531"/>
                <a:gridCol w="979300"/>
                <a:gridCol w="945531"/>
                <a:gridCol w="979300"/>
                <a:gridCol w="1080607"/>
              </a:tblGrid>
              <a:tr h="133728">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err="1">
                          <a:solidFill>
                            <a:srgbClr val="000000"/>
                          </a:solidFill>
                          <a:effectLst/>
                          <a:latin typeface="Calibri"/>
                          <a:ea typeface="Times New Roman"/>
                          <a:cs typeface="Times New Roman"/>
                        </a:rPr>
                        <a:t>Ka</a:t>
                      </a:r>
                      <a:endParaRPr lang="en-US" sz="800" b="1" dirty="0">
                        <a:effectLst/>
                        <a:latin typeface="Calibri"/>
                        <a:ea typeface="Calibri"/>
                        <a:cs typeface="Times New Roman"/>
                      </a:endParaRPr>
                    </a:p>
                  </a:txBody>
                  <a:tcPr marL="33201" marR="33201" marT="0" marB="0" anchor="ctr">
                    <a:lnL w="12700" cap="flat" cmpd="sng" algn="ctr">
                      <a:solidFill>
                        <a:schemeClr val="bg1">
                          <a:lumMod val="50000"/>
                        </a:schemeClr>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1 -Kc</a:t>
                      </a:r>
                      <a:endParaRPr lang="en-US" sz="800" b="1" dirty="0">
                        <a:effectLst/>
                        <a:latin typeface="Calibri"/>
                        <a:ea typeface="Calibri"/>
                        <a:cs typeface="Times New Roman"/>
                      </a:endParaRPr>
                    </a:p>
                  </a:txBody>
                  <a:tcPr marL="33201" marR="3320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b="1">
                        <a:effectLst/>
                        <a:latin typeface="Calibri"/>
                        <a:ea typeface="Calibri"/>
                        <a:cs typeface="Times New Roman"/>
                      </a:endParaRPr>
                    </a:p>
                  </a:txBody>
                  <a:tcPr marL="33201" marR="3320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err="1">
                          <a:solidFill>
                            <a:srgbClr val="000000"/>
                          </a:solidFill>
                          <a:effectLst/>
                          <a:latin typeface="Calibri"/>
                          <a:ea typeface="Times New Roman"/>
                          <a:cs typeface="Times New Roman"/>
                        </a:rPr>
                        <a:t>Ch</a:t>
                      </a:r>
                      <a:endParaRPr lang="en-US" sz="800" b="1" dirty="0">
                        <a:effectLst/>
                        <a:latin typeface="Calibri"/>
                        <a:ea typeface="Calibri"/>
                        <a:cs typeface="Times New Roman"/>
                      </a:endParaRPr>
                    </a:p>
                  </a:txBody>
                  <a:tcPr marL="33201" marR="3320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2 -Ci</a:t>
                      </a:r>
                      <a:endParaRPr lang="en-US" sz="800" b="1" dirty="0">
                        <a:effectLst/>
                        <a:latin typeface="Calibri"/>
                        <a:ea typeface="Calibri"/>
                        <a:cs typeface="Times New Roman"/>
                      </a:endParaRPr>
                    </a:p>
                  </a:txBody>
                  <a:tcPr marL="33201" marR="3320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b="1" dirty="0">
                        <a:effectLst/>
                        <a:latin typeface="Calibri"/>
                        <a:ea typeface="Calibri"/>
                        <a:cs typeface="Times New Roman"/>
                      </a:endParaRPr>
                    </a:p>
                  </a:txBody>
                  <a:tcPr marL="33201" marR="3320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Estándar</a:t>
                      </a:r>
                      <a:endParaRPr lang="en-US" sz="800" b="1" dirty="0">
                        <a:effectLst/>
                        <a:latin typeface="Calibri"/>
                        <a:ea typeface="Calibri"/>
                        <a:cs typeface="Times New Roman"/>
                      </a:endParaRPr>
                    </a:p>
                  </a:txBody>
                  <a:tcPr marL="33201" marR="33201" marT="0" marB="0" anchor="ctr">
                    <a:lnL w="12700" cap="flat" cmpd="sng" algn="ctr">
                      <a:solidFill>
                        <a:srgbClr val="BFBFB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305453">
                <a:tc>
                  <a:txBody>
                    <a:bodyPr/>
                    <a:lstStyle/>
                    <a:p>
                      <a:pPr marL="0" marR="0" algn="l">
                        <a:lnSpc>
                          <a:spcPct val="115000"/>
                        </a:lnSpc>
                        <a:spcBef>
                          <a:spcPts val="0"/>
                        </a:spcBef>
                        <a:spcAft>
                          <a:spcPts val="1000"/>
                        </a:spcAft>
                      </a:pPr>
                      <a:r>
                        <a:rPr lang="es-ES" sz="800" i="0" dirty="0">
                          <a:effectLst/>
                          <a:latin typeface="Calibri" panose="020F0502020204030204" pitchFamily="34" charset="0"/>
                          <a:ea typeface="Calibri" panose="020F0502020204030204" pitchFamily="34" charset="0"/>
                          <a:cs typeface="Times New Roman" panose="02020603050405020304" pitchFamily="18" charset="0"/>
                        </a:rPr>
                        <a:t>Recuerda detalles de un cuento que el maestro ha leído y discutido con la clase (memorización).</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Entiende el </a:t>
                      </a:r>
                      <a:r>
                        <a:rPr lang="es-MX" sz="800" i="0"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MX" sz="800" i="0" dirty="0">
                          <a:effectLst/>
                          <a:latin typeface="Calibri" panose="020F0502020204030204" pitchFamily="34" charset="0"/>
                          <a:ea typeface="Calibri" panose="020F0502020204030204" pitchFamily="34" charset="0"/>
                          <a:cs typeface="Times New Roman" panose="02020603050405020304" pitchFamily="18" charset="0"/>
                        </a:rPr>
                        <a:t>: preguntar, contestar, preguntas y </a:t>
                      </a:r>
                      <a:r>
                        <a:rPr lang="es-MX" sz="800" i="0" dirty="0" smtClean="0">
                          <a:effectLst/>
                          <a:latin typeface="Calibri" panose="020F0502020204030204" pitchFamily="34" charset="0"/>
                          <a:ea typeface="Calibri" panose="020F0502020204030204" pitchFamily="34" charset="0"/>
                          <a:cs typeface="Times New Roman" panose="02020603050405020304" pitchFamily="18" charset="0"/>
                        </a:rPr>
                        <a:t>detalles clave.</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Contesta y hace preguntas sobre textos leídos y discutidos en clase con las interrogantes: quién, qué, dónde, cuándo,  o cómo. </a:t>
                      </a:r>
                      <a:endParaRPr lang="es-MX"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NO EVALUADO</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Reconoce que diferentes palabras interrogativas requieren una respuesta específica. </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Resume una secuencia de eventos  de un texto leído en clase</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l" defTabSz="966612" rtl="0" eaLnBrk="1" fontAlgn="auto" latinLnBrk="0" hangingPunct="1">
                        <a:lnSpc>
                          <a:spcPct val="115000"/>
                        </a:lnSpc>
                        <a:spcBef>
                          <a:spcPts val="0"/>
                        </a:spcBef>
                        <a:spcAft>
                          <a:spcPts val="1000"/>
                        </a:spcAft>
                        <a:buClrTx/>
                        <a:buSzTx/>
                        <a:buFontTx/>
                        <a:buNone/>
                        <a:tabLst/>
                        <a:defRPr/>
                      </a:pPr>
                      <a:endParaRPr lang="es-MX"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Contesta y hace preguntas referentes a detalles específicos en un texto leído en clase (preguntas nuevas que no han sido discutidas</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RL.K.1</a:t>
                      </a:r>
                      <a:r>
                        <a:rPr lang="es-MX" sz="800" i="1" dirty="0">
                          <a:effectLst/>
                          <a:latin typeface="Calibri" panose="020F0502020204030204" pitchFamily="34" charset="0"/>
                          <a:ea typeface="Calibri" panose="020F0502020204030204" pitchFamily="34" charset="0"/>
                          <a:cs typeface="Times New Roman" panose="02020603050405020304" pitchFamily="18" charset="0"/>
                        </a:rPr>
                        <a:t> Con sugerencias y apoyo, hacen y contestan preguntas sobre los </a:t>
                      </a:r>
                      <a:r>
                        <a:rPr lang="es-MX" sz="800" i="1" dirty="0" smtClean="0">
                          <a:effectLst/>
                          <a:latin typeface="Calibri" panose="020F0502020204030204" pitchFamily="34" charset="0"/>
                          <a:ea typeface="Calibri" panose="020F0502020204030204" pitchFamily="34" charset="0"/>
                          <a:cs typeface="Times New Roman" panose="02020603050405020304" pitchFamily="18" charset="0"/>
                        </a:rPr>
                        <a:t>detalles clave </a:t>
                      </a:r>
                      <a:r>
                        <a:rPr lang="es-MX" sz="800" i="1" dirty="0">
                          <a:effectLst/>
                          <a:latin typeface="Calibri" panose="020F0502020204030204" pitchFamily="34" charset="0"/>
                          <a:ea typeface="Calibri" panose="020F0502020204030204" pitchFamily="34" charset="0"/>
                          <a:cs typeface="Times New Roman" panose="02020603050405020304" pitchFamily="18" charset="0"/>
                        </a:rPr>
                        <a:t>de un texto.</a:t>
                      </a:r>
                      <a:endParaRPr lang="es-419"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65481671"/>
              </p:ext>
            </p:extLst>
          </p:nvPr>
        </p:nvGraphicFramePr>
        <p:xfrm>
          <a:off x="379730" y="3459127"/>
          <a:ext cx="6584950" cy="1665631"/>
        </p:xfrm>
        <a:graphic>
          <a:graphicData uri="http://schemas.openxmlformats.org/drawingml/2006/table">
            <a:tbl>
              <a:tblPr firstRow="1" firstCol="1" bandRow="1"/>
              <a:tblGrid>
                <a:gridCol w="883841"/>
                <a:gridCol w="971550"/>
                <a:gridCol w="1005284"/>
                <a:gridCol w="850106"/>
                <a:gridCol w="843359"/>
                <a:gridCol w="924322"/>
                <a:gridCol w="1106488"/>
              </a:tblGrid>
              <a:tr h="144742">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426" marR="33426" marT="0" marB="0" anchor="ctr">
                    <a:lnL w="12700"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3426" marR="334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a:t>
                      </a:r>
                      <a:r>
                        <a:rPr lang="en-US" sz="800" dirty="0" err="1">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33426" marR="334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3426" marR="334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Ci</a:t>
                      </a:r>
                      <a:endParaRPr lang="en-US" sz="800">
                        <a:effectLst/>
                        <a:latin typeface="Calibri"/>
                        <a:ea typeface="Calibri"/>
                        <a:cs typeface="Times New Roman"/>
                      </a:endParaRPr>
                    </a:p>
                  </a:txBody>
                  <a:tcPr marL="33426" marR="334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3426" marR="3342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mn-lt"/>
                          <a:ea typeface="Times New Roman"/>
                          <a:cs typeface="Times New Roman"/>
                        </a:rPr>
                        <a:t>Estándar</a:t>
                      </a:r>
                      <a:endParaRPr lang="en-US" sz="800" b="1" dirty="0">
                        <a:effectLst/>
                        <a:latin typeface="+mn-lt"/>
                        <a:ea typeface="Calibri"/>
                        <a:cs typeface="Times New Roman"/>
                      </a:endParaRPr>
                    </a:p>
                  </a:txBody>
                  <a:tcPr marL="33426" marR="33426" marT="0" marB="0" anchor="ctr">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425331">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Recuerda detalles sobre un cuento leído y discutido en clase (detalles sobre personajes, escenario y acontecimientos), (memorización).</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Entiende el </a:t>
                      </a:r>
                      <a:r>
                        <a:rPr lang="es-MX" sz="800" i="0"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MX" sz="800" i="0" dirty="0">
                          <a:effectLst/>
                          <a:latin typeface="Calibri" panose="020F0502020204030204" pitchFamily="34" charset="0"/>
                          <a:ea typeface="Calibri" panose="020F0502020204030204" pitchFamily="34" charset="0"/>
                          <a:cs typeface="Times New Roman" panose="02020603050405020304" pitchFamily="18" charset="0"/>
                        </a:rPr>
                        <a:t>: familiar/conocido, cuentos, </a:t>
                      </a:r>
                      <a:r>
                        <a:rPr lang="es-MX" sz="800" i="0" dirty="0" smtClean="0">
                          <a:effectLst/>
                          <a:latin typeface="Calibri" panose="020F0502020204030204" pitchFamily="34" charset="0"/>
                          <a:ea typeface="Calibri" panose="020F0502020204030204" pitchFamily="34" charset="0"/>
                          <a:cs typeface="Times New Roman" panose="02020603050405020304" pitchFamily="18" charset="0"/>
                        </a:rPr>
                        <a:t>detalles clave, </a:t>
                      </a:r>
                      <a:r>
                        <a:rPr lang="es-MX" sz="800" i="0" dirty="0">
                          <a:effectLst/>
                          <a:latin typeface="Calibri" panose="020F0502020204030204" pitchFamily="34" charset="0"/>
                          <a:ea typeface="Calibri" panose="020F0502020204030204" pitchFamily="34" charset="0"/>
                          <a:cs typeface="Times New Roman" panose="02020603050405020304" pitchFamily="18" charset="0"/>
                        </a:rPr>
                        <a:t>detalles y  recontar.</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Describe o explica (diciendo o contestando)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detalles clave </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o acontecimientos de un cuento, usando quién, qué, dónde, por qué y cómo</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15000"/>
                        </a:lnSpc>
                        <a:spcBef>
                          <a:spcPts val="0"/>
                        </a:spcBef>
                        <a:spcAft>
                          <a:spcPts val="1000"/>
                        </a:spcAft>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NO</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EVALUADO</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Entiende que los </a:t>
                      </a:r>
                      <a:r>
                        <a:rPr lang="es-MX" sz="800" i="0" dirty="0" smtClean="0">
                          <a:effectLst/>
                          <a:latin typeface="Calibri" panose="020F0502020204030204" pitchFamily="34" charset="0"/>
                          <a:ea typeface="Calibri" panose="020F0502020204030204" pitchFamily="34" charset="0"/>
                          <a:cs typeface="Times New Roman" panose="02020603050405020304" pitchFamily="18" charset="0"/>
                        </a:rPr>
                        <a:t>detalles clave </a:t>
                      </a:r>
                      <a:r>
                        <a:rPr lang="es-MX" sz="800" i="0" dirty="0">
                          <a:effectLst/>
                          <a:latin typeface="Calibri" panose="020F0502020204030204" pitchFamily="34" charset="0"/>
                          <a:ea typeface="Calibri" panose="020F0502020204030204" pitchFamily="34" charset="0"/>
                          <a:cs typeface="Times New Roman" panose="02020603050405020304" pitchFamily="18" charset="0"/>
                        </a:rPr>
                        <a:t>pueden ayudar a recontar un cuento.  </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Resume un cuento familiar /conocido leído en clase, usando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detalles clave </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(lo puede hacer con poca ayuda o preguntas</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endParaRPr lang="es-419" sz="800" i="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Localiza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detalles clave </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para  poder contestar preguntas sobre un cuento familiar/conocido</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15000"/>
                        </a:lnSpc>
                        <a:spcBef>
                          <a:spcPts val="0"/>
                        </a:spcBef>
                        <a:spcAft>
                          <a:spcPts val="1000"/>
                        </a:spcAft>
                      </a:pPr>
                      <a:endParaRPr lang="es-MX"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RL.K.2</a:t>
                      </a:r>
                      <a:r>
                        <a:rPr lang="es-MX" sz="800" b="1" i="1" dirty="0">
                          <a:effectLst/>
                          <a:latin typeface="Calibri" panose="020F0502020204030204" pitchFamily="34" charset="0"/>
                          <a:ea typeface="Calibri" panose="020F0502020204030204" pitchFamily="34" charset="0"/>
                          <a:cs typeface="Times New Roman" panose="02020603050405020304" pitchFamily="18" charset="0"/>
                        </a:rPr>
                        <a:t> </a:t>
                      </a:r>
                      <a:r>
                        <a:rPr lang="es-MX" sz="800" i="1" dirty="0">
                          <a:effectLst/>
                          <a:latin typeface="Calibri" panose="020F0502020204030204" pitchFamily="34" charset="0"/>
                          <a:ea typeface="Calibri" panose="020F0502020204030204" pitchFamily="34" charset="0"/>
                          <a:cs typeface="Times New Roman" panose="02020603050405020304" pitchFamily="18" charset="0"/>
                        </a:rPr>
                        <a:t> Con sugerencias y apoyo, recuentan cuentos que les son familiares, incluyendo los </a:t>
                      </a:r>
                      <a:r>
                        <a:rPr lang="es-MX" sz="800" i="1" dirty="0" smtClean="0">
                          <a:effectLst/>
                          <a:latin typeface="Calibri" panose="020F0502020204030204" pitchFamily="34" charset="0"/>
                          <a:ea typeface="Calibri" panose="020F0502020204030204" pitchFamily="34" charset="0"/>
                          <a:cs typeface="Times New Roman" panose="02020603050405020304" pitchFamily="18" charset="0"/>
                        </a:rPr>
                        <a:t>detalles clave.</a:t>
                      </a:r>
                      <a:endParaRPr lang="es-419"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29593970"/>
              </p:ext>
            </p:extLst>
          </p:nvPr>
        </p:nvGraphicFramePr>
        <p:xfrm>
          <a:off x="381000" y="5248274"/>
          <a:ext cx="6584949" cy="2143125"/>
        </p:xfrm>
        <a:graphic>
          <a:graphicData uri="http://schemas.openxmlformats.org/drawingml/2006/table">
            <a:tbl>
              <a:tblPr firstRow="1" firstCol="1" bandRow="1"/>
              <a:tblGrid>
                <a:gridCol w="1037668"/>
                <a:gridCol w="1076825"/>
                <a:gridCol w="1011563"/>
                <a:gridCol w="978932"/>
                <a:gridCol w="1174718"/>
                <a:gridCol w="1305243"/>
              </a:tblGrid>
              <a:tr h="281362">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617" marR="32617" marT="0" marB="0" anchor="ctr">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dirty="0">
                        <a:effectLst/>
                        <a:latin typeface="Calibri"/>
                        <a:ea typeface="Calibri"/>
                        <a:cs typeface="Times New Roman"/>
                      </a:endParaRPr>
                    </a:p>
                  </a:txBody>
                  <a:tcPr marL="32617" marR="3261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617" marR="3261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617" marR="3261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617" marR="3261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mn-lt"/>
                          <a:ea typeface="Times New Roman"/>
                          <a:cs typeface="Times New Roman"/>
                        </a:rPr>
                        <a:t>Estándar</a:t>
                      </a:r>
                      <a:endParaRPr lang="en-US" sz="800" b="1" dirty="0" smtClean="0">
                        <a:effectLst/>
                        <a:latin typeface="+mn-lt"/>
                        <a:ea typeface="Calibri"/>
                        <a:cs typeface="Times New Roman"/>
                      </a:endParaRPr>
                    </a:p>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DOK-2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2617" marR="32617"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6E3BC"/>
                    </a:solidFill>
                  </a:tcPr>
                </a:tc>
              </a:tr>
              <a:tr h="1861763">
                <a:tc>
                  <a:txBody>
                    <a:bodyPr/>
                    <a:lstStyle/>
                    <a:p>
                      <a:pPr marL="0" marR="0" algn="l">
                        <a:lnSpc>
                          <a:spcPct val="115000"/>
                        </a:lnSpc>
                        <a:spcBef>
                          <a:spcPts val="0"/>
                        </a:spcBef>
                        <a:spcAft>
                          <a:spcPts val="1000"/>
                        </a:spcAft>
                      </a:pPr>
                      <a:r>
                        <a:rPr lang="es-MX" sz="800" i="0" u="sng" dirty="0">
                          <a:effectLst/>
                          <a:latin typeface="Calibri" panose="020F0502020204030204" pitchFamily="34" charset="0"/>
                          <a:ea typeface="Calibri" panose="020F0502020204030204" pitchFamily="34" charset="0"/>
                          <a:cs typeface="Times New Roman" panose="02020603050405020304" pitchFamily="18" charset="0"/>
                        </a:rPr>
                        <a:t>Recuerda</a:t>
                      </a:r>
                      <a:r>
                        <a:rPr lang="es-MX" sz="800" i="0" dirty="0">
                          <a:effectLst/>
                          <a:latin typeface="Calibri" panose="020F0502020204030204" pitchFamily="34" charset="0"/>
                          <a:ea typeface="Calibri" panose="020F0502020204030204" pitchFamily="34" charset="0"/>
                          <a:cs typeface="Times New Roman" panose="02020603050405020304" pitchFamily="18" charset="0"/>
                        </a:rPr>
                        <a:t> personajes, estableciendo acontecimientos ocurridos al principio, en el medio y al final de un cuento </a:t>
                      </a:r>
                      <a:r>
                        <a:rPr lang="es-MX" sz="800" i="0" u="sng" dirty="0">
                          <a:effectLst/>
                          <a:latin typeface="Calibri" panose="020F0502020204030204" pitchFamily="34" charset="0"/>
                          <a:ea typeface="Calibri" panose="020F0502020204030204" pitchFamily="34" charset="0"/>
                          <a:cs typeface="Times New Roman" panose="02020603050405020304" pitchFamily="18" charset="0"/>
                        </a:rPr>
                        <a:t>leído y discutido</a:t>
                      </a:r>
                      <a:r>
                        <a:rPr lang="es-MX" sz="800" i="0" dirty="0">
                          <a:effectLst/>
                          <a:latin typeface="Calibri" panose="020F0502020204030204" pitchFamily="34" charset="0"/>
                          <a:ea typeface="Calibri" panose="020F0502020204030204" pitchFamily="34" charset="0"/>
                          <a:cs typeface="Times New Roman" panose="02020603050405020304" pitchFamily="18" charset="0"/>
                        </a:rPr>
                        <a:t> en clase.</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Define los términos (sabe  el significado) del </a:t>
                      </a:r>
                      <a:r>
                        <a:rPr lang="es-MX" sz="800" i="0"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MX" sz="800" i="0" dirty="0">
                          <a:effectLst/>
                          <a:latin typeface="Calibri" panose="020F0502020204030204" pitchFamily="34" charset="0"/>
                          <a:ea typeface="Calibri" panose="020F0502020204030204" pitchFamily="34" charset="0"/>
                          <a:cs typeface="Times New Roman" panose="02020603050405020304" pitchFamily="18" charset="0"/>
                        </a:rPr>
                        <a:t>: cuento, personaje, escenario, principal (más importante) y acontecimiento.</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u="sng" dirty="0">
                          <a:effectLst/>
                          <a:latin typeface="Calibri" panose="020F0502020204030204" pitchFamily="34" charset="0"/>
                          <a:ea typeface="Calibri" panose="020F0502020204030204" pitchFamily="34" charset="0"/>
                          <a:cs typeface="Times New Roman" panose="02020603050405020304" pitchFamily="18" charset="0"/>
                        </a:rPr>
                        <a:t>Identifica</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 personajes específicos, escenario y secuencia de eventos en un cuento nuevo (esto es, no es un cuento tradicional conocido),  leído y discutido en clase</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15000"/>
                        </a:lnSpc>
                        <a:spcBef>
                          <a:spcPts val="0"/>
                        </a:spcBef>
                        <a:spcAft>
                          <a:spcPts val="1000"/>
                        </a:spcAft>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NO EVALUADO</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Contesta </a:t>
                      </a:r>
                      <a:r>
                        <a:rPr lang="es-MX" sz="800" b="1" i="0" u="sng" dirty="0">
                          <a:effectLst/>
                          <a:latin typeface="Calibri" panose="020F0502020204030204" pitchFamily="34" charset="0"/>
                          <a:ea typeface="Calibri" panose="020F0502020204030204" pitchFamily="34" charset="0"/>
                          <a:cs typeface="Times New Roman" panose="02020603050405020304" pitchFamily="18" charset="0"/>
                        </a:rPr>
                        <a:t>preguntas descriptivas</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 sobre personajes, escenario o acontecimientos, en un cuento leído y discutido en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clase.</a:t>
                      </a:r>
                    </a:p>
                    <a:p>
                      <a:pPr marL="0" marR="0" algn="l">
                        <a:lnSpc>
                          <a:spcPct val="115000"/>
                        </a:lnSpc>
                        <a:spcBef>
                          <a:spcPts val="0"/>
                        </a:spcBef>
                        <a:spcAft>
                          <a:spcPts val="1000"/>
                        </a:spcAft>
                      </a:pPr>
                      <a:endParaRPr lang="es-MX"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endParaRPr lang="es-419" sz="800" i="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Relaciona acontecimientos del cuento a un personaje específico o escenario</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15000"/>
                        </a:lnSpc>
                        <a:spcBef>
                          <a:spcPts val="0"/>
                        </a:spcBef>
                        <a:spcAft>
                          <a:spcPts val="1000"/>
                        </a:spcAft>
                      </a:pPr>
                      <a:endParaRPr lang="es-MX"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endParaRPr lang="es-419" sz="800"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RL.K.3</a:t>
                      </a:r>
                      <a:r>
                        <a:rPr lang="es-MX" sz="800" i="1" dirty="0">
                          <a:effectLst/>
                          <a:latin typeface="Calibri" panose="020F0502020204030204" pitchFamily="34" charset="0"/>
                          <a:ea typeface="Calibri" panose="020F0502020204030204" pitchFamily="34" charset="0"/>
                          <a:cs typeface="Times New Roman" panose="02020603050405020304" pitchFamily="18" charset="0"/>
                        </a:rPr>
                        <a:t>  Con sugerencias y apoyo, identifican personajes, escenarios y acontecimientos importantes en un cuento (leído pero no discutido en clase).</a:t>
                      </a:r>
                      <a:endParaRPr lang="es-419"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sp>
        <p:nvSpPr>
          <p:cNvPr id="2" name="Rectangle 1"/>
          <p:cNvSpPr/>
          <p:nvPr/>
        </p:nvSpPr>
        <p:spPr>
          <a:xfrm>
            <a:off x="1981200" y="3038475"/>
            <a:ext cx="9144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799" y="4800600"/>
            <a:ext cx="942975"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38400" y="7162800"/>
            <a:ext cx="914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002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7</a:t>
            </a:fld>
            <a:endParaRPr lang="en-US" dirty="0"/>
          </a:p>
        </p:txBody>
      </p:sp>
      <p:sp>
        <p:nvSpPr>
          <p:cNvPr id="8" name="TextBox 7"/>
          <p:cNvSpPr txBox="1"/>
          <p:nvPr/>
        </p:nvSpPr>
        <p:spPr>
          <a:xfrm>
            <a:off x="373380" y="381000"/>
            <a:ext cx="6553200" cy="954107"/>
          </a:xfrm>
          <a:prstGeom prst="rect">
            <a:avLst/>
          </a:prstGeom>
          <a:noFill/>
        </p:spPr>
        <p:txBody>
          <a:bodyPr wrap="square" rtlCol="0">
            <a:spAutoFit/>
          </a:bodyPr>
          <a:lstStyle/>
          <a:p>
            <a:r>
              <a:rPr lang="es-419" sz="1400" b="1" dirty="0"/>
              <a:t>Trimestre uno: </a:t>
            </a:r>
            <a:r>
              <a:rPr lang="es-419" sz="1400" dirty="0"/>
              <a:t>Progresión de aprendizaje de </a:t>
            </a:r>
            <a:r>
              <a:rPr lang="es-419" sz="1400" b="1" u="sng" dirty="0"/>
              <a:t>Lectura de Texto Informativo  </a:t>
            </a:r>
          </a:p>
          <a:p>
            <a:r>
              <a:rPr lang="es-419" sz="1400" dirty="0"/>
              <a:t>En esta pre-evaluación se evalúan las casillas indicadas y resaltadas </a:t>
            </a:r>
            <a:r>
              <a:rPr lang="es-419" sz="1400" b="1" dirty="0"/>
              <a:t>antes del estándar</a:t>
            </a:r>
            <a:r>
              <a:rPr lang="es-419" sz="1400" dirty="0"/>
              <a:t>. El estándar como tal se evalúa en el CFA (</a:t>
            </a:r>
            <a:r>
              <a:rPr lang="es-419" sz="1400" i="1" dirty="0" err="1"/>
              <a:t>Common</a:t>
            </a:r>
            <a:r>
              <a:rPr lang="es-419" sz="1400" i="1" dirty="0"/>
              <a:t> </a:t>
            </a:r>
            <a:r>
              <a:rPr lang="es-419" sz="1400" i="1" dirty="0" err="1"/>
              <a:t>Formative</a:t>
            </a:r>
            <a:r>
              <a:rPr lang="es-419" sz="1400" i="1" dirty="0"/>
              <a:t> </a:t>
            </a:r>
            <a:r>
              <a:rPr lang="es-419" sz="1400" i="1" dirty="0" err="1" smtClean="0"/>
              <a:t>Assessment</a:t>
            </a:r>
            <a:r>
              <a:rPr lang="es-419" sz="1400" dirty="0" smtClean="0"/>
              <a:t>) </a:t>
            </a:r>
            <a:r>
              <a:rPr lang="es-419" sz="1400" dirty="0"/>
              <a:t>al final de cada trimestre.</a:t>
            </a:r>
          </a:p>
        </p:txBody>
      </p:sp>
      <p:graphicFrame>
        <p:nvGraphicFramePr>
          <p:cNvPr id="2" name="Table 1"/>
          <p:cNvGraphicFramePr>
            <a:graphicFrameLocks noGrp="1"/>
          </p:cNvGraphicFramePr>
          <p:nvPr>
            <p:extLst>
              <p:ext uri="{D42A27DB-BD31-4B8C-83A1-F6EECF244321}">
                <p14:modId xmlns:p14="http://schemas.microsoft.com/office/powerpoint/2010/main" val="392606940"/>
              </p:ext>
            </p:extLst>
          </p:nvPr>
        </p:nvGraphicFramePr>
        <p:xfrm>
          <a:off x="357505" y="1335086"/>
          <a:ext cx="6584949" cy="1821434"/>
        </p:xfrm>
        <a:graphic>
          <a:graphicData uri="http://schemas.openxmlformats.org/drawingml/2006/table">
            <a:tbl>
              <a:tblPr firstRow="1" firstCol="1" bandRow="1"/>
              <a:tblGrid>
                <a:gridCol w="861695"/>
                <a:gridCol w="838200"/>
                <a:gridCol w="838200"/>
                <a:gridCol w="990600"/>
                <a:gridCol w="762000"/>
                <a:gridCol w="609600"/>
                <a:gridCol w="922507"/>
                <a:gridCol w="762147"/>
              </a:tblGrid>
              <a:tr h="30054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0964" marR="30964" marT="0" marB="0" anchor="ctr">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0964" marR="3096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e</a:t>
                      </a:r>
                      <a:endParaRPr lang="en-US" sz="800" dirty="0">
                        <a:effectLst/>
                        <a:latin typeface="Calibri"/>
                        <a:ea typeface="Calibri"/>
                        <a:cs typeface="Times New Roman"/>
                      </a:endParaRPr>
                    </a:p>
                  </a:txBody>
                  <a:tcPr marL="30964" marR="3096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a:t>
                      </a:r>
                      <a:r>
                        <a:rPr lang="en-US" sz="800">
                          <a:solidFill>
                            <a:srgbClr val="000000"/>
                          </a:solidFill>
                          <a:effectLst/>
                          <a:latin typeface="Calibri"/>
                          <a:ea typeface="Times New Roman"/>
                          <a:cs typeface="Times New Roman"/>
                        </a:rPr>
                        <a:t>f</a:t>
                      </a:r>
                      <a:endParaRPr lang="en-US" sz="800">
                        <a:effectLst/>
                        <a:latin typeface="Calibri"/>
                        <a:ea typeface="Calibri"/>
                        <a:cs typeface="Times New Roman"/>
                      </a:endParaRPr>
                    </a:p>
                  </a:txBody>
                  <a:tcPr marL="30964" marR="3096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2 -Ch</a:t>
                      </a:r>
                      <a:endParaRPr lang="en-US" sz="800">
                        <a:effectLst/>
                        <a:latin typeface="Calibri"/>
                        <a:ea typeface="Calibri"/>
                        <a:cs typeface="Times New Roman"/>
                      </a:endParaRPr>
                    </a:p>
                  </a:txBody>
                  <a:tcPr marL="30964" marR="3096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Ci</a:t>
                      </a:r>
                      <a:endParaRPr lang="en-US" sz="800">
                        <a:effectLst/>
                        <a:latin typeface="Calibri"/>
                        <a:ea typeface="Calibri"/>
                        <a:cs typeface="Times New Roman"/>
                      </a:endParaRPr>
                    </a:p>
                  </a:txBody>
                  <a:tcPr marL="30964" marR="3096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2 -Cl</a:t>
                      </a:r>
                      <a:endParaRPr lang="en-US" sz="800">
                        <a:effectLst/>
                        <a:latin typeface="Calibri"/>
                        <a:ea typeface="Calibri"/>
                        <a:cs typeface="Times New Roman"/>
                      </a:endParaRPr>
                    </a:p>
                  </a:txBody>
                  <a:tcPr marL="30964" marR="3096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smtClean="0">
                          <a:solidFill>
                            <a:srgbClr val="000000"/>
                          </a:solidFill>
                          <a:effectLst/>
                          <a:latin typeface="Calibri"/>
                          <a:ea typeface="Times New Roman"/>
                          <a:cs typeface="Times New Roman"/>
                        </a:rPr>
                        <a:t>Estándar</a:t>
                      </a:r>
                      <a:endParaRPr lang="en-US" sz="800" dirty="0">
                        <a:effectLst/>
                        <a:latin typeface="Calibri"/>
                        <a:ea typeface="Calibri"/>
                        <a:cs typeface="Times New Roman"/>
                      </a:endParaRPr>
                    </a:p>
                  </a:txBody>
                  <a:tcPr marL="30964" marR="30964" marT="0" marB="0" anchor="ctr">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1488568">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Recuerda detalles de un cuento que el maestro ha leído y discutido con la clase (memorización).</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Define y entiende el lenguaje académico estándar: preguntar, contestar, preguntas y </a:t>
                      </a:r>
                      <a:r>
                        <a:rPr lang="es-MX" sz="800" i="0" dirty="0" smtClean="0">
                          <a:effectLst/>
                          <a:latin typeface="Calibri" panose="020F0502020204030204" pitchFamily="34" charset="0"/>
                          <a:ea typeface="Calibri" panose="020F0502020204030204" pitchFamily="34" charset="0"/>
                          <a:cs typeface="Times New Roman" panose="02020603050405020304" pitchFamily="18" charset="0"/>
                        </a:rPr>
                        <a:t>detalles clave.</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Identifica dónde encontrar información en un texto expositivo (título, encabezados, dibujos, cubierta, etc...).  </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Contesta preguntas sobre textos informativos  leídos y discutidos en clase con las interrogantes: quién, qué, dónde, cuándo,  o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cómo.</a:t>
                      </a:r>
                    </a:p>
                    <a:p>
                      <a:pPr marL="0" marR="0" algn="l">
                        <a:lnSpc>
                          <a:spcPct val="115000"/>
                        </a:lnSpc>
                        <a:spcBef>
                          <a:spcPts val="0"/>
                        </a:spcBef>
                        <a:spcAft>
                          <a:spcPts val="1000"/>
                        </a:spcAft>
                      </a:pPr>
                      <a:r>
                        <a:rPr lang="en-US" sz="800" b="1" i="0" dirty="0" smtClean="0">
                          <a:effectLst/>
                          <a:latin typeface="Calibri" panose="020F0502020204030204" pitchFamily="34" charset="0"/>
                          <a:ea typeface="Calibri" panose="020F0502020204030204" pitchFamily="34" charset="0"/>
                          <a:cs typeface="Times New Roman" panose="02020603050405020304" pitchFamily="18" charset="0"/>
                        </a:rPr>
                        <a:t>NO</a:t>
                      </a:r>
                      <a:r>
                        <a:rPr lang="en-US"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EVALUADO</a:t>
                      </a:r>
                      <a:endParaRPr lang="es-419" sz="7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Entiende que los detalles </a:t>
                      </a:r>
                      <a:r>
                        <a:rPr lang="es-MX" sz="800" i="0" dirty="0" smtClean="0">
                          <a:effectLst/>
                          <a:latin typeface="Calibri" panose="020F0502020204030204" pitchFamily="34" charset="0"/>
                          <a:ea typeface="Calibri" panose="020F0502020204030204" pitchFamily="34" charset="0"/>
                          <a:cs typeface="Times New Roman" panose="02020603050405020304" pitchFamily="18" charset="0"/>
                        </a:rPr>
                        <a:t>clave </a:t>
                      </a:r>
                      <a:r>
                        <a:rPr lang="es-MX" sz="800" i="0" dirty="0">
                          <a:effectLst/>
                          <a:latin typeface="Calibri" panose="020F0502020204030204" pitchFamily="34" charset="0"/>
                          <a:ea typeface="Calibri" panose="020F0502020204030204" pitchFamily="34" charset="0"/>
                          <a:cs typeface="Times New Roman" panose="02020603050405020304" pitchFamily="18" charset="0"/>
                        </a:rPr>
                        <a:t>de un texto apoyan (nos dice) de qué trata el cuento.</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Resume una secuencia de eventos.  </a:t>
                      </a:r>
                      <a:endParaRPr lang="es-MX"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419"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s-419" sz="8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Contesta y hace preguntas sobre un texto leído en clase usando detalles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clave </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del texto (lo puede hacer con poca discusión previa</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419" sz="8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RI.K.1</a:t>
                      </a:r>
                      <a:r>
                        <a:rPr lang="es-MX" sz="800" i="1" dirty="0">
                          <a:effectLst/>
                          <a:latin typeface="Calibri" panose="020F0502020204030204" pitchFamily="34" charset="0"/>
                          <a:ea typeface="Calibri" panose="020F0502020204030204" pitchFamily="34" charset="0"/>
                          <a:cs typeface="Times New Roman" panose="02020603050405020304" pitchFamily="18" charset="0"/>
                        </a:rPr>
                        <a:t>  Con sugerencias y apoyo, hacen y contestan preguntas sobre los detalles clave de un texto.</a:t>
                      </a:r>
                      <a:endParaRPr lang="es-419"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96040406"/>
              </p:ext>
            </p:extLst>
          </p:nvPr>
        </p:nvGraphicFramePr>
        <p:xfrm>
          <a:off x="379730" y="3226929"/>
          <a:ext cx="6584950" cy="1933322"/>
        </p:xfrm>
        <a:graphic>
          <a:graphicData uri="http://schemas.openxmlformats.org/drawingml/2006/table">
            <a:tbl>
              <a:tblPr firstRow="1" firstCol="1" bandRow="1"/>
              <a:tblGrid>
                <a:gridCol w="839470"/>
                <a:gridCol w="914400"/>
                <a:gridCol w="838200"/>
                <a:gridCol w="914400"/>
                <a:gridCol w="990600"/>
                <a:gridCol w="838200"/>
                <a:gridCol w="679201"/>
                <a:gridCol w="570479"/>
              </a:tblGrid>
              <a:tr h="131954">
                <a:tc>
                  <a:txBody>
                    <a:bodyPr/>
                    <a:lstStyle/>
                    <a:p>
                      <a:pPr marL="0" marR="0" algn="ctr" defTabSz="966612" rtl="0" eaLnBrk="1" latinLnBrk="0" hangingPunct="1">
                        <a:lnSpc>
                          <a:spcPct val="115000"/>
                        </a:lnSpc>
                        <a:spcBef>
                          <a:spcPts val="0"/>
                        </a:spcBef>
                        <a:spcAft>
                          <a:spcPts val="0"/>
                        </a:spcAft>
                      </a:pPr>
                      <a:r>
                        <a:rPr lang="es-ES" sz="800" b="1" kern="1200" dirty="0">
                          <a:solidFill>
                            <a:srgbClr val="000000"/>
                          </a:solidFill>
                          <a:effectLst/>
                          <a:latin typeface="Calibri"/>
                          <a:ea typeface="Times New Roman"/>
                          <a:cs typeface="Times New Roman"/>
                        </a:rPr>
                        <a:t>DOK 1 - </a:t>
                      </a:r>
                      <a:r>
                        <a:rPr lang="es-ES" sz="800" b="1" kern="1200" dirty="0" err="1">
                          <a:solidFill>
                            <a:srgbClr val="000000"/>
                          </a:solidFill>
                          <a:effectLst/>
                          <a:latin typeface="Calibri"/>
                          <a:ea typeface="Times New Roman"/>
                          <a:cs typeface="Times New Roman"/>
                        </a:rPr>
                        <a:t>Ka</a:t>
                      </a:r>
                      <a:endParaRPr lang="es-419" sz="800" b="1" kern="1200" dirty="0">
                        <a:solidFill>
                          <a:srgbClr val="000000"/>
                        </a:solidFill>
                        <a:effectLst/>
                        <a:latin typeface="Calibri"/>
                        <a:ea typeface="Times New Roman"/>
                        <a:cs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defTabSz="966612" rtl="0" eaLnBrk="1" latinLnBrk="0" hangingPunct="1">
                        <a:lnSpc>
                          <a:spcPct val="115000"/>
                        </a:lnSpc>
                        <a:spcBef>
                          <a:spcPts val="0"/>
                        </a:spcBef>
                        <a:spcAft>
                          <a:spcPts val="0"/>
                        </a:spcAft>
                      </a:pPr>
                      <a:r>
                        <a:rPr lang="es-ES" sz="800" b="1" kern="1200" dirty="0" err="1">
                          <a:solidFill>
                            <a:srgbClr val="000000"/>
                          </a:solidFill>
                          <a:effectLst/>
                          <a:latin typeface="Calibri"/>
                          <a:ea typeface="Times New Roman"/>
                          <a:cs typeface="Times New Roman"/>
                        </a:rPr>
                        <a:t>Dok</a:t>
                      </a:r>
                      <a:r>
                        <a:rPr lang="es-ES" sz="800" b="1" kern="1200" dirty="0">
                          <a:solidFill>
                            <a:srgbClr val="000000"/>
                          </a:solidFill>
                          <a:effectLst/>
                          <a:latin typeface="Calibri"/>
                          <a:ea typeface="Times New Roman"/>
                          <a:cs typeface="Times New Roman"/>
                        </a:rPr>
                        <a:t> 1 - Kc</a:t>
                      </a:r>
                      <a:endParaRPr lang="es-419" sz="800" b="1" kern="1200" dirty="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defTabSz="966612" rtl="0" eaLnBrk="1" latinLnBrk="0" hangingPunct="1">
                        <a:lnSpc>
                          <a:spcPct val="115000"/>
                        </a:lnSpc>
                        <a:spcBef>
                          <a:spcPts val="0"/>
                        </a:spcBef>
                        <a:spcAft>
                          <a:spcPts val="0"/>
                        </a:spcAft>
                      </a:pPr>
                      <a:r>
                        <a:rPr lang="es-ES" sz="800" b="1" kern="1200">
                          <a:solidFill>
                            <a:srgbClr val="000000"/>
                          </a:solidFill>
                          <a:effectLst/>
                          <a:latin typeface="Calibri"/>
                          <a:ea typeface="Times New Roman"/>
                          <a:cs typeface="Times New Roman"/>
                        </a:rPr>
                        <a:t>Dok 1 - Cf</a:t>
                      </a:r>
                      <a:endParaRPr lang="es-419" sz="800" b="1" kern="120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defTabSz="966612" rtl="0" eaLnBrk="1" latinLnBrk="0" hangingPunct="1">
                        <a:lnSpc>
                          <a:spcPct val="115000"/>
                        </a:lnSpc>
                        <a:spcBef>
                          <a:spcPts val="0"/>
                        </a:spcBef>
                        <a:spcAft>
                          <a:spcPts val="0"/>
                        </a:spcAft>
                      </a:pPr>
                      <a:r>
                        <a:rPr lang="es-ES" sz="800" b="1" kern="1200" dirty="0">
                          <a:solidFill>
                            <a:srgbClr val="000000"/>
                          </a:solidFill>
                          <a:effectLst/>
                          <a:latin typeface="Calibri"/>
                          <a:ea typeface="Times New Roman"/>
                          <a:cs typeface="Times New Roman"/>
                        </a:rPr>
                        <a:t>DOK 2 - Ch</a:t>
                      </a:r>
                      <a:endParaRPr lang="es-419" sz="800" b="1" kern="1200" dirty="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defTabSz="966612" rtl="0" eaLnBrk="1" latinLnBrk="0" hangingPunct="1">
                        <a:lnSpc>
                          <a:spcPct val="115000"/>
                        </a:lnSpc>
                        <a:spcBef>
                          <a:spcPts val="0"/>
                        </a:spcBef>
                        <a:spcAft>
                          <a:spcPts val="0"/>
                        </a:spcAft>
                      </a:pPr>
                      <a:r>
                        <a:rPr lang="es-ES" sz="800" b="1" kern="1200">
                          <a:solidFill>
                            <a:srgbClr val="000000"/>
                          </a:solidFill>
                          <a:effectLst/>
                          <a:latin typeface="Calibri"/>
                          <a:ea typeface="Times New Roman"/>
                          <a:cs typeface="Times New Roman"/>
                        </a:rPr>
                        <a:t>DOK 2 -Ck</a:t>
                      </a:r>
                      <a:endParaRPr lang="es-419" sz="800" b="1" kern="120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defTabSz="966612" rtl="0" eaLnBrk="1" latinLnBrk="0" hangingPunct="1">
                        <a:lnSpc>
                          <a:spcPct val="115000"/>
                        </a:lnSpc>
                        <a:spcBef>
                          <a:spcPts val="0"/>
                        </a:spcBef>
                        <a:spcAft>
                          <a:spcPts val="0"/>
                        </a:spcAft>
                      </a:pPr>
                      <a:r>
                        <a:rPr lang="es-ES" sz="800" b="1" kern="1200">
                          <a:solidFill>
                            <a:srgbClr val="000000"/>
                          </a:solidFill>
                          <a:effectLst/>
                          <a:latin typeface="Calibri"/>
                          <a:ea typeface="Times New Roman"/>
                          <a:cs typeface="Times New Roman"/>
                        </a:rPr>
                        <a:t>DOK 2 - Cl</a:t>
                      </a:r>
                      <a:endParaRPr lang="es-419" sz="800" b="1" kern="120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defTabSz="966612" rtl="0" eaLnBrk="1" latinLnBrk="0" hangingPunct="1">
                        <a:lnSpc>
                          <a:spcPct val="115000"/>
                        </a:lnSpc>
                        <a:spcBef>
                          <a:spcPts val="0"/>
                        </a:spcBef>
                        <a:spcAft>
                          <a:spcPts val="0"/>
                        </a:spcAft>
                      </a:pPr>
                      <a:r>
                        <a:rPr lang="es-ES" sz="800" b="1" kern="1200" dirty="0">
                          <a:solidFill>
                            <a:srgbClr val="000000"/>
                          </a:solidFill>
                          <a:effectLst/>
                          <a:latin typeface="Calibri"/>
                          <a:ea typeface="Times New Roman"/>
                          <a:cs typeface="Times New Roman"/>
                        </a:rPr>
                        <a:t>DOK 2 – Cl</a:t>
                      </a:r>
                      <a:endParaRPr lang="es-419" sz="800" b="1" kern="1200" dirty="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a:txBody>
                    <a:bodyPr/>
                    <a:lstStyle/>
                    <a:p>
                      <a:pPr marL="0" marR="0" algn="ctr" defTabSz="966612" rtl="0" eaLnBrk="1" latinLnBrk="0" hangingPunct="1">
                        <a:lnSpc>
                          <a:spcPct val="115000"/>
                        </a:lnSpc>
                        <a:spcBef>
                          <a:spcPts val="0"/>
                        </a:spcBef>
                        <a:spcAft>
                          <a:spcPts val="0"/>
                        </a:spcAft>
                      </a:pPr>
                      <a:r>
                        <a:rPr lang="en-US" sz="800" b="1" kern="1200" dirty="0" err="1">
                          <a:solidFill>
                            <a:srgbClr val="000000"/>
                          </a:solidFill>
                          <a:effectLst/>
                          <a:latin typeface="Calibri"/>
                          <a:ea typeface="Times New Roman"/>
                          <a:cs typeface="Times New Roman"/>
                        </a:rPr>
                        <a:t>Estándar</a:t>
                      </a:r>
                      <a:endParaRPr lang="es-419" sz="800" b="1" kern="1200" dirty="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rgbClr val="BFBFBF"/>
                    </a:solidFill>
                  </a:tcPr>
                </a:tc>
              </a:tr>
              <a:tr h="376751">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Recuerda detalles sobre un texto informativo leído y discutido en clase.</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Define los términos (sabe  el significado) del </a:t>
                      </a:r>
                      <a:r>
                        <a:rPr lang="es-MX" sz="800" i="0" u="sng" dirty="0" smtClean="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MX" sz="800" i="0" dirty="0" smtClean="0">
                          <a:effectLst/>
                          <a:latin typeface="Calibri" panose="020F0502020204030204" pitchFamily="34" charset="0"/>
                          <a:ea typeface="Calibri" panose="020F0502020204030204" pitchFamily="34" charset="0"/>
                          <a:cs typeface="Times New Roman" panose="02020603050405020304" pitchFamily="18" charset="0"/>
                        </a:rPr>
                        <a:t>: identifica</a:t>
                      </a:r>
                      <a:r>
                        <a:rPr lang="es-MX" sz="800" i="0" dirty="0">
                          <a:effectLst/>
                          <a:latin typeface="Calibri" panose="020F0502020204030204" pitchFamily="34" charset="0"/>
                          <a:ea typeface="Calibri" panose="020F0502020204030204" pitchFamily="34" charset="0"/>
                          <a:cs typeface="Times New Roman" panose="02020603050405020304" pitchFamily="18" charset="0"/>
                        </a:rPr>
                        <a:t>, principal, tema, “tema principal”, recontar, </a:t>
                      </a:r>
                      <a:r>
                        <a:rPr lang="es-MX" sz="800" i="0" dirty="0" smtClean="0">
                          <a:effectLst/>
                          <a:latin typeface="Calibri" panose="020F0502020204030204" pitchFamily="34" charset="0"/>
                          <a:ea typeface="Calibri" panose="020F0502020204030204" pitchFamily="34" charset="0"/>
                          <a:cs typeface="Times New Roman" panose="02020603050405020304" pitchFamily="18" charset="0"/>
                        </a:rPr>
                        <a:t>detalles clave </a:t>
                      </a:r>
                      <a:r>
                        <a:rPr lang="es-MX" sz="800" i="0" dirty="0">
                          <a:effectLst/>
                          <a:latin typeface="Calibri" panose="020F0502020204030204" pitchFamily="34" charset="0"/>
                          <a:ea typeface="Calibri" panose="020F0502020204030204" pitchFamily="34" charset="0"/>
                          <a:cs typeface="Times New Roman" panose="02020603050405020304" pitchFamily="18" charset="0"/>
                        </a:rPr>
                        <a:t>y texto.</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Contesta preguntas sobre detalles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clave</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de </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un texto informativo leído y discutido en clase.  </a:t>
                      </a:r>
                      <a:endParaRPr lang="es-MX"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66612" rtl="0" eaLnBrk="1" fontAlgn="auto" latinLnBrk="0" hangingPunct="1">
                        <a:lnSpc>
                          <a:spcPct val="115000"/>
                        </a:lnSpc>
                        <a:spcBef>
                          <a:spcPts val="0"/>
                        </a:spcBef>
                        <a:spcAft>
                          <a:spcPts val="1000"/>
                        </a:spcAft>
                        <a:buClrTx/>
                        <a:buSzTx/>
                        <a:buFontTx/>
                        <a:buNone/>
                        <a:tabLst/>
                        <a:defRPr/>
                      </a:pPr>
                      <a:r>
                        <a:rPr lang="en-US" sz="800" b="1" i="0" dirty="0" smtClean="0">
                          <a:effectLst/>
                          <a:latin typeface="Calibri" panose="020F0502020204030204" pitchFamily="34" charset="0"/>
                          <a:ea typeface="Calibri" panose="020F0502020204030204" pitchFamily="34" charset="0"/>
                          <a:cs typeface="Times New Roman" panose="02020603050405020304" pitchFamily="18" charset="0"/>
                        </a:rPr>
                        <a:t>NO</a:t>
                      </a:r>
                      <a:r>
                        <a:rPr lang="en-US"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EVALUADO</a:t>
                      </a:r>
                      <a:endParaRPr lang="es-419"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u="sng" dirty="0">
                          <a:effectLst/>
                          <a:latin typeface="Calibri" panose="020F0502020204030204" pitchFamily="34" charset="0"/>
                          <a:ea typeface="Calibri" panose="020F0502020204030204" pitchFamily="34" charset="0"/>
                          <a:cs typeface="Times New Roman" panose="02020603050405020304" pitchFamily="18" charset="0"/>
                        </a:rPr>
                        <a:t>Desarrollo de concepto</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Entiende que los detalles </a:t>
                      </a:r>
                      <a:r>
                        <a:rPr lang="es-MX" sz="800" i="0" dirty="0" smtClean="0">
                          <a:effectLst/>
                          <a:latin typeface="Calibri" panose="020F0502020204030204" pitchFamily="34" charset="0"/>
                          <a:ea typeface="Calibri" panose="020F0502020204030204" pitchFamily="34" charset="0"/>
                          <a:cs typeface="Times New Roman" panose="02020603050405020304" pitchFamily="18" charset="0"/>
                        </a:rPr>
                        <a:t>clave </a:t>
                      </a:r>
                      <a:r>
                        <a:rPr lang="es-MX" sz="800" i="0" dirty="0">
                          <a:effectLst/>
                          <a:latin typeface="Calibri" panose="020F0502020204030204" pitchFamily="34" charset="0"/>
                          <a:ea typeface="Calibri" panose="020F0502020204030204" pitchFamily="34" charset="0"/>
                          <a:cs typeface="Times New Roman" panose="02020603050405020304" pitchFamily="18" charset="0"/>
                        </a:rPr>
                        <a:t>apoyan (nos hablan sobre) el tema principal del texto. Entiende el término: “tema principal”.</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Resume (vuelve a decir) los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detalles clave </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de un texto  leído en clase, siguiendo una secuencia de lo sucedido al  principio, en el medio y al final (con poca ayuda). </a:t>
                      </a:r>
                      <a:endParaRPr lang="es-MX"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419" sz="800" b="1" i="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Identifica el tema principal de un texto informativo haciendo referencia a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detalles clave </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del texto (muy poquita ayuda</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RI.K.2</a:t>
                      </a:r>
                      <a:r>
                        <a:rPr lang="es-MX" sz="800" i="1" dirty="0">
                          <a:effectLst/>
                          <a:latin typeface="Calibri" panose="020F0502020204030204" pitchFamily="34" charset="0"/>
                          <a:ea typeface="Calibri" panose="020F0502020204030204" pitchFamily="34" charset="0"/>
                          <a:cs typeface="Times New Roman" panose="02020603050405020304" pitchFamily="18" charset="0"/>
                        </a:rPr>
                        <a:t>  Con sugerencias y apoyo, identifican el tema principal y recuentan los </a:t>
                      </a:r>
                      <a:r>
                        <a:rPr lang="es-MX" sz="800" i="1" dirty="0" smtClean="0">
                          <a:effectLst/>
                          <a:latin typeface="Calibri" panose="020F0502020204030204" pitchFamily="34" charset="0"/>
                          <a:ea typeface="Calibri" panose="020F0502020204030204" pitchFamily="34" charset="0"/>
                          <a:cs typeface="Times New Roman" panose="02020603050405020304" pitchFamily="18" charset="0"/>
                        </a:rPr>
                        <a:t>detalles clave </a:t>
                      </a:r>
                      <a:r>
                        <a:rPr lang="es-MX" sz="800" i="1" dirty="0">
                          <a:effectLst/>
                          <a:latin typeface="Calibri" panose="020F0502020204030204" pitchFamily="34" charset="0"/>
                          <a:ea typeface="Calibri" panose="020F0502020204030204" pitchFamily="34" charset="0"/>
                          <a:cs typeface="Times New Roman" panose="02020603050405020304" pitchFamily="18" charset="0"/>
                        </a:rPr>
                        <a:t>de un texto.</a:t>
                      </a:r>
                      <a:endParaRPr lang="es-419"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hMerge="1">
                  <a:txBody>
                    <a:bodyPr/>
                    <a:lstStyle/>
                    <a:p>
                      <a:endParaRPr lang="es-419"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81203638"/>
              </p:ext>
            </p:extLst>
          </p:nvPr>
        </p:nvGraphicFramePr>
        <p:xfrm>
          <a:off x="379730" y="5334000"/>
          <a:ext cx="6584950" cy="2353946"/>
        </p:xfrm>
        <a:graphic>
          <a:graphicData uri="http://schemas.openxmlformats.org/drawingml/2006/table">
            <a:tbl>
              <a:tblPr firstRow="1" firstCol="1" bandRow="1"/>
              <a:tblGrid>
                <a:gridCol w="839470"/>
                <a:gridCol w="845778"/>
                <a:gridCol w="830622"/>
                <a:gridCol w="685800"/>
                <a:gridCol w="685800"/>
                <a:gridCol w="609600"/>
                <a:gridCol w="990600"/>
                <a:gridCol w="533400"/>
                <a:gridCol w="563880"/>
              </a:tblGrid>
              <a:tr h="126165">
                <a:tc>
                  <a:txBody>
                    <a:bodyPr/>
                    <a:lstStyle/>
                    <a:p>
                      <a:pPr marL="0" marR="0" algn="ctr" defTabSz="966612" rtl="0" eaLnBrk="1" latinLnBrk="0" hangingPunct="1">
                        <a:lnSpc>
                          <a:spcPct val="115000"/>
                        </a:lnSpc>
                        <a:spcBef>
                          <a:spcPts val="0"/>
                        </a:spcBef>
                        <a:spcAft>
                          <a:spcPts val="0"/>
                        </a:spcAft>
                      </a:pPr>
                      <a:r>
                        <a:rPr lang="es-ES" sz="800" b="1" kern="1200" dirty="0">
                          <a:solidFill>
                            <a:srgbClr val="000000"/>
                          </a:solidFill>
                          <a:effectLst/>
                          <a:latin typeface="Calibri"/>
                          <a:ea typeface="Times New Roman"/>
                          <a:cs typeface="Times New Roman"/>
                        </a:rPr>
                        <a:t>DOK 1 - </a:t>
                      </a:r>
                      <a:r>
                        <a:rPr lang="es-ES" sz="800" b="1" kern="1200" dirty="0" err="1">
                          <a:solidFill>
                            <a:srgbClr val="000000"/>
                          </a:solidFill>
                          <a:effectLst/>
                          <a:latin typeface="Calibri"/>
                          <a:ea typeface="Times New Roman"/>
                          <a:cs typeface="Times New Roman"/>
                        </a:rPr>
                        <a:t>Ka</a:t>
                      </a:r>
                      <a:endParaRPr lang="es-419" sz="800" b="1" kern="1200" dirty="0">
                        <a:solidFill>
                          <a:srgbClr val="000000"/>
                        </a:solidFill>
                        <a:effectLst/>
                        <a:latin typeface="Calibri"/>
                        <a:ea typeface="Times New Roman"/>
                        <a:cs typeface="Times New Roman"/>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defTabSz="966612" rtl="0" eaLnBrk="1" latinLnBrk="0" hangingPunct="1">
                        <a:lnSpc>
                          <a:spcPct val="115000"/>
                        </a:lnSpc>
                        <a:spcBef>
                          <a:spcPts val="0"/>
                        </a:spcBef>
                        <a:spcAft>
                          <a:spcPts val="0"/>
                        </a:spcAft>
                      </a:pPr>
                      <a:r>
                        <a:rPr lang="es-ES" sz="800" b="1" kern="1200">
                          <a:solidFill>
                            <a:srgbClr val="000000"/>
                          </a:solidFill>
                          <a:effectLst/>
                          <a:latin typeface="Calibri"/>
                          <a:ea typeface="Times New Roman"/>
                          <a:cs typeface="Times New Roman"/>
                        </a:rPr>
                        <a:t>DOK 1 - Kc</a:t>
                      </a:r>
                      <a:endParaRPr lang="es-419" sz="800" b="1" kern="120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defTabSz="966612" rtl="0" eaLnBrk="1" latinLnBrk="0" hangingPunct="1">
                        <a:lnSpc>
                          <a:spcPct val="115000"/>
                        </a:lnSpc>
                        <a:spcBef>
                          <a:spcPts val="0"/>
                        </a:spcBef>
                        <a:spcAft>
                          <a:spcPts val="0"/>
                        </a:spcAft>
                      </a:pPr>
                      <a:r>
                        <a:rPr lang="es-ES" sz="800" b="1" kern="1200" dirty="0">
                          <a:solidFill>
                            <a:srgbClr val="000000"/>
                          </a:solidFill>
                          <a:effectLst/>
                          <a:latin typeface="Calibri"/>
                          <a:ea typeface="Times New Roman"/>
                          <a:cs typeface="Times New Roman"/>
                        </a:rPr>
                        <a:t>DOK 1 - Cf</a:t>
                      </a:r>
                      <a:endParaRPr lang="es-419" sz="800" b="1" kern="1200" dirty="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gridSpan="3">
                  <a:txBody>
                    <a:bodyPr/>
                    <a:lstStyle/>
                    <a:p>
                      <a:pPr marL="0" marR="0" algn="ctr" defTabSz="966612" rtl="0" eaLnBrk="1" latinLnBrk="0" hangingPunct="1">
                        <a:lnSpc>
                          <a:spcPct val="115000"/>
                        </a:lnSpc>
                        <a:spcBef>
                          <a:spcPts val="0"/>
                        </a:spcBef>
                        <a:spcAft>
                          <a:spcPts val="0"/>
                        </a:spcAft>
                      </a:pPr>
                      <a:r>
                        <a:rPr lang="es-ES" sz="800" b="1" kern="1200" dirty="0">
                          <a:solidFill>
                            <a:srgbClr val="000000"/>
                          </a:solidFill>
                          <a:effectLst/>
                          <a:latin typeface="Calibri"/>
                          <a:ea typeface="Times New Roman"/>
                          <a:cs typeface="Times New Roman"/>
                        </a:rPr>
                        <a:t>DOK 2 – Ch – Desarrollo de conceptos</a:t>
                      </a:r>
                      <a:endParaRPr lang="es-419" sz="800" b="1" kern="1200" dirty="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hMerge="1">
                  <a:txBody>
                    <a:bodyPr/>
                    <a:lstStyle/>
                    <a:p>
                      <a:endParaRPr lang="es-419"/>
                    </a:p>
                  </a:txBody>
                  <a:tcPr/>
                </a:tc>
                <a:tc hMerge="1">
                  <a:txBody>
                    <a:bodyPr/>
                    <a:lstStyle/>
                    <a:p>
                      <a:endParaRPr lang="es-419"/>
                    </a:p>
                  </a:txBody>
                  <a:tcPr/>
                </a:tc>
                <a:tc>
                  <a:txBody>
                    <a:bodyPr/>
                    <a:lstStyle/>
                    <a:p>
                      <a:pPr marL="0" marR="0" algn="ctr" defTabSz="966612" rtl="0" eaLnBrk="1" latinLnBrk="0" hangingPunct="1">
                        <a:lnSpc>
                          <a:spcPct val="115000"/>
                        </a:lnSpc>
                        <a:spcBef>
                          <a:spcPts val="0"/>
                        </a:spcBef>
                        <a:spcAft>
                          <a:spcPts val="0"/>
                        </a:spcAft>
                      </a:pPr>
                      <a:r>
                        <a:rPr lang="es-ES" sz="800" b="1" kern="1200">
                          <a:solidFill>
                            <a:srgbClr val="000000"/>
                          </a:solidFill>
                          <a:effectLst/>
                          <a:latin typeface="Calibri"/>
                          <a:ea typeface="Times New Roman"/>
                          <a:cs typeface="Times New Roman"/>
                        </a:rPr>
                        <a:t>DOK 3 - ANp</a:t>
                      </a:r>
                      <a:endParaRPr lang="es-419" sz="800" b="1" kern="120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a:txBody>
                    <a:bodyPr/>
                    <a:lstStyle/>
                    <a:p>
                      <a:pPr marL="0" marR="0" algn="ctr" defTabSz="966612" rtl="0" eaLnBrk="1" latinLnBrk="0" hangingPunct="1">
                        <a:lnSpc>
                          <a:spcPct val="115000"/>
                        </a:lnSpc>
                        <a:spcBef>
                          <a:spcPts val="0"/>
                        </a:spcBef>
                        <a:spcAft>
                          <a:spcPts val="0"/>
                        </a:spcAft>
                      </a:pPr>
                      <a:r>
                        <a:rPr lang="es-ES" sz="800" b="1" kern="1200" dirty="0">
                          <a:solidFill>
                            <a:srgbClr val="000000"/>
                          </a:solidFill>
                          <a:effectLst/>
                          <a:latin typeface="Calibri"/>
                          <a:ea typeface="Times New Roman"/>
                          <a:cs typeface="Times New Roman"/>
                        </a:rPr>
                        <a:t>DOK 3 – Cu</a:t>
                      </a:r>
                      <a:endParaRPr lang="es-419" sz="800" b="1" kern="1200" dirty="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defTabSz="966612" rtl="0" eaLnBrk="1" latinLnBrk="0" hangingPunct="1">
                        <a:lnSpc>
                          <a:spcPct val="115000"/>
                        </a:lnSpc>
                        <a:spcBef>
                          <a:spcPts val="0"/>
                        </a:spcBef>
                        <a:spcAft>
                          <a:spcPts val="0"/>
                        </a:spcAft>
                      </a:pPr>
                      <a:r>
                        <a:rPr lang="en-US" sz="800" b="1" kern="1200" dirty="0" err="1">
                          <a:solidFill>
                            <a:srgbClr val="000000"/>
                          </a:solidFill>
                          <a:effectLst/>
                          <a:latin typeface="Calibri"/>
                          <a:ea typeface="Times New Roman"/>
                          <a:cs typeface="Times New Roman"/>
                        </a:rPr>
                        <a:t>Estándar</a:t>
                      </a:r>
                      <a:endParaRPr lang="es-419" sz="800" b="1" kern="1200" dirty="0">
                        <a:solidFill>
                          <a:srgbClr val="000000"/>
                        </a:solidFill>
                        <a:effectLst/>
                        <a:latin typeface="Calibri"/>
                        <a:ea typeface="Times New Roman"/>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6A6A6"/>
                    </a:solidFill>
                  </a:tcPr>
                </a:tc>
              </a:tr>
              <a:tr h="360223">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Contesta preguntas descriptivas sobre individuos, acontecimientos o ideas leídas y discutidas en un texto (memorización).</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0" i="0" dirty="0">
                          <a:effectLst/>
                          <a:latin typeface="Calibri" panose="020F0502020204030204" pitchFamily="34" charset="0"/>
                          <a:ea typeface="Calibri" panose="020F0502020204030204" pitchFamily="34" charset="0"/>
                          <a:cs typeface="Times New Roman" panose="02020603050405020304" pitchFamily="18" charset="0"/>
                        </a:rPr>
                        <a:t>Define los términos, entiende y usa el </a:t>
                      </a:r>
                      <a:r>
                        <a:rPr lang="es-MX" sz="800" b="0" i="0" u="sng" dirty="0">
                          <a:effectLst/>
                          <a:latin typeface="Calibri" panose="020F0502020204030204" pitchFamily="34" charset="0"/>
                          <a:ea typeface="Calibri" panose="020F0502020204030204" pitchFamily="34" charset="0"/>
                          <a:cs typeface="Times New Roman" panose="02020603050405020304" pitchFamily="18" charset="0"/>
                        </a:rPr>
                        <a:t>lenguaje académico estándar</a:t>
                      </a:r>
                      <a:r>
                        <a:rPr lang="es-MX" sz="800" b="0" i="0" dirty="0">
                          <a:effectLst/>
                          <a:latin typeface="Calibri" panose="020F0502020204030204" pitchFamily="34" charset="0"/>
                          <a:ea typeface="Calibri" panose="020F0502020204030204" pitchFamily="34" charset="0"/>
                          <a:cs typeface="Times New Roman" panose="02020603050405020304" pitchFamily="18" charset="0"/>
                        </a:rPr>
                        <a:t>: eventos o acontecimientos, ideas, información, entre, conecta (relaciona), individuos y texto.</a:t>
                      </a:r>
                      <a:endParaRPr lang="es-419" sz="8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0" i="0" dirty="0">
                          <a:effectLst/>
                          <a:latin typeface="Calibri" panose="020F0502020204030204" pitchFamily="34" charset="0"/>
                          <a:ea typeface="Calibri" panose="020F0502020204030204" pitchFamily="34" charset="0"/>
                          <a:cs typeface="Times New Roman" panose="02020603050405020304" pitchFamily="18" charset="0"/>
                        </a:rPr>
                        <a:t>Contesta preguntas sobre individuos, </a:t>
                      </a:r>
                      <a:r>
                        <a:rPr lang="es-MX" sz="800" b="0" i="0" dirty="0" smtClean="0">
                          <a:effectLst/>
                          <a:latin typeface="Calibri" panose="020F0502020204030204" pitchFamily="34" charset="0"/>
                          <a:ea typeface="Calibri" panose="020F0502020204030204" pitchFamily="34" charset="0"/>
                          <a:cs typeface="Times New Roman" panose="02020603050405020304" pitchFamily="18" charset="0"/>
                        </a:rPr>
                        <a:t>acontecimientos </a:t>
                      </a:r>
                      <a:r>
                        <a:rPr lang="es-MX" sz="800" b="0" i="0" dirty="0">
                          <a:effectLst/>
                          <a:latin typeface="Calibri" panose="020F0502020204030204" pitchFamily="34" charset="0"/>
                          <a:ea typeface="Calibri" panose="020F0502020204030204" pitchFamily="34" charset="0"/>
                          <a:cs typeface="Times New Roman" panose="02020603050405020304" pitchFamily="18" charset="0"/>
                        </a:rPr>
                        <a:t>o ideas leídas y discutidas en clase (requiere más que memorizar</a:t>
                      </a:r>
                      <a:r>
                        <a:rPr lang="es-MX" sz="800" b="0"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l" defTabSz="966612" rtl="0" eaLnBrk="1" fontAlgn="auto" latinLnBrk="0" hangingPunct="1">
                        <a:lnSpc>
                          <a:spcPct val="115000"/>
                        </a:lnSpc>
                        <a:spcBef>
                          <a:spcPts val="0"/>
                        </a:spcBef>
                        <a:spcAft>
                          <a:spcPts val="1000"/>
                        </a:spcAft>
                        <a:buClrTx/>
                        <a:buSzTx/>
                        <a:buFontTx/>
                        <a:buNone/>
                        <a:tabLst/>
                        <a:defRPr/>
                      </a:pPr>
                      <a:r>
                        <a:rPr lang="en-US" sz="800" b="1" i="0" dirty="0" smtClean="0">
                          <a:effectLst/>
                          <a:latin typeface="Calibri" panose="020F0502020204030204" pitchFamily="34" charset="0"/>
                          <a:ea typeface="Calibri" panose="020F0502020204030204" pitchFamily="34" charset="0"/>
                          <a:cs typeface="Times New Roman" panose="02020603050405020304" pitchFamily="18" charset="0"/>
                        </a:rPr>
                        <a:t>NO</a:t>
                      </a:r>
                      <a:r>
                        <a:rPr lang="en-US"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EVALUADO</a:t>
                      </a:r>
                      <a:endParaRPr lang="es-419" sz="800" b="1"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s-MX" sz="800" b="0" i="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Explica las conexiones entre el tiempo y los eventos (</a:t>
                      </a:r>
                      <a:r>
                        <a:rPr lang="es-MX" sz="800" i="0" dirty="0" err="1"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MX" sz="800" i="0" dirty="0">
                          <a:effectLst/>
                          <a:latin typeface="Calibri" panose="020F0502020204030204" pitchFamily="34" charset="0"/>
                          <a:ea typeface="Calibri" panose="020F0502020204030204" pitchFamily="34" charset="0"/>
                          <a:cs typeface="Times New Roman" panose="02020603050405020304" pitchFamily="18" charset="0"/>
                        </a:rPr>
                        <a:t>), individuos, ideas o información.</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i="0" dirty="0">
                          <a:effectLst/>
                          <a:latin typeface="Calibri" panose="020F0502020204030204" pitchFamily="34" charset="0"/>
                          <a:ea typeface="Calibri" panose="020F0502020204030204" pitchFamily="34" charset="0"/>
                          <a:cs typeface="Times New Roman" panose="02020603050405020304" pitchFamily="18" charset="0"/>
                        </a:rPr>
                        <a:t>Explica las conexiones entre secuencia de eventos, ideas o información.</a:t>
                      </a:r>
                      <a:endParaRPr lang="es-419" sz="8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Explica </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las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conexiones </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entre la causa y el efecto de los </a:t>
                      </a:r>
                      <a:r>
                        <a:rPr lang="es-MX" sz="800" b="1" i="0" dirty="0" err="1" smtClean="0">
                          <a:effectLst/>
                          <a:latin typeface="Calibri" panose="020F0502020204030204" pitchFamily="34" charset="0"/>
                          <a:ea typeface="Calibri" panose="020F0502020204030204" pitchFamily="34" charset="0"/>
                          <a:cs typeface="Times New Roman" panose="02020603050405020304" pitchFamily="18" charset="0"/>
                        </a:rPr>
                        <a:t>aconteci-mientos</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419" sz="800" i="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800" b="1" i="0" dirty="0">
                          <a:effectLst/>
                          <a:latin typeface="Calibri" panose="020F0502020204030204" pitchFamily="34" charset="0"/>
                          <a:ea typeface="Calibri" panose="020F0502020204030204" pitchFamily="34" charset="0"/>
                          <a:cs typeface="Times New Roman" panose="02020603050405020304" pitchFamily="18" charset="0"/>
                        </a:rPr>
                        <a:t>Clasifica en un organizador gráfico  (dibuja o pega fotos/ilustraciones) cuándo ocurrieron los </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acontecimientos </a:t>
                      </a:r>
                      <a:r>
                        <a:rPr lang="es-MX" sz="800" b="1" i="0" dirty="0">
                          <a:effectLst/>
                          <a:latin typeface="Calibri" panose="020F0502020204030204" pitchFamily="34" charset="0"/>
                          <a:ea typeface="Calibri" panose="020F0502020204030204" pitchFamily="34" charset="0"/>
                          <a:cs typeface="Times New Roman" panose="02020603050405020304" pitchFamily="18" charset="0"/>
                        </a:rPr>
                        <a:t>(cronología) o cómo dos individuos/ideas son iguales o diferentes (diagrama </a:t>
                      </a:r>
                      <a:r>
                        <a:rPr lang="es-MX" sz="800" b="1" i="0" dirty="0" err="1">
                          <a:effectLst/>
                          <a:latin typeface="Calibri" panose="020F0502020204030204" pitchFamily="34" charset="0"/>
                          <a:ea typeface="Calibri" panose="020F0502020204030204" pitchFamily="34" charset="0"/>
                          <a:cs typeface="Times New Roman" panose="02020603050405020304" pitchFamily="18" charset="0"/>
                        </a:rPr>
                        <a:t>Venn</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gn="l" defTabSz="966612" rtl="0" eaLnBrk="1" fontAlgn="auto" latinLnBrk="0" hangingPunct="1">
                        <a:lnSpc>
                          <a:spcPct val="115000"/>
                        </a:lnSpc>
                        <a:spcBef>
                          <a:spcPts val="0"/>
                        </a:spcBef>
                        <a:spcAft>
                          <a:spcPts val="1000"/>
                        </a:spcAft>
                        <a:buClrTx/>
                        <a:buSzTx/>
                        <a:buFontTx/>
                        <a:buNone/>
                        <a:tabLst/>
                        <a:defRPr/>
                      </a:pP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SELECCIÓN</a:t>
                      </a:r>
                      <a:r>
                        <a:rPr lang="es-MX" sz="800" b="1" i="0" baseline="0" dirty="0" smtClean="0">
                          <a:effectLst/>
                          <a:latin typeface="Calibri" panose="020F0502020204030204" pitchFamily="34" charset="0"/>
                          <a:ea typeface="Calibri" panose="020F0502020204030204" pitchFamily="34" charset="0"/>
                          <a:cs typeface="Times New Roman" panose="02020603050405020304" pitchFamily="18" charset="0"/>
                        </a:rPr>
                        <a:t> MÚLTIPLE</a:t>
                      </a:r>
                      <a:r>
                        <a:rPr lang="es-MX" sz="800" b="1" i="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419" sz="800" i="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gridSpan="2">
                  <a:txBody>
                    <a:bodyPr/>
                    <a:lstStyle/>
                    <a:p>
                      <a:pPr marL="0" marR="0" algn="l">
                        <a:lnSpc>
                          <a:spcPct val="115000"/>
                        </a:lnSpc>
                        <a:spcBef>
                          <a:spcPts val="0"/>
                        </a:spcBef>
                        <a:spcAft>
                          <a:spcPts val="1000"/>
                        </a:spcAft>
                      </a:pPr>
                      <a:r>
                        <a:rPr lang="es-MX" sz="800" b="1" i="1" u="sng" dirty="0">
                          <a:effectLst/>
                          <a:latin typeface="Calibri" panose="020F0502020204030204" pitchFamily="34" charset="0"/>
                          <a:ea typeface="Calibri" panose="020F0502020204030204" pitchFamily="34" charset="0"/>
                          <a:cs typeface="Times New Roman" panose="02020603050405020304" pitchFamily="18" charset="0"/>
                        </a:rPr>
                        <a:t>RI.K.3</a:t>
                      </a:r>
                      <a:r>
                        <a:rPr lang="es-MX" sz="800" i="1" dirty="0">
                          <a:effectLst/>
                          <a:latin typeface="Calibri" panose="020F0502020204030204" pitchFamily="34" charset="0"/>
                          <a:ea typeface="Calibri" panose="020F0502020204030204" pitchFamily="34" charset="0"/>
                          <a:cs typeface="Times New Roman" panose="02020603050405020304" pitchFamily="18" charset="0"/>
                        </a:rPr>
                        <a:t>  Con sugerencias y apoyo, describen la relación entre dos personas, acontecimientos, ideas o elementos de información en un texto.</a:t>
                      </a:r>
                      <a:endParaRPr lang="es-419"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6A6A6"/>
                    </a:solidFill>
                  </a:tcPr>
                </a:tc>
                <a:tc hMerge="1">
                  <a:txBody>
                    <a:bodyPr/>
                    <a:lstStyle/>
                    <a:p>
                      <a:endParaRPr lang="es-419"/>
                    </a:p>
                  </a:txBody>
                  <a:tcPr/>
                </a:tc>
              </a:tr>
            </a:tbl>
          </a:graphicData>
        </a:graphic>
      </p:graphicFrame>
      <p:sp>
        <p:nvSpPr>
          <p:cNvPr id="7" name="Rectangle 6"/>
          <p:cNvSpPr/>
          <p:nvPr/>
        </p:nvSpPr>
        <p:spPr>
          <a:xfrm>
            <a:off x="2895600" y="2819400"/>
            <a:ext cx="990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33600" y="4456092"/>
            <a:ext cx="838200" cy="1921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57400" y="7010400"/>
            <a:ext cx="7620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223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sp>
        <p:nvSpPr>
          <p:cNvPr id="2" name="TextBox 1"/>
          <p:cNvSpPr txBox="1"/>
          <p:nvPr/>
        </p:nvSpPr>
        <p:spPr>
          <a:xfrm>
            <a:off x="563880" y="609600"/>
            <a:ext cx="6400800" cy="8017579"/>
          </a:xfrm>
          <a:prstGeom prst="rect">
            <a:avLst/>
          </a:prstGeom>
          <a:noFill/>
        </p:spPr>
        <p:txBody>
          <a:bodyPr wrap="square" rtlCol="0">
            <a:spAutoFit/>
          </a:bodyPr>
          <a:lstStyle/>
          <a:p>
            <a:r>
              <a:rPr lang="es-MX" sz="1800" b="1" u="sng" dirty="0" smtClean="0"/>
              <a:t>Nota:</a:t>
            </a:r>
          </a:p>
          <a:p>
            <a:r>
              <a:rPr lang="es-MX" sz="1600" dirty="0"/>
              <a:t>En kínder los estudiantes </a:t>
            </a:r>
            <a:r>
              <a:rPr lang="es-MX" sz="1600" b="1" dirty="0"/>
              <a:t>generalmente no están</a:t>
            </a:r>
            <a:r>
              <a:rPr lang="es-MX" sz="1600" dirty="0"/>
              <a:t> leyendo. Lea los cuentos a los estudiantes y haga las preguntas como Comprensión auditiva.  La mayoría de los estudiantes deben poder ser capaces de señalar las ilustraciones y contestar las preguntas, con ayuda e ideas.  </a:t>
            </a:r>
            <a:r>
              <a:rPr lang="es-MX" sz="1600" b="1" dirty="0" smtClean="0"/>
              <a:t>Por </a:t>
            </a:r>
            <a:r>
              <a:rPr lang="es-MX" sz="1600" b="1" dirty="0"/>
              <a:t>favor, explique al estudiante lo que muestra cada ilustración, si éste no está claro sobre la misma.</a:t>
            </a:r>
            <a:r>
              <a:rPr lang="es-MX" sz="1600" dirty="0"/>
              <a:t>  La sección literaria puede ser evaluada en un momento diferente a la sección informativa. </a:t>
            </a:r>
          </a:p>
          <a:p>
            <a:endParaRPr lang="es-MX" sz="1500" dirty="0" smtClean="0"/>
          </a:p>
          <a:p>
            <a:r>
              <a:rPr lang="es-MX" sz="1600" dirty="0"/>
              <a:t>La Comprensión auditiva prepara al estudiante para preguntas que son de  más alto nivel (a diferencia del texto descifrable, el cual no conduce a un cuestionamiento de alto nivel). </a:t>
            </a:r>
          </a:p>
          <a:p>
            <a:endParaRPr lang="es-MX" sz="1500" dirty="0" smtClean="0"/>
          </a:p>
          <a:p>
            <a:r>
              <a:rPr lang="es-MX" sz="1500" dirty="0" smtClean="0"/>
              <a:t>Las preguntas de Respuestas construidas y las tareas de lenguaje serán añadidas a las evaluaciones al </a:t>
            </a:r>
            <a:r>
              <a:rPr lang="es-MX" sz="1500" b="1" dirty="0" smtClean="0"/>
              <a:t>final del trimestre uno</a:t>
            </a:r>
            <a:r>
              <a:rPr lang="es-MX" sz="1500" dirty="0" smtClean="0"/>
              <a:t>.  </a:t>
            </a:r>
          </a:p>
          <a:p>
            <a:endParaRPr lang="en-US" sz="1500" dirty="0"/>
          </a:p>
          <a:p>
            <a:r>
              <a:rPr lang="es-MX" sz="1500" b="1" u="sng" dirty="0" smtClean="0"/>
              <a:t>Instrucciones para kínder</a:t>
            </a:r>
            <a:r>
              <a:rPr lang="es-MX" sz="1500" b="1" dirty="0" smtClean="0"/>
              <a:t>: </a:t>
            </a:r>
            <a:r>
              <a:rPr lang="es-MX" sz="1500" dirty="0" smtClean="0"/>
              <a:t>Usted necesitará</a:t>
            </a:r>
          </a:p>
          <a:p>
            <a:endParaRPr lang="es-MX" sz="1500" dirty="0" smtClean="0"/>
          </a:p>
          <a:p>
            <a:pPr marL="342900" indent="-342900">
              <a:buFont typeface="+mj-lt"/>
              <a:buAutoNum type="arabicPeriod"/>
            </a:pPr>
            <a:r>
              <a:rPr lang="es-MX" sz="1600" dirty="0"/>
              <a:t>…los cuentos literarios e informativos.  Lea cada uno de ellos 2-3 veces a su clase.  Discuta el cuento para que los estudiantes  tengan claro el lenguaje y los términos de vocabulario.  </a:t>
            </a:r>
          </a:p>
          <a:p>
            <a:pPr marL="342900" indent="-342900">
              <a:buFont typeface="+mj-lt"/>
              <a:buAutoNum type="arabicPeriod"/>
            </a:pPr>
            <a:endParaRPr lang="es-MX" sz="1500" dirty="0" smtClean="0"/>
          </a:p>
          <a:p>
            <a:pPr marL="342900" indent="-342900">
              <a:buFont typeface="+mj-lt"/>
              <a:buAutoNum type="arabicPeriod"/>
            </a:pPr>
            <a:r>
              <a:rPr lang="es-MX" sz="1500" dirty="0" smtClean="0"/>
              <a:t>…..una </a:t>
            </a:r>
            <a:r>
              <a:rPr lang="es-MX" sz="1500" b="1" i="1" dirty="0" smtClean="0"/>
              <a:t>hoja de cotejo de Pre-evaluación para cada estudiante de kínder </a:t>
            </a:r>
            <a:r>
              <a:rPr lang="es-MX" sz="1500" dirty="0" smtClean="0"/>
              <a:t>(éstas tienen las preguntas y un lugar para marcar cómo trabajó el estudiante). Esta hoja se puede utilizar para mantener un registro de cada estudiante, si lo desea. </a:t>
            </a:r>
          </a:p>
          <a:p>
            <a:pPr marL="342900" indent="-342900">
              <a:buFont typeface="+mj-lt"/>
              <a:buAutoNum type="arabicPeriod"/>
            </a:pPr>
            <a:endParaRPr lang="es-MX" sz="1500" dirty="0" smtClean="0"/>
          </a:p>
          <a:p>
            <a:pPr marL="342900" indent="-342900">
              <a:buFont typeface="+mj-lt"/>
              <a:buAutoNum type="arabicPeriod"/>
            </a:pPr>
            <a:r>
              <a:rPr lang="es-MX" sz="1500" dirty="0" smtClean="0"/>
              <a:t>…una hoja de reflexión, si lo desea.</a:t>
            </a:r>
          </a:p>
          <a:p>
            <a:pPr marL="342900" indent="-342900">
              <a:buFont typeface="+mj-lt"/>
              <a:buAutoNum type="arabicPeriod"/>
            </a:pPr>
            <a:endParaRPr lang="es-MX" sz="1500" dirty="0" smtClean="0"/>
          </a:p>
          <a:p>
            <a:pPr marL="342900" indent="-342900">
              <a:buFont typeface="+mj-lt"/>
              <a:buAutoNum type="arabicPeriod"/>
            </a:pPr>
            <a:r>
              <a:rPr lang="es-MX" sz="1600" dirty="0"/>
              <a:t>….una página con ilustraciones  para contestar las preguntas (cada cuento tiene una hoja de ilustraciones que usted puede reusar).  Si usted está trabajando con un grupo pequeño, necesitará una hoja para cada estudiante. </a:t>
            </a:r>
            <a:endParaRPr lang="es-MX" sz="1600" dirty="0"/>
          </a:p>
        </p:txBody>
      </p:sp>
    </p:spTree>
    <p:extLst>
      <p:ext uri="{BB962C8B-B14F-4D97-AF65-F5344CB8AC3E}">
        <p14:creationId xmlns:p14="http://schemas.microsoft.com/office/powerpoint/2010/main" val="3360090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sp>
        <p:nvSpPr>
          <p:cNvPr id="5" name="Rectangle 1"/>
          <p:cNvSpPr>
            <a:spLocks noChangeArrowheads="1"/>
          </p:cNvSpPr>
          <p:nvPr/>
        </p:nvSpPr>
        <p:spPr bwMode="auto">
          <a:xfrm>
            <a:off x="533400" y="3984214"/>
            <a:ext cx="6172200" cy="5083586"/>
          </a:xfrm>
          <a:prstGeom prst="rect">
            <a:avLst/>
          </a:prstGeom>
          <a:noFill/>
          <a:ln w="9525">
            <a:noFill/>
            <a:miter lim="800000"/>
            <a:headEnd/>
            <a:tailEnd/>
          </a:ln>
          <a:effectLst/>
        </p:spPr>
        <p:txBody>
          <a:bodyPr vert="horz" wrap="square" lIns="96661" tIns="48331" rIns="96661" bIns="48331" numCol="1" anchor="ctr" anchorCtr="0" compatLnSpc="1">
            <a:prstTxWarp prst="textNoShape">
              <a:avLst/>
            </a:prstTxWarp>
            <a:spAutoFit/>
          </a:bodyPr>
          <a:lstStyle/>
          <a:p>
            <a:r>
              <a:rPr lang="es-MX" sz="1800" dirty="0" smtClean="0"/>
              <a:t>1</a:t>
            </a:r>
          </a:p>
          <a:p>
            <a:r>
              <a:rPr lang="es-MX" sz="1800" dirty="0" smtClean="0"/>
              <a:t>En el salón de clase de kínder de Keesha, el día comenzó con un tiempo de reunión.  Los niños cantan una canción cada día.  </a:t>
            </a:r>
          </a:p>
          <a:p>
            <a:endParaRPr lang="es-MX" sz="1800" dirty="0" smtClean="0"/>
          </a:p>
          <a:p>
            <a:r>
              <a:rPr lang="es-MX" sz="1800" dirty="0" smtClean="0"/>
              <a:t>2</a:t>
            </a:r>
          </a:p>
          <a:p>
            <a:r>
              <a:rPr lang="es-MX" sz="1800" dirty="0" smtClean="0"/>
              <a:t>Ellos también hablaron sobre el estado del tiempo. Luego tuvieron una actividad en donde los estudiantes  </a:t>
            </a:r>
            <a:r>
              <a:rPr lang="es-MX" sz="1800" i="1" dirty="0" smtClean="0"/>
              <a:t>muestran y comparten </a:t>
            </a:r>
            <a:r>
              <a:rPr lang="es-MX" sz="1800" dirty="0" smtClean="0"/>
              <a:t>sobre algo especial para ellos.  Hoy Tim habló sobre su nave espacial de juguete. Él la pasó alrededor para que todos la vieran.</a:t>
            </a:r>
          </a:p>
          <a:p>
            <a:endParaRPr lang="es-MX" sz="1800" dirty="0" smtClean="0"/>
          </a:p>
          <a:p>
            <a:r>
              <a:rPr lang="es-MX" sz="1800" dirty="0" smtClean="0"/>
              <a:t>3</a:t>
            </a:r>
          </a:p>
          <a:p>
            <a:r>
              <a:rPr lang="es-MX" sz="1800" dirty="0" smtClean="0"/>
              <a:t>Después fue el tiempo de lectura.  La letra de la semana es la </a:t>
            </a:r>
            <a:r>
              <a:rPr lang="es-MX" sz="1800" i="1" dirty="0" smtClean="0"/>
              <a:t>d</a:t>
            </a:r>
            <a:r>
              <a:rPr lang="es-MX" sz="1800" dirty="0" smtClean="0"/>
              <a:t>, así que la Srta. Clarke leyó un libro sobre los delfines.  </a:t>
            </a:r>
          </a:p>
          <a:p>
            <a:endParaRPr lang="es-MX" sz="1800" dirty="0" smtClean="0"/>
          </a:p>
          <a:p>
            <a:r>
              <a:rPr lang="es-MX" sz="1800" dirty="0" smtClean="0"/>
              <a:t>4</a:t>
            </a:r>
          </a:p>
          <a:p>
            <a:r>
              <a:rPr lang="es-MX" sz="1800" dirty="0" smtClean="0"/>
              <a:t>Los niños tuvieron tiempo para hacer dibujos.  Keesha hizo un dibujó de su animal favorito.  ¡Era un delfín!  </a:t>
            </a:r>
            <a:endParaRPr lang="es-MX" sz="1800" b="1" dirty="0" smtClean="0">
              <a:solidFill>
                <a:srgbClr val="002060"/>
              </a:solidFill>
            </a:endParaRPr>
          </a:p>
        </p:txBody>
      </p:sp>
      <p:sp>
        <p:nvSpPr>
          <p:cNvPr id="6" name="Rectangle 5"/>
          <p:cNvSpPr/>
          <p:nvPr/>
        </p:nvSpPr>
        <p:spPr>
          <a:xfrm>
            <a:off x="152400" y="9144000"/>
            <a:ext cx="2209800" cy="246221"/>
          </a:xfrm>
          <a:prstGeom prst="rect">
            <a:avLst/>
          </a:prstGeom>
        </p:spPr>
        <p:txBody>
          <a:bodyPr wrap="square">
            <a:spAutoFit/>
          </a:bodyPr>
          <a:lstStyle/>
          <a:p>
            <a:r>
              <a:rPr lang="en-US" sz="1000" dirty="0" smtClean="0"/>
              <a:t>"Copyright HaveFunTeaching.com"</a:t>
            </a:r>
            <a:endParaRPr lang="en-US" sz="1000" dirty="0"/>
          </a:p>
        </p:txBody>
      </p:sp>
      <p:sp>
        <p:nvSpPr>
          <p:cNvPr id="11271" name="AutoShape 7" descr="data:image/jpeg;base64,/9j/4AAQSkZJRgABAQAAAQABAAD/2wCEAAkGBwgHBgkIBwgKCgkLDRYPDQwMDRsUFRAWIB0iIiAdHx8kKDQsJCYxJx8fLT0tMTU3Ojo6Iys/RD84QzQ5OjcBCgoKDQwNGg8PGjclHyU3Nzc3Nzc3Nzc3Nzc3Nzc3Nzc3Nzc3Nzc3Nzc3Nzc3Nzc3Nzc3Nzc3Nzc3Nzc3Nzc3N//AABEIAKQAdwMBIgACEQEDEQH/xAAcAAACAgMBAQAAAAAAAAAAAAAFBgAEAgMHAQj/xABGEAACAQMCAwUHAgEJAw0AAAABAgMABBEFIQYSMRMiQVFhBxQycYGRoRXBsSNCYnKCktHw8RYzUhckJTQ1Q1NUY3ODorL/xAAZAQADAQEBAAAAAAAAAAAAAAABAgMEAAX/xAAlEQACAgICAQQDAQEAAAAAAAAAAQIRAyESMQQTIkFhMjNRIxT/2gAMAwEAAhEDEQA/AGj2hcbanoOoe66dEsjcoIXlyceJ9KAL7QuKzbGY2sEYRWdubfIH70y8bRabHq0lxdyypMYOULGASwPhvSPPH+qW88Ng0Sqikt28oRgMelSkpt1EZxajyYyaP7Q7+9iLPJCJVZQI+X4z5Dxo9qXFtxb2n8iY2uOcYQ1xeL33Q9Rt0RrZy8ic3ZSdowyfCinEF5ehJJ7e+Haq+VQEN96rHFKK9zEjK1dDtce0LVbaFHniRSJ+zcBaLaXxLxBfGVxZv2OMxns/i+tIukJccU6Yr2FqDOJlaZO0xuPiOTXXNMllhsIY3hWFkGOzBzy00YNhlKtCm+r+0KQM1vpEMajr20qoP41jbat7QCxa7tdMihLcof3pTvTJxFYniHSZtMjnWOV2Vz3sHlBpTueCL+DhmTT5NZtrV/fFmjnckhRykFfDfeu4/YqsPQ8SanBbxjUewWYjOVYFWHmCKGf7eXiXvZyCIRcxAwM5A8qoXGjNo3DmmWt3fxXsqNJ2c6LygoTnH0pWuLiKOaKcljGJWXOD1xvSSKJIM6P7UtVuOIbyxuhEIoi3IVXqM7fjFE7r2l3MDYCZHgeSuZ2cSxcRXWpdoOylJ5V8cYq3dyJdnKAj0NJzGfE6EfaHqSWkc5gVkkICuP8ACrUPHOozxdoIkTDKCMZ6nFc7Oo81pFYPGUMRzzsw3+Qr2TVZ4IGSOKLlON2bfY5pXlSdWCkdu4Y1K81Bpveynd6clSlr2V397fNdG8EIAAKiMH96lVT0KxU9sF1qdjxN73Z23NDFb5kdlyMeOM1ze5vprl/5VyJBsyQ7AeI6b12j2kaXb3urK08YYGPBBJwaUbfhzT7bn7CMJznLYY700dHSbl2xJhuZLCKDUbiOMoknJACh5gw33881qTVGhS6kS1u44rjaUsAVxnoMjYfKnmbhnTZ8dvH2gByA0rEZ+Wa06lw5YLpdz2FsnP2Z5cZJzXSfyck3oTNL1GdbFobeeWFCD3Y5CpXJ67UxaRxRqej5MF4zIFyYp3Lr+T/CkgpNaktCcrv0opp9tLfOEnIbmPdAGCScbUnOtlON6Os2HtM0Gzxd3bt71InZtHGQeTxIO/nWy79rGizwc/6ddTQqT3mC4BFKh4H0YMGa2dmOGJ7ZvHerMfC+lRx8gsFK+TOTmq23tEuNaYWn4lseN9PjhgtWtYYJMrIXH2ArGLhu2a3WF3aaNWLAb7E9aoR6Dp0IxFp8aAb92hurvp2n847AGVRlsu3KvzxUMmN9tjxV6G2Dhe2THIlsv9c1sbQbdB/KTov/ALa1yufWZXAZGMaIAeVdsk7Afn8VZ0zU7rkE0krFB8QJO+3TzqXBL5KcF8IeJ+GNE7QyAZlPV2Y5NaDoGlg4IjJ/pOT+9arL3e8txNCo5/5ykZIrOSEPuUX+4KdYr6YrbXwPns5tY7Z7rseXDAZxUrV7MozG11lsjbYDFSqpcVRMI8VwwSXqmXm5uXwxQJrGAjuMhP8ATGP4UZ4ouY4dXRLlA0JXdvFfWtbaZGMFSMMMhgNiKyuOOcn9BjGEgG1syqw90R1842zj6UPmWHdDAysQRsTkU6Wenxs5zLyqoyWx4Uv8Cau/FWqau1xBb/ptowS37hLvzFsFmz5KDsB1pJYXT4yYHHj0zn9vwvFcXVyneXBwMjqfOrWkcKpBrEfNO6CPvc/Lnlx44rq1zwXw9dycwswkniYpWRvwaxHByWyt7jezNkbJcnmPy5uv3zU5KVaZo9WKjpbFk6XFIcx6kVJ/8SI/sa1No+oAnsZrWfyAkwT96KTxXNpKYrhORh4Ef5zWAkU/Fj54FcvNyR00ZHk3sFPYatBjtrGXHiU7w/Fcj4juprnUJZSQFBJwGydzjB867xFNJGD2NxIudtmwPtXG+JtGvoOIGt7a2793JlCoPKMn4QcbZzvV4eSsj2VhJNMW7p3vblygBGTyA5yAB5dfCrCXEk6KlqFVAnfJHeOd8E+PSs5OHdUWZoLiJoXiOWjfqM+OfGt0Nhdc2LZBns+WROnNg5+/y8qeU4V2XjGT2NvBVwRczx5HZGNSu3X1+tNeEPgK0cK8FX8mlQ39syNJPAG5XbByTnxHrVi50nWrMnt7CTH/ABIOcH7VXHpE8m3obuAFAa5x6VK1ezmQu90rKVYYyCMV5TkjTx22NRUZ/mV7w3dvc2clm27w99D448RWvj1SdSXGfhoBYan+kXC3UlvJcIuzJH8QHn9K8nk4+SycXUxr1+8Ol8Oahdr8cVtIR/W5Dj84pU9iqdlw5qMq9TdbfRVqcdcRWWocHXT6bdRypKEDqPiXvAYI6jrV32P2/Z8ElyN5ppG+mcftWtv/ADbKPse5JuQxzJjkbr6VeinjZhGWw5GQKEWf/OLR4D8QO1Dby8TTjBcXJdUDFGcDPL8/zWflWwh7V7VL61kidUMgB5C3UN4Yrn/eLsmOVlOGU9Qa6FFNFcBJVcMpHMrDoR50D17TrO4mw2ILtxmOQdH9DQnj9Ta7Flj5dCuZZoj3QCPvS9qPGj21xNBBZyzSREqGc8iN54ON8Haj84a3DJLGyOgJKk0El0pdY1Gyhd2TtCMunxDz/Gf9cUvjY4vJU0diwOak38Ac8Rwy2Fzqd/b897lUWCM45wfh/fPyqPeWiW8Fxe2bQ3qTMGgifYpgEMTjpv8Ag11C19mfDkQjaS1uppIjzdoZsZPXOBgdaoar7MNIuriaeLUb63lfBxKFdNvTAI+9ej/zQuvg0LJLhxRQ0XjxlMNqk4Jk7scNwm/yBFNlpxVZy4W7imgJG7BuZR+9LFtw9Jw7B7pcKkyv3hcLurMOnqCNqzls0YEDesOXJPFKoPX2QyQeNJp3Z0XTJrS5Uz2jxuD/ADlGD9alL3A1sIXuCCdwPGpW7DN5IKT0KnYN47JGqKRt3KVXfCFtz/N+dNHH22prv/N8qVHbAXl3IJO4x/nrXlZf3sGNXlSFHiW1jhtrqZIkjdjGjFRjqSw//Ndb9nEPYcFaemMEwBz/AGt/3rnXGlhLHwlZTneW9uhIRjoDlU/x+tOmpcTwcJaFFFEkM1zyxwwwSTrEB4ZYk7KMf6Vt28aiXyteoxntXZZiUIDA5GehrDiSwOr6XLbwjld2ByD41y6f2l6hY3iG4srC4XOSLK4EmPkQWB/FHf8AlDkcLd2N/p4B629yrRuo8Rg+PyzmklikltCJl08V2/C9qmmXqXMl1CirEqRk84x/xdPT9q3aTquq65JLcaiI7ePAENtGMkDzJ8/tV29T3+2kjnA53HxqDgN15h9d6oadedlysyhJ427OZCM49f4GivY0bIYlX2F9VW1k0m6nu4Fa4igYRyg9/ONgfTOKX9AEIvbszXEaGxhgyG6oXDO2fIYWL+6a38Ua3BZ20Yvl5Ye0QycijOC2AN/M/wAKQ+KuJoLfR7KS3EVz7/cNPcGJyvPynOObrsSo+S4rRjSb5HKoJtnZLfi2KZFew0vVL6Lp29vbjs2HmpZl5h6rkVYk4r0oL/0j77pyjq95bPEg+bkcv5r590/2l8XIBy607gfzZreNgf8A65/NW5/aXxPLOlzz2SToAvaRxOhZevKRnlI69RWqjI5RbO7awsZ06cxN20Dx88RByB5EHypRil5lGWGfLFL/AA3xZDfzXkNvKiRSWUly9rHCyJDIvLzFckjDcxJC4GVzjc0QWYNEjc4IYZz03rzPO7TK5o8sKkvge+Dj/v8AHpUqtwEwb3jByNqlaPF/UjLHoEe0Ej9VTP8AwUtR2xmtrh1kEZRerdMnoKYPaL/2uu/VAMUvmL3iAxHPZspbyIIIwR968+SvOx8H7bLXG062/CtpPCqPJb24CK3QOi7n6EGuJtetcSGe7V7iZtyzb5Pnmug8fazAeFbbTER1u+0d8M3RN+Yk+OcgYrl6yvGO4xGfEGvVwqlY2Ve9hEyGXrBcqP6OcCozXCpywxSIp687Y/GaqRTERtzd4lup3rC4bmKscfIDpVbJ0ds9mGq6jq3DrJe3PPJazmLmkcA8vKCMnx64+lGNWhWzuEuppFMc/wDJSFWyc4JBP2I+1JnsVu4ks9RgaLnftVfzwMYpo4t1lEhFksKrI5DHxxgg4FY81bN+BukI/tMu5JNPgWRu9JMGYeYC4FUdAtfeJoYyrdnYaep5c9XkbmJ/P4ohr1lNrBMMwiRXaHDn4oULgM58h3gTnwHlVXWprzhrX9VitdPm90keMJK6sAUVcDDYxjeq+P8AjsXLqdhzT7GyvTObixt5MEYBiHXx/wA+lZXOhcPlh2ts8TdAIpHH4ziluz42hhhKGxYbklklDbn5gVkeKNOlIeVrhHzuWXI/BrRYt432Z6pb2+kXWp/o5kzDZKszOT1eRTj7KR9RThoEvvWnxlQT3c48qTprFNfTVr6zdmW4mtLSJ91y7MAQR4+FP1rpQt57u3jlwkTcoDbdNsn0OKweYrSBGmnD+ocuAByvcjGOleV57PgVe6VsbbbVKfxf1IyR6BfHyu+uRJGuWYABcbmqmpWEViseA+SnLt8/L6UW4snt7biaGa4WQqqd3s1LEt4bUH1TXdOv+RIZXDjO8iYGaztLnJl8EabZxPjKeWTXp0lGFTCp/V65+5NAKb+OLKb38TqmUQcp9MnYn0pXm3nYYAxsAAB028PlW+DuKEmqkzHBEQB+dYMcgb5rctpdT7x20zjoOVCav2/DesTKWSwlC+JbC4+9NYp0n2PaaY9LOoh+ZZe1jMajfPMmPwp+9Pd7p1rqMfZXdrzKNxk4IyMZBHjVP2eaW2gcNW1qzK05y82BkBjv/CmZZ2Y910B9FFQnTZqxtqOhL1Hhu30rh3W7iJXd/wBOuApkIyqdmdth5iuQ2vGms2lrFbwTACNAoYs5JHqC2PxX0Tqwe60u+tXmGJreSMjp8SkfvXA20GwuNM0ieBGR7i15pSrE5cO6k/gUYyjBAkpyloo/7XXE5H6jpmlXnm0loqsf7S4rMa7oT/77hS3+cN7Kn+IqzFwjE9pqE7XEq+7RxtGoUHnLyBcH75rG34RZ54o+3JMjqoynTJxR9XH/AEHp5Rhie4m4B/UNAshY2Nhei4eJmMjzSIVPMTj4QMfbwxu66La3Wu6h+oSxhbCYtJz5+NSRlR44yp3PmaK6Lw9YaBwreaWJHurbEruJQNwy4I2HTal72OXzNpVzpk7szW7FgufXlb6bA/Wp5UmdC+XJnQOEIPdtSv4cHCnuk+R3FeUS0eIC7aVQAWQKfp0/jUqmFVCiDjxbQG160FxxRDKxAWCLmxjcsen70N13RLC+kEpiaOU7s8fdLfPY5+dMesIq6gZCe9igl48jAnIwehpHFWy8NJULFzwxZmOXt5ZmieNonBIHcbrvj61hHwzb2yMJYUPZDqVG4FGlyWwe8M4Zv8/OjLWIkgHaMWI7pJHUUyWhZP3CVoeniaJFkXDHnZlPgS7ftimGHSYzG8eBlh0NRI0g1VoxkAqGFGwinBGDiiBlKcNDbRK6gFRuDVVp25sZx4bGruobxszDCDck0PeSELsp/tE9KSXZbH0ZOSxUsx36jNcz4ctjdQLBykC0kmiA/wDlY/vXRzJGwJVttvCg1mkYv711TlXnONsVPLKo0WxxudlKOwI0XUXKgZMePURtzH9/tWdjY4a3m2OJlb8iiLb6ZOFU96NyPXOf8a12bgaauCM7YNSmqSKRd8g5evI+nXSxjLNEygA5JOPKkTgixvNK4ivZnt5oofeRjnTl50cb4z5dfpTsrxDIPP18quW06c/V8Z+1aasydMPaDeRSXVxbLzmVAGY8vdGfI+NSstATM0rsoBUcoI8RUqsFSIT/ACPNcKpMZD1C+FK9w7SbAoF/pGmjXyA+CcZFLFwqFyDIcYzsd6WSKQejVbdiLhInkQmTYBD08aYg3JCglPfXYkjr5bUqyrbxkSKxDq3Mu/jThZvbSxLciVJGZe6Afh9PSiuhZL3WKmssbbVkuMMCFXORjIo9byJKiSIPDehXGJSOG2EoBdmdmc9BWjhLUO2hNvK4PL8D52cenr6UAsMXpHYsG7wPUeFD824GeVSx6+O1XNQuUhXOfh8SfPbp9aHm5gQBmkBP23oMeB7zQhcxxqD4gJ18qDQtzT3+2GMmAMedGY7lZEYxkkBsNjB60NjiJ06a+3HPKvL4kjO2cfSo5YtpGnE6ZaBYxmMLkKOUYG3lQfTk5bOJercwGD6f6VsF7GFkkWQ4jQu22dh/kV7p1tKNPhm5WZ+8wAHpv89s0Msbo7G9Nl5GlDKwEbEdKvrP2gH8mqkeQoNbzlyBkDwJ9atQz97BOcVWyDVjtwy/OknkK9rRwkwKy4ryrRejNNbNHFs80U6iMbY8qTLy5uGcjmyenTpTdxg6+9qrZ2XNKcrIc8qAbeVTk9l8a0BruS4aM9oQwwcjzoPFx7rWnyPbw6TDNynCyO7YI8CRTTJaJNGCyt6+FaG06xcgGLJHU5z+1DlSC4KQEtNQ17XnafWbpP8A0oY05UjHpjc/XNb7C31/T5G9xnsJ4GPMEuFYFPPDLRmKCOHuwIvKOtWYnlA+AgZxsKRzkUWOJ5bxajdcv6ndxdciK3jIX6kkk1bmt1IAUsO8MeNeK7KMsuPVjvW1ZHZcBgW9RvS22Hil0Lev6ZqDENZ3E0MkZyOUDerOh8T6mkohuNLj7QfFIqAZP92jQzzZlbHmP9Kz7ASbqQfHBFUWSSB18gU262d4l69o80ZLCSFPEMpBwPEDP4oza31oLYxWa3quo5YzNHyiMEYOMqPDI3zW0wkIpdsHPXO9aHRVbcZ9a7m6qgp0aVjjXZkx9Aa3pGjMuByg+XlWpyAG5BnHrWaFyByumMdDuaArGzhFQnbKDnFSsODWLNMD96lWh0Zcn5DBcWdvcHmmiVz6itP6Pp/X3WP+7XtSmaQts9OlWJ2NsmPlWI0ewBOLZB9KlShSOtk/SbD/AMrH9qy/SrLP/V0+1SpXJICbIdLsid7dD9Kn6ZZdfd0z8qlSjSDbJ+l2LdbdPtXo0yzHS3QfSpUoUjuTJ+nWg/7hPtUOl2R626favKlGkdbPDpNgRj3aP7V6NJsevuyfapUrqR1s2wW8NvnsY1TPXAr2pUon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914400" y="417025"/>
            <a:ext cx="4800600" cy="3707565"/>
            <a:chOff x="948117" y="26235"/>
            <a:chExt cx="4800600" cy="3707565"/>
          </a:xfrm>
        </p:grpSpPr>
        <p:sp>
          <p:nvSpPr>
            <p:cNvPr id="8" name="Rectangle 7"/>
            <p:cNvSpPr/>
            <p:nvPr/>
          </p:nvSpPr>
          <p:spPr>
            <a:xfrm>
              <a:off x="1050616" y="609600"/>
              <a:ext cx="4698101" cy="312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48117" y="26235"/>
              <a:ext cx="4800600" cy="3631365"/>
              <a:chOff x="948117" y="26235"/>
              <a:chExt cx="4800600" cy="3631365"/>
            </a:xfrm>
          </p:grpSpPr>
          <p:grpSp>
            <p:nvGrpSpPr>
              <p:cNvPr id="2" name="Group 1"/>
              <p:cNvGrpSpPr/>
              <p:nvPr/>
            </p:nvGrpSpPr>
            <p:grpSpPr>
              <a:xfrm>
                <a:off x="1143000" y="685800"/>
                <a:ext cx="4498497" cy="2971800"/>
                <a:chOff x="911703" y="609600"/>
                <a:chExt cx="4869972" cy="321945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400" y="609600"/>
                  <a:ext cx="486727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1703" y="2209800"/>
                  <a:ext cx="4867274"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948117" y="26235"/>
                <a:ext cx="4800600" cy="584775"/>
              </a:xfrm>
              <a:prstGeom prst="rect">
                <a:avLst/>
              </a:prstGeom>
              <a:noFill/>
            </p:spPr>
            <p:txBody>
              <a:bodyPr wrap="square" rtlCol="0">
                <a:spAutoFit/>
              </a:bodyPr>
              <a:lstStyle/>
              <a:p>
                <a:pPr algn="ctr"/>
                <a:r>
                  <a:rPr lang="en-US" sz="2000" b="1" dirty="0" smtClean="0"/>
                  <a:t>  </a:t>
                </a:r>
                <a:r>
                  <a:rPr lang="es-MX" sz="2000" b="1" u="sng" dirty="0"/>
                  <a:t>Un día en </a:t>
                </a:r>
                <a:r>
                  <a:rPr lang="es-MX" sz="2000" b="1" u="sng" dirty="0" smtClean="0"/>
                  <a:t>kínder</a:t>
                </a:r>
              </a:p>
              <a:p>
                <a:pPr algn="ctr"/>
                <a:r>
                  <a:rPr lang="es-MX" sz="1200" b="1" dirty="0" err="1" smtClean="0"/>
                  <a:t>Readworks</a:t>
                </a:r>
                <a:endParaRPr lang="en-US" sz="1200" b="1" dirty="0"/>
              </a:p>
            </p:txBody>
          </p:sp>
        </p:grpSp>
      </p:grpSp>
    </p:spTree>
    <p:extLst>
      <p:ext uri="{BB962C8B-B14F-4D97-AF65-F5344CB8AC3E}">
        <p14:creationId xmlns:p14="http://schemas.microsoft.com/office/powerpoint/2010/main" val="920480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4156</TotalTime>
  <Words>4027</Words>
  <Application>Microsoft Office PowerPoint</Application>
  <PresentationFormat>Custom</PresentationFormat>
  <Paragraphs>510</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Bookman Old Style</vt:lpstr>
      <vt:lpstr>Calibri</vt:lpstr>
      <vt:lpstr>Helvetica</vt:lpstr>
      <vt:lpstr>Lucida Handwriting</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L. Richmond</dc:creator>
  <cp:lastModifiedBy>Rosa, Zaida</cp:lastModifiedBy>
  <cp:revision>399</cp:revision>
  <cp:lastPrinted>2015-08-10T21:47:42Z</cp:lastPrinted>
  <dcterms:created xsi:type="dcterms:W3CDTF">2013-06-13T16:49:22Z</dcterms:created>
  <dcterms:modified xsi:type="dcterms:W3CDTF">2015-08-10T21:49:49Z</dcterms:modified>
</cp:coreProperties>
</file>