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383" r:id="rId2"/>
    <p:sldId id="385" r:id="rId3"/>
    <p:sldId id="436" r:id="rId4"/>
    <p:sldId id="425" r:id="rId5"/>
    <p:sldId id="426" r:id="rId6"/>
    <p:sldId id="427" r:id="rId7"/>
    <p:sldId id="386" r:id="rId8"/>
    <p:sldId id="387" r:id="rId9"/>
    <p:sldId id="422" r:id="rId10"/>
    <p:sldId id="421" r:id="rId11"/>
    <p:sldId id="431" r:id="rId12"/>
    <p:sldId id="432" r:id="rId13"/>
    <p:sldId id="433" r:id="rId14"/>
    <p:sldId id="435" r:id="rId15"/>
    <p:sldId id="394" r:id="rId16"/>
    <p:sldId id="395" r:id="rId17"/>
    <p:sldId id="396" r:id="rId18"/>
    <p:sldId id="397" r:id="rId19"/>
    <p:sldId id="398" r:id="rId20"/>
    <p:sldId id="399" r:id="rId21"/>
    <p:sldId id="401" r:id="rId22"/>
    <p:sldId id="402" r:id="rId23"/>
    <p:sldId id="403" r:id="rId24"/>
    <p:sldId id="404" r:id="rId25"/>
    <p:sldId id="405" r:id="rId26"/>
    <p:sldId id="406" r:id="rId27"/>
    <p:sldId id="407" r:id="rId28"/>
    <p:sldId id="408" r:id="rId29"/>
    <p:sldId id="409" r:id="rId30"/>
    <p:sldId id="410" r:id="rId3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t, Aliceson" initials="BA" lastIdx="0" clrIdx="0">
    <p:extLst/>
  </p:cmAuthor>
  <p:cmAuthor id="2" name="LopezLopez, Gaspar" initials="LG"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61" autoAdjust="0"/>
    <p:restoredTop sz="94758" autoAdjust="0"/>
  </p:normalViewPr>
  <p:slideViewPr>
    <p:cSldViewPr>
      <p:cViewPr>
        <p:scale>
          <a:sx n="100" d="100"/>
          <a:sy n="100" d="100"/>
        </p:scale>
        <p:origin x="-874" y="1320"/>
      </p:cViewPr>
      <p:guideLst>
        <p:guide orient="horz" pos="3168"/>
        <p:guide pos="2448"/>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9/4/2015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255573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1629904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14</a:t>
            </a:fld>
            <a:endParaRPr lang="en-US" dirty="0"/>
          </a:p>
        </p:txBody>
      </p:sp>
    </p:spTree>
    <p:extLst>
      <p:ext uri="{BB962C8B-B14F-4D97-AF65-F5344CB8AC3E}">
        <p14:creationId xmlns:p14="http://schemas.microsoft.com/office/powerpoint/2010/main" val="642628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17</a:t>
            </a:fld>
            <a:endParaRPr lang="en-US" dirty="0"/>
          </a:p>
        </p:txBody>
      </p:sp>
    </p:spTree>
    <p:extLst>
      <p:ext uri="{BB962C8B-B14F-4D97-AF65-F5344CB8AC3E}">
        <p14:creationId xmlns:p14="http://schemas.microsoft.com/office/powerpoint/2010/main" val="222851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20</a:t>
            </a:fld>
            <a:endParaRPr lang="en-US" dirty="0"/>
          </a:p>
        </p:txBody>
      </p:sp>
    </p:spTree>
    <p:extLst>
      <p:ext uri="{BB962C8B-B14F-4D97-AF65-F5344CB8AC3E}">
        <p14:creationId xmlns:p14="http://schemas.microsoft.com/office/powerpoint/2010/main" val="1855034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21</a:t>
            </a:fld>
            <a:endParaRPr lang="en-US" dirty="0"/>
          </a:p>
        </p:txBody>
      </p:sp>
    </p:spTree>
    <p:extLst>
      <p:ext uri="{BB962C8B-B14F-4D97-AF65-F5344CB8AC3E}">
        <p14:creationId xmlns:p14="http://schemas.microsoft.com/office/powerpoint/2010/main" val="3976120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30</a:t>
            </a:fld>
            <a:endParaRPr lang="en-US" dirty="0"/>
          </a:p>
        </p:txBody>
      </p:sp>
    </p:spTree>
    <p:extLst>
      <p:ext uri="{BB962C8B-B14F-4D97-AF65-F5344CB8AC3E}">
        <p14:creationId xmlns:p14="http://schemas.microsoft.com/office/powerpoint/2010/main" val="3927871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415880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058161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058161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058161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05816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07/01/15 – OSP and S.</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9/4/2015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9/4/2015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9/4/2015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9/4/2015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9/4/2015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9/4/2015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9/4/2015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0" r:id="rId13"/>
    <p:sldLayoutId id="2147483671" r:id="rId14"/>
    <p:sldLayoutId id="2147483672" r:id="rId15"/>
    <p:sldLayoutId id="2147483675" r:id="rId16"/>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http://spaceplace.nasa.gov/migration/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paceplace.nasa.gov/migration/s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3.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4" name="Group 3"/>
          <p:cNvGrpSpPr/>
          <p:nvPr/>
        </p:nvGrpSpPr>
        <p:grpSpPr>
          <a:xfrm>
            <a:off x="762000" y="1447800"/>
            <a:ext cx="5829300" cy="4241215"/>
            <a:chOff x="815669" y="1479530"/>
            <a:chExt cx="5829300" cy="4241215"/>
          </a:xfrm>
        </p:grpSpPr>
        <p:grpSp>
          <p:nvGrpSpPr>
            <p:cNvPr id="16" name="Group 15"/>
            <p:cNvGrpSpPr/>
            <p:nvPr/>
          </p:nvGrpSpPr>
          <p:grpSpPr>
            <a:xfrm>
              <a:off x="815669" y="1479530"/>
              <a:ext cx="5829300" cy="4241215"/>
              <a:chOff x="767688" y="44945"/>
              <a:chExt cx="5486400" cy="4048432"/>
            </a:xfrm>
          </p:grpSpPr>
          <p:sp>
            <p:nvSpPr>
              <p:cNvPr id="17" name="TextBox 16"/>
              <p:cNvSpPr txBox="1"/>
              <p:nvPr/>
            </p:nvSpPr>
            <p:spPr>
              <a:xfrm>
                <a:off x="767688" y="3001333"/>
                <a:ext cx="5486400" cy="1092044"/>
              </a:xfrm>
              <a:prstGeom prst="rect">
                <a:avLst/>
              </a:prstGeom>
              <a:noFill/>
              <a:ln>
                <a:noFill/>
              </a:ln>
            </p:spPr>
            <p:txBody>
              <a:bodyPr wrap="square" lIns="96661" tIns="48331" rIns="96661" bIns="48331" rtlCol="0">
                <a:spAutoFit/>
              </a:bodyPr>
              <a:lstStyle/>
              <a:p>
                <a:r>
                  <a:rPr lang="es-ES" sz="3400" b="1" dirty="0">
                    <a:effectLst>
                      <a:outerShdw blurRad="38100" dist="38100" dir="2700000" algn="tl">
                        <a:srgbClr val="000000">
                          <a:alpha val="43137"/>
                        </a:srgbClr>
                      </a:outerShdw>
                    </a:effectLst>
                  </a:rPr>
                  <a:t>Instrucciones del maestro</a:t>
                </a:r>
              </a:p>
              <a:p>
                <a:r>
                  <a:rPr lang="es-ES" sz="3400" b="1" dirty="0" smtClean="0">
                    <a:effectLst>
                      <a:outerShdw blurRad="38100" dist="38100" dir="2700000" algn="tl">
                        <a:srgbClr val="000000">
                          <a:alpha val="43137"/>
                        </a:srgbClr>
                      </a:outerShdw>
                    </a:effectLst>
                  </a:rPr>
                  <a:t>Pre-evaluación </a:t>
                </a:r>
                <a:r>
                  <a:rPr lang="es-ES" sz="3400" b="1" dirty="0">
                    <a:effectLst>
                      <a:outerShdw blurRad="38100" dist="38100" dir="2700000" algn="tl">
                        <a:srgbClr val="000000">
                          <a:alpha val="43137"/>
                        </a:srgbClr>
                      </a:outerShdw>
                    </a:effectLst>
                  </a:rPr>
                  <a:t>Trimestre </a:t>
                </a:r>
                <a:r>
                  <a:rPr lang="es-ES" sz="3400" b="1" dirty="0" smtClean="0">
                    <a:effectLst>
                      <a:outerShdw blurRad="38100" dist="38100" dir="2700000" algn="tl">
                        <a:srgbClr val="000000">
                          <a:alpha val="43137"/>
                        </a:srgbClr>
                      </a:outerShdw>
                    </a:effectLst>
                  </a:rPr>
                  <a:t>1</a:t>
                </a:r>
                <a:endParaRPr lang="en-US" sz="3400" b="1" dirty="0">
                  <a:effectLst>
                    <a:outerShdw blurRad="38100" dist="38100" dir="2700000" algn="tl">
                      <a:srgbClr val="000000">
                        <a:alpha val="43137"/>
                      </a:srgbClr>
                    </a:outerShdw>
                  </a:effectLst>
                </a:endParaRPr>
              </a:p>
            </p:txBody>
          </p:sp>
          <p:sp>
            <p:nvSpPr>
              <p:cNvPr id="19" name="Rectangle 18"/>
              <p:cNvSpPr/>
              <p:nvPr/>
            </p:nvSpPr>
            <p:spPr>
              <a:xfrm>
                <a:off x="914400" y="44945"/>
                <a:ext cx="1735377" cy="837292"/>
              </a:xfrm>
              <a:prstGeom prst="rect">
                <a:avLst/>
              </a:prstGeom>
            </p:spPr>
            <p:txBody>
              <a:bodyPr wrap="none">
                <a:spAutoFit/>
              </a:bodyPr>
              <a:lstStyle/>
              <a:p>
                <a:r>
                  <a:rPr lang="es-GT" sz="5100" b="1" dirty="0" smtClean="0">
                    <a:effectLst>
                      <a:outerShdw blurRad="38100" dist="38100" dir="2700000" algn="tl">
                        <a:srgbClr val="000000">
                          <a:alpha val="43137"/>
                        </a:srgbClr>
                      </a:outerShdw>
                    </a:effectLst>
                  </a:rPr>
                  <a:t>Grado</a:t>
                </a:r>
                <a:endParaRPr lang="es-GT" sz="5100" b="1" dirty="0">
                  <a:effectLst>
                    <a:outerShdw blurRad="38100" dist="38100" dir="2700000" algn="tl">
                      <a:srgbClr val="000000">
                        <a:alpha val="43137"/>
                      </a:srgbClr>
                    </a:outerShdw>
                  </a:effectLst>
                </a:endParaRPr>
              </a:p>
            </p:txBody>
          </p:sp>
        </p:grpSp>
        <p:sp>
          <p:nvSpPr>
            <p:cNvPr id="18" name="Parallelogram 17"/>
            <p:cNvSpPr/>
            <p:nvPr/>
          </p:nvSpPr>
          <p:spPr>
            <a:xfrm rot="1293572" flipH="1">
              <a:off x="1031136" y="2725596"/>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0" name="Parallelogram 19"/>
            <p:cNvSpPr/>
            <p:nvPr/>
          </p:nvSpPr>
          <p:spPr>
            <a:xfrm>
              <a:off x="1371601" y="2703148"/>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5" name="Rectangle 24"/>
            <p:cNvSpPr/>
            <p:nvPr/>
          </p:nvSpPr>
          <p:spPr>
            <a:xfrm>
              <a:off x="1911137" y="3070066"/>
              <a:ext cx="988762"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5400" b="1" kern="0" dirty="0">
                  <a:ln w="11430"/>
                  <a:solidFill>
                    <a:srgbClr val="002060"/>
                  </a:solidFill>
                  <a:effectLst>
                    <a:outerShdw blurRad="80000" dist="40000" dir="5040000" algn="tl">
                      <a:srgbClr val="000000">
                        <a:alpha val="30000"/>
                      </a:srgbClr>
                    </a:outerShdw>
                  </a:effectLst>
                  <a:latin typeface="Franklin Gothic Book"/>
                </a:rPr>
                <a:t>6</a:t>
              </a: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 </a:t>
              </a:r>
            </a:p>
          </p:txBody>
        </p:sp>
      </p:grpSp>
      <p:sp>
        <p:nvSpPr>
          <p:cNvPr id="5" name="TextBox 4"/>
          <p:cNvSpPr txBox="1"/>
          <p:nvPr/>
        </p:nvSpPr>
        <p:spPr>
          <a:xfrm>
            <a:off x="1130780" y="5860432"/>
            <a:ext cx="4889019" cy="2800767"/>
          </a:xfrm>
          <a:prstGeom prst="rect">
            <a:avLst/>
          </a:prstGeom>
          <a:noFill/>
          <a:ln>
            <a:noFill/>
          </a:ln>
        </p:spPr>
        <p:txBody>
          <a:bodyPr wrap="square" rtlCol="0">
            <a:spAutoFit/>
          </a:bodyPr>
          <a:lstStyle/>
          <a:p>
            <a:r>
              <a:rPr lang="es-GT" sz="1300" b="1" u="sng" dirty="0" smtClean="0">
                <a:effectLst>
                  <a:outerShdw blurRad="38100" dist="38100" dir="2700000" algn="tl">
                    <a:srgbClr val="000000">
                      <a:alpha val="43137"/>
                    </a:srgbClr>
                  </a:outerShdw>
                </a:effectLst>
              </a:rPr>
              <a:t>Lectura</a:t>
            </a:r>
            <a:endParaRPr lang="es-GT" sz="1300" b="1" dirty="0" smtClean="0">
              <a:effectLst>
                <a:outerShdw blurRad="38100" dist="38100" dir="2700000" algn="tl">
                  <a:srgbClr val="000000">
                    <a:alpha val="43137"/>
                  </a:srgbClr>
                </a:outerShdw>
              </a:effectLst>
            </a:endParaRPr>
          </a:p>
          <a:p>
            <a:r>
              <a:rPr lang="es-GT" sz="1300" b="1" dirty="0" smtClean="0">
                <a:solidFill>
                  <a:srgbClr val="C00000"/>
                </a:solidFill>
              </a:rPr>
              <a:t>12</a:t>
            </a:r>
            <a:r>
              <a:rPr lang="es-GT" sz="1300" b="1" dirty="0" smtClean="0"/>
              <a:t> Preguntas de selección múltiple</a:t>
            </a:r>
            <a:endParaRPr lang="es-GT" sz="1300" b="1" dirty="0" smtClean="0">
              <a:solidFill>
                <a:srgbClr val="C00000"/>
              </a:solidFill>
            </a:endParaRPr>
          </a:p>
          <a:p>
            <a:r>
              <a:rPr lang="es-GT" sz="1300" b="1" dirty="0" smtClean="0">
                <a:solidFill>
                  <a:srgbClr val="C00000"/>
                </a:solidFill>
              </a:rPr>
              <a:t>  1 </a:t>
            </a:r>
            <a:r>
              <a:rPr lang="es-GT" sz="1300" b="1" dirty="0" smtClean="0"/>
              <a:t>Pregunta</a:t>
            </a:r>
            <a:r>
              <a:rPr lang="es-GT" sz="1300" b="1" dirty="0" smtClean="0">
                <a:solidFill>
                  <a:schemeClr val="accent6">
                    <a:lumMod val="75000"/>
                  </a:schemeClr>
                </a:solidFill>
              </a:rPr>
              <a:t> </a:t>
            </a:r>
            <a:r>
              <a:rPr lang="es-GT" sz="1300" b="1" dirty="0" smtClean="0"/>
              <a:t>de respuesta construida</a:t>
            </a:r>
          </a:p>
          <a:p>
            <a:r>
              <a:rPr lang="es-GT" sz="1300" b="1" u="sng" dirty="0" smtClean="0">
                <a:effectLst>
                  <a:outerShdw blurRad="38100" dist="38100" dir="2700000" algn="tl">
                    <a:srgbClr val="000000">
                      <a:alpha val="43137"/>
                    </a:srgbClr>
                  </a:outerShdw>
                </a:effectLst>
              </a:rPr>
              <a:t>Investigación</a:t>
            </a:r>
          </a:p>
          <a:p>
            <a:r>
              <a:rPr lang="es-GT" sz="1300" b="1" dirty="0" smtClean="0">
                <a:solidFill>
                  <a:srgbClr val="C00000"/>
                </a:solidFill>
              </a:rPr>
              <a:t>  3</a:t>
            </a:r>
            <a:r>
              <a:rPr lang="es-GT" sz="1300" b="1" dirty="0" smtClean="0"/>
              <a:t> Respuestas construidas</a:t>
            </a:r>
          </a:p>
          <a:p>
            <a:r>
              <a:rPr lang="es-GT" sz="1300" b="1" u="sng" dirty="0" smtClean="0">
                <a:effectLst>
                  <a:outerShdw blurRad="38100" dist="38100" dir="2700000" algn="tl">
                    <a:srgbClr val="000000">
                      <a:alpha val="43137"/>
                    </a:srgbClr>
                  </a:outerShdw>
                </a:effectLst>
              </a:rPr>
              <a:t>Escritura</a:t>
            </a:r>
          </a:p>
          <a:p>
            <a:r>
              <a:rPr lang="es-GT" sz="1300" b="1" dirty="0" smtClean="0"/>
              <a:t>  </a:t>
            </a:r>
            <a:r>
              <a:rPr lang="es-GT" sz="1300" b="1" dirty="0" smtClean="0">
                <a:solidFill>
                  <a:srgbClr val="FF0000"/>
                </a:solidFill>
              </a:rPr>
              <a:t>1</a:t>
            </a:r>
            <a:r>
              <a:rPr lang="es-GT" sz="1300" b="1" dirty="0" smtClean="0"/>
              <a:t> Composición completa </a:t>
            </a:r>
          </a:p>
          <a:p>
            <a:r>
              <a:rPr lang="es-GT" sz="1300" b="1" dirty="0">
                <a:solidFill>
                  <a:srgbClr val="00B050"/>
                </a:solidFill>
              </a:rPr>
              <a:t> </a:t>
            </a:r>
            <a:r>
              <a:rPr lang="es-GT" sz="1300" b="1" dirty="0" smtClean="0">
                <a:solidFill>
                  <a:srgbClr val="00B050"/>
                </a:solidFill>
              </a:rPr>
              <a:t> </a:t>
            </a:r>
            <a:r>
              <a:rPr lang="es-GT" sz="1300" b="1" dirty="0" smtClean="0">
                <a:solidFill>
                  <a:srgbClr val="C00000"/>
                </a:solidFill>
              </a:rPr>
              <a:t>1</a:t>
            </a:r>
            <a:r>
              <a:rPr lang="es-GT" sz="1300" b="1" dirty="0" smtClean="0"/>
              <a:t> Escrito breve</a:t>
            </a:r>
          </a:p>
          <a:p>
            <a:r>
              <a:rPr lang="es-GT" sz="1300" b="1" dirty="0" smtClean="0"/>
              <a:t>  </a:t>
            </a:r>
            <a:r>
              <a:rPr lang="es-GT" sz="1300" b="1" dirty="0" smtClean="0">
                <a:solidFill>
                  <a:srgbClr val="C00000"/>
                </a:solidFill>
              </a:rPr>
              <a:t>1 </a:t>
            </a:r>
            <a:r>
              <a:rPr lang="es-GT" sz="1300" b="1" dirty="0" smtClean="0"/>
              <a:t>Escribir para revisar</a:t>
            </a:r>
          </a:p>
          <a:p>
            <a:r>
              <a:rPr lang="es-GT" sz="1300" b="1" u="sng" dirty="0" smtClean="0">
                <a:effectLst>
                  <a:outerShdw blurRad="38100" dist="38100" dir="2700000" algn="tl">
                    <a:srgbClr val="000000">
                      <a:alpha val="43137"/>
                    </a:srgbClr>
                  </a:outerShdw>
                </a:effectLst>
              </a:rPr>
              <a:t>Escritura con lenguaje integrado</a:t>
            </a:r>
          </a:p>
          <a:p>
            <a:r>
              <a:rPr lang="es-GT" sz="1300" b="1" dirty="0" smtClean="0"/>
              <a:t>  </a:t>
            </a:r>
            <a:r>
              <a:rPr lang="es-GT" sz="1300" b="1" dirty="0" smtClean="0">
                <a:solidFill>
                  <a:srgbClr val="C00000"/>
                </a:solidFill>
              </a:rPr>
              <a:t>1 </a:t>
            </a:r>
            <a:r>
              <a:rPr lang="es-GT" sz="1300" b="1" dirty="0" smtClean="0"/>
              <a:t>Lenguaje/Vocabulario</a:t>
            </a:r>
          </a:p>
          <a:p>
            <a:r>
              <a:rPr lang="es-GT" sz="1300" b="1" dirty="0" smtClean="0"/>
              <a:t>  </a:t>
            </a:r>
            <a:r>
              <a:rPr lang="es-GT" sz="1300" b="1" dirty="0" smtClean="0">
                <a:solidFill>
                  <a:srgbClr val="FF0000"/>
                </a:solidFill>
              </a:rPr>
              <a:t>1</a:t>
            </a:r>
            <a:r>
              <a:rPr lang="es-GT" sz="1300" b="1" dirty="0" smtClean="0"/>
              <a:t> Editar/Clarificar</a:t>
            </a:r>
          </a:p>
          <a:p>
            <a:endParaRPr lang="es-GT" dirty="0"/>
          </a:p>
        </p:txBody>
      </p:sp>
      <p:pic>
        <p:nvPicPr>
          <p:cNvPr id="7" name="Picture 6"/>
          <p:cNvPicPr>
            <a:picLocks noChangeAspect="1"/>
          </p:cNvPicPr>
          <p:nvPr/>
        </p:nvPicPr>
        <p:blipFill>
          <a:blip r:embed="rId3"/>
          <a:stretch>
            <a:fillRect/>
          </a:stretch>
        </p:blipFill>
        <p:spPr>
          <a:xfrm>
            <a:off x="4408336" y="8302385"/>
            <a:ext cx="2719052" cy="877900"/>
          </a:xfrm>
          <a:prstGeom prst="rect">
            <a:avLst/>
          </a:prstGeom>
        </p:spPr>
      </p:pic>
    </p:spTree>
    <p:extLst>
      <p:ext uri="{BB962C8B-B14F-4D97-AF65-F5344CB8AC3E}">
        <p14:creationId xmlns:p14="http://schemas.microsoft.com/office/powerpoint/2010/main" val="2524528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589238167"/>
              </p:ext>
            </p:extLst>
          </p:nvPr>
        </p:nvGraphicFramePr>
        <p:xfrm>
          <a:off x="327986" y="518161"/>
          <a:ext cx="6995160" cy="6645135"/>
        </p:xfrm>
        <a:graphic>
          <a:graphicData uri="http://schemas.openxmlformats.org/drawingml/2006/table">
            <a:tbl>
              <a:tblPr firstRow="1"/>
              <a:tblGrid>
                <a:gridCol w="967414"/>
                <a:gridCol w="6027746"/>
              </a:tblGrid>
              <a:tr h="1006335">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0" i="1" baseline="0" noProof="0" dirty="0" smtClean="0">
                          <a:effectLst/>
                        </a:rPr>
                        <a:t>Nota sobre las respuestas construidas</a:t>
                      </a:r>
                      <a:r>
                        <a:rPr lang="es-GT" sz="1000" b="0" i="1" noProof="0" dirty="0" smtClean="0">
                          <a:effectLst/>
                        </a:rPr>
                        <a:t>:  Las</a:t>
                      </a:r>
                      <a:r>
                        <a:rPr lang="es-GT" sz="1000" b="0" i="1" baseline="0" noProof="0" dirty="0" smtClean="0">
                          <a:effectLst/>
                        </a:rPr>
                        <a:t> respuestas construidas no están escritas “en piedra.” No hay una manera perfecta en la que el estudiante deba responder. Busque la intención general de </a:t>
                      </a:r>
                      <a:r>
                        <a:rPr lang="es-GT" sz="1000" b="0" i="1" baseline="0" noProof="0" dirty="0" smtClean="0">
                          <a:solidFill>
                            <a:schemeClr val="tx1"/>
                          </a:solidFill>
                          <a:effectLst/>
                        </a:rPr>
                        <a:t>la pregunta y  la respuesta del estudiante y siga la rúbrica a continuación tanto como sea posible</a:t>
                      </a:r>
                      <a:r>
                        <a:rPr lang="es-GT"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p>
                    <a:p>
                      <a:pPr marL="0" marR="0" indent="0" algn="l" defTabSz="966612" rtl="0" eaLnBrk="1" fontAlgn="auto" latinLnBrk="0" hangingPunct="1">
                        <a:lnSpc>
                          <a:spcPct val="100000"/>
                        </a:lnSpc>
                        <a:spcBef>
                          <a:spcPts val="0"/>
                        </a:spcBef>
                        <a:spcAft>
                          <a:spcPts val="0"/>
                        </a:spcAft>
                        <a:buClrTx/>
                        <a:buSzTx/>
                        <a:buFontTx/>
                        <a:buNone/>
                        <a:tabLst/>
                        <a:defRPr/>
                      </a:pPr>
                      <a:endParaRPr lang="es-GT" sz="1000" b="0" i="1" baseline="0" noProof="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07414">
                <a:tc gridSpan="2">
                  <a:txBody>
                    <a:bodyPr/>
                    <a:lstStyle/>
                    <a:p>
                      <a:pPr marL="0" marR="0" lvl="0" indent="57150" algn="l" defTabSz="1018809" rtl="0" eaLnBrk="1" fontAlgn="auto" latinLnBrk="0" hangingPunct="1">
                        <a:lnSpc>
                          <a:spcPct val="100000"/>
                        </a:lnSpc>
                        <a:spcBef>
                          <a:spcPts val="0"/>
                        </a:spcBef>
                        <a:spcAft>
                          <a:spcPts val="0"/>
                        </a:spcAft>
                        <a:buClrTx/>
                        <a:buSzTx/>
                        <a:buFontTx/>
                        <a:buNone/>
                        <a:tabLst/>
                        <a:defRPr sz="1800" b="0" i="0"/>
                      </a:pPr>
                      <a:r>
                        <a:rPr lang="es-GT" sz="1400" b="1" dirty="0" smtClean="0"/>
                        <a:t>Pre-evaluación Trimestre 1: Clave para la 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07414">
                <a:tc gridSpan="2">
                  <a:txBody>
                    <a:bodyPr/>
                    <a:lstStyle/>
                    <a:p>
                      <a:pPr marL="0" lvl="0" indent="57150" algn="l">
                        <a:defRPr sz="1800" b="0" i="0"/>
                      </a:pPr>
                      <a:r>
                        <a:rPr lang="es-GT" sz="1400" b="1" dirty="0" smtClean="0">
                          <a:latin typeface="+mn-lt"/>
                        </a:rPr>
                        <a:t>Estándar RL.6.3:  Rúbrica de 3 puntos: Respuesta Construida – Lectura </a:t>
                      </a:r>
                      <a:endParaRPr lang="es-GT" sz="1400" b="1"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74089">
                <a:tc gridSpan="2">
                  <a:txBody>
                    <a:bodyPr/>
                    <a:lstStyle/>
                    <a:p>
                      <a:pPr marL="1143000" marR="0" indent="-1085850" algn="l" defTabSz="1018809" rtl="0" eaLnBrk="1" fontAlgn="auto" latinLnBrk="0" hangingPunct="1">
                        <a:lnSpc>
                          <a:spcPct val="100000"/>
                        </a:lnSpc>
                        <a:spcBef>
                          <a:spcPts val="0"/>
                        </a:spcBef>
                        <a:spcAft>
                          <a:spcPts val="0"/>
                        </a:spcAft>
                        <a:buClrTx/>
                        <a:buSzTx/>
                        <a:buFont typeface="+mj-lt"/>
                        <a:buNone/>
                        <a:tabLst/>
                        <a:defRPr/>
                      </a:pPr>
                      <a:r>
                        <a:rPr lang="es-GT" sz="1600" b="1" dirty="0" smtClean="0">
                          <a:latin typeface="+mn-lt"/>
                        </a:rPr>
                        <a:t>Pregunta #8: </a:t>
                      </a:r>
                      <a:r>
                        <a:rPr lang="x-none" sz="1600" b="0" baseline="0" dirty="0" smtClean="0">
                          <a:solidFill>
                            <a:schemeClr val="tx1"/>
                          </a:solidFill>
                          <a:latin typeface="+mj-lt"/>
                          <a:cs typeface="Helvetica" panose="020B0604020202020204" pitchFamily="34" charset="0"/>
                        </a:rPr>
                        <a:t>Explica por qué el rescate de la ballena pudo haber sido más difícil si los avistamientos de ballenas no se hubiesen hecho públicos.</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777835">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GT" sz="1000" u="sng" baseline="0" dirty="0" smtClean="0">
                          <a:solidFill>
                            <a:schemeClr val="tx1"/>
                          </a:solidFill>
                        </a:rPr>
                        <a:t>Instrucciones para calificar</a:t>
                      </a:r>
                      <a:r>
                        <a:rPr lang="es-GT" sz="1000" u="none" dirty="0" smtClean="0">
                          <a:solidFill>
                            <a:schemeClr val="tx1"/>
                          </a:solidFill>
                        </a:rPr>
                        <a:t>: </a:t>
                      </a:r>
                      <a:r>
                        <a:rPr lang="es-GT" sz="1000" kern="1200" dirty="0" smtClean="0">
                          <a:solidFill>
                            <a:schemeClr val="tx1"/>
                          </a:solidFill>
                          <a:effectLst/>
                          <a:latin typeface="+mn-lt"/>
                          <a:ea typeface="Times New Roman"/>
                          <a:cs typeface="Arial"/>
                        </a:rPr>
                        <a:t>Escriba una visión general de lo que los estudiantes podrían incluir en una respuesta competente con ejemplos del texto. Sea muy específico y detallado.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GT" sz="1000" u="sng" kern="1200" baseline="0" noProof="0" dirty="0" smtClean="0">
                          <a:solidFill>
                            <a:schemeClr val="tx1"/>
                          </a:solidFill>
                          <a:effectLst/>
                          <a:latin typeface="+mn-lt"/>
                          <a:cs typeface="Arial"/>
                        </a:rPr>
                        <a:t>L</a:t>
                      </a:r>
                      <a:r>
                        <a:rPr lang="es-GT" sz="1000" u="sng" noProof="0" dirty="0" smtClean="0">
                          <a:solidFill>
                            <a:schemeClr val="tx1"/>
                          </a:solidFill>
                        </a:rPr>
                        <a:t>enguaje del</a:t>
                      </a:r>
                      <a:r>
                        <a:rPr lang="es-GT" sz="1000" u="sng" baseline="0" noProof="0" dirty="0" smtClean="0">
                          <a:solidFill>
                            <a:schemeClr val="tx1"/>
                          </a:solidFill>
                        </a:rPr>
                        <a:t> maestro y notas</a:t>
                      </a:r>
                      <a:r>
                        <a:rPr lang="es-GT" sz="1000" u="sng" kern="1200" baseline="0" dirty="0" smtClean="0">
                          <a:solidFill>
                            <a:schemeClr val="tx1"/>
                          </a:solidFill>
                          <a:effectLst/>
                          <a:latin typeface="+mn-lt"/>
                          <a:ea typeface="Times New Roman"/>
                          <a:cs typeface="Arial"/>
                        </a:rPr>
                        <a:t> para calificar:</a:t>
                      </a:r>
                    </a:p>
                    <a:p>
                      <a:pPr lvl="0" algn="l">
                        <a:lnSpc>
                          <a:spcPct val="100000"/>
                        </a:lnSpc>
                        <a:spcBef>
                          <a:spcPts val="0"/>
                        </a:spcBef>
                        <a:spcAft>
                          <a:spcPts val="0"/>
                        </a:spcAft>
                        <a:defRPr sz="1800" b="0" i="0"/>
                      </a:pPr>
                      <a:r>
                        <a:rPr lang="es-GT" sz="1000" b="1" dirty="0" smtClean="0">
                          <a:solidFill>
                            <a:schemeClr val="tx1"/>
                          </a:solidFill>
                        </a:rPr>
                        <a:t>Suficiente evidencia </a:t>
                      </a:r>
                      <a:r>
                        <a:rPr lang="es-GT" sz="1000" u="none" dirty="0" smtClean="0">
                          <a:solidFill>
                            <a:schemeClr val="tx1"/>
                          </a:solidFill>
                        </a:rPr>
                        <a:t>debe responder a la pregunta conectando el rescate de la ballena al hecho de que el informe de la noticia de los avistamientos de ballenas trajeron más gente a la playa, lo cual pudo haber dado lugar a que la ballena fuera </a:t>
                      </a:r>
                      <a:r>
                        <a:rPr lang="es-GT" sz="1000" u="none" strike="noStrike" dirty="0" smtClean="0">
                          <a:solidFill>
                            <a:schemeClr val="tx1"/>
                          </a:solidFill>
                        </a:rPr>
                        <a:t>rescatada</a:t>
                      </a:r>
                      <a:r>
                        <a:rPr lang="es-GT" sz="1000" u="none" dirty="0" smtClean="0">
                          <a:solidFill>
                            <a:schemeClr val="tx1"/>
                          </a:solidFill>
                        </a:rPr>
                        <a:t> de una manera oportuna. Esta conexión implica mucho</a:t>
                      </a:r>
                      <a:r>
                        <a:rPr lang="es-GT" sz="1000" u="none" baseline="0" dirty="0" smtClean="0">
                          <a:solidFill>
                            <a:schemeClr val="tx1"/>
                          </a:solidFill>
                        </a:rPr>
                        <a:t> </a:t>
                      </a:r>
                      <a:r>
                        <a:rPr lang="es-GT" sz="1000" u="none" dirty="0" smtClean="0">
                          <a:solidFill>
                            <a:schemeClr val="tx1"/>
                          </a:solidFill>
                        </a:rPr>
                        <a:t>razonamiento, ya que es una pregunta DOK-3</a:t>
                      </a:r>
                      <a:r>
                        <a:rPr lang="es-GT" sz="1000" u="none" baseline="0" dirty="0" smtClean="0">
                          <a:solidFill>
                            <a:schemeClr val="tx1"/>
                          </a:solidFill>
                        </a:rPr>
                        <a:t>.</a:t>
                      </a:r>
                      <a:endParaRPr lang="es-GT" sz="1000" u="none" dirty="0" smtClean="0">
                        <a:solidFill>
                          <a:schemeClr val="tx1"/>
                        </a:solidFill>
                      </a:endParaRPr>
                    </a:p>
                    <a:p>
                      <a:pPr lvl="0" algn="l">
                        <a:defRPr sz="1800" b="0" i="0"/>
                      </a:pPr>
                      <a:r>
                        <a:rPr lang="es-GT" sz="1000" b="1" noProof="0" dirty="0" smtClean="0">
                          <a:solidFill>
                            <a:schemeClr val="tx1"/>
                          </a:solidFill>
                        </a:rPr>
                        <a:t>Las identificaciones</a:t>
                      </a:r>
                      <a:r>
                        <a:rPr lang="es-GT" sz="1000" b="1" baseline="0" noProof="0" dirty="0" smtClean="0">
                          <a:solidFill>
                            <a:schemeClr val="tx1"/>
                          </a:solidFill>
                        </a:rPr>
                        <a:t> específicas </a:t>
                      </a:r>
                      <a:r>
                        <a:rPr lang="es-GT" sz="1000" b="1" baseline="0" dirty="0" smtClean="0">
                          <a:solidFill>
                            <a:schemeClr val="tx1"/>
                          </a:solidFill>
                          <a:uFill>
                            <a:solidFill/>
                          </a:uFill>
                        </a:rPr>
                        <a:t>(detalles de apoyo)</a:t>
                      </a:r>
                      <a:r>
                        <a:rPr lang="es-GT" sz="1000" b="0" baseline="0" dirty="0" smtClean="0">
                          <a:solidFill>
                            <a:schemeClr val="tx1"/>
                          </a:solidFill>
                          <a:uFill>
                            <a:solidFill/>
                          </a:uFill>
                        </a:rPr>
                        <a:t> deben incluir </a:t>
                      </a:r>
                      <a:r>
                        <a:rPr lang="es-GT" sz="1000" b="0" baseline="0" dirty="0" smtClean="0">
                          <a:solidFill>
                            <a:schemeClr val="tx1"/>
                          </a:solidFill>
                          <a:uFill>
                            <a:solidFill/>
                          </a:uFill>
                          <a:latin typeface="+mn-lt"/>
                        </a:rPr>
                        <a:t>cualquier respuesta razonable que conecte cómo el rescate de la ballena se hizo más fácil por la cantidad de personas que estaban en la playa cuando la ballena quedó varada. Algunos de estos detalles podrían incluir: (1) más personas se encontraban en la playa porque los avistamientos fueron reportados en el periódico, (2) la noticia de la ballena varada se dio a conocer con mayor rapidez porque la gente estaba en la playa, y (3) las personas en la playa pudieron utilizar los faros de sus carros para alumbrar la ballena a los socorristas cuando oscureció.</a:t>
                      </a:r>
                    </a:p>
                    <a:p>
                      <a:pPr lvl="0" algn="l">
                        <a:defRPr sz="1800" b="0" i="0"/>
                      </a:pPr>
                      <a:r>
                        <a:rPr lang="es-GT" sz="1000" b="1" dirty="0" smtClean="0">
                          <a:solidFill>
                            <a:schemeClr val="tx1"/>
                          </a:solidFill>
                          <a:latin typeface="+mn-lt"/>
                        </a:rPr>
                        <a:t>Pleno apoyo </a:t>
                      </a:r>
                      <a:r>
                        <a:rPr lang="es-GT" sz="1000" b="1" baseline="0" dirty="0" smtClean="0">
                          <a:solidFill>
                            <a:schemeClr val="tx1"/>
                          </a:solidFill>
                          <a:latin typeface="+mn-lt"/>
                        </a:rPr>
                        <a:t>(otros detalles) </a:t>
                      </a:r>
                      <a:r>
                        <a:rPr lang="es-GT" sz="1000" b="0" baseline="0" dirty="0" smtClean="0">
                          <a:solidFill>
                            <a:schemeClr val="tx1"/>
                          </a:solidFill>
                          <a:latin typeface="+mn-lt"/>
                        </a:rPr>
                        <a:t>incluiría cualquier detalle del texto que apoye cómo la cantidad de personas en la playa tuvo un impacto en el rescate de la ballena.</a:t>
                      </a:r>
                      <a:endParaRPr lang="es-GT" sz="1000" b="0" dirty="0">
                        <a:solidFill>
                          <a:schemeClr val="tx1"/>
                        </a:solidFill>
                        <a:uFill>
                          <a:solidFill/>
                        </a:u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185223">
                <a:tc>
                  <a:txBody>
                    <a:bodyPr/>
                    <a:lstStyle/>
                    <a:p>
                      <a:pPr lvl="0" algn="ctr">
                        <a:defRPr sz="1800" b="0" i="0"/>
                      </a:pPr>
                      <a:r>
                        <a:rPr lang="es-GT" sz="2000" b="1" dirty="0" smtClean="0">
                          <a:solidFill>
                            <a:schemeClr val="tx1"/>
                          </a:solidFill>
                          <a:latin typeface="+mn-lt"/>
                        </a:rPr>
                        <a:t>3</a:t>
                      </a:r>
                      <a:endParaRPr lang="es-GT" sz="2000" b="1" dirty="0">
                        <a:solidFill>
                          <a:schemeClr val="tx1"/>
                        </a:solidFill>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dirty="0" smtClean="0">
                          <a:solidFill>
                            <a:schemeClr val="tx1"/>
                          </a:solidFill>
                          <a:latin typeface="+mn-lt"/>
                        </a:rPr>
                        <a:t>El</a:t>
                      </a:r>
                      <a:r>
                        <a:rPr lang="es-GT" sz="1000" i="1" baseline="0" dirty="0" smtClean="0">
                          <a:solidFill>
                            <a:schemeClr val="tx1"/>
                          </a:solidFill>
                          <a:latin typeface="+mn-lt"/>
                        </a:rPr>
                        <a:t> estudiante proporciona una respuesta competente, al explicar la conexión entre el rescate de la ballena y la participación de la gente, utilizando detalles de apoyo.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0" baseline="0" dirty="0" smtClean="0">
                          <a:solidFill>
                            <a:schemeClr val="tx1"/>
                          </a:solidFill>
                          <a:latin typeface="+mn-lt"/>
                        </a:rPr>
                        <a:t>Los avistamientos de ballenas en el texto fueron reportados por un periódico. Mucha gente leyó el periódico y fueron a ver a las ballenas que habían sido vistas nadando cerca de la orilla. Cuando una ballena quedó varada en la playa </a:t>
                      </a:r>
                      <a:r>
                        <a:rPr lang="es-GT" sz="1000" i="0" strike="noStrike" baseline="0" dirty="0" smtClean="0">
                          <a:solidFill>
                            <a:schemeClr val="tx1"/>
                          </a:solidFill>
                          <a:latin typeface="+mn-lt"/>
                        </a:rPr>
                        <a:t>todos trataron </a:t>
                      </a:r>
                      <a:r>
                        <a:rPr lang="es-GT" sz="1000" i="0" baseline="0" dirty="0" smtClean="0">
                          <a:solidFill>
                            <a:schemeClr val="tx1"/>
                          </a:solidFill>
                          <a:latin typeface="+mn-lt"/>
                        </a:rPr>
                        <a:t>de ayudar. Si la gente no hubiese visto a la ballena que se quedó varada, probablemente no lo hubieran reportado tan rápidamente, lo cual habría sido peligroso para la ballena. Los equipos de rescate llegaron mientras la gente alineaba sus carros para mantener los faros alumbrando hacia la playa. Fue bueno que los avistamientos de las ballenas se hicieran públicos.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592612">
                <a:tc>
                  <a:txBody>
                    <a:bodyPr/>
                    <a:lstStyle/>
                    <a:p>
                      <a:pPr lvl="0" algn="ctr">
                        <a:defRPr sz="1800" b="0" i="0"/>
                      </a:pPr>
                      <a:r>
                        <a:rPr lang="es-GT" sz="2000" b="1" dirty="0" smtClean="0">
                          <a:solidFill>
                            <a:schemeClr val="tx1"/>
                          </a:solidFill>
                          <a:latin typeface="+mn-lt"/>
                        </a:rPr>
                        <a:t>2</a:t>
                      </a:r>
                      <a:endParaRPr lang="es-GT" sz="2000" b="1" dirty="0">
                        <a:solidFill>
                          <a:schemeClr val="tx1"/>
                        </a:solidFill>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dirty="0" smtClean="0">
                          <a:solidFill>
                            <a:schemeClr val="tx1"/>
                          </a:solidFill>
                          <a:latin typeface="+mn-lt"/>
                        </a:rPr>
                        <a:t>El estudiante proporciona una respuesta parcial al explicar la conexión</a:t>
                      </a:r>
                      <a:r>
                        <a:rPr lang="es-GT" sz="1000" i="1" baseline="0" dirty="0" smtClean="0">
                          <a:solidFill>
                            <a:schemeClr val="tx1"/>
                          </a:solidFill>
                          <a:latin typeface="+mn-lt"/>
                        </a:rPr>
                        <a:t> entre el rescate de la ballena y la participación de la gente, utilizando algunos detalles de apoyo.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0" baseline="0" dirty="0" smtClean="0">
                          <a:solidFill>
                            <a:schemeClr val="tx1"/>
                          </a:solidFill>
                          <a:latin typeface="+mn-lt"/>
                        </a:rPr>
                        <a:t>Un periódico informó que hubo avistamientos de ballenas en la playa por lo que mucha gente fue a ver a las ballenas y pudieron ayudar a la ballena apoyando a los socorristas.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44459">
                <a:tc>
                  <a:txBody>
                    <a:bodyPr/>
                    <a:lstStyle/>
                    <a:p>
                      <a:pPr lvl="0" algn="ctr">
                        <a:defRPr sz="1800" b="0" i="0"/>
                      </a:pPr>
                      <a:r>
                        <a:rPr lang="es-GT" sz="2000" b="1" dirty="0" smtClean="0">
                          <a:solidFill>
                            <a:schemeClr val="tx1"/>
                          </a:solidFill>
                          <a:latin typeface="+mn-lt"/>
                        </a:rPr>
                        <a:t>1</a:t>
                      </a:r>
                      <a:endParaRPr lang="es-GT" sz="2000" b="1" dirty="0">
                        <a:solidFill>
                          <a:schemeClr val="tx1"/>
                        </a:solidFill>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dirty="0" smtClean="0">
                          <a:solidFill>
                            <a:schemeClr val="tx1"/>
                          </a:solidFill>
                          <a:latin typeface="+mn-lt"/>
                        </a:rPr>
                        <a:t>El</a:t>
                      </a:r>
                      <a:r>
                        <a:rPr lang="es-GT" sz="1000" i="1" baseline="0" dirty="0" smtClean="0">
                          <a:solidFill>
                            <a:schemeClr val="tx1"/>
                          </a:solidFill>
                          <a:latin typeface="+mn-lt"/>
                        </a:rPr>
                        <a:t> estudiante proporciona una respuesta mínima sobre la </a:t>
                      </a:r>
                      <a:r>
                        <a:rPr lang="es-GT" sz="1000" i="1" dirty="0" smtClean="0">
                          <a:solidFill>
                            <a:schemeClr val="tx1"/>
                          </a:solidFill>
                          <a:latin typeface="+mn-lt"/>
                        </a:rPr>
                        <a:t>conexión</a:t>
                      </a:r>
                      <a:r>
                        <a:rPr lang="es-GT" sz="1000" i="1" baseline="0" dirty="0" smtClean="0">
                          <a:solidFill>
                            <a:schemeClr val="tx1"/>
                          </a:solidFill>
                          <a:latin typeface="+mn-lt"/>
                        </a:rPr>
                        <a:t> entre el rescate de la ballena y la participación de la gente.</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0" baseline="0" dirty="0" smtClean="0">
                          <a:solidFill>
                            <a:schemeClr val="tx1"/>
                          </a:solidFill>
                          <a:latin typeface="+mn-lt"/>
                        </a:rPr>
                        <a:t>La ballena estaba en la playa.  </a:t>
                      </a:r>
                      <a:r>
                        <a:rPr lang="es-GT" sz="1000" i="0" baseline="0" dirty="0" err="1" smtClean="0">
                          <a:solidFill>
                            <a:schemeClr val="tx1"/>
                          </a:solidFill>
                          <a:latin typeface="+mn-lt"/>
                        </a:rPr>
                        <a:t>Jake</a:t>
                      </a:r>
                      <a:r>
                        <a:rPr lang="es-GT" sz="1000" i="0" baseline="0" dirty="0" smtClean="0">
                          <a:solidFill>
                            <a:schemeClr val="tx1"/>
                          </a:solidFill>
                          <a:latin typeface="+mn-lt"/>
                        </a:rPr>
                        <a:t> y su familia pudieron ayudar.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44459">
                <a:tc>
                  <a:txBody>
                    <a:bodyPr/>
                    <a:lstStyle/>
                    <a:p>
                      <a:pPr lvl="0" algn="ctr">
                        <a:defRPr sz="1800" b="0" i="0"/>
                      </a:pPr>
                      <a:r>
                        <a:rPr lang="es-GT" sz="2000" b="1" dirty="0" smtClean="0">
                          <a:solidFill>
                            <a:schemeClr val="tx1"/>
                          </a:solidFill>
                          <a:latin typeface="+mn-lt"/>
                        </a:rPr>
                        <a:t>0</a:t>
                      </a:r>
                      <a:endParaRPr lang="es-GT" sz="2000" b="1" dirty="0">
                        <a:solidFill>
                          <a:schemeClr val="tx1"/>
                        </a:solidFill>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1" dirty="0" smtClean="0">
                          <a:solidFill>
                            <a:schemeClr val="tx1"/>
                          </a:solidFill>
                          <a:latin typeface="+mn-lt"/>
                        </a:rPr>
                        <a:t>El estudiante no proporciona una respuesta</a:t>
                      </a:r>
                      <a:r>
                        <a:rPr lang="es-GT" sz="1000" i="1" baseline="0" dirty="0" smtClean="0">
                          <a:solidFill>
                            <a:schemeClr val="tx1"/>
                          </a:solidFill>
                          <a:latin typeface="+mn-lt"/>
                        </a:rPr>
                        <a:t> que aborde adecuadamente la pregunta.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i="0" baseline="0" dirty="0" smtClean="0">
                          <a:solidFill>
                            <a:schemeClr val="tx1"/>
                          </a:solidFill>
                          <a:latin typeface="+mn-lt"/>
                        </a:rPr>
                        <a:t>Las personas disfrutan de ver a las ballenas, especialmente cuando ellas están muy cerca de la orilla. </a:t>
                      </a:r>
                      <a:r>
                        <a:rPr lang="es-GT" sz="1000" i="0" strike="noStrike" baseline="0" dirty="0" smtClean="0">
                          <a:solidFill>
                            <a:schemeClr val="tx1"/>
                          </a:solidFill>
                          <a:latin typeface="+mn-lt"/>
                        </a:rPr>
                        <a:t>¡Yo sé que yo lo disfrutaría! </a:t>
                      </a:r>
                      <a:endParaRPr lang="es-GT" sz="1000" i="0" strike="sngStrike" baseline="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5108774"/>
              </p:ext>
            </p:extLst>
          </p:nvPr>
        </p:nvGraphicFramePr>
        <p:xfrm>
          <a:off x="5562600" y="8534400"/>
          <a:ext cx="1524000" cy="701040"/>
        </p:xfrm>
        <a:graphic>
          <a:graphicData uri="http://schemas.openxmlformats.org/drawingml/2006/table">
            <a:tbl>
              <a:tblPr firstRow="1" firstCol="1" bandRow="1"/>
              <a:tblGrid>
                <a:gridCol w="1524000"/>
              </a:tblGrid>
              <a:tr h="67269">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a:t>
                      </a:r>
                      <a:r>
                        <a:rPr lang="en-US" sz="800" b="1" dirty="0" smtClean="0">
                          <a:solidFill>
                            <a:schemeClr val="tx1"/>
                          </a:solidFill>
                          <a:effectLst/>
                          <a:latin typeface="Calibri"/>
                          <a:ea typeface="Times New Roman"/>
                          <a:cs typeface="Times New Roman"/>
                        </a:rPr>
                        <a:t>RL.6.3  </a:t>
                      </a:r>
                      <a:r>
                        <a:rPr lang="en-US" sz="800" b="1" baseline="0" dirty="0" smtClean="0">
                          <a:solidFill>
                            <a:schemeClr val="tx1"/>
                          </a:solidFill>
                          <a:effectLst/>
                          <a:latin typeface="Calibri"/>
                          <a:ea typeface="Times New Roman"/>
                          <a:cs typeface="Times New Roman"/>
                        </a:rPr>
                        <a:t> </a:t>
                      </a:r>
                      <a:r>
                        <a:rPr lang="en-US" sz="800" b="1" strike="noStrike" dirty="0" smtClean="0">
                          <a:solidFill>
                            <a:schemeClr val="tx1"/>
                          </a:solidFill>
                          <a:effectLst/>
                          <a:latin typeface="Calibri"/>
                          <a:ea typeface="Times New Roman"/>
                          <a:cs typeface="Times New Roman"/>
                        </a:rPr>
                        <a:t>DOK</a:t>
                      </a:r>
                      <a:r>
                        <a:rPr lang="en-US" sz="800" b="1" strike="noStrike" baseline="0" dirty="0" smtClean="0">
                          <a:solidFill>
                            <a:schemeClr val="tx1"/>
                          </a:solidFill>
                          <a:effectLst/>
                          <a:latin typeface="Calibri"/>
                          <a:ea typeface="Times New Roman"/>
                          <a:cs typeface="Times New Roman"/>
                        </a:rPr>
                        <a:t> 4 - EVS</a:t>
                      </a:r>
                      <a:endParaRPr lang="en-US" sz="800" strike="sngStrike" dirty="0">
                        <a:solidFill>
                          <a:schemeClr val="tx1"/>
                        </a:solidFill>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Justifica cómo el personaje responde o cambia mientras la trama va llegando a su resolución/desenlace</a:t>
                      </a:r>
                      <a:endParaRPr lang="en-US" sz="800"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6" name="Slide Number Placeholder 3"/>
          <p:cNvSpPr>
            <a:spLocks noGrp="1"/>
          </p:cNvSpPr>
          <p:nvPr>
            <p:ph type="sldNum" sz="quarter" idx="12"/>
          </p:nvPr>
        </p:nvSpPr>
        <p:spPr>
          <a:xfrm>
            <a:off x="6553200" y="9296400"/>
            <a:ext cx="842010" cy="535517"/>
          </a:xfrm>
        </p:spPr>
        <p:txBody>
          <a:bodyPr/>
          <a:lstStyle/>
          <a:p>
            <a:r>
              <a:rPr lang="en-US" dirty="0" smtClean="0"/>
              <a:t>10</a:t>
            </a:r>
            <a:endParaRPr lang="en-US" dirty="0"/>
          </a:p>
        </p:txBody>
      </p:sp>
    </p:spTree>
    <p:extLst>
      <p:ext uri="{BB962C8B-B14F-4D97-AF65-F5344CB8AC3E}">
        <p14:creationId xmlns:p14="http://schemas.microsoft.com/office/powerpoint/2010/main" val="2607127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 name="Table 143"/>
          <p:cNvGraphicFramePr/>
          <p:nvPr>
            <p:extLst>
              <p:ext uri="{D42A27DB-BD31-4B8C-83A1-F6EECF244321}">
                <p14:modId xmlns:p14="http://schemas.microsoft.com/office/powerpoint/2010/main" val="1579374083"/>
              </p:ext>
            </p:extLst>
          </p:nvPr>
        </p:nvGraphicFramePr>
        <p:xfrm>
          <a:off x="609600" y="521472"/>
          <a:ext cx="6553114" cy="6525940"/>
        </p:xfrm>
        <a:graphic>
          <a:graphicData uri="http://schemas.openxmlformats.org/drawingml/2006/table">
            <a:tbl>
              <a:tblPr firstRow="1"/>
              <a:tblGrid>
                <a:gridCol w="680633"/>
                <a:gridCol w="5872481"/>
              </a:tblGrid>
              <a:tr h="78022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baseline="0" noProof="0" dirty="0" smtClean="0">
                          <a:effectLst/>
                        </a:rPr>
                        <a:t>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deba responder. Busque la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endParaRPr lang="en-US" sz="1000" b="0" i="1" baseline="0" noProof="0" dirty="0" smtClean="0">
                        <a:effectLst/>
                      </a:endParaRPr>
                    </a:p>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i="1" baseline="0" noProof="0" dirty="0" smtClean="0">
                        <a:effectLst/>
                      </a:endParaRP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x-none" sz="1400" b="1" dirty="0" smtClean="0"/>
                        <a:t>Pre-evaluación Trimestre 1: Clave para la Respuesta Construida</a:t>
                      </a:r>
                      <a:endParaRPr lang="es-ES_tradnl" sz="1400" b="1" dirty="0" smtClean="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l">
                        <a:defRPr sz="1800" b="0" i="0"/>
                      </a:pPr>
                      <a:r>
                        <a:rPr lang="es-ES_tradnl" sz="1400" b="1" dirty="0" smtClean="0">
                          <a:latin typeface="+mn-lt"/>
                        </a:rPr>
                        <a:t>Estándar </a:t>
                      </a:r>
                      <a:r>
                        <a:rPr lang="es-ES_tradnl" sz="1400" b="1" dirty="0" smtClean="0"/>
                        <a:t>RI.6.2:   Rúbrica de 2 puntos: Respuesta Construida – </a:t>
                      </a:r>
                      <a:r>
                        <a:rPr lang="es-ES_tradnl" sz="1400" b="1" i="1" dirty="0" smtClean="0"/>
                        <a:t>Lectura corta </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0" indent="0">
                        <a:buNone/>
                      </a:pPr>
                      <a:r>
                        <a:rPr lang="es-ES" sz="1600" b="1" dirty="0" smtClean="0"/>
                        <a:t>Pregunta #15</a:t>
                      </a:r>
                      <a:r>
                        <a:rPr lang="es-ES" sz="1600" b="0" dirty="0" smtClean="0"/>
                        <a:t>: </a:t>
                      </a:r>
                      <a:r>
                        <a:rPr lang="es-ES" sz="1600" b="0" i="0" dirty="0" smtClean="0"/>
                        <a:t> </a:t>
                      </a:r>
                      <a:r>
                        <a:rPr lang="es-ES" sz="1600" b="0" dirty="0" smtClean="0">
                          <a:solidFill>
                            <a:schemeClr val="tx1"/>
                          </a:solidFill>
                        </a:rPr>
                        <a:t>Lee estos detalles:</a:t>
                      </a:r>
                    </a:p>
                    <a:p>
                      <a:pPr marL="574675" indent="-176213">
                        <a:buNone/>
                      </a:pPr>
                      <a:r>
                        <a:rPr lang="x-none" sz="1600" b="0" baseline="0" noProof="0" dirty="0" smtClean="0">
                          <a:solidFill>
                            <a:schemeClr val="tx1"/>
                          </a:solidFill>
                        </a:rPr>
                        <a:t>a. Los científicos reciben señales de los transmisores colocados en los animales.</a:t>
                      </a:r>
                    </a:p>
                    <a:p>
                      <a:pPr marL="0" indent="0">
                        <a:buNone/>
                      </a:pPr>
                      <a:r>
                        <a:rPr lang="x-none" sz="1600" b="0" baseline="0" noProof="0" dirty="0" smtClean="0">
                          <a:solidFill>
                            <a:schemeClr val="tx1"/>
                          </a:solidFill>
                        </a:rPr>
                        <a:t>        b  Los satélites transmiten información de las señales.</a:t>
                      </a:r>
                    </a:p>
                    <a:p>
                      <a:pPr marL="0" indent="0">
                        <a:buNone/>
                      </a:pPr>
                      <a:r>
                        <a:rPr lang="x-none" sz="1600" b="0" baseline="0" noProof="0" dirty="0" smtClean="0">
                          <a:solidFill>
                            <a:schemeClr val="tx1"/>
                          </a:solidFill>
                        </a:rPr>
                        <a:t>        c.  Se reciben señales de miles de animales que migran.</a:t>
                      </a:r>
                    </a:p>
                    <a:p>
                      <a:pPr marL="0" indent="0">
                        <a:buNone/>
                      </a:pPr>
                      <a:r>
                        <a:rPr lang="x-none" sz="1600" b="0" i="1" baseline="0" noProof="0" dirty="0" smtClean="0">
                          <a:solidFill>
                            <a:schemeClr val="tx1"/>
                          </a:solidFill>
                        </a:rPr>
                        <a:t>  ¿Cuál es la idea central de estos detalles en particular?</a:t>
                      </a:r>
                      <a:endParaRPr lang="en-US" sz="1600" b="0" i="1" baseline="0" noProof="0" dirty="0" smtClean="0">
                        <a:solidFill>
                          <a:srgbClr val="FF33CC"/>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972378">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u="sng" baseline="0" dirty="0" smtClean="0">
                          <a:solidFill>
                            <a:schemeClr val="tx1"/>
                          </a:solidFill>
                        </a:rPr>
                        <a:t>Instrucciones para calificar</a:t>
                      </a:r>
                      <a:r>
                        <a:rPr lang="es-ES" sz="1000" u="none" dirty="0" smtClean="0">
                          <a:solidFill>
                            <a:schemeClr val="tx1"/>
                          </a:solidFill>
                        </a:rPr>
                        <a:t>: </a:t>
                      </a:r>
                      <a:r>
                        <a:rPr lang="es-ES" sz="1000" kern="1200" dirty="0" smtClean="0">
                          <a:solidFill>
                            <a:schemeClr val="tx1"/>
                          </a:solidFill>
                          <a:effectLst/>
                          <a:latin typeface="+mn-lt"/>
                          <a:ea typeface="Times New Roman"/>
                          <a:cs typeface="Arial"/>
                        </a:rPr>
                        <a:t>Escriba una visión general de lo que los estudiantes podrían incluir en una respuesta competente con ejemplos del texto. Sea muy específico y detallado.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u="sng" kern="1200" baseline="0" noProof="0" dirty="0" smtClean="0">
                          <a:solidFill>
                            <a:schemeClr val="tx1"/>
                          </a:solidFill>
                          <a:effectLst/>
                          <a:latin typeface="+mn-lt"/>
                          <a:cs typeface="Arial"/>
                        </a:rPr>
                        <a:t>L</a:t>
                      </a:r>
                      <a:r>
                        <a:rPr lang="es-ES" sz="1000" u="sng" noProof="0" dirty="0" smtClean="0">
                          <a:solidFill>
                            <a:schemeClr val="tx1"/>
                          </a:solidFill>
                        </a:rPr>
                        <a:t>enguaje del</a:t>
                      </a:r>
                      <a:r>
                        <a:rPr lang="es-ES" sz="1000" u="sng" baseline="0" noProof="0" dirty="0" smtClean="0">
                          <a:solidFill>
                            <a:schemeClr val="tx1"/>
                          </a:solidFill>
                        </a:rPr>
                        <a:t> maestro y </a:t>
                      </a:r>
                      <a:r>
                        <a:rPr lang="es-ES" sz="1000" u="sng" kern="1200" baseline="0" noProof="0" dirty="0" smtClean="0">
                          <a:solidFill>
                            <a:schemeClr val="tx1"/>
                          </a:solidFill>
                          <a:effectLst/>
                          <a:latin typeface="+mn-lt"/>
                          <a:cs typeface="Arial"/>
                        </a:rPr>
                        <a:t>n</a:t>
                      </a:r>
                      <a:r>
                        <a:rPr lang="es-ES" sz="1000" u="sng" kern="1200" dirty="0" err="1" smtClean="0">
                          <a:solidFill>
                            <a:schemeClr val="tx1"/>
                          </a:solidFill>
                          <a:effectLst/>
                          <a:latin typeface="+mn-lt"/>
                          <a:ea typeface="Times New Roman"/>
                          <a:cs typeface="Arial"/>
                        </a:rPr>
                        <a:t>otas</a:t>
                      </a:r>
                      <a:r>
                        <a:rPr lang="es-ES" sz="1000" u="sng" kern="1200" baseline="0" dirty="0" smtClean="0">
                          <a:solidFill>
                            <a:schemeClr val="tx1"/>
                          </a:solidFill>
                          <a:effectLst/>
                          <a:latin typeface="+mn-lt"/>
                          <a:ea typeface="Times New Roman"/>
                          <a:cs typeface="Arial"/>
                        </a:rPr>
                        <a:t> para calificar:</a:t>
                      </a:r>
                    </a:p>
                    <a:p>
                      <a:pPr lvl="0" algn="l">
                        <a:lnSpc>
                          <a:spcPct val="100000"/>
                        </a:lnSpc>
                        <a:spcBef>
                          <a:spcPts val="0"/>
                        </a:spcBef>
                        <a:spcAft>
                          <a:spcPts val="0"/>
                        </a:spcAft>
                        <a:defRPr sz="1800" b="0" i="0"/>
                      </a:pPr>
                      <a:r>
                        <a:rPr lang="es-ES" sz="1000" b="1" dirty="0" smtClean="0">
                          <a:solidFill>
                            <a:schemeClr val="tx1"/>
                          </a:solidFill>
                        </a:rPr>
                        <a:t>Suficiente evidencia </a:t>
                      </a:r>
                      <a:r>
                        <a:rPr lang="es-ES" sz="1000" dirty="0" smtClean="0">
                          <a:solidFill>
                            <a:schemeClr val="tx1"/>
                          </a:solidFill>
                          <a:uFill>
                            <a:solidFill/>
                          </a:uFill>
                        </a:rPr>
                        <a:t>para la pregunta</a:t>
                      </a:r>
                      <a:r>
                        <a:rPr lang="es-ES" sz="1000" baseline="0" dirty="0" smtClean="0">
                          <a:solidFill>
                            <a:schemeClr val="tx1"/>
                          </a:solidFill>
                          <a:uFill>
                            <a:solidFill/>
                          </a:uFill>
                        </a:rPr>
                        <a:t> debe incluir una declaración de la idea </a:t>
                      </a:r>
                      <a:r>
                        <a:rPr lang="es-ES" sz="1000" strike="noStrike" baseline="0" dirty="0" smtClean="0">
                          <a:solidFill>
                            <a:schemeClr val="tx1"/>
                          </a:solidFill>
                          <a:uFill>
                            <a:solidFill/>
                          </a:uFill>
                        </a:rPr>
                        <a:t>central </a:t>
                      </a:r>
                      <a:r>
                        <a:rPr lang="es-ES" sz="1000" baseline="0" dirty="0" smtClean="0">
                          <a:solidFill>
                            <a:schemeClr val="tx1"/>
                          </a:solidFill>
                          <a:uFill>
                            <a:solidFill/>
                          </a:uFill>
                        </a:rPr>
                        <a:t>o un resumen de los tres datos citados. Los estudiantes deben conectar la idea de los satélites, las señales de los  transmisores y la migración para formular un propósito o una idea </a:t>
                      </a:r>
                      <a:r>
                        <a:rPr lang="es-ES" sz="1000" strike="noStrike" baseline="0" dirty="0" smtClean="0">
                          <a:solidFill>
                            <a:schemeClr val="tx1"/>
                          </a:solidFill>
                          <a:uFill>
                            <a:solidFill/>
                          </a:uFill>
                        </a:rPr>
                        <a:t>central.</a:t>
                      </a:r>
                    </a:p>
                    <a:p>
                      <a:pPr lvl="0" algn="l">
                        <a:lnSpc>
                          <a:spcPct val="100000"/>
                        </a:lnSpc>
                        <a:spcBef>
                          <a:spcPts val="0"/>
                        </a:spcBef>
                        <a:spcAft>
                          <a:spcPts val="0"/>
                        </a:spcAft>
                        <a:defRPr sz="1800" b="0" i="0"/>
                      </a:pPr>
                      <a:r>
                        <a:rPr lang="es-ES" sz="1000" b="1" noProof="0" dirty="0" smtClean="0">
                          <a:solidFill>
                            <a:schemeClr val="tx1"/>
                          </a:solidFill>
                        </a:rPr>
                        <a:t>Las identificaciones</a:t>
                      </a:r>
                      <a:r>
                        <a:rPr lang="es-ES" sz="1000" b="1" baseline="0" noProof="0" dirty="0" smtClean="0">
                          <a:solidFill>
                            <a:schemeClr val="tx1"/>
                          </a:solidFill>
                        </a:rPr>
                        <a:t> específicas </a:t>
                      </a:r>
                      <a:r>
                        <a:rPr lang="es-ES" sz="1000" b="1" baseline="0" dirty="0" smtClean="0">
                          <a:solidFill>
                            <a:schemeClr val="tx1"/>
                          </a:solidFill>
                          <a:uFill>
                            <a:solidFill/>
                          </a:uFill>
                        </a:rPr>
                        <a:t>(detalles de apoyo)</a:t>
                      </a:r>
                      <a:r>
                        <a:rPr lang="es-ES" sz="1000" b="0" baseline="0" dirty="0" smtClean="0">
                          <a:solidFill>
                            <a:schemeClr val="tx1"/>
                          </a:solidFill>
                          <a:uFill>
                            <a:solidFill/>
                          </a:uFill>
                        </a:rPr>
                        <a:t> </a:t>
                      </a:r>
                      <a:r>
                        <a:rPr lang="es-ES" sz="1000" b="0" dirty="0" smtClean="0">
                          <a:solidFill>
                            <a:schemeClr val="tx1"/>
                          </a:solidFill>
                          <a:uFill>
                            <a:solidFill/>
                          </a:uFill>
                        </a:rPr>
                        <a:t>para la pregunta incluiría lo que cada uno de los tres detalles tienen en común hacia el objetivo o idea </a:t>
                      </a:r>
                      <a:r>
                        <a:rPr lang="es-ES" sz="1000" b="0" strike="noStrike" dirty="0" smtClean="0">
                          <a:solidFill>
                            <a:schemeClr val="tx1"/>
                          </a:solidFill>
                          <a:uFill>
                            <a:solidFill/>
                          </a:uFill>
                        </a:rPr>
                        <a:t>central</a:t>
                      </a:r>
                      <a:r>
                        <a:rPr lang="es-ES" sz="1000" b="0" dirty="0" smtClean="0">
                          <a:solidFill>
                            <a:schemeClr val="tx1"/>
                          </a:solidFill>
                          <a:uFill>
                            <a:solidFill/>
                          </a:uFill>
                        </a:rPr>
                        <a:t> presentada </a:t>
                      </a:r>
                      <a:r>
                        <a:rPr lang="es-ES" sz="1000" b="0" baseline="0" dirty="0" smtClean="0">
                          <a:solidFill>
                            <a:schemeClr val="tx1"/>
                          </a:solidFill>
                          <a:uFillTx/>
                        </a:rPr>
                        <a:t>(por ejemplo: los científicos </a:t>
                      </a:r>
                      <a:r>
                        <a:rPr lang="es-ES" sz="1000" b="0" strike="noStrike" baseline="0" dirty="0" smtClean="0">
                          <a:solidFill>
                            <a:schemeClr val="tx1"/>
                          </a:solidFill>
                          <a:uFillTx/>
                        </a:rPr>
                        <a:t>rastrean </a:t>
                      </a:r>
                      <a:r>
                        <a:rPr lang="es-ES" sz="1000" b="0" baseline="0" dirty="0" smtClean="0">
                          <a:solidFill>
                            <a:schemeClr val="tx1"/>
                          </a:solidFill>
                          <a:uFillTx/>
                        </a:rPr>
                        <a:t>a los animales por  una razón). Algunos de estos detalles incluirían: (1) para garantizar la seguridad y la supervivencia de los animales durante la migración, (2) detalles sobre cómo los científicos planifican lograr rastrear a los animales que migran utilizando aparatos como satélites. </a:t>
                      </a:r>
                      <a:endParaRPr lang="es-ES" sz="800" b="0" dirty="0" smtClean="0">
                        <a:solidFill>
                          <a:schemeClr val="tx1"/>
                        </a:solidFill>
                        <a:uFill>
                          <a:solidFill/>
                        </a:uFill>
                      </a:endParaRPr>
                    </a:p>
                    <a:p>
                      <a:pPr lvl="0" algn="l">
                        <a:lnSpc>
                          <a:spcPct val="100000"/>
                        </a:lnSpc>
                        <a:spcBef>
                          <a:spcPts val="0"/>
                        </a:spcBef>
                        <a:spcAft>
                          <a:spcPts val="0"/>
                        </a:spcAft>
                        <a:defRPr sz="1800" b="0" i="0"/>
                      </a:pPr>
                      <a:r>
                        <a:rPr lang="es-ES" sz="1000" b="1" dirty="0" smtClean="0">
                          <a:solidFill>
                            <a:schemeClr val="tx1"/>
                          </a:solidFill>
                          <a:latin typeface="+mn-lt"/>
                        </a:rPr>
                        <a:t>Pleno apoyo </a:t>
                      </a:r>
                      <a:r>
                        <a:rPr lang="es-ES" sz="1000" b="0" dirty="0" smtClean="0">
                          <a:solidFill>
                            <a:schemeClr val="tx1"/>
                          </a:solidFill>
                        </a:rPr>
                        <a:t>incluiría solamente detalles que apoyarían las dos ideas principales en la lista. Los detalles y las explicaciones están conectados de manera</a:t>
                      </a:r>
                      <a:r>
                        <a:rPr lang="es-ES" sz="1000" b="0" baseline="0" dirty="0" smtClean="0">
                          <a:solidFill>
                            <a:schemeClr val="tx1"/>
                          </a:solidFill>
                        </a:rPr>
                        <a:t> consistente con la idea central</a:t>
                      </a:r>
                      <a:r>
                        <a:rPr lang="es-ES" sz="1000" b="0" dirty="0" smtClean="0">
                          <a:solidFill>
                            <a:schemeClr val="tx1"/>
                          </a:solidFill>
                        </a:rPr>
                        <a:t>.</a:t>
                      </a:r>
                      <a:endParaRPr lang="es-ES" sz="1000"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685800">
                <a:tc>
                  <a:txBody>
                    <a:bodyPr/>
                    <a:lstStyle/>
                    <a:p>
                      <a:pPr lvl="0" algn="ctr">
                        <a:lnSpc>
                          <a:spcPct val="100000"/>
                        </a:lnSpc>
                        <a:spcBef>
                          <a:spcPts val="0"/>
                        </a:spcBef>
                        <a:spcAft>
                          <a:spcPts val="0"/>
                        </a:spcAft>
                        <a:defRPr sz="1800" b="0" i="0"/>
                      </a:pPr>
                      <a:r>
                        <a:rPr lang="es-ES" sz="2000" b="1" smtClean="0">
                          <a:solidFill>
                            <a:schemeClr val="tx1"/>
                          </a:solidFill>
                        </a:rPr>
                        <a:t>2</a:t>
                      </a:r>
                      <a:endParaRPr lang="es-ES" sz="2000" b="1" dirty="0">
                        <a:solidFill>
                          <a:schemeClr val="tx1"/>
                        </a:solidFill>
                      </a:endParaRP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ES" sz="1000" i="1" dirty="0" smtClean="0">
                          <a:solidFill>
                            <a:schemeClr val="tx1"/>
                          </a:solidFill>
                        </a:rPr>
                        <a:t>El estudiante proporciona</a:t>
                      </a:r>
                      <a:r>
                        <a:rPr lang="es-ES" sz="1000" i="1" baseline="0" dirty="0" smtClean="0">
                          <a:solidFill>
                            <a:schemeClr val="tx1"/>
                          </a:solidFill>
                        </a:rPr>
                        <a:t> </a:t>
                      </a:r>
                      <a:r>
                        <a:rPr lang="es-ES" sz="1000" i="1" dirty="0" smtClean="0">
                          <a:solidFill>
                            <a:schemeClr val="tx1"/>
                          </a:solidFill>
                        </a:rPr>
                        <a:t>una respuesta competente,</a:t>
                      </a:r>
                      <a:r>
                        <a:rPr lang="es-ES" sz="1000" i="1" baseline="0" dirty="0" smtClean="0">
                          <a:solidFill>
                            <a:schemeClr val="tx1"/>
                          </a:solidFill>
                        </a:rPr>
                        <a:t> identificando </a:t>
                      </a:r>
                      <a:r>
                        <a:rPr lang="es-ES" sz="1000" i="1" dirty="0" smtClean="0">
                          <a:solidFill>
                            <a:schemeClr val="tx1"/>
                          </a:solidFill>
                        </a:rPr>
                        <a:t>la idea central y apoyándola con detalles.</a:t>
                      </a:r>
                    </a:p>
                    <a:p>
                      <a:pPr lvl="0" algn="l" defTabSz="914400">
                        <a:lnSpc>
                          <a:spcPct val="100000"/>
                        </a:lnSpc>
                        <a:spcBef>
                          <a:spcPts val="0"/>
                        </a:spcBef>
                        <a:spcAft>
                          <a:spcPts val="0"/>
                        </a:spcAft>
                        <a:defRPr sz="1800" b="0" i="0"/>
                      </a:pPr>
                      <a:r>
                        <a:rPr lang="es-ES" sz="1000" b="0" u="none" kern="1200" baseline="0" dirty="0" smtClean="0">
                          <a:solidFill>
                            <a:schemeClr val="tx1"/>
                          </a:solidFill>
                          <a:latin typeface="+mn-lt"/>
                          <a:ea typeface="+mn-ea"/>
                          <a:cs typeface="+mn-cs"/>
                        </a:rPr>
                        <a:t>Este texto trata sobre ayudar a los animales </a:t>
                      </a:r>
                      <a:r>
                        <a:rPr lang="es-ES" sz="1000" b="0" u="none" strike="noStrike" kern="1200" baseline="0" dirty="0" smtClean="0">
                          <a:solidFill>
                            <a:schemeClr val="tx1"/>
                          </a:solidFill>
                          <a:latin typeface="+mn-lt"/>
                          <a:ea typeface="+mn-ea"/>
                          <a:cs typeface="+mn-cs"/>
                        </a:rPr>
                        <a:t>que migran</a:t>
                      </a:r>
                      <a:r>
                        <a:rPr lang="es-ES" sz="1000" b="0" u="none" kern="1200" baseline="0" dirty="0" smtClean="0">
                          <a:solidFill>
                            <a:schemeClr val="tx1"/>
                          </a:solidFill>
                          <a:latin typeface="+mn-lt"/>
                          <a:ea typeface="+mn-ea"/>
                          <a:cs typeface="+mn-cs"/>
                        </a:rPr>
                        <a:t>. El uso de satélites para rastrear a los animales mientras migran se puede lograr colocando</a:t>
                      </a:r>
                      <a:r>
                        <a:rPr lang="es-ES" sz="1000" b="0" u="none" strike="noStrike" kern="1200" baseline="0" dirty="0" smtClean="0">
                          <a:solidFill>
                            <a:schemeClr val="tx1"/>
                          </a:solidFill>
                          <a:latin typeface="+mn-lt"/>
                          <a:ea typeface="+mn-ea"/>
                          <a:cs typeface="+mn-cs"/>
                        </a:rPr>
                        <a:t> </a:t>
                      </a:r>
                      <a:r>
                        <a:rPr lang="es-ES" sz="1000" b="0" u="none" kern="1200" baseline="0" dirty="0" smtClean="0">
                          <a:solidFill>
                            <a:schemeClr val="tx1"/>
                          </a:solidFill>
                          <a:latin typeface="+mn-lt"/>
                          <a:ea typeface="+mn-ea"/>
                          <a:cs typeface="+mn-cs"/>
                        </a:rPr>
                        <a:t>transmisores en los animales. Los científicos reciben señales que les ayudan a entender dónde están los animales y cómo</a:t>
                      </a:r>
                      <a:r>
                        <a:rPr lang="es-ES" sz="1000" b="0" u="none" strike="noStrike" kern="1200" baseline="0" dirty="0" smtClean="0">
                          <a:solidFill>
                            <a:schemeClr val="tx1"/>
                          </a:solidFill>
                          <a:latin typeface="+mn-lt"/>
                          <a:ea typeface="+mn-ea"/>
                          <a:cs typeface="+mn-cs"/>
                        </a:rPr>
                        <a:t> llegan</a:t>
                      </a:r>
                      <a:r>
                        <a:rPr lang="es-ES" sz="1000" b="0" u="none" kern="1200" baseline="0" dirty="0" smtClean="0">
                          <a:solidFill>
                            <a:schemeClr val="tx1"/>
                          </a:solidFill>
                          <a:latin typeface="+mn-lt"/>
                          <a:ea typeface="+mn-ea"/>
                          <a:cs typeface="+mn-cs"/>
                        </a:rPr>
                        <a:t> allí. Esta información puede ser utilizada para hacer la migración más segura para los animales. Debido a que muchos animales </a:t>
                      </a:r>
                      <a:r>
                        <a:rPr lang="es-ES" sz="1000" b="0" u="none" strike="noStrike" kern="1200" baseline="0" dirty="0" smtClean="0">
                          <a:solidFill>
                            <a:schemeClr val="tx1"/>
                          </a:solidFill>
                          <a:latin typeface="+mn-lt"/>
                          <a:ea typeface="+mn-ea"/>
                          <a:cs typeface="+mn-cs"/>
                        </a:rPr>
                        <a:t>que migran</a:t>
                      </a:r>
                      <a:r>
                        <a:rPr lang="es-ES" sz="1000" b="0" u="none" kern="1200" baseline="0" dirty="0" smtClean="0">
                          <a:solidFill>
                            <a:schemeClr val="tx1"/>
                          </a:solidFill>
                          <a:latin typeface="+mn-lt"/>
                          <a:ea typeface="+mn-ea"/>
                          <a:cs typeface="+mn-cs"/>
                        </a:rPr>
                        <a:t> están en peligro de </a:t>
                      </a:r>
                      <a:r>
                        <a:rPr lang="es-ES" sz="1000" b="0" u="none" strike="noStrike" kern="1200" baseline="0" dirty="0" smtClean="0">
                          <a:solidFill>
                            <a:schemeClr val="tx1"/>
                          </a:solidFill>
                          <a:latin typeface="+mn-lt"/>
                          <a:ea typeface="+mn-ea"/>
                          <a:cs typeface="+mn-cs"/>
                        </a:rPr>
                        <a:t>extinción</a:t>
                      </a:r>
                      <a:r>
                        <a:rPr lang="es-ES" sz="1000" b="0" u="none" kern="1200" baseline="0" dirty="0" smtClean="0">
                          <a:solidFill>
                            <a:schemeClr val="tx1"/>
                          </a:solidFill>
                          <a:latin typeface="+mn-lt"/>
                          <a:ea typeface="+mn-ea"/>
                          <a:cs typeface="+mn-cs"/>
                        </a:rPr>
                        <a:t>, la idea </a:t>
                      </a:r>
                      <a:r>
                        <a:rPr lang="es-ES" sz="1000" b="0" u="none" strike="noStrike" kern="1200" baseline="0" dirty="0" smtClean="0">
                          <a:solidFill>
                            <a:schemeClr val="tx1"/>
                          </a:solidFill>
                          <a:latin typeface="+mn-lt"/>
                          <a:ea typeface="+mn-ea"/>
                          <a:cs typeface="+mn-cs"/>
                        </a:rPr>
                        <a:t>central</a:t>
                      </a:r>
                      <a:r>
                        <a:rPr lang="es-ES" sz="1000" b="0" u="none" kern="1200" baseline="0" dirty="0" smtClean="0">
                          <a:solidFill>
                            <a:schemeClr val="tx1"/>
                          </a:solidFill>
                          <a:latin typeface="+mn-lt"/>
                          <a:ea typeface="+mn-ea"/>
                          <a:cs typeface="+mn-cs"/>
                        </a:rPr>
                        <a:t> de este pasaje es cómo la tecnología puede salvar a estos animales.</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490662">
                <a:tc>
                  <a:txBody>
                    <a:bodyPr/>
                    <a:lstStyle/>
                    <a:p>
                      <a:pPr lvl="0" algn="ctr">
                        <a:lnSpc>
                          <a:spcPct val="100000"/>
                        </a:lnSpc>
                        <a:spcBef>
                          <a:spcPts val="0"/>
                        </a:spcBef>
                        <a:spcAft>
                          <a:spcPts val="0"/>
                        </a:spcAft>
                        <a:defRPr sz="1800" b="0" i="0"/>
                      </a:pPr>
                      <a:r>
                        <a:rPr lang="es-ES" sz="2000" b="1" smtClean="0">
                          <a:solidFill>
                            <a:schemeClr val="tx1"/>
                          </a:solidFill>
                        </a:rPr>
                        <a:t>1</a:t>
                      </a:r>
                      <a:endParaRPr lang="es-ES" sz="2000" b="1" dirty="0">
                        <a:solidFill>
                          <a:schemeClr val="tx1"/>
                        </a:solidFill>
                      </a:endParaRP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ES" sz="1000" i="1" dirty="0" smtClean="0">
                          <a:solidFill>
                            <a:schemeClr val="tx1"/>
                          </a:solidFill>
                        </a:rPr>
                        <a:t>El estudiante proporciona una respuesta parcial,</a:t>
                      </a:r>
                      <a:r>
                        <a:rPr lang="es-ES" sz="1000" i="1" baseline="0" dirty="0" smtClean="0">
                          <a:solidFill>
                            <a:schemeClr val="tx1"/>
                          </a:solidFill>
                        </a:rPr>
                        <a:t> identificando </a:t>
                      </a:r>
                      <a:r>
                        <a:rPr lang="es-ES" sz="1000" i="1" dirty="0" smtClean="0">
                          <a:solidFill>
                            <a:schemeClr val="tx1"/>
                          </a:solidFill>
                        </a:rPr>
                        <a:t>la idea central y apoyándola con detalles parciales.</a:t>
                      </a:r>
                    </a:p>
                    <a:p>
                      <a:pPr lvl="0" algn="l" defTabSz="914400">
                        <a:lnSpc>
                          <a:spcPct val="100000"/>
                        </a:lnSpc>
                        <a:spcBef>
                          <a:spcPts val="0"/>
                        </a:spcBef>
                        <a:spcAft>
                          <a:spcPts val="0"/>
                        </a:spcAft>
                        <a:defRPr sz="1800" b="0" i="0"/>
                      </a:pPr>
                      <a:r>
                        <a:rPr lang="es-ES" sz="1000" b="0" i="1" u="none" kern="1200" baseline="0" dirty="0" smtClean="0">
                          <a:solidFill>
                            <a:schemeClr val="tx1"/>
                          </a:solidFill>
                          <a:latin typeface="+mn-lt"/>
                          <a:ea typeface="+mn-ea"/>
                          <a:cs typeface="+mn-cs"/>
                        </a:rPr>
                        <a:t>A los</a:t>
                      </a:r>
                      <a:r>
                        <a:rPr lang="es-ES" sz="1000" b="0" u="none" kern="1200" baseline="0" dirty="0" smtClean="0">
                          <a:solidFill>
                            <a:schemeClr val="tx1"/>
                          </a:solidFill>
                          <a:latin typeface="+mn-lt"/>
                          <a:ea typeface="+mn-ea"/>
                          <a:cs typeface="+mn-cs"/>
                        </a:rPr>
                        <a:t> animales les es difícil migrar porque no pueden encontrar suficiente comida. Los científicos pueden ayudar a los animales con transmisores para que sepan lo que está sucediendo.</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26334">
                <a:tc>
                  <a:txBody>
                    <a:bodyPr/>
                    <a:lstStyle/>
                    <a:p>
                      <a:pPr lvl="0" algn="ctr">
                        <a:lnSpc>
                          <a:spcPct val="100000"/>
                        </a:lnSpc>
                        <a:spcBef>
                          <a:spcPts val="0"/>
                        </a:spcBef>
                        <a:spcAft>
                          <a:spcPts val="0"/>
                        </a:spcAft>
                        <a:defRPr sz="1800" b="0" i="0"/>
                      </a:pPr>
                      <a:r>
                        <a:rPr lang="es-ES" sz="2000" b="1" smtClean="0">
                          <a:solidFill>
                            <a:schemeClr val="tx1"/>
                          </a:solidFill>
                        </a:rPr>
                        <a:t>0</a:t>
                      </a:r>
                      <a:endParaRPr lang="es-ES" sz="2000" b="1" dirty="0">
                        <a:solidFill>
                          <a:schemeClr val="tx1"/>
                        </a:solidFill>
                      </a:endParaRP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ES" sz="1000" i="1" dirty="0" smtClean="0">
                          <a:solidFill>
                            <a:schemeClr val="tx1"/>
                          </a:solidFill>
                        </a:rPr>
                        <a:t>El</a:t>
                      </a:r>
                      <a:r>
                        <a:rPr lang="es-ES" sz="1000" i="1" baseline="0" dirty="0" smtClean="0">
                          <a:solidFill>
                            <a:schemeClr val="tx1"/>
                          </a:solidFill>
                        </a:rPr>
                        <a:t> estudiante no proporciona una idea principal. </a:t>
                      </a:r>
                      <a:endParaRPr lang="es-ES" sz="1000" i="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ES" sz="1000" b="0" i="0" u="none" kern="1200" baseline="0" dirty="0" smtClean="0">
                          <a:solidFill>
                            <a:schemeClr val="tx1"/>
                          </a:solidFill>
                          <a:latin typeface="+mn-lt"/>
                          <a:ea typeface="+mn-ea"/>
                          <a:cs typeface="+mn-cs"/>
                        </a:rPr>
                        <a:t>Todos necesitamos comida para sobrevivir. </a:t>
                      </a:r>
                      <a:endParaRPr lang="es-ES" sz="1000" b="1" u="sng" kern="1200" baseline="0" dirty="0" smtClean="0">
                        <a:solidFill>
                          <a:schemeClr val="tx1"/>
                        </a:solidFill>
                        <a:latin typeface="+mn-lt"/>
                        <a:ea typeface="+mn-ea"/>
                        <a:cs typeface="+mn-cs"/>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539532094"/>
              </p:ext>
            </p:extLst>
          </p:nvPr>
        </p:nvGraphicFramePr>
        <p:xfrm>
          <a:off x="5486400" y="8534400"/>
          <a:ext cx="1524000" cy="626422"/>
        </p:xfrm>
        <a:graphic>
          <a:graphicData uri="http://schemas.openxmlformats.org/drawingml/2006/table">
            <a:tbl>
              <a:tblPr firstRow="1" firstCol="1" bandRow="1"/>
              <a:tblGrid>
                <a:gridCol w="1524000"/>
              </a:tblGrid>
              <a:tr h="138742">
                <a:tc>
                  <a:txBody>
                    <a:bodyPr/>
                    <a:lstStyle/>
                    <a:p>
                      <a:pPr marL="0" marR="0" algn="ctr">
                        <a:lnSpc>
                          <a:spcPct val="100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RI.6.2   DOK </a:t>
                      </a:r>
                      <a:r>
                        <a:rPr lang="en-US" sz="800" b="1" i="1" dirty="0">
                          <a:solidFill>
                            <a:srgbClr val="000000"/>
                          </a:solidFill>
                          <a:effectLst/>
                          <a:latin typeface="Calibri"/>
                          <a:ea typeface="Times New Roman"/>
                          <a:cs typeface="Times New Roman"/>
                        </a:rPr>
                        <a:t>2 - C</a:t>
                      </a:r>
                      <a:r>
                        <a:rPr lang="en-US" sz="800" i="1" dirty="0">
                          <a:solidFill>
                            <a:srgbClr val="000000"/>
                          </a:solidFill>
                          <a:effectLst/>
                          <a:latin typeface="Calibri"/>
                          <a:ea typeface="Times New Roman"/>
                          <a:cs typeface="Times New Roman"/>
                        </a:rPr>
                        <a:t>l</a:t>
                      </a:r>
                      <a:endParaRPr lang="en-US" sz="800" i="1" dirty="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70858">
                <a:tc>
                  <a:txBody>
                    <a:bodyPr/>
                    <a:lstStyle/>
                    <a:p>
                      <a:pPr marL="0" marR="0" algn="l">
                        <a:lnSpc>
                          <a:spcPct val="100000"/>
                        </a:lnSpc>
                        <a:spcBef>
                          <a:spcPts val="0"/>
                        </a:spcBef>
                        <a:spcAft>
                          <a:spcPts val="0"/>
                        </a:spcAft>
                      </a:pPr>
                      <a:r>
                        <a:rPr lang="x-none" sz="800" b="1" dirty="0" smtClean="0">
                          <a:effectLst/>
                          <a:latin typeface="+mn-lt"/>
                          <a:ea typeface="Times New Roman"/>
                          <a:cs typeface="Times New Roman"/>
                        </a:rPr>
                        <a:t>Localiza información específica, ejemplos o detalles particulares sobre una idea central (texto no leído o discutido en clase).</a:t>
                      </a:r>
                      <a:endParaRPr lang="en-US" sz="800" dirty="0">
                        <a:effectLst/>
                        <a:latin typeface="Calibri"/>
                        <a:ea typeface="Calibri"/>
                        <a:cs typeface="Times New Roman"/>
                      </a:endParaRPr>
                    </a:p>
                  </a:txBody>
                  <a:tcPr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5" name="Slide Number Placeholder 3"/>
          <p:cNvSpPr>
            <a:spLocks noGrp="1"/>
          </p:cNvSpPr>
          <p:nvPr>
            <p:ph type="sldNum" sz="quarter" idx="12"/>
          </p:nvPr>
        </p:nvSpPr>
        <p:spPr>
          <a:xfrm>
            <a:off x="6553200" y="9296400"/>
            <a:ext cx="842010" cy="535517"/>
          </a:xfrm>
        </p:spPr>
        <p:txBody>
          <a:bodyPr/>
          <a:lstStyle/>
          <a:p>
            <a:r>
              <a:rPr lang="en-US" dirty="0" smtClean="0"/>
              <a:t>11</a:t>
            </a:r>
            <a:endParaRPr lang="en-US" dirty="0"/>
          </a:p>
        </p:txBody>
      </p:sp>
    </p:spTree>
    <p:extLst>
      <p:ext uri="{BB962C8B-B14F-4D97-AF65-F5344CB8AC3E}">
        <p14:creationId xmlns:p14="http://schemas.microsoft.com/office/powerpoint/2010/main" val="3181466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3280835248"/>
              </p:ext>
            </p:extLst>
          </p:nvPr>
        </p:nvGraphicFramePr>
        <p:xfrm>
          <a:off x="327986" y="405674"/>
          <a:ext cx="6995160" cy="6644640"/>
        </p:xfrm>
        <a:graphic>
          <a:graphicData uri="http://schemas.openxmlformats.org/drawingml/2006/table">
            <a:tbl>
              <a:tblPr firstRow="1"/>
              <a:tblGrid>
                <a:gridCol w="967414"/>
                <a:gridCol w="6027746"/>
              </a:tblGrid>
              <a:tr h="79828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000" b="0" i="1" noProof="0" dirty="0" smtClean="0">
                          <a:effectLst/>
                        </a:rPr>
                        <a:t>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s-GT"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400" b="1" dirty="0" smtClean="0"/>
                        <a:t>Pre-evaluación Trimestre 1: Guía clave para la</a:t>
                      </a:r>
                      <a:r>
                        <a:rPr lang="es-ES_tradnl" sz="1400" b="1" baseline="0" dirty="0" smtClean="0"/>
                        <a:t> </a:t>
                      </a:r>
                      <a:r>
                        <a:rPr lang="es-ES_tradnl" sz="1400" b="1" dirty="0" smtClean="0"/>
                        <a:t>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lang="es-ES_tradnl" sz="1400" b="1" dirty="0" smtClean="0">
                          <a:latin typeface="+mn-lt"/>
                        </a:rPr>
                        <a:t>Estándar RI.6.3:   Rúbrica de 3 puntos: Respuesta Construida – Lectura </a:t>
                      </a:r>
                      <a:endParaRPr lang="es-ES_tradnl" sz="1400" b="1"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542834">
                <a:tc gridSpan="2">
                  <a:txBody>
                    <a:bodyPr/>
                    <a:lstStyle/>
                    <a:p>
                      <a:pPr marL="52388" marR="0" indent="-52388" algn="l" defTabSz="1018809" rtl="0" eaLnBrk="1" fontAlgn="auto" latinLnBrk="0" hangingPunct="1">
                        <a:lnSpc>
                          <a:spcPct val="100000"/>
                        </a:lnSpc>
                        <a:spcBef>
                          <a:spcPts val="0"/>
                        </a:spcBef>
                        <a:spcAft>
                          <a:spcPts val="0"/>
                        </a:spcAft>
                        <a:buClrTx/>
                        <a:buSzTx/>
                        <a:buFont typeface="+mj-lt"/>
                        <a:buNone/>
                        <a:tabLst/>
                        <a:defRPr/>
                      </a:pPr>
                      <a:r>
                        <a:rPr lang="es-GT" sz="1600" b="1" dirty="0" smtClean="0">
                          <a:latin typeface="+mn-lt"/>
                        </a:rPr>
                        <a:t>Pregunta #16: </a:t>
                      </a:r>
                      <a:r>
                        <a:rPr lang="x-none" sz="1600" b="0" dirty="0" smtClean="0">
                          <a:solidFill>
                            <a:schemeClr val="tx1"/>
                          </a:solidFill>
                        </a:rPr>
                        <a:t>Analiza cómo el autor ayuda al lector a entender que rastrear animales que migran podría tener un impacto en su supervivencia. Utiliza ejemplos del texto en tu análisis.</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GT" sz="1000" u="sng" baseline="0" dirty="0" smtClean="0">
                          <a:solidFill>
                            <a:schemeClr val="tx1"/>
                          </a:solidFill>
                        </a:rPr>
                        <a:t>Instrucciones para calificar</a:t>
                      </a:r>
                      <a:r>
                        <a:rPr lang="es-GT" sz="1000" u="none" dirty="0" smtClean="0">
                          <a:solidFill>
                            <a:schemeClr val="tx1"/>
                          </a:solidFill>
                        </a:rPr>
                        <a:t>: </a:t>
                      </a:r>
                      <a:r>
                        <a:rPr lang="es-GT" sz="1000" kern="1200" dirty="0" smtClean="0">
                          <a:solidFill>
                            <a:schemeClr val="tx1"/>
                          </a:solidFill>
                          <a:effectLst/>
                          <a:latin typeface="+mn-lt"/>
                          <a:ea typeface="Times New Roman"/>
                          <a:cs typeface="Arial"/>
                        </a:rPr>
                        <a:t>Escriba una visión general de lo que los estudiantes podrían incluir en una respuesta competente con ejemplos del texto. Sea muy específico y detallado.</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GT" sz="1000" u="sng" kern="1200" baseline="0" noProof="0" dirty="0" smtClean="0">
                          <a:solidFill>
                            <a:schemeClr val="tx1"/>
                          </a:solidFill>
                          <a:effectLst/>
                          <a:latin typeface="+mn-lt"/>
                          <a:cs typeface="Arial"/>
                        </a:rPr>
                        <a:t>L</a:t>
                      </a:r>
                      <a:r>
                        <a:rPr lang="es-GT" sz="1000" u="sng" noProof="0" dirty="0" smtClean="0">
                          <a:solidFill>
                            <a:schemeClr val="tx1"/>
                          </a:solidFill>
                        </a:rPr>
                        <a:t>enguaje del</a:t>
                      </a:r>
                      <a:r>
                        <a:rPr lang="es-GT" sz="1000" u="sng" baseline="0" noProof="0" dirty="0" smtClean="0">
                          <a:solidFill>
                            <a:schemeClr val="tx1"/>
                          </a:solidFill>
                        </a:rPr>
                        <a:t> maestro y </a:t>
                      </a:r>
                      <a:r>
                        <a:rPr lang="es-GT" sz="1000" u="sng" kern="1200" baseline="0" noProof="0" dirty="0" smtClean="0">
                          <a:solidFill>
                            <a:schemeClr val="tx1"/>
                          </a:solidFill>
                          <a:effectLst/>
                          <a:latin typeface="+mn-lt"/>
                          <a:cs typeface="Arial"/>
                        </a:rPr>
                        <a:t>n</a:t>
                      </a:r>
                      <a:r>
                        <a:rPr lang="es-GT" sz="1000" u="sng" kern="1200" dirty="0" err="1" smtClean="0">
                          <a:solidFill>
                            <a:schemeClr val="tx1"/>
                          </a:solidFill>
                          <a:effectLst/>
                          <a:latin typeface="+mn-lt"/>
                          <a:ea typeface="Times New Roman"/>
                          <a:cs typeface="Arial"/>
                        </a:rPr>
                        <a:t>otas</a:t>
                      </a:r>
                      <a:r>
                        <a:rPr lang="es-GT" sz="1000" u="sng" kern="1200" baseline="0" dirty="0" smtClean="0">
                          <a:solidFill>
                            <a:schemeClr val="tx1"/>
                          </a:solidFill>
                          <a:effectLst/>
                          <a:latin typeface="+mn-lt"/>
                          <a:ea typeface="Times New Roman"/>
                          <a:cs typeface="Arial"/>
                        </a:rPr>
                        <a:t> para calificar:</a:t>
                      </a:r>
                    </a:p>
                    <a:p>
                      <a:pPr lvl="0" algn="l">
                        <a:lnSpc>
                          <a:spcPct val="100000"/>
                        </a:lnSpc>
                        <a:spcBef>
                          <a:spcPts val="0"/>
                        </a:spcBef>
                        <a:spcAft>
                          <a:spcPts val="0"/>
                        </a:spcAft>
                        <a:defRPr sz="1800" b="0" i="0"/>
                      </a:pPr>
                      <a:r>
                        <a:rPr lang="es-GT" sz="1000" b="1" dirty="0" smtClean="0">
                          <a:solidFill>
                            <a:schemeClr val="tx1"/>
                          </a:solidFill>
                        </a:rPr>
                        <a:t>Suficiente evidencia </a:t>
                      </a:r>
                      <a:r>
                        <a:rPr lang="es-GT" sz="1000" b="0" baseline="0" dirty="0" smtClean="0">
                          <a:solidFill>
                            <a:schemeClr val="tx1"/>
                          </a:solidFill>
                          <a:uFill>
                            <a:solidFill/>
                          </a:uFill>
                          <a:latin typeface="+mn-lt"/>
                        </a:rPr>
                        <a:t>debe incluir un análisis de cómo el autor enfatiza el rastreo de los animales que migran para causar un impacto en su supervivencia.</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b="1" noProof="0" dirty="0" smtClean="0">
                          <a:solidFill>
                            <a:schemeClr val="tx1"/>
                          </a:solidFill>
                        </a:rPr>
                        <a:t>Las identificaciones</a:t>
                      </a:r>
                      <a:r>
                        <a:rPr lang="es-GT" sz="1000" b="1" baseline="0" noProof="0" dirty="0" smtClean="0">
                          <a:solidFill>
                            <a:schemeClr val="tx1"/>
                          </a:solidFill>
                        </a:rPr>
                        <a:t> específicas </a:t>
                      </a:r>
                      <a:r>
                        <a:rPr lang="es-GT" sz="1000" b="0" baseline="0" dirty="0" smtClean="0">
                          <a:solidFill>
                            <a:schemeClr val="tx1"/>
                          </a:solidFill>
                          <a:uFill>
                            <a:solidFill/>
                          </a:uFill>
                        </a:rPr>
                        <a:t>(detalles de apoyo) </a:t>
                      </a:r>
                      <a:r>
                        <a:rPr lang="es-GT" sz="1000" b="1" baseline="0" dirty="0" smtClean="0">
                          <a:solidFill>
                            <a:schemeClr val="tx1"/>
                          </a:solidFill>
                          <a:uFillTx/>
                          <a:latin typeface="+mn-lt"/>
                        </a:rPr>
                        <a:t>Pleno apoyo </a:t>
                      </a:r>
                      <a:r>
                        <a:rPr lang="es-GT" sz="1000" dirty="0" smtClean="0">
                          <a:solidFill>
                            <a:schemeClr val="tx1"/>
                          </a:solidFill>
                        </a:rPr>
                        <a:t>debe incluir razones para explicar por qué los científicos sienten que necesitan estudiar la migración. Las respuestas deben centrarse en torno a las razones específicas establecidas por el autor, que podrían convencer al lector de que el rastreo de los animales que</a:t>
                      </a:r>
                      <a:r>
                        <a:rPr lang="es-GT" sz="1000" baseline="0" dirty="0" smtClean="0">
                          <a:solidFill>
                            <a:schemeClr val="tx1"/>
                          </a:solidFill>
                        </a:rPr>
                        <a:t> migran</a:t>
                      </a:r>
                      <a:r>
                        <a:rPr lang="es-GT" sz="1000" dirty="0" smtClean="0">
                          <a:solidFill>
                            <a:schemeClr val="tx1"/>
                          </a:solidFill>
                        </a:rPr>
                        <a:t> es necesario. Las respuestas deben incluir la conexión entre el rastreo de los animales y la supervivencia, tales como: (1) La población de algunos animales que</a:t>
                      </a:r>
                      <a:r>
                        <a:rPr lang="es-GT" sz="1000" baseline="0" dirty="0" smtClean="0">
                          <a:solidFill>
                            <a:schemeClr val="tx1"/>
                          </a:solidFill>
                        </a:rPr>
                        <a:t> migran </a:t>
                      </a:r>
                      <a:r>
                        <a:rPr lang="es-GT" sz="1000" dirty="0" smtClean="0">
                          <a:solidFill>
                            <a:schemeClr val="tx1"/>
                          </a:solidFill>
                        </a:rPr>
                        <a:t>está disminuyendo, las aves migratorias deben seguir su suministro de alimentos y tienen que volver a ciertos lugares para reproducirse (lo que podría afectar su supervivencia), y (2) los científicos quieren saber lo que les está sucediendo y por</a:t>
                      </a:r>
                      <a:r>
                        <a:rPr lang="es-GT" sz="1000" baseline="0" dirty="0" smtClean="0">
                          <a:solidFill>
                            <a:schemeClr val="tx1"/>
                          </a:solidFill>
                        </a:rPr>
                        <a:t> qué.</a:t>
                      </a:r>
                      <a:endParaRPr lang="es-GT" sz="1000"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914400">
                <a:tc>
                  <a:txBody>
                    <a:bodyPr/>
                    <a:lstStyle/>
                    <a:p>
                      <a:pPr lvl="0" algn="ctr">
                        <a:lnSpc>
                          <a:spcPct val="100000"/>
                        </a:lnSpc>
                        <a:spcBef>
                          <a:spcPts val="0"/>
                        </a:spcBef>
                        <a:spcAft>
                          <a:spcPts val="0"/>
                        </a:spcAft>
                        <a:defRPr sz="1800" b="0" i="0"/>
                      </a:pPr>
                      <a:r>
                        <a:rPr lang="es-GT" sz="2000" b="1" dirty="0" smtClean="0">
                          <a:solidFill>
                            <a:schemeClr val="tx1"/>
                          </a:solidFill>
                          <a:latin typeface="+mn-lt"/>
                        </a:rPr>
                        <a:t>3</a:t>
                      </a:r>
                      <a:endParaRPr lang="es-GT" sz="2000" b="1" dirty="0">
                        <a:solidFill>
                          <a:schemeClr val="tx1"/>
                        </a:solidFill>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GT" sz="1000" i="1" dirty="0" smtClean="0">
                          <a:solidFill>
                            <a:schemeClr val="tx1"/>
                          </a:solidFill>
                          <a:latin typeface="+mn-lt"/>
                        </a:rPr>
                        <a:t>El estudiante proporciona una respuesta competente mediante la conexión del porqué rastrear a los animales que migran podría tener un impacto</a:t>
                      </a:r>
                      <a:r>
                        <a:rPr lang="es-GT" sz="1000" i="1" baseline="0" dirty="0" smtClean="0">
                          <a:solidFill>
                            <a:schemeClr val="tx1"/>
                          </a:solidFill>
                          <a:latin typeface="+mn-lt"/>
                        </a:rPr>
                        <a:t> en </a:t>
                      </a:r>
                      <a:r>
                        <a:rPr lang="es-GT" sz="1000" i="1" dirty="0" smtClean="0">
                          <a:solidFill>
                            <a:schemeClr val="tx1"/>
                          </a:solidFill>
                          <a:latin typeface="+mn-lt"/>
                        </a:rPr>
                        <a:t>su supervivencia,</a:t>
                      </a:r>
                      <a:r>
                        <a:rPr lang="es-GT" sz="1000" i="1" baseline="0" dirty="0" smtClean="0">
                          <a:solidFill>
                            <a:schemeClr val="tx1"/>
                          </a:solidFill>
                          <a:latin typeface="+mn-lt"/>
                        </a:rPr>
                        <a:t> y</a:t>
                      </a:r>
                      <a:r>
                        <a:rPr lang="es-GT" sz="1000" i="1" dirty="0" smtClean="0">
                          <a:solidFill>
                            <a:schemeClr val="tx1"/>
                          </a:solidFill>
                          <a:latin typeface="+mn-lt"/>
                        </a:rPr>
                        <a:t> utiliza ejemplos e ideas del texto.</a:t>
                      </a:r>
                    </a:p>
                    <a:p>
                      <a:pPr lvl="0" algn="l">
                        <a:lnSpc>
                          <a:spcPct val="100000"/>
                        </a:lnSpc>
                        <a:spcBef>
                          <a:spcPts val="0"/>
                        </a:spcBef>
                        <a:spcAft>
                          <a:spcPts val="0"/>
                        </a:spcAft>
                        <a:defRPr sz="1800" b="0" i="0"/>
                      </a:pPr>
                      <a:r>
                        <a:rPr lang="es-GT" sz="1000" dirty="0" smtClean="0">
                          <a:solidFill>
                            <a:schemeClr val="tx1"/>
                          </a:solidFill>
                        </a:rPr>
                        <a:t>El autor dice al lector que la población de muchas aves y animales que migran está disminuyendo. Por otra parte, a menos que los científicos entiendan por qué están disminuyendo, estos animales ¡podrían desaparecer para siempre! Estas aves y estos animales necesitan comer para sobrevivir en su viaje (a veces miles de millas). ¿Hay algo que está sucediendo con su suministro de alimentos o hay otra razón? Una manera de averiguarlo es utilizar los satélites para rastrear su viaje, colocando transmisores en miles de estas aves y animales.</a:t>
                      </a:r>
                      <a:endParaRPr lang="es-GT" sz="1000" b="0" dirty="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lang="es-GT" sz="2000" b="1" dirty="0" smtClean="0">
                          <a:solidFill>
                            <a:schemeClr val="tx1"/>
                          </a:solidFill>
                          <a:latin typeface="+mn-lt"/>
                        </a:rPr>
                        <a:t>2</a:t>
                      </a:r>
                      <a:endParaRPr lang="es-GT" sz="2000" b="1" dirty="0">
                        <a:solidFill>
                          <a:schemeClr val="tx1"/>
                        </a:solidFill>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GT" sz="1000" i="1" dirty="0" smtClean="0">
                          <a:solidFill>
                            <a:schemeClr val="tx1"/>
                          </a:solidFill>
                          <a:latin typeface="+mn-lt"/>
                        </a:rPr>
                        <a:t>El estudiante proporciona una respuesta</a:t>
                      </a:r>
                      <a:r>
                        <a:rPr lang="es-GT" sz="1000" i="1" baseline="0" dirty="0" smtClean="0">
                          <a:solidFill>
                            <a:schemeClr val="tx1"/>
                          </a:solidFill>
                          <a:latin typeface="+mn-lt"/>
                        </a:rPr>
                        <a:t> parcial al conectar </a:t>
                      </a:r>
                      <a:r>
                        <a:rPr lang="es-GT" sz="1000" i="1" dirty="0" smtClean="0">
                          <a:solidFill>
                            <a:schemeClr val="tx1"/>
                          </a:solidFill>
                          <a:latin typeface="+mn-lt"/>
                        </a:rPr>
                        <a:t>por qué rastrear a los animales que migran podría tener un impacto en su supervivencia, pero utiliza</a:t>
                      </a:r>
                      <a:r>
                        <a:rPr lang="es-GT" sz="1000" i="1" baseline="0" dirty="0" smtClean="0">
                          <a:solidFill>
                            <a:schemeClr val="tx1"/>
                          </a:solidFill>
                          <a:latin typeface="+mn-lt"/>
                        </a:rPr>
                        <a:t> pocos </a:t>
                      </a:r>
                      <a:r>
                        <a:rPr lang="es-GT" sz="1000" i="1" dirty="0" smtClean="0">
                          <a:solidFill>
                            <a:schemeClr val="tx1"/>
                          </a:solidFill>
                          <a:latin typeface="+mn-lt"/>
                        </a:rPr>
                        <a:t>ejemplos</a:t>
                      </a:r>
                      <a:r>
                        <a:rPr lang="es-GT" sz="1000" i="1" baseline="0" dirty="0" smtClean="0">
                          <a:solidFill>
                            <a:schemeClr val="tx1"/>
                          </a:solidFill>
                          <a:latin typeface="+mn-lt"/>
                        </a:rPr>
                        <a:t>  del texto.</a:t>
                      </a:r>
                      <a:endParaRPr lang="es-GT" sz="1000" i="1" dirty="0" smtClean="0">
                        <a:solidFill>
                          <a:schemeClr val="tx1"/>
                        </a:solidFill>
                        <a:latin typeface="+mn-lt"/>
                      </a:endParaRP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GT" sz="1000" b="0" u="none" kern="1200" baseline="0" dirty="0" smtClean="0">
                          <a:solidFill>
                            <a:schemeClr val="tx1"/>
                          </a:solidFill>
                          <a:latin typeface="+mn-lt"/>
                          <a:ea typeface="+mn-ea"/>
                          <a:cs typeface="+mn-cs"/>
                        </a:rPr>
                        <a:t>Necesitamos saber por qué los animales no están migrando tanto como lo hacían antes. Si los científicos lo descubren, ellos pueden ayudar a salvar las aves y a los animales que migran. Muchos científicos están tratando de resolver el rompecabezas de lo que está sucediendo a la población migrante. Creo que es una causa valiosa.</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lang="es-GT" sz="2000" b="1" dirty="0" smtClean="0">
                          <a:solidFill>
                            <a:schemeClr val="tx1"/>
                          </a:solidFill>
                          <a:latin typeface="+mn-lt"/>
                        </a:rPr>
                        <a:t>1</a:t>
                      </a:r>
                      <a:endParaRPr lang="es-GT" sz="2000" b="1" dirty="0">
                        <a:solidFill>
                          <a:schemeClr val="tx1"/>
                        </a:solidFill>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GT" sz="1000" i="1" dirty="0" smtClean="0">
                          <a:solidFill>
                            <a:schemeClr val="tx1"/>
                          </a:solidFill>
                          <a:latin typeface="+mn-lt"/>
                        </a:rPr>
                        <a:t>El</a:t>
                      </a:r>
                      <a:r>
                        <a:rPr lang="es-GT" sz="1000" i="1" baseline="0" dirty="0" smtClean="0">
                          <a:solidFill>
                            <a:schemeClr val="tx1"/>
                          </a:solidFill>
                          <a:latin typeface="+mn-lt"/>
                        </a:rPr>
                        <a:t> estudiante proporciona una respuesta vaga a la pregunta, sin conectar el  </a:t>
                      </a:r>
                      <a:r>
                        <a:rPr lang="es-GT" sz="1000" i="1" dirty="0" smtClean="0">
                          <a:solidFill>
                            <a:schemeClr val="tx1"/>
                          </a:solidFill>
                          <a:latin typeface="+mn-lt"/>
                        </a:rPr>
                        <a:t>porqué rastrear a los animales migratorios podría tener un impacto en su supervivencia,  y no utiliza</a:t>
                      </a:r>
                      <a:r>
                        <a:rPr lang="es-GT" sz="1000" i="1" baseline="0" dirty="0" smtClean="0">
                          <a:solidFill>
                            <a:schemeClr val="tx1"/>
                          </a:solidFill>
                          <a:latin typeface="+mn-lt"/>
                        </a:rPr>
                        <a:t> ningún ejemplo del texto. </a:t>
                      </a:r>
                      <a:endParaRPr lang="es-GT" sz="1000" i="1"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GT" sz="1000" i="0" dirty="0" smtClean="0">
                          <a:solidFill>
                            <a:schemeClr val="tx1"/>
                          </a:solidFill>
                          <a:latin typeface="+mn-lt"/>
                        </a:rPr>
                        <a:t>El autor quiere que el lector sepa que algunos animales migran y algunos animales están muriendo cuando migran. Eso explica cómo está impactando su índice de supervivencia.</a:t>
                      </a:r>
                      <a:endParaRPr lang="es-GT" sz="1000" b="0" u="none" kern="1200" baseline="0" dirty="0" smtClean="0">
                        <a:solidFill>
                          <a:schemeClr val="tx1"/>
                        </a:solidFill>
                        <a:latin typeface="+mn-lt"/>
                        <a:ea typeface="+mn-ea"/>
                        <a:cs typeface="+mn-cs"/>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192314">
                <a:tc>
                  <a:txBody>
                    <a:bodyPr/>
                    <a:lstStyle/>
                    <a:p>
                      <a:pPr lvl="0" algn="ctr">
                        <a:lnSpc>
                          <a:spcPct val="100000"/>
                        </a:lnSpc>
                        <a:spcBef>
                          <a:spcPts val="0"/>
                        </a:spcBef>
                        <a:spcAft>
                          <a:spcPts val="0"/>
                        </a:spcAft>
                        <a:defRPr sz="1800" b="0" i="0"/>
                      </a:pPr>
                      <a:r>
                        <a:rPr lang="es-GT" sz="2000" b="1" dirty="0" smtClean="0">
                          <a:solidFill>
                            <a:schemeClr val="tx1"/>
                          </a:solidFill>
                          <a:latin typeface="+mn-lt"/>
                        </a:rPr>
                        <a:t>0</a:t>
                      </a:r>
                      <a:endParaRPr lang="es-GT" sz="2000" b="1" dirty="0">
                        <a:solidFill>
                          <a:schemeClr val="tx1"/>
                        </a:solidFill>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GT" sz="1000" i="1" dirty="0" smtClean="0">
                          <a:solidFill>
                            <a:schemeClr val="tx1"/>
                          </a:solidFill>
                          <a:latin typeface="+mn-lt"/>
                        </a:rPr>
                        <a:t>El</a:t>
                      </a:r>
                      <a:r>
                        <a:rPr lang="es-GT" sz="1000" i="1" baseline="0" dirty="0" smtClean="0">
                          <a:solidFill>
                            <a:schemeClr val="tx1"/>
                          </a:solidFill>
                          <a:latin typeface="+mn-lt"/>
                        </a:rPr>
                        <a:t> estudiante no responde a la pregunta. </a:t>
                      </a:r>
                      <a:endParaRPr lang="es-GT" sz="1000" i="1" dirty="0" smtClean="0">
                        <a:solidFill>
                          <a:schemeClr val="tx1"/>
                        </a:solidFill>
                        <a:latin typeface="+mn-lt"/>
                      </a:endParaRPr>
                    </a:p>
                    <a:p>
                      <a:pPr lvl="0" algn="l">
                        <a:lnSpc>
                          <a:spcPct val="100000"/>
                        </a:lnSpc>
                        <a:spcBef>
                          <a:spcPts val="0"/>
                        </a:spcBef>
                        <a:spcAft>
                          <a:spcPts val="0"/>
                        </a:spcAft>
                        <a:defRPr sz="1800" b="0" i="0"/>
                      </a:pPr>
                      <a:r>
                        <a:rPr lang="es-GT" sz="1000" i="0" dirty="0" smtClean="0">
                          <a:solidFill>
                            <a:schemeClr val="tx1"/>
                          </a:solidFill>
                          <a:latin typeface="+mn-lt"/>
                        </a:rPr>
                        <a:t>Los animales pueden migrar. Pueden ir muchas millas para migrar e incluso ir al sur para pasar el invierno donde es más caliente y hay más comida.</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93668797"/>
              </p:ext>
            </p:extLst>
          </p:nvPr>
        </p:nvGraphicFramePr>
        <p:xfrm>
          <a:off x="5029200" y="8305800"/>
          <a:ext cx="1981200" cy="701104"/>
        </p:xfrm>
        <a:graphic>
          <a:graphicData uri="http://schemas.openxmlformats.org/drawingml/2006/table">
            <a:tbl>
              <a:tblPr/>
              <a:tblGrid>
                <a:gridCol w="1981200"/>
              </a:tblGrid>
              <a:tr h="0">
                <a:tc>
                  <a:txBody>
                    <a:bodyPr/>
                    <a:lstStyle/>
                    <a:p>
                      <a:pPr marL="0" marR="0" algn="ctr">
                        <a:lnSpc>
                          <a:spcPct val="115000"/>
                        </a:lnSpc>
                        <a:spcBef>
                          <a:spcPts val="0"/>
                        </a:spcBef>
                        <a:spcAft>
                          <a:spcPts val="0"/>
                        </a:spcAft>
                      </a:pPr>
                      <a:r>
                        <a:rPr lang="en-US" sz="900" b="1" i="1" dirty="0" err="1" smtClean="0">
                          <a:latin typeface="+mn-lt"/>
                          <a:ea typeface="Calibri"/>
                          <a:cs typeface="Times New Roman"/>
                        </a:rPr>
                        <a:t>Hacia</a:t>
                      </a:r>
                      <a:r>
                        <a:rPr lang="en-US" sz="900" b="1" i="1" dirty="0" smtClean="0">
                          <a:latin typeface="+mn-lt"/>
                          <a:ea typeface="Calibri"/>
                          <a:cs typeface="Times New Roman"/>
                        </a:rPr>
                        <a:t>  RI.6.3       DOK 3 - </a:t>
                      </a:r>
                      <a:r>
                        <a:rPr lang="en-US" sz="900" b="1" i="1" dirty="0" err="1" smtClean="0">
                          <a:latin typeface="+mn-lt"/>
                          <a:ea typeface="Calibri"/>
                          <a:cs typeface="Times New Roman"/>
                        </a:rPr>
                        <a:t>APx</a:t>
                      </a:r>
                      <a:endParaRPr lang="en-US" sz="900" b="1" i="1" dirty="0">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371734">
                <a:tc>
                  <a:txBody>
                    <a:bodyPr/>
                    <a:lstStyle/>
                    <a:p>
                      <a:pPr marL="0" marR="0" algn="l">
                        <a:lnSpc>
                          <a:spcPct val="115000"/>
                        </a:lnSpc>
                        <a:spcBef>
                          <a:spcPts val="0"/>
                        </a:spcBef>
                        <a:spcAft>
                          <a:spcPts val="1200"/>
                        </a:spcAft>
                      </a:pPr>
                      <a:r>
                        <a:rPr lang="x-none" sz="800" b="1" dirty="0" smtClean="0">
                          <a:solidFill>
                            <a:srgbClr val="000000"/>
                          </a:solidFill>
                          <a:latin typeface="+mn-lt"/>
                          <a:ea typeface="Times New Roman"/>
                          <a:cs typeface="Times New Roman"/>
                        </a:rPr>
                        <a:t>Los estudiantes analizan  un evento, una </a:t>
                      </a:r>
                      <a:r>
                        <a:rPr lang="x-none" sz="800" b="1" u="sng" dirty="0" smtClean="0">
                          <a:solidFill>
                            <a:srgbClr val="000000"/>
                          </a:solidFill>
                          <a:latin typeface="+mn-lt"/>
                          <a:ea typeface="Times New Roman"/>
                          <a:cs typeface="Times New Roman"/>
                        </a:rPr>
                        <a:t>idea</a:t>
                      </a:r>
                      <a:r>
                        <a:rPr lang="x-none" sz="800" b="1" dirty="0" smtClean="0">
                          <a:solidFill>
                            <a:srgbClr val="000000"/>
                          </a:solidFill>
                          <a:latin typeface="+mn-lt"/>
                          <a:ea typeface="Times New Roman"/>
                          <a:cs typeface="Times New Roman"/>
                        </a:rPr>
                        <a:t> o un individuo en detalle, proporcionando  detalles sobre la </a:t>
                      </a:r>
                      <a:r>
                        <a:rPr lang="x-none" sz="800" b="1" u="sng" dirty="0" smtClean="0">
                          <a:solidFill>
                            <a:srgbClr val="000000"/>
                          </a:solidFill>
                          <a:latin typeface="+mn-lt"/>
                          <a:ea typeface="Times New Roman"/>
                          <a:cs typeface="Times New Roman"/>
                        </a:rPr>
                        <a:t>introducción</a:t>
                      </a:r>
                      <a:r>
                        <a:rPr lang="x-none" sz="800" b="1" dirty="0" smtClean="0">
                          <a:solidFill>
                            <a:srgbClr val="000000"/>
                          </a:solidFill>
                          <a:latin typeface="+mn-lt"/>
                          <a:ea typeface="Times New Roman"/>
                          <a:cs typeface="Times New Roman"/>
                        </a:rPr>
                        <a:t>, la ilustración y elaboración </a:t>
                      </a:r>
                      <a:endParaRPr lang="en-US" sz="800" b="1" dirty="0" smtClean="0">
                        <a:solidFill>
                          <a:srgbClr val="000000"/>
                        </a:solidFill>
                        <a:latin typeface="+mn-lt"/>
                        <a:ea typeface="Times New Roman"/>
                        <a:cs typeface="Times New Roman"/>
                      </a:endParaRP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5" name="Slide Number Placeholder 3"/>
          <p:cNvSpPr>
            <a:spLocks noGrp="1"/>
          </p:cNvSpPr>
          <p:nvPr>
            <p:ph type="sldNum" sz="quarter" idx="12"/>
          </p:nvPr>
        </p:nvSpPr>
        <p:spPr>
          <a:xfrm>
            <a:off x="6553200" y="9296400"/>
            <a:ext cx="842010" cy="535517"/>
          </a:xfrm>
        </p:spPr>
        <p:txBody>
          <a:bodyPr/>
          <a:lstStyle/>
          <a:p>
            <a:r>
              <a:rPr lang="en-US" dirty="0" smtClean="0"/>
              <a:t>12</a:t>
            </a:r>
            <a:endParaRPr lang="en-US" dirty="0"/>
          </a:p>
        </p:txBody>
      </p:sp>
    </p:spTree>
    <p:extLst>
      <p:ext uri="{BB962C8B-B14F-4D97-AF65-F5344CB8AC3E}">
        <p14:creationId xmlns:p14="http://schemas.microsoft.com/office/powerpoint/2010/main" val="391022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9372600"/>
            <a:ext cx="842010" cy="535517"/>
          </a:xfrm>
        </p:spPr>
        <p:txBody>
          <a:bodyPr/>
          <a:lstStyle/>
          <a:p>
            <a:fld id="{F177B04D-AEB5-43ED-B9BA-B3D1EC9C9067}" type="slidenum">
              <a:rPr lang="en-US" smtClean="0">
                <a:solidFill>
                  <a:prstClr val="black">
                    <a:tint val="75000"/>
                  </a:prstClr>
                </a:solidFill>
              </a:rPr>
              <a:pPr/>
              <a:t>13</a:t>
            </a:fld>
            <a:endParaRPr lang="en-US" dirty="0">
              <a:solidFill>
                <a:prstClr val="black">
                  <a:tint val="75000"/>
                </a:prst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519163930"/>
              </p:ext>
            </p:extLst>
          </p:nvPr>
        </p:nvGraphicFramePr>
        <p:xfrm>
          <a:off x="394007" y="176025"/>
          <a:ext cx="7005966" cy="8967976"/>
        </p:xfrm>
        <a:graphic>
          <a:graphicData uri="http://schemas.openxmlformats.org/drawingml/2006/table">
            <a:tbl>
              <a:tblPr firstRow="1" bandRow="1">
                <a:tableStyleId>{5940675A-B579-460E-94D1-54222C63F5DA}</a:tableStyleId>
              </a:tblPr>
              <a:tblGrid>
                <a:gridCol w="367993"/>
                <a:gridCol w="6637973"/>
              </a:tblGrid>
              <a:tr h="493699">
                <a:tc gridSpan="2">
                  <a:txBody>
                    <a:bodyPr/>
                    <a:lstStyle/>
                    <a:p>
                      <a:pPr marL="0" marR="0" algn="l">
                        <a:lnSpc>
                          <a:spcPct val="100000"/>
                        </a:lnSpc>
                        <a:spcBef>
                          <a:spcPts val="0"/>
                        </a:spcBef>
                        <a:spcAft>
                          <a:spcPts val="0"/>
                        </a:spcAft>
                      </a:pPr>
                      <a:r>
                        <a:rPr kumimoji="0" lang="es-GT" sz="900" b="0" i="1" u="none" strike="noStrike" kern="1200" cap="none" spc="0" normalizeH="0" baseline="0" noProof="0" dirty="0" smtClean="0">
                          <a:ln>
                            <a:noFill/>
                          </a:ln>
                          <a:solidFill>
                            <a:prstClr val="black"/>
                          </a:solidFill>
                          <a:effectLst/>
                          <a:uLnTx/>
                          <a:uFillTx/>
                          <a:latin typeface="+mn-lt"/>
                          <a:ea typeface="Calibri"/>
                          <a:cs typeface="Times New Roman"/>
                        </a:rPr>
                        <a:t>Nota:  Los “escritos breves” no deben tomar más de 10 minutos.   Los escritos breves se califican con una rúbrica de 3 puntos. Las composiciones más extensas o completas se califican con una rúbrica de 4 puntos. La diferencia entre esta rúbrica y las rúbricas de Respuesta construida -Lectura, es que la  Rúbrica de Escrito Breve está evaluando el dominio de la escritura, mientras que las rúbricas de lectura están evaluando la comprensión. </a:t>
                      </a:r>
                      <a:endParaRPr lang="es-GT" sz="900" b="0" i="1" kern="1200" baseline="0" noProof="0" dirty="0" smtClean="0">
                        <a:solidFill>
                          <a:schemeClr val="tx1"/>
                        </a:solidFill>
                        <a:effectLst/>
                        <a:latin typeface="+mn-lt"/>
                        <a:ea typeface="Calibri"/>
                        <a:cs typeface="Times New Roman"/>
                      </a:endParaRPr>
                    </a:p>
                  </a:txBody>
                  <a:tcPr marL="103632" marR="103632" marT="50292" marB="50292"/>
                </a:tc>
                <a:tc hMerge="1">
                  <a:txBody>
                    <a:bodyPr/>
                    <a:lstStyle/>
                    <a:p>
                      <a:endParaRPr lang="en-US"/>
                    </a:p>
                  </a:txBody>
                  <a:tcPr/>
                </a:tc>
              </a:tr>
              <a:tr h="449619">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lang="es-GT" sz="1200" b="1" noProof="0" dirty="0" smtClean="0">
                          <a:effectLst/>
                        </a:rPr>
                        <a:t>Pre-evaluación Trimestre 1</a:t>
                      </a:r>
                    </a:p>
                    <a:p>
                      <a:pPr marL="0" marR="0" lvl="0" indent="0" algn="ctr" defTabSz="914318" rtl="0" eaLnBrk="1" fontAlgn="auto" latinLnBrk="0" hangingPunct="1">
                        <a:lnSpc>
                          <a:spcPct val="100000"/>
                        </a:lnSpc>
                        <a:spcBef>
                          <a:spcPts val="0"/>
                        </a:spcBef>
                        <a:spcAft>
                          <a:spcPts val="0"/>
                        </a:spcAft>
                        <a:buClrTx/>
                        <a:buSzTx/>
                        <a:buFontTx/>
                        <a:buNone/>
                        <a:tabLst/>
                        <a:defRPr/>
                      </a:pPr>
                      <a:r>
                        <a:rPr lang="es-GT" sz="1200" b="1" noProof="0" dirty="0" smtClean="0">
                          <a:effectLst/>
                        </a:rPr>
                        <a:t>Clave para la </a:t>
                      </a:r>
                      <a:r>
                        <a:rPr lang="es-GT" sz="1200" b="1" u="sng" noProof="0" dirty="0" smtClean="0">
                          <a:effectLst/>
                        </a:rPr>
                        <a:t>Respuesta</a:t>
                      </a:r>
                      <a:r>
                        <a:rPr lang="es-GT" sz="1200" b="1" u="sng" baseline="0" noProof="0" dirty="0" smtClean="0">
                          <a:effectLst/>
                        </a:rPr>
                        <a:t> Construida- Escrito breve</a:t>
                      </a:r>
                    </a:p>
                  </a:txBody>
                  <a:tcPr marL="103632" marR="103632" marT="50292" marB="50292"/>
                </a:tc>
                <a:tc hMerge="1">
                  <a:txBody>
                    <a:bodyPr/>
                    <a:lstStyle/>
                    <a:p>
                      <a:endParaRPr lang="en-US"/>
                    </a:p>
                  </a:txBody>
                  <a:tcPr/>
                </a:tc>
              </a:tr>
              <a:tr h="567167">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u="none" noProof="0" dirty="0" smtClean="0"/>
                        <a:t>OPINIÓN</a:t>
                      </a:r>
                      <a:r>
                        <a:rPr lang="es-GT" sz="1100" b="1" u="none" baseline="0" noProof="0" dirty="0" smtClean="0"/>
                        <a:t> </a:t>
                      </a:r>
                      <a:r>
                        <a:rPr lang="es-GT" sz="1100" u="none" noProof="0" dirty="0" smtClean="0">
                          <a:solidFill>
                            <a:schemeClr val="tx1"/>
                          </a:solidFill>
                        </a:rPr>
                        <a:t>W.6.1.b</a:t>
                      </a:r>
                      <a:r>
                        <a:rPr lang="es-GT" sz="1100" noProof="0" dirty="0" smtClean="0">
                          <a:solidFill>
                            <a:srgbClr val="FF0000"/>
                          </a:solidFill>
                        </a:rPr>
                        <a:t/>
                      </a:r>
                      <a:br>
                        <a:rPr lang="es-GT" sz="1100" noProof="0" dirty="0" smtClean="0">
                          <a:solidFill>
                            <a:srgbClr val="FF0000"/>
                          </a:solidFill>
                        </a:rPr>
                      </a:br>
                      <a:r>
                        <a:rPr lang="x-none" sz="1050" noProof="0" dirty="0" smtClean="0"/>
                        <a:t>Sustentan con razones claras y evidencias relevantes las afirmaciones hechas,</a:t>
                      </a:r>
                      <a:r>
                        <a:rPr lang="x-none" sz="1050" baseline="0" noProof="0" dirty="0" smtClean="0"/>
                        <a:t> utilizando</a:t>
                      </a:r>
                      <a:r>
                        <a:rPr lang="x-none" sz="1050" noProof="0" dirty="0" smtClean="0"/>
                        <a:t> fuentes fidedignas y demostrando que comprenden el asunto o el texto.</a:t>
                      </a:r>
                      <a:endParaRPr lang="es-GT" sz="1050" i="1" noProof="0" dirty="0" smtClean="0">
                        <a:effectLst/>
                        <a:latin typeface="+mn-lt"/>
                        <a:ea typeface="Calibri"/>
                        <a:cs typeface="Times New Roman"/>
                      </a:endParaRPr>
                    </a:p>
                  </a:txBody>
                  <a:tcPr marL="103632" marR="103632" marT="50292" marB="50292"/>
                </a:tc>
                <a:tc hMerge="1">
                  <a:txBody>
                    <a:bodyPr/>
                    <a:lstStyle/>
                    <a:p>
                      <a:endParaRPr lang="en-US"/>
                    </a:p>
                  </a:txBody>
                  <a:tcPr/>
                </a:tc>
              </a:tr>
              <a:tr h="405539">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50" b="1" i="0" kern="1200" noProof="0" dirty="0" smtClean="0">
                          <a:solidFill>
                            <a:srgbClr val="000000"/>
                          </a:solidFill>
                          <a:effectLst/>
                          <a:latin typeface="Helvetica" pitchFamily="34" charset="0"/>
                          <a:ea typeface="Times New Roman"/>
                          <a:cs typeface="Times New Roman"/>
                        </a:rPr>
                        <a:t>Pregunta #17: </a:t>
                      </a:r>
                      <a:r>
                        <a:rPr lang="x-none" sz="1050" b="0" noProof="0" dirty="0" smtClean="0">
                          <a:latin typeface="Helvetica" panose="020B0604020202020204" pitchFamily="34" charset="0"/>
                          <a:cs typeface="Helvetica" panose="020B0604020202020204" pitchFamily="34" charset="0"/>
                        </a:rPr>
                        <a:t>Has leído dos textos acerca de ayudar a los animales. En tu opinión, ¿cuál de los textos tenía la mejor información sobre ayudar a los animales? ¿Por qué? Explica tus razones con evidencias de ambos textos.</a:t>
                      </a:r>
                    </a:p>
                  </a:txBody>
                  <a:tcPr marL="103632" marR="103632" marT="50292" marB="50292"/>
                </a:tc>
                <a:tc hMerge="1">
                  <a:txBody>
                    <a:bodyPr/>
                    <a:lstStyle/>
                    <a:p>
                      <a:endParaRPr lang="en-US" dirty="0"/>
                    </a:p>
                  </a:txBody>
                  <a:tcPr/>
                </a:tc>
              </a:tr>
              <a:tr h="273298">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200" b="1" baseline="0" noProof="0" dirty="0" smtClean="0">
                          <a:solidFill>
                            <a:schemeClr val="tx1"/>
                          </a:solidFill>
                        </a:rPr>
                        <a:t>Lenguaje de la respuesta: maestro/rúbrica</a:t>
                      </a:r>
                      <a:endParaRPr lang="es-GT" sz="1200" b="1" noProof="0"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2007124">
                <a:tc gridSpan="2">
                  <a:txBody>
                    <a:bodyPr/>
                    <a:lstStyle/>
                    <a:p>
                      <a:pPr lvl="0" algn="l">
                        <a:defRPr sz="1800" b="0" i="0"/>
                      </a:pPr>
                      <a:r>
                        <a:rPr lang="es-GT" sz="1000" u="sng" kern="1200" noProof="0" dirty="0" smtClean="0">
                          <a:solidFill>
                            <a:schemeClr val="tx1"/>
                          </a:solidFill>
                          <a:effectLst/>
                          <a:latin typeface="+mn-lt"/>
                          <a:ea typeface="Times New Roman"/>
                          <a:cs typeface="Arial"/>
                        </a:rPr>
                        <a:t>Instrucciones</a:t>
                      </a:r>
                      <a:r>
                        <a:rPr lang="es-GT" sz="1000" u="sng" kern="1200" baseline="0" noProof="0" dirty="0" smtClean="0">
                          <a:solidFill>
                            <a:schemeClr val="tx1"/>
                          </a:solidFill>
                          <a:effectLst/>
                          <a:latin typeface="+mn-lt"/>
                          <a:ea typeface="Times New Roman"/>
                          <a:cs typeface="Arial"/>
                        </a:rPr>
                        <a:t> </a:t>
                      </a:r>
                      <a:r>
                        <a:rPr lang="es-GT" sz="1000" u="sng" kern="1200" noProof="0" dirty="0" smtClean="0">
                          <a:solidFill>
                            <a:schemeClr val="tx1"/>
                          </a:solidFill>
                          <a:effectLst/>
                          <a:latin typeface="+mn-lt"/>
                          <a:ea typeface="Times New Roman"/>
                          <a:cs typeface="Arial"/>
                        </a:rPr>
                        <a:t>para calificar: </a:t>
                      </a:r>
                      <a:r>
                        <a:rPr lang="es-GT" sz="1000" kern="1200" noProof="0" dirty="0" smtClean="0">
                          <a:solidFill>
                            <a:schemeClr val="tx1"/>
                          </a:solidFill>
                          <a:effectLst/>
                          <a:latin typeface="+mn-lt"/>
                          <a:ea typeface="Times New Roman"/>
                          <a:cs typeface="Arial"/>
                        </a:rPr>
                        <a:t>Escriba una visión general de lo que los estudiantes podrían incluir en una respuesta competente con ejemplos del texto. Sea muy específico y "extenso".</a:t>
                      </a:r>
                      <a:endParaRPr lang="es-GT" sz="1000" u="none" noProof="0" dirty="0" smtClean="0">
                        <a:solidFill>
                          <a:schemeClr val="tx1"/>
                        </a:solidFill>
                      </a:endParaRPr>
                    </a:p>
                    <a:p>
                      <a:pPr lvl="0" algn="l">
                        <a:defRPr sz="1800" b="0" i="0"/>
                      </a:pPr>
                      <a:r>
                        <a:rPr lang="es-GT" sz="1000" u="sng" noProof="0" dirty="0" smtClean="0">
                          <a:solidFill>
                            <a:schemeClr val="tx1"/>
                          </a:solidFill>
                          <a:latin typeface="+mn-lt"/>
                        </a:rPr>
                        <a:t>Lenguaje del maestro y notas</a:t>
                      </a:r>
                      <a:r>
                        <a:rPr lang="es-GT" sz="1000" u="sng" baseline="0" noProof="0" dirty="0" smtClean="0">
                          <a:solidFill>
                            <a:schemeClr val="tx1"/>
                          </a:solidFill>
                          <a:latin typeface="+mn-lt"/>
                        </a:rPr>
                        <a:t> para calificar</a:t>
                      </a:r>
                      <a:r>
                        <a:rPr lang="es-GT" sz="1000" noProof="0" dirty="0" smtClean="0">
                          <a:solidFill>
                            <a:schemeClr val="tx1"/>
                          </a:solidFill>
                          <a:latin typeface="+mn-lt"/>
                        </a:rPr>
                        <a:t>:</a:t>
                      </a:r>
                      <a:endParaRPr lang="es-GT" sz="1000" b="1" noProof="0" dirty="0" smtClean="0">
                        <a:solidFill>
                          <a:schemeClr val="tx1"/>
                        </a:solidFill>
                        <a:latin typeface="+mn-lt"/>
                      </a:endParaRPr>
                    </a:p>
                    <a:p>
                      <a:pPr marL="0" marR="0" algn="l">
                        <a:lnSpc>
                          <a:spcPct val="100000"/>
                        </a:lnSpc>
                        <a:spcBef>
                          <a:spcPts val="0"/>
                        </a:spcBef>
                        <a:spcAft>
                          <a:spcPts val="0"/>
                        </a:spcAft>
                      </a:pPr>
                      <a:r>
                        <a:rPr lang="es-GT" sz="1000" b="1" kern="1200" noProof="0" dirty="0" smtClean="0">
                          <a:solidFill>
                            <a:schemeClr val="tx1"/>
                          </a:solidFill>
                          <a:effectLst/>
                          <a:latin typeface="+mn-lt"/>
                          <a:ea typeface="Times New Roman"/>
                          <a:cs typeface="Times New Roman"/>
                        </a:rPr>
                        <a:t>Proporciona los elementos esenciales </a:t>
                      </a:r>
                      <a:r>
                        <a:rPr lang="es-GT" sz="1000" kern="1200" noProof="0" dirty="0" smtClean="0">
                          <a:solidFill>
                            <a:schemeClr val="tx1"/>
                          </a:solidFill>
                          <a:effectLst/>
                          <a:latin typeface="+mn-lt"/>
                          <a:ea typeface="Times New Roman"/>
                          <a:cs typeface="Times New Roman"/>
                        </a:rPr>
                        <a:t>de una interpretación completa de la pregunta, que incluiría una declaración específica de la opinión acerca de cuál de los textos tenía la mejor información sobre ayudar a los animales. Los estudiantes explican el porqué utilizando razones y evidencias de ambos textos</a:t>
                      </a:r>
                      <a:r>
                        <a:rPr lang="es-GT" sz="1000" kern="1200" baseline="0" noProof="0" dirty="0" smtClean="0">
                          <a:solidFill>
                            <a:schemeClr val="tx1"/>
                          </a:solidFill>
                          <a:effectLst/>
                          <a:latin typeface="+mn-lt"/>
                          <a:ea typeface="Times New Roman"/>
                          <a:cs typeface="Times New Roman"/>
                        </a:rPr>
                        <a:t> para apoyar su opinión.</a:t>
                      </a:r>
                      <a:endParaRPr lang="es-GT" sz="1000" kern="1200" noProof="0" dirty="0" smtClean="0">
                        <a:solidFill>
                          <a:schemeClr val="tx1"/>
                        </a:solidFill>
                        <a:effectLst/>
                        <a:latin typeface="+mn-lt"/>
                        <a:ea typeface="Times New Roman"/>
                        <a:cs typeface="Times New Roman"/>
                      </a:endParaRPr>
                    </a:p>
                    <a:p>
                      <a:pPr marL="0" marR="0" algn="l">
                        <a:lnSpc>
                          <a:spcPct val="100000"/>
                        </a:lnSpc>
                        <a:spcBef>
                          <a:spcPts val="0"/>
                        </a:spcBef>
                        <a:spcAft>
                          <a:spcPts val="0"/>
                        </a:spcAft>
                      </a:pPr>
                      <a:r>
                        <a:rPr lang="es-GT" sz="1000" b="1" kern="1200" noProof="0" dirty="0" smtClean="0">
                          <a:solidFill>
                            <a:schemeClr val="tx1"/>
                          </a:solidFill>
                          <a:effectLst/>
                          <a:latin typeface="+mn-lt"/>
                          <a:ea typeface="Times New Roman"/>
                          <a:cs typeface="Times New Roman"/>
                        </a:rPr>
                        <a:t>Aborda muchos aspectos </a:t>
                      </a:r>
                      <a:r>
                        <a:rPr lang="es-GT" sz="1000" kern="1200" noProof="0" dirty="0" smtClean="0">
                          <a:solidFill>
                            <a:schemeClr val="tx1"/>
                          </a:solidFill>
                          <a:effectLst/>
                          <a:latin typeface="+mn-lt"/>
                          <a:ea typeface="Times New Roman"/>
                          <a:cs typeface="Times New Roman"/>
                        </a:rPr>
                        <a:t>de la tarea incluyendo la información de ambos textos. Un ejemplo podría ser la siguiente opinión: </a:t>
                      </a:r>
                      <a:r>
                        <a:rPr lang="es-GT" sz="1000" b="1" i="1" kern="1200" baseline="0" noProof="0" dirty="0" smtClean="0">
                          <a:solidFill>
                            <a:schemeClr val="tx1"/>
                          </a:solidFill>
                          <a:effectLst/>
                          <a:latin typeface="+mn-lt"/>
                          <a:ea typeface="Times New Roman"/>
                          <a:cs typeface="Times New Roman"/>
                        </a:rPr>
                        <a:t>“</a:t>
                      </a:r>
                      <a:r>
                        <a:rPr lang="es-GT" sz="1000" b="1" i="0" u="sng" kern="1200" baseline="0" noProof="0" dirty="0" smtClean="0">
                          <a:solidFill>
                            <a:schemeClr val="tx1"/>
                          </a:solidFill>
                          <a:effectLst/>
                          <a:latin typeface="+mn-lt"/>
                          <a:ea typeface="Times New Roman"/>
                          <a:cs typeface="Times New Roman"/>
                        </a:rPr>
                        <a:t>Animales en movimiento</a:t>
                      </a:r>
                      <a:r>
                        <a:rPr lang="es-GT" sz="1000" b="1" i="1" kern="1200" baseline="0" noProof="0" dirty="0" smtClean="0">
                          <a:solidFill>
                            <a:schemeClr val="tx1"/>
                          </a:solidFill>
                          <a:effectLst/>
                          <a:latin typeface="+mn-lt"/>
                          <a:ea typeface="Times New Roman"/>
                          <a:cs typeface="Times New Roman"/>
                        </a:rPr>
                        <a:t>,” tenía la mejor información sobre ayudar a los animales</a:t>
                      </a:r>
                      <a:r>
                        <a:rPr lang="es-GT" sz="1000" kern="1200" baseline="0" noProof="0" dirty="0" smtClean="0">
                          <a:solidFill>
                            <a:schemeClr val="tx1"/>
                          </a:solidFill>
                          <a:effectLst/>
                          <a:latin typeface="+mn-lt"/>
                          <a:ea typeface="Times New Roman"/>
                          <a:cs typeface="Times New Roman"/>
                        </a:rPr>
                        <a:t>. </a:t>
                      </a:r>
                      <a:r>
                        <a:rPr lang="es-GT" sz="1000" i="0" kern="1200" baseline="0" noProof="0" dirty="0" smtClean="0">
                          <a:solidFill>
                            <a:schemeClr val="tx1"/>
                          </a:solidFill>
                          <a:effectLst/>
                          <a:latin typeface="+mn-lt"/>
                          <a:ea typeface="Times New Roman"/>
                          <a:cs typeface="Times New Roman"/>
                        </a:rPr>
                        <a:t>La declaración estaría entonces apoyada con razones tales como: el texto </a:t>
                      </a:r>
                      <a:r>
                        <a:rPr lang="es-GT" sz="1000" i="1" kern="1200" baseline="0" noProof="0" dirty="0" smtClean="0">
                          <a:solidFill>
                            <a:schemeClr val="tx1"/>
                          </a:solidFill>
                          <a:effectLst/>
                          <a:latin typeface="+mn-lt"/>
                          <a:ea typeface="Times New Roman"/>
                          <a:cs typeface="Times New Roman"/>
                        </a:rPr>
                        <a:t>Animales en movimiento </a:t>
                      </a:r>
                      <a:r>
                        <a:rPr lang="es-GT" sz="1000" i="0" kern="1200" baseline="0" noProof="0" dirty="0" smtClean="0">
                          <a:solidFill>
                            <a:schemeClr val="tx1"/>
                          </a:solidFill>
                          <a:effectLst/>
                          <a:latin typeface="+mn-lt"/>
                          <a:ea typeface="Times New Roman"/>
                          <a:cs typeface="Times New Roman"/>
                        </a:rPr>
                        <a:t>(1) tenía información acerca de cuán lejos migran los animales, (2) incluía más de un animal (3) explicaba el problema más a fondo, y (4) explicaba  cómo los científicos iban a ayudar y por qué. </a:t>
                      </a:r>
                    </a:p>
                    <a:p>
                      <a:pPr marL="0" marR="0" algn="l">
                        <a:lnSpc>
                          <a:spcPct val="100000"/>
                        </a:lnSpc>
                        <a:spcBef>
                          <a:spcPts val="0"/>
                        </a:spcBef>
                        <a:spcAft>
                          <a:spcPts val="0"/>
                        </a:spcAft>
                      </a:pPr>
                      <a:r>
                        <a:rPr lang="es-GT" sz="1000" i="0" kern="1200" baseline="0" noProof="0" dirty="0" smtClean="0">
                          <a:solidFill>
                            <a:schemeClr val="tx1"/>
                          </a:solidFill>
                          <a:effectLst/>
                          <a:latin typeface="+mn-lt"/>
                          <a:ea typeface="Times New Roman"/>
                          <a:cs typeface="Times New Roman"/>
                        </a:rPr>
                        <a:t>Los estudiantes deben comparar los dos textos. Por ejemplo, en comparación con  </a:t>
                      </a:r>
                      <a:r>
                        <a:rPr lang="es-GT" sz="1000" b="1" i="1" u="sng" kern="1200" baseline="0" noProof="0" dirty="0" smtClean="0">
                          <a:solidFill>
                            <a:schemeClr val="tx1"/>
                          </a:solidFill>
                          <a:effectLst/>
                          <a:latin typeface="+mn-lt"/>
                          <a:ea typeface="Times New Roman"/>
                          <a:cs typeface="Times New Roman"/>
                        </a:rPr>
                        <a:t>Animales en movimiento</a:t>
                      </a:r>
                      <a:r>
                        <a:rPr lang="es-GT" sz="1000" i="0" kern="1200" baseline="0" noProof="0" dirty="0" smtClean="0">
                          <a:solidFill>
                            <a:schemeClr val="tx1"/>
                          </a:solidFill>
                          <a:effectLst/>
                          <a:latin typeface="+mn-lt"/>
                          <a:ea typeface="Times New Roman"/>
                          <a:cs typeface="Times New Roman"/>
                        </a:rPr>
                        <a:t>, una respuesta podría ser que </a:t>
                      </a:r>
                      <a:r>
                        <a:rPr lang="es-GT" sz="1000" b="1" i="1" u="sng" kern="1200" baseline="0" noProof="0" dirty="0" smtClean="0">
                          <a:solidFill>
                            <a:schemeClr val="tx1"/>
                          </a:solidFill>
                          <a:effectLst/>
                          <a:latin typeface="+mn-lt"/>
                          <a:ea typeface="Times New Roman"/>
                          <a:cs typeface="Times New Roman"/>
                        </a:rPr>
                        <a:t>Salvemos a las ballenas </a:t>
                      </a:r>
                      <a:r>
                        <a:rPr lang="es-GT" sz="1000" i="0" kern="1200" baseline="0" noProof="0" dirty="0" smtClean="0">
                          <a:solidFill>
                            <a:schemeClr val="tx1"/>
                          </a:solidFill>
                          <a:effectLst/>
                          <a:latin typeface="+mn-lt"/>
                          <a:ea typeface="Times New Roman"/>
                          <a:cs typeface="Times New Roman"/>
                        </a:rPr>
                        <a:t>(1) se trataba de un solo animal, (2) era más una experiencia de un niño que un conocimiento científico,(3) no dio ninguna información adicional acerca de cómo o por qué las ballenas se quedan varadas.</a:t>
                      </a:r>
                    </a:p>
                  </a:txBody>
                  <a:tcPr marL="103632" marR="103632" marT="50292" marB="50292"/>
                </a:tc>
                <a:tc hMerge="1">
                  <a:txBody>
                    <a:bodyPr/>
                    <a:lstStyle/>
                    <a:p>
                      <a:endParaRPr lang="en-US" sz="1200" baseline="0" dirty="0" smtClean="0"/>
                    </a:p>
                  </a:txBody>
                  <a:tcPr marL="97536" marR="97536" marT="50292" marB="50292"/>
                </a:tc>
              </a:tr>
              <a:tr h="273298">
                <a:tc gridSpan="2">
                  <a:txBody>
                    <a:bodyPr/>
                    <a:lstStyle/>
                    <a:p>
                      <a:pPr algn="ctr"/>
                      <a:r>
                        <a:rPr lang="es-GT" sz="1200" b="1" noProof="0" dirty="0" smtClean="0">
                          <a:solidFill>
                            <a:schemeClr val="tx1"/>
                          </a:solidFill>
                        </a:rPr>
                        <a:t>Ejemplo</a:t>
                      </a:r>
                      <a:r>
                        <a:rPr lang="es-GT" sz="1200" b="1" baseline="0" noProof="0" dirty="0" smtClean="0">
                          <a:solidFill>
                            <a:schemeClr val="tx1"/>
                          </a:solidFill>
                        </a:rPr>
                        <a:t> de respuesta en el lenguaje del estudiante</a:t>
                      </a:r>
                      <a:endParaRPr lang="es-GT" sz="1200" b="1" noProof="0"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1898208">
                <a:tc>
                  <a:txBody>
                    <a:bodyPr/>
                    <a:lstStyle/>
                    <a:p>
                      <a:pPr marL="0" marR="0" algn="ctr">
                        <a:lnSpc>
                          <a:spcPct val="100000"/>
                        </a:lnSpc>
                        <a:spcBef>
                          <a:spcPts val="0"/>
                        </a:spcBef>
                        <a:spcAft>
                          <a:spcPts val="0"/>
                        </a:spcAft>
                      </a:pPr>
                      <a:r>
                        <a:rPr lang="es-GT" sz="2600" b="1" noProof="0" dirty="0" smtClean="0">
                          <a:effectLst/>
                          <a:latin typeface="Calibri"/>
                          <a:ea typeface="Times New Roman"/>
                          <a:cs typeface="Times New Roman"/>
                        </a:rPr>
                        <a:t>3</a:t>
                      </a:r>
                      <a:endParaRPr lang="es-GT" sz="2600" b="1" noProof="0" dirty="0">
                        <a:effectLst/>
                        <a:latin typeface="Calibri"/>
                        <a:ea typeface="Times New Roman"/>
                        <a:cs typeface="Times New Roman"/>
                      </a:endParaRPr>
                    </a:p>
                  </a:txBody>
                  <a:tcPr marL="77724" marR="77724" marT="10477" marB="0"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950" i="1" noProof="0" dirty="0" smtClean="0">
                          <a:solidFill>
                            <a:schemeClr val="tx1"/>
                          </a:solidFill>
                          <a:effectLst/>
                          <a:latin typeface="+mn-lt"/>
                          <a:ea typeface="Times New Roman"/>
                          <a:cs typeface="Times New Roman"/>
                        </a:rPr>
                        <a:t>El estudiante proporciona una respuesta competente </a:t>
                      </a:r>
                      <a:r>
                        <a:rPr lang="es-GT" sz="950" b="0" i="1" noProof="0" dirty="0" smtClean="0">
                          <a:solidFill>
                            <a:schemeClr val="tx1"/>
                          </a:solidFill>
                          <a:effectLst/>
                          <a:latin typeface="+mn-lt"/>
                          <a:ea typeface="Times New Roman"/>
                          <a:cs typeface="Times New Roman"/>
                        </a:rPr>
                        <a:t>al</a:t>
                      </a:r>
                      <a:r>
                        <a:rPr lang="es-GT" sz="950" b="0" i="1" baseline="0" noProof="0" dirty="0" smtClean="0">
                          <a:solidFill>
                            <a:schemeClr val="tx1"/>
                          </a:solidFill>
                          <a:effectLst/>
                          <a:latin typeface="+mn-lt"/>
                          <a:ea typeface="Times New Roman"/>
                          <a:cs typeface="Times New Roman"/>
                        </a:rPr>
                        <a:t> declarar</a:t>
                      </a:r>
                      <a:r>
                        <a:rPr lang="es-GT" sz="950" b="0" i="1" noProof="0" dirty="0" smtClean="0">
                          <a:solidFill>
                            <a:schemeClr val="tx1"/>
                          </a:solidFill>
                          <a:effectLst/>
                          <a:latin typeface="+mn-lt"/>
                          <a:ea typeface="Times New Roman"/>
                          <a:cs typeface="Times New Roman"/>
                        </a:rPr>
                        <a:t> </a:t>
                      </a:r>
                      <a:r>
                        <a:rPr lang="es-GT" sz="950" b="1" i="1" noProof="0" dirty="0" smtClean="0">
                          <a:solidFill>
                            <a:schemeClr val="tx1"/>
                          </a:solidFill>
                          <a:effectLst/>
                          <a:latin typeface="+mn-lt"/>
                          <a:ea typeface="Times New Roman"/>
                          <a:cs typeface="Times New Roman"/>
                        </a:rPr>
                        <a:t>una opinión definida (elemento esencial) </a:t>
                      </a:r>
                      <a:r>
                        <a:rPr lang="es-GT" sz="950" i="1" noProof="0" dirty="0" smtClean="0">
                          <a:solidFill>
                            <a:schemeClr val="tx1"/>
                          </a:solidFill>
                          <a:effectLst/>
                          <a:latin typeface="+mn-lt"/>
                          <a:ea typeface="Times New Roman"/>
                          <a:cs typeface="Times New Roman"/>
                        </a:rPr>
                        <a:t>sobre cuál de los textos tenía la mejor información acerca de ayudar a los animales, apoyada</a:t>
                      </a:r>
                      <a:r>
                        <a:rPr lang="es-GT" sz="950" i="1" baseline="0" noProof="0" dirty="0" smtClean="0">
                          <a:solidFill>
                            <a:schemeClr val="tx1"/>
                          </a:solidFill>
                          <a:effectLst/>
                          <a:latin typeface="+mn-lt"/>
                          <a:ea typeface="Times New Roman"/>
                          <a:cs typeface="Times New Roman"/>
                        </a:rPr>
                        <a:t> con</a:t>
                      </a:r>
                      <a:r>
                        <a:rPr lang="es-GT" sz="950" i="1" noProof="0" dirty="0" smtClean="0">
                          <a:solidFill>
                            <a:schemeClr val="tx1"/>
                          </a:solidFill>
                          <a:effectLst/>
                          <a:latin typeface="+mn-lt"/>
                          <a:ea typeface="Times New Roman"/>
                          <a:cs typeface="Times New Roman"/>
                        </a:rPr>
                        <a:t> razones </a:t>
                      </a:r>
                      <a:r>
                        <a:rPr lang="es-GT" sz="950" b="1" i="1" noProof="0" dirty="0" smtClean="0">
                          <a:solidFill>
                            <a:schemeClr val="tx1"/>
                          </a:solidFill>
                          <a:effectLst/>
                          <a:latin typeface="+mn-lt"/>
                          <a:ea typeface="Times New Roman"/>
                          <a:cs typeface="Times New Roman"/>
                        </a:rPr>
                        <a:t>(muchos aspectos)</a:t>
                      </a:r>
                      <a:r>
                        <a:rPr lang="es-GT" sz="950" i="1" noProof="0" dirty="0" smtClean="0">
                          <a:solidFill>
                            <a:schemeClr val="tx1"/>
                          </a:solidFill>
                          <a:effectLst/>
                          <a:latin typeface="+mn-lt"/>
                          <a:ea typeface="Times New Roman"/>
                          <a:cs typeface="Times New Roman"/>
                        </a:rPr>
                        <a:t> específicas a la opinión y abordando consistentemente el propósito </a:t>
                      </a:r>
                      <a:r>
                        <a:rPr lang="es-GT" sz="950" b="1" i="1" noProof="0" dirty="0" smtClean="0">
                          <a:solidFill>
                            <a:schemeClr val="tx1"/>
                          </a:solidFill>
                          <a:effectLst/>
                          <a:latin typeface="+mn-lt"/>
                          <a:ea typeface="Times New Roman"/>
                          <a:cs typeface="Times New Roman"/>
                        </a:rPr>
                        <a:t>(centrado y organizado)</a:t>
                      </a:r>
                      <a:r>
                        <a:rPr lang="es-GT" sz="950" i="1" noProof="0" dirty="0" smtClean="0">
                          <a:solidFill>
                            <a:schemeClr val="tx1"/>
                          </a:solidFill>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s-GT" sz="1000" i="1" u="sng" baseline="0" noProof="0" dirty="0" smtClean="0">
                          <a:solidFill>
                            <a:schemeClr val="tx1"/>
                          </a:solidFill>
                          <a:effectLst/>
                          <a:latin typeface="+mn-lt"/>
                          <a:ea typeface="Times New Roman"/>
                          <a:cs typeface="Times New Roman"/>
                        </a:rPr>
                        <a:t>Animales en movimiento </a:t>
                      </a:r>
                      <a:r>
                        <a:rPr lang="es-GT" sz="1000" i="0" baseline="0" noProof="0" dirty="0" smtClean="0">
                          <a:solidFill>
                            <a:schemeClr val="tx1"/>
                          </a:solidFill>
                          <a:effectLst/>
                          <a:latin typeface="+mn-lt"/>
                          <a:ea typeface="Times New Roman"/>
                          <a:cs typeface="Times New Roman"/>
                        </a:rPr>
                        <a:t>tenía información mucho más completa sobre ayudar a los animales que </a:t>
                      </a:r>
                      <a:r>
                        <a:rPr lang="es-GT" sz="1000" i="1" u="sng" baseline="0" noProof="0" dirty="0" smtClean="0">
                          <a:solidFill>
                            <a:schemeClr val="tx1"/>
                          </a:solidFill>
                          <a:effectLst/>
                          <a:latin typeface="+mn-lt"/>
                          <a:ea typeface="Times New Roman"/>
                          <a:cs typeface="Times New Roman"/>
                        </a:rPr>
                        <a:t>Salvemos  a las ballenas</a:t>
                      </a:r>
                      <a:r>
                        <a:rPr lang="es-GT" sz="1000" i="0" baseline="0" noProof="0" dirty="0" smtClean="0">
                          <a:solidFill>
                            <a:schemeClr val="tx1"/>
                          </a:solidFill>
                          <a:effectLst/>
                          <a:latin typeface="+mn-lt"/>
                          <a:ea typeface="Times New Roman"/>
                          <a:cs typeface="Times New Roman"/>
                        </a:rPr>
                        <a:t>. La información en </a:t>
                      </a:r>
                      <a:r>
                        <a:rPr lang="es-GT" sz="1000" i="1" u="sng" baseline="0" noProof="0" dirty="0" smtClean="0">
                          <a:solidFill>
                            <a:schemeClr val="tx1"/>
                          </a:solidFill>
                          <a:effectLst/>
                          <a:latin typeface="+mn-lt"/>
                          <a:ea typeface="Times New Roman"/>
                          <a:cs typeface="Times New Roman"/>
                        </a:rPr>
                        <a:t>Animales en movimiento </a:t>
                      </a:r>
                      <a:r>
                        <a:rPr lang="es-GT" sz="1000" i="0" baseline="0" noProof="0" dirty="0" smtClean="0">
                          <a:solidFill>
                            <a:schemeClr val="tx1"/>
                          </a:solidFill>
                          <a:effectLst/>
                          <a:latin typeface="+mn-lt"/>
                          <a:ea typeface="Times New Roman"/>
                          <a:cs typeface="Times New Roman"/>
                        </a:rPr>
                        <a:t>se enfocó en por qué los animales que migran están desapareciendo y lo que se podría hacer al respecto. La información de </a:t>
                      </a:r>
                      <a:r>
                        <a:rPr lang="es-GT" sz="1000" i="1" u="sng" baseline="0" noProof="0" dirty="0" smtClean="0">
                          <a:solidFill>
                            <a:schemeClr val="tx1"/>
                          </a:solidFill>
                          <a:effectLst/>
                          <a:latin typeface="+mn-lt"/>
                          <a:ea typeface="Times New Roman"/>
                          <a:cs typeface="Times New Roman"/>
                        </a:rPr>
                        <a:t>Salvemos a las ballenas </a:t>
                      </a:r>
                      <a:r>
                        <a:rPr lang="es-GT" sz="1000" i="0" baseline="0" noProof="0" dirty="0" smtClean="0">
                          <a:solidFill>
                            <a:schemeClr val="tx1"/>
                          </a:solidFill>
                          <a:effectLst/>
                          <a:latin typeface="+mn-lt"/>
                          <a:ea typeface="Times New Roman"/>
                          <a:cs typeface="Times New Roman"/>
                        </a:rPr>
                        <a:t>se enfocó en la experiencia de un niño y su participación en el rescate de una ballena. La atención se centró más en el niño que en la ballena. Un ejemplo de esto es la declaración: "</a:t>
                      </a:r>
                      <a:r>
                        <a:rPr lang="es-GT" sz="1000" i="0" baseline="0" noProof="0" dirty="0" smtClean="0">
                          <a:solidFill>
                            <a:schemeClr val="tx1"/>
                          </a:solidFill>
                          <a:effectLst/>
                          <a:latin typeface="+mn-lt"/>
                          <a:ea typeface="+mn-ea"/>
                          <a:cs typeface="+mn-cs"/>
                        </a:rPr>
                        <a:t>Luego, en</a:t>
                      </a:r>
                      <a:r>
                        <a:rPr lang="es-GT" sz="1000" noProof="0" dirty="0" smtClean="0">
                          <a:solidFill>
                            <a:schemeClr val="tx1"/>
                          </a:solidFill>
                        </a:rPr>
                        <a:t> lo que parecía un salto de alegría, la ballena se elevó en un arco sobre el agua, un espectáculo que fue su recompensa por ayudar.</a:t>
                      </a:r>
                      <a:r>
                        <a:rPr lang="es-GT" sz="1000" i="0" baseline="0" noProof="0" dirty="0" smtClean="0">
                          <a:solidFill>
                            <a:schemeClr val="tx1"/>
                          </a:solidFill>
                          <a:effectLst/>
                          <a:latin typeface="+mn-lt"/>
                          <a:ea typeface="Times New Roman"/>
                          <a:cs typeface="Times New Roman"/>
                        </a:rPr>
                        <a:t>" Por el contrario, en </a:t>
                      </a:r>
                      <a:r>
                        <a:rPr lang="es-GT" sz="1000" i="1" u="sng" baseline="0" noProof="0" dirty="0" smtClean="0">
                          <a:solidFill>
                            <a:schemeClr val="tx1"/>
                          </a:solidFill>
                          <a:effectLst/>
                          <a:latin typeface="+mn-lt"/>
                          <a:ea typeface="Times New Roman"/>
                          <a:cs typeface="Times New Roman"/>
                        </a:rPr>
                        <a:t>Animales en movimiento</a:t>
                      </a:r>
                      <a:r>
                        <a:rPr lang="es-GT" sz="1000" i="0" baseline="0" noProof="0" dirty="0" smtClean="0">
                          <a:solidFill>
                            <a:schemeClr val="tx1"/>
                          </a:solidFill>
                          <a:effectLst/>
                          <a:latin typeface="+mn-lt"/>
                          <a:ea typeface="Times New Roman"/>
                          <a:cs typeface="Times New Roman"/>
                        </a:rPr>
                        <a:t>, la declaración: "</a:t>
                      </a:r>
                      <a:r>
                        <a:rPr lang="x-none" sz="1000" noProof="0" dirty="0" smtClean="0">
                          <a:solidFill>
                            <a:schemeClr val="tx1"/>
                          </a:solidFill>
                        </a:rPr>
                        <a:t>Rastrear a los animales migratorios utilizando satélites, podría ayudarnos a averiguar cómo hacer que sus viajes sean lo más seguros posible y ayudarlos a sobrevivir.”</a:t>
                      </a:r>
                      <a:r>
                        <a:rPr lang="es-GT" sz="1000" i="0" baseline="0" noProof="0" dirty="0" smtClean="0">
                          <a:solidFill>
                            <a:schemeClr val="tx1"/>
                          </a:solidFill>
                          <a:effectLst/>
                          <a:latin typeface="+mn-lt"/>
                          <a:ea typeface="Times New Roman"/>
                          <a:cs typeface="Times New Roman"/>
                        </a:rPr>
                        <a:t>, muestra dónde está el enfoque – en los animales. En </a:t>
                      </a:r>
                      <a:r>
                        <a:rPr lang="es-GT" sz="1000" i="1" u="sng" baseline="0" noProof="0" dirty="0" smtClean="0">
                          <a:solidFill>
                            <a:schemeClr val="tx1"/>
                          </a:solidFill>
                          <a:effectLst/>
                          <a:latin typeface="+mn-lt"/>
                          <a:ea typeface="Times New Roman"/>
                          <a:cs typeface="Times New Roman"/>
                        </a:rPr>
                        <a:t>Animales en movimiento </a:t>
                      </a:r>
                      <a:r>
                        <a:rPr lang="es-GT" sz="1000" i="0" baseline="0" noProof="0" dirty="0" smtClean="0">
                          <a:solidFill>
                            <a:schemeClr val="tx1"/>
                          </a:solidFill>
                          <a:effectLst/>
                          <a:latin typeface="+mn-lt"/>
                          <a:ea typeface="Times New Roman"/>
                          <a:cs typeface="Times New Roman"/>
                        </a:rPr>
                        <a:t>dieron información muy científica acerca de cómo los científicos iban a realizar un rastreo de los animales que migran. En </a:t>
                      </a:r>
                      <a:r>
                        <a:rPr lang="es-GT" sz="1000" i="1" u="sng" baseline="0" noProof="0" dirty="0" smtClean="0">
                          <a:solidFill>
                            <a:schemeClr val="tx1"/>
                          </a:solidFill>
                          <a:effectLst/>
                          <a:latin typeface="+mn-lt"/>
                          <a:ea typeface="Times New Roman"/>
                          <a:cs typeface="Times New Roman"/>
                        </a:rPr>
                        <a:t>Salvemos a las ballenas</a:t>
                      </a:r>
                      <a:r>
                        <a:rPr lang="es-GT" sz="1000" i="0" baseline="0" noProof="0" dirty="0" smtClean="0">
                          <a:solidFill>
                            <a:schemeClr val="tx1"/>
                          </a:solidFill>
                          <a:effectLst/>
                          <a:latin typeface="+mn-lt"/>
                          <a:ea typeface="Times New Roman"/>
                          <a:cs typeface="Times New Roman"/>
                        </a:rPr>
                        <a:t>, no había información científica o explicación acerca de cómo salvar a las ballenas en general.  </a:t>
                      </a:r>
                      <a:endParaRPr lang="es-GT" sz="1000" noProof="0" dirty="0" smtClean="0">
                        <a:solidFill>
                          <a:schemeClr val="tx1"/>
                        </a:solidFill>
                      </a:endParaRPr>
                    </a:p>
                  </a:txBody>
                  <a:tcPr marL="77724" marR="77724" marT="10477" marB="0"/>
                </a:tc>
              </a:tr>
              <a:tr h="1163536">
                <a:tc>
                  <a:txBody>
                    <a:bodyPr/>
                    <a:lstStyle/>
                    <a:p>
                      <a:pPr algn="ctr">
                        <a:lnSpc>
                          <a:spcPct val="100000"/>
                        </a:lnSpc>
                        <a:spcAft>
                          <a:spcPts val="0"/>
                        </a:spcAft>
                      </a:pPr>
                      <a:r>
                        <a:rPr lang="es-GT" sz="2600" b="1" noProof="0" dirty="0" smtClean="0">
                          <a:effectLst/>
                          <a:latin typeface="Calibri"/>
                        </a:rPr>
                        <a:t>2</a:t>
                      </a:r>
                      <a:endParaRPr lang="es-GT" sz="2600" b="1" noProof="0" dirty="0">
                        <a:effectLst/>
                        <a:latin typeface="Calibri"/>
                      </a:endParaRPr>
                    </a:p>
                  </a:txBody>
                  <a:tcPr marL="77724" marR="77724" marT="10477" marB="0"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950" i="1" noProof="0" dirty="0" smtClean="0">
                          <a:solidFill>
                            <a:schemeClr val="tx1"/>
                          </a:solidFill>
                          <a:effectLst/>
                          <a:latin typeface="+mn-lt"/>
                          <a:ea typeface="Times New Roman"/>
                          <a:cs typeface="Times New Roman"/>
                        </a:rPr>
                        <a:t>El estudiante proporciona una respuesta parcial </a:t>
                      </a:r>
                      <a:r>
                        <a:rPr lang="es-GT" sz="950" b="0" i="1" noProof="0" dirty="0" smtClean="0">
                          <a:solidFill>
                            <a:schemeClr val="tx1"/>
                          </a:solidFill>
                          <a:effectLst/>
                          <a:latin typeface="+mn-lt"/>
                          <a:ea typeface="Times New Roman"/>
                          <a:cs typeface="Times New Roman"/>
                        </a:rPr>
                        <a:t>al</a:t>
                      </a:r>
                      <a:r>
                        <a:rPr lang="es-GT" sz="950" b="0" i="1" baseline="0" noProof="0" dirty="0" smtClean="0">
                          <a:solidFill>
                            <a:schemeClr val="tx1"/>
                          </a:solidFill>
                          <a:effectLst/>
                          <a:latin typeface="+mn-lt"/>
                          <a:ea typeface="Times New Roman"/>
                          <a:cs typeface="Times New Roman"/>
                        </a:rPr>
                        <a:t> de</a:t>
                      </a:r>
                      <a:r>
                        <a:rPr lang="es-GT" sz="950" b="0" i="1" noProof="0" dirty="0" smtClean="0">
                          <a:solidFill>
                            <a:schemeClr val="tx1"/>
                          </a:solidFill>
                          <a:effectLst/>
                          <a:latin typeface="+mn-lt"/>
                          <a:ea typeface="Times New Roman"/>
                          <a:cs typeface="Times New Roman"/>
                        </a:rPr>
                        <a:t>clarar </a:t>
                      </a:r>
                      <a:r>
                        <a:rPr lang="es-GT" sz="950" b="1" i="1" noProof="0" dirty="0" smtClean="0">
                          <a:solidFill>
                            <a:schemeClr val="tx1"/>
                          </a:solidFill>
                          <a:effectLst/>
                          <a:latin typeface="+mn-lt"/>
                          <a:ea typeface="Times New Roman"/>
                          <a:cs typeface="Times New Roman"/>
                        </a:rPr>
                        <a:t>una opinión definida (elemento esencial) </a:t>
                      </a:r>
                      <a:r>
                        <a:rPr lang="es-GT" sz="950" i="1" noProof="0" dirty="0" smtClean="0">
                          <a:solidFill>
                            <a:schemeClr val="tx1"/>
                          </a:solidFill>
                          <a:effectLst/>
                          <a:latin typeface="+mn-lt"/>
                          <a:ea typeface="Times New Roman"/>
                          <a:cs typeface="Times New Roman"/>
                        </a:rPr>
                        <a:t>sobre cuál de los textos tenía la mejor información acerca</a:t>
                      </a:r>
                      <a:r>
                        <a:rPr lang="es-GT" sz="950" i="1" baseline="0" noProof="0" dirty="0" smtClean="0">
                          <a:solidFill>
                            <a:schemeClr val="tx1"/>
                          </a:solidFill>
                          <a:effectLst/>
                          <a:latin typeface="+mn-lt"/>
                          <a:ea typeface="Times New Roman"/>
                          <a:cs typeface="Times New Roman"/>
                        </a:rPr>
                        <a:t> de</a:t>
                      </a:r>
                      <a:r>
                        <a:rPr lang="es-GT" sz="950" i="1" noProof="0" dirty="0" smtClean="0">
                          <a:solidFill>
                            <a:schemeClr val="tx1"/>
                          </a:solidFill>
                          <a:effectLst/>
                          <a:latin typeface="+mn-lt"/>
                          <a:ea typeface="Times New Roman"/>
                          <a:cs typeface="Times New Roman"/>
                        </a:rPr>
                        <a:t> ayudar a los animales, apoyada con</a:t>
                      </a:r>
                      <a:r>
                        <a:rPr lang="es-GT" sz="950" i="1" baseline="0" noProof="0" dirty="0" smtClean="0">
                          <a:solidFill>
                            <a:schemeClr val="tx1"/>
                          </a:solidFill>
                          <a:effectLst/>
                          <a:latin typeface="+mn-lt"/>
                          <a:ea typeface="Times New Roman"/>
                          <a:cs typeface="Times New Roman"/>
                        </a:rPr>
                        <a:t> </a:t>
                      </a:r>
                      <a:r>
                        <a:rPr lang="es-GT" sz="950" i="1" noProof="0" dirty="0" smtClean="0">
                          <a:solidFill>
                            <a:schemeClr val="tx1"/>
                          </a:solidFill>
                          <a:effectLst/>
                          <a:latin typeface="+mn-lt"/>
                          <a:ea typeface="Times New Roman"/>
                          <a:cs typeface="Times New Roman"/>
                        </a:rPr>
                        <a:t>razones </a:t>
                      </a:r>
                      <a:r>
                        <a:rPr lang="es-GT" sz="950" b="1" i="1" noProof="0" dirty="0" smtClean="0">
                          <a:solidFill>
                            <a:schemeClr val="tx1"/>
                          </a:solidFill>
                          <a:effectLst/>
                          <a:latin typeface="+mn-lt"/>
                          <a:ea typeface="Times New Roman"/>
                          <a:cs typeface="Times New Roman"/>
                        </a:rPr>
                        <a:t>(algunos aspectos)</a:t>
                      </a:r>
                      <a:r>
                        <a:rPr lang="es-GT" sz="950" i="1" noProof="0" dirty="0" smtClean="0">
                          <a:solidFill>
                            <a:schemeClr val="tx1"/>
                          </a:solidFill>
                          <a:effectLst/>
                          <a:latin typeface="+mn-lt"/>
                          <a:ea typeface="Times New Roman"/>
                          <a:cs typeface="Times New Roman"/>
                        </a:rPr>
                        <a:t> específicas a la opinión y abordando consistentemente el propósito </a:t>
                      </a:r>
                      <a:r>
                        <a:rPr lang="es-GT" sz="950" b="1" i="1" noProof="0" dirty="0" smtClean="0">
                          <a:solidFill>
                            <a:schemeClr val="tx1"/>
                          </a:solidFill>
                          <a:effectLst/>
                          <a:latin typeface="+mn-lt"/>
                          <a:ea typeface="Times New Roman"/>
                          <a:cs typeface="Times New Roman"/>
                        </a:rPr>
                        <a:t>(centrado y organizado)</a:t>
                      </a:r>
                      <a:r>
                        <a:rPr lang="es-GT" sz="950" i="1" noProof="0" dirty="0" smtClean="0">
                          <a:solidFill>
                            <a:schemeClr val="tx1"/>
                          </a:solidFill>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s-GT" sz="1000" i="0" baseline="0" noProof="0" dirty="0" smtClean="0">
                          <a:solidFill>
                            <a:schemeClr val="tx1"/>
                          </a:solidFill>
                          <a:effectLst/>
                          <a:latin typeface="+mn-lt"/>
                          <a:ea typeface="Times New Roman"/>
                          <a:cs typeface="Times New Roman"/>
                        </a:rPr>
                        <a:t>Yo pienso que </a:t>
                      </a:r>
                      <a:r>
                        <a:rPr lang="es-GT" sz="1000" i="1" u="sng" baseline="0" noProof="0" dirty="0" smtClean="0">
                          <a:solidFill>
                            <a:schemeClr val="tx1"/>
                          </a:solidFill>
                          <a:effectLst/>
                          <a:latin typeface="+mn-lt"/>
                          <a:ea typeface="Times New Roman"/>
                          <a:cs typeface="Times New Roman"/>
                        </a:rPr>
                        <a:t>Animales en movimiento </a:t>
                      </a:r>
                      <a:r>
                        <a:rPr lang="es-GT" sz="1000" i="0" baseline="0" noProof="0" dirty="0" smtClean="0">
                          <a:solidFill>
                            <a:schemeClr val="tx1"/>
                          </a:solidFill>
                          <a:effectLst/>
                          <a:latin typeface="+mn-lt"/>
                          <a:ea typeface="Times New Roman"/>
                          <a:cs typeface="Times New Roman"/>
                        </a:rPr>
                        <a:t>tenía la mejor información. Si yo fuera un científico o quisiera ser uno, yo podría utilizar esta historia para entender exactamente cómo los científicos rastrean a los animales que migran. Contenía paso a paso lo que los científicos iban a hacer para ayudar a los animales. Fue una gran cantidad de información que podría utilizar para escribir un informe o algo así. La otra historia </a:t>
                      </a:r>
                      <a:r>
                        <a:rPr lang="es-GT" sz="1000" i="1" u="sng" baseline="0" noProof="0" dirty="0" smtClean="0">
                          <a:solidFill>
                            <a:schemeClr val="tx1"/>
                          </a:solidFill>
                          <a:effectLst/>
                          <a:latin typeface="+mn-lt"/>
                          <a:ea typeface="Times New Roman"/>
                          <a:cs typeface="Times New Roman"/>
                        </a:rPr>
                        <a:t>Salvemos a las ballenas </a:t>
                      </a:r>
                      <a:r>
                        <a:rPr lang="es-GT" sz="1000" i="0" baseline="0" noProof="0" dirty="0" smtClean="0">
                          <a:solidFill>
                            <a:schemeClr val="tx1"/>
                          </a:solidFill>
                          <a:effectLst/>
                          <a:latin typeface="+mn-lt"/>
                          <a:ea typeface="Times New Roman"/>
                          <a:cs typeface="Times New Roman"/>
                        </a:rPr>
                        <a:t>fue acerca de cómo un niño ayudó a salvar a una ballena. Realmente no tenía información para escribir un informe ni nada de eso.</a:t>
                      </a:r>
                    </a:p>
                  </a:txBody>
                  <a:tcPr marL="77724" marR="77724" marT="10477" marB="0"/>
                </a:tc>
              </a:tr>
              <a:tr h="722733">
                <a:tc>
                  <a:txBody>
                    <a:bodyPr/>
                    <a:lstStyle/>
                    <a:p>
                      <a:pPr algn="ctr">
                        <a:lnSpc>
                          <a:spcPct val="100000"/>
                        </a:lnSpc>
                        <a:spcAft>
                          <a:spcPts val="0"/>
                        </a:spcAft>
                      </a:pPr>
                      <a:r>
                        <a:rPr lang="es-GT" sz="2600" b="1" noProof="0" dirty="0" smtClean="0">
                          <a:effectLst/>
                          <a:latin typeface="Calibri"/>
                        </a:rPr>
                        <a:t>1</a:t>
                      </a:r>
                      <a:endParaRPr lang="es-GT" sz="2600" b="1" noProof="0" dirty="0">
                        <a:effectLst/>
                        <a:latin typeface="Calibri"/>
                      </a:endParaRPr>
                    </a:p>
                  </a:txBody>
                  <a:tcPr marL="77724" marR="77724" marT="10477" marB="0"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950" i="1" noProof="0" dirty="0" smtClean="0">
                          <a:solidFill>
                            <a:schemeClr val="tx1"/>
                          </a:solidFill>
                          <a:effectLst/>
                          <a:latin typeface="+mn-lt"/>
                          <a:ea typeface="Times New Roman"/>
                          <a:cs typeface="Times New Roman"/>
                        </a:rPr>
                        <a:t>El estudiante proporciona una vaga </a:t>
                      </a:r>
                      <a:r>
                        <a:rPr lang="es-GT" sz="950" b="0" i="1" noProof="0" dirty="0" smtClean="0">
                          <a:solidFill>
                            <a:schemeClr val="tx1"/>
                          </a:solidFill>
                          <a:effectLst/>
                          <a:latin typeface="+mn-lt"/>
                          <a:ea typeface="Times New Roman"/>
                          <a:cs typeface="Times New Roman"/>
                        </a:rPr>
                        <a:t>respuesta al</a:t>
                      </a:r>
                      <a:r>
                        <a:rPr lang="es-GT" sz="950" b="0" i="1" baseline="0" noProof="0" dirty="0" smtClean="0">
                          <a:solidFill>
                            <a:schemeClr val="tx1"/>
                          </a:solidFill>
                          <a:effectLst/>
                          <a:latin typeface="+mn-lt"/>
                          <a:ea typeface="Times New Roman"/>
                          <a:cs typeface="Times New Roman"/>
                        </a:rPr>
                        <a:t> de</a:t>
                      </a:r>
                      <a:r>
                        <a:rPr lang="es-GT" sz="950" b="0" i="1" noProof="0" dirty="0" smtClean="0">
                          <a:solidFill>
                            <a:schemeClr val="tx1"/>
                          </a:solidFill>
                          <a:effectLst/>
                          <a:latin typeface="+mn-lt"/>
                          <a:ea typeface="Times New Roman"/>
                          <a:cs typeface="Times New Roman"/>
                        </a:rPr>
                        <a:t>clarar </a:t>
                      </a:r>
                      <a:r>
                        <a:rPr lang="es-GT" sz="950" b="1" i="1" noProof="0" dirty="0" smtClean="0">
                          <a:solidFill>
                            <a:schemeClr val="tx1"/>
                          </a:solidFill>
                          <a:effectLst/>
                          <a:latin typeface="+mn-lt"/>
                          <a:ea typeface="Times New Roman"/>
                          <a:cs typeface="Times New Roman"/>
                        </a:rPr>
                        <a:t>una opinión definida (elemento esencial) </a:t>
                      </a:r>
                      <a:r>
                        <a:rPr lang="es-GT" sz="950" i="1" noProof="0" dirty="0" smtClean="0">
                          <a:solidFill>
                            <a:schemeClr val="tx1"/>
                          </a:solidFill>
                          <a:effectLst/>
                          <a:latin typeface="+mn-lt"/>
                          <a:ea typeface="Times New Roman"/>
                          <a:cs typeface="Times New Roman"/>
                        </a:rPr>
                        <a:t>sobre cuál de los textos tenía la mejor información acerca</a:t>
                      </a:r>
                      <a:r>
                        <a:rPr lang="es-GT" sz="950" i="1" baseline="0" noProof="0" dirty="0" smtClean="0">
                          <a:solidFill>
                            <a:schemeClr val="tx1"/>
                          </a:solidFill>
                          <a:effectLst/>
                          <a:latin typeface="+mn-lt"/>
                          <a:ea typeface="Times New Roman"/>
                          <a:cs typeface="Times New Roman"/>
                        </a:rPr>
                        <a:t> de</a:t>
                      </a:r>
                      <a:r>
                        <a:rPr lang="es-GT" sz="950" i="1" noProof="0" dirty="0" smtClean="0">
                          <a:solidFill>
                            <a:schemeClr val="tx1"/>
                          </a:solidFill>
                          <a:effectLst/>
                          <a:latin typeface="+mn-lt"/>
                          <a:ea typeface="Times New Roman"/>
                          <a:cs typeface="Times New Roman"/>
                        </a:rPr>
                        <a:t> ayudar a los animales, pero</a:t>
                      </a:r>
                      <a:r>
                        <a:rPr lang="es-GT" sz="950" i="1" baseline="0" noProof="0" dirty="0" smtClean="0">
                          <a:solidFill>
                            <a:schemeClr val="tx1"/>
                          </a:solidFill>
                          <a:effectLst/>
                          <a:latin typeface="+mn-lt"/>
                          <a:ea typeface="Times New Roman"/>
                          <a:cs typeface="Times New Roman"/>
                        </a:rPr>
                        <a:t> no </a:t>
                      </a:r>
                      <a:r>
                        <a:rPr lang="es-GT" sz="950" i="1" noProof="0" dirty="0" smtClean="0">
                          <a:solidFill>
                            <a:schemeClr val="tx1"/>
                          </a:solidFill>
                          <a:effectLst/>
                          <a:latin typeface="+mn-lt"/>
                          <a:ea typeface="Times New Roman"/>
                          <a:cs typeface="Times New Roman"/>
                        </a:rPr>
                        <a:t>apoyada con razones </a:t>
                      </a:r>
                      <a:r>
                        <a:rPr lang="es-GT" sz="950" b="1" i="1" noProof="0" dirty="0" smtClean="0">
                          <a:solidFill>
                            <a:schemeClr val="tx1"/>
                          </a:solidFill>
                          <a:effectLst/>
                          <a:latin typeface="+mn-lt"/>
                          <a:ea typeface="Times New Roman"/>
                          <a:cs typeface="Times New Roman"/>
                        </a:rPr>
                        <a:t>(aspectos)</a:t>
                      </a:r>
                      <a:r>
                        <a:rPr lang="es-GT" sz="950" i="1" noProof="0" dirty="0" smtClean="0">
                          <a:solidFill>
                            <a:schemeClr val="tx1"/>
                          </a:solidFill>
                          <a:effectLst/>
                          <a:latin typeface="+mn-lt"/>
                          <a:ea typeface="Times New Roman"/>
                          <a:cs typeface="Times New Roman"/>
                        </a:rPr>
                        <a:t> específicas a la opinión y abordando consistentemente el propósito </a:t>
                      </a:r>
                      <a:r>
                        <a:rPr lang="es-GT" sz="950" b="1" i="1" noProof="0" dirty="0" smtClean="0">
                          <a:solidFill>
                            <a:schemeClr val="tx1"/>
                          </a:solidFill>
                          <a:effectLst/>
                          <a:latin typeface="+mn-lt"/>
                          <a:ea typeface="Times New Roman"/>
                          <a:cs typeface="Times New Roman"/>
                        </a:rPr>
                        <a:t>(centrado y organizado)</a:t>
                      </a:r>
                      <a:r>
                        <a:rPr lang="es-GT" sz="950" i="1" noProof="0" dirty="0" smtClean="0">
                          <a:solidFill>
                            <a:schemeClr val="tx1"/>
                          </a:solidFill>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s-GT" sz="1000" i="0" baseline="0" noProof="0" dirty="0" smtClean="0">
                          <a:solidFill>
                            <a:schemeClr val="tx1"/>
                          </a:solidFill>
                          <a:effectLst/>
                          <a:latin typeface="+mn-lt"/>
                          <a:ea typeface="Times New Roman"/>
                          <a:cs typeface="Times New Roman"/>
                        </a:rPr>
                        <a:t>Una historia era sobre muchos animales que migran como las aves, las tortugas y casi todos los animales y tenía muchas ideas. La otra historia era acerca de una ballena.</a:t>
                      </a:r>
                    </a:p>
                  </a:txBody>
                  <a:tcPr marL="77724" marR="77724" marT="10477" marB="0"/>
                </a:tc>
              </a:tr>
              <a:tr h="354141">
                <a:tc>
                  <a:txBody>
                    <a:bodyPr/>
                    <a:lstStyle/>
                    <a:p>
                      <a:pPr algn="ctr">
                        <a:lnSpc>
                          <a:spcPct val="100000"/>
                        </a:lnSpc>
                        <a:spcAft>
                          <a:spcPts val="0"/>
                        </a:spcAft>
                      </a:pPr>
                      <a:r>
                        <a:rPr lang="es-GT" sz="2600" b="1" noProof="0" dirty="0" smtClean="0">
                          <a:effectLst/>
                          <a:latin typeface="Calibri"/>
                        </a:rPr>
                        <a:t>0</a:t>
                      </a:r>
                      <a:endParaRPr lang="es-GT" sz="2600" b="1" noProof="0" dirty="0">
                        <a:effectLst/>
                        <a:latin typeface="Calibri"/>
                      </a:endParaRPr>
                    </a:p>
                  </a:txBody>
                  <a:tcPr marL="77724" marR="77724" marT="10477" marB="0"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950" i="1" noProof="0" dirty="0" smtClean="0">
                          <a:solidFill>
                            <a:schemeClr val="tx1"/>
                          </a:solidFill>
                          <a:effectLst/>
                          <a:latin typeface="+mn-lt"/>
                          <a:ea typeface="Times New Roman"/>
                          <a:cs typeface="Times New Roman"/>
                        </a:rPr>
                        <a:t>El estudiante </a:t>
                      </a:r>
                      <a:r>
                        <a:rPr lang="es-GT" sz="950" b="1" i="1" noProof="0" dirty="0" smtClean="0">
                          <a:solidFill>
                            <a:schemeClr val="tx1"/>
                          </a:solidFill>
                          <a:effectLst/>
                          <a:latin typeface="+mn-lt"/>
                          <a:ea typeface="Times New Roman"/>
                          <a:cs typeface="Times New Roman"/>
                        </a:rPr>
                        <a:t>no</a:t>
                      </a:r>
                      <a:r>
                        <a:rPr lang="es-GT" sz="950" b="1" i="1" baseline="0" noProof="0" dirty="0" smtClean="0">
                          <a:solidFill>
                            <a:schemeClr val="tx1"/>
                          </a:solidFill>
                          <a:effectLst/>
                          <a:latin typeface="+mn-lt"/>
                          <a:ea typeface="Times New Roman"/>
                          <a:cs typeface="Times New Roman"/>
                        </a:rPr>
                        <a:t> proporciona una </a:t>
                      </a:r>
                      <a:r>
                        <a:rPr lang="es-GT" sz="950" b="1" i="1" noProof="0" dirty="0" smtClean="0">
                          <a:solidFill>
                            <a:schemeClr val="tx1"/>
                          </a:solidFill>
                          <a:effectLst/>
                          <a:latin typeface="+mn-lt"/>
                          <a:ea typeface="Times New Roman"/>
                          <a:cs typeface="Times New Roman"/>
                        </a:rPr>
                        <a:t>opinión</a:t>
                      </a:r>
                      <a:r>
                        <a:rPr lang="es-GT" sz="950" b="1" i="1" baseline="0" noProof="0" dirty="0" smtClean="0">
                          <a:solidFill>
                            <a:schemeClr val="tx1"/>
                          </a:solidFill>
                          <a:effectLst/>
                          <a:latin typeface="+mn-lt"/>
                          <a:ea typeface="Times New Roman"/>
                          <a:cs typeface="Times New Roman"/>
                        </a:rPr>
                        <a:t> (</a:t>
                      </a:r>
                      <a:r>
                        <a:rPr lang="es-GT" sz="950" b="1" i="1" noProof="0" dirty="0" smtClean="0">
                          <a:solidFill>
                            <a:schemeClr val="tx1"/>
                          </a:solidFill>
                          <a:effectLst/>
                          <a:latin typeface="+mn-lt"/>
                          <a:ea typeface="Times New Roman"/>
                          <a:cs typeface="Times New Roman"/>
                        </a:rPr>
                        <a:t>elemento esencial)</a:t>
                      </a:r>
                      <a:r>
                        <a:rPr lang="es-GT" sz="950" b="1" i="1" baseline="0" noProof="0" dirty="0" smtClean="0">
                          <a:solidFill>
                            <a:schemeClr val="tx1"/>
                          </a:solidFill>
                          <a:effectLst/>
                          <a:latin typeface="+mn-lt"/>
                          <a:ea typeface="Times New Roman"/>
                          <a:cs typeface="Times New Roman"/>
                        </a:rPr>
                        <a:t> </a:t>
                      </a:r>
                      <a:r>
                        <a:rPr lang="es-GT" sz="950" b="0" i="1" baseline="0" noProof="0" dirty="0" smtClean="0">
                          <a:solidFill>
                            <a:schemeClr val="tx1"/>
                          </a:solidFill>
                          <a:effectLst/>
                          <a:latin typeface="+mn-lt"/>
                          <a:ea typeface="Times New Roman"/>
                          <a:cs typeface="Times New Roman"/>
                        </a:rPr>
                        <a:t>para responder a la pregunta.</a:t>
                      </a:r>
                    </a:p>
                    <a:p>
                      <a:pPr marL="0" marR="0" indent="0" algn="l" defTabSz="1018809" rtl="0" eaLnBrk="1" fontAlgn="auto" latinLnBrk="0" hangingPunct="1">
                        <a:lnSpc>
                          <a:spcPct val="100000"/>
                        </a:lnSpc>
                        <a:spcBef>
                          <a:spcPts val="0"/>
                        </a:spcBef>
                        <a:spcAft>
                          <a:spcPts val="0"/>
                        </a:spcAft>
                        <a:buClrTx/>
                        <a:buSzTx/>
                        <a:buFontTx/>
                        <a:buNone/>
                        <a:tabLst/>
                        <a:defRPr/>
                      </a:pPr>
                      <a:r>
                        <a:rPr lang="es-GT" sz="1000" b="0" i="0" baseline="0" noProof="0" dirty="0" smtClean="0">
                          <a:solidFill>
                            <a:schemeClr val="tx1"/>
                          </a:solidFill>
                          <a:effectLst/>
                          <a:latin typeface="+mn-lt"/>
                          <a:ea typeface="Times New Roman"/>
                          <a:cs typeface="Times New Roman"/>
                        </a:rPr>
                        <a:t>Bueno, yo pienso que las ballenas son muy lindas y grandes. Me gustaría ver una.  Más que un simple pájaro.  </a:t>
                      </a:r>
                    </a:p>
                  </a:txBody>
                  <a:tcPr marL="77724" marR="77724" marT="10477" marB="0"/>
                </a:tc>
              </a:tr>
            </a:tbl>
          </a:graphicData>
        </a:graphic>
      </p:graphicFrame>
    </p:spTree>
    <p:extLst>
      <p:ext uri="{BB962C8B-B14F-4D97-AF65-F5344CB8AC3E}">
        <p14:creationId xmlns:p14="http://schemas.microsoft.com/office/powerpoint/2010/main" val="1297536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20006343"/>
              </p:ext>
            </p:extLst>
          </p:nvPr>
        </p:nvGraphicFramePr>
        <p:xfrm>
          <a:off x="323850" y="564752"/>
          <a:ext cx="7189470" cy="7876030"/>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49648">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200" b="1" u="none" baseline="0" dirty="0" smtClean="0">
                          <a:solidFill>
                            <a:schemeClr val="tx1"/>
                          </a:solidFill>
                          <a:effectLst/>
                          <a:latin typeface="+mn-lt"/>
                        </a:rPr>
                        <a:t>Grado 6: Pre-Evaluación Trimestre 1 </a:t>
                      </a:r>
                    </a:p>
                    <a:p>
                      <a:pPr marL="0" marR="0" indent="0" algn="ctr" defTabSz="966612" rtl="0" eaLnBrk="1" fontAlgn="auto" latinLnBrk="0" hangingPunct="1">
                        <a:lnSpc>
                          <a:spcPct val="100000"/>
                        </a:lnSpc>
                        <a:spcBef>
                          <a:spcPts val="0"/>
                        </a:spcBef>
                        <a:spcAft>
                          <a:spcPts val="0"/>
                        </a:spcAft>
                        <a:buClrTx/>
                        <a:buSzTx/>
                        <a:buFontTx/>
                        <a:buNone/>
                        <a:tabLst/>
                        <a:defRPr/>
                      </a:pPr>
                      <a:r>
                        <a:rPr lang="es-GT" sz="1200" b="1" u="none" baseline="0" dirty="0" smtClean="0">
                          <a:solidFill>
                            <a:schemeClr val="tx1"/>
                          </a:solidFill>
                          <a:effectLst/>
                          <a:latin typeface="+mn-lt"/>
                        </a:rPr>
                        <a:t> Clave para las Respuestas de Selección Múltiple. </a:t>
                      </a:r>
                    </a:p>
                  </a:txBody>
                  <a:tcPr marL="97155" marR="97155" marT="47897" marB="47897" anchor="ctr">
                    <a:solidFill>
                      <a:schemeClr val="bg1"/>
                    </a:solidFill>
                  </a:tcPr>
                </a:tc>
                <a:tc>
                  <a:txBody>
                    <a:bodyPr/>
                    <a:lstStyle/>
                    <a:p>
                      <a:pPr algn="ct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1</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u="none" baseline="0" dirty="0" smtClean="0">
                          <a:solidFill>
                            <a:schemeClr val="tx1"/>
                          </a:solidFill>
                          <a:effectLst/>
                          <a:latin typeface="+mn-lt"/>
                          <a:cs typeface="Helvetica" pitchFamily="34" charset="0"/>
                        </a:rPr>
                        <a:t> </a:t>
                      </a:r>
                      <a:r>
                        <a:rPr lang="x-none" sz="1200" b="0" dirty="0" smtClean="0">
                          <a:solidFill>
                            <a:schemeClr val="tx1"/>
                          </a:solidFill>
                          <a:latin typeface="+mj-lt"/>
                          <a:cs typeface="Helvetica" pitchFamily="34" charset="0"/>
                        </a:rPr>
                        <a:t>¿Qué le dice al lector la oración "De repente, </a:t>
                      </a:r>
                      <a:r>
                        <a:rPr lang="x-none" sz="1200" b="0" dirty="0" err="1" smtClean="0">
                          <a:solidFill>
                            <a:schemeClr val="tx1"/>
                          </a:solidFill>
                          <a:latin typeface="+mj-lt"/>
                          <a:cs typeface="Helvetica" pitchFamily="34" charset="0"/>
                        </a:rPr>
                        <a:t>Jake</a:t>
                      </a:r>
                      <a:r>
                        <a:rPr lang="x-none" sz="1200" b="0" dirty="0" smtClean="0">
                          <a:solidFill>
                            <a:schemeClr val="tx1"/>
                          </a:solidFill>
                          <a:latin typeface="+mj-lt"/>
                          <a:cs typeface="Helvetica" pitchFamily="34" charset="0"/>
                        </a:rPr>
                        <a:t> y su familia y todos los demás dejaron de ser espectadores."? </a:t>
                      </a:r>
                      <a:r>
                        <a:rPr lang="es-GT" sz="1000" b="0" i="1" strike="noStrike" baseline="0" dirty="0" smtClean="0">
                          <a:solidFill>
                            <a:schemeClr val="tx1"/>
                          </a:solidFill>
                          <a:latin typeface="+mn-lt"/>
                          <a:cs typeface="Helvetica" pitchFamily="34" charset="0"/>
                        </a:rPr>
                        <a:t>Hacia</a:t>
                      </a:r>
                      <a:r>
                        <a:rPr lang="es-GT" sz="1000" b="0" i="1" baseline="0" dirty="0" smtClean="0">
                          <a:solidFill>
                            <a:schemeClr val="tx1"/>
                          </a:solidFill>
                          <a:latin typeface="+mn-lt"/>
                          <a:cs typeface="Helvetica" pitchFamily="34" charset="0"/>
                        </a:rPr>
                        <a:t> </a:t>
                      </a:r>
                      <a:r>
                        <a:rPr lang="es-GT" sz="1000" b="0" i="1" u="none" dirty="0" smtClean="0">
                          <a:solidFill>
                            <a:schemeClr val="tx1"/>
                          </a:solidFill>
                          <a:effectLst/>
                          <a:latin typeface="+mn-lt"/>
                        </a:rPr>
                        <a:t>RL.6.1 DOK 2-Cl</a:t>
                      </a:r>
                      <a:endParaRPr lang="es-GT" sz="1000" b="1" dirty="0" smtClean="0">
                        <a:solidFill>
                          <a:schemeClr val="tx1"/>
                        </a:solidFill>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s-GT" sz="1200" b="1" dirty="0" smtClean="0">
                          <a:effectLst>
                            <a:outerShdw blurRad="38100" dist="38100" dir="2700000" algn="tl">
                              <a:srgbClr val="000000">
                                <a:alpha val="43137"/>
                              </a:srgbClr>
                            </a:outerShdw>
                          </a:effectLst>
                          <a:latin typeface="+mn-lt"/>
                        </a:rPr>
                        <a:t>B</a:t>
                      </a:r>
                      <a:endParaRPr lang="es-GT"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2</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aseline="0" dirty="0" smtClean="0">
                          <a:solidFill>
                            <a:schemeClr val="tx1"/>
                          </a:solidFill>
                          <a:latin typeface="+mn-lt"/>
                          <a:ea typeface="Calibri"/>
                          <a:cs typeface="Helvetica"/>
                        </a:rPr>
                        <a:t> </a:t>
                      </a:r>
                      <a:r>
                        <a:rPr lang="es-GT" sz="1200" b="0" dirty="0" smtClean="0">
                          <a:solidFill>
                            <a:schemeClr val="tx1"/>
                          </a:solidFill>
                          <a:latin typeface="+mj-lt"/>
                          <a:cs typeface="Helvetica" panose="020B0604020202020204" pitchFamily="34" charset="0"/>
                        </a:rPr>
                        <a:t>¿Qué declaración dice qué evento ocurrirá en el</a:t>
                      </a:r>
                      <a:r>
                        <a:rPr lang="es-GT" sz="1200" b="0" baseline="0" dirty="0" smtClean="0">
                          <a:solidFill>
                            <a:schemeClr val="tx1"/>
                          </a:solidFill>
                          <a:latin typeface="+mj-lt"/>
                          <a:cs typeface="Helvetica" panose="020B0604020202020204" pitchFamily="34" charset="0"/>
                        </a:rPr>
                        <a:t> texto</a:t>
                      </a:r>
                      <a:r>
                        <a:rPr lang="es-GT" sz="1200" b="0" dirty="0" smtClean="0">
                          <a:solidFill>
                            <a:schemeClr val="tx1"/>
                          </a:solidFill>
                          <a:latin typeface="+mj-lt"/>
                          <a:cs typeface="Helvetica" panose="020B0604020202020204" pitchFamily="34" charset="0"/>
                        </a:rPr>
                        <a:t>?        </a:t>
                      </a:r>
                      <a:r>
                        <a:rPr lang="es-GT" sz="1000" b="0" i="1" strike="noStrike" baseline="0" dirty="0" smtClean="0">
                          <a:solidFill>
                            <a:schemeClr val="tx1"/>
                          </a:solidFill>
                          <a:latin typeface="+mn-lt"/>
                          <a:cs typeface="Helvetica" pitchFamily="34" charset="0"/>
                        </a:rPr>
                        <a:t>Hacia</a:t>
                      </a:r>
                      <a:r>
                        <a:rPr lang="es-GT" sz="1200" b="0" i="1" baseline="0" dirty="0" smtClean="0">
                          <a:solidFill>
                            <a:schemeClr val="tx1"/>
                          </a:solidFill>
                          <a:latin typeface="+mn-lt"/>
                          <a:cs typeface="Helvetica" pitchFamily="34" charset="0"/>
                        </a:rPr>
                        <a:t> </a:t>
                      </a:r>
                      <a:r>
                        <a:rPr lang="es-GT" sz="1000" b="0" i="1" u="none" dirty="0" smtClean="0">
                          <a:solidFill>
                            <a:schemeClr val="tx1"/>
                          </a:solidFill>
                          <a:effectLst/>
                          <a:latin typeface="+mn-lt"/>
                        </a:rPr>
                        <a:t>RL.6.1 DOK 2-Cn</a:t>
                      </a:r>
                    </a:p>
                  </a:txBody>
                  <a:tcPr marL="97155" marR="97155" marT="47897" marB="47897" anchor="ctr">
                    <a:solidFill>
                      <a:schemeClr val="bg2"/>
                    </a:solidFill>
                  </a:tcPr>
                </a:tc>
                <a:tc>
                  <a:txBody>
                    <a:bodyPr/>
                    <a:lstStyle/>
                    <a:p>
                      <a:pPr algn="ctr"/>
                      <a:r>
                        <a:rPr lang="es-GT" sz="1200" b="1" dirty="0" smtClean="0">
                          <a:effectLst>
                            <a:outerShdw blurRad="38100" dist="38100" dir="2700000" algn="tl">
                              <a:srgbClr val="000000">
                                <a:alpha val="43137"/>
                              </a:srgbClr>
                            </a:outerShdw>
                          </a:effectLst>
                          <a:latin typeface="+mn-lt"/>
                        </a:rPr>
                        <a:t>C</a:t>
                      </a:r>
                      <a:endParaRPr lang="es-GT"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3</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n-lt"/>
                          <a:cs typeface="Helvetica" pitchFamily="34" charset="0"/>
                        </a:rPr>
                        <a:t> </a:t>
                      </a:r>
                      <a:r>
                        <a:rPr lang="es-GT" sz="1200" b="0" dirty="0" smtClean="0">
                          <a:solidFill>
                            <a:schemeClr val="tx1"/>
                          </a:solidFill>
                          <a:latin typeface="+mj-lt"/>
                          <a:cs typeface="Helvetica" pitchFamily="34" charset="0"/>
                        </a:rPr>
                        <a:t>¿Qué pasó cuando las olas retrocedieron?</a:t>
                      </a:r>
                      <a:r>
                        <a:rPr lang="es-GT" sz="1200" b="0" baseline="0" dirty="0" smtClean="0">
                          <a:solidFill>
                            <a:schemeClr val="tx1"/>
                          </a:solidFill>
                          <a:latin typeface="+mj-lt"/>
                          <a:cs typeface="Helvetica" pitchFamily="34" charset="0"/>
                        </a:rPr>
                        <a:t>        </a:t>
                      </a:r>
                      <a:r>
                        <a:rPr lang="es-GT" sz="1000" b="0" i="1" strike="noStrike" baseline="0" dirty="0" smtClean="0">
                          <a:solidFill>
                            <a:schemeClr val="tx1"/>
                          </a:solidFill>
                          <a:latin typeface="+mn-lt"/>
                          <a:cs typeface="Helvetica" pitchFamily="34" charset="0"/>
                        </a:rPr>
                        <a:t>Hacia</a:t>
                      </a:r>
                      <a:r>
                        <a:rPr lang="es-GT" sz="1000" b="0" i="1" baseline="0" dirty="0" smtClean="0">
                          <a:solidFill>
                            <a:schemeClr val="tx1"/>
                          </a:solidFill>
                          <a:latin typeface="+mn-lt"/>
                          <a:cs typeface="Helvetica" pitchFamily="34" charset="0"/>
                        </a:rPr>
                        <a:t>  </a:t>
                      </a:r>
                      <a:r>
                        <a:rPr lang="es-GT" sz="1000" b="0" i="1" u="none" baseline="0" dirty="0" smtClean="0">
                          <a:solidFill>
                            <a:schemeClr val="tx1"/>
                          </a:solidFill>
                          <a:effectLst/>
                          <a:latin typeface="+mn-lt"/>
                        </a:rPr>
                        <a:t>RL.6.2 </a:t>
                      </a:r>
                      <a:r>
                        <a:rPr lang="es-GT" sz="1000" b="0" i="1" u="none" dirty="0" smtClean="0">
                          <a:solidFill>
                            <a:schemeClr val="tx1"/>
                          </a:solidFill>
                          <a:effectLst/>
                          <a:latin typeface="+mn-lt"/>
                        </a:rPr>
                        <a:t>DOK 1-Cf</a:t>
                      </a:r>
                    </a:p>
                  </a:txBody>
                  <a:tcPr marL="97155" marR="97155" marT="47897" marB="47897" anchor="ctr">
                    <a:solidFill>
                      <a:schemeClr val="bg1">
                        <a:lumMod val="85000"/>
                      </a:schemeClr>
                    </a:solidFill>
                  </a:tcPr>
                </a:tc>
                <a:tc>
                  <a:txBody>
                    <a:bodyPr/>
                    <a:lstStyle/>
                    <a:p>
                      <a:pPr algn="ctr"/>
                      <a:r>
                        <a:rPr lang="es-GT" sz="1200" b="1" dirty="0" smtClean="0">
                          <a:effectLst>
                            <a:outerShdw blurRad="38100" dist="38100" dir="2700000" algn="tl">
                              <a:srgbClr val="000000">
                                <a:alpha val="43137"/>
                              </a:srgbClr>
                            </a:outerShdw>
                          </a:effectLst>
                          <a:latin typeface="+mn-lt"/>
                        </a:rPr>
                        <a:t>A</a:t>
                      </a:r>
                      <a:endParaRPr lang="es-GT" sz="1200" b="1" dirty="0">
                        <a:effectLst>
                          <a:outerShdw blurRad="38100" dist="38100" dir="2700000" algn="tl">
                            <a:srgbClr val="000000">
                              <a:alpha val="43137"/>
                            </a:srgbClr>
                          </a:outerShdw>
                        </a:effectLst>
                        <a:latin typeface="+mn-lt"/>
                      </a:endParaRPr>
                    </a:p>
                  </a:txBody>
                  <a:tcPr marL="97155" marR="97155" marT="47897" marB="47897">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4</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none" baseline="0"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j-lt"/>
                          <a:cs typeface="Helvetica" pitchFamily="34" charset="0"/>
                        </a:rPr>
                        <a:t>¿Qué declaración está basada en hechos?         </a:t>
                      </a:r>
                      <a:r>
                        <a:rPr lang="es-GT" sz="1000" b="0" i="1" strike="noStrike" baseline="0" dirty="0" smtClean="0">
                          <a:solidFill>
                            <a:schemeClr val="tx1"/>
                          </a:solidFill>
                          <a:latin typeface="+mn-lt"/>
                          <a:cs typeface="Helvetica" pitchFamily="34" charset="0"/>
                        </a:rPr>
                        <a:t>Hacia</a:t>
                      </a:r>
                      <a:r>
                        <a:rPr lang="es-GT" sz="1200" b="0" i="1" baseline="0" dirty="0" smtClean="0">
                          <a:solidFill>
                            <a:schemeClr val="tx1"/>
                          </a:solidFill>
                          <a:latin typeface="+mn-lt"/>
                          <a:cs typeface="Helvetica" pitchFamily="34" charset="0"/>
                        </a:rPr>
                        <a:t> </a:t>
                      </a:r>
                      <a:r>
                        <a:rPr lang="es-GT" sz="1000" b="0" i="1" u="none" baseline="0" dirty="0" smtClean="0">
                          <a:solidFill>
                            <a:schemeClr val="tx1"/>
                          </a:solidFill>
                          <a:effectLst/>
                          <a:latin typeface="+mn-lt"/>
                        </a:rPr>
                        <a:t>RL.6.2 </a:t>
                      </a:r>
                      <a:r>
                        <a:rPr lang="es-GT" sz="1000" b="0" i="1" u="none" dirty="0" smtClean="0">
                          <a:solidFill>
                            <a:schemeClr val="tx1"/>
                          </a:solidFill>
                          <a:effectLst/>
                          <a:latin typeface="+mn-lt"/>
                        </a:rPr>
                        <a:t>DOK 2-Cj</a:t>
                      </a:r>
                    </a:p>
                  </a:txBody>
                  <a:tcPr marL="97155" marR="97155" marT="47897" marB="47897" anchor="ctr">
                    <a:solidFill>
                      <a:schemeClr val="bg2"/>
                    </a:solidFill>
                  </a:tcPr>
                </a:tc>
                <a:tc>
                  <a:txBody>
                    <a:bodyPr/>
                    <a:lstStyle/>
                    <a:p>
                      <a:pPr algn="ctr"/>
                      <a:r>
                        <a:rPr lang="es-GT" sz="1200" b="1" dirty="0" smtClean="0">
                          <a:effectLst>
                            <a:outerShdw blurRad="38100" dist="38100" dir="2700000" algn="tl">
                              <a:srgbClr val="000000">
                                <a:alpha val="43137"/>
                              </a:srgbClr>
                            </a:outerShdw>
                          </a:effectLst>
                          <a:latin typeface="+mn-lt"/>
                        </a:rPr>
                        <a:t>A</a:t>
                      </a:r>
                      <a:endParaRPr lang="es-GT"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5</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j-lt"/>
                          <a:cs typeface="Helvetica" pitchFamily="34" charset="0"/>
                        </a:rPr>
                        <a:t>¿Cuál no fue un factor directo del rescate de la ballena?       </a:t>
                      </a:r>
                      <a:r>
                        <a:rPr lang="es-GT" sz="1000" b="0" i="1" strike="noStrike" baseline="0" dirty="0" smtClean="0">
                          <a:solidFill>
                            <a:schemeClr val="tx1"/>
                          </a:solidFill>
                          <a:latin typeface="+mn-lt"/>
                          <a:cs typeface="Helvetica" pitchFamily="34" charset="0"/>
                        </a:rPr>
                        <a:t>Hacia</a:t>
                      </a:r>
                      <a:r>
                        <a:rPr lang="es-GT" sz="1200" b="0" i="1" baseline="0" dirty="0" smtClean="0">
                          <a:solidFill>
                            <a:schemeClr val="tx1"/>
                          </a:solidFill>
                          <a:latin typeface="+mn-lt"/>
                          <a:cs typeface="Helvetica" pitchFamily="34" charset="0"/>
                        </a:rPr>
                        <a:t> </a:t>
                      </a:r>
                      <a:r>
                        <a:rPr lang="es-GT" sz="1000" b="0" i="1" u="none" dirty="0" smtClean="0">
                          <a:solidFill>
                            <a:schemeClr val="tx1"/>
                          </a:solidFill>
                          <a:effectLst/>
                          <a:latin typeface="+mn-lt"/>
                        </a:rPr>
                        <a:t>RL.6.3 DOK 2-Cn</a:t>
                      </a:r>
                    </a:p>
                  </a:txBody>
                  <a:tcPr marL="97155" marR="97155" marT="47897" marB="47897" anchor="ctr">
                    <a:lnB w="12700" cmpd="sng">
                      <a:noFill/>
                    </a:lnB>
                    <a:solidFill>
                      <a:schemeClr val="bg1">
                        <a:lumMod val="85000"/>
                      </a:schemeClr>
                    </a:solidFill>
                  </a:tcPr>
                </a:tc>
                <a:tc>
                  <a:txBody>
                    <a:bodyPr/>
                    <a:lstStyle/>
                    <a:p>
                      <a:pPr algn="ctr"/>
                      <a:r>
                        <a:rPr lang="es-GT" sz="1200" b="1" dirty="0" smtClean="0">
                          <a:effectLst>
                            <a:outerShdw blurRad="38100" dist="38100" dir="2700000" algn="tl">
                              <a:srgbClr val="000000">
                                <a:alpha val="43137"/>
                              </a:srgbClr>
                            </a:outerShdw>
                          </a:effectLst>
                          <a:latin typeface="+mn-lt"/>
                        </a:rPr>
                        <a:t>C</a:t>
                      </a:r>
                      <a:endParaRPr lang="es-GT"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6</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j-lt"/>
                          <a:cs typeface="Helvetica" pitchFamily="34" charset="0"/>
                        </a:rPr>
                        <a:t>¿Qué razón apoya mejor la actitud de </a:t>
                      </a:r>
                      <a:r>
                        <a:rPr lang="es-GT" sz="1200" b="0" dirty="0" err="1" smtClean="0">
                          <a:solidFill>
                            <a:schemeClr val="tx1"/>
                          </a:solidFill>
                          <a:latin typeface="+mj-lt"/>
                          <a:cs typeface="Helvetica" pitchFamily="34" charset="0"/>
                        </a:rPr>
                        <a:t>Jake</a:t>
                      </a:r>
                      <a:r>
                        <a:rPr lang="es-GT" sz="1200" b="0" dirty="0" smtClean="0">
                          <a:solidFill>
                            <a:schemeClr val="tx1"/>
                          </a:solidFill>
                          <a:latin typeface="+mj-lt"/>
                          <a:cs typeface="Helvetica" pitchFamily="34" charset="0"/>
                        </a:rPr>
                        <a:t> sobre hacer sándwiches?   </a:t>
                      </a:r>
                      <a:r>
                        <a:rPr lang="es-GT" sz="1000" b="0" i="1" strike="noStrike" baseline="0" dirty="0" smtClean="0">
                          <a:solidFill>
                            <a:schemeClr val="tx1"/>
                          </a:solidFill>
                          <a:latin typeface="+mn-lt"/>
                          <a:cs typeface="Helvetica" pitchFamily="34" charset="0"/>
                        </a:rPr>
                        <a:t>Hacia</a:t>
                      </a:r>
                      <a:r>
                        <a:rPr lang="es-GT" sz="1000" b="0" i="1" dirty="0" smtClean="0">
                          <a:solidFill>
                            <a:schemeClr val="tx1"/>
                          </a:solidFill>
                          <a:latin typeface="+mn-lt"/>
                          <a:cs typeface="Helvetica" pitchFamily="34" charset="0"/>
                        </a:rPr>
                        <a:t> </a:t>
                      </a:r>
                      <a:r>
                        <a:rPr lang="es-GT" sz="1000" b="0" i="1" u="none" dirty="0" smtClean="0">
                          <a:solidFill>
                            <a:schemeClr val="tx1"/>
                          </a:solidFill>
                          <a:effectLst/>
                          <a:latin typeface="+mn-lt"/>
                        </a:rPr>
                        <a:t>RL.6.3 DOK 3- </a:t>
                      </a:r>
                      <a:r>
                        <a:rPr lang="es-GT" sz="1000" b="0" i="1" u="none" dirty="0" err="1" smtClean="0">
                          <a:solidFill>
                            <a:schemeClr val="tx1"/>
                          </a:solidFill>
                          <a:effectLst/>
                          <a:latin typeface="+mn-lt"/>
                        </a:rPr>
                        <a:t>Apx</a:t>
                      </a:r>
                      <a:endParaRPr lang="es-GT" sz="1000" b="0" i="1" u="none" dirty="0" smtClean="0">
                        <a:solidFill>
                          <a:schemeClr val="tx1"/>
                        </a:solidFill>
                        <a:effectLst/>
                        <a:latin typeface="+mn-lt"/>
                      </a:endParaRP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s-GT" sz="1200" b="1" dirty="0" smtClean="0">
                          <a:effectLst>
                            <a:outerShdw blurRad="38100" dist="38100" dir="2700000" algn="tl">
                              <a:srgbClr val="000000">
                                <a:alpha val="43137"/>
                              </a:srgbClr>
                            </a:outerShdw>
                          </a:effectLst>
                          <a:latin typeface="+mn-lt"/>
                        </a:rPr>
                        <a:t>D</a:t>
                      </a:r>
                      <a:endParaRPr lang="es-GT" sz="1200" b="1" dirty="0">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7</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literario</a:t>
                      </a:r>
                      <a:r>
                        <a:rPr lang="es-GT" sz="1200" b="0" u="none" baseline="0" dirty="0" smtClean="0">
                          <a:solidFill>
                            <a:schemeClr val="tx1"/>
                          </a:solidFill>
                          <a:effectLst/>
                          <a:latin typeface="+mn-lt"/>
                        </a:rPr>
                        <a:t>          </a:t>
                      </a:r>
                      <a:r>
                        <a:rPr lang="es-GT" sz="1000" b="0" i="1" strike="noStrike" baseline="0" dirty="0" smtClean="0">
                          <a:solidFill>
                            <a:schemeClr val="tx1"/>
                          </a:solidFill>
                          <a:latin typeface="+mn-lt"/>
                          <a:cs typeface="Helvetica" pitchFamily="34" charset="0"/>
                        </a:rPr>
                        <a:t>Hacia</a:t>
                      </a:r>
                      <a:r>
                        <a:rPr lang="es-GT" sz="1000" b="0" i="1" dirty="0" smtClean="0">
                          <a:solidFill>
                            <a:schemeClr val="tx1"/>
                          </a:solidFill>
                          <a:latin typeface="+mn-lt"/>
                          <a:cs typeface="Helvetica" pitchFamily="34" charset="0"/>
                        </a:rPr>
                        <a:t> </a:t>
                      </a:r>
                      <a:r>
                        <a:rPr lang="es-GT" sz="1000" b="0" i="1" u="none" dirty="0" smtClean="0">
                          <a:solidFill>
                            <a:schemeClr val="tx1"/>
                          </a:solidFill>
                          <a:effectLst/>
                          <a:latin typeface="+mn-lt"/>
                        </a:rPr>
                        <a:t>RL.6.2 DOK 2- Cm</a:t>
                      </a:r>
                    </a:p>
                  </a:txBody>
                  <a:tcPr marL="97155" marR="97155" marT="47897" marB="47897" anchor="ctr">
                    <a:lnT w="12700" cmpd="sng">
                      <a:noFill/>
                    </a:lnT>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2 pts.</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8</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literario</a:t>
                      </a:r>
                      <a:r>
                        <a:rPr lang="es-GT" sz="1200" b="0" u="none" baseline="0" dirty="0" smtClean="0">
                          <a:solidFill>
                            <a:schemeClr val="tx1"/>
                          </a:solidFill>
                          <a:effectLst/>
                          <a:latin typeface="+mn-lt"/>
                        </a:rPr>
                        <a:t>          </a:t>
                      </a:r>
                      <a:r>
                        <a:rPr lang="es-GT" sz="1000" b="0" i="1" strike="noStrike" baseline="0" dirty="0" smtClean="0">
                          <a:solidFill>
                            <a:schemeClr val="tx1"/>
                          </a:solidFill>
                          <a:latin typeface="+mn-lt"/>
                          <a:cs typeface="Helvetica" pitchFamily="34" charset="0"/>
                        </a:rPr>
                        <a:t>Hacia</a:t>
                      </a:r>
                      <a:r>
                        <a:rPr lang="es-GT" sz="1000" b="0" i="1" dirty="0" smtClean="0">
                          <a:solidFill>
                            <a:schemeClr val="tx1"/>
                          </a:solidFill>
                          <a:latin typeface="+mn-lt"/>
                          <a:cs typeface="Helvetica" pitchFamily="34" charset="0"/>
                        </a:rPr>
                        <a:t> </a:t>
                      </a:r>
                      <a:r>
                        <a:rPr lang="es-GT" sz="1000" b="0" i="1" u="none" dirty="0" smtClean="0">
                          <a:solidFill>
                            <a:schemeClr val="tx1"/>
                          </a:solidFill>
                          <a:effectLst/>
                          <a:latin typeface="+mn-lt"/>
                        </a:rPr>
                        <a:t>RL.6.3 DOK</a:t>
                      </a:r>
                      <a:r>
                        <a:rPr lang="es-GT" sz="1000" b="0" i="1" u="none" baseline="0" dirty="0" smtClean="0">
                          <a:solidFill>
                            <a:schemeClr val="tx1"/>
                          </a:solidFill>
                          <a:effectLst/>
                          <a:latin typeface="+mn-lt"/>
                        </a:rPr>
                        <a:t> </a:t>
                      </a:r>
                      <a:r>
                        <a:rPr lang="es-GT" sz="1000" b="0" i="1" u="none" dirty="0" smtClean="0">
                          <a:solidFill>
                            <a:schemeClr val="tx1"/>
                          </a:solidFill>
                          <a:effectLst/>
                          <a:latin typeface="+mn-lt"/>
                        </a:rPr>
                        <a:t>4- EVS</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3 pts.</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9</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j-lt"/>
                          <a:cs typeface="Helvetica" pitchFamily="34" charset="0"/>
                        </a:rPr>
                        <a:t>¿Qué</a:t>
                      </a:r>
                      <a:r>
                        <a:rPr lang="es-GT" sz="1200" b="0" baseline="0" dirty="0" smtClean="0">
                          <a:solidFill>
                            <a:schemeClr val="tx1"/>
                          </a:solidFill>
                          <a:latin typeface="+mj-lt"/>
                          <a:cs typeface="Helvetica" pitchFamily="34" charset="0"/>
                        </a:rPr>
                        <a:t> </a:t>
                      </a:r>
                      <a:r>
                        <a:rPr lang="es-GT" sz="1200" b="0" dirty="0" smtClean="0">
                          <a:solidFill>
                            <a:schemeClr val="tx1"/>
                          </a:solidFill>
                          <a:latin typeface="+mj-lt"/>
                          <a:cs typeface="Helvetica" pitchFamily="34" charset="0"/>
                        </a:rPr>
                        <a:t>declaración explica mejor por qué los científicos están estudiando los patrones migratorios de los animales?         </a:t>
                      </a:r>
                      <a:r>
                        <a:rPr lang="es-GT" sz="1000" b="0" i="1" strike="noStrike" baseline="0" dirty="0" smtClean="0">
                          <a:solidFill>
                            <a:schemeClr val="tx1"/>
                          </a:solidFill>
                          <a:latin typeface="+mn-lt"/>
                          <a:cs typeface="Helvetica" pitchFamily="34" charset="0"/>
                        </a:rPr>
                        <a:t>Hacia</a:t>
                      </a:r>
                      <a:r>
                        <a:rPr lang="es-GT" sz="1000" b="0" i="1" baseline="0" dirty="0" smtClean="0">
                          <a:solidFill>
                            <a:schemeClr val="tx1"/>
                          </a:solidFill>
                          <a:latin typeface="+mn-lt"/>
                          <a:cs typeface="Helvetica" pitchFamily="34" charset="0"/>
                        </a:rPr>
                        <a:t> </a:t>
                      </a:r>
                      <a:r>
                        <a:rPr kumimoji="0" lang="es-GT" sz="1000" b="0" i="1" u="none" strike="noStrike" kern="1200" cap="none" spc="0" normalizeH="0" baseline="0" noProof="0" dirty="0" smtClean="0">
                          <a:ln>
                            <a:noFill/>
                          </a:ln>
                          <a:solidFill>
                            <a:schemeClr val="tx1"/>
                          </a:solidFill>
                          <a:effectLst/>
                          <a:uLnTx/>
                          <a:uFillTx/>
                          <a:latin typeface="+mn-lt"/>
                          <a:cs typeface="Helvetica" pitchFamily="34" charset="0"/>
                        </a:rPr>
                        <a:t>RI.</a:t>
                      </a:r>
                      <a:r>
                        <a:rPr lang="es-GT" sz="1000" b="0" i="1" u="none" baseline="0" dirty="0" smtClean="0">
                          <a:solidFill>
                            <a:schemeClr val="tx1"/>
                          </a:solidFill>
                          <a:effectLst/>
                          <a:latin typeface="+mn-lt"/>
                        </a:rPr>
                        <a:t>6.1 </a:t>
                      </a:r>
                      <a:r>
                        <a:rPr lang="es-GT" sz="1000" b="0" i="1" u="none" dirty="0" smtClean="0">
                          <a:solidFill>
                            <a:schemeClr val="tx1"/>
                          </a:solidFill>
                          <a:effectLst/>
                          <a:latin typeface="+mn-lt"/>
                        </a:rPr>
                        <a:t>DOK 2- </a:t>
                      </a:r>
                      <a:r>
                        <a:rPr lang="es-GT" sz="1000" b="0" i="1" u="none" dirty="0" err="1" smtClean="0">
                          <a:solidFill>
                            <a:schemeClr val="tx1"/>
                          </a:solidFill>
                          <a:effectLst/>
                          <a:latin typeface="+mn-lt"/>
                        </a:rPr>
                        <a:t>Cj</a:t>
                      </a:r>
                      <a:endParaRPr lang="es-GT" sz="1000" b="0" i="1"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2562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10</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aseline="0" dirty="0" smtClean="0">
                          <a:solidFill>
                            <a:schemeClr val="tx1"/>
                          </a:solidFill>
                          <a:latin typeface="+mn-lt"/>
                          <a:ea typeface="Calibri"/>
                          <a:cs typeface="Helvetica"/>
                        </a:rPr>
                        <a:t> </a:t>
                      </a:r>
                      <a:r>
                        <a:rPr lang="es-GT" sz="1200" b="0" dirty="0" smtClean="0">
                          <a:solidFill>
                            <a:schemeClr val="tx1"/>
                          </a:solidFill>
                          <a:latin typeface="+mj-lt"/>
                          <a:cs typeface="Helvetica" pitchFamily="34" charset="0"/>
                        </a:rPr>
                        <a:t>¿Por qué el autor habría mencionado a los peces, las tortugas marinas, los osos y otros animales en este texto?</a:t>
                      </a:r>
                      <a:r>
                        <a:rPr lang="es-GT" sz="1200" b="0" baseline="0" dirty="0" smtClean="0">
                          <a:solidFill>
                            <a:schemeClr val="tx1"/>
                          </a:solidFill>
                          <a:latin typeface="+mj-lt"/>
                          <a:cs typeface="Helvetica" pitchFamily="34" charset="0"/>
                        </a:rPr>
                        <a:t>        </a:t>
                      </a:r>
                      <a:r>
                        <a:rPr lang="es-GT" sz="1000" b="0" i="1" strike="noStrike" baseline="0" dirty="0" smtClean="0">
                          <a:solidFill>
                            <a:schemeClr val="tx1"/>
                          </a:solidFill>
                          <a:latin typeface="+mn-lt"/>
                          <a:cs typeface="Helvetica" pitchFamily="34" charset="0"/>
                        </a:rPr>
                        <a:t>Hacia</a:t>
                      </a:r>
                      <a:r>
                        <a:rPr lang="es-GT" sz="1000" b="0" i="1" baseline="0" dirty="0" smtClean="0">
                          <a:solidFill>
                            <a:schemeClr val="tx1"/>
                          </a:solidFill>
                          <a:latin typeface="+mn-lt"/>
                          <a:cs typeface="Helvetica" pitchFamily="34" charset="0"/>
                        </a:rPr>
                        <a:t>  </a:t>
                      </a:r>
                      <a:r>
                        <a:rPr lang="es-GT" sz="1000" b="0" i="1" u="none" dirty="0" smtClean="0">
                          <a:solidFill>
                            <a:schemeClr val="tx1"/>
                          </a:solidFill>
                          <a:effectLst/>
                          <a:latin typeface="+mn-lt"/>
                        </a:rPr>
                        <a:t>RI.6.1 DOK 2- Cl</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D</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18218">
                <a:tc>
                  <a:txBody>
                    <a:bodyPr/>
                    <a:lstStyle/>
                    <a:p>
                      <a:pPr marL="0" indent="0"/>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11</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n-lt"/>
                          <a:cs typeface="Helvetica" pitchFamily="34" charset="0"/>
                        </a:rPr>
                        <a:t> </a:t>
                      </a:r>
                      <a:r>
                        <a:rPr lang="es-GT" sz="1200" b="0" dirty="0" smtClean="0">
                          <a:solidFill>
                            <a:schemeClr val="tx1"/>
                          </a:solidFill>
                          <a:latin typeface="+mj-lt"/>
                          <a:cs typeface="Helvetica" pitchFamily="34" charset="0"/>
                        </a:rPr>
                        <a:t>¿Qué detalles del texto apoyan mejor a la idea de que la migración es de larga distancia?        </a:t>
                      </a:r>
                      <a:r>
                        <a:rPr lang="es-GT" sz="1000" b="0" i="1" dirty="0" smtClean="0">
                          <a:solidFill>
                            <a:schemeClr val="tx1"/>
                          </a:solidFill>
                          <a:latin typeface="+mn-lt"/>
                          <a:cs typeface="Helvetica" pitchFamily="34" charset="0"/>
                        </a:rPr>
                        <a:t>Hacia</a:t>
                      </a:r>
                      <a:r>
                        <a:rPr lang="es-GT" sz="1200" b="0" dirty="0" smtClean="0">
                          <a:solidFill>
                            <a:schemeClr val="tx1"/>
                          </a:solidFill>
                          <a:latin typeface="+mj-lt"/>
                          <a:cs typeface="Helvetica" pitchFamily="34" charset="0"/>
                        </a:rPr>
                        <a:t> </a:t>
                      </a:r>
                      <a:r>
                        <a:rPr lang="es-GT" sz="1000" b="0" i="1" u="none" baseline="0" dirty="0" smtClean="0">
                          <a:solidFill>
                            <a:schemeClr val="tx1"/>
                          </a:solidFill>
                          <a:effectLst/>
                          <a:latin typeface="+mn-lt"/>
                        </a:rPr>
                        <a:t>RI.6.2 </a:t>
                      </a:r>
                      <a:r>
                        <a:rPr lang="es-GT" sz="1000" b="0" i="1" u="none" dirty="0" smtClean="0">
                          <a:solidFill>
                            <a:schemeClr val="tx1"/>
                          </a:solidFill>
                          <a:effectLst/>
                          <a:latin typeface="+mn-lt"/>
                        </a:rPr>
                        <a:t>DOK 1- Cf</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A</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12</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j-lt"/>
                          <a:cs typeface="Helvetica" pitchFamily="34" charset="0"/>
                        </a:rPr>
                        <a:t>¿Qué declaración resume mejor por qué los animales migran?</a:t>
                      </a:r>
                      <a:r>
                        <a:rPr lang="es-GT" sz="1200" b="1" dirty="0" smtClean="0">
                          <a:solidFill>
                            <a:schemeClr val="tx1"/>
                          </a:solidFill>
                          <a:latin typeface="Helvetica" pitchFamily="34" charset="0"/>
                          <a:cs typeface="Helvetica" pitchFamily="34" charset="0"/>
                        </a:rPr>
                        <a:t>         </a:t>
                      </a:r>
                      <a:r>
                        <a:rPr lang="es-GT" sz="1000" b="0" i="1" strike="noStrike" baseline="0" dirty="0" smtClean="0">
                          <a:solidFill>
                            <a:schemeClr val="tx1"/>
                          </a:solidFill>
                          <a:latin typeface="+mn-lt"/>
                          <a:cs typeface="Helvetica" pitchFamily="34" charset="0"/>
                        </a:rPr>
                        <a:t>Hacia</a:t>
                      </a:r>
                      <a:r>
                        <a:rPr lang="es-GT" sz="1000" b="0" i="1" baseline="0" dirty="0" smtClean="0">
                          <a:solidFill>
                            <a:schemeClr val="tx1"/>
                          </a:solidFill>
                          <a:latin typeface="+mn-lt"/>
                          <a:cs typeface="Helvetica" pitchFamily="34" charset="0"/>
                        </a:rPr>
                        <a:t> </a:t>
                      </a:r>
                      <a:r>
                        <a:rPr lang="es-GT" sz="1000" b="0" i="1" u="none" baseline="0" dirty="0" smtClean="0">
                          <a:solidFill>
                            <a:schemeClr val="tx1"/>
                          </a:solidFill>
                          <a:effectLst/>
                          <a:latin typeface="+mn-lt"/>
                        </a:rPr>
                        <a:t>RI.6.2 </a:t>
                      </a:r>
                      <a:r>
                        <a:rPr lang="es-GT" sz="1000" b="0" i="1" u="none" dirty="0" smtClean="0">
                          <a:solidFill>
                            <a:schemeClr val="tx1"/>
                          </a:solidFill>
                          <a:effectLst/>
                          <a:latin typeface="+mn-lt"/>
                        </a:rPr>
                        <a:t>DOK 2- Ci</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D</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13</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j-lt"/>
                          <a:cs typeface="Helvetica" pitchFamily="34" charset="0"/>
                        </a:rPr>
                        <a:t>¿Qué sucede después de que el satélite recibe una señal? </a:t>
                      </a:r>
                      <a:r>
                        <a:rPr lang="es-GT" sz="1000" b="0" i="1" strike="noStrike" baseline="0" dirty="0" smtClean="0">
                          <a:solidFill>
                            <a:schemeClr val="tx1"/>
                          </a:solidFill>
                          <a:latin typeface="+mn-lt"/>
                          <a:cs typeface="Helvetica" pitchFamily="34" charset="0"/>
                        </a:rPr>
                        <a:t>Hacia</a:t>
                      </a:r>
                      <a:r>
                        <a:rPr lang="es-GT" sz="1000" b="0" i="1" baseline="0" dirty="0" smtClean="0">
                          <a:solidFill>
                            <a:schemeClr val="tx1"/>
                          </a:solidFill>
                          <a:latin typeface="+mn-lt"/>
                          <a:cs typeface="Helvetica" pitchFamily="34" charset="0"/>
                        </a:rPr>
                        <a:t> </a:t>
                      </a:r>
                      <a:r>
                        <a:rPr lang="es-GT" sz="1000" b="0" i="1" u="none" dirty="0" smtClean="0">
                          <a:solidFill>
                            <a:schemeClr val="tx1"/>
                          </a:solidFill>
                          <a:effectLst/>
                          <a:latin typeface="+mn-lt"/>
                        </a:rPr>
                        <a:t>RI.6.3 DOK 2 - Cl</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D</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14</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0" dirty="0" smtClean="0">
                          <a:solidFill>
                            <a:schemeClr val="tx1"/>
                          </a:solidFill>
                          <a:latin typeface="+mj-lt"/>
                          <a:cs typeface="Helvetica" pitchFamily="34" charset="0"/>
                        </a:rPr>
                        <a:t>¿Qué ejemplo elabora mejor la idea de que las transmisiones por satélite pueden ayudar a la supervivencia de los animales que migran?           </a:t>
                      </a:r>
                      <a:r>
                        <a:rPr lang="es-GT" sz="1000" b="0" i="1" strike="noStrike" baseline="0" dirty="0" smtClean="0">
                          <a:solidFill>
                            <a:schemeClr val="tx1"/>
                          </a:solidFill>
                          <a:latin typeface="+mn-lt"/>
                          <a:cs typeface="Helvetica" pitchFamily="34" charset="0"/>
                        </a:rPr>
                        <a:t>Hacia</a:t>
                      </a:r>
                      <a:r>
                        <a:rPr lang="es-GT" sz="1000" b="0" i="1" baseline="0" dirty="0" smtClean="0">
                          <a:solidFill>
                            <a:schemeClr val="tx1"/>
                          </a:solidFill>
                          <a:latin typeface="+mn-lt"/>
                          <a:cs typeface="Helvetica" pitchFamily="34" charset="0"/>
                        </a:rPr>
                        <a:t> </a:t>
                      </a:r>
                      <a:r>
                        <a:rPr lang="es-GT" sz="1000" b="0" i="1" dirty="0" smtClean="0">
                          <a:solidFill>
                            <a:schemeClr val="tx1"/>
                          </a:solidFill>
                          <a:latin typeface="+mn-lt"/>
                          <a:cs typeface="Helvetica" pitchFamily="34" charset="0"/>
                        </a:rPr>
                        <a:t> </a:t>
                      </a:r>
                      <a:r>
                        <a:rPr lang="es-GT" sz="1000" b="0" i="1" u="none" dirty="0" smtClean="0">
                          <a:solidFill>
                            <a:schemeClr val="tx1"/>
                          </a:solidFill>
                          <a:effectLst/>
                          <a:latin typeface="+mn-lt"/>
                        </a:rPr>
                        <a:t>RI.6.3 DOK 3- Cu</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15</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informativo</a:t>
                      </a:r>
                      <a:r>
                        <a:rPr lang="es-GT" sz="1200" b="0" u="none" baseline="0" dirty="0" smtClean="0">
                          <a:solidFill>
                            <a:schemeClr val="tx1"/>
                          </a:solidFill>
                          <a:effectLst/>
                          <a:latin typeface="+mn-lt"/>
                        </a:rPr>
                        <a:t>         </a:t>
                      </a:r>
                      <a:r>
                        <a:rPr lang="es-GT" sz="1000" b="0" i="1" strike="noStrike" baseline="0" dirty="0" smtClean="0">
                          <a:solidFill>
                            <a:schemeClr val="tx1"/>
                          </a:solidFill>
                          <a:latin typeface="+mn-lt"/>
                          <a:cs typeface="Helvetica" pitchFamily="34" charset="0"/>
                        </a:rPr>
                        <a:t>Hacia</a:t>
                      </a:r>
                      <a:r>
                        <a:rPr lang="es-GT" sz="1000" b="0" i="1" baseline="0" dirty="0" smtClean="0">
                          <a:solidFill>
                            <a:schemeClr val="tx1"/>
                          </a:solidFill>
                          <a:latin typeface="+mn-lt"/>
                          <a:cs typeface="Helvetica" pitchFamily="34" charset="0"/>
                        </a:rPr>
                        <a:t> </a:t>
                      </a:r>
                      <a:r>
                        <a:rPr lang="es-GT" sz="1000" b="0" i="1" dirty="0" smtClean="0">
                          <a:solidFill>
                            <a:schemeClr val="tx1"/>
                          </a:solidFill>
                          <a:latin typeface="+mn-lt"/>
                          <a:cs typeface="Helvetica" pitchFamily="34" charset="0"/>
                        </a:rPr>
                        <a:t> </a:t>
                      </a:r>
                      <a:r>
                        <a:rPr lang="es-GT" sz="1000" b="0" i="1" u="none" dirty="0" smtClean="0">
                          <a:solidFill>
                            <a:schemeClr val="tx1"/>
                          </a:solidFill>
                          <a:effectLst/>
                          <a:latin typeface="+mn-lt"/>
                        </a:rPr>
                        <a:t>RI.6.2 DOK 2- Cl</a:t>
                      </a:r>
                    </a:p>
                    <a:p>
                      <a:pPr marL="0" marR="0" indent="0" algn="l" defTabSz="966612" rtl="0" eaLnBrk="1" fontAlgn="auto" latinLnBrk="0" hangingPunct="1">
                        <a:lnSpc>
                          <a:spcPct val="100000"/>
                        </a:lnSpc>
                        <a:spcBef>
                          <a:spcPts val="0"/>
                        </a:spcBef>
                        <a:spcAft>
                          <a:spcPts val="0"/>
                        </a:spcAft>
                        <a:buClrTx/>
                        <a:buSzTx/>
                        <a:buFontTx/>
                        <a:buNone/>
                        <a:tabLst/>
                        <a:defRPr/>
                      </a:pPr>
                      <a:r>
                        <a:rPr lang="es-GT" sz="1200" b="0" i="1" u="none" baseline="0" dirty="0" smtClean="0">
                          <a:solidFill>
                            <a:schemeClr val="tx1"/>
                          </a:solidFill>
                          <a:effectLst/>
                          <a:latin typeface="+mn-lt"/>
                        </a:rPr>
                        <a:t>    </a:t>
                      </a:r>
                      <a:endParaRPr lang="es-GT" sz="1200" b="0" i="1"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2 pts.</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16</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a:t>
                      </a:r>
                      <a:r>
                        <a:rPr lang="es-GT" sz="1200" b="1" u="sng" baseline="0" dirty="0" smtClean="0">
                          <a:solidFill>
                            <a:schemeClr val="tx1"/>
                          </a:solidFill>
                          <a:effectLst>
                            <a:outerShdw blurRad="38100" dist="38100" dir="2700000" algn="tl">
                              <a:srgbClr val="000000">
                                <a:alpha val="43137"/>
                              </a:srgbClr>
                            </a:outerShdw>
                          </a:effectLst>
                          <a:latin typeface="+mn-lt"/>
                        </a:rPr>
                        <a:t>Texto informativo</a:t>
                      </a:r>
                      <a:r>
                        <a:rPr lang="es-GT" sz="1200" b="1" u="none" baseline="0" dirty="0" smtClean="0">
                          <a:solidFill>
                            <a:schemeClr val="tx1"/>
                          </a:solidFill>
                          <a:effectLst>
                            <a:outerShdw blurRad="38100" dist="38100" dir="2700000" algn="tl">
                              <a:srgbClr val="000000">
                                <a:alpha val="43137"/>
                              </a:srgbClr>
                            </a:outerShdw>
                          </a:effectLst>
                          <a:latin typeface="+mn-lt"/>
                        </a:rPr>
                        <a:t>         </a:t>
                      </a:r>
                      <a:r>
                        <a:rPr lang="es-GT" sz="1000" b="0" i="1" u="none" strike="noStrike" baseline="0" dirty="0" smtClean="0">
                          <a:solidFill>
                            <a:schemeClr val="tx1"/>
                          </a:solidFill>
                          <a:latin typeface="+mn-lt"/>
                          <a:cs typeface="Helvetica" pitchFamily="34" charset="0"/>
                        </a:rPr>
                        <a:t>Hacia</a:t>
                      </a:r>
                      <a:r>
                        <a:rPr kumimoji="0" lang="es-GT" sz="1000" b="0" i="1" u="none" strike="noStrike" kern="1200" cap="none" spc="0" normalizeH="0" baseline="0" noProof="0" dirty="0" smtClean="0">
                          <a:ln>
                            <a:noFill/>
                          </a:ln>
                          <a:solidFill>
                            <a:schemeClr val="tx1"/>
                          </a:solidFill>
                          <a:effectLst/>
                          <a:uLnTx/>
                          <a:uFillTx/>
                          <a:latin typeface="+mn-lt"/>
                          <a:ea typeface="+mn-ea"/>
                          <a:cs typeface="Helvetica" pitchFamily="34" charset="0"/>
                        </a:rPr>
                        <a:t>  </a:t>
                      </a:r>
                      <a:r>
                        <a:rPr kumimoji="0" lang="es-GT" sz="1000" b="0" i="1" u="none" strike="noStrike" kern="1200" cap="none" spc="0" normalizeH="0" baseline="0" noProof="0" dirty="0" smtClean="0">
                          <a:ln>
                            <a:noFill/>
                          </a:ln>
                          <a:solidFill>
                            <a:schemeClr val="tx1"/>
                          </a:solidFill>
                          <a:effectLst/>
                          <a:uLnTx/>
                          <a:uFillTx/>
                          <a:latin typeface="+mn-lt"/>
                          <a:ea typeface="+mn-ea"/>
                          <a:cs typeface="+mn-cs"/>
                        </a:rPr>
                        <a:t>RI.6.3 DOK 3- </a:t>
                      </a:r>
                      <a:r>
                        <a:rPr kumimoji="0" lang="es-GT" sz="1000" b="0" i="1" u="none" strike="noStrike" kern="1200" cap="none" spc="0" normalizeH="0" baseline="0" noProof="0" dirty="0" err="1" smtClean="0">
                          <a:ln>
                            <a:noFill/>
                          </a:ln>
                          <a:solidFill>
                            <a:schemeClr val="tx1"/>
                          </a:solidFill>
                          <a:effectLst/>
                          <a:uLnTx/>
                          <a:uFillTx/>
                          <a:latin typeface="+mn-lt"/>
                          <a:ea typeface="+mn-ea"/>
                          <a:cs typeface="+mn-cs"/>
                        </a:rPr>
                        <a:t>APx</a:t>
                      </a:r>
                      <a:endParaRPr kumimoji="0" lang="es-GT" sz="1000" b="0" i="1" u="none" strike="noStrike" kern="1200" cap="none" spc="0" normalizeH="0" baseline="0" noProof="0" dirty="0" smtClean="0">
                        <a:ln>
                          <a:noFill/>
                        </a:ln>
                        <a:solidFill>
                          <a:schemeClr val="tx1"/>
                        </a:solidFill>
                        <a:effectLst/>
                        <a:uLnTx/>
                        <a:uFillTx/>
                        <a:latin typeface="+mn-lt"/>
                        <a:ea typeface="+mn-ea"/>
                        <a:cs typeface="+mn-cs"/>
                      </a:endParaRPr>
                    </a:p>
                    <a:p>
                      <a:pPr marL="0" marR="0" indent="0" algn="l" defTabSz="966612" rtl="0" eaLnBrk="1" fontAlgn="auto" latinLnBrk="0" hangingPunct="1">
                        <a:lnSpc>
                          <a:spcPct val="100000"/>
                        </a:lnSpc>
                        <a:spcBef>
                          <a:spcPts val="0"/>
                        </a:spcBef>
                        <a:spcAft>
                          <a:spcPts val="0"/>
                        </a:spcAft>
                        <a:buClrTx/>
                        <a:buSzTx/>
                        <a:buFontTx/>
                        <a:buNone/>
                        <a:tabLst/>
                        <a:defRPr/>
                      </a:pPr>
                      <a:endParaRPr lang="es-GT"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3 pts.</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Escribir</a:t>
                      </a:r>
                      <a:r>
                        <a:rPr lang="es-GT" sz="1200" b="1" u="sng" baseline="0" dirty="0" smtClean="0">
                          <a:solidFill>
                            <a:schemeClr val="tx1"/>
                          </a:solidFill>
                          <a:effectLst>
                            <a:outerShdw blurRad="38100" dist="38100" dir="2700000" algn="tl">
                              <a:srgbClr val="000000">
                                <a:alpha val="43137"/>
                              </a:srgbClr>
                            </a:outerShdw>
                          </a:effectLst>
                          <a:latin typeface="+mn-lt"/>
                        </a:rPr>
                        <a:t> y Revisar</a:t>
                      </a:r>
                      <a:endParaRPr lang="es-GT"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894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17</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none"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Escrito breve</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3 pts.</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46460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18</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u="sng" baseline="0" dirty="0" smtClean="0">
                          <a:solidFill>
                            <a:schemeClr val="tx1"/>
                          </a:solidFill>
                          <a:effectLst>
                            <a:outerShdw blurRad="38100" dist="38100" dir="2700000" algn="tl">
                              <a:srgbClr val="000000">
                                <a:alpha val="43137"/>
                              </a:srgbClr>
                            </a:outerShdw>
                          </a:effectLst>
                          <a:latin typeface="+mn-lt"/>
                        </a:rPr>
                        <a:t>Escribir para revisar el orden correcto </a:t>
                      </a:r>
                      <a:r>
                        <a:rPr kumimoji="0" lang="es-GT" sz="1000" b="0" i="1" u="none" strike="noStrike" kern="1200" cap="none" spc="0" normalizeH="0" baseline="0" noProof="0" dirty="0" smtClean="0">
                          <a:ln>
                            <a:noFill/>
                          </a:ln>
                          <a:solidFill>
                            <a:schemeClr val="tx1"/>
                          </a:solidFill>
                          <a:effectLst/>
                          <a:uLnTx/>
                          <a:uFillTx/>
                          <a:latin typeface="+mn-lt"/>
                          <a:ea typeface="+mn-ea"/>
                          <a:cs typeface="Helvetica" pitchFamily="34" charset="0"/>
                        </a:rPr>
                        <a:t>      W.6.1a     Objetivo 6b</a:t>
                      </a:r>
                      <a:endParaRPr kumimoji="0" lang="es-GT" sz="1000" b="0" i="1" u="none" strike="noStrike" kern="1200" cap="none" spc="0" normalizeH="0" baseline="0" noProof="0" dirty="0" smtClean="0">
                        <a:ln>
                          <a:noFill/>
                        </a:ln>
                        <a:solidFill>
                          <a:schemeClr val="tx1"/>
                        </a:solidFill>
                        <a:effectLst/>
                        <a:uLnTx/>
                        <a:uFillTx/>
                        <a:latin typeface="+mn-lt"/>
                        <a:ea typeface="+mn-ea"/>
                        <a:cs typeface="+mn-cs"/>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B</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9315">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19</a:t>
                      </a:r>
                      <a:r>
                        <a:rPr lang="es-GT" sz="1200" b="1" u="none" dirty="0" smtClean="0">
                          <a:solidFill>
                            <a:schemeClr val="tx1"/>
                          </a:solidFill>
                          <a:effectLst>
                            <a:outerShdw blurRad="38100" dist="38100" dir="2700000" algn="tl">
                              <a:srgbClr val="000000">
                                <a:alpha val="43137"/>
                              </a:srgbClr>
                            </a:outerShdw>
                          </a:effectLst>
                          <a:latin typeface="+mn-lt"/>
                        </a:rPr>
                        <a:t> </a:t>
                      </a:r>
                      <a:r>
                        <a:rPr lang="es-GT" sz="1200" b="1" dirty="0" smtClean="0">
                          <a:solidFill>
                            <a:schemeClr val="tx1"/>
                          </a:solidFill>
                          <a:latin typeface="Helvetica" pitchFamily="34" charset="0"/>
                        </a:rPr>
                        <a:t> </a:t>
                      </a:r>
                      <a:r>
                        <a:rPr lang="es-GT" sz="1200" b="0" dirty="0" smtClean="0">
                          <a:solidFill>
                            <a:schemeClr val="tx1"/>
                          </a:solidFill>
                        </a:rPr>
                        <a:t>¿Qué palabra es la más clara y específica para sustituir por </a:t>
                      </a:r>
                      <a:r>
                        <a:rPr lang="es-GT" sz="1200" b="1" i="1" u="sng" dirty="0" smtClean="0">
                          <a:solidFill>
                            <a:schemeClr val="tx1"/>
                          </a:solidFill>
                        </a:rPr>
                        <a:t>cosas</a:t>
                      </a:r>
                      <a:r>
                        <a:rPr lang="es-GT" sz="1200" b="0" dirty="0" smtClean="0">
                          <a:solidFill>
                            <a:schemeClr val="tx1"/>
                          </a:solidFill>
                        </a:rPr>
                        <a:t>?  </a:t>
                      </a:r>
                      <a:r>
                        <a:rPr kumimoji="0" lang="es-GT" sz="1000" b="0" i="1" u="none" strike="noStrike" kern="1200" cap="none" spc="0" normalizeH="0" baseline="0" noProof="0" dirty="0" smtClean="0">
                          <a:ln>
                            <a:noFill/>
                          </a:ln>
                          <a:solidFill>
                            <a:schemeClr val="tx1"/>
                          </a:solidFill>
                          <a:effectLst/>
                          <a:uLnTx/>
                          <a:uFillTx/>
                          <a:latin typeface="+mn-lt"/>
                        </a:rPr>
                        <a:t>L.6.3.a</a:t>
                      </a:r>
                      <a:endParaRPr lang="es-GT" sz="1200" b="0" i="1" strike="sngStrike" dirty="0" smtClean="0">
                        <a:solidFill>
                          <a:schemeClr val="tx1"/>
                        </a:solidFill>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C</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33826">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n-lt"/>
                        </a:rPr>
                        <a:t>Pregunta</a:t>
                      </a:r>
                      <a:r>
                        <a:rPr lang="es-GT" sz="1200" b="1" u="sng" baseline="0" dirty="0" smtClean="0">
                          <a:solidFill>
                            <a:schemeClr val="tx1"/>
                          </a:solidFill>
                          <a:effectLst>
                            <a:outerShdw blurRad="38100" dist="38100" dir="2700000" algn="tl">
                              <a:srgbClr val="000000">
                                <a:alpha val="43137"/>
                              </a:srgbClr>
                            </a:outerShdw>
                          </a:effectLst>
                          <a:latin typeface="+mn-lt"/>
                        </a:rPr>
                        <a:t> </a:t>
                      </a:r>
                      <a:r>
                        <a:rPr lang="es-GT" sz="1200" b="1" u="sng" dirty="0" smtClean="0">
                          <a:solidFill>
                            <a:schemeClr val="tx1"/>
                          </a:solidFill>
                          <a:effectLst>
                            <a:outerShdw blurRad="38100" dist="38100" dir="2700000" algn="tl">
                              <a:srgbClr val="000000">
                                <a:alpha val="43137"/>
                              </a:srgbClr>
                            </a:outerShdw>
                          </a:effectLst>
                          <a:latin typeface="+mn-lt"/>
                        </a:rPr>
                        <a:t> 20</a:t>
                      </a:r>
                      <a:r>
                        <a:rPr lang="es-GT" sz="1200" b="1" u="none" dirty="0" smtClean="0">
                          <a:solidFill>
                            <a:schemeClr val="tx1"/>
                          </a:solidFill>
                          <a:effectLst>
                            <a:outerShdw blurRad="38100" dist="38100" dir="2700000" algn="tl">
                              <a:srgbClr val="000000">
                                <a:alpha val="43137"/>
                              </a:srgbClr>
                            </a:outerShdw>
                          </a:effectLst>
                          <a:latin typeface="+mn-lt"/>
                        </a:rPr>
                        <a:t>  </a:t>
                      </a:r>
                      <a:r>
                        <a:rPr lang="es-GT" sz="800" b="0" u="none" baseline="0" dirty="0" smtClean="0">
                          <a:solidFill>
                            <a:schemeClr val="tx1"/>
                          </a:solidFill>
                          <a:effectLst/>
                          <a:latin typeface="Helvetica" pitchFamily="34" charset="0"/>
                        </a:rPr>
                        <a:t> </a:t>
                      </a:r>
                      <a:r>
                        <a:rPr lang="es-GT" sz="1200" b="0" dirty="0" smtClean="0">
                          <a:solidFill>
                            <a:schemeClr val="tx1"/>
                          </a:solidFill>
                          <a:latin typeface="+mj-lt"/>
                          <a:cs typeface="Helvetica" pitchFamily="34" charset="0"/>
                        </a:rPr>
                        <a:t>Selecciona la forma adecuada para corregir la oración anterior.  </a:t>
                      </a:r>
                      <a:r>
                        <a:rPr lang="es-GT" sz="1200" b="0" i="1" dirty="0" smtClean="0">
                          <a:solidFill>
                            <a:schemeClr val="tx1"/>
                          </a:solidFill>
                          <a:latin typeface="+mj-lt"/>
                          <a:cs typeface="Helvetica" pitchFamily="34" charset="0"/>
                        </a:rPr>
                        <a:t>L</a:t>
                      </a:r>
                      <a:r>
                        <a:rPr kumimoji="0" lang="es-GT" sz="1000" b="0" i="1" u="none" strike="noStrike" kern="1200" cap="none" spc="0" normalizeH="0" baseline="0" dirty="0" smtClean="0">
                          <a:ln>
                            <a:noFill/>
                          </a:ln>
                          <a:solidFill>
                            <a:schemeClr val="tx1"/>
                          </a:solidFill>
                          <a:effectLst/>
                          <a:uLnTx/>
                          <a:uFillTx/>
                          <a:latin typeface="+mn-lt"/>
                          <a:ea typeface="+mn-ea"/>
                          <a:cs typeface="Helvetica" pitchFamily="34" charset="0"/>
                        </a:rPr>
                        <a:t>.6.1, L.6.2</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n-lt"/>
                        </a:rPr>
                        <a:t>D</a:t>
                      </a:r>
                      <a:endParaRPr lang="es-GT"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1953158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pSp>
        <p:nvGrpSpPr>
          <p:cNvPr id="5" name="Group 19"/>
          <p:cNvGrpSpPr/>
          <p:nvPr/>
        </p:nvGrpSpPr>
        <p:grpSpPr>
          <a:xfrm>
            <a:off x="835909" y="1807212"/>
            <a:ext cx="5829300" cy="5126989"/>
            <a:chOff x="786738" y="357732"/>
            <a:chExt cx="5486400" cy="4893944"/>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s-GT" sz="3400" b="1" dirty="0" smtClean="0">
                  <a:effectLst>
                    <a:outerShdw blurRad="38100" dist="38100" dir="2700000" algn="tl">
                      <a:srgbClr val="000000">
                        <a:alpha val="43137"/>
                      </a:srgbClr>
                    </a:outerShdw>
                  </a:effectLst>
                </a:rPr>
                <a:t>Copia del estudiante</a:t>
              </a:r>
            </a:p>
            <a:p>
              <a:r>
                <a:rPr lang="es-GT" sz="3400" b="1" dirty="0" smtClean="0">
                  <a:effectLst>
                    <a:outerShdw blurRad="38100" dist="38100" dir="2700000" algn="tl">
                      <a:srgbClr val="000000">
                        <a:alpha val="43137"/>
                      </a:srgbClr>
                    </a:outerShdw>
                  </a:effectLst>
                </a:rPr>
                <a:t>Pre-evaluación Trimestre 1</a:t>
              </a:r>
            </a:p>
            <a:p>
              <a:endParaRPr lang="es-GT" sz="3400" b="1" dirty="0" smtClean="0">
                <a:effectLst>
                  <a:outerShdw blurRad="38100" dist="38100" dir="2700000" algn="tl">
                    <a:srgbClr val="000000">
                      <a:alpha val="43137"/>
                    </a:srgbClr>
                  </a:outerShdw>
                </a:effectLst>
              </a:endParaRPr>
            </a:p>
            <a:p>
              <a:r>
                <a:rPr lang="es-GT" sz="3400" b="1" dirty="0" smtClean="0">
                  <a:effectLst>
                    <a:outerShdw blurRad="38100" dist="38100" dir="2700000" algn="tl">
                      <a:srgbClr val="000000">
                        <a:alpha val="43137"/>
                      </a:srgbClr>
                    </a:outerShdw>
                  </a:effectLst>
                </a:rPr>
                <a:t>Nombre___________________</a:t>
              </a:r>
              <a:endParaRPr lang="es-GT" sz="3400" b="1" dirty="0">
                <a:effectLst>
                  <a:outerShdw blurRad="38100" dist="38100" dir="2700000" algn="tl">
                    <a:srgbClr val="000000">
                      <a:alpha val="43137"/>
                    </a:srgbClr>
                  </a:outerShdw>
                </a:effectLst>
              </a:endParaRPr>
            </a:p>
          </p:txBody>
        </p:sp>
        <p:sp>
          <p:nvSpPr>
            <p:cNvPr id="9" name="Rectangle 8"/>
            <p:cNvSpPr/>
            <p:nvPr/>
          </p:nvSpPr>
          <p:spPr>
            <a:xfrm>
              <a:off x="1066800" y="357732"/>
              <a:ext cx="1735377" cy="837292"/>
            </a:xfrm>
            <a:prstGeom prst="rect">
              <a:avLst/>
            </a:prstGeom>
          </p:spPr>
          <p:txBody>
            <a:bodyPr wrap="none">
              <a:spAutoFit/>
            </a:bodyPr>
            <a:lstStyle/>
            <a:p>
              <a:r>
                <a:rPr lang="es-GT" sz="5100" b="1" dirty="0" smtClean="0">
                  <a:effectLst>
                    <a:outerShdw blurRad="38100" dist="38100" dir="2700000" algn="tl">
                      <a:srgbClr val="000000">
                        <a:alpha val="43137"/>
                      </a:srgbClr>
                    </a:outerShdw>
                  </a:effectLst>
                </a:rPr>
                <a:t>Grado</a:t>
              </a:r>
              <a:endParaRPr lang="es-GT" sz="5100" b="1" dirty="0">
                <a:effectLst>
                  <a:outerShdw blurRad="38100" dist="38100" dir="2700000" algn="tl">
                    <a:srgbClr val="000000">
                      <a:alpha val="43137"/>
                    </a:srgbClr>
                  </a:outerShdw>
                </a:effectLst>
              </a:endParaRP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9" name="Group 18"/>
          <p:cNvGrpSpPr/>
          <p:nvPr/>
        </p:nvGrpSpPr>
        <p:grpSpPr>
          <a:xfrm>
            <a:off x="745105" y="2872246"/>
            <a:ext cx="2379789" cy="1665463"/>
            <a:chOff x="1031136" y="1343650"/>
            <a:chExt cx="2379789" cy="1665463"/>
          </a:xfrm>
        </p:grpSpPr>
        <p:sp>
          <p:nvSpPr>
            <p:cNvPr id="20" name="Parallelogram 19"/>
            <p:cNvSpPr/>
            <p:nvPr/>
          </p:nvSpPr>
          <p:spPr>
            <a:xfrm rot="1293572" flipH="1">
              <a:off x="1031136" y="1366098"/>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1343650"/>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896882" y="1727121"/>
              <a:ext cx="988762"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 </a:t>
              </a:r>
            </a:p>
          </p:txBody>
        </p:sp>
      </p:grpSp>
    </p:spTree>
    <p:extLst>
      <p:ext uri="{BB962C8B-B14F-4D97-AF65-F5344CB8AC3E}">
        <p14:creationId xmlns:p14="http://schemas.microsoft.com/office/powerpoint/2010/main" val="3079073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sp>
        <p:nvSpPr>
          <p:cNvPr id="5" name="Rectangle 4"/>
          <p:cNvSpPr/>
          <p:nvPr/>
        </p:nvSpPr>
        <p:spPr>
          <a:xfrm>
            <a:off x="533400" y="762000"/>
            <a:ext cx="6858000" cy="9356408"/>
          </a:xfrm>
          <a:prstGeom prst="rect">
            <a:avLst/>
          </a:prstGeom>
        </p:spPr>
        <p:txBody>
          <a:bodyPr wrap="square">
            <a:spAutoFit/>
          </a:bodyPr>
          <a:lstStyle/>
          <a:p>
            <a:pPr algn="ctr"/>
            <a:r>
              <a:rPr lang="es-ES" sz="1600" b="1" u="sng" dirty="0" smtClean="0"/>
              <a:t>Salvemos </a:t>
            </a:r>
            <a:r>
              <a:rPr lang="es-ES" sz="1600" b="1" u="sng" dirty="0"/>
              <a:t>a las </a:t>
            </a:r>
            <a:r>
              <a:rPr lang="es-ES" sz="1600" b="1" u="sng" dirty="0" smtClean="0"/>
              <a:t>ballenas</a:t>
            </a:r>
          </a:p>
          <a:p>
            <a:pPr algn="ctr"/>
            <a:r>
              <a:rPr lang="en-US" sz="1200" i="1" dirty="0" smtClean="0"/>
              <a:t>Fuente: </a:t>
            </a:r>
            <a:r>
              <a:rPr lang="en-US" sz="1200" i="1" dirty="0" err="1"/>
              <a:t>Readworks</a:t>
            </a:r>
            <a:r>
              <a:rPr lang="en-US" sz="1200" i="1" dirty="0"/>
              <a:t> </a:t>
            </a:r>
            <a:endParaRPr lang="es-ES" sz="1200" b="1" u="sng" dirty="0"/>
          </a:p>
          <a:p>
            <a:pPr algn="ctr"/>
            <a:endParaRPr lang="es-ES" sz="1100" b="1" u="sng" dirty="0"/>
          </a:p>
          <a:p>
            <a:r>
              <a:rPr lang="es-ES" sz="1400" dirty="0"/>
              <a:t>“¡Salvemos a las ballenas!” Esto es lo que decía la calcomanía en el carro de </a:t>
            </a:r>
            <a:r>
              <a:rPr lang="es-ES" sz="1400" dirty="0" smtClean="0"/>
              <a:t>los Smith</a:t>
            </a:r>
            <a:r>
              <a:rPr lang="es-ES" sz="1400" dirty="0"/>
              <a:t>. Era una idea </a:t>
            </a:r>
            <a:r>
              <a:rPr lang="es-ES" sz="1400" b="1" dirty="0"/>
              <a:t>abstracta</a:t>
            </a:r>
            <a:r>
              <a:rPr lang="es-ES" sz="1400" dirty="0"/>
              <a:t>, por supuesto. A </a:t>
            </a:r>
            <a:r>
              <a:rPr lang="es-ES" sz="1400" dirty="0" err="1"/>
              <a:t>Jake</a:t>
            </a:r>
            <a:r>
              <a:rPr lang="es-ES" sz="1400" dirty="0"/>
              <a:t> le </a:t>
            </a:r>
            <a:r>
              <a:rPr lang="es-ES" sz="1400" dirty="0" smtClean="0"/>
              <a:t>gustaba la declaración que hacía la calcomanía.  </a:t>
            </a:r>
            <a:r>
              <a:rPr lang="es-ES" sz="1400" dirty="0"/>
              <a:t>Él simplemente no esperaba tener la oportunidad de salvar una ballena </a:t>
            </a:r>
            <a:r>
              <a:rPr lang="es-ES" sz="1400" dirty="0" smtClean="0"/>
              <a:t>de verdad, </a:t>
            </a:r>
            <a:r>
              <a:rPr lang="es-ES" sz="1400" dirty="0"/>
              <a:t>una justo en su propio vecindario. Era un sábado por la mañana cuando el periódico informó </a:t>
            </a:r>
            <a:r>
              <a:rPr lang="es-ES" sz="1400" dirty="0" smtClean="0"/>
              <a:t>sobre avistamientos </a:t>
            </a:r>
            <a:r>
              <a:rPr lang="es-ES" sz="1400" dirty="0"/>
              <a:t>de ballenas.</a:t>
            </a:r>
          </a:p>
          <a:p>
            <a:endParaRPr lang="es-ES" sz="1400" dirty="0"/>
          </a:p>
          <a:p>
            <a:r>
              <a:rPr lang="es-ES" sz="1400" dirty="0"/>
              <a:t>Una </a:t>
            </a:r>
            <a:r>
              <a:rPr lang="es-ES" sz="1400" b="1" dirty="0"/>
              <a:t>manada</a:t>
            </a:r>
            <a:r>
              <a:rPr lang="es-ES" sz="1400" dirty="0"/>
              <a:t> (</a:t>
            </a:r>
            <a:r>
              <a:rPr lang="es-ES" sz="1400" i="1" dirty="0" err="1"/>
              <a:t>pod</a:t>
            </a:r>
            <a:r>
              <a:rPr lang="es-ES" sz="1400" dirty="0"/>
              <a:t>) de los mamíferos </a:t>
            </a:r>
            <a:r>
              <a:rPr lang="es-ES" sz="1400" dirty="0" smtClean="0"/>
              <a:t>estaba </a:t>
            </a:r>
            <a:r>
              <a:rPr lang="es-ES" sz="1400" dirty="0"/>
              <a:t>nadando cerca de la orilla. Toda la gente de los alrededores de la playa salieron corriendo a la orilla para </a:t>
            </a:r>
            <a:r>
              <a:rPr lang="es-ES" sz="1400" dirty="0" smtClean="0"/>
              <a:t>verlas</a:t>
            </a:r>
            <a:r>
              <a:rPr lang="es-ES" sz="1400" dirty="0"/>
              <a:t>. Ellos estaban esperando un espectáculo hermoso, mejor que </a:t>
            </a:r>
            <a:r>
              <a:rPr lang="es-ES" sz="1400" dirty="0" smtClean="0"/>
              <a:t>en una </a:t>
            </a:r>
            <a:r>
              <a:rPr lang="es-ES" sz="1400" dirty="0"/>
              <a:t>película, </a:t>
            </a:r>
            <a:r>
              <a:rPr lang="es-ES" sz="1400" dirty="0" smtClean="0"/>
              <a:t>pero no esperaban tener que hacer algo. </a:t>
            </a:r>
            <a:endParaRPr lang="es-ES" sz="1400" i="1" dirty="0"/>
          </a:p>
          <a:p>
            <a:endParaRPr lang="es-ES" sz="1400" dirty="0"/>
          </a:p>
          <a:p>
            <a:r>
              <a:rPr lang="es-ES" sz="1400" dirty="0"/>
              <a:t>Entonces, una ballena nadó hacia ellos, directamente a la orilla. Llegó con las olas, y cuando las olas retrocedieron, la ballena se quedó. Su enorme cuerpo </a:t>
            </a:r>
            <a:r>
              <a:rPr lang="es-ES" sz="1400" dirty="0" smtClean="0"/>
              <a:t>descansó sobre </a:t>
            </a:r>
            <a:r>
              <a:rPr lang="es-ES" sz="1400" dirty="0"/>
              <a:t>la arena. De repente, </a:t>
            </a:r>
            <a:r>
              <a:rPr lang="es-ES" sz="1400" dirty="0" err="1"/>
              <a:t>Jake</a:t>
            </a:r>
            <a:r>
              <a:rPr lang="es-ES" sz="1400" dirty="0"/>
              <a:t> y su familia y todos los demás dejaron de ser </a:t>
            </a:r>
            <a:r>
              <a:rPr lang="es-ES" sz="1400" dirty="0" smtClean="0"/>
              <a:t>espectadores. </a:t>
            </a:r>
            <a:r>
              <a:rPr lang="es-ES" sz="1400" dirty="0"/>
              <a:t>Debían convertirse en socorristas. Algunas personas corrieron hacia el animal. Empujaron y trataron de forzar a la ballena </a:t>
            </a:r>
            <a:r>
              <a:rPr lang="es-ES" sz="1400" dirty="0" smtClean="0"/>
              <a:t>de regreso al agua</a:t>
            </a:r>
            <a:r>
              <a:rPr lang="es-ES" sz="1400" dirty="0"/>
              <a:t>, pero fue inútil. Un equipo de rescate de animales  llegó rápidamente en un camión con enormes grúas y camillas para ayudar a mover al enorme animal.</a:t>
            </a:r>
          </a:p>
          <a:p>
            <a:endParaRPr lang="es-ES" sz="1400" dirty="0"/>
          </a:p>
          <a:p>
            <a:r>
              <a:rPr lang="es-ES" sz="1400" dirty="0" err="1"/>
              <a:t>Jake</a:t>
            </a:r>
            <a:r>
              <a:rPr lang="es-ES" sz="1400" dirty="0"/>
              <a:t> y su familia  no pudieron hacer mucho en la playa, así que fueron a casa a preparar </a:t>
            </a:r>
            <a:r>
              <a:rPr lang="es-ES" sz="1400" dirty="0" smtClean="0"/>
              <a:t>sándwiches y </a:t>
            </a:r>
            <a:r>
              <a:rPr lang="es-ES" sz="1400" dirty="0"/>
              <a:t>té caliente para </a:t>
            </a:r>
            <a:r>
              <a:rPr lang="es-ES" sz="1400" dirty="0" smtClean="0"/>
              <a:t>llevarlo </a:t>
            </a:r>
            <a:r>
              <a:rPr lang="es-ES" sz="1400" dirty="0"/>
              <a:t>a los socorristas. Al menos, </a:t>
            </a:r>
            <a:r>
              <a:rPr lang="es-ES" sz="1400" dirty="0" err="1"/>
              <a:t>Jake</a:t>
            </a:r>
            <a:r>
              <a:rPr lang="es-ES" sz="1400" dirty="0"/>
              <a:t> </a:t>
            </a:r>
            <a:r>
              <a:rPr lang="es-ES" sz="1400" dirty="0" smtClean="0"/>
              <a:t>pensó, podían ayudar </a:t>
            </a:r>
            <a:r>
              <a:rPr lang="es-ES" sz="1400" dirty="0"/>
              <a:t>de alguna manera.</a:t>
            </a:r>
          </a:p>
          <a:p>
            <a:endParaRPr lang="es-ES" sz="1400" dirty="0"/>
          </a:p>
          <a:p>
            <a:r>
              <a:rPr lang="es-ES" sz="1400" dirty="0"/>
              <a:t>De regreso en la playa, ellos ofrecieron la comida a los socorristas y estuvieron contentos de ver </a:t>
            </a:r>
            <a:r>
              <a:rPr lang="es-ES" sz="1400" dirty="0" smtClean="0"/>
              <a:t>que esta hacía falta.  Estaba oscureciendo.  Algunas </a:t>
            </a:r>
            <a:r>
              <a:rPr lang="es-ES" sz="1400" dirty="0"/>
              <a:t>personas alinearon sus carros para </a:t>
            </a:r>
            <a:r>
              <a:rPr lang="es-ES" sz="1400" dirty="0" smtClean="0"/>
              <a:t>alumbrar con sus faros en dirección de la </a:t>
            </a:r>
            <a:r>
              <a:rPr lang="es-ES" sz="1400" dirty="0"/>
              <a:t>playa. Los socorristas no </a:t>
            </a:r>
            <a:r>
              <a:rPr lang="es-ES" sz="1400" dirty="0" smtClean="0"/>
              <a:t>se daban por </a:t>
            </a:r>
            <a:r>
              <a:rPr lang="es-ES" sz="1400" dirty="0"/>
              <a:t>vencidos. Mientras la marea subía, ellos empujaron a la ballena entre las olas.  </a:t>
            </a:r>
          </a:p>
          <a:p>
            <a:endParaRPr lang="es-ES" sz="1400" dirty="0"/>
          </a:p>
          <a:p>
            <a:r>
              <a:rPr lang="es-ES" sz="1400" dirty="0"/>
              <a:t>Ellos celebraron cuando la ballena se dirigió al mar. Ella nadó mar adentro </a:t>
            </a:r>
            <a:r>
              <a:rPr lang="es-ES" sz="1400" dirty="0" smtClean="0"/>
              <a:t>alrededor de una </a:t>
            </a:r>
            <a:r>
              <a:rPr lang="es-ES" sz="1400" dirty="0"/>
              <a:t>milla </a:t>
            </a:r>
            <a:r>
              <a:rPr lang="es-ES" sz="1400" dirty="0" smtClean="0"/>
              <a:t>y luego desapareció por un momento bajo </a:t>
            </a:r>
            <a:r>
              <a:rPr lang="es-ES" sz="1400" dirty="0"/>
              <a:t>el mar. </a:t>
            </a:r>
            <a:r>
              <a:rPr lang="es-ES" sz="1400" dirty="0" smtClean="0"/>
              <a:t>Entonces, </a:t>
            </a:r>
            <a:r>
              <a:rPr lang="es-ES" sz="1400" dirty="0"/>
              <a:t>en lo que </a:t>
            </a:r>
            <a:r>
              <a:rPr lang="es-ES" sz="1400" dirty="0" smtClean="0"/>
              <a:t>pareció </a:t>
            </a:r>
            <a:r>
              <a:rPr lang="es-ES" sz="1400" dirty="0"/>
              <a:t>un salto de alegría, la ballena se elevó en un arco sobre el agua, un espectáculo que fue </a:t>
            </a:r>
            <a:r>
              <a:rPr lang="es-ES" sz="1400" dirty="0" smtClean="0"/>
              <a:t>su </a:t>
            </a:r>
            <a:r>
              <a:rPr lang="es-ES" sz="1400" dirty="0"/>
              <a:t>recompensa </a:t>
            </a:r>
            <a:r>
              <a:rPr lang="es-ES" sz="1400" dirty="0" smtClean="0"/>
              <a:t>por ayudar.</a:t>
            </a:r>
            <a:endParaRPr lang="es-ES" sz="1400" dirty="0"/>
          </a:p>
          <a:p>
            <a:endParaRPr lang="es-ES" sz="1400" dirty="0"/>
          </a:p>
          <a:p>
            <a:r>
              <a:rPr lang="es-ES" sz="1400" dirty="0"/>
              <a:t>1 </a:t>
            </a:r>
            <a:r>
              <a:rPr lang="es-ES" sz="1400" b="1" dirty="0"/>
              <a:t>abstracta: </a:t>
            </a:r>
            <a:r>
              <a:rPr lang="es-ES" sz="1400" dirty="0" smtClean="0"/>
              <a:t>expresa </a:t>
            </a:r>
            <a:r>
              <a:rPr lang="es-ES" sz="1400" dirty="0"/>
              <a:t>una cualidad o idea sin hacer referencia a una persona </a:t>
            </a:r>
            <a:r>
              <a:rPr lang="es-ES" sz="1400" dirty="0" smtClean="0"/>
              <a:t>o cosa real</a:t>
            </a:r>
            <a:endParaRPr lang="es-ES" sz="1400" dirty="0"/>
          </a:p>
          <a:p>
            <a:pPr marL="112713" indent="-112713"/>
            <a:r>
              <a:rPr lang="es-ES" sz="1400" dirty="0"/>
              <a:t>2 </a:t>
            </a:r>
            <a:r>
              <a:rPr lang="es-ES" sz="1400" b="1" dirty="0"/>
              <a:t>manada (</a:t>
            </a:r>
            <a:r>
              <a:rPr lang="es-ES" sz="1400" b="1" i="1" dirty="0" err="1"/>
              <a:t>pod</a:t>
            </a:r>
            <a:r>
              <a:rPr lang="es-ES" sz="1400" b="1" dirty="0"/>
              <a:t>): </a:t>
            </a:r>
            <a:r>
              <a:rPr lang="es-ES" sz="1400" dirty="0"/>
              <a:t>un grupo de ballenas </a:t>
            </a:r>
            <a:r>
              <a:rPr lang="es-ES" sz="1400" dirty="0" smtClean="0"/>
              <a:t>reunidas, </a:t>
            </a:r>
            <a:r>
              <a:rPr lang="es-ES" sz="1400" dirty="0"/>
              <a:t>como </a:t>
            </a:r>
            <a:r>
              <a:rPr lang="es-ES" sz="1400" dirty="0" smtClean="0"/>
              <a:t>un “banco” de </a:t>
            </a:r>
            <a:r>
              <a:rPr lang="es-ES" sz="1400" dirty="0"/>
              <a:t>peces o un </a:t>
            </a:r>
            <a:r>
              <a:rPr lang="es-ES" sz="1400" dirty="0" smtClean="0"/>
              <a:t> rebaño de ganado</a:t>
            </a:r>
            <a:endParaRPr lang="es-ES" sz="1400" dirty="0"/>
          </a:p>
          <a:p>
            <a:endParaRPr lang="en-US" sz="1400" dirty="0" smtClean="0"/>
          </a:p>
          <a:p>
            <a:r>
              <a:rPr lang="en-US" sz="900" dirty="0" smtClean="0"/>
              <a:t>ReaderWorks.org </a:t>
            </a:r>
            <a:r>
              <a:rPr lang="en-US" sz="900" dirty="0"/>
              <a:t>    </a:t>
            </a:r>
          </a:p>
          <a:p>
            <a:r>
              <a:rPr lang="en-US" sz="900" dirty="0"/>
              <a:t>Text: Copyright © 2007 Weekly Reader Corporation.  All rights reserved. </a:t>
            </a:r>
          </a:p>
          <a:p>
            <a:r>
              <a:rPr lang="en-US" sz="900" i="1" dirty="0"/>
              <a:t>Weekly Reader</a:t>
            </a:r>
            <a:r>
              <a:rPr lang="en-US" sz="900" dirty="0"/>
              <a:t> is a registered trademark of Weekly Reader Corporation.   </a:t>
            </a:r>
          </a:p>
          <a:p>
            <a:r>
              <a:rPr lang="en-US" sz="900" dirty="0"/>
              <a:t>Used by permission.  </a:t>
            </a:r>
          </a:p>
          <a:p>
            <a:r>
              <a:rPr lang="en-US" sz="900" dirty="0"/>
              <a:t>© 2010 Urban Education Exchange.  All rights reserved. </a:t>
            </a:r>
            <a:endParaRPr lang="en-US" sz="1400" dirty="0"/>
          </a:p>
        </p:txBody>
      </p:sp>
      <p:sp>
        <p:nvSpPr>
          <p:cNvPr id="6" name="Rectangle 5"/>
          <p:cNvSpPr/>
          <p:nvPr/>
        </p:nvSpPr>
        <p:spPr>
          <a:xfrm>
            <a:off x="5075275" y="199743"/>
            <a:ext cx="2480930" cy="784830"/>
          </a:xfrm>
          <a:prstGeom prst="rect">
            <a:avLst/>
          </a:prstGeom>
        </p:spPr>
        <p:txBody>
          <a:bodyPr wrap="square">
            <a:spAutoFit/>
          </a:bodyPr>
          <a:lstStyle/>
          <a:p>
            <a:r>
              <a:rPr lang="en-US" sz="900" dirty="0" err="1" smtClean="0"/>
              <a:t>Equivalencia</a:t>
            </a:r>
            <a:r>
              <a:rPr lang="en-US" sz="900" dirty="0" smtClean="0"/>
              <a:t> de </a:t>
            </a:r>
            <a:r>
              <a:rPr lang="en-US" sz="900" dirty="0" err="1" smtClean="0"/>
              <a:t>grado</a:t>
            </a:r>
            <a:r>
              <a:rPr lang="en-US" sz="900" dirty="0" smtClean="0"/>
              <a:t>: </a:t>
            </a:r>
            <a:r>
              <a:rPr lang="en-US" sz="900" dirty="0"/>
              <a:t>4.3</a:t>
            </a:r>
          </a:p>
          <a:p>
            <a:r>
              <a:rPr lang="en-US" sz="900" dirty="0" err="1" smtClean="0"/>
              <a:t>Escala</a:t>
            </a:r>
            <a:r>
              <a:rPr lang="en-US" sz="900" dirty="0" smtClean="0"/>
              <a:t> </a:t>
            </a:r>
            <a:r>
              <a:rPr lang="en-US" sz="900" i="1" dirty="0" smtClean="0"/>
              <a:t>Lexile</a:t>
            </a:r>
            <a:r>
              <a:rPr lang="en-US" sz="900" dirty="0" smtClean="0"/>
              <a:t>:760L</a:t>
            </a:r>
            <a:endParaRPr lang="en-US" sz="900" b="1" dirty="0"/>
          </a:p>
          <a:p>
            <a:r>
              <a:rPr lang="en-US" sz="900" dirty="0" err="1" smtClean="0"/>
              <a:t>Promedio</a:t>
            </a:r>
            <a:r>
              <a:rPr lang="en-US" sz="900" dirty="0" smtClean="0"/>
              <a:t> del largo de la oración:12.76</a:t>
            </a:r>
            <a:endParaRPr lang="en-US" sz="900" b="1" dirty="0"/>
          </a:p>
          <a:p>
            <a:r>
              <a:rPr lang="en-US" sz="900" dirty="0" err="1" smtClean="0"/>
              <a:t>Promedio</a:t>
            </a:r>
            <a:r>
              <a:rPr lang="en-US" sz="900" dirty="0" smtClean="0"/>
              <a:t> de la </a:t>
            </a:r>
            <a:r>
              <a:rPr lang="en-US" sz="900" dirty="0" err="1" smtClean="0"/>
              <a:t>frecuencia</a:t>
            </a:r>
            <a:r>
              <a:rPr lang="en-US" sz="900" dirty="0" smtClean="0"/>
              <a:t> de palabras: </a:t>
            </a:r>
            <a:r>
              <a:rPr lang="en-US" sz="900" dirty="0"/>
              <a:t>3.77</a:t>
            </a:r>
            <a:endParaRPr lang="en-US" sz="900" b="1" dirty="0"/>
          </a:p>
          <a:p>
            <a:r>
              <a:rPr lang="en-US" sz="900" dirty="0" err="1" smtClean="0"/>
              <a:t>Número</a:t>
            </a:r>
            <a:r>
              <a:rPr lang="en-US" sz="900" dirty="0" smtClean="0"/>
              <a:t> de palabras: </a:t>
            </a:r>
            <a:r>
              <a:rPr lang="en-US" sz="900" dirty="0"/>
              <a:t>370 </a:t>
            </a:r>
            <a:endParaRPr lang="en-US" sz="900" b="1" dirty="0">
              <a:effectLst/>
            </a:endParaRPr>
          </a:p>
        </p:txBody>
      </p:sp>
    </p:spTree>
    <p:extLst>
      <p:ext uri="{BB962C8B-B14F-4D97-AF65-F5344CB8AC3E}">
        <p14:creationId xmlns:p14="http://schemas.microsoft.com/office/powerpoint/2010/main" val="1151566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17986" y="696115"/>
            <a:ext cx="6406715" cy="3626919"/>
          </a:xfrm>
          <a:prstGeom prst="rect">
            <a:avLst/>
          </a:prstGeom>
        </p:spPr>
        <p:txBody>
          <a:bodyPr wrap="square" lIns="101881" tIns="50941" rIns="101881" bIns="50941">
            <a:spAutoFit/>
          </a:bodyPr>
          <a:lstStyle/>
          <a:p>
            <a:endParaRPr lang="en-US" sz="1700" dirty="0">
              <a:latin typeface="Helvetica" pitchFamily="34" charset="0"/>
              <a:cs typeface="Helvetica" pitchFamily="34" charset="0"/>
            </a:endParaRPr>
          </a:p>
          <a:p>
            <a:pPr marL="342900" indent="-342900">
              <a:buAutoNum type="arabicPeriod"/>
            </a:pPr>
            <a:r>
              <a:rPr lang="es-ES" sz="1700" b="1" dirty="0" smtClean="0">
                <a:latin typeface="Helvetica" pitchFamily="34" charset="0"/>
                <a:cs typeface="Helvetica" pitchFamily="34" charset="0"/>
              </a:rPr>
              <a:t>¿Qué </a:t>
            </a:r>
            <a:r>
              <a:rPr lang="es-ES" sz="1700" b="1" dirty="0">
                <a:latin typeface="Helvetica" pitchFamily="34" charset="0"/>
                <a:cs typeface="Helvetica" pitchFamily="34" charset="0"/>
              </a:rPr>
              <a:t>le dice al </a:t>
            </a:r>
            <a:r>
              <a:rPr lang="es-ES" sz="1700" b="1" dirty="0" smtClean="0">
                <a:latin typeface="Helvetica" pitchFamily="34" charset="0"/>
                <a:cs typeface="Helvetica" pitchFamily="34" charset="0"/>
              </a:rPr>
              <a:t>lector la oración "</a:t>
            </a:r>
            <a:r>
              <a:rPr lang="es-ES" sz="1700" b="1" dirty="0" smtClean="0">
                <a:latin typeface="Helvetica" pitchFamily="34" charset="0"/>
              </a:rPr>
              <a:t>De repente, </a:t>
            </a:r>
            <a:r>
              <a:rPr lang="es-ES" sz="1700" b="1" dirty="0" err="1" smtClean="0">
                <a:latin typeface="Helvetica" pitchFamily="34" charset="0"/>
              </a:rPr>
              <a:t>Jake</a:t>
            </a:r>
            <a:r>
              <a:rPr lang="es-ES" sz="1700" b="1" dirty="0" smtClean="0">
                <a:latin typeface="Helvetica" pitchFamily="34" charset="0"/>
              </a:rPr>
              <a:t> y su familia y todos los demás dejaron de ser espectadores.</a:t>
            </a:r>
            <a:r>
              <a:rPr lang="es-ES" sz="1700" b="1" dirty="0" smtClean="0">
                <a:latin typeface="Helvetica" pitchFamily="34" charset="0"/>
                <a:cs typeface="Helvetica" pitchFamily="34" charset="0"/>
              </a:rPr>
              <a:t>"?</a:t>
            </a:r>
          </a:p>
          <a:p>
            <a:pPr marL="342900" indent="-342900">
              <a:buAutoNum type="arabicPeriod"/>
            </a:pPr>
            <a:endParaRPr lang="es-ES" sz="1700" b="1" dirty="0" smtClean="0">
              <a:latin typeface="Helvetica" pitchFamily="34" charset="0"/>
              <a:cs typeface="Helvetica" pitchFamily="34" charset="0"/>
            </a:endParaRPr>
          </a:p>
          <a:p>
            <a:pPr marL="681038" indent="-334963">
              <a:buFont typeface="+mj-lt"/>
              <a:buAutoNum type="alphaUcPeriod"/>
            </a:pPr>
            <a:r>
              <a:rPr lang="es-ES" sz="1600" dirty="0" smtClean="0">
                <a:latin typeface="Helvetica" panose="020B0604020202020204" pitchFamily="34" charset="0"/>
                <a:cs typeface="Helvetica" panose="020B0604020202020204" pitchFamily="34" charset="0"/>
              </a:rPr>
              <a:t>Ellos ya no podían ver a la ballena.</a:t>
            </a:r>
          </a:p>
          <a:p>
            <a:pPr marL="681038" indent="-334963">
              <a:buFont typeface="+mj-lt"/>
              <a:buAutoNum type="alphaUcPeriod"/>
            </a:pPr>
            <a:endParaRPr lang="es-ES" sz="1600" dirty="0" smtClean="0">
              <a:latin typeface="Helvetica" panose="020B0604020202020204" pitchFamily="34" charset="0"/>
              <a:cs typeface="Helvetica" panose="020B0604020202020204" pitchFamily="34" charset="0"/>
            </a:endParaRPr>
          </a:p>
          <a:p>
            <a:pPr marL="681038" indent="-334963">
              <a:buFont typeface="+mj-lt"/>
              <a:buAutoNum type="alphaUcPeriod"/>
            </a:pPr>
            <a:r>
              <a:rPr lang="es-ES" sz="1600" dirty="0" smtClean="0">
                <a:latin typeface="Helvetica" panose="020B0604020202020204" pitchFamily="34" charset="0"/>
                <a:cs typeface="Helvetica" panose="020B0604020202020204" pitchFamily="34" charset="0"/>
              </a:rPr>
              <a:t>Se necesitaba de ellos para ayudar a salvar a la ballena, en lugar de que solo disfrutaran viéndola.</a:t>
            </a:r>
          </a:p>
          <a:p>
            <a:pPr marL="681038" indent="-334963">
              <a:buFont typeface="+mj-lt"/>
              <a:buAutoNum type="alphaUcPeriod"/>
            </a:pPr>
            <a:endParaRPr lang="es-ES" sz="1600" dirty="0" smtClean="0">
              <a:latin typeface="Helvetica" panose="020B0604020202020204" pitchFamily="34" charset="0"/>
              <a:cs typeface="Helvetica" panose="020B0604020202020204" pitchFamily="34" charset="0"/>
            </a:endParaRPr>
          </a:p>
          <a:p>
            <a:pPr marL="681038" indent="-334963">
              <a:buFont typeface="+mj-lt"/>
              <a:buAutoNum type="alphaUcPeriod"/>
            </a:pPr>
            <a:r>
              <a:rPr lang="es-ES" sz="1600" dirty="0" smtClean="0">
                <a:latin typeface="Helvetica" panose="020B0604020202020204" pitchFamily="34" charset="0"/>
                <a:cs typeface="Helvetica" panose="020B0604020202020204" pitchFamily="34" charset="0"/>
              </a:rPr>
              <a:t>Una ballena se quedó varada en la playa. </a:t>
            </a:r>
          </a:p>
          <a:p>
            <a:pPr marL="681038" indent="-334963">
              <a:buFont typeface="+mj-lt"/>
              <a:buAutoNum type="alphaUcPeriod"/>
            </a:pPr>
            <a:endParaRPr lang="es-ES" sz="1600" dirty="0" smtClean="0">
              <a:latin typeface="Helvetica" panose="020B0604020202020204" pitchFamily="34" charset="0"/>
              <a:cs typeface="Helvetica" panose="020B0604020202020204" pitchFamily="34" charset="0"/>
            </a:endParaRPr>
          </a:p>
          <a:p>
            <a:pPr marL="681038" indent="-334963">
              <a:buFont typeface="+mj-lt"/>
              <a:buAutoNum type="alphaUcPeriod"/>
            </a:pPr>
            <a:r>
              <a:rPr lang="es-ES" sz="1600" dirty="0" smtClean="0">
                <a:latin typeface="Helvetica" panose="020B0604020202020204" pitchFamily="34" charset="0"/>
                <a:cs typeface="Helvetica" panose="020B0604020202020204" pitchFamily="34" charset="0"/>
              </a:rPr>
              <a:t>Los espectadores son personas que van a ver lugares y cosas interesantes</a:t>
            </a:r>
            <a:r>
              <a:rPr lang="en-US" sz="1600" dirty="0" smtClean="0">
                <a:latin typeface="Helvetica" panose="020B0604020202020204" pitchFamily="34" charset="0"/>
                <a:cs typeface="Helvetica" panose="020B0604020202020204" pitchFamily="34" charset="0"/>
              </a:rPr>
              <a:t>. </a:t>
            </a:r>
            <a:endParaRPr lang="en-US" sz="16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cxnSp>
        <p:nvCxnSpPr>
          <p:cNvPr id="11" name="Straight Connector 10"/>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84694" y="5290502"/>
            <a:ext cx="6440007" cy="3580752"/>
          </a:xfrm>
          <a:prstGeom prst="rect">
            <a:avLst/>
          </a:prstGeom>
        </p:spPr>
        <p:txBody>
          <a:bodyPr wrap="square" lIns="101881" tIns="50941" rIns="101881" bIns="50941">
            <a:spAutoFit/>
          </a:bodyPr>
          <a:lstStyle/>
          <a:p>
            <a:endParaRPr lang="en-US" sz="1700" dirty="0">
              <a:latin typeface="Helvetica" pitchFamily="34" charset="0"/>
              <a:cs typeface="Helvetica" pitchFamily="34" charset="0"/>
            </a:endParaRPr>
          </a:p>
          <a:p>
            <a:pPr marL="240944" indent="-240944"/>
            <a:r>
              <a:rPr lang="es-ES" sz="1700" b="1" dirty="0" smtClean="0">
                <a:latin typeface="Helvetica" pitchFamily="34" charset="0"/>
                <a:cs typeface="Helvetica" pitchFamily="34" charset="0"/>
              </a:rPr>
              <a:t>2.  ¿Qué declaración dice qué evento ocurrirá en el texto? </a:t>
            </a:r>
          </a:p>
          <a:p>
            <a:pPr marL="240944" indent="-240944"/>
            <a:endParaRPr lang="es-ES" sz="1600" b="1" dirty="0" smtClean="0">
              <a:latin typeface="Helvetica" pitchFamily="34" charset="0"/>
              <a:cs typeface="Helvetica" pitchFamily="34" charset="0"/>
            </a:endParaRPr>
          </a:p>
          <a:p>
            <a:pPr marL="690563" indent="-341313">
              <a:buFont typeface="+mj-lt"/>
              <a:buAutoNum type="alphaUcPeriod"/>
            </a:pPr>
            <a:r>
              <a:rPr lang="es-ES" sz="1600" dirty="0" smtClean="0">
                <a:latin typeface="Helvetica" panose="020B0604020202020204" pitchFamily="34" charset="0"/>
                <a:cs typeface="Helvetica" panose="020B0604020202020204" pitchFamily="34" charset="0"/>
              </a:rPr>
              <a:t>“</a:t>
            </a:r>
            <a:r>
              <a:rPr lang="es-ES" sz="1600" dirty="0" smtClean="0">
                <a:latin typeface="Helvetica" pitchFamily="34" charset="0"/>
              </a:rPr>
              <a:t>El sábado por la mañana el periódico informó por primera vez sobre avistamientos de ballenas</a:t>
            </a:r>
            <a:r>
              <a:rPr lang="es-ES" sz="1600" dirty="0" smtClean="0">
                <a:latin typeface="Helvetica" panose="020B0604020202020204" pitchFamily="34" charset="0"/>
                <a:cs typeface="Helvetica" panose="020B0604020202020204" pitchFamily="34" charset="0"/>
              </a:rPr>
              <a:t>.”</a:t>
            </a:r>
          </a:p>
          <a:p>
            <a:pPr marL="690563" indent="-341313">
              <a:buFont typeface="+mj-lt"/>
              <a:buAutoNum type="alphaUcPeriod"/>
            </a:pPr>
            <a:endParaRPr lang="es-ES" sz="1600" dirty="0" smtClean="0">
              <a:latin typeface="Helvetica" panose="020B0604020202020204" pitchFamily="34" charset="0"/>
              <a:cs typeface="Helvetica" panose="020B0604020202020204" pitchFamily="34" charset="0"/>
            </a:endParaRPr>
          </a:p>
          <a:p>
            <a:pPr marL="690563" indent="-341313">
              <a:buFont typeface="+mj-lt"/>
              <a:buAutoNum type="alphaUcPeriod"/>
            </a:pPr>
            <a:r>
              <a:rPr lang="es-ES" sz="1600" dirty="0" smtClean="0">
                <a:latin typeface="Helvetica" panose="020B0604020202020204" pitchFamily="34" charset="0"/>
                <a:cs typeface="Helvetica" panose="020B0604020202020204" pitchFamily="34" charset="0"/>
              </a:rPr>
              <a:t>“Una </a:t>
            </a:r>
            <a:r>
              <a:rPr lang="es-ES" sz="1600" b="1" dirty="0" smtClean="0">
                <a:latin typeface="Helvetica" panose="020B0604020202020204" pitchFamily="34" charset="0"/>
                <a:cs typeface="Helvetica" panose="020B0604020202020204" pitchFamily="34" charset="0"/>
              </a:rPr>
              <a:t>manada (</a:t>
            </a:r>
            <a:r>
              <a:rPr lang="es-ES" sz="1600" b="1" i="1" dirty="0" err="1" smtClean="0">
                <a:latin typeface="Helvetica" panose="020B0604020202020204" pitchFamily="34" charset="0"/>
                <a:cs typeface="Helvetica" panose="020B0604020202020204" pitchFamily="34" charset="0"/>
              </a:rPr>
              <a:t>pod</a:t>
            </a:r>
            <a:r>
              <a:rPr lang="es-ES" sz="1600" b="1" dirty="0" smtClean="0">
                <a:latin typeface="Helvetica" panose="020B0604020202020204" pitchFamily="34" charset="0"/>
                <a:cs typeface="Helvetica" panose="020B0604020202020204" pitchFamily="34" charset="0"/>
              </a:rPr>
              <a:t>)</a:t>
            </a:r>
            <a:r>
              <a:rPr lang="es-ES" sz="1600" dirty="0" smtClean="0">
                <a:latin typeface="Helvetica" panose="020B0604020202020204" pitchFamily="34" charset="0"/>
                <a:cs typeface="Helvetica" panose="020B0604020202020204" pitchFamily="34" charset="0"/>
              </a:rPr>
              <a:t> de los mamíferos estaba nadando cerca de la orilla.”</a:t>
            </a:r>
          </a:p>
          <a:p>
            <a:pPr marL="690563" indent="-341313">
              <a:buFont typeface="+mj-lt"/>
              <a:buAutoNum type="alphaUcPeriod"/>
            </a:pPr>
            <a:endParaRPr lang="es-ES" sz="1600" dirty="0" smtClean="0">
              <a:latin typeface="Helvetica" panose="020B0604020202020204" pitchFamily="34" charset="0"/>
              <a:cs typeface="Helvetica" panose="020B0604020202020204" pitchFamily="34" charset="0"/>
            </a:endParaRPr>
          </a:p>
          <a:p>
            <a:pPr marL="690563" indent="-341313">
              <a:buFont typeface="+mj-lt"/>
              <a:buAutoNum type="alphaUcPeriod"/>
            </a:pPr>
            <a:r>
              <a:rPr lang="es-ES" sz="1600" dirty="0" smtClean="0">
                <a:latin typeface="Helvetica" panose="020B0604020202020204" pitchFamily="34" charset="0"/>
                <a:cs typeface="Helvetica" panose="020B0604020202020204" pitchFamily="34" charset="0"/>
              </a:rPr>
              <a:t>“</a:t>
            </a:r>
            <a:r>
              <a:rPr lang="es-ES" sz="1600" dirty="0" smtClean="0">
                <a:latin typeface="Helvetica" pitchFamily="34" charset="0"/>
              </a:rPr>
              <a:t>Él simplemente no esperaba tener la oportunidad de salvar una ballena de verdad</a:t>
            </a:r>
            <a:r>
              <a:rPr lang="es-ES" sz="1600" dirty="0" smtClean="0">
                <a:latin typeface="Helvetica" panose="020B0604020202020204" pitchFamily="34" charset="0"/>
                <a:cs typeface="Helvetica" panose="020B0604020202020204" pitchFamily="34" charset="0"/>
              </a:rPr>
              <a:t>.”</a:t>
            </a:r>
          </a:p>
          <a:p>
            <a:pPr marL="690563" indent="-341313">
              <a:buFont typeface="+mj-lt"/>
              <a:buAutoNum type="alphaUcPeriod"/>
            </a:pPr>
            <a:endParaRPr lang="es-ES" sz="1600" dirty="0" smtClean="0">
              <a:latin typeface="Helvetica" panose="020B0604020202020204" pitchFamily="34" charset="0"/>
              <a:cs typeface="Helvetica" panose="020B0604020202020204" pitchFamily="34" charset="0"/>
            </a:endParaRPr>
          </a:p>
          <a:p>
            <a:pPr marL="690563" indent="-341313">
              <a:buFont typeface="+mj-lt"/>
              <a:buAutoNum type="alphaUcPeriod"/>
            </a:pPr>
            <a:r>
              <a:rPr lang="es-ES" sz="1600" dirty="0" smtClean="0">
                <a:latin typeface="Helvetica" panose="020B0604020202020204" pitchFamily="34" charset="0"/>
                <a:cs typeface="Helvetica" panose="020B0604020202020204" pitchFamily="34" charset="0"/>
              </a:rPr>
              <a:t>“</a:t>
            </a:r>
            <a:r>
              <a:rPr lang="es-ES" sz="1600" dirty="0" smtClean="0">
                <a:latin typeface="Helvetica" pitchFamily="34" charset="0"/>
              </a:rPr>
              <a:t>¡Salvemos a las ballenas!” Esto es lo que decía la calcomanía en el carro de los Smith</a:t>
            </a:r>
            <a:r>
              <a:rPr lang="es-ES" sz="1600" dirty="0" smtClean="0">
                <a:latin typeface="Helvetica" panose="020B0604020202020204" pitchFamily="34" charset="0"/>
                <a:cs typeface="Helvetica" panose="020B0604020202020204" pitchFamily="34" charset="0"/>
              </a:rPr>
              <a:t>.”</a:t>
            </a:r>
            <a:endParaRPr lang="es-ES" sz="1600" dirty="0">
              <a:latin typeface="Helvetica" pitchFamily="34" charset="0"/>
              <a:cs typeface="Helvetica"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84039648"/>
              </p:ext>
            </p:extLst>
          </p:nvPr>
        </p:nvGraphicFramePr>
        <p:xfrm>
          <a:off x="5105400" y="9036367"/>
          <a:ext cx="1862138" cy="420624"/>
        </p:xfrm>
        <a:graphic>
          <a:graphicData uri="http://schemas.openxmlformats.org/drawingml/2006/table">
            <a:tbl>
              <a:tblPr/>
              <a:tblGrid>
                <a:gridCol w="1862138"/>
              </a:tblGrid>
              <a:tr h="87084">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baseline="0" dirty="0" smtClean="0">
                          <a:solidFill>
                            <a:srgbClr val="000000"/>
                          </a:solidFill>
                          <a:effectLst/>
                          <a:latin typeface="Calibri"/>
                          <a:ea typeface="Times New Roman"/>
                          <a:cs typeface="Times New Roman"/>
                        </a:rPr>
                        <a:t> RL.6.1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a:t>
                      </a:r>
                      <a:r>
                        <a:rPr lang="en-US" sz="800" b="1" i="1" dirty="0" smtClean="0">
                          <a:solidFill>
                            <a:srgbClr val="000000"/>
                          </a:solidFill>
                          <a:effectLst/>
                          <a:latin typeface="Calibri"/>
                          <a:ea typeface="Times New Roman"/>
                          <a:cs typeface="Times New Roman"/>
                        </a:rPr>
                        <a:t>– Cn</a:t>
                      </a:r>
                      <a:endParaRPr lang="en-US" sz="800" i="1" dirty="0">
                        <a:effectLst/>
                        <a:latin typeface="Calibri"/>
                        <a:ea typeface="Calibri"/>
                        <a:cs typeface="Times New Roman"/>
                      </a:endParaRPr>
                    </a:p>
                  </a:txBody>
                  <a:tcPr marL="33844" marR="338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79203">
                <a:tc>
                  <a:txBody>
                    <a:bodyPr/>
                    <a:lstStyle/>
                    <a:p>
                      <a:pPr marL="0" marR="0">
                        <a:lnSpc>
                          <a:spcPct val="115000"/>
                        </a:lnSpc>
                        <a:spcBef>
                          <a:spcPts val="0"/>
                        </a:spcBef>
                        <a:spcAft>
                          <a:spcPts val="0"/>
                        </a:spcAft>
                      </a:pPr>
                      <a:r>
                        <a:rPr lang="x-none" sz="800" b="0" dirty="0" smtClean="0">
                          <a:solidFill>
                            <a:schemeClr val="tx1"/>
                          </a:solidFill>
                          <a:effectLst/>
                          <a:latin typeface="+mn-lt"/>
                          <a:ea typeface="Times New Roman"/>
                          <a:cs typeface="Times New Roman"/>
                        </a:rPr>
                        <a:t>Localiza información para apoyar el análisis de inferencias explícitas-implícitas.</a:t>
                      </a:r>
                      <a:endParaRPr lang="en-US" sz="800" b="0" dirty="0">
                        <a:solidFill>
                          <a:schemeClr val="tx1"/>
                        </a:solidFill>
                        <a:effectLst/>
                        <a:latin typeface="Calibri"/>
                        <a:ea typeface="Calibri"/>
                        <a:cs typeface="Times New Roman"/>
                      </a:endParaRPr>
                    </a:p>
                  </a:txBody>
                  <a:tcPr marL="33844" marR="3384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3" name="Group 2"/>
          <p:cNvGrpSpPr/>
          <p:nvPr/>
        </p:nvGrpSpPr>
        <p:grpSpPr>
          <a:xfrm>
            <a:off x="822820" y="2065763"/>
            <a:ext cx="242888" cy="1926804"/>
            <a:chOff x="822820" y="2065763"/>
            <a:chExt cx="242888" cy="1926804"/>
          </a:xfrm>
        </p:grpSpPr>
        <p:sp>
          <p:nvSpPr>
            <p:cNvPr id="18" name="Oval 17"/>
            <p:cNvSpPr/>
            <p:nvPr/>
          </p:nvSpPr>
          <p:spPr>
            <a:xfrm>
              <a:off x="822820" y="326324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22820" y="20657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22820" y="37530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22820" y="25665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822820" y="6135611"/>
            <a:ext cx="242888" cy="2369429"/>
            <a:chOff x="717986" y="6143817"/>
            <a:chExt cx="242888" cy="2369429"/>
          </a:xfrm>
        </p:grpSpPr>
        <p:sp>
          <p:nvSpPr>
            <p:cNvPr id="22" name="Oval 21"/>
            <p:cNvSpPr/>
            <p:nvPr/>
          </p:nvSpPr>
          <p:spPr>
            <a:xfrm>
              <a:off x="717986" y="61438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717986" y="68495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17986" y="75789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717986" y="82737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6" name="Table 25"/>
          <p:cNvGraphicFramePr>
            <a:graphicFrameLocks noGrp="1"/>
          </p:cNvGraphicFramePr>
          <p:nvPr>
            <p:extLst>
              <p:ext uri="{D42A27DB-BD31-4B8C-83A1-F6EECF244321}">
                <p14:modId xmlns:p14="http://schemas.microsoft.com/office/powerpoint/2010/main" val="2512829192"/>
              </p:ext>
            </p:extLst>
          </p:nvPr>
        </p:nvGraphicFramePr>
        <p:xfrm>
          <a:off x="5105400" y="4267200"/>
          <a:ext cx="1862138" cy="420624"/>
        </p:xfrm>
        <a:graphic>
          <a:graphicData uri="http://schemas.openxmlformats.org/drawingml/2006/table">
            <a:tbl>
              <a:tblPr/>
              <a:tblGrid>
                <a:gridCol w="1862138"/>
              </a:tblGrid>
              <a:tr h="51911">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RL.6.1  </a:t>
                      </a:r>
                      <a:r>
                        <a:rPr lang="en-US" sz="800" b="1" i="1" dirty="0">
                          <a:solidFill>
                            <a:srgbClr val="000000"/>
                          </a:solidFill>
                          <a:effectLst/>
                          <a:latin typeface="Calibri"/>
                          <a:ea typeface="Times New Roman"/>
                          <a:cs typeface="Times New Roman"/>
                        </a:rPr>
                        <a:t>DOK 2 -</a:t>
                      </a:r>
                      <a:r>
                        <a:rPr lang="en-US" sz="800" b="1" i="1" dirty="0" smtClean="0">
                          <a:solidFill>
                            <a:srgbClr val="000000"/>
                          </a:solidFill>
                          <a:effectLst/>
                          <a:latin typeface="Calibri"/>
                          <a:ea typeface="Times New Roman"/>
                          <a:cs typeface="Times New Roman"/>
                        </a:rPr>
                        <a:t>Cl</a:t>
                      </a:r>
                      <a:endParaRPr lang="en-US" sz="800" i="1" dirty="0">
                        <a:effectLst/>
                        <a:latin typeface="Calibri"/>
                        <a:ea typeface="Calibri"/>
                        <a:cs typeface="Times New Roman"/>
                      </a:endParaRPr>
                    </a:p>
                  </a:txBody>
                  <a:tcPr marL="33844" marR="338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30204">
                <a:tc>
                  <a:txBody>
                    <a:bodyPr/>
                    <a:lstStyle/>
                    <a:p>
                      <a:pPr marL="0" marR="0">
                        <a:lnSpc>
                          <a:spcPct val="115000"/>
                        </a:lnSpc>
                        <a:spcBef>
                          <a:spcPts val="0"/>
                        </a:spcBef>
                        <a:spcAft>
                          <a:spcPts val="0"/>
                        </a:spcAft>
                      </a:pPr>
                      <a:r>
                        <a:rPr lang="x-none" sz="800" b="0" dirty="0" smtClean="0">
                          <a:solidFill>
                            <a:schemeClr val="tx1"/>
                          </a:solidFill>
                          <a:effectLst/>
                          <a:latin typeface="+mn-lt"/>
                          <a:ea typeface="Times New Roman"/>
                          <a:cs typeface="Times New Roman"/>
                        </a:rPr>
                        <a:t>Hace inferencias básicas (explícitas) extraídas del texto.</a:t>
                      </a:r>
                      <a:endParaRPr lang="en-US" sz="800" b="0" dirty="0">
                        <a:solidFill>
                          <a:schemeClr val="tx1"/>
                        </a:solidFill>
                        <a:effectLst/>
                        <a:latin typeface="Calibri"/>
                        <a:ea typeface="Calibri"/>
                        <a:cs typeface="Times New Roman"/>
                      </a:endParaRPr>
                    </a:p>
                  </a:txBody>
                  <a:tcPr marL="33844" marR="3384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160171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cxnSp>
        <p:nvCxnSpPr>
          <p:cNvPr id="10" name="Straight Connector 9"/>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27267" y="834573"/>
            <a:ext cx="6080284" cy="2349646"/>
          </a:xfrm>
          <a:prstGeom prst="rect">
            <a:avLst/>
          </a:prstGeom>
        </p:spPr>
        <p:txBody>
          <a:bodyPr wrap="square" lIns="101881" tIns="50941" rIns="101881" bIns="50941">
            <a:spAutoFit/>
          </a:bodyPr>
          <a:lstStyle/>
          <a:p>
            <a:pPr marL="361417" indent="-361417">
              <a:buAutoNum type="arabicPeriod" startAt="3"/>
            </a:pPr>
            <a:r>
              <a:rPr lang="es-ES" sz="1700" b="1" dirty="0" smtClean="0">
                <a:latin typeface="Helvetica" pitchFamily="34" charset="0"/>
                <a:cs typeface="Helvetica" pitchFamily="34" charset="0"/>
              </a:rPr>
              <a:t>¿Qué pasó cuando las olas retrocedieron?</a:t>
            </a:r>
          </a:p>
          <a:p>
            <a:pPr marL="361417" indent="-361417">
              <a:buAutoNum type="arabicPeriod" startAt="3"/>
            </a:pPr>
            <a:endParaRPr lang="es-ES" sz="1700" b="1" dirty="0" smtClean="0">
              <a:latin typeface="Helvetica" pitchFamily="34" charset="0"/>
              <a:cs typeface="Helvetica" pitchFamily="34" charset="0"/>
            </a:endParaRPr>
          </a:p>
          <a:p>
            <a:pPr marL="342900" indent="114300">
              <a:buFont typeface="+mj-lt"/>
              <a:buAutoNum type="alphaUcPeriod"/>
            </a:pPr>
            <a:r>
              <a:rPr lang="es-ES" sz="1600" dirty="0" smtClean="0">
                <a:latin typeface="Helvetica" pitchFamily="34" charset="0"/>
                <a:cs typeface="Helvetica" pitchFamily="34" charset="0"/>
              </a:rPr>
              <a:t> Una de las ballenas se quedó varada en la arena. </a:t>
            </a:r>
          </a:p>
          <a:p>
            <a:pPr marL="342900" indent="114300">
              <a:buFont typeface="+mj-lt"/>
              <a:buAutoNum type="alphaUcPeriod"/>
            </a:pPr>
            <a:endParaRPr lang="es-ES" sz="1600" dirty="0" smtClean="0">
              <a:latin typeface="Helvetica" pitchFamily="34" charset="0"/>
              <a:cs typeface="Helvetica" pitchFamily="34" charset="0"/>
            </a:endParaRPr>
          </a:p>
          <a:p>
            <a:pPr marL="342900" indent="114300">
              <a:buFont typeface="+mj-lt"/>
              <a:buAutoNum type="alphaUcPeriod"/>
            </a:pPr>
            <a:r>
              <a:rPr lang="es-ES" sz="1600" dirty="0" smtClean="0">
                <a:latin typeface="Helvetica" pitchFamily="34" charset="0"/>
                <a:cs typeface="Helvetica" pitchFamily="34" charset="0"/>
              </a:rPr>
              <a:t> Las ballenas abandonaron la orilla. </a:t>
            </a:r>
          </a:p>
          <a:p>
            <a:pPr marL="342900" indent="114300">
              <a:buFont typeface="+mj-lt"/>
              <a:buAutoNum type="alphaUcPeriod"/>
            </a:pPr>
            <a:endParaRPr lang="es-ES" sz="1600" dirty="0" smtClean="0">
              <a:latin typeface="Helvetica" pitchFamily="34" charset="0"/>
              <a:cs typeface="Helvetica" pitchFamily="34" charset="0"/>
            </a:endParaRPr>
          </a:p>
          <a:p>
            <a:pPr marL="342900" indent="114300">
              <a:buFont typeface="+mj-lt"/>
              <a:buAutoNum type="alphaUcPeriod"/>
            </a:pPr>
            <a:r>
              <a:rPr lang="es-ES" sz="1600" dirty="0" smtClean="0">
                <a:latin typeface="Helvetica" pitchFamily="34" charset="0"/>
                <a:cs typeface="Helvetica" pitchFamily="34" charset="0"/>
              </a:rPr>
              <a:t> Todos corrieron a la orilla para ver a las ballenas. </a:t>
            </a:r>
          </a:p>
          <a:p>
            <a:pPr marL="342900" indent="114300">
              <a:buFont typeface="+mj-lt"/>
              <a:buAutoNum type="alphaUcPeriod"/>
            </a:pPr>
            <a:endParaRPr lang="es-ES" sz="1600" dirty="0" smtClean="0">
              <a:latin typeface="Helvetica" pitchFamily="34" charset="0"/>
              <a:cs typeface="Helvetica" pitchFamily="34" charset="0"/>
            </a:endParaRPr>
          </a:p>
          <a:p>
            <a:pPr marL="342900" indent="114300">
              <a:buFont typeface="+mj-lt"/>
              <a:buAutoNum type="alphaUcPeriod"/>
            </a:pPr>
            <a:r>
              <a:rPr lang="es-ES" sz="1600" dirty="0" smtClean="0">
                <a:latin typeface="Helvetica" pitchFamily="34" charset="0"/>
                <a:cs typeface="Helvetica" pitchFamily="34" charset="0"/>
              </a:rPr>
              <a:t> Una ballena nadó hacia la orilla.</a:t>
            </a:r>
            <a:endParaRPr lang="es-ES" sz="1600" dirty="0">
              <a:latin typeface="Helvetica" pitchFamily="34" charset="0"/>
              <a:cs typeface="Helvetic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082485839"/>
              </p:ext>
            </p:extLst>
          </p:nvPr>
        </p:nvGraphicFramePr>
        <p:xfrm>
          <a:off x="4945413" y="3780750"/>
          <a:ext cx="1862138" cy="420624"/>
        </p:xfrm>
        <a:graphic>
          <a:graphicData uri="http://schemas.openxmlformats.org/drawingml/2006/table">
            <a:tbl>
              <a:tblPr/>
              <a:tblGrid>
                <a:gridCol w="1862138"/>
              </a:tblGrid>
              <a:tr h="0">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baseline="0" dirty="0" smtClean="0">
                          <a:solidFill>
                            <a:srgbClr val="000000"/>
                          </a:solidFill>
                          <a:effectLst/>
                          <a:latin typeface="Calibri"/>
                          <a:ea typeface="Times New Roman"/>
                          <a:cs typeface="Times New Roman"/>
                        </a:rPr>
                        <a:t> RL.6.2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1 - </a:t>
                      </a:r>
                      <a:r>
                        <a:rPr lang="en-US" sz="800" b="1" i="1" dirty="0" err="1">
                          <a:solidFill>
                            <a:srgbClr val="000000"/>
                          </a:solidFill>
                          <a:effectLst/>
                          <a:latin typeface="Calibri"/>
                          <a:ea typeface="Times New Roman"/>
                          <a:cs typeface="Times New Roman"/>
                        </a:rPr>
                        <a:t>Cf</a:t>
                      </a:r>
                      <a:endParaRPr lang="en-US" sz="800" i="1" dirty="0">
                        <a:effectLst/>
                        <a:latin typeface="Calibri"/>
                        <a:ea typeface="Calibri"/>
                        <a:cs typeface="Times New Roman"/>
                      </a:endParaRPr>
                    </a:p>
                  </a:txBody>
                  <a:tcPr marL="33307" marR="3330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68318">
                <a:tc>
                  <a:txBody>
                    <a:bodyPr/>
                    <a:lstStyle/>
                    <a:p>
                      <a:pPr marL="0" marR="0">
                        <a:lnSpc>
                          <a:spcPct val="115000"/>
                        </a:lnSpc>
                        <a:spcBef>
                          <a:spcPts val="0"/>
                        </a:spcBef>
                        <a:spcAft>
                          <a:spcPts val="0"/>
                        </a:spcAft>
                      </a:pPr>
                      <a:r>
                        <a:rPr lang="x-none" sz="800" b="0" dirty="0" smtClean="0">
                          <a:effectLst/>
                          <a:latin typeface="+mn-lt"/>
                          <a:ea typeface="Times New Roman"/>
                          <a:cs typeface="Times New Roman"/>
                        </a:rPr>
                        <a:t>Responde a preguntas sobre detalles particulares en un texto previamente leído.</a:t>
                      </a:r>
                      <a:endParaRPr lang="en-US" sz="800" b="0" dirty="0">
                        <a:effectLst/>
                        <a:latin typeface="Calibri"/>
                        <a:ea typeface="Calibri"/>
                        <a:cs typeface="Times New Roman"/>
                      </a:endParaRPr>
                    </a:p>
                  </a:txBody>
                  <a:tcPr marL="33307" marR="3330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4" name="Rectangle 13"/>
          <p:cNvSpPr/>
          <p:nvPr/>
        </p:nvSpPr>
        <p:spPr>
          <a:xfrm>
            <a:off x="834282" y="5057582"/>
            <a:ext cx="6290420" cy="4319416"/>
          </a:xfrm>
          <a:prstGeom prst="rect">
            <a:avLst/>
          </a:prstGeom>
        </p:spPr>
        <p:txBody>
          <a:bodyPr wrap="square" lIns="101881" tIns="50941" rIns="101881" bIns="50941">
            <a:spAutoFit/>
          </a:bodyPr>
          <a:lstStyle/>
          <a:p>
            <a:pPr marL="240944" indent="-240944"/>
            <a:r>
              <a:rPr lang="en-US" sz="1700" b="1" dirty="0">
                <a:latin typeface="Helvetica" pitchFamily="34" charset="0"/>
                <a:cs typeface="Helvetica" pitchFamily="34" charset="0"/>
              </a:rPr>
              <a:t>4. </a:t>
            </a:r>
            <a:r>
              <a:rPr lang="en-US" sz="1700" b="1" dirty="0" smtClean="0">
                <a:latin typeface="Helvetica" pitchFamily="34" charset="0"/>
                <a:cs typeface="Helvetica" pitchFamily="34" charset="0"/>
              </a:rPr>
              <a:t> ¿</a:t>
            </a:r>
            <a:r>
              <a:rPr lang="es-ES" sz="1700" b="1" dirty="0" smtClean="0">
                <a:latin typeface="Helvetica" pitchFamily="34" charset="0"/>
                <a:cs typeface="Helvetica" pitchFamily="34" charset="0"/>
              </a:rPr>
              <a:t>Qué declaración está basada en hechos? </a:t>
            </a:r>
          </a:p>
          <a:p>
            <a:pPr marL="240944" indent="-240944"/>
            <a:endParaRPr lang="es-ES" sz="1700" dirty="0" smtClean="0">
              <a:latin typeface="Helvetica" pitchFamily="34" charset="0"/>
              <a:cs typeface="Helvetica" pitchFamily="34" charset="0"/>
            </a:endParaRPr>
          </a:p>
          <a:p>
            <a:pPr marL="517525" indent="-276225">
              <a:buFont typeface="+mj-lt"/>
              <a:buAutoNum type="alphaUcPeriod"/>
            </a:pPr>
            <a:r>
              <a:rPr lang="es-ES" sz="1600" dirty="0" err="1" smtClean="0">
                <a:latin typeface="Helvetica" pitchFamily="34" charset="0"/>
                <a:cs typeface="Helvetica" pitchFamily="34" charset="0"/>
              </a:rPr>
              <a:t>Jake</a:t>
            </a:r>
            <a:r>
              <a:rPr lang="es-ES" sz="1600" dirty="0" smtClean="0">
                <a:latin typeface="Helvetica" pitchFamily="34" charset="0"/>
                <a:cs typeface="Helvetica" pitchFamily="34" charset="0"/>
              </a:rPr>
              <a:t> y su familia experimentaron el rescate de una ballena. </a:t>
            </a:r>
          </a:p>
          <a:p>
            <a:pPr marL="517525" indent="-276225">
              <a:buFont typeface="+mj-lt"/>
              <a:buAutoNum type="alphaUcPeriod"/>
            </a:pPr>
            <a:endParaRPr lang="es-ES" sz="1600" dirty="0" smtClean="0">
              <a:latin typeface="Helvetica" pitchFamily="34" charset="0"/>
              <a:cs typeface="Helvetica" pitchFamily="34" charset="0"/>
            </a:endParaRPr>
          </a:p>
          <a:p>
            <a:pPr marL="517525" indent="-276225">
              <a:buFont typeface="+mj-lt"/>
              <a:buAutoNum type="alphaUcPeriod"/>
            </a:pPr>
            <a:r>
              <a:rPr lang="es-ES" sz="1600" dirty="0" smtClean="0">
                <a:latin typeface="Helvetica" pitchFamily="34" charset="0"/>
                <a:cs typeface="Helvetica" pitchFamily="34" charset="0"/>
              </a:rPr>
              <a:t>Todos estaban contentos de haber ayudado a rescatar la ballena.</a:t>
            </a:r>
          </a:p>
          <a:p>
            <a:pPr marL="517525" indent="-276225">
              <a:buFont typeface="+mj-lt"/>
              <a:buAutoNum type="alphaUcPeriod"/>
            </a:pPr>
            <a:endParaRPr lang="es-ES" sz="1600" dirty="0" smtClean="0">
              <a:latin typeface="Helvetica" pitchFamily="34" charset="0"/>
              <a:cs typeface="Helvetica" pitchFamily="34" charset="0"/>
            </a:endParaRPr>
          </a:p>
          <a:p>
            <a:pPr marL="517525" indent="-276225">
              <a:buFont typeface="+mj-lt"/>
              <a:buAutoNum type="alphaUcPeriod"/>
            </a:pPr>
            <a:r>
              <a:rPr lang="es-ES" sz="1600" dirty="0" smtClean="0">
                <a:latin typeface="Helvetica" pitchFamily="34" charset="0"/>
                <a:cs typeface="Helvetica" pitchFamily="34" charset="0"/>
              </a:rPr>
              <a:t>Las ballenas son un hermoso espectáculo para ver.</a:t>
            </a:r>
          </a:p>
          <a:p>
            <a:pPr marL="517525" indent="-276225">
              <a:buFont typeface="+mj-lt"/>
              <a:buAutoNum type="alphaUcPeriod"/>
            </a:pPr>
            <a:endParaRPr lang="es-ES" sz="1600" dirty="0" smtClean="0">
              <a:latin typeface="Helvetica" pitchFamily="34" charset="0"/>
              <a:cs typeface="Helvetica" pitchFamily="34" charset="0"/>
            </a:endParaRPr>
          </a:p>
          <a:p>
            <a:pPr marL="517525" indent="-276225">
              <a:buFont typeface="+mj-lt"/>
              <a:buAutoNum type="alphaUcPeriod"/>
            </a:pPr>
            <a:r>
              <a:rPr lang="es-ES" sz="1600" dirty="0" smtClean="0">
                <a:latin typeface="Helvetica" pitchFamily="34" charset="0"/>
                <a:cs typeface="Helvetica" pitchFamily="34" charset="0"/>
              </a:rPr>
              <a:t>Las personas estaban tristes de ver una ballena varada en la playa. </a:t>
            </a: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endParaRPr lang="en-US" sz="1600" dirty="0" smtClean="0">
              <a:latin typeface="Helvetica" pitchFamily="34" charset="0"/>
              <a:cs typeface="Helvetica" pitchFamily="34" charset="0"/>
            </a:endParaRP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endParaRPr lang="en-US" sz="1600" dirty="0" smtClean="0">
              <a:latin typeface="Helvetica" pitchFamily="34" charset="0"/>
              <a:cs typeface="Helvetica" pitchFamily="34" charset="0"/>
            </a:endParaRP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endParaRPr lang="en-US" sz="1600" dirty="0">
              <a:latin typeface="Helvetica" pitchFamily="34" charset="0"/>
              <a:cs typeface="Helvetica"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143363336"/>
              </p:ext>
            </p:extLst>
          </p:nvPr>
        </p:nvGraphicFramePr>
        <p:xfrm>
          <a:off x="5274534" y="8229600"/>
          <a:ext cx="1720776" cy="420624"/>
        </p:xfrm>
        <a:graphic>
          <a:graphicData uri="http://schemas.openxmlformats.org/drawingml/2006/table">
            <a:tbl>
              <a:tblPr/>
              <a:tblGrid>
                <a:gridCol w="1720776"/>
              </a:tblGrid>
              <a:tr h="0">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i="1" dirty="0" smtClean="0">
                          <a:solidFill>
                            <a:schemeClr val="tx1"/>
                          </a:solidFill>
                          <a:effectLst/>
                          <a:latin typeface="Calibri"/>
                          <a:ea typeface="Times New Roman"/>
                          <a:cs typeface="Times New Roman"/>
                        </a:rPr>
                        <a:t>RL.6.2</a:t>
                      </a:r>
                      <a:r>
                        <a:rPr lang="en-US" sz="800" b="1" i="1" dirty="0" smtClean="0">
                          <a:solidFill>
                            <a:srgbClr val="000000"/>
                          </a:solidFill>
                          <a:effectLst/>
                          <a:latin typeface="Calibri"/>
                          <a:ea typeface="Times New Roman"/>
                          <a:cs typeface="Times New Roman"/>
                        </a:rPr>
                        <a:t>   DOK </a:t>
                      </a:r>
                      <a:r>
                        <a:rPr lang="en-US" sz="800" b="1" i="1" dirty="0">
                          <a:solidFill>
                            <a:srgbClr val="000000"/>
                          </a:solidFill>
                          <a:effectLst/>
                          <a:latin typeface="Calibri"/>
                          <a:ea typeface="Times New Roman"/>
                          <a:cs typeface="Times New Roman"/>
                        </a:rPr>
                        <a:t>2 - </a:t>
                      </a:r>
                      <a:r>
                        <a:rPr lang="en-US" sz="800" b="1" i="1" dirty="0" err="1">
                          <a:solidFill>
                            <a:srgbClr val="000000"/>
                          </a:solidFill>
                          <a:effectLst/>
                          <a:latin typeface="Calibri"/>
                          <a:ea typeface="Times New Roman"/>
                          <a:cs typeface="Times New Roman"/>
                        </a:rPr>
                        <a:t>Cj</a:t>
                      </a:r>
                      <a:endParaRPr lang="en-US" sz="800" i="1" dirty="0">
                        <a:effectLst/>
                        <a:latin typeface="Calibri"/>
                        <a:ea typeface="Calibri"/>
                        <a:cs typeface="Times New Roman"/>
                      </a:endParaRPr>
                    </a:p>
                  </a:txBody>
                  <a:tcPr marL="33307" marR="3330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97943">
                <a:tc>
                  <a:txBody>
                    <a:bodyPr/>
                    <a:lstStyle/>
                    <a:p>
                      <a:pPr marL="0" marR="0">
                        <a:lnSpc>
                          <a:spcPct val="115000"/>
                        </a:lnSpc>
                        <a:spcBef>
                          <a:spcPts val="0"/>
                        </a:spcBef>
                        <a:spcAft>
                          <a:spcPts val="0"/>
                        </a:spcAft>
                      </a:pPr>
                      <a:r>
                        <a:rPr lang="x-none" sz="800" b="0" dirty="0" smtClean="0">
                          <a:effectLst/>
                          <a:latin typeface="+mn-lt"/>
                          <a:ea typeface="Times New Roman"/>
                          <a:cs typeface="Times New Roman"/>
                        </a:rPr>
                        <a:t>Presenta un resumen del texto, distinto a las opiniones  o juicios personales </a:t>
                      </a:r>
                      <a:endParaRPr lang="en-US" sz="800" dirty="0">
                        <a:effectLst/>
                        <a:latin typeface="Calibri"/>
                        <a:ea typeface="Calibri"/>
                        <a:cs typeface="Times New Roman"/>
                      </a:endParaRPr>
                    </a:p>
                  </a:txBody>
                  <a:tcPr marL="33307" marR="3330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1" name="Oval 20"/>
          <p:cNvSpPr/>
          <p:nvPr/>
        </p:nvSpPr>
        <p:spPr>
          <a:xfrm>
            <a:off x="865354" y="56501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65354" y="61048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865354" y="68385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865354" y="73120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25" name="Group 24"/>
          <p:cNvGrpSpPr/>
          <p:nvPr/>
        </p:nvGrpSpPr>
        <p:grpSpPr>
          <a:xfrm>
            <a:off x="850324" y="1391348"/>
            <a:ext cx="257918" cy="1697084"/>
            <a:chOff x="822820" y="2065763"/>
            <a:chExt cx="257918" cy="1697084"/>
          </a:xfrm>
        </p:grpSpPr>
        <p:sp>
          <p:nvSpPr>
            <p:cNvPr id="26" name="Oval 25"/>
            <p:cNvSpPr/>
            <p:nvPr/>
          </p:nvSpPr>
          <p:spPr>
            <a:xfrm>
              <a:off x="837850" y="30739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822820" y="20657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822820" y="35233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822820" y="25665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1824038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90600" y="4800600"/>
            <a:ext cx="6372225" cy="2642034"/>
          </a:xfrm>
          <a:prstGeom prst="rect">
            <a:avLst/>
          </a:prstGeom>
        </p:spPr>
        <p:txBody>
          <a:bodyPr wrap="square" lIns="101881" tIns="50941" rIns="101881" bIns="50941">
            <a:spAutoFit/>
          </a:bodyPr>
          <a:lstStyle/>
          <a:p>
            <a:pPr marL="342900" indent="-342900">
              <a:buAutoNum type="arabicPeriod" startAt="6"/>
              <a:tabLst>
                <a:tab pos="0" algn="l"/>
              </a:tabLst>
            </a:pPr>
            <a:r>
              <a:rPr lang="es-ES" sz="1700" b="1" dirty="0" smtClean="0">
                <a:latin typeface="Helvetica" pitchFamily="34" charset="0"/>
                <a:cs typeface="Helvetica" pitchFamily="34" charset="0"/>
              </a:rPr>
              <a:t>¿Qué razón apoya mejor la actitud de </a:t>
            </a:r>
            <a:r>
              <a:rPr lang="es-ES" sz="1700" b="1" dirty="0" err="1" smtClean="0">
                <a:latin typeface="Helvetica" pitchFamily="34" charset="0"/>
                <a:cs typeface="Helvetica" pitchFamily="34" charset="0"/>
              </a:rPr>
              <a:t>Jake</a:t>
            </a:r>
            <a:r>
              <a:rPr lang="es-ES" sz="1700" b="1" dirty="0" smtClean="0">
                <a:latin typeface="Helvetica" pitchFamily="34" charset="0"/>
                <a:cs typeface="Helvetica" pitchFamily="34" charset="0"/>
              </a:rPr>
              <a:t> sobre hacer sándwiches?</a:t>
            </a:r>
          </a:p>
          <a:p>
            <a:pPr marL="342900" indent="-342900">
              <a:buAutoNum type="arabicPeriod" startAt="6"/>
              <a:tabLst>
                <a:tab pos="0" algn="l"/>
              </a:tabLst>
            </a:pPr>
            <a:endParaRPr lang="es-ES" sz="1900" dirty="0" smtClean="0">
              <a:latin typeface="Helvetica" pitchFamily="34" charset="0"/>
              <a:cs typeface="Helvetica" pitchFamily="34" charset="0"/>
            </a:endParaRPr>
          </a:p>
          <a:p>
            <a:pPr marL="625475" indent="-261938">
              <a:buFont typeface="+mj-lt"/>
              <a:buAutoNum type="alphaUcPeriod"/>
            </a:pPr>
            <a:r>
              <a:rPr lang="es-ES" sz="1600" dirty="0" err="1" smtClean="0">
                <a:latin typeface="Helvetica" pitchFamily="34" charset="0"/>
                <a:cs typeface="Helvetica" pitchFamily="34" charset="0"/>
              </a:rPr>
              <a:t>Jake</a:t>
            </a:r>
            <a:r>
              <a:rPr lang="es-ES" sz="1600" dirty="0" smtClean="0">
                <a:latin typeface="Helvetica" pitchFamily="34" charset="0"/>
                <a:cs typeface="Helvetica" pitchFamily="34" charset="0"/>
              </a:rPr>
              <a:t> quería ser un socorrista de ballenas.</a:t>
            </a:r>
          </a:p>
          <a:p>
            <a:pPr marL="625475" indent="-261938">
              <a:buFont typeface="+mj-lt"/>
              <a:buAutoNum type="alphaUcPeriod"/>
            </a:pPr>
            <a:endParaRPr lang="es-ES" sz="1600" dirty="0" smtClean="0">
              <a:latin typeface="Helvetica" pitchFamily="34" charset="0"/>
              <a:cs typeface="Helvetica" pitchFamily="34" charset="0"/>
            </a:endParaRPr>
          </a:p>
          <a:p>
            <a:pPr marL="625475" indent="-261938">
              <a:buFont typeface="+mj-lt"/>
              <a:buAutoNum type="alphaUcPeriod"/>
            </a:pPr>
            <a:r>
              <a:rPr lang="es-ES" sz="1600" dirty="0" smtClean="0">
                <a:latin typeface="Helvetica" pitchFamily="34" charset="0"/>
                <a:cs typeface="Helvetica" pitchFamily="34" charset="0"/>
              </a:rPr>
              <a:t>Él no pudo hacer mucho en la playa.</a:t>
            </a:r>
          </a:p>
          <a:p>
            <a:pPr marL="625475" indent="-261938">
              <a:buFont typeface="+mj-lt"/>
              <a:buAutoNum type="alphaUcPeriod"/>
            </a:pPr>
            <a:endParaRPr lang="es-ES" sz="1600" dirty="0" smtClean="0">
              <a:latin typeface="Helvetica" pitchFamily="34" charset="0"/>
              <a:cs typeface="Helvetica" pitchFamily="34" charset="0"/>
            </a:endParaRPr>
          </a:p>
          <a:p>
            <a:pPr marL="625475" indent="-261938">
              <a:buFont typeface="+mj-lt"/>
              <a:buAutoNum type="alphaUcPeriod"/>
            </a:pPr>
            <a:r>
              <a:rPr lang="es-ES" sz="1600" dirty="0" smtClean="0">
                <a:latin typeface="Helvetica" pitchFamily="34" charset="0"/>
                <a:cs typeface="Helvetica" pitchFamily="34" charset="0"/>
              </a:rPr>
              <a:t>Los socorristas tenían hambre.</a:t>
            </a:r>
          </a:p>
          <a:p>
            <a:pPr marL="625475" indent="-261938">
              <a:buFont typeface="+mj-lt"/>
              <a:buAutoNum type="alphaUcPeriod"/>
            </a:pPr>
            <a:endParaRPr lang="es-ES" sz="1600" dirty="0" smtClean="0">
              <a:latin typeface="Helvetica" pitchFamily="34" charset="0"/>
              <a:cs typeface="Helvetica" pitchFamily="34" charset="0"/>
            </a:endParaRPr>
          </a:p>
          <a:p>
            <a:pPr marL="625475" indent="-261938">
              <a:buFont typeface="+mj-lt"/>
              <a:buAutoNum type="alphaUcPeriod"/>
            </a:pPr>
            <a:r>
              <a:rPr lang="es-ES" sz="1600" dirty="0" smtClean="0">
                <a:latin typeface="Helvetica" pitchFamily="34" charset="0"/>
                <a:cs typeface="Helvetica" pitchFamily="34" charset="0"/>
              </a:rPr>
              <a:t>Eso era una forma de ayudar</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cxnSp>
        <p:nvCxnSpPr>
          <p:cNvPr id="10" name="Straight Connector 9"/>
          <p:cNvCxnSpPr/>
          <p:nvPr/>
        </p:nvCxnSpPr>
        <p:spPr>
          <a:xfrm>
            <a:off x="410117"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90600" y="1144685"/>
            <a:ext cx="6372225" cy="2626645"/>
          </a:xfrm>
          <a:prstGeom prst="rect">
            <a:avLst/>
          </a:prstGeom>
        </p:spPr>
        <p:txBody>
          <a:bodyPr wrap="square" lIns="101881" tIns="50941" rIns="101881" bIns="50941">
            <a:spAutoFit/>
          </a:bodyPr>
          <a:lstStyle/>
          <a:p>
            <a:pPr marL="342900" indent="-342900">
              <a:buAutoNum type="arabicPeriod" startAt="5"/>
              <a:tabLst>
                <a:tab pos="342900" algn="l"/>
              </a:tabLst>
            </a:pPr>
            <a:r>
              <a:rPr lang="es-ES" sz="1700" b="1" dirty="0" smtClean="0">
                <a:latin typeface="Helvetica" pitchFamily="34" charset="0"/>
                <a:cs typeface="Helvetica" pitchFamily="34" charset="0"/>
              </a:rPr>
              <a:t>¿Cuál no fue un factor directo del rescate de la ballena?</a:t>
            </a:r>
          </a:p>
          <a:p>
            <a:pPr marL="457200" indent="-457200">
              <a:buAutoNum type="arabicPeriod" startAt="5"/>
              <a:tabLst>
                <a:tab pos="342900" algn="l"/>
              </a:tabLst>
            </a:pPr>
            <a:endParaRPr lang="es-ES" sz="1900" dirty="0" smtClean="0">
              <a:latin typeface="Helvetica" pitchFamily="34" charset="0"/>
              <a:cs typeface="Helvetica" pitchFamily="34" charset="0"/>
            </a:endParaRPr>
          </a:p>
          <a:p>
            <a:pPr marL="625475" indent="-261938">
              <a:buFont typeface="+mj-lt"/>
              <a:buAutoNum type="alphaUcPeriod"/>
            </a:pPr>
            <a:r>
              <a:rPr lang="es-ES" sz="1600" dirty="0" smtClean="0">
                <a:latin typeface="Helvetica" pitchFamily="34" charset="0"/>
                <a:cs typeface="Helvetica" pitchFamily="34" charset="0"/>
              </a:rPr>
              <a:t>Las personas encendieron los faros de sus carros en dirección a la playa. </a:t>
            </a:r>
          </a:p>
          <a:p>
            <a:pPr marL="625475" indent="-261938">
              <a:buFont typeface="+mj-lt"/>
              <a:buAutoNum type="alphaUcPeriod"/>
            </a:pPr>
            <a:endParaRPr lang="es-ES" sz="1600" dirty="0" smtClean="0">
              <a:latin typeface="Helvetica" pitchFamily="34" charset="0"/>
              <a:cs typeface="Helvetica" pitchFamily="34" charset="0"/>
            </a:endParaRPr>
          </a:p>
          <a:p>
            <a:pPr marL="625475" indent="-261938">
              <a:buFont typeface="+mj-lt"/>
              <a:buAutoNum type="alphaUcPeriod"/>
            </a:pPr>
            <a:r>
              <a:rPr lang="es-ES" sz="1600" dirty="0" smtClean="0">
                <a:latin typeface="Helvetica" pitchFamily="34" charset="0"/>
                <a:cs typeface="Helvetica" pitchFamily="34" charset="0"/>
              </a:rPr>
              <a:t>Un equipo de rescate llegó con camiones y grúas.</a:t>
            </a:r>
          </a:p>
          <a:p>
            <a:pPr marL="625475" indent="-261938">
              <a:buFont typeface="+mj-lt"/>
              <a:buAutoNum type="alphaUcPeriod"/>
            </a:pPr>
            <a:endParaRPr lang="es-ES" sz="1600" dirty="0" smtClean="0">
              <a:latin typeface="Helvetica" pitchFamily="34" charset="0"/>
              <a:cs typeface="Helvetica" pitchFamily="34" charset="0"/>
            </a:endParaRPr>
          </a:p>
          <a:p>
            <a:pPr marL="625475" indent="-261938">
              <a:buFont typeface="+mj-lt"/>
              <a:buAutoNum type="alphaUcPeriod"/>
            </a:pPr>
            <a:r>
              <a:rPr lang="es-ES" sz="1600" dirty="0" smtClean="0">
                <a:latin typeface="Helvetica" pitchFamily="34" charset="0"/>
                <a:cs typeface="Helvetica" pitchFamily="34" charset="0"/>
              </a:rPr>
              <a:t>Las olas retrocedieron de la playa.</a:t>
            </a:r>
          </a:p>
          <a:p>
            <a:pPr marL="625475" indent="-261938">
              <a:buFont typeface="+mj-lt"/>
              <a:buAutoNum type="alphaUcPeriod"/>
            </a:pPr>
            <a:endParaRPr lang="es-ES" sz="1600" dirty="0" smtClean="0">
              <a:latin typeface="Helvetica" pitchFamily="34" charset="0"/>
              <a:cs typeface="Helvetica" pitchFamily="34" charset="0"/>
            </a:endParaRPr>
          </a:p>
          <a:p>
            <a:pPr marL="625475" indent="-261938">
              <a:buFont typeface="+mj-lt"/>
              <a:buAutoNum type="alphaUcPeriod"/>
            </a:pPr>
            <a:r>
              <a:rPr lang="es-ES" sz="1600" dirty="0" smtClean="0">
                <a:latin typeface="Helvetica" pitchFamily="34" charset="0"/>
                <a:cs typeface="Helvetica" pitchFamily="34" charset="0"/>
              </a:rPr>
              <a:t>Los socorristas usaron enormes camillas. </a:t>
            </a:r>
            <a:endParaRPr lang="es-ES" sz="1500" dirty="0">
              <a:latin typeface="Helvetica" pitchFamily="34" charset="0"/>
              <a:cs typeface="Helvetic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721414983"/>
              </p:ext>
            </p:extLst>
          </p:nvPr>
        </p:nvGraphicFramePr>
        <p:xfrm>
          <a:off x="5262566" y="3886200"/>
          <a:ext cx="1862136" cy="564738"/>
        </p:xfrm>
        <a:graphic>
          <a:graphicData uri="http://schemas.openxmlformats.org/drawingml/2006/table">
            <a:tbl>
              <a:tblPr/>
              <a:tblGrid>
                <a:gridCol w="1862136"/>
              </a:tblGrid>
              <a:tr h="144114">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a:t>
                      </a:r>
                      <a:r>
                        <a:rPr lang="en-US" sz="800" b="1" i="1" dirty="0" smtClean="0">
                          <a:solidFill>
                            <a:schemeClr val="tx1"/>
                          </a:solidFill>
                          <a:effectLst/>
                          <a:latin typeface="Calibri"/>
                          <a:ea typeface="Times New Roman"/>
                          <a:cs typeface="Times New Roman"/>
                        </a:rPr>
                        <a:t>RL.6.3</a:t>
                      </a:r>
                      <a:r>
                        <a:rPr lang="en-US" sz="800" b="1" i="1" dirty="0" smtClean="0">
                          <a:solidFill>
                            <a:srgbClr val="000000"/>
                          </a:solidFill>
                          <a:effectLst/>
                          <a:latin typeface="Calibri"/>
                          <a:ea typeface="Times New Roman"/>
                          <a:cs typeface="Times New Roman"/>
                        </a:rPr>
                        <a:t>  DOK </a:t>
                      </a:r>
                      <a:r>
                        <a:rPr lang="en-US" sz="800" b="1" i="1" dirty="0">
                          <a:solidFill>
                            <a:srgbClr val="000000"/>
                          </a:solidFill>
                          <a:effectLst/>
                          <a:latin typeface="Calibri"/>
                          <a:ea typeface="Times New Roman"/>
                          <a:cs typeface="Times New Roman"/>
                        </a:rPr>
                        <a:t>2 - Cn</a:t>
                      </a:r>
                      <a:endParaRPr lang="en-US" sz="800" i="1" dirty="0">
                        <a:effectLst/>
                        <a:latin typeface="Calibri"/>
                        <a:ea typeface="Calibri"/>
                        <a:cs typeface="Times New Roman"/>
                      </a:endParaRPr>
                    </a:p>
                  </a:txBody>
                  <a:tcPr marL="33574" marR="3357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98948">
                <a:tc>
                  <a:txBody>
                    <a:bodyPr/>
                    <a:lstStyle/>
                    <a:p>
                      <a:pPr marL="0" marR="0">
                        <a:lnSpc>
                          <a:spcPct val="115000"/>
                        </a:lnSpc>
                        <a:spcBef>
                          <a:spcPts val="0"/>
                        </a:spcBef>
                        <a:spcAft>
                          <a:spcPts val="0"/>
                        </a:spcAft>
                      </a:pPr>
                      <a:r>
                        <a:rPr lang="x-none" sz="800" b="0" dirty="0" smtClean="0">
                          <a:effectLst/>
                          <a:latin typeface="+mn-lt"/>
                          <a:ea typeface="Times New Roman"/>
                          <a:cs typeface="Times New Roman"/>
                        </a:rPr>
                        <a:t>Localiza información para apoyar las partes de un cuento que indican la respuesta de un personaje o cambio.</a:t>
                      </a:r>
                      <a:endParaRPr lang="en-US" sz="800" b="0" dirty="0">
                        <a:effectLst/>
                        <a:latin typeface="Calibri"/>
                        <a:ea typeface="Calibri"/>
                        <a:cs typeface="Times New Roman"/>
                      </a:endParaRPr>
                    </a:p>
                  </a:txBody>
                  <a:tcPr marL="33574" marR="3357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3" name="Group 2"/>
          <p:cNvGrpSpPr/>
          <p:nvPr/>
        </p:nvGrpSpPr>
        <p:grpSpPr>
          <a:xfrm>
            <a:off x="1065798" y="5660145"/>
            <a:ext cx="252413" cy="1720943"/>
            <a:chOff x="1147763" y="5711879"/>
            <a:chExt cx="252413" cy="1720943"/>
          </a:xfrm>
        </p:grpSpPr>
        <p:sp>
          <p:nvSpPr>
            <p:cNvPr id="21" name="Oval 20"/>
            <p:cNvSpPr/>
            <p:nvPr/>
          </p:nvSpPr>
          <p:spPr>
            <a:xfrm>
              <a:off x="1147763" y="57118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147763" y="62017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1157288" y="67034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1147763" y="71933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1065798" y="1771611"/>
            <a:ext cx="252413" cy="1915998"/>
            <a:chOff x="1118263" y="1741176"/>
            <a:chExt cx="252413" cy="1915998"/>
          </a:xfrm>
        </p:grpSpPr>
        <p:sp>
          <p:nvSpPr>
            <p:cNvPr id="17" name="Oval 16"/>
            <p:cNvSpPr/>
            <p:nvPr/>
          </p:nvSpPr>
          <p:spPr>
            <a:xfrm>
              <a:off x="1127788" y="17411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118263" y="2438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118263" y="29112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127788" y="34176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2058782231"/>
              </p:ext>
            </p:extLst>
          </p:nvPr>
        </p:nvGraphicFramePr>
        <p:xfrm>
          <a:off x="5486400" y="8066151"/>
          <a:ext cx="1862136" cy="701040"/>
        </p:xfrm>
        <a:graphic>
          <a:graphicData uri="http://schemas.openxmlformats.org/drawingml/2006/table">
            <a:tbl>
              <a:tblPr/>
              <a:tblGrid>
                <a:gridCol w="1862136"/>
              </a:tblGrid>
              <a:tr h="76200">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RL.6.3  DOK </a:t>
                      </a:r>
                      <a:r>
                        <a:rPr lang="en-US" sz="800" b="1" i="1" dirty="0">
                          <a:solidFill>
                            <a:srgbClr val="000000"/>
                          </a:solidFill>
                          <a:effectLst/>
                          <a:latin typeface="Calibri"/>
                          <a:ea typeface="Times New Roman"/>
                          <a:cs typeface="Times New Roman"/>
                        </a:rPr>
                        <a:t>3 - </a:t>
                      </a:r>
                      <a:r>
                        <a:rPr lang="en-US" sz="800" b="1" i="1" dirty="0" err="1">
                          <a:solidFill>
                            <a:srgbClr val="000000"/>
                          </a:solidFill>
                          <a:effectLst/>
                          <a:latin typeface="Calibri"/>
                          <a:ea typeface="Times New Roman"/>
                          <a:cs typeface="Times New Roman"/>
                        </a:rPr>
                        <a:t>APx</a:t>
                      </a:r>
                      <a:endParaRPr lang="en-US" sz="800" i="1" dirty="0">
                        <a:effectLst/>
                        <a:latin typeface="Calibri"/>
                        <a:ea typeface="Calibri"/>
                        <a:cs typeface="Times New Roman"/>
                      </a:endParaRPr>
                    </a:p>
                  </a:txBody>
                  <a:tcPr marL="33440" marR="334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01383">
                <a:tc>
                  <a:txBody>
                    <a:bodyPr/>
                    <a:lstStyle/>
                    <a:p>
                      <a:pPr marL="0" marR="0" algn="l">
                        <a:lnSpc>
                          <a:spcPct val="115000"/>
                        </a:lnSpc>
                        <a:spcBef>
                          <a:spcPts val="0"/>
                        </a:spcBef>
                        <a:spcAft>
                          <a:spcPts val="0"/>
                        </a:spcAft>
                      </a:pPr>
                      <a:r>
                        <a:rPr lang="x-none" sz="800" b="0" dirty="0" smtClean="0">
                          <a:effectLst/>
                          <a:latin typeface="+mn-lt"/>
                          <a:ea typeface="Times New Roman"/>
                          <a:cs typeface="Times New Roman"/>
                        </a:rPr>
                        <a:t>Identifica los puntos clave (acción, episodios, resolución, etc...) que indican cambio en la trama o el desarrollo (en un texto nuevo). </a:t>
                      </a:r>
                      <a:endParaRPr lang="en-US" sz="800" b="0" dirty="0">
                        <a:effectLst/>
                        <a:latin typeface="Calibri"/>
                        <a:ea typeface="Calibri"/>
                        <a:cs typeface="Times New Roman"/>
                      </a:endParaRPr>
                    </a:p>
                  </a:txBody>
                  <a:tcPr marL="33440" marR="334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11325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87273" y="1255348"/>
            <a:ext cx="2379789" cy="1665463"/>
            <a:chOff x="1031136" y="1343650"/>
            <a:chExt cx="2379789" cy="1665463"/>
          </a:xfrm>
        </p:grpSpPr>
        <p:sp>
          <p:nvSpPr>
            <p:cNvPr id="20" name="Parallelogram 19"/>
            <p:cNvSpPr/>
            <p:nvPr/>
          </p:nvSpPr>
          <p:spPr>
            <a:xfrm rot="1293572" flipH="1">
              <a:off x="1031136" y="1366098"/>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1343650"/>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939353" y="1714716"/>
              <a:ext cx="988762"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a:t>
              </a:r>
            </a:p>
          </p:txBody>
        </p:sp>
      </p:grpSp>
      <p:graphicFrame>
        <p:nvGraphicFramePr>
          <p:cNvPr id="14" name="Table 13"/>
          <p:cNvGraphicFramePr>
            <a:graphicFrameLocks noGrp="1"/>
          </p:cNvGraphicFramePr>
          <p:nvPr>
            <p:extLst>
              <p:ext uri="{D42A27DB-BD31-4B8C-83A1-F6EECF244321}">
                <p14:modId xmlns:p14="http://schemas.microsoft.com/office/powerpoint/2010/main" val="2025362003"/>
              </p:ext>
            </p:extLst>
          </p:nvPr>
        </p:nvGraphicFramePr>
        <p:xfrm>
          <a:off x="1447801" y="4343400"/>
          <a:ext cx="4871883" cy="115976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47864"/>
                <a:gridCol w="1310819"/>
                <a:gridCol w="2478746"/>
                <a:gridCol w="634454"/>
              </a:tblGrid>
              <a:tr h="283464">
                <a:tc gridSpan="4">
                  <a:txBody>
                    <a:bodyPr/>
                    <a:lstStyle/>
                    <a:p>
                      <a:pPr algn="ctr"/>
                      <a:r>
                        <a:rPr lang="es-GT" sz="1200" b="1" noProof="0" dirty="0" smtClean="0">
                          <a:solidFill>
                            <a:schemeClr val="tx1"/>
                          </a:solidFill>
                        </a:rPr>
                        <a:t>Lectura: Texto</a:t>
                      </a:r>
                      <a:r>
                        <a:rPr lang="es-GT" sz="1200" b="1" baseline="0" noProof="0" dirty="0" smtClean="0">
                          <a:solidFill>
                            <a:schemeClr val="tx1"/>
                          </a:solidFill>
                        </a:rPr>
                        <a:t> informativo</a:t>
                      </a:r>
                      <a:endParaRPr lang="es-GT"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GT" sz="1200" b="1" noProof="0" dirty="0" smtClean="0">
                          <a:solidFill>
                            <a:schemeClr val="tx1"/>
                          </a:solidFill>
                        </a:rPr>
                        <a:t>Objetivos</a:t>
                      </a:r>
                      <a:endParaRPr lang="es-GT"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GT" sz="1200" b="1" noProof="0" dirty="0" smtClean="0">
                          <a:solidFill>
                            <a:schemeClr val="tx1"/>
                          </a:solidFill>
                        </a:rPr>
                        <a:t>Estándares</a:t>
                      </a:r>
                      <a:endParaRPr lang="es-GT" sz="1200" b="1" noProof="0" dirty="0">
                        <a:solidFill>
                          <a:schemeClr val="tx1"/>
                        </a:solidFill>
                      </a:endParaRPr>
                    </a:p>
                  </a:txBody>
                  <a:tcPr marL="103632" marR="103632" marT="50292" marB="50292">
                    <a:solidFill>
                      <a:schemeClr val="bg1"/>
                    </a:solidFill>
                  </a:tcPr>
                </a:tc>
                <a:tc>
                  <a:txBody>
                    <a:bodyPr/>
                    <a:lstStyle/>
                    <a:p>
                      <a:pPr algn="ctr"/>
                      <a:r>
                        <a:rPr lang="es-GT" sz="1200" b="1" noProof="0" dirty="0" smtClean="0"/>
                        <a:t>DOK</a:t>
                      </a:r>
                      <a:endParaRPr lang="es-GT" sz="1200" b="1" noProof="0" dirty="0"/>
                    </a:p>
                  </a:txBody>
                  <a:tcPr marL="103632" marR="103632" marT="50292" marB="50292">
                    <a:solidFill>
                      <a:schemeClr val="bg1"/>
                    </a:solidFill>
                  </a:tcPr>
                </a:tc>
              </a:tr>
              <a:tr h="309372">
                <a:tc>
                  <a:txBody>
                    <a:bodyPr/>
                    <a:lstStyle/>
                    <a:p>
                      <a:r>
                        <a:rPr lang="es-GT" sz="1200" b="1" noProof="0" dirty="0" smtClean="0"/>
                        <a:t>8</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Detalles clave</a:t>
                      </a:r>
                      <a:endParaRPr lang="es-GT" sz="1200" b="1" noProof="0" dirty="0">
                        <a:solidFill>
                          <a:schemeClr val="tx1"/>
                        </a:solidFill>
                      </a:endParaRPr>
                    </a:p>
                  </a:txBody>
                  <a:tcPr marL="103632" marR="103632" marT="50292" marB="50292">
                    <a:solidFill>
                      <a:srgbClr val="FFFFCC"/>
                    </a:solidFill>
                  </a:tcPr>
                </a:tc>
                <a:tc>
                  <a:txBody>
                    <a:bodyPr/>
                    <a:lstStyle/>
                    <a:p>
                      <a:r>
                        <a:rPr lang="es-GT" sz="1200" b="1" noProof="0" dirty="0" smtClean="0">
                          <a:solidFill>
                            <a:schemeClr val="tx1"/>
                          </a:solidFill>
                        </a:rPr>
                        <a:t>RI. 6.1   RI.6.3 </a:t>
                      </a:r>
                      <a:r>
                        <a:rPr lang="es-GT" sz="900" b="0" noProof="0" dirty="0" smtClean="0">
                          <a:solidFill>
                            <a:schemeClr val="tx1"/>
                          </a:solidFill>
                        </a:rPr>
                        <a:t>(se puede mover a DOK de 3)</a:t>
                      </a:r>
                      <a:endParaRPr lang="es-GT" sz="900" b="1" noProof="0" dirty="0">
                        <a:solidFill>
                          <a:schemeClr val="tx1"/>
                        </a:solidFill>
                      </a:endParaRPr>
                    </a:p>
                  </a:txBody>
                  <a:tcPr marL="103632" marR="103632" marT="50292" marB="50292">
                    <a:solidFill>
                      <a:srgbClr val="FFFFCC"/>
                    </a:solidFill>
                  </a:tcPr>
                </a:tc>
                <a:tc>
                  <a:txBody>
                    <a:bodyPr/>
                    <a:lstStyle/>
                    <a:p>
                      <a:pPr algn="ctr"/>
                      <a:r>
                        <a:rPr lang="es-GT" sz="1200" b="1" noProof="0" dirty="0" smtClean="0"/>
                        <a:t>1-2</a:t>
                      </a:r>
                      <a:endParaRPr lang="es-GT" sz="1200" b="1" noProof="0" dirty="0"/>
                    </a:p>
                  </a:txBody>
                  <a:tcPr marL="103632" marR="103632" marT="50292" marB="50292" anchor="ctr">
                    <a:solidFill>
                      <a:srgbClr val="FFFFCC"/>
                    </a:solidFill>
                  </a:tcPr>
                </a:tc>
              </a:tr>
              <a:tr h="283464">
                <a:tc>
                  <a:txBody>
                    <a:bodyPr/>
                    <a:lstStyle/>
                    <a:p>
                      <a:r>
                        <a:rPr lang="es-GT" sz="1200" b="1" noProof="0" dirty="0" smtClean="0"/>
                        <a:t>9</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Ideas centrales </a:t>
                      </a:r>
                      <a:endParaRPr lang="es-GT" sz="1200" b="1" noProof="0" dirty="0">
                        <a:solidFill>
                          <a:schemeClr val="tx1"/>
                        </a:solidFill>
                      </a:endParaRPr>
                    </a:p>
                  </a:txBody>
                  <a:tcPr marL="103632" marR="103632" marT="50292" marB="50292">
                    <a:solidFill>
                      <a:srgbClr val="FFFFCC"/>
                    </a:solidFill>
                  </a:tcPr>
                </a:tc>
                <a:tc>
                  <a:txBody>
                    <a:bodyPr/>
                    <a:lstStyle/>
                    <a:p>
                      <a:r>
                        <a:rPr lang="es-GT" sz="1200" b="1" noProof="0" dirty="0" smtClean="0">
                          <a:solidFill>
                            <a:schemeClr val="tx1"/>
                          </a:solidFill>
                        </a:rPr>
                        <a:t>RI. 6.2</a:t>
                      </a:r>
                      <a:endParaRPr lang="es-GT" sz="1200" b="1" noProof="0" dirty="0">
                        <a:solidFill>
                          <a:schemeClr val="tx1"/>
                        </a:solidFill>
                      </a:endParaRPr>
                    </a:p>
                  </a:txBody>
                  <a:tcPr marL="103632" marR="103632" marT="50292" marB="50292">
                    <a:solidFill>
                      <a:srgbClr val="FFFFCC"/>
                    </a:solidFill>
                  </a:tcPr>
                </a:tc>
                <a:tc>
                  <a:txBody>
                    <a:bodyPr/>
                    <a:lstStyle/>
                    <a:p>
                      <a:pPr algn="ctr"/>
                      <a:r>
                        <a:rPr lang="es-GT" sz="1200" b="1" noProof="0" dirty="0" smtClean="0"/>
                        <a:t>2</a:t>
                      </a:r>
                      <a:endParaRPr lang="es-GT" sz="1200" b="1" noProof="0"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75152062"/>
              </p:ext>
            </p:extLst>
          </p:nvPr>
        </p:nvGraphicFramePr>
        <p:xfrm>
          <a:off x="1036321" y="5614416"/>
          <a:ext cx="5705113" cy="170078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283464">
                <a:tc gridSpan="4">
                  <a:txBody>
                    <a:bodyPr/>
                    <a:lstStyle/>
                    <a:p>
                      <a:pPr algn="ctr"/>
                      <a:r>
                        <a:rPr lang="es-GT" sz="1200" b="1" noProof="0" dirty="0" smtClean="0">
                          <a:solidFill>
                            <a:schemeClr val="tx1"/>
                          </a:solidFill>
                        </a:rPr>
                        <a:t>Escritura</a:t>
                      </a:r>
                      <a:endParaRPr lang="es-GT"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GT" sz="1200" b="1" noProof="0" dirty="0" smtClean="0">
                          <a:solidFill>
                            <a:schemeClr val="tx1"/>
                          </a:solidFill>
                        </a:rPr>
                        <a:t>Objetivos</a:t>
                      </a:r>
                      <a:endParaRPr lang="es-GT"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GT" sz="1200" b="1" noProof="0" dirty="0" smtClean="0">
                          <a:solidFill>
                            <a:schemeClr val="tx1"/>
                          </a:solidFill>
                        </a:rPr>
                        <a:t>Estándares</a:t>
                      </a:r>
                      <a:endParaRPr lang="es-GT" sz="1200" b="1" noProof="0" dirty="0">
                        <a:solidFill>
                          <a:schemeClr val="tx1"/>
                        </a:solidFill>
                      </a:endParaRPr>
                    </a:p>
                  </a:txBody>
                  <a:tcPr marL="103632" marR="103632" marT="50292" marB="50292">
                    <a:solidFill>
                      <a:schemeClr val="bg1"/>
                    </a:solidFill>
                  </a:tcPr>
                </a:tc>
                <a:tc>
                  <a:txBody>
                    <a:bodyPr/>
                    <a:lstStyle/>
                    <a:p>
                      <a:pPr algn="ctr"/>
                      <a:r>
                        <a:rPr lang="es-GT" sz="1200" b="1" noProof="0" dirty="0" smtClean="0"/>
                        <a:t>DOK</a:t>
                      </a:r>
                      <a:endParaRPr lang="es-GT" sz="1200" b="1" noProof="0" dirty="0"/>
                    </a:p>
                  </a:txBody>
                  <a:tcPr marL="103632" marR="103632" marT="50292" marB="50292">
                    <a:solidFill>
                      <a:schemeClr val="bg1"/>
                    </a:solidFill>
                  </a:tcPr>
                </a:tc>
              </a:tr>
              <a:tr h="283464">
                <a:tc>
                  <a:txBody>
                    <a:bodyPr/>
                    <a:lstStyle/>
                    <a:p>
                      <a:r>
                        <a:rPr lang="es-GT" sz="1200" b="1" noProof="0" dirty="0" smtClean="0"/>
                        <a:t>1a</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Escribir una opinión breve</a:t>
                      </a:r>
                      <a:endParaRPr lang="es-GT" sz="1200" b="1" noProof="0" dirty="0">
                        <a:solidFill>
                          <a:schemeClr val="tx1"/>
                        </a:solidFill>
                      </a:endParaRPr>
                    </a:p>
                  </a:txBody>
                  <a:tcPr marL="103632" marR="103632" marT="50292" marB="50292">
                    <a:solidFill>
                      <a:srgbClr val="FFFFCC"/>
                    </a:solidFill>
                  </a:tcPr>
                </a:tc>
                <a:tc>
                  <a:txBody>
                    <a:bodyPr/>
                    <a:lstStyle/>
                    <a:p>
                      <a:r>
                        <a:rPr lang="es-GT" sz="1200" b="1" noProof="0" dirty="0" smtClean="0">
                          <a:solidFill>
                            <a:schemeClr val="tx1"/>
                          </a:solidFill>
                        </a:rPr>
                        <a:t>W-1a, W-1b, W-1c, W-1d, W-8</a:t>
                      </a:r>
                      <a:endParaRPr lang="es-GT" sz="1200" b="1" noProof="0" dirty="0">
                        <a:solidFill>
                          <a:schemeClr val="tx1"/>
                        </a:solidFill>
                      </a:endParaRPr>
                    </a:p>
                  </a:txBody>
                  <a:tcPr marL="103632" marR="103632" marT="50292" marB="50292">
                    <a:solidFill>
                      <a:srgbClr val="FFFFCC"/>
                    </a:solidFill>
                  </a:tcPr>
                </a:tc>
                <a:tc>
                  <a:txBody>
                    <a:bodyPr/>
                    <a:lstStyle/>
                    <a:p>
                      <a:pPr algn="ctr"/>
                      <a:r>
                        <a:rPr lang="es-GT" sz="1200" b="1" noProof="0" dirty="0" smtClean="0"/>
                        <a:t>3</a:t>
                      </a:r>
                      <a:endParaRPr lang="es-GT" sz="1200" b="1" noProof="0" dirty="0"/>
                    </a:p>
                  </a:txBody>
                  <a:tcPr marL="103632" marR="103632" marT="50292" marB="50292" anchor="ctr">
                    <a:solidFill>
                      <a:srgbClr val="FFFFCC"/>
                    </a:solidFill>
                  </a:tcPr>
                </a:tc>
              </a:tr>
              <a:tr h="283464">
                <a:tc>
                  <a:txBody>
                    <a:bodyPr/>
                    <a:lstStyle/>
                    <a:p>
                      <a:r>
                        <a:rPr lang="es-GT" sz="1200" b="1" noProof="0" dirty="0" smtClean="0"/>
                        <a:t>1b</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Escribir-Revisar una opinión</a:t>
                      </a:r>
                      <a:endParaRPr lang="es-GT" sz="1200" b="1" noProof="0" dirty="0">
                        <a:solidFill>
                          <a:schemeClr val="tx1"/>
                        </a:solidFill>
                      </a:endParaRPr>
                    </a:p>
                  </a:txBody>
                  <a:tcPr marL="103632" marR="103632" marT="50292" marB="50292">
                    <a:solidFill>
                      <a:srgbClr val="FFFFCC"/>
                    </a:solidFill>
                  </a:tcPr>
                </a:tc>
                <a:tc>
                  <a:txBody>
                    <a:bodyPr/>
                    <a:lstStyle/>
                    <a:p>
                      <a:r>
                        <a:rPr lang="es-GT" sz="1200" b="1" noProof="0" dirty="0" smtClean="0">
                          <a:solidFill>
                            <a:schemeClr val="tx1"/>
                          </a:solidFill>
                        </a:rPr>
                        <a:t>W-1a, W-1b, W-1c, W-1d, W-8</a:t>
                      </a:r>
                      <a:endParaRPr lang="es-GT" sz="1200" b="1" noProof="0" dirty="0">
                        <a:solidFill>
                          <a:schemeClr val="tx1"/>
                        </a:solidFill>
                      </a:endParaRPr>
                    </a:p>
                  </a:txBody>
                  <a:tcPr marL="103632" marR="103632" marT="50292" marB="50292">
                    <a:solidFill>
                      <a:srgbClr val="FFFFCC"/>
                    </a:solidFill>
                  </a:tcPr>
                </a:tc>
                <a:tc>
                  <a:txBody>
                    <a:bodyPr/>
                    <a:lstStyle/>
                    <a:p>
                      <a:pPr algn="ctr"/>
                      <a:r>
                        <a:rPr lang="es-GT" sz="1200" b="1" noProof="0" dirty="0" smtClean="0"/>
                        <a:t>2</a:t>
                      </a:r>
                      <a:endParaRPr lang="es-GT" sz="1200" b="1" noProof="0" dirty="0"/>
                    </a:p>
                  </a:txBody>
                  <a:tcPr marL="103632" marR="103632" marT="50292" marB="50292" anchor="ctr">
                    <a:solidFill>
                      <a:srgbClr val="FFFFCC"/>
                    </a:solidFill>
                  </a:tcPr>
                </a:tc>
              </a:tr>
              <a:tr h="283464">
                <a:tc>
                  <a:txBody>
                    <a:bodyPr/>
                    <a:lstStyle/>
                    <a:p>
                      <a:r>
                        <a:rPr lang="es-GT" sz="1200" b="1" noProof="0" dirty="0" smtClean="0"/>
                        <a:t>8</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Uso de lenguaje-vocabulario</a:t>
                      </a:r>
                      <a:endParaRPr lang="es-GT" sz="1200" b="1" noProof="0" dirty="0">
                        <a:solidFill>
                          <a:schemeClr val="tx1"/>
                        </a:solidFill>
                      </a:endParaRPr>
                    </a:p>
                  </a:txBody>
                  <a:tcPr marL="103632" marR="103632" marT="50292" marB="50292">
                    <a:solidFill>
                      <a:srgbClr val="FFFFCC"/>
                    </a:solidFill>
                  </a:tcPr>
                </a:tc>
                <a:tc>
                  <a:txBody>
                    <a:bodyPr/>
                    <a:lstStyle/>
                    <a:p>
                      <a:r>
                        <a:rPr lang="es-GT" sz="1200" b="1" noProof="0" dirty="0" smtClean="0">
                          <a:solidFill>
                            <a:schemeClr val="tx1"/>
                          </a:solidFill>
                        </a:rPr>
                        <a:t>L.6.3.a</a:t>
                      </a:r>
                    </a:p>
                  </a:txBody>
                  <a:tcPr marL="103632" marR="103632" marT="50292" marB="50292">
                    <a:solidFill>
                      <a:srgbClr val="FFFFCC"/>
                    </a:solidFill>
                  </a:tcPr>
                </a:tc>
                <a:tc>
                  <a:txBody>
                    <a:bodyPr/>
                    <a:lstStyle/>
                    <a:p>
                      <a:pPr algn="ctr"/>
                      <a:r>
                        <a:rPr lang="es-GT" sz="1200" b="1" noProof="0" dirty="0" smtClean="0"/>
                        <a:t>1-2</a:t>
                      </a:r>
                      <a:endParaRPr lang="es-GT" sz="1200" b="1" noProof="0" dirty="0"/>
                    </a:p>
                  </a:txBody>
                  <a:tcPr marL="103632" marR="103632" marT="50292" marB="50292" anchor="ctr">
                    <a:solidFill>
                      <a:srgbClr val="FFFFCC"/>
                    </a:solidFill>
                  </a:tcPr>
                </a:tc>
              </a:tr>
              <a:tr h="283464">
                <a:tc>
                  <a:txBody>
                    <a:bodyPr/>
                    <a:lstStyle/>
                    <a:p>
                      <a:r>
                        <a:rPr lang="es-GT" sz="1200" b="1" noProof="0" dirty="0" smtClean="0"/>
                        <a:t>9</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Editar y clarificar</a:t>
                      </a:r>
                      <a:endParaRPr lang="es-GT" sz="1200" b="1" noProof="0" dirty="0">
                        <a:solidFill>
                          <a:schemeClr val="tx1"/>
                        </a:solidFill>
                      </a:endParaRPr>
                    </a:p>
                  </a:txBody>
                  <a:tcPr marL="103632" marR="103632" marT="50292" marB="50292">
                    <a:solidFill>
                      <a:srgbClr val="FFFFCC"/>
                    </a:solidFill>
                  </a:tcPr>
                </a:tc>
                <a:tc>
                  <a:txBody>
                    <a:bodyPr/>
                    <a:lstStyle/>
                    <a:p>
                      <a:r>
                        <a:rPr lang="es-GT" sz="1200" b="1" noProof="0" dirty="0" smtClean="0">
                          <a:solidFill>
                            <a:schemeClr val="tx1"/>
                          </a:solidFill>
                        </a:rPr>
                        <a:t>L.6.1c</a:t>
                      </a:r>
                    </a:p>
                  </a:txBody>
                  <a:tcPr marL="103632" marR="103632" marT="50292" marB="50292">
                    <a:solidFill>
                      <a:srgbClr val="FFFFCC"/>
                    </a:solidFill>
                  </a:tcPr>
                </a:tc>
                <a:tc>
                  <a:txBody>
                    <a:bodyPr/>
                    <a:lstStyle/>
                    <a:p>
                      <a:pPr algn="ctr"/>
                      <a:r>
                        <a:rPr lang="es-GT" sz="1200" b="1" noProof="0" dirty="0" smtClean="0"/>
                        <a:t>1-2</a:t>
                      </a:r>
                      <a:endParaRPr lang="es-GT" sz="1200" b="1" noProof="0" dirty="0"/>
                    </a:p>
                  </a:txBody>
                  <a:tcPr marL="103632" marR="103632" marT="50292" marB="50292" anchor="ctr">
                    <a:solidFill>
                      <a:srgbClr val="FFFFCC"/>
                    </a:solidFill>
                  </a:tcPr>
                </a:tc>
              </a:tr>
            </a:tbl>
          </a:graphicData>
        </a:graphic>
      </p:graphicFrame>
      <p:sp useBgFill="1">
        <p:nvSpPr>
          <p:cNvPr id="7" name="TextBox 6"/>
          <p:cNvSpPr txBox="1"/>
          <p:nvPr/>
        </p:nvSpPr>
        <p:spPr>
          <a:xfrm>
            <a:off x="3152004" y="1828800"/>
            <a:ext cx="2840064" cy="87231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74" tIns="50938" rIns="101874" bIns="50938" rtlCol="0">
            <a:spAutoFit/>
          </a:bodyPr>
          <a:lstStyle/>
          <a:p>
            <a:r>
              <a:rPr lang="es-GT" sz="2600" b="1" dirty="0" smtClean="0">
                <a:solidFill>
                  <a:schemeClr val="accent1">
                    <a:lumMod val="75000"/>
                  </a:schemeClr>
                </a:solidFill>
                <a:latin typeface="Bookman Old Style" pitchFamily="18" charset="0"/>
              </a:rPr>
              <a:t>Trimestre uno</a:t>
            </a:r>
            <a:endParaRPr lang="es-GT" sz="2600" b="1" strike="sngStrike" dirty="0" smtClean="0">
              <a:solidFill>
                <a:schemeClr val="accent1">
                  <a:lumMod val="75000"/>
                </a:schemeClr>
              </a:solidFill>
              <a:latin typeface="Bookman Old Style" pitchFamily="18" charset="0"/>
            </a:endParaRPr>
          </a:p>
          <a:p>
            <a:r>
              <a:rPr lang="es-GT" sz="2400" b="1" dirty="0" smtClean="0">
                <a:latin typeface="Bookman Old Style" pitchFamily="18" charset="0"/>
              </a:rPr>
              <a:t>Pre-evaluación</a:t>
            </a:r>
            <a:endParaRPr lang="es-GT" b="1" dirty="0" smtClean="0">
              <a:latin typeface="Bookman Old Style"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3646915019"/>
              </p:ext>
            </p:extLst>
          </p:nvPr>
        </p:nvGraphicFramePr>
        <p:xfrm>
          <a:off x="1484312" y="3088306"/>
          <a:ext cx="4803775"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0935"/>
                <a:gridCol w="1331065"/>
                <a:gridCol w="2522236"/>
                <a:gridCol w="569539"/>
              </a:tblGrid>
              <a:tr h="283464">
                <a:tc gridSpan="4">
                  <a:txBody>
                    <a:bodyPr/>
                    <a:lstStyle/>
                    <a:p>
                      <a:pPr algn="ctr"/>
                      <a:r>
                        <a:rPr lang="es-GT" sz="1200" b="1" noProof="0" dirty="0" smtClean="0">
                          <a:solidFill>
                            <a:schemeClr val="tx1"/>
                          </a:solidFill>
                        </a:rPr>
                        <a:t>Lectura: Texto literario</a:t>
                      </a:r>
                      <a:endParaRPr lang="es-GT"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GT" sz="1200" b="1" noProof="0" dirty="0" smtClean="0">
                          <a:solidFill>
                            <a:schemeClr val="tx1"/>
                          </a:solidFill>
                        </a:rPr>
                        <a:t>Objetivos</a:t>
                      </a:r>
                      <a:endParaRPr lang="es-GT"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GT" sz="1200" b="1" noProof="0" dirty="0" smtClean="0">
                          <a:solidFill>
                            <a:schemeClr val="tx1"/>
                          </a:solidFill>
                        </a:rPr>
                        <a:t>Estándares</a:t>
                      </a:r>
                      <a:endParaRPr lang="es-GT" sz="1200" b="1" noProof="0" dirty="0">
                        <a:solidFill>
                          <a:schemeClr val="tx1"/>
                        </a:solidFill>
                      </a:endParaRPr>
                    </a:p>
                  </a:txBody>
                  <a:tcPr marL="103632" marR="103632" marT="50292" marB="50292">
                    <a:solidFill>
                      <a:schemeClr val="bg1"/>
                    </a:solidFill>
                  </a:tcPr>
                </a:tc>
                <a:tc>
                  <a:txBody>
                    <a:bodyPr/>
                    <a:lstStyle/>
                    <a:p>
                      <a:pPr algn="ctr"/>
                      <a:r>
                        <a:rPr lang="es-GT" sz="1200" b="1" noProof="0" dirty="0" smtClean="0"/>
                        <a:t>DOK</a:t>
                      </a:r>
                      <a:endParaRPr lang="es-GT" sz="1200" b="1" noProof="0" dirty="0"/>
                    </a:p>
                  </a:txBody>
                  <a:tcPr marL="103632" marR="103632" marT="50292" marB="50292">
                    <a:solidFill>
                      <a:schemeClr val="bg1"/>
                    </a:solidFill>
                  </a:tcPr>
                </a:tc>
              </a:tr>
              <a:tr h="283464">
                <a:tc>
                  <a:txBody>
                    <a:bodyPr/>
                    <a:lstStyle/>
                    <a:p>
                      <a:r>
                        <a:rPr lang="es-GT" sz="1200" b="1" noProof="0" dirty="0" smtClean="0"/>
                        <a:t>1</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Detalles clave</a:t>
                      </a:r>
                      <a:endParaRPr lang="es-GT" sz="1200" b="1" noProof="0" dirty="0">
                        <a:solidFill>
                          <a:schemeClr val="tx1"/>
                        </a:solidFill>
                      </a:endParaRPr>
                    </a:p>
                  </a:txBody>
                  <a:tcPr marL="103632" marR="103632" marT="50292" marB="50292">
                    <a:solidFill>
                      <a:srgbClr val="FFFFCC"/>
                    </a:solidFill>
                  </a:tcPr>
                </a:tc>
                <a:tc>
                  <a:txBody>
                    <a:bodyPr/>
                    <a:lstStyle/>
                    <a:p>
                      <a:r>
                        <a:rPr lang="es-GT" sz="1200" b="1" noProof="0" dirty="0" smtClean="0">
                          <a:solidFill>
                            <a:schemeClr val="tx1"/>
                          </a:solidFill>
                        </a:rPr>
                        <a:t>RL.6.1</a:t>
                      </a:r>
                      <a:r>
                        <a:rPr lang="es-GT" sz="1200" b="1" baseline="0" noProof="0" dirty="0" smtClean="0">
                          <a:solidFill>
                            <a:schemeClr val="tx1"/>
                          </a:solidFill>
                        </a:rPr>
                        <a:t>   </a:t>
                      </a:r>
                      <a:r>
                        <a:rPr lang="es-GT" sz="1200" b="1" noProof="0" dirty="0" smtClean="0">
                          <a:solidFill>
                            <a:schemeClr val="tx1"/>
                          </a:solidFill>
                        </a:rPr>
                        <a:t>RL.6.3 </a:t>
                      </a:r>
                      <a:r>
                        <a:rPr lang="es-GT" sz="900" b="0" noProof="0" dirty="0" smtClean="0">
                          <a:solidFill>
                            <a:schemeClr val="tx1"/>
                          </a:solidFill>
                        </a:rPr>
                        <a:t>(se</a:t>
                      </a:r>
                      <a:r>
                        <a:rPr lang="es-GT" sz="900" b="0" baseline="0" noProof="0" dirty="0" smtClean="0">
                          <a:solidFill>
                            <a:schemeClr val="tx1"/>
                          </a:solidFill>
                        </a:rPr>
                        <a:t> puede mover a</a:t>
                      </a:r>
                      <a:r>
                        <a:rPr lang="es-GT" sz="900" b="0" noProof="0" dirty="0" smtClean="0">
                          <a:solidFill>
                            <a:schemeClr val="tx1"/>
                          </a:solidFill>
                        </a:rPr>
                        <a:t> DOK de 3)</a:t>
                      </a:r>
                      <a:endParaRPr lang="es-GT" sz="1200" b="1" noProof="0" dirty="0">
                        <a:solidFill>
                          <a:schemeClr val="tx1"/>
                        </a:solidFill>
                      </a:endParaRPr>
                    </a:p>
                  </a:txBody>
                  <a:tcPr marL="103632" marR="103632" marT="50292" marB="50292">
                    <a:solidFill>
                      <a:srgbClr val="FFFFCC"/>
                    </a:solidFill>
                  </a:tcPr>
                </a:tc>
                <a:tc>
                  <a:txBody>
                    <a:bodyPr/>
                    <a:lstStyle/>
                    <a:p>
                      <a:pPr algn="ctr"/>
                      <a:r>
                        <a:rPr lang="es-GT" sz="1200" b="1" noProof="0" dirty="0" smtClean="0"/>
                        <a:t>1-2</a:t>
                      </a:r>
                      <a:endParaRPr lang="es-GT" sz="1200" b="1" noProof="0" dirty="0"/>
                    </a:p>
                  </a:txBody>
                  <a:tcPr marL="103632" marR="103632" marT="50292" marB="50292" anchor="ctr">
                    <a:solidFill>
                      <a:srgbClr val="FFFFCC"/>
                    </a:solidFill>
                  </a:tcPr>
                </a:tc>
              </a:tr>
              <a:tr h="283464">
                <a:tc>
                  <a:txBody>
                    <a:bodyPr/>
                    <a:lstStyle/>
                    <a:p>
                      <a:r>
                        <a:rPr lang="es-GT" sz="1200" b="1" noProof="0" dirty="0" smtClean="0"/>
                        <a:t>2</a:t>
                      </a:r>
                      <a:endParaRPr lang="es-GT" sz="1200" b="1" noProof="0" dirty="0"/>
                    </a:p>
                  </a:txBody>
                  <a:tcPr marL="103632" marR="103632" marT="50292" marB="50292">
                    <a:solidFill>
                      <a:srgbClr val="FFFFCC"/>
                    </a:solidFill>
                  </a:tcPr>
                </a:tc>
                <a:tc>
                  <a:txBody>
                    <a:bodyPr/>
                    <a:lstStyle/>
                    <a:p>
                      <a:r>
                        <a:rPr lang="es-GT" sz="1200" b="1" noProof="0" dirty="0" smtClean="0">
                          <a:solidFill>
                            <a:schemeClr val="tx1"/>
                          </a:solidFill>
                        </a:rPr>
                        <a:t>Ideas centrales</a:t>
                      </a:r>
                      <a:endParaRPr lang="es-GT" sz="1200" b="1" noProof="0" dirty="0">
                        <a:solidFill>
                          <a:schemeClr val="tx1"/>
                        </a:solidFill>
                      </a:endParaRPr>
                    </a:p>
                  </a:txBody>
                  <a:tcPr marL="103632" marR="103632" marT="50292" marB="50292">
                    <a:solidFill>
                      <a:srgbClr val="FFFFCC"/>
                    </a:solidFill>
                  </a:tcPr>
                </a:tc>
                <a:tc>
                  <a:txBody>
                    <a:bodyPr/>
                    <a:lstStyle/>
                    <a:p>
                      <a:r>
                        <a:rPr lang="es-GT" sz="1200" b="1" noProof="0" dirty="0" smtClean="0">
                          <a:solidFill>
                            <a:schemeClr val="tx1"/>
                          </a:solidFill>
                        </a:rPr>
                        <a:t>RL. 6.2</a:t>
                      </a:r>
                      <a:endParaRPr lang="es-GT" sz="1200" b="1" noProof="0" dirty="0">
                        <a:solidFill>
                          <a:schemeClr val="tx1"/>
                        </a:solidFill>
                      </a:endParaRPr>
                    </a:p>
                  </a:txBody>
                  <a:tcPr marL="103632" marR="103632" marT="50292" marB="50292">
                    <a:solidFill>
                      <a:srgbClr val="FFFFCC"/>
                    </a:solidFill>
                  </a:tcPr>
                </a:tc>
                <a:tc>
                  <a:txBody>
                    <a:bodyPr/>
                    <a:lstStyle/>
                    <a:p>
                      <a:pPr algn="ctr"/>
                      <a:r>
                        <a:rPr lang="es-GT" sz="1200" b="1" noProof="0" dirty="0" smtClean="0"/>
                        <a:t>2</a:t>
                      </a:r>
                      <a:endParaRPr lang="es-GT" sz="1200" b="1" noProof="0" dirty="0"/>
                    </a:p>
                  </a:txBody>
                  <a:tcPr marL="103632" marR="103632" marT="50292" marB="50292" anchor="ctr">
                    <a:solidFill>
                      <a:srgbClr val="FFFFCC"/>
                    </a:solidFill>
                  </a:tcPr>
                </a:tc>
              </a:tr>
            </a:tbl>
          </a:graphicData>
        </a:graphic>
      </p:graphicFrame>
      <p:sp>
        <p:nvSpPr>
          <p:cNvPr id="2" name="Rectangle 1"/>
          <p:cNvSpPr/>
          <p:nvPr/>
        </p:nvSpPr>
        <p:spPr>
          <a:xfrm>
            <a:off x="4114800" y="6172200"/>
            <a:ext cx="457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657600" y="6477000"/>
            <a:ext cx="457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924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96237619"/>
              </p:ext>
            </p:extLst>
          </p:nvPr>
        </p:nvGraphicFramePr>
        <p:xfrm>
          <a:off x="245540" y="381000"/>
          <a:ext cx="7043738" cy="3494925"/>
        </p:xfrm>
        <a:graphic>
          <a:graphicData uri="http://schemas.openxmlformats.org/drawingml/2006/table">
            <a:tbl>
              <a:tblPr firstRow="1" bandRow="1">
                <a:tableStyleId>{5940675A-B579-460E-94D1-54222C63F5DA}</a:tableStyleId>
              </a:tblPr>
              <a:tblGrid>
                <a:gridCol w="7043738"/>
              </a:tblGrid>
              <a:tr h="601337">
                <a:tc>
                  <a:txBody>
                    <a:bodyPr/>
                    <a:lstStyle/>
                    <a:p>
                      <a:pPr marL="287338" indent="-287338">
                        <a:buNone/>
                      </a:pPr>
                      <a:r>
                        <a:rPr lang="en-US" sz="1600" b="1" dirty="0" smtClean="0">
                          <a:solidFill>
                            <a:schemeClr val="tx1"/>
                          </a:solidFill>
                          <a:latin typeface="Helvetica" panose="020B0604020202020204" pitchFamily="34" charset="0"/>
                          <a:cs typeface="Helvetica" panose="020B0604020202020204" pitchFamily="34" charset="0"/>
                        </a:rPr>
                        <a:t>7</a:t>
                      </a:r>
                      <a:r>
                        <a:rPr lang="es-ES" sz="1600" b="1" noProof="0" dirty="0" smtClean="0">
                          <a:solidFill>
                            <a:schemeClr val="tx1"/>
                          </a:solidFill>
                          <a:latin typeface="Helvetica" panose="020B0604020202020204" pitchFamily="34" charset="0"/>
                          <a:cs typeface="Helvetica" panose="020B0604020202020204" pitchFamily="34" charset="0"/>
                        </a:rPr>
                        <a:t>. </a:t>
                      </a:r>
                      <a:r>
                        <a:rPr lang="es-ES" sz="1600" b="1" baseline="0" noProof="0" dirty="0" smtClean="0">
                          <a:solidFill>
                            <a:schemeClr val="tx1"/>
                          </a:solidFill>
                          <a:latin typeface="Helvetica" panose="020B0604020202020204" pitchFamily="34" charset="0"/>
                          <a:cs typeface="Helvetica" panose="020B0604020202020204" pitchFamily="34" charset="0"/>
                        </a:rPr>
                        <a:t> Explica la idea </a:t>
                      </a:r>
                      <a:r>
                        <a:rPr lang="es-ES" sz="1600" b="1" strike="noStrike" baseline="0" noProof="0" dirty="0" smtClean="0">
                          <a:solidFill>
                            <a:schemeClr val="tx1"/>
                          </a:solidFill>
                          <a:latin typeface="Helvetica" panose="020B0604020202020204" pitchFamily="34" charset="0"/>
                          <a:cs typeface="Helvetica" panose="020B0604020202020204" pitchFamily="34" charset="0"/>
                        </a:rPr>
                        <a:t>central </a:t>
                      </a:r>
                      <a:r>
                        <a:rPr lang="es-ES" sz="1600" b="1" baseline="0" noProof="0" dirty="0" smtClean="0">
                          <a:solidFill>
                            <a:schemeClr val="tx1"/>
                          </a:solidFill>
                          <a:latin typeface="Helvetica" panose="020B0604020202020204" pitchFamily="34" charset="0"/>
                          <a:cs typeface="Helvetica" panose="020B0604020202020204" pitchFamily="34" charset="0"/>
                        </a:rPr>
                        <a:t>del texto </a:t>
                      </a:r>
                      <a:r>
                        <a:rPr lang="es-ES" sz="1600" b="1" i="1" u="sng" baseline="0" noProof="0" dirty="0" smtClean="0">
                          <a:solidFill>
                            <a:schemeClr val="tx1"/>
                          </a:solidFill>
                          <a:latin typeface="Helvetica" panose="020B0604020202020204" pitchFamily="34" charset="0"/>
                          <a:cs typeface="Helvetica" panose="020B0604020202020204" pitchFamily="34" charset="0"/>
                        </a:rPr>
                        <a:t>Salvemos a las ballenas</a:t>
                      </a:r>
                      <a:r>
                        <a:rPr lang="es-ES" sz="1600" b="1" i="0" u="none" baseline="0" noProof="0" dirty="0" smtClean="0">
                          <a:solidFill>
                            <a:schemeClr val="tx1"/>
                          </a:solidFill>
                          <a:latin typeface="Helvetica" panose="020B0604020202020204" pitchFamily="34" charset="0"/>
                          <a:cs typeface="Helvetica" panose="020B0604020202020204" pitchFamily="34" charset="0"/>
                        </a:rPr>
                        <a:t> usando detalles del texto.</a:t>
                      </a:r>
                      <a:endParaRPr lang="es-ES" sz="1600" b="1" i="1" noProof="0" dirty="0" smtClean="0">
                        <a:solidFill>
                          <a:schemeClr val="tx1"/>
                        </a:solidFill>
                        <a:latin typeface="Helvetica" panose="020B0604020202020204" pitchFamily="34" charset="0"/>
                        <a:cs typeface="Helvetica" panose="020B0604020202020204"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252">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64746002"/>
              </p:ext>
            </p:extLst>
          </p:nvPr>
        </p:nvGraphicFramePr>
        <p:xfrm>
          <a:off x="304800" y="5105400"/>
          <a:ext cx="7043738" cy="3449478"/>
        </p:xfrm>
        <a:graphic>
          <a:graphicData uri="http://schemas.openxmlformats.org/drawingml/2006/table">
            <a:tbl>
              <a:tblPr firstRow="1" bandRow="1">
                <a:tableStyleId>{5940675A-B579-460E-94D1-54222C63F5DA}</a:tableStyleId>
              </a:tblPr>
              <a:tblGrid>
                <a:gridCol w="7043738"/>
              </a:tblGrid>
              <a:tr h="609600">
                <a:tc>
                  <a:txBody>
                    <a:bodyPr/>
                    <a:lstStyle/>
                    <a:p>
                      <a:pPr marL="228600" marR="0" indent="-228600" algn="l" defTabSz="966612" rtl="0" eaLnBrk="1" fontAlgn="auto" latinLnBrk="0" hangingPunct="1">
                        <a:lnSpc>
                          <a:spcPct val="100000"/>
                        </a:lnSpc>
                        <a:spcBef>
                          <a:spcPts val="0"/>
                        </a:spcBef>
                        <a:spcAft>
                          <a:spcPts val="0"/>
                        </a:spcAft>
                        <a:buClrTx/>
                        <a:buSzTx/>
                        <a:buFont typeface="+mj-lt"/>
                        <a:buNone/>
                        <a:tabLst/>
                        <a:defRPr/>
                      </a:pPr>
                      <a:r>
                        <a:rPr lang="en-US" sz="1600" b="1" baseline="0" dirty="0" smtClean="0">
                          <a:solidFill>
                            <a:schemeClr val="tx1"/>
                          </a:solidFill>
                          <a:latin typeface="Helvetica" panose="020B0604020202020204" pitchFamily="34" charset="0"/>
                          <a:cs typeface="Helvetica" panose="020B0604020202020204" pitchFamily="34" charset="0"/>
                        </a:rPr>
                        <a:t>8. </a:t>
                      </a:r>
                      <a:r>
                        <a:rPr lang="es-ES" sz="1600" b="1" baseline="0" dirty="0" smtClean="0">
                          <a:solidFill>
                            <a:schemeClr val="tx1"/>
                          </a:solidFill>
                          <a:latin typeface="Helvetica" panose="020B0604020202020204" pitchFamily="34" charset="0"/>
                          <a:cs typeface="Helvetica" panose="020B0604020202020204" pitchFamily="34" charset="0"/>
                        </a:rPr>
                        <a:t>Explica por qué el rescate de la ballena pudo haber sido más difícil si los avistamientos de ballenas no se hubiesen hecho públicos.</a:t>
                      </a:r>
                      <a:endParaRPr lang="en-US" sz="1600" b="1" dirty="0" smtClean="0">
                        <a:solidFill>
                          <a:schemeClr val="tx1"/>
                        </a:solidFill>
                        <a:latin typeface="Helvetica" panose="020B0604020202020204" pitchFamily="34" charset="0"/>
                        <a:cs typeface="Helvetica" panose="020B0604020202020204"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51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76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02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6284">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6887562"/>
              </p:ext>
            </p:extLst>
          </p:nvPr>
        </p:nvGraphicFramePr>
        <p:xfrm>
          <a:off x="5500045" y="8839200"/>
          <a:ext cx="1905000" cy="560832"/>
        </p:xfrm>
        <a:graphic>
          <a:graphicData uri="http://schemas.openxmlformats.org/drawingml/2006/table">
            <a:tbl>
              <a:tblPr/>
              <a:tblGrid>
                <a:gridCol w="1905000"/>
              </a:tblGrid>
              <a:tr h="0">
                <a:tc>
                  <a:txBody>
                    <a:bodyPr/>
                    <a:lstStyle/>
                    <a:p>
                      <a:pPr marL="0" marR="0" algn="ctr">
                        <a:lnSpc>
                          <a:spcPct val="115000"/>
                        </a:lnSpc>
                        <a:spcBef>
                          <a:spcPts val="0"/>
                        </a:spcBef>
                        <a:spcAft>
                          <a:spcPts val="0"/>
                        </a:spcAft>
                      </a:pPr>
                      <a:r>
                        <a:rPr lang="en-US" sz="800" b="1" i="1" dirty="0" err="1" smtClean="0">
                          <a:solidFill>
                            <a:schemeClr val="tx1"/>
                          </a:solidFill>
                          <a:effectLst/>
                          <a:latin typeface="Calibri"/>
                          <a:ea typeface="Times New Roman"/>
                          <a:cs typeface="Times New Roman"/>
                        </a:rPr>
                        <a:t>Hacia</a:t>
                      </a:r>
                      <a:r>
                        <a:rPr lang="en-US" sz="800" b="1" i="1" dirty="0" smtClean="0">
                          <a:solidFill>
                            <a:schemeClr val="tx1"/>
                          </a:solidFill>
                          <a:effectLst/>
                          <a:latin typeface="Calibri"/>
                          <a:ea typeface="Times New Roman"/>
                          <a:cs typeface="Times New Roman"/>
                        </a:rPr>
                        <a:t> RL.6.3   DOK 4- </a:t>
                      </a:r>
                      <a:r>
                        <a:rPr lang="en-US" sz="800" b="1" i="1" dirty="0">
                          <a:solidFill>
                            <a:schemeClr val="tx1"/>
                          </a:solidFill>
                          <a:effectLst/>
                          <a:latin typeface="Calibri"/>
                          <a:ea typeface="Times New Roman"/>
                          <a:cs typeface="Times New Roman"/>
                        </a:rPr>
                        <a:t>EVS</a:t>
                      </a:r>
                      <a:endParaRPr lang="en-US" sz="800" i="1" dirty="0">
                        <a:solidFill>
                          <a:schemeClr val="tx1"/>
                        </a:solidFill>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371734">
                <a:tc>
                  <a:txBody>
                    <a:bodyPr/>
                    <a:lstStyle/>
                    <a:p>
                      <a:pPr marL="0" marR="0" algn="l">
                        <a:lnSpc>
                          <a:spcPct val="115000"/>
                        </a:lnSpc>
                        <a:spcBef>
                          <a:spcPts val="0"/>
                        </a:spcBef>
                        <a:spcAft>
                          <a:spcPts val="0"/>
                        </a:spcAft>
                      </a:pPr>
                      <a:r>
                        <a:rPr lang="x-none" sz="800" b="0" dirty="0" smtClean="0">
                          <a:effectLst/>
                          <a:latin typeface="+mn-lt"/>
                          <a:ea typeface="Times New Roman"/>
                          <a:cs typeface="Times New Roman"/>
                        </a:rPr>
                        <a:t>Justifica cómo el personaje responde o cambia mientras la trama va llegando a su resolución/desenlace</a:t>
                      </a:r>
                      <a:r>
                        <a:rPr lang="x-none" sz="800" b="1" dirty="0" smtClean="0">
                          <a:effectLst/>
                          <a:latin typeface="+mn-lt"/>
                          <a:ea typeface="Times New Roman"/>
                          <a:cs typeface="Times New Roman"/>
                        </a:rPr>
                        <a:t>.</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808952369"/>
              </p:ext>
            </p:extLst>
          </p:nvPr>
        </p:nvGraphicFramePr>
        <p:xfrm>
          <a:off x="5562600" y="4071127"/>
          <a:ext cx="1744662" cy="625475"/>
        </p:xfrm>
        <a:graphic>
          <a:graphicData uri="http://schemas.openxmlformats.org/drawingml/2006/table">
            <a:tbl>
              <a:tblPr firstRow="1" firstCol="1" bandRow="1"/>
              <a:tblGrid>
                <a:gridCol w="1744662"/>
              </a:tblGrid>
              <a:tr h="134154">
                <a:tc>
                  <a:txBody>
                    <a:bodyPr/>
                    <a:lstStyle/>
                    <a:p>
                      <a:pPr marL="0" marR="0" algn="ctr">
                        <a:lnSpc>
                          <a:spcPct val="115000"/>
                        </a:lnSpc>
                        <a:spcBef>
                          <a:spcPts val="0"/>
                        </a:spcBef>
                        <a:spcAft>
                          <a:spcPts val="0"/>
                        </a:spcAft>
                      </a:pPr>
                      <a:r>
                        <a:rPr lang="en-US" sz="800" b="1" i="1" dirty="0" err="1" smtClean="0">
                          <a:solidFill>
                            <a:schemeClr val="tx1"/>
                          </a:solidFill>
                          <a:effectLst/>
                          <a:latin typeface="Calibri"/>
                          <a:ea typeface="Times New Roman"/>
                          <a:cs typeface="Times New Roman"/>
                        </a:rPr>
                        <a:t>Hacia</a:t>
                      </a:r>
                      <a:r>
                        <a:rPr lang="en-US" sz="800" b="1" i="1" dirty="0" smtClean="0">
                          <a:solidFill>
                            <a:schemeClr val="tx1"/>
                          </a:solidFill>
                          <a:effectLst/>
                          <a:latin typeface="Calibri"/>
                          <a:ea typeface="Times New Roman"/>
                          <a:cs typeface="Times New Roman"/>
                        </a:rPr>
                        <a:t> RL.6.2   DOK </a:t>
                      </a:r>
                      <a:r>
                        <a:rPr lang="en-US" sz="800" b="1" i="1" dirty="0">
                          <a:solidFill>
                            <a:schemeClr val="tx1"/>
                          </a:solidFill>
                          <a:effectLst/>
                          <a:latin typeface="Calibri"/>
                          <a:ea typeface="Times New Roman"/>
                          <a:cs typeface="Times New Roman"/>
                        </a:rPr>
                        <a:t>2 - </a:t>
                      </a:r>
                      <a:r>
                        <a:rPr lang="en-US" sz="800" b="1" i="1" dirty="0" smtClean="0">
                          <a:solidFill>
                            <a:schemeClr val="tx1"/>
                          </a:solidFill>
                          <a:effectLst/>
                          <a:latin typeface="Calibri"/>
                          <a:ea typeface="Times New Roman"/>
                          <a:cs typeface="Times New Roman"/>
                        </a:rPr>
                        <a:t>Cm</a:t>
                      </a:r>
                      <a:endParaRPr lang="en-US" sz="800" i="1" dirty="0">
                        <a:solidFill>
                          <a:schemeClr val="tx1"/>
                        </a:solidFill>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85267">
                <a:tc>
                  <a:txBody>
                    <a:bodyPr/>
                    <a:lstStyle/>
                    <a:p>
                      <a:pPr marL="0" marR="0">
                        <a:lnSpc>
                          <a:spcPct val="115000"/>
                        </a:lnSpc>
                        <a:spcBef>
                          <a:spcPts val="0"/>
                        </a:spcBef>
                        <a:spcAft>
                          <a:spcPts val="0"/>
                        </a:spcAft>
                      </a:pPr>
                      <a:r>
                        <a:rPr lang="x-none" sz="800" b="0" dirty="0" smtClean="0">
                          <a:solidFill>
                            <a:srgbClr val="000000"/>
                          </a:solidFill>
                          <a:effectLst/>
                          <a:latin typeface="+mn-lt"/>
                          <a:ea typeface="Times New Roman"/>
                          <a:cs typeface="Times New Roman"/>
                        </a:rPr>
                        <a:t>Localiza información relevante (libre de la opinión personal) acerca de una idea central usando detalles particulares.</a:t>
                      </a:r>
                      <a:endParaRPr lang="en-US" sz="800" b="0" dirty="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cxnSp>
        <p:nvCxnSpPr>
          <p:cNvPr id="8" name="Straight Connector 7"/>
          <p:cNvCxnSpPr/>
          <p:nvPr/>
        </p:nvCxnSpPr>
        <p:spPr>
          <a:xfrm>
            <a:off x="410117"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741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8" name="Rectangle 7"/>
          <p:cNvSpPr/>
          <p:nvPr/>
        </p:nvSpPr>
        <p:spPr>
          <a:xfrm>
            <a:off x="2667000" y="424331"/>
            <a:ext cx="2330051" cy="34909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101881" tIns="50941" rIns="101881" bIns="50941">
            <a:spAutoFit/>
          </a:bodyPr>
          <a:lstStyle/>
          <a:p>
            <a:r>
              <a:rPr lang="es-GT" sz="1600" b="1" u="sng" dirty="0" smtClean="0">
                <a:solidFill>
                  <a:srgbClr val="002060"/>
                </a:solidFill>
              </a:rPr>
              <a:t>Animales en movimiento</a:t>
            </a:r>
            <a:endParaRPr lang="es-GT" sz="1600" dirty="0"/>
          </a:p>
        </p:txBody>
      </p:sp>
      <p:sp>
        <p:nvSpPr>
          <p:cNvPr id="5" name="Rectangle 1"/>
          <p:cNvSpPr>
            <a:spLocks noChangeArrowheads="1"/>
          </p:cNvSpPr>
          <p:nvPr/>
        </p:nvSpPr>
        <p:spPr bwMode="auto">
          <a:xfrm>
            <a:off x="457200" y="598880"/>
            <a:ext cx="7239000" cy="8797565"/>
          </a:xfrm>
          <a:prstGeom prst="rect">
            <a:avLst/>
          </a:prstGeom>
          <a:noFill/>
          <a:ln w="9525">
            <a:noFill/>
            <a:miter lim="800000"/>
            <a:headEnd/>
            <a:tailEnd/>
          </a:ln>
          <a:effectLst/>
        </p:spPr>
        <p:txBody>
          <a:bodyPr vert="horz" wrap="square" lIns="101881" tIns="50941" rIns="101881" bIns="50941" numCol="1" anchor="ctr" anchorCtr="0" compatLnSpc="1">
            <a:prstTxWarp prst="textNoShape">
              <a:avLst/>
            </a:prstTxWarp>
            <a:spAutoFit/>
          </a:bodyPr>
          <a:lstStyle/>
          <a:p>
            <a:r>
              <a:rPr lang="es-GT" sz="1200" i="1" dirty="0" smtClean="0"/>
              <a:t>                                                                                  Kristen </a:t>
            </a:r>
            <a:r>
              <a:rPr lang="es-GT" sz="1200" i="1" dirty="0"/>
              <a:t>Erickson</a:t>
            </a:r>
            <a:endParaRPr lang="es-GT" sz="1200" dirty="0"/>
          </a:p>
          <a:p>
            <a:pPr algn="ctr"/>
            <a:endParaRPr lang="es-GT" sz="800" i="1" dirty="0"/>
          </a:p>
          <a:p>
            <a:pPr algn="ctr"/>
            <a:r>
              <a:rPr lang="en-US" sz="1100" dirty="0" smtClean="0"/>
              <a:t>Enlace </a:t>
            </a:r>
            <a:r>
              <a:rPr lang="en-US" sz="1100" dirty="0"/>
              <a:t>del video: </a:t>
            </a:r>
            <a:r>
              <a:rPr lang="en-US" sz="1100" u="sng" dirty="0">
                <a:hlinkClick r:id="rId3"/>
              </a:rPr>
              <a:t>http://spaceplace.nasa.gov/migration/en</a:t>
            </a:r>
            <a:r>
              <a:rPr lang="en-US" sz="1100" dirty="0">
                <a:hlinkClick r:id="rId3"/>
              </a:rPr>
              <a:t>/</a:t>
            </a:r>
            <a:r>
              <a:rPr lang="en-US" sz="1100" dirty="0"/>
              <a:t>   (</a:t>
            </a:r>
            <a:r>
              <a:rPr lang="en-US" sz="1100" dirty="0" err="1"/>
              <a:t>inglés</a:t>
            </a:r>
            <a:r>
              <a:rPr lang="en-US" sz="1100" dirty="0"/>
              <a:t>)</a:t>
            </a:r>
          </a:p>
          <a:p>
            <a:pPr marL="1541463" indent="977900"/>
            <a:r>
              <a:rPr lang="en-US" sz="1100" dirty="0" smtClean="0">
                <a:hlinkClick r:id="rId4"/>
              </a:rPr>
              <a:t> </a:t>
            </a:r>
            <a:r>
              <a:rPr lang="en-US" sz="1100" u="sng" dirty="0" smtClean="0">
                <a:hlinkClick r:id="rId4"/>
              </a:rPr>
              <a:t>http</a:t>
            </a:r>
            <a:r>
              <a:rPr lang="en-US" sz="1100" u="sng" dirty="0">
                <a:hlinkClick r:id="rId4"/>
              </a:rPr>
              <a:t>://spaceplace.nasa.gov/migration/sp</a:t>
            </a:r>
            <a:r>
              <a:rPr lang="en-US" sz="1100" dirty="0">
                <a:hlinkClick r:id="rId4"/>
              </a:rPr>
              <a:t>/</a:t>
            </a:r>
            <a:r>
              <a:rPr lang="en-US" sz="1100" dirty="0"/>
              <a:t>   (</a:t>
            </a:r>
            <a:r>
              <a:rPr lang="en-US" sz="1100" dirty="0" err="1"/>
              <a:t>español</a:t>
            </a:r>
            <a:r>
              <a:rPr lang="en-US" sz="1100" dirty="0"/>
              <a:t>)</a:t>
            </a:r>
            <a:endParaRPr lang="en-US" sz="1100" b="1" dirty="0">
              <a:solidFill>
                <a:srgbClr val="002060"/>
              </a:solidFill>
            </a:endParaRPr>
          </a:p>
          <a:p>
            <a:r>
              <a:rPr lang="es-GT" sz="1300" dirty="0" smtClean="0"/>
              <a:t>1                                        </a:t>
            </a:r>
          </a:p>
          <a:p>
            <a:r>
              <a:rPr lang="es-GT" sz="1300" dirty="0" smtClean="0"/>
              <a:t>Una bandada de gansos vuela elegantemente por el alto cielo. Tú deseas poder ver el mundo como ellos lo ven. Deseas poder volar y ser tan libre como ellos . Te preguntas ¡a dónde van con tanta prisa! </a:t>
            </a:r>
          </a:p>
          <a:p>
            <a:endParaRPr lang="es-GT" sz="1300" dirty="0" smtClean="0"/>
          </a:p>
          <a:p>
            <a:r>
              <a:rPr lang="es-GT" sz="1300" dirty="0"/>
              <a:t>2</a:t>
            </a:r>
            <a:endParaRPr lang="es-GT" sz="1300" dirty="0" smtClean="0"/>
          </a:p>
          <a:p>
            <a:r>
              <a:rPr lang="es-GT" sz="1300" dirty="0" smtClean="0"/>
              <a:t>Bueno, no los envidies demasiado, porque  tal vez puedan estar haciendo un viaje muy largo y agotador. Muchos gansos y otras aves migran miles de millas cada año. ¡Algunos viajan más de 7,000 millas en una sola dirección! Algunos pueden viajar hasta 1,000 millas sin detenerse a descansar, cruzando el Golfo de México o el Desierto del Sahara.</a:t>
            </a:r>
          </a:p>
          <a:p>
            <a:endParaRPr lang="es-GT" sz="1300" dirty="0" smtClean="0"/>
          </a:p>
          <a:p>
            <a:r>
              <a:rPr lang="es-GT" sz="1300" dirty="0" smtClean="0"/>
              <a:t>3</a:t>
            </a:r>
          </a:p>
          <a:p>
            <a:r>
              <a:rPr lang="es-GT" sz="1300" dirty="0" smtClean="0"/>
              <a:t>Estas aves tienen que seguir su suministro de alimentos y tienen que volver a ciertos lugares para reproducirse.</a:t>
            </a:r>
          </a:p>
          <a:p>
            <a:r>
              <a:rPr lang="es-GT" sz="1300" dirty="0" smtClean="0"/>
              <a:t> </a:t>
            </a:r>
          </a:p>
          <a:p>
            <a:r>
              <a:rPr lang="es-GT" sz="1300" u="sng" dirty="0" smtClean="0"/>
              <a:t>¡Ellos migran para sobrevivir!</a:t>
            </a:r>
            <a:endParaRPr lang="es-GT" sz="1300" dirty="0" smtClean="0"/>
          </a:p>
          <a:p>
            <a:r>
              <a:rPr lang="es-GT" sz="1300" dirty="0" smtClean="0"/>
              <a:t>4</a:t>
            </a:r>
            <a:endParaRPr lang="es-GT" sz="1300" u="sng" strike="sngStrike" dirty="0" smtClean="0"/>
          </a:p>
          <a:p>
            <a:r>
              <a:rPr lang="es-GT" sz="1300" dirty="0" smtClean="0"/>
              <a:t>Además de las aves, algunos otros viajeros de larga distancia son los peces, las tortugas marinas, los osos, los caribúes, las ballenas y las marsopas. La población de algunos de estos tipos de animales está disminuyendo. Algunos están en peligro de desaparecer para siempre. Los científicos quieren saber qué les está sucediendo y por qué. Como parte de la respuesta, ellos quieren saber a dónde van los animales, cómo llegan allí, y por cuánto tiempo se quedan en ese lugar.</a:t>
            </a:r>
          </a:p>
          <a:p>
            <a:endParaRPr lang="es-GT" sz="1300" dirty="0" smtClean="0"/>
          </a:p>
          <a:p>
            <a:r>
              <a:rPr lang="es-GT" sz="1300" dirty="0" smtClean="0"/>
              <a:t>5</a:t>
            </a:r>
          </a:p>
          <a:p>
            <a:r>
              <a:rPr lang="es-GT" sz="1300" dirty="0" smtClean="0"/>
              <a:t>Una buena manera de aprender sobre los animales es rastrearles desde el espacio. Los científicos eligen animales individuales y les equipan con ligeros y cómodos transmisores de radio. Las señales de los transmisores son recibidas por instrumentos especiales en ciertos satélites a medida que pasan por encima de ellos. Estos satélites son operados por la Administración Oceánica y Atmosférica Nacional (NOAA, por sus siglas en inglés). Las órbitas polares de los satélites les permiten ver casi todas las partes de la Tierra a medida que esta gira, y reciben señales de miles de animales migratorios.</a:t>
            </a:r>
          </a:p>
          <a:p>
            <a:endParaRPr lang="es-GT" sz="1300" dirty="0" smtClean="0"/>
          </a:p>
          <a:p>
            <a:r>
              <a:rPr lang="es-GT" sz="1300" dirty="0" smtClean="0"/>
              <a:t>6</a:t>
            </a:r>
          </a:p>
          <a:p>
            <a:r>
              <a:rPr lang="es-GT" sz="1300" dirty="0" smtClean="0"/>
              <a:t>Después de que el satélite recibe la señal desde el transmisor del animal, el satélite transmite la información a una estación en tierra. Luego, la estación en tierra envía la información al Centro de Vuelo Espacial </a:t>
            </a:r>
            <a:r>
              <a:rPr lang="es-GT" sz="1300" dirty="0" err="1" smtClean="0"/>
              <a:t>Goddard</a:t>
            </a:r>
            <a:r>
              <a:rPr lang="es-GT" sz="1300" dirty="0" smtClean="0"/>
              <a:t> de la NASA en Maryland. </a:t>
            </a:r>
            <a:r>
              <a:rPr lang="es-GT" sz="1300" dirty="0" err="1" smtClean="0"/>
              <a:t>Goddard</a:t>
            </a:r>
            <a:r>
              <a:rPr lang="es-GT" sz="1300" dirty="0" smtClean="0"/>
              <a:t>, entonces envía la información sobre el animal a los científicos, dondequiera que ellos se encuentren. </a:t>
            </a:r>
          </a:p>
          <a:p>
            <a:endParaRPr lang="es-GT" sz="1300" dirty="0" smtClean="0"/>
          </a:p>
          <a:p>
            <a:r>
              <a:rPr lang="es-GT" sz="1300" dirty="0" smtClean="0"/>
              <a:t>7</a:t>
            </a:r>
          </a:p>
          <a:p>
            <a:r>
              <a:rPr lang="es-GT" sz="1300" dirty="0" smtClean="0"/>
              <a:t>Rastrear a los animales migratorios utilizando satélites, podría ayudarnos a averiguar cómo hacer que sus viajes sean lo más seguros posible y ayudarlos a sobrevivir.</a:t>
            </a:r>
            <a:endParaRPr lang="es-GT" sz="1300" dirty="0"/>
          </a:p>
        </p:txBody>
      </p:sp>
      <p:sp>
        <p:nvSpPr>
          <p:cNvPr id="6" name="TextBox 5"/>
          <p:cNvSpPr txBox="1"/>
          <p:nvPr/>
        </p:nvSpPr>
        <p:spPr>
          <a:xfrm>
            <a:off x="5146152" y="146736"/>
            <a:ext cx="2238113" cy="784830"/>
          </a:xfrm>
          <a:prstGeom prst="rect">
            <a:avLst/>
          </a:prstGeom>
          <a:noFill/>
        </p:spPr>
        <p:txBody>
          <a:bodyPr wrap="none" rtlCol="0">
            <a:spAutoFit/>
          </a:bodyPr>
          <a:lstStyle/>
          <a:p>
            <a:r>
              <a:rPr lang="x-none" sz="900" dirty="0"/>
              <a:t>Equivalencia de grado: </a:t>
            </a:r>
            <a:r>
              <a:rPr lang="x-none" sz="900" dirty="0" smtClean="0"/>
              <a:t>8.0</a:t>
            </a:r>
            <a:endParaRPr lang="x-none" sz="900" dirty="0"/>
          </a:p>
          <a:p>
            <a:r>
              <a:rPr lang="x-none" sz="900" dirty="0"/>
              <a:t>Escala </a:t>
            </a:r>
            <a:r>
              <a:rPr lang="x-none" sz="900" dirty="0" err="1" smtClean="0"/>
              <a:t>Lexile</a:t>
            </a:r>
            <a:r>
              <a:rPr lang="x-none" sz="900" dirty="0" smtClean="0"/>
              <a:t>: 930L</a:t>
            </a:r>
            <a:endParaRPr lang="x-none" sz="900" dirty="0"/>
          </a:p>
          <a:p>
            <a:r>
              <a:rPr lang="x-none" sz="900" dirty="0"/>
              <a:t>Promedio del largo de la </a:t>
            </a:r>
            <a:r>
              <a:rPr lang="x-none" sz="900" dirty="0" smtClean="0"/>
              <a:t>oración:13.92</a:t>
            </a:r>
            <a:endParaRPr lang="x-none" sz="900" dirty="0"/>
          </a:p>
          <a:p>
            <a:r>
              <a:rPr lang="x-none" sz="900" dirty="0"/>
              <a:t>Promedio de la frecuencia de palabras: </a:t>
            </a:r>
            <a:r>
              <a:rPr lang="x-none" sz="900" dirty="0" smtClean="0"/>
              <a:t>3.50</a:t>
            </a:r>
            <a:endParaRPr lang="x-none" sz="900" dirty="0"/>
          </a:p>
          <a:p>
            <a:r>
              <a:rPr lang="x-none" sz="900" dirty="0"/>
              <a:t>Número de palabras: </a:t>
            </a:r>
            <a:r>
              <a:rPr lang="x-none" sz="900" dirty="0" smtClean="0"/>
              <a:t>334</a:t>
            </a:r>
            <a:endParaRPr lang="x-none" sz="900" dirty="0"/>
          </a:p>
        </p:txBody>
      </p:sp>
    </p:spTree>
    <p:extLst>
      <p:ext uri="{BB962C8B-B14F-4D97-AF65-F5344CB8AC3E}">
        <p14:creationId xmlns:p14="http://schemas.microsoft.com/office/powerpoint/2010/main" val="2465765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491966" y="5474739"/>
            <a:ext cx="6975634" cy="3088310"/>
          </a:xfrm>
          <a:prstGeom prst="rect">
            <a:avLst/>
          </a:prstGeom>
        </p:spPr>
        <p:txBody>
          <a:bodyPr wrap="square" lIns="101881" tIns="50941" rIns="101881" bIns="50941">
            <a:spAutoFit/>
          </a:bodyPr>
          <a:lstStyle/>
          <a:p>
            <a:pPr marL="457200" indent="-457200"/>
            <a:r>
              <a:rPr lang="en-US" sz="1700" b="1" dirty="0" smtClean="0">
                <a:latin typeface="Helvetica" pitchFamily="34" charset="0"/>
                <a:cs typeface="Helvetica" pitchFamily="34" charset="0"/>
              </a:rPr>
              <a:t>10.  </a:t>
            </a:r>
            <a:r>
              <a:rPr lang="es-ES" sz="1700" b="1" dirty="0" smtClean="0">
                <a:latin typeface="Helvetica" pitchFamily="34" charset="0"/>
                <a:cs typeface="Helvetica" pitchFamily="34" charset="0"/>
              </a:rPr>
              <a:t>¿</a:t>
            </a:r>
            <a:r>
              <a:rPr lang="es-ES" sz="1700" b="1" dirty="0">
                <a:latin typeface="Helvetica" pitchFamily="34" charset="0"/>
                <a:cs typeface="Helvetica" pitchFamily="34" charset="0"/>
              </a:rPr>
              <a:t>Por qué el autor habría </a:t>
            </a:r>
            <a:r>
              <a:rPr lang="es-ES" sz="1700" b="1" dirty="0" smtClean="0">
                <a:latin typeface="Helvetica" pitchFamily="34" charset="0"/>
                <a:cs typeface="Helvetica" pitchFamily="34" charset="0"/>
              </a:rPr>
              <a:t>mencionado a </a:t>
            </a:r>
            <a:r>
              <a:rPr lang="es-ES" sz="1700" b="1" dirty="0">
                <a:latin typeface="Helvetica" pitchFamily="34" charset="0"/>
                <a:cs typeface="Helvetica" pitchFamily="34" charset="0"/>
              </a:rPr>
              <a:t>los peces, las </a:t>
            </a:r>
            <a:r>
              <a:rPr lang="es-ES" sz="1700" b="1" dirty="0" smtClean="0">
                <a:latin typeface="Helvetica" pitchFamily="34" charset="0"/>
                <a:cs typeface="Helvetica" pitchFamily="34" charset="0"/>
              </a:rPr>
              <a:t> tortugas marinas, </a:t>
            </a:r>
            <a:r>
              <a:rPr lang="es-ES" sz="1700" b="1" dirty="0">
                <a:latin typeface="Helvetica" pitchFamily="34" charset="0"/>
                <a:cs typeface="Helvetica" pitchFamily="34" charset="0"/>
              </a:rPr>
              <a:t>los osos y otros animales en </a:t>
            </a:r>
            <a:r>
              <a:rPr lang="es-ES" sz="1700" b="1" dirty="0" smtClean="0">
                <a:latin typeface="Helvetica" pitchFamily="34" charset="0"/>
                <a:cs typeface="Helvetica" pitchFamily="34" charset="0"/>
              </a:rPr>
              <a:t>este texto?</a:t>
            </a:r>
          </a:p>
          <a:p>
            <a:pPr marL="404813" indent="-404813"/>
            <a:endParaRPr lang="en-US" sz="1600" b="1" dirty="0">
              <a:latin typeface="Helvetica" pitchFamily="34" charset="0"/>
              <a:cs typeface="Helvetica" pitchFamily="34" charset="0"/>
            </a:endParaRPr>
          </a:p>
          <a:p>
            <a:pPr marL="663575" indent="-323850">
              <a:buFont typeface="+mj-lt"/>
              <a:buAutoNum type="alphaUcPeriod"/>
            </a:pPr>
            <a:r>
              <a:rPr lang="es-ES" sz="1600" dirty="0">
                <a:latin typeface="Helvetica" pitchFamily="34" charset="0"/>
                <a:cs typeface="Helvetica" pitchFamily="34" charset="0"/>
              </a:rPr>
              <a:t>Los gansos vuelan pero otros animales caminan o nadan para viajar</a:t>
            </a:r>
            <a:r>
              <a:rPr lang="es-E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63575" indent="-323850">
              <a:buFont typeface="+mj-lt"/>
              <a:buAutoNum type="alphaUcPeriod"/>
            </a:pPr>
            <a:endParaRPr lang="en-US" sz="1600" dirty="0">
              <a:latin typeface="Helvetica" pitchFamily="34" charset="0"/>
              <a:cs typeface="Helvetica" pitchFamily="34" charset="0"/>
            </a:endParaRPr>
          </a:p>
          <a:p>
            <a:pPr marL="663575" indent="-323850">
              <a:buFont typeface="+mj-lt"/>
              <a:buAutoNum type="alphaUcPeriod"/>
            </a:pPr>
            <a:r>
              <a:rPr lang="es-ES" sz="1600" dirty="0">
                <a:latin typeface="Helvetica" pitchFamily="34" charset="0"/>
                <a:cs typeface="Helvetica" pitchFamily="34" charset="0"/>
              </a:rPr>
              <a:t>El autor menciona a otros animales que están </a:t>
            </a:r>
            <a:r>
              <a:rPr lang="es-ES" sz="1600" dirty="0" smtClean="0">
                <a:latin typeface="Helvetica" pitchFamily="34" charset="0"/>
                <a:cs typeface="Helvetica" pitchFamily="34" charset="0"/>
              </a:rPr>
              <a:t>estudiando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63575" indent="-323850">
              <a:buFont typeface="+mj-lt"/>
              <a:buAutoNum type="alphaUcPeriod"/>
            </a:pPr>
            <a:endParaRPr lang="en-US" sz="1600" dirty="0">
              <a:latin typeface="Helvetica" pitchFamily="34" charset="0"/>
              <a:cs typeface="Helvetica" pitchFamily="34" charset="0"/>
            </a:endParaRPr>
          </a:p>
          <a:p>
            <a:pPr marL="663575" indent="-323850">
              <a:buFont typeface="+mj-lt"/>
              <a:buAutoNum type="alphaUcPeriod"/>
            </a:pPr>
            <a:r>
              <a:rPr lang="es-ES" sz="1600" dirty="0">
                <a:latin typeface="Helvetica" pitchFamily="34" charset="0"/>
                <a:cs typeface="Helvetica" pitchFamily="34" charset="0"/>
              </a:rPr>
              <a:t>Los científicos quieren saber a dónde van todos los animales</a:t>
            </a:r>
            <a:r>
              <a:rPr lang="es-ES" sz="1600" dirty="0" smtClean="0">
                <a:latin typeface="Helvetica" pitchFamily="34" charset="0"/>
                <a:cs typeface="Helvetica" pitchFamily="34" charset="0"/>
              </a:rPr>
              <a:t>.</a:t>
            </a:r>
          </a:p>
          <a:p>
            <a:pPr marL="663575" indent="-323850">
              <a:buFont typeface="+mj-lt"/>
              <a:buAutoNum type="alphaUcPeriod"/>
            </a:pPr>
            <a:endParaRPr lang="en-US" sz="1600" dirty="0">
              <a:latin typeface="Helvetica" pitchFamily="34" charset="0"/>
              <a:cs typeface="Helvetica" pitchFamily="34" charset="0"/>
            </a:endParaRPr>
          </a:p>
          <a:p>
            <a:pPr marL="663575" indent="-323850">
              <a:buFont typeface="+mj-lt"/>
              <a:buAutoNum type="alphaUcPeriod"/>
            </a:pPr>
            <a:r>
              <a:rPr lang="es-ES" sz="1600" dirty="0">
                <a:latin typeface="Helvetica" pitchFamily="34" charset="0"/>
                <a:cs typeface="Helvetica" pitchFamily="34" charset="0"/>
              </a:rPr>
              <a:t>El autor quiere que el lector sepa que los gansos no son los únicos animales que </a:t>
            </a:r>
            <a:r>
              <a:rPr lang="es-ES" sz="1600" dirty="0" smtClean="0">
                <a:latin typeface="Helvetica" pitchFamily="34" charset="0"/>
                <a:cs typeface="Helvetica" pitchFamily="34" charset="0"/>
              </a:rPr>
              <a:t>migran</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cxnSp>
        <p:nvCxnSpPr>
          <p:cNvPr id="11" name="Straight Connector 10"/>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06016" y="685800"/>
            <a:ext cx="6961584" cy="3380697"/>
          </a:xfrm>
          <a:prstGeom prst="rect">
            <a:avLst/>
          </a:prstGeom>
        </p:spPr>
        <p:txBody>
          <a:bodyPr wrap="square" lIns="101881" tIns="50941" rIns="101881" bIns="50941">
            <a:spAutoFit/>
          </a:bodyPr>
          <a:lstStyle/>
          <a:p>
            <a:endParaRPr lang="en-US" sz="1600" dirty="0">
              <a:latin typeface="Helvetica" pitchFamily="34" charset="0"/>
              <a:cs typeface="Helvetica" pitchFamily="34" charset="0"/>
            </a:endParaRPr>
          </a:p>
          <a:p>
            <a:pPr marL="404813" indent="-404813"/>
            <a:r>
              <a:rPr lang="en-US" sz="1900" b="1" dirty="0" smtClean="0">
                <a:latin typeface="Helvetica" pitchFamily="34" charset="0"/>
                <a:cs typeface="Helvetica" pitchFamily="34" charset="0"/>
              </a:rPr>
              <a:t>9.  </a:t>
            </a:r>
            <a:r>
              <a:rPr lang="es-ES" sz="1700" b="1" dirty="0" smtClean="0">
                <a:latin typeface="Helvetica" pitchFamily="34" charset="0"/>
                <a:cs typeface="Helvetica" pitchFamily="34" charset="0"/>
              </a:rPr>
              <a:t>¿</a:t>
            </a:r>
            <a:r>
              <a:rPr lang="es-ES" sz="1700" b="1" dirty="0">
                <a:latin typeface="Helvetica" pitchFamily="34" charset="0"/>
                <a:cs typeface="Helvetica" pitchFamily="34" charset="0"/>
              </a:rPr>
              <a:t>Qué </a:t>
            </a:r>
            <a:r>
              <a:rPr lang="es-ES" sz="1700" b="1" dirty="0" smtClean="0">
                <a:latin typeface="Helvetica" pitchFamily="34" charset="0"/>
                <a:cs typeface="Helvetica" pitchFamily="34" charset="0"/>
              </a:rPr>
              <a:t>declaración explica </a:t>
            </a:r>
            <a:r>
              <a:rPr lang="es-ES" sz="1700" b="1" dirty="0">
                <a:latin typeface="Helvetica" pitchFamily="34" charset="0"/>
                <a:cs typeface="Helvetica" pitchFamily="34" charset="0"/>
              </a:rPr>
              <a:t>mejor por qué los científicos están estudiando los patrones migratorios de los animales</a:t>
            </a:r>
            <a:r>
              <a:rPr lang="es-ES" sz="1700" b="1" dirty="0" smtClean="0">
                <a:latin typeface="Helvetica" pitchFamily="34" charset="0"/>
                <a:cs typeface="Helvetica" pitchFamily="34" charset="0"/>
              </a:rPr>
              <a:t>?</a:t>
            </a:r>
          </a:p>
          <a:p>
            <a:pPr marL="240944" indent="-240944"/>
            <a:endParaRPr lang="en-US" sz="1700" b="1" dirty="0">
              <a:latin typeface="Helvetica" pitchFamily="34" charset="0"/>
              <a:cs typeface="Helvetica" pitchFamily="34" charset="0"/>
            </a:endParaRPr>
          </a:p>
          <a:p>
            <a:pPr marL="598488" indent="-258763">
              <a:buFont typeface="+mj-lt"/>
              <a:buAutoNum type="alphaUcPeriod"/>
            </a:pPr>
            <a:r>
              <a:rPr lang="es-ES" sz="1600" dirty="0">
                <a:latin typeface="Helvetica" pitchFamily="34" charset="0"/>
                <a:cs typeface="Helvetica" pitchFamily="34" charset="0"/>
              </a:rPr>
              <a:t>Para rastrear su suministro de alimentos y los sitios de reproducción</a:t>
            </a:r>
            <a:r>
              <a:rPr lang="es-ES" sz="1600" dirty="0" smtClean="0">
                <a:latin typeface="Helvetica" pitchFamily="34" charset="0"/>
                <a:cs typeface="Helvetica" pitchFamily="34" charset="0"/>
              </a:rPr>
              <a:t>.</a:t>
            </a:r>
            <a:r>
              <a:rPr lang="en-US" sz="1600"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598488" indent="-258763">
              <a:buFont typeface="+mj-lt"/>
              <a:buAutoNum type="alphaUcPeriod"/>
            </a:pPr>
            <a:endParaRPr lang="en-US" sz="1600" dirty="0">
              <a:latin typeface="Helvetica" pitchFamily="34" charset="0"/>
              <a:cs typeface="Helvetica" pitchFamily="34" charset="0"/>
            </a:endParaRPr>
          </a:p>
          <a:p>
            <a:pPr marL="598488" indent="-258763">
              <a:buFont typeface="+mj-lt"/>
              <a:buAutoNum type="alphaUcPeriod"/>
            </a:pPr>
            <a:r>
              <a:rPr lang="es-ES" sz="1600" dirty="0">
                <a:latin typeface="Helvetica" pitchFamily="34" charset="0"/>
                <a:cs typeface="Helvetica" pitchFamily="34" charset="0"/>
              </a:rPr>
              <a:t>Los científicos quieren saber </a:t>
            </a:r>
            <a:r>
              <a:rPr lang="es-ES" sz="1600" dirty="0" smtClean="0">
                <a:latin typeface="Helvetica" pitchFamily="34" charset="0"/>
                <a:cs typeface="Helvetica" pitchFamily="34" charset="0"/>
              </a:rPr>
              <a:t>qué </a:t>
            </a:r>
            <a:r>
              <a:rPr lang="es-ES" sz="1600" dirty="0">
                <a:latin typeface="Helvetica" pitchFamily="34" charset="0"/>
                <a:cs typeface="Helvetica" pitchFamily="34" charset="0"/>
              </a:rPr>
              <a:t>les está sucediendo y </a:t>
            </a:r>
            <a:r>
              <a:rPr lang="es-ES" sz="1600" dirty="0" smtClean="0">
                <a:latin typeface="Helvetica" pitchFamily="34" charset="0"/>
                <a:cs typeface="Helvetica" pitchFamily="34" charset="0"/>
              </a:rPr>
              <a:t>por qué.</a:t>
            </a:r>
            <a:endParaRPr lang="en-US" sz="1600" dirty="0">
              <a:latin typeface="Helvetica" pitchFamily="34" charset="0"/>
              <a:cs typeface="Helvetica" pitchFamily="34" charset="0"/>
            </a:endParaRPr>
          </a:p>
          <a:p>
            <a:pPr marL="598488" indent="-258763">
              <a:buFont typeface="+mj-lt"/>
              <a:buAutoNum type="alphaUcPeriod"/>
            </a:pPr>
            <a:endParaRPr lang="en-US" sz="1600" dirty="0">
              <a:latin typeface="Helvetica" pitchFamily="34" charset="0"/>
              <a:cs typeface="Helvetica" pitchFamily="34" charset="0"/>
            </a:endParaRPr>
          </a:p>
          <a:p>
            <a:pPr marL="598488" indent="-258763">
              <a:buFont typeface="+mj-lt"/>
              <a:buAutoNum type="alphaUcPeriod"/>
            </a:pPr>
            <a:r>
              <a:rPr lang="es-ES" sz="1600" dirty="0">
                <a:latin typeface="Helvetica" pitchFamily="34" charset="0"/>
                <a:cs typeface="Helvetica" pitchFamily="34" charset="0"/>
              </a:rPr>
              <a:t>Los científicos quieren saber cuán lejos viajan los animales </a:t>
            </a:r>
            <a:r>
              <a:rPr lang="es-ES" sz="1600" dirty="0" smtClean="0">
                <a:latin typeface="Helvetica" pitchFamily="34" charset="0"/>
                <a:cs typeface="Helvetica" pitchFamily="34" charset="0"/>
              </a:rPr>
              <a:t>que migran.</a:t>
            </a:r>
            <a:r>
              <a:rPr lang="en-US" sz="1600"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598488" indent="-258763">
              <a:buFont typeface="+mj-lt"/>
              <a:buAutoNum type="alphaUcPeriod"/>
            </a:pPr>
            <a:endParaRPr lang="en-US" sz="1600" dirty="0">
              <a:latin typeface="Helvetica" pitchFamily="34" charset="0"/>
              <a:cs typeface="Helvetica" pitchFamily="34" charset="0"/>
            </a:endParaRPr>
          </a:p>
          <a:p>
            <a:pPr marL="598488" indent="-258763">
              <a:buFont typeface="+mj-lt"/>
              <a:buAutoNum type="alphaUcPeriod"/>
            </a:pPr>
            <a:r>
              <a:rPr lang="es-ES" sz="1600" dirty="0">
                <a:latin typeface="Helvetica" pitchFamily="34" charset="0"/>
                <a:cs typeface="Helvetica" pitchFamily="34" charset="0"/>
              </a:rPr>
              <a:t>Algunos animales migran miles de millas cada año.</a:t>
            </a:r>
            <a:endParaRPr lang="en-US" sz="1600" dirty="0">
              <a:latin typeface="Helvetica" pitchFamily="34" charset="0"/>
              <a:cs typeface="Helvetica"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690303441"/>
              </p:ext>
            </p:extLst>
          </p:nvPr>
        </p:nvGraphicFramePr>
        <p:xfrm>
          <a:off x="5334000" y="4191000"/>
          <a:ext cx="1862138" cy="473202"/>
        </p:xfrm>
        <a:graphic>
          <a:graphicData uri="http://schemas.openxmlformats.org/drawingml/2006/table">
            <a:tbl>
              <a:tblPr/>
              <a:tblGrid>
                <a:gridCol w="1862138"/>
              </a:tblGrid>
              <a:tr h="76200">
                <a:tc>
                  <a:txBody>
                    <a:bodyPr/>
                    <a:lstStyle/>
                    <a:p>
                      <a:pPr marL="0" marR="0" algn="ctr">
                        <a:lnSpc>
                          <a:spcPct val="115000"/>
                        </a:lnSpc>
                        <a:spcBef>
                          <a:spcPts val="0"/>
                        </a:spcBef>
                        <a:spcAft>
                          <a:spcPts val="0"/>
                        </a:spcAft>
                      </a:pPr>
                      <a:r>
                        <a:rPr lang="en-US" sz="900" b="1" i="1" dirty="0" err="1" smtClean="0">
                          <a:solidFill>
                            <a:schemeClr val="tx1"/>
                          </a:solidFill>
                          <a:latin typeface="Calibri"/>
                          <a:ea typeface="Times New Roman"/>
                          <a:cs typeface="Times New Roman"/>
                        </a:rPr>
                        <a:t>Hacia</a:t>
                      </a:r>
                      <a:r>
                        <a:rPr lang="en-US" sz="900" b="1" i="1" dirty="0" smtClean="0">
                          <a:solidFill>
                            <a:schemeClr val="tx1"/>
                          </a:solidFill>
                          <a:latin typeface="Calibri"/>
                          <a:ea typeface="Times New Roman"/>
                          <a:cs typeface="Times New Roman"/>
                        </a:rPr>
                        <a:t> RI.6.1      DOK 2 -</a:t>
                      </a:r>
                      <a:r>
                        <a:rPr lang="en-US" sz="900" b="1" i="1" baseline="0" dirty="0" smtClean="0">
                          <a:solidFill>
                            <a:schemeClr val="tx1"/>
                          </a:solidFill>
                          <a:latin typeface="Calibri"/>
                          <a:ea typeface="Times New Roman"/>
                          <a:cs typeface="Times New Roman"/>
                        </a:rPr>
                        <a:t> </a:t>
                      </a:r>
                      <a:r>
                        <a:rPr lang="en-US" sz="900" b="1" i="1" dirty="0" err="1" smtClean="0">
                          <a:solidFill>
                            <a:schemeClr val="tx1"/>
                          </a:solidFill>
                          <a:latin typeface="Calibri"/>
                          <a:ea typeface="Times New Roman"/>
                          <a:cs typeface="Times New Roman"/>
                        </a:rPr>
                        <a:t>Cj</a:t>
                      </a:r>
                      <a:endParaRPr lang="en-US" sz="900" b="1" i="1" dirty="0">
                        <a:solidFill>
                          <a:schemeClr val="tx1"/>
                        </a:solidFill>
                        <a:latin typeface="Calibri"/>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68319">
                <a:tc>
                  <a:txBody>
                    <a:bodyPr/>
                    <a:lstStyle/>
                    <a:p>
                      <a:pPr marL="0" marR="0">
                        <a:lnSpc>
                          <a:spcPct val="115000"/>
                        </a:lnSpc>
                        <a:spcBef>
                          <a:spcPts val="0"/>
                        </a:spcBef>
                        <a:spcAft>
                          <a:spcPts val="0"/>
                        </a:spcAft>
                      </a:pPr>
                      <a:r>
                        <a:rPr lang="x-none" sz="900" dirty="0" smtClean="0">
                          <a:solidFill>
                            <a:srgbClr val="000000"/>
                          </a:solidFill>
                          <a:latin typeface="+mn-lt"/>
                          <a:ea typeface="Times New Roman"/>
                          <a:cs typeface="Times New Roman"/>
                        </a:rPr>
                        <a:t>Hace inferencias básicas (explícitas) extraídas del texto.</a:t>
                      </a:r>
                      <a:endParaRPr lang="en-US" sz="900" dirty="0" smtClean="0">
                        <a:solidFill>
                          <a:srgbClr val="000000"/>
                        </a:solidFill>
                        <a:latin typeface="+mn-lt"/>
                        <a:ea typeface="Times New Roman"/>
                        <a:cs typeface="Times New Roman"/>
                      </a:endParaRP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2" name="Group 1"/>
          <p:cNvGrpSpPr/>
          <p:nvPr/>
        </p:nvGrpSpPr>
        <p:grpSpPr>
          <a:xfrm>
            <a:off x="579640" y="1788632"/>
            <a:ext cx="256254" cy="2167152"/>
            <a:chOff x="511029" y="2089732"/>
            <a:chExt cx="256254" cy="2167152"/>
          </a:xfrm>
        </p:grpSpPr>
        <p:sp>
          <p:nvSpPr>
            <p:cNvPr id="18" name="Oval 17"/>
            <p:cNvSpPr/>
            <p:nvPr/>
          </p:nvSpPr>
          <p:spPr>
            <a:xfrm>
              <a:off x="524395" y="20897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524395" y="28285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511029" y="32907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511029" y="40173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7" name="Table 26"/>
          <p:cNvGraphicFramePr>
            <a:graphicFrameLocks noGrp="1"/>
          </p:cNvGraphicFramePr>
          <p:nvPr>
            <p:extLst>
              <p:ext uri="{D42A27DB-BD31-4B8C-83A1-F6EECF244321}">
                <p14:modId xmlns:p14="http://schemas.microsoft.com/office/powerpoint/2010/main" val="900954408"/>
              </p:ext>
            </p:extLst>
          </p:nvPr>
        </p:nvGraphicFramePr>
        <p:xfrm>
          <a:off x="5029200" y="8741664"/>
          <a:ext cx="2209800" cy="473202"/>
        </p:xfrm>
        <a:graphic>
          <a:graphicData uri="http://schemas.openxmlformats.org/drawingml/2006/table">
            <a:tbl>
              <a:tblPr/>
              <a:tblGrid>
                <a:gridCol w="2209800"/>
              </a:tblGrid>
              <a:tr h="110585">
                <a:tc>
                  <a:txBody>
                    <a:bodyPr/>
                    <a:lstStyle/>
                    <a:p>
                      <a:pPr marL="0" marR="0" algn="l">
                        <a:lnSpc>
                          <a:spcPct val="115000"/>
                        </a:lnSpc>
                        <a:spcBef>
                          <a:spcPts val="0"/>
                        </a:spcBef>
                        <a:spcAft>
                          <a:spcPts val="0"/>
                        </a:spcAft>
                      </a:pPr>
                      <a:r>
                        <a:rPr lang="en-US" sz="900" b="1" i="1" dirty="0" err="1" smtClean="0">
                          <a:solidFill>
                            <a:schemeClr val="tx1"/>
                          </a:solidFill>
                          <a:latin typeface="Calibri"/>
                          <a:ea typeface="Times New Roman"/>
                          <a:cs typeface="Times New Roman"/>
                        </a:rPr>
                        <a:t>Hacia</a:t>
                      </a:r>
                      <a:r>
                        <a:rPr lang="en-US" sz="900" b="1" i="1" dirty="0" smtClean="0">
                          <a:solidFill>
                            <a:schemeClr val="tx1"/>
                          </a:solidFill>
                          <a:latin typeface="Calibri"/>
                          <a:ea typeface="Times New Roman"/>
                          <a:cs typeface="Times New Roman"/>
                        </a:rPr>
                        <a:t> RI.6.1  </a:t>
                      </a:r>
                      <a:r>
                        <a:rPr lang="en-US" sz="900" b="1" i="1" baseline="0" dirty="0" smtClean="0">
                          <a:solidFill>
                            <a:schemeClr val="tx1"/>
                          </a:solidFill>
                          <a:latin typeface="Calibri"/>
                          <a:ea typeface="Times New Roman"/>
                          <a:cs typeface="Times New Roman"/>
                        </a:rPr>
                        <a:t> DOK 2-</a:t>
                      </a:r>
                      <a:r>
                        <a:rPr lang="en-US" sz="900" b="1" i="1" dirty="0" smtClean="0">
                          <a:solidFill>
                            <a:schemeClr val="tx1"/>
                          </a:solidFill>
                          <a:latin typeface="Calibri"/>
                          <a:ea typeface="Times New Roman"/>
                          <a:cs typeface="Times New Roman"/>
                        </a:rPr>
                        <a:t>Cl</a:t>
                      </a:r>
                      <a:endParaRPr lang="en-US" sz="900" b="1" i="1" dirty="0">
                        <a:solidFill>
                          <a:schemeClr val="tx1"/>
                        </a:solidFill>
                        <a:latin typeface="Calibri"/>
                        <a:ea typeface="Calibri"/>
                        <a:cs typeface="Times New Roman"/>
                      </a:endParaRPr>
                    </a:p>
                  </a:txBody>
                  <a:tcPr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01752">
                <a:tc>
                  <a:txBody>
                    <a:bodyPr/>
                    <a:lstStyle/>
                    <a:p>
                      <a:pPr marL="0" marR="0">
                        <a:lnSpc>
                          <a:spcPct val="115000"/>
                        </a:lnSpc>
                        <a:spcBef>
                          <a:spcPts val="0"/>
                        </a:spcBef>
                        <a:spcAft>
                          <a:spcPts val="1200"/>
                        </a:spcAft>
                      </a:pPr>
                      <a:r>
                        <a:rPr lang="x-none" sz="900" dirty="0" smtClean="0">
                          <a:solidFill>
                            <a:srgbClr val="000000"/>
                          </a:solidFill>
                          <a:latin typeface="+mn-lt"/>
                          <a:ea typeface="Times New Roman"/>
                          <a:cs typeface="Times New Roman"/>
                        </a:rPr>
                        <a:t>Localiza información para apoyar el análisis de inferencias explícitas-implícitas.</a:t>
                      </a:r>
                      <a:endParaRPr lang="en-US" sz="900" dirty="0" smtClean="0">
                        <a:solidFill>
                          <a:srgbClr val="000000"/>
                        </a:solidFill>
                        <a:latin typeface="+mn-lt"/>
                        <a:ea typeface="Times New Roman"/>
                        <a:cs typeface="Times New Roman"/>
                      </a:endParaRP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17" name="Group 16"/>
          <p:cNvGrpSpPr/>
          <p:nvPr/>
        </p:nvGrpSpPr>
        <p:grpSpPr>
          <a:xfrm>
            <a:off x="579640" y="6275280"/>
            <a:ext cx="256254" cy="1939925"/>
            <a:chOff x="533639" y="2084280"/>
            <a:chExt cx="256254" cy="1939925"/>
          </a:xfrm>
        </p:grpSpPr>
        <p:sp>
          <p:nvSpPr>
            <p:cNvPr id="28" name="Oval 27"/>
            <p:cNvSpPr/>
            <p:nvPr/>
          </p:nvSpPr>
          <p:spPr>
            <a:xfrm>
              <a:off x="547005" y="20842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547005" y="28544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533639" y="33156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47005" y="37847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3075561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476250" y="4876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76250" y="381000"/>
            <a:ext cx="6907530" cy="3888529"/>
          </a:xfrm>
          <a:prstGeom prst="rect">
            <a:avLst/>
          </a:prstGeom>
        </p:spPr>
        <p:txBody>
          <a:bodyPr wrap="square" lIns="101881" tIns="50941" rIns="101881" bIns="50941">
            <a:spAutoFit/>
          </a:bodyPr>
          <a:lstStyle/>
          <a:p>
            <a:pPr marL="404813" indent="-404813"/>
            <a:r>
              <a:rPr lang="en-US" sz="1700" b="1" dirty="0" smtClean="0">
                <a:latin typeface="Helvetica" pitchFamily="34" charset="0"/>
                <a:cs typeface="Helvetica" pitchFamily="34" charset="0"/>
              </a:rPr>
              <a:t>11. </a:t>
            </a:r>
            <a:r>
              <a:rPr lang="es-EC" sz="1700" b="1" dirty="0">
                <a:latin typeface="Helvetica" pitchFamily="34" charset="0"/>
                <a:cs typeface="Helvetica" pitchFamily="34" charset="0"/>
              </a:rPr>
              <a:t>¿Qué </a:t>
            </a:r>
            <a:r>
              <a:rPr lang="es-EC" sz="1700" b="1" dirty="0" smtClean="0">
                <a:latin typeface="Helvetica" pitchFamily="34" charset="0"/>
                <a:cs typeface="Helvetica" pitchFamily="34" charset="0"/>
              </a:rPr>
              <a:t>detalles del texto </a:t>
            </a:r>
            <a:r>
              <a:rPr lang="es-EC" sz="1700" b="1" dirty="0">
                <a:latin typeface="Helvetica" pitchFamily="34" charset="0"/>
                <a:cs typeface="Helvetica" pitchFamily="34" charset="0"/>
              </a:rPr>
              <a:t>apoyan </a:t>
            </a:r>
            <a:r>
              <a:rPr lang="es-EC" sz="1700" b="1" dirty="0" smtClean="0">
                <a:latin typeface="Helvetica" pitchFamily="34" charset="0"/>
                <a:cs typeface="Helvetica" pitchFamily="34" charset="0"/>
              </a:rPr>
              <a:t>mejor </a:t>
            </a:r>
            <a:r>
              <a:rPr lang="es-EC" sz="1700" b="1" dirty="0">
                <a:latin typeface="Helvetica" pitchFamily="34" charset="0"/>
                <a:cs typeface="Helvetica" pitchFamily="34" charset="0"/>
              </a:rPr>
              <a:t>la idea de que la migración es </a:t>
            </a:r>
            <a:r>
              <a:rPr lang="es-EC" sz="1700" b="1" dirty="0" smtClean="0">
                <a:latin typeface="Helvetica" pitchFamily="34" charset="0"/>
                <a:cs typeface="Helvetica" pitchFamily="34" charset="0"/>
              </a:rPr>
              <a:t>de larga </a:t>
            </a:r>
            <a:r>
              <a:rPr lang="es-EC" sz="1700" b="1" dirty="0">
                <a:latin typeface="Helvetica" pitchFamily="34" charset="0"/>
                <a:cs typeface="Helvetica" pitchFamily="34" charset="0"/>
              </a:rPr>
              <a:t>distancia</a:t>
            </a:r>
            <a:r>
              <a:rPr lang="es-EC" sz="1700" b="1" dirty="0" smtClean="0">
                <a:latin typeface="Helvetica" pitchFamily="34" charset="0"/>
                <a:cs typeface="Helvetica" pitchFamily="34" charset="0"/>
              </a:rPr>
              <a:t>?</a:t>
            </a:r>
          </a:p>
          <a:p>
            <a:pPr marL="240944" indent="-240944"/>
            <a:endParaRPr lang="en-US" sz="1600" dirty="0">
              <a:latin typeface="Helvetica" pitchFamily="34" charset="0"/>
              <a:cs typeface="Helvetica" pitchFamily="34" charset="0"/>
            </a:endParaRPr>
          </a:p>
          <a:p>
            <a:pPr marL="627063" indent="-287338">
              <a:buFont typeface="+mj-lt"/>
              <a:buAutoNum type="alphaUcPeriod"/>
            </a:pPr>
            <a:r>
              <a:rPr lang="es-EC" sz="1600" dirty="0">
                <a:latin typeface="Helvetica" pitchFamily="34" charset="0"/>
                <a:cs typeface="Helvetica" pitchFamily="34" charset="0"/>
              </a:rPr>
              <a:t>Muchos gansos y otras aves migran miles de millas </a:t>
            </a:r>
            <a:r>
              <a:rPr lang="es-EC" sz="1600" dirty="0" smtClean="0">
                <a:latin typeface="Helvetica" pitchFamily="34" charset="0"/>
                <a:cs typeface="Helvetica" pitchFamily="34" charset="0"/>
              </a:rPr>
              <a:t>cada año. </a:t>
            </a:r>
            <a:r>
              <a:rPr lang="es-EC" sz="1600" dirty="0">
                <a:latin typeface="Helvetica" pitchFamily="34" charset="0"/>
                <a:cs typeface="Helvetica" pitchFamily="34" charset="0"/>
              </a:rPr>
              <a:t>Algunos pueden viajar hasta </a:t>
            </a:r>
            <a:r>
              <a:rPr lang="es-EC" sz="1600" dirty="0" smtClean="0">
                <a:latin typeface="Helvetica" pitchFamily="34" charset="0"/>
                <a:cs typeface="Helvetica" pitchFamily="34" charset="0"/>
              </a:rPr>
              <a:t>1,000 </a:t>
            </a:r>
            <a:r>
              <a:rPr lang="es-EC" sz="1600" dirty="0">
                <a:latin typeface="Helvetica" pitchFamily="34" charset="0"/>
                <a:cs typeface="Helvetica" pitchFamily="34" charset="0"/>
              </a:rPr>
              <a:t>millas sin </a:t>
            </a:r>
            <a:r>
              <a:rPr lang="es-EC" sz="1600" dirty="0" smtClean="0">
                <a:latin typeface="Helvetica" pitchFamily="34" charset="0"/>
                <a:cs typeface="Helvetica" pitchFamily="34" charset="0"/>
              </a:rPr>
              <a:t>detenerse a descansar.</a:t>
            </a:r>
          </a:p>
          <a:p>
            <a:pPr marL="627063" indent="-287338">
              <a:buFont typeface="+mj-lt"/>
              <a:buAutoNum type="alphaUcPeriod"/>
            </a:pPr>
            <a:endParaRPr lang="en-US" sz="1600" dirty="0">
              <a:latin typeface="Helvetica" pitchFamily="34" charset="0"/>
              <a:cs typeface="Helvetica" pitchFamily="34" charset="0"/>
            </a:endParaRPr>
          </a:p>
          <a:p>
            <a:pPr marL="627063" indent="-287338">
              <a:buFont typeface="+mj-lt"/>
              <a:buAutoNum type="alphaUcPeriod"/>
            </a:pPr>
            <a:r>
              <a:rPr lang="es-EC" sz="1600" dirty="0">
                <a:latin typeface="Helvetica" pitchFamily="34" charset="0"/>
                <a:cs typeface="Helvetica" pitchFamily="34" charset="0"/>
              </a:rPr>
              <a:t>Algunos animales viajan mientras que otros se quedan en un </a:t>
            </a:r>
            <a:r>
              <a:rPr lang="es-EC" sz="1600" dirty="0" smtClean="0">
                <a:latin typeface="Helvetica" pitchFamily="34" charset="0"/>
                <a:cs typeface="Helvetica" pitchFamily="34" charset="0"/>
              </a:rPr>
              <a:t>s</a:t>
            </a:r>
            <a:r>
              <a:rPr lang="es-EC" sz="1600" dirty="0">
                <a:latin typeface="Helvetica" pitchFamily="34" charset="0"/>
                <a:cs typeface="Helvetica" pitchFamily="34" charset="0"/>
              </a:rPr>
              <a:t>o</a:t>
            </a:r>
            <a:r>
              <a:rPr lang="es-EC" sz="1600" dirty="0" smtClean="0">
                <a:latin typeface="Helvetica" pitchFamily="34" charset="0"/>
                <a:cs typeface="Helvetica" pitchFamily="34" charset="0"/>
              </a:rPr>
              <a:t>lo lugar</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27063" indent="-287338">
              <a:buFont typeface="+mj-lt"/>
              <a:buAutoNum type="alphaUcPeriod"/>
            </a:pPr>
            <a:endParaRPr lang="en-US" sz="1600" dirty="0">
              <a:latin typeface="Helvetica" pitchFamily="34" charset="0"/>
              <a:cs typeface="Helvetica" pitchFamily="34" charset="0"/>
            </a:endParaRPr>
          </a:p>
          <a:p>
            <a:pPr marL="627063" indent="-287338">
              <a:buFont typeface="+mj-lt"/>
              <a:buAutoNum type="alphaUcPeriod"/>
            </a:pPr>
            <a:r>
              <a:rPr lang="es-EC" sz="1600" dirty="0">
                <a:latin typeface="Helvetica" pitchFamily="34" charset="0"/>
                <a:cs typeface="Helvetica" pitchFamily="34" charset="0"/>
              </a:rPr>
              <a:t>Los gansos tienen un viaje largo y </a:t>
            </a:r>
            <a:r>
              <a:rPr lang="es-EC" sz="1600" dirty="0" smtClean="0">
                <a:latin typeface="Helvetica" pitchFamily="34" charset="0"/>
                <a:cs typeface="Helvetica" pitchFamily="34" charset="0"/>
              </a:rPr>
              <a:t>fatigante. </a:t>
            </a:r>
            <a:r>
              <a:rPr lang="es-EC" sz="1600" dirty="0">
                <a:latin typeface="Helvetica" pitchFamily="34" charset="0"/>
                <a:cs typeface="Helvetica" pitchFamily="34" charset="0"/>
              </a:rPr>
              <a:t>Uno se pregunta </a:t>
            </a:r>
            <a:r>
              <a:rPr lang="es-ES" sz="1600" dirty="0" smtClean="0">
                <a:latin typeface="Helvetica" panose="020B0604020202020204" pitchFamily="34" charset="0"/>
                <a:cs typeface="Helvetica" panose="020B0604020202020204" pitchFamily="34" charset="0"/>
              </a:rPr>
              <a:t>¡</a:t>
            </a:r>
            <a:r>
              <a:rPr lang="es-EC" sz="1600" dirty="0" smtClean="0">
                <a:latin typeface="Helvetica" pitchFamily="34" charset="0"/>
                <a:cs typeface="Helvetica" pitchFamily="34" charset="0"/>
              </a:rPr>
              <a:t>a </a:t>
            </a:r>
            <a:r>
              <a:rPr lang="es-EC" sz="1600" dirty="0">
                <a:latin typeface="Helvetica" pitchFamily="34" charset="0"/>
                <a:cs typeface="Helvetica" pitchFamily="34" charset="0"/>
              </a:rPr>
              <a:t>dónde van con tanta prisa</a:t>
            </a:r>
            <a:r>
              <a:rPr lang="es-EC" sz="1600" dirty="0" smtClean="0">
                <a:latin typeface="Helvetica" pitchFamily="34" charset="0"/>
                <a:cs typeface="Helvetica" pitchFamily="34" charset="0"/>
              </a:rPr>
              <a:t>!</a:t>
            </a:r>
          </a:p>
          <a:p>
            <a:pPr marL="627063" indent="-287338">
              <a:buFont typeface="+mj-lt"/>
              <a:buAutoNum type="alphaUcPeriod"/>
            </a:pPr>
            <a:endParaRPr lang="en-US" sz="1600" dirty="0">
              <a:latin typeface="Helvetica" pitchFamily="34" charset="0"/>
              <a:cs typeface="Helvetica" pitchFamily="34" charset="0"/>
            </a:endParaRPr>
          </a:p>
          <a:p>
            <a:pPr marL="627063" indent="-287338">
              <a:buFont typeface="+mj-lt"/>
              <a:buAutoNum type="alphaUcPeriod"/>
            </a:pPr>
            <a:r>
              <a:rPr lang="es-EC" sz="1600" dirty="0">
                <a:latin typeface="Helvetica" pitchFamily="34" charset="0"/>
                <a:cs typeface="Helvetica" pitchFamily="34" charset="0"/>
              </a:rPr>
              <a:t>Los científicos quieren saber cómo los animales llegan a una nueva </a:t>
            </a:r>
            <a:r>
              <a:rPr lang="es-EC" sz="1600" dirty="0" smtClean="0">
                <a:latin typeface="Helvetica" pitchFamily="34" charset="0"/>
                <a:cs typeface="Helvetica" pitchFamily="34" charset="0"/>
              </a:rPr>
              <a:t>localización </a:t>
            </a:r>
            <a:r>
              <a:rPr lang="es-EC" sz="1600" dirty="0">
                <a:latin typeface="Helvetica" pitchFamily="34" charset="0"/>
                <a:cs typeface="Helvetica" pitchFamily="34" charset="0"/>
              </a:rPr>
              <a:t>y </a:t>
            </a:r>
            <a:r>
              <a:rPr lang="es-EC" sz="1600" dirty="0" smtClean="0">
                <a:latin typeface="Helvetica" pitchFamily="34" charset="0"/>
                <a:cs typeface="Helvetica" pitchFamily="34" charset="0"/>
              </a:rPr>
              <a:t>cuánto tiempo permanecen </a:t>
            </a:r>
            <a:r>
              <a:rPr lang="es-EC" sz="1600" dirty="0">
                <a:latin typeface="Helvetica" pitchFamily="34" charset="0"/>
                <a:cs typeface="Helvetica" pitchFamily="34" charset="0"/>
              </a:rPr>
              <a:t>en ella.</a:t>
            </a:r>
            <a:endParaRPr lang="en-US" sz="1600" dirty="0">
              <a:latin typeface="Helvetica" pitchFamily="34" charset="0"/>
              <a:cs typeface="Helvetica"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961434228"/>
              </p:ext>
            </p:extLst>
          </p:nvPr>
        </p:nvGraphicFramePr>
        <p:xfrm>
          <a:off x="4474870" y="4143539"/>
          <a:ext cx="2719387" cy="630936"/>
        </p:xfrm>
        <a:graphic>
          <a:graphicData uri="http://schemas.openxmlformats.org/drawingml/2006/table">
            <a:tbl>
              <a:tblPr/>
              <a:tblGrid>
                <a:gridCol w="2719387"/>
              </a:tblGrid>
              <a:tr h="145670">
                <a:tc>
                  <a:txBody>
                    <a:bodyPr/>
                    <a:lstStyle/>
                    <a:p>
                      <a:pPr marL="0" marR="0" algn="ctr">
                        <a:lnSpc>
                          <a:spcPct val="115000"/>
                        </a:lnSpc>
                        <a:spcBef>
                          <a:spcPts val="0"/>
                        </a:spcBef>
                        <a:spcAft>
                          <a:spcPts val="0"/>
                        </a:spcAft>
                      </a:pPr>
                      <a:r>
                        <a:rPr lang="en-US" sz="900" b="1" i="1" dirty="0" err="1" smtClean="0">
                          <a:solidFill>
                            <a:schemeClr val="tx1"/>
                          </a:solidFill>
                          <a:latin typeface="Calibri"/>
                          <a:ea typeface="Calibri"/>
                          <a:cs typeface="Times New Roman"/>
                        </a:rPr>
                        <a:t>Hacia</a:t>
                      </a:r>
                      <a:r>
                        <a:rPr lang="en-US" sz="900" b="1" i="1" dirty="0" smtClean="0">
                          <a:solidFill>
                            <a:schemeClr val="tx1"/>
                          </a:solidFill>
                          <a:latin typeface="Calibri"/>
                          <a:ea typeface="Calibri"/>
                          <a:cs typeface="Times New Roman"/>
                        </a:rPr>
                        <a:t>  RI.6.2  </a:t>
                      </a:r>
                      <a:r>
                        <a:rPr lang="en-US" sz="900" b="1" i="1" baseline="0" dirty="0" smtClean="0">
                          <a:solidFill>
                            <a:schemeClr val="tx1"/>
                          </a:solidFill>
                          <a:latin typeface="Calibri"/>
                          <a:ea typeface="Calibri"/>
                          <a:cs typeface="Times New Roman"/>
                        </a:rPr>
                        <a:t>   </a:t>
                      </a:r>
                      <a:r>
                        <a:rPr lang="en-US" sz="900" b="1" i="1" dirty="0" smtClean="0">
                          <a:solidFill>
                            <a:schemeClr val="tx1"/>
                          </a:solidFill>
                          <a:latin typeface="Calibri"/>
                          <a:ea typeface="Calibri"/>
                          <a:cs typeface="Times New Roman"/>
                        </a:rPr>
                        <a:t>DOK</a:t>
                      </a:r>
                      <a:r>
                        <a:rPr lang="en-US" sz="900" b="1" i="1" baseline="0" dirty="0" smtClean="0">
                          <a:solidFill>
                            <a:schemeClr val="tx1"/>
                          </a:solidFill>
                          <a:latin typeface="Calibri"/>
                          <a:ea typeface="Calibri"/>
                          <a:cs typeface="Times New Roman"/>
                        </a:rPr>
                        <a:t> 1 - </a:t>
                      </a:r>
                      <a:r>
                        <a:rPr lang="en-US" sz="900" b="1" i="1" dirty="0" err="1" smtClean="0">
                          <a:solidFill>
                            <a:schemeClr val="tx1"/>
                          </a:solidFill>
                          <a:latin typeface="Calibri"/>
                          <a:ea typeface="Calibri"/>
                          <a:cs typeface="Times New Roman"/>
                        </a:rPr>
                        <a:t>Cf</a:t>
                      </a:r>
                      <a:endParaRPr lang="en-US" sz="900" b="1" i="1" dirty="0">
                        <a:solidFill>
                          <a:schemeClr val="tx1"/>
                        </a:solidFill>
                        <a:latin typeface="Calibri"/>
                        <a:ea typeface="Calibri"/>
                        <a:cs typeface="Times New Roman"/>
                      </a:endParaRPr>
                    </a:p>
                  </a:txBody>
                  <a:tcPr marL="33841" marR="3384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02840">
                <a:tc>
                  <a:txBody>
                    <a:bodyPr/>
                    <a:lstStyle/>
                    <a:p>
                      <a:pPr marL="0" marR="0" algn="l">
                        <a:lnSpc>
                          <a:spcPct val="115000"/>
                        </a:lnSpc>
                        <a:spcBef>
                          <a:spcPts val="0"/>
                        </a:spcBef>
                        <a:spcAft>
                          <a:spcPts val="1200"/>
                        </a:spcAft>
                      </a:pPr>
                      <a:r>
                        <a:rPr lang="x-none" sz="900" dirty="0" smtClean="0">
                          <a:latin typeface="+mn-lt"/>
                          <a:ea typeface="Times New Roman"/>
                          <a:cs typeface="Times New Roman"/>
                        </a:rPr>
                        <a:t>Responde preguntas con: quién, qué, dónde, cuándo o cómo, sobre una idea central usando detalles de apoyo como evidencia (texto leído y discutido en clase).</a:t>
                      </a:r>
                      <a:endParaRPr lang="en-US" sz="900" dirty="0">
                        <a:latin typeface="+mn-lt"/>
                        <a:ea typeface="Calibri"/>
                        <a:cs typeface="Times New Roman"/>
                      </a:endParaRPr>
                    </a:p>
                  </a:txBody>
                  <a:tcPr marR="3384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2" name="Group 1"/>
          <p:cNvGrpSpPr/>
          <p:nvPr/>
        </p:nvGrpSpPr>
        <p:grpSpPr>
          <a:xfrm>
            <a:off x="574554" y="1214789"/>
            <a:ext cx="244657" cy="2672001"/>
            <a:chOff x="517592" y="1193281"/>
            <a:chExt cx="244657" cy="2672001"/>
          </a:xfrm>
        </p:grpSpPr>
        <p:sp>
          <p:nvSpPr>
            <p:cNvPr id="17" name="Oval 16"/>
            <p:cNvSpPr/>
            <p:nvPr/>
          </p:nvSpPr>
          <p:spPr>
            <a:xfrm>
              <a:off x="517592" y="36257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519361" y="11932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517592" y="21793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517592" y="289306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5" name="Rectangle 24"/>
          <p:cNvSpPr/>
          <p:nvPr/>
        </p:nvSpPr>
        <p:spPr>
          <a:xfrm>
            <a:off x="381000" y="4999327"/>
            <a:ext cx="7002780" cy="3072921"/>
          </a:xfrm>
          <a:prstGeom prst="rect">
            <a:avLst/>
          </a:prstGeom>
        </p:spPr>
        <p:txBody>
          <a:bodyPr wrap="square" lIns="101881" tIns="50941" rIns="101881" bIns="50941">
            <a:spAutoFit/>
          </a:bodyPr>
          <a:lstStyle/>
          <a:p>
            <a:pPr marL="457200" indent="-457200">
              <a:tabLst>
                <a:tab pos="0" algn="l"/>
              </a:tabLst>
            </a:pPr>
            <a:r>
              <a:rPr lang="en-US" sz="1700" b="1" dirty="0" smtClean="0">
                <a:latin typeface="Helvetica" pitchFamily="34" charset="0"/>
                <a:cs typeface="Helvetica" pitchFamily="34" charset="0"/>
              </a:rPr>
              <a:t>12. </a:t>
            </a:r>
            <a:r>
              <a:rPr lang="es-EC" sz="1700" b="1" dirty="0">
                <a:latin typeface="Helvetica" pitchFamily="34" charset="0"/>
                <a:cs typeface="Helvetica" pitchFamily="34" charset="0"/>
              </a:rPr>
              <a:t>¿Qué </a:t>
            </a:r>
            <a:r>
              <a:rPr lang="es-EC" sz="1700" b="1" dirty="0" smtClean="0">
                <a:latin typeface="Helvetica" pitchFamily="34" charset="0"/>
                <a:cs typeface="Helvetica" pitchFamily="34" charset="0"/>
              </a:rPr>
              <a:t>declaración resume </a:t>
            </a:r>
            <a:r>
              <a:rPr lang="es-EC" sz="1700" b="1" dirty="0">
                <a:latin typeface="Helvetica" pitchFamily="34" charset="0"/>
                <a:cs typeface="Helvetica" pitchFamily="34" charset="0"/>
              </a:rPr>
              <a:t>mejor por qué los animales migran</a:t>
            </a:r>
            <a:r>
              <a:rPr lang="es-EC" sz="1700" b="1" dirty="0" smtClean="0">
                <a:latin typeface="Helvetica" pitchFamily="34" charset="0"/>
                <a:cs typeface="Helvetica" pitchFamily="34" charset="0"/>
              </a:rPr>
              <a:t>?</a:t>
            </a:r>
          </a:p>
          <a:p>
            <a:pPr marL="457200" indent="-457200">
              <a:tabLst>
                <a:tab pos="0" algn="l"/>
              </a:tabLst>
            </a:pPr>
            <a:endParaRPr lang="en-US" sz="1600" dirty="0">
              <a:latin typeface="Helvetica" pitchFamily="34" charset="0"/>
              <a:cs typeface="Helvetica" pitchFamily="34" charset="0"/>
            </a:endParaRPr>
          </a:p>
          <a:p>
            <a:pPr marL="723900" indent="-266700">
              <a:buFont typeface="+mj-lt"/>
              <a:buAutoNum type="alphaUcPeriod"/>
            </a:pPr>
            <a:r>
              <a:rPr lang="es-EC" sz="1600" dirty="0">
                <a:latin typeface="Helvetica" pitchFamily="34" charset="0"/>
                <a:cs typeface="Helvetica" pitchFamily="34" charset="0"/>
              </a:rPr>
              <a:t>Los animales migran cada año a diferentes lugares y </a:t>
            </a:r>
            <a:r>
              <a:rPr lang="es-EC" sz="1600" dirty="0" smtClean="0">
                <a:latin typeface="Helvetica" pitchFamily="34" charset="0"/>
                <a:cs typeface="Helvetica" pitchFamily="34" charset="0"/>
              </a:rPr>
              <a:t>permanecen allí </a:t>
            </a:r>
            <a:r>
              <a:rPr lang="es-EC" sz="1600" dirty="0">
                <a:latin typeface="Helvetica" pitchFamily="34" charset="0"/>
                <a:cs typeface="Helvetica" pitchFamily="34" charset="0"/>
              </a:rPr>
              <a:t>durante largos períodos de </a:t>
            </a:r>
            <a:r>
              <a:rPr lang="es-EC" sz="1600" dirty="0" smtClean="0">
                <a:latin typeface="Helvetica" pitchFamily="34" charset="0"/>
                <a:cs typeface="Helvetica" pitchFamily="34" charset="0"/>
              </a:rPr>
              <a:t>tiempo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723900" indent="-266700"/>
            <a:r>
              <a:rPr lang="en-US" sz="1600" dirty="0">
                <a:latin typeface="Helvetica" pitchFamily="34" charset="0"/>
                <a:cs typeface="Helvetica" pitchFamily="34" charset="0"/>
              </a:rPr>
              <a:t> </a:t>
            </a:r>
          </a:p>
          <a:p>
            <a:pPr marL="723900" indent="-266700">
              <a:buFont typeface="+mj-lt"/>
              <a:buAutoNum type="alphaUcPeriod" startAt="2"/>
            </a:pPr>
            <a:r>
              <a:rPr lang="es-EC" sz="1600" dirty="0">
                <a:latin typeface="Helvetica" pitchFamily="34" charset="0"/>
                <a:cs typeface="Helvetica" pitchFamily="34" charset="0"/>
              </a:rPr>
              <a:t>Los </a:t>
            </a:r>
            <a:r>
              <a:rPr lang="es-EC" sz="1600" dirty="0" smtClean="0">
                <a:latin typeface="Helvetica" pitchFamily="34" charset="0"/>
                <a:cs typeface="Helvetica" pitchFamily="34" charset="0"/>
              </a:rPr>
              <a:t>caribúes, </a:t>
            </a:r>
            <a:r>
              <a:rPr lang="es-EC" sz="1600" dirty="0">
                <a:latin typeface="Helvetica" pitchFamily="34" charset="0"/>
                <a:cs typeface="Helvetica" pitchFamily="34" charset="0"/>
              </a:rPr>
              <a:t>las ballenas y las marsopas son algunos de los animales que migran cada </a:t>
            </a:r>
            <a:r>
              <a:rPr lang="es-EC" sz="1600" dirty="0" smtClean="0">
                <a:latin typeface="Helvetica" pitchFamily="34" charset="0"/>
                <a:cs typeface="Helvetica" pitchFamily="34" charset="0"/>
              </a:rPr>
              <a:t>año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723900" indent="-266700">
              <a:buFont typeface="+mj-lt"/>
              <a:buAutoNum type="alphaUcPeriod" startAt="2"/>
            </a:pPr>
            <a:endParaRPr lang="en-US" sz="1600" dirty="0">
              <a:latin typeface="Helvetica" pitchFamily="34" charset="0"/>
              <a:cs typeface="Helvetica" pitchFamily="34" charset="0"/>
            </a:endParaRPr>
          </a:p>
          <a:p>
            <a:pPr marL="723900" indent="-266700">
              <a:buFont typeface="+mj-lt"/>
              <a:buAutoNum type="alphaUcPeriod" startAt="2"/>
            </a:pPr>
            <a:r>
              <a:rPr lang="es-EC" sz="1600" dirty="0">
                <a:latin typeface="Helvetica" pitchFamily="34" charset="0"/>
                <a:cs typeface="Helvetica" pitchFamily="34" charset="0"/>
              </a:rPr>
              <a:t>Muchas aves y otros animales también migran cada año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723900" indent="-266700">
              <a:buFont typeface="+mj-lt"/>
              <a:buAutoNum type="alphaUcPeriod" startAt="2"/>
            </a:pPr>
            <a:endParaRPr lang="en-US" sz="1600" dirty="0">
              <a:latin typeface="Helvetica" pitchFamily="34" charset="0"/>
              <a:cs typeface="Helvetica" pitchFamily="34" charset="0"/>
            </a:endParaRPr>
          </a:p>
          <a:p>
            <a:pPr marL="723900" indent="-266700">
              <a:buFont typeface="+mj-lt"/>
              <a:buAutoNum type="alphaUcPeriod" startAt="2"/>
            </a:pPr>
            <a:r>
              <a:rPr lang="es-EC" sz="1600" dirty="0">
                <a:latin typeface="Helvetica" pitchFamily="34" charset="0"/>
                <a:cs typeface="Helvetica" pitchFamily="34" charset="0"/>
              </a:rPr>
              <a:t>Los animales migran para s</a:t>
            </a:r>
            <a:r>
              <a:rPr lang="es-EC" sz="1600" dirty="0" smtClean="0">
                <a:latin typeface="Helvetica" pitchFamily="34" charset="0"/>
                <a:cs typeface="Helvetica" pitchFamily="34" charset="0"/>
              </a:rPr>
              <a:t>eguir </a:t>
            </a:r>
            <a:r>
              <a:rPr lang="es-EC" sz="1600" dirty="0">
                <a:latin typeface="Helvetica" pitchFamily="34" charset="0"/>
                <a:cs typeface="Helvetica" pitchFamily="34" charset="0"/>
              </a:rPr>
              <a:t>su suministro de </a:t>
            </a:r>
            <a:r>
              <a:rPr lang="es-EC" sz="1600" dirty="0" smtClean="0">
                <a:latin typeface="Helvetica" pitchFamily="34" charset="0"/>
                <a:cs typeface="Helvetica" pitchFamily="34" charset="0"/>
              </a:rPr>
              <a:t>alimentos </a:t>
            </a:r>
            <a:r>
              <a:rPr lang="es-EC" sz="1600" dirty="0">
                <a:latin typeface="Helvetica" pitchFamily="34" charset="0"/>
                <a:cs typeface="Helvetica" pitchFamily="34" charset="0"/>
              </a:rPr>
              <a:t>y algunos deben </a:t>
            </a:r>
            <a:r>
              <a:rPr lang="es-EC" sz="1600" dirty="0" smtClean="0">
                <a:latin typeface="Helvetica" pitchFamily="34" charset="0"/>
                <a:cs typeface="Helvetica" pitchFamily="34" charset="0"/>
              </a:rPr>
              <a:t>regresar a </a:t>
            </a:r>
            <a:r>
              <a:rPr lang="es-EC" sz="1600" dirty="0">
                <a:latin typeface="Helvetica" pitchFamily="34" charset="0"/>
                <a:cs typeface="Helvetica" pitchFamily="34" charset="0"/>
              </a:rPr>
              <a:t>ciertos lugares </a:t>
            </a:r>
            <a:r>
              <a:rPr lang="es-EC" sz="1600" dirty="0" smtClean="0">
                <a:latin typeface="Helvetica" pitchFamily="34" charset="0"/>
                <a:cs typeface="Helvetica" pitchFamily="34" charset="0"/>
              </a:rPr>
              <a:t>para reproducirse.</a:t>
            </a:r>
            <a:endParaRPr lang="es-EC" sz="1600" dirty="0">
              <a:latin typeface="Helvetica" pitchFamily="34" charset="0"/>
              <a:cs typeface="Helvetica"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1617603101"/>
              </p:ext>
            </p:extLst>
          </p:nvPr>
        </p:nvGraphicFramePr>
        <p:xfrm>
          <a:off x="5085381" y="8382000"/>
          <a:ext cx="1862136" cy="720582"/>
        </p:xfrm>
        <a:graphic>
          <a:graphicData uri="http://schemas.openxmlformats.org/drawingml/2006/table">
            <a:tbl>
              <a:tblPr/>
              <a:tblGrid>
                <a:gridCol w="1862136"/>
              </a:tblGrid>
              <a:tr h="124745">
                <a:tc>
                  <a:txBody>
                    <a:bodyPr/>
                    <a:lstStyle/>
                    <a:p>
                      <a:pPr marL="0" marR="0" algn="ctr">
                        <a:lnSpc>
                          <a:spcPct val="115000"/>
                        </a:lnSpc>
                        <a:spcBef>
                          <a:spcPts val="0"/>
                        </a:spcBef>
                        <a:spcAft>
                          <a:spcPts val="0"/>
                        </a:spcAft>
                      </a:pPr>
                      <a:r>
                        <a:rPr lang="en-US" sz="900" b="1" i="1" dirty="0" err="1" smtClean="0">
                          <a:solidFill>
                            <a:schemeClr val="tx1"/>
                          </a:solidFill>
                          <a:latin typeface="Calibri"/>
                          <a:ea typeface="Times New Roman"/>
                          <a:cs typeface="Times New Roman"/>
                        </a:rPr>
                        <a:t>Hacia</a:t>
                      </a:r>
                      <a:r>
                        <a:rPr lang="en-US" sz="900" b="1" i="1" dirty="0" smtClean="0">
                          <a:solidFill>
                            <a:schemeClr val="tx1"/>
                          </a:solidFill>
                          <a:latin typeface="Calibri"/>
                          <a:ea typeface="Times New Roman"/>
                          <a:cs typeface="Times New Roman"/>
                        </a:rPr>
                        <a:t>  RI.6.2     DOK</a:t>
                      </a:r>
                      <a:r>
                        <a:rPr lang="en-US" sz="900" b="1" i="1" baseline="0" dirty="0" smtClean="0">
                          <a:solidFill>
                            <a:schemeClr val="tx1"/>
                          </a:solidFill>
                          <a:latin typeface="Calibri"/>
                          <a:ea typeface="Times New Roman"/>
                          <a:cs typeface="Times New Roman"/>
                        </a:rPr>
                        <a:t> 2 - Ci </a:t>
                      </a:r>
                      <a:endParaRPr lang="en-US" sz="900" b="1" i="1" dirty="0">
                        <a:solidFill>
                          <a:schemeClr val="tx1"/>
                        </a:solidFill>
                        <a:latin typeface="Calibri"/>
                        <a:ea typeface="Calibri"/>
                        <a:cs typeface="Times New Roman"/>
                      </a:endParaRPr>
                    </a:p>
                  </a:txBody>
                  <a:tcPr marL="33841" marR="3384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562848">
                <a:tc>
                  <a:txBody>
                    <a:bodyPr/>
                    <a:lstStyle/>
                    <a:p>
                      <a:pPr marL="0" marR="0" algn="l">
                        <a:lnSpc>
                          <a:spcPct val="115000"/>
                        </a:lnSpc>
                        <a:spcBef>
                          <a:spcPts val="0"/>
                        </a:spcBef>
                        <a:spcAft>
                          <a:spcPts val="0"/>
                        </a:spcAft>
                      </a:pPr>
                      <a:r>
                        <a:rPr lang="x-none" sz="900" dirty="0" smtClean="0">
                          <a:latin typeface="+mn-lt"/>
                          <a:ea typeface="Times New Roman"/>
                          <a:cs typeface="Times New Roman"/>
                        </a:rPr>
                        <a:t>Proporciona un resumen del texto utilizando detalles clave (sin opiniones personales o juicios).</a:t>
                      </a:r>
                      <a:endParaRPr lang="en-US" sz="900" dirty="0">
                        <a:latin typeface="+mn-lt"/>
                        <a:ea typeface="Calibri"/>
                        <a:cs typeface="Times New Roman"/>
                      </a:endParaRPr>
                    </a:p>
                  </a:txBody>
                  <a:tcPr marR="3384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7" name="Oval 26"/>
          <p:cNvSpPr/>
          <p:nvPr/>
        </p:nvSpPr>
        <p:spPr>
          <a:xfrm>
            <a:off x="586269" y="55468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568803" y="62963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568803" y="69957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570968" y="751636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497876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90807" y="882276"/>
            <a:ext cx="6892973" cy="2349646"/>
          </a:xfrm>
          <a:prstGeom prst="rect">
            <a:avLst/>
          </a:prstGeom>
          <a:noFill/>
          <a:ln>
            <a:noFill/>
          </a:ln>
        </p:spPr>
        <p:txBody>
          <a:bodyPr wrap="square" lIns="101881" tIns="50941" rIns="101881" bIns="50941">
            <a:spAutoFit/>
          </a:bodyPr>
          <a:lstStyle/>
          <a:p>
            <a:pPr marL="240944" indent="-240944"/>
            <a:r>
              <a:rPr lang="en-US" sz="1700" b="1" dirty="0" smtClean="0">
                <a:latin typeface="Helvetica" pitchFamily="34" charset="0"/>
                <a:cs typeface="Helvetica" pitchFamily="34" charset="0"/>
              </a:rPr>
              <a:t>13. </a:t>
            </a:r>
            <a:r>
              <a:rPr lang="es-EC" sz="1700" b="1" dirty="0">
                <a:latin typeface="Helvetica" pitchFamily="34" charset="0"/>
                <a:cs typeface="Helvetica" pitchFamily="34" charset="0"/>
              </a:rPr>
              <a:t>¿Qué sucede después de que </a:t>
            </a:r>
            <a:r>
              <a:rPr lang="es-EC" sz="1700" b="1" dirty="0" smtClean="0">
                <a:latin typeface="Helvetica" pitchFamily="34" charset="0"/>
                <a:cs typeface="Helvetica" pitchFamily="34" charset="0"/>
              </a:rPr>
              <a:t>el satélite </a:t>
            </a:r>
            <a:r>
              <a:rPr lang="es-EC" sz="1700" b="1" dirty="0">
                <a:latin typeface="Helvetica" pitchFamily="34" charset="0"/>
                <a:cs typeface="Helvetica" pitchFamily="34" charset="0"/>
              </a:rPr>
              <a:t>recibe una señal?</a:t>
            </a:r>
            <a:endParaRPr lang="en-US" sz="1700" b="1" dirty="0">
              <a:latin typeface="Helvetica" pitchFamily="34" charset="0"/>
              <a:cs typeface="Helvetica" pitchFamily="34" charset="0"/>
            </a:endParaRPr>
          </a:p>
          <a:p>
            <a:pPr marL="361417" indent="-361417">
              <a:buFont typeface="+mj-lt"/>
              <a:buAutoNum type="alphaUcPeriod"/>
            </a:pPr>
            <a:endParaRPr lang="en-US" sz="1700" dirty="0">
              <a:latin typeface="Helvetica" pitchFamily="34" charset="0"/>
              <a:cs typeface="Helvetica" pitchFamily="34" charset="0"/>
            </a:endParaRPr>
          </a:p>
          <a:p>
            <a:pPr marL="721161" indent="-361417">
              <a:buFont typeface="+mj-lt"/>
              <a:buAutoNum type="alphaUcPeriod"/>
            </a:pPr>
            <a:r>
              <a:rPr lang="es-EC" sz="1600" dirty="0">
                <a:latin typeface="Helvetica" pitchFamily="34" charset="0"/>
                <a:cs typeface="Helvetica" pitchFamily="34" charset="0"/>
              </a:rPr>
              <a:t>NASA envía la información a los científicos</a:t>
            </a:r>
            <a:r>
              <a:rPr lang="es-EC" sz="1600" dirty="0" smtClean="0">
                <a:latin typeface="Helvetica" pitchFamily="34" charset="0"/>
                <a:cs typeface="Helvetica" pitchFamily="34" charset="0"/>
              </a:rPr>
              <a:t>.</a:t>
            </a:r>
          </a:p>
          <a:p>
            <a:pPr marL="721161" indent="-361417">
              <a:buFont typeface="+mj-lt"/>
              <a:buAutoNum type="alphaUcPeriod"/>
            </a:pPr>
            <a:endParaRPr lang="en-US" sz="1600" dirty="0">
              <a:latin typeface="Helvetica" pitchFamily="34" charset="0"/>
              <a:cs typeface="Helvetica" pitchFamily="34" charset="0"/>
            </a:endParaRPr>
          </a:p>
          <a:p>
            <a:pPr marL="721161" indent="-361417">
              <a:buFont typeface="+mj-lt"/>
              <a:buAutoNum type="alphaUcPeriod"/>
            </a:pPr>
            <a:r>
              <a:rPr lang="es-EC" sz="1600" dirty="0">
                <a:latin typeface="Helvetica" pitchFamily="34" charset="0"/>
                <a:cs typeface="Helvetica" pitchFamily="34" charset="0"/>
              </a:rPr>
              <a:t>La estación en tierra envía información a la NASA</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721161" indent="-361417">
              <a:buFont typeface="+mj-lt"/>
              <a:buAutoNum type="alphaUcPeriod"/>
            </a:pPr>
            <a:endParaRPr lang="en-US" sz="1600" dirty="0">
              <a:latin typeface="Helvetica" pitchFamily="34" charset="0"/>
              <a:cs typeface="Helvetica" pitchFamily="34" charset="0"/>
            </a:endParaRPr>
          </a:p>
          <a:p>
            <a:pPr marL="721161" indent="-361417">
              <a:buFont typeface="+mj-lt"/>
              <a:buAutoNum type="alphaUcPeriod"/>
            </a:pPr>
            <a:r>
              <a:rPr lang="es-EC" sz="1600" dirty="0">
                <a:latin typeface="Helvetica" pitchFamily="34" charset="0"/>
                <a:cs typeface="Helvetica" pitchFamily="34" charset="0"/>
              </a:rPr>
              <a:t>El transmisor envía una señal</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721161" indent="-361417">
              <a:buFont typeface="+mj-lt"/>
              <a:buAutoNum type="alphaUcPeriod"/>
            </a:pPr>
            <a:endParaRPr lang="en-US" sz="1600" dirty="0">
              <a:latin typeface="Helvetica" pitchFamily="34" charset="0"/>
              <a:cs typeface="Helvetica" pitchFamily="34" charset="0"/>
            </a:endParaRPr>
          </a:p>
          <a:p>
            <a:pPr marL="721161" indent="-361417">
              <a:buFont typeface="+mj-lt"/>
              <a:buAutoNum type="alphaUcPeriod"/>
            </a:pPr>
            <a:r>
              <a:rPr lang="es-EC" sz="1600" dirty="0">
                <a:latin typeface="Helvetica" pitchFamily="34" charset="0"/>
                <a:cs typeface="Helvetica" pitchFamily="34" charset="0"/>
              </a:rPr>
              <a:t>El satélite retransmite la información a una estación en tierra.</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490807" y="4191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90947" y="1467186"/>
            <a:ext cx="247253" cy="1684786"/>
            <a:chOff x="833835" y="1735222"/>
            <a:chExt cx="247253" cy="1684786"/>
          </a:xfrm>
        </p:grpSpPr>
        <p:sp>
          <p:nvSpPr>
            <p:cNvPr id="21" name="Oval 20"/>
            <p:cNvSpPr/>
            <p:nvPr/>
          </p:nvSpPr>
          <p:spPr>
            <a:xfrm>
              <a:off x="838200" y="17352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33835" y="22034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833835" y="26919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833835" y="31805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6" name="Table 25"/>
          <p:cNvGraphicFramePr>
            <a:graphicFrameLocks noGrp="1"/>
          </p:cNvGraphicFramePr>
          <p:nvPr>
            <p:extLst>
              <p:ext uri="{D42A27DB-BD31-4B8C-83A1-F6EECF244321}">
                <p14:modId xmlns:p14="http://schemas.microsoft.com/office/powerpoint/2010/main" val="1248292947"/>
              </p:ext>
            </p:extLst>
          </p:nvPr>
        </p:nvGraphicFramePr>
        <p:xfrm>
          <a:off x="4572000" y="3407664"/>
          <a:ext cx="2590801" cy="630936"/>
        </p:xfrm>
        <a:graphic>
          <a:graphicData uri="http://schemas.openxmlformats.org/drawingml/2006/table">
            <a:tbl>
              <a:tblPr/>
              <a:tblGrid>
                <a:gridCol w="2590801"/>
              </a:tblGrid>
              <a:tr h="10885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1" i="1" dirty="0" err="1" smtClean="0">
                          <a:solidFill>
                            <a:schemeClr val="tx1"/>
                          </a:solidFill>
                          <a:latin typeface="+mn-lt"/>
                          <a:ea typeface="Calibri"/>
                          <a:cs typeface="Times New Roman"/>
                        </a:rPr>
                        <a:t>Hacia</a:t>
                      </a:r>
                      <a:r>
                        <a:rPr lang="en-US" sz="900" b="1" i="1" dirty="0" smtClean="0">
                          <a:solidFill>
                            <a:schemeClr val="tx1"/>
                          </a:solidFill>
                          <a:latin typeface="+mn-lt"/>
                          <a:ea typeface="Calibri"/>
                          <a:cs typeface="Times New Roman"/>
                        </a:rPr>
                        <a:t>  RI.6.3         DOK  2 - Cl</a:t>
                      </a: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85209">
                <a:tc>
                  <a:txBody>
                    <a:bodyPr/>
                    <a:lstStyle/>
                    <a:p>
                      <a:pPr marL="0" marR="0" algn="l">
                        <a:lnSpc>
                          <a:spcPct val="115000"/>
                        </a:lnSpc>
                        <a:spcBef>
                          <a:spcPts val="0"/>
                        </a:spcBef>
                        <a:spcAft>
                          <a:spcPts val="1200"/>
                        </a:spcAft>
                      </a:pPr>
                      <a:r>
                        <a:rPr lang="x-none" sz="900" b="0" u="sng" dirty="0" smtClean="0">
                          <a:solidFill>
                            <a:schemeClr val="tx1"/>
                          </a:solidFill>
                          <a:latin typeface="+mn-lt"/>
                          <a:ea typeface="Times New Roman"/>
                          <a:cs typeface="Times New Roman"/>
                        </a:rPr>
                        <a:t>Localiza </a:t>
                      </a:r>
                      <a:r>
                        <a:rPr lang="x-none" sz="900" b="0" u="none" dirty="0" smtClean="0">
                          <a:solidFill>
                            <a:schemeClr val="tx1"/>
                          </a:solidFill>
                          <a:latin typeface="+mn-lt"/>
                          <a:ea typeface="Times New Roman"/>
                          <a:cs typeface="Times New Roman"/>
                        </a:rPr>
                        <a:t> ejemplos específicos de cómo se introducen, </a:t>
                      </a:r>
                      <a:r>
                        <a:rPr lang="x-none" sz="900" b="0" u="sng" dirty="0" smtClean="0">
                          <a:solidFill>
                            <a:schemeClr val="tx1"/>
                          </a:solidFill>
                          <a:latin typeface="+mn-lt"/>
                          <a:ea typeface="Times New Roman"/>
                          <a:cs typeface="Times New Roman"/>
                        </a:rPr>
                        <a:t>ilustran </a:t>
                      </a:r>
                      <a:r>
                        <a:rPr lang="x-none" sz="900" b="0" u="none" dirty="0" smtClean="0">
                          <a:solidFill>
                            <a:schemeClr val="tx1"/>
                          </a:solidFill>
                          <a:latin typeface="+mn-lt"/>
                          <a:ea typeface="Times New Roman"/>
                          <a:cs typeface="Times New Roman"/>
                        </a:rPr>
                        <a:t>y elaboran los acontecimientos, individuos o ideas, en un texto. </a:t>
                      </a:r>
                      <a:endParaRPr lang="en-US" sz="900" b="0" u="none" dirty="0" smtClean="0">
                        <a:solidFill>
                          <a:schemeClr val="tx1"/>
                        </a:solidFill>
                        <a:latin typeface="+mn-lt"/>
                        <a:ea typeface="Times New Roman"/>
                        <a:cs typeface="Times New Roman"/>
                      </a:endParaRP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7" name="Rectangle 26"/>
          <p:cNvSpPr/>
          <p:nvPr/>
        </p:nvSpPr>
        <p:spPr>
          <a:xfrm>
            <a:off x="490807" y="4285053"/>
            <a:ext cx="6892973" cy="4842636"/>
          </a:xfrm>
          <a:prstGeom prst="rect">
            <a:avLst/>
          </a:prstGeom>
          <a:noFill/>
          <a:ln>
            <a:noFill/>
          </a:ln>
        </p:spPr>
        <p:txBody>
          <a:bodyPr wrap="square" lIns="101881" tIns="50941" rIns="101881" bIns="50941">
            <a:spAutoFit/>
          </a:bodyPr>
          <a:lstStyle/>
          <a:p>
            <a:pPr marL="463550" indent="-463550"/>
            <a:r>
              <a:rPr lang="en-US" sz="1700" b="1" dirty="0" smtClean="0">
                <a:latin typeface="Helvetica" pitchFamily="34" charset="0"/>
                <a:cs typeface="Helvetica" pitchFamily="34" charset="0"/>
              </a:rPr>
              <a:t>14. </a:t>
            </a:r>
            <a:r>
              <a:rPr lang="es-EC" sz="1700" b="1" dirty="0">
                <a:latin typeface="Helvetica" pitchFamily="34" charset="0"/>
                <a:cs typeface="Helvetica" pitchFamily="34" charset="0"/>
              </a:rPr>
              <a:t>¿Qué ejemplo elabora mejor la idea </a:t>
            </a:r>
            <a:r>
              <a:rPr lang="es-EC" sz="1700" b="1" dirty="0" smtClean="0">
                <a:latin typeface="Helvetica" pitchFamily="34" charset="0"/>
                <a:cs typeface="Helvetica" pitchFamily="34" charset="0"/>
              </a:rPr>
              <a:t>de que </a:t>
            </a:r>
            <a:r>
              <a:rPr lang="es-EC" sz="1700" b="1" dirty="0">
                <a:latin typeface="Helvetica" pitchFamily="34" charset="0"/>
                <a:cs typeface="Helvetica" pitchFamily="34" charset="0"/>
              </a:rPr>
              <a:t>las transmisiones por satélite pueden ayudar a la </a:t>
            </a:r>
            <a:r>
              <a:rPr lang="es-EC" sz="1700" b="1" dirty="0" smtClean="0">
                <a:latin typeface="Helvetica" pitchFamily="34" charset="0"/>
                <a:cs typeface="Helvetica" pitchFamily="34" charset="0"/>
              </a:rPr>
              <a:t>supervivencia </a:t>
            </a:r>
            <a:r>
              <a:rPr lang="es-EC" sz="1700" b="1" dirty="0">
                <a:latin typeface="Helvetica" pitchFamily="34" charset="0"/>
                <a:cs typeface="Helvetica" pitchFamily="34" charset="0"/>
              </a:rPr>
              <a:t>de los animales </a:t>
            </a:r>
            <a:r>
              <a:rPr lang="es-EC" sz="1700" b="1" dirty="0" smtClean="0">
                <a:latin typeface="Helvetica" pitchFamily="34" charset="0"/>
                <a:cs typeface="Helvetica" pitchFamily="34" charset="0"/>
              </a:rPr>
              <a:t>que migran?</a:t>
            </a:r>
            <a:endParaRPr lang="en-US" sz="1700" b="1" dirty="0">
              <a:latin typeface="Helvetica" pitchFamily="34" charset="0"/>
              <a:cs typeface="Helvetica" pitchFamily="34" charset="0"/>
            </a:endParaRPr>
          </a:p>
          <a:p>
            <a:endParaRPr lang="en-US" sz="1700" dirty="0">
              <a:latin typeface="Helvetica" pitchFamily="34" charset="0"/>
              <a:cs typeface="Helvetica" pitchFamily="34" charset="0"/>
            </a:endParaRPr>
          </a:p>
          <a:p>
            <a:pPr marL="669290" indent="-361417">
              <a:buFont typeface="+mj-lt"/>
              <a:buAutoNum type="alphaUcPeriod"/>
            </a:pPr>
            <a:r>
              <a:rPr lang="es-EC" sz="1600" dirty="0">
                <a:latin typeface="Helvetica" pitchFamily="34" charset="0"/>
                <a:cs typeface="Helvetica" pitchFamily="34" charset="0"/>
              </a:rPr>
              <a:t>Los científicos estudian </a:t>
            </a:r>
            <a:r>
              <a:rPr lang="es-EC" sz="1600" dirty="0" smtClean="0">
                <a:latin typeface="Helvetica" pitchFamily="34" charset="0"/>
                <a:cs typeface="Helvetica" pitchFamily="34" charset="0"/>
              </a:rPr>
              <a:t>a los </a:t>
            </a:r>
            <a:r>
              <a:rPr lang="es-EC" sz="1600" dirty="0">
                <a:latin typeface="Helvetica" pitchFamily="34" charset="0"/>
                <a:cs typeface="Helvetica" pitchFamily="34" charset="0"/>
              </a:rPr>
              <a:t>animales para asegurarse de que pueden migrar de forma segura</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69290" indent="-361417">
              <a:buFont typeface="+mj-lt"/>
              <a:buAutoNum type="alphaUcPeriod"/>
            </a:pPr>
            <a:endParaRPr lang="en-US" sz="1600" dirty="0">
              <a:latin typeface="Helvetica" pitchFamily="34" charset="0"/>
              <a:cs typeface="Helvetica" pitchFamily="34" charset="0"/>
            </a:endParaRPr>
          </a:p>
          <a:p>
            <a:pPr marL="669290" indent="-361417">
              <a:buFont typeface="+mj-lt"/>
              <a:buAutoNum type="alphaUcPeriod"/>
            </a:pPr>
            <a:r>
              <a:rPr lang="es-EC" sz="1600" dirty="0">
                <a:latin typeface="Helvetica" pitchFamily="34" charset="0"/>
                <a:cs typeface="Helvetica" pitchFamily="34" charset="0"/>
              </a:rPr>
              <a:t>Si los científicos saben a dónde van los animales y cómo llegan </a:t>
            </a:r>
            <a:r>
              <a:rPr lang="es-EC" sz="1600" dirty="0" smtClean="0">
                <a:latin typeface="Helvetica" pitchFamily="34" charset="0"/>
                <a:cs typeface="Helvetica" pitchFamily="34" charset="0"/>
              </a:rPr>
              <a:t>allí, </a:t>
            </a:r>
            <a:r>
              <a:rPr lang="es-EC" sz="1600" dirty="0">
                <a:latin typeface="Helvetica" pitchFamily="34" charset="0"/>
                <a:cs typeface="Helvetica" pitchFamily="34" charset="0"/>
              </a:rPr>
              <a:t>utilizando la transmisión satelital, las fuentes de alimentos podrían ser rastreadas y estudiadas. Esto podría ayudar a los científicos a entender si hay suficiente comida para su largo viaje</a:t>
            </a:r>
            <a:r>
              <a:rPr lang="es-EC" sz="1600" dirty="0" smtClean="0">
                <a:latin typeface="Helvetica" pitchFamily="34" charset="0"/>
                <a:cs typeface="Helvetica" pitchFamily="34" charset="0"/>
              </a:rPr>
              <a:t>.</a:t>
            </a:r>
          </a:p>
          <a:p>
            <a:pPr marL="669290" indent="-361417">
              <a:buFont typeface="+mj-lt"/>
              <a:buAutoNum type="alphaUcPeriod"/>
            </a:pPr>
            <a:endParaRPr lang="en-US" sz="1600" dirty="0">
              <a:latin typeface="Helvetica" pitchFamily="34" charset="0"/>
              <a:cs typeface="Helvetica" pitchFamily="34" charset="0"/>
            </a:endParaRPr>
          </a:p>
          <a:p>
            <a:pPr marL="669290" indent="-361417">
              <a:buFont typeface="+mj-lt"/>
              <a:buAutoNum type="alphaUcPeriod"/>
            </a:pPr>
            <a:r>
              <a:rPr lang="es-EC" sz="1600" dirty="0">
                <a:latin typeface="Helvetica" pitchFamily="34" charset="0"/>
                <a:cs typeface="Helvetica" pitchFamily="34" charset="0"/>
              </a:rPr>
              <a:t>La </a:t>
            </a:r>
            <a:r>
              <a:rPr lang="es-EC" sz="1600" dirty="0" smtClean="0">
                <a:latin typeface="Helvetica" pitchFamily="34" charset="0"/>
                <a:cs typeface="Helvetica" pitchFamily="34" charset="0"/>
              </a:rPr>
              <a:t>población </a:t>
            </a:r>
            <a:r>
              <a:rPr lang="es-EC" sz="1600" dirty="0">
                <a:latin typeface="Helvetica" pitchFamily="34" charset="0"/>
                <a:cs typeface="Helvetica" pitchFamily="34" charset="0"/>
              </a:rPr>
              <a:t>de muchos animales está </a:t>
            </a:r>
            <a:r>
              <a:rPr lang="es-EC" sz="1600" dirty="0" smtClean="0">
                <a:latin typeface="Helvetica" pitchFamily="34" charset="0"/>
                <a:cs typeface="Helvetica" pitchFamily="34" charset="0"/>
              </a:rPr>
              <a:t>disminuyendo</a:t>
            </a:r>
            <a:r>
              <a:rPr lang="es-EC" sz="1600" dirty="0">
                <a:latin typeface="Helvetica" pitchFamily="34" charset="0"/>
                <a:cs typeface="Helvetica" pitchFamily="34" charset="0"/>
              </a:rPr>
              <a:t>. Si la población de animales se reduce, se convierten en especies en peligro de extinción. Los satélites no pueden </a:t>
            </a:r>
            <a:r>
              <a:rPr lang="es-EC" sz="1600" dirty="0" smtClean="0">
                <a:latin typeface="Helvetica" pitchFamily="34" charset="0"/>
                <a:cs typeface="Helvetica" pitchFamily="34" charset="0"/>
              </a:rPr>
              <a:t>rastrear especies </a:t>
            </a:r>
            <a:r>
              <a:rPr lang="es-EC" sz="1600" dirty="0">
                <a:latin typeface="Helvetica" pitchFamily="34" charset="0"/>
                <a:cs typeface="Helvetica" pitchFamily="34" charset="0"/>
              </a:rPr>
              <a:t>en peligro de extinción</a:t>
            </a:r>
            <a:r>
              <a:rPr lang="es-EC"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69290" indent="-361417">
              <a:buFont typeface="+mj-lt"/>
              <a:buAutoNum type="alphaUcPeriod"/>
            </a:pPr>
            <a:endParaRPr lang="en-US" sz="1600" dirty="0">
              <a:latin typeface="Helvetica" pitchFamily="34" charset="0"/>
              <a:cs typeface="Helvetica" pitchFamily="34" charset="0"/>
            </a:endParaRPr>
          </a:p>
          <a:p>
            <a:pPr marL="669290" indent="-361417">
              <a:buFont typeface="+mj-lt"/>
              <a:buAutoNum type="alphaUcPeriod"/>
            </a:pPr>
            <a:r>
              <a:rPr lang="es-EC" sz="1600" dirty="0">
                <a:latin typeface="Helvetica" pitchFamily="34" charset="0"/>
                <a:cs typeface="Helvetica" pitchFamily="34" charset="0"/>
              </a:rPr>
              <a:t>Los satélites están fabricados por la NASA y </a:t>
            </a:r>
            <a:r>
              <a:rPr lang="es-EC" sz="1600" dirty="0" smtClean="0">
                <a:latin typeface="Helvetica" pitchFamily="34" charset="0"/>
                <a:cs typeface="Helvetica" pitchFamily="34" charset="0"/>
              </a:rPr>
              <a:t>tienen muchos propósitos</a:t>
            </a:r>
            <a:r>
              <a:rPr lang="es-EC" sz="1600" dirty="0">
                <a:latin typeface="Helvetica" pitchFamily="34" charset="0"/>
                <a:cs typeface="Helvetica" pitchFamily="34" charset="0"/>
              </a:rPr>
              <a:t>. Uno de </a:t>
            </a:r>
            <a:r>
              <a:rPr lang="es-EC" sz="1600" dirty="0" smtClean="0">
                <a:latin typeface="Helvetica" pitchFamily="34" charset="0"/>
                <a:cs typeface="Helvetica" pitchFamily="34" charset="0"/>
              </a:rPr>
              <a:t>los propósitos es rastrear animales</a:t>
            </a:r>
            <a:r>
              <a:rPr lang="es-EC" sz="1600" dirty="0">
                <a:latin typeface="Helvetica" pitchFamily="34" charset="0"/>
                <a:cs typeface="Helvetica" pitchFamily="34" charset="0"/>
              </a:rPr>
              <a:t>.</a:t>
            </a:r>
            <a:endParaRPr lang="en-US" sz="1600" dirty="0">
              <a:latin typeface="Helvetica" pitchFamily="34" charset="0"/>
              <a:cs typeface="Helvetica" pitchFamily="34" charset="0"/>
            </a:endParaRPr>
          </a:p>
        </p:txBody>
      </p:sp>
      <p:graphicFrame>
        <p:nvGraphicFramePr>
          <p:cNvPr id="28" name="Table 27"/>
          <p:cNvGraphicFramePr>
            <a:graphicFrameLocks noGrp="1"/>
          </p:cNvGraphicFramePr>
          <p:nvPr>
            <p:extLst>
              <p:ext uri="{D42A27DB-BD31-4B8C-83A1-F6EECF244321}">
                <p14:modId xmlns:p14="http://schemas.microsoft.com/office/powerpoint/2010/main" val="573743306"/>
              </p:ext>
            </p:extLst>
          </p:nvPr>
        </p:nvGraphicFramePr>
        <p:xfrm>
          <a:off x="4267200" y="9067800"/>
          <a:ext cx="2756648" cy="569214"/>
        </p:xfrm>
        <a:graphic>
          <a:graphicData uri="http://schemas.openxmlformats.org/drawingml/2006/table">
            <a:tbl>
              <a:tblPr/>
              <a:tblGrid>
                <a:gridCol w="2756648"/>
              </a:tblGrid>
              <a:tr h="0">
                <a:tc>
                  <a:txBody>
                    <a:bodyPr/>
                    <a:lstStyle/>
                    <a:p>
                      <a:pPr marL="0" marR="0" algn="ctr">
                        <a:lnSpc>
                          <a:spcPct val="115000"/>
                        </a:lnSpc>
                        <a:spcBef>
                          <a:spcPts val="0"/>
                        </a:spcBef>
                        <a:spcAft>
                          <a:spcPts val="0"/>
                        </a:spcAft>
                      </a:pPr>
                      <a:r>
                        <a:rPr lang="en-US" sz="900" b="1" i="1" dirty="0" err="1" smtClean="0">
                          <a:solidFill>
                            <a:schemeClr val="tx1"/>
                          </a:solidFill>
                          <a:latin typeface="+mn-lt"/>
                          <a:ea typeface="Calibri"/>
                          <a:cs typeface="Times New Roman"/>
                        </a:rPr>
                        <a:t>Hacia</a:t>
                      </a:r>
                      <a:r>
                        <a:rPr lang="en-US" sz="900" b="1" i="1" dirty="0" smtClean="0">
                          <a:solidFill>
                            <a:schemeClr val="tx1"/>
                          </a:solidFill>
                          <a:latin typeface="+mn-lt"/>
                          <a:ea typeface="Calibri"/>
                          <a:cs typeface="Times New Roman"/>
                        </a:rPr>
                        <a:t>  RI.6.3         DOK</a:t>
                      </a:r>
                      <a:r>
                        <a:rPr lang="en-US" sz="900" b="1" i="1" baseline="0" dirty="0" smtClean="0">
                          <a:solidFill>
                            <a:schemeClr val="tx1"/>
                          </a:solidFill>
                          <a:latin typeface="+mn-lt"/>
                          <a:ea typeface="Calibri"/>
                          <a:cs typeface="Times New Roman"/>
                        </a:rPr>
                        <a:t> </a:t>
                      </a:r>
                      <a:r>
                        <a:rPr lang="en-US" sz="900" b="1" i="1" dirty="0" smtClean="0">
                          <a:solidFill>
                            <a:schemeClr val="tx1"/>
                          </a:solidFill>
                          <a:latin typeface="+mn-lt"/>
                          <a:ea typeface="Calibri"/>
                          <a:cs typeface="Times New Roman"/>
                        </a:rPr>
                        <a:t>3 -</a:t>
                      </a:r>
                      <a:r>
                        <a:rPr lang="en-US" sz="900" b="1" i="1" baseline="0" dirty="0" smtClean="0">
                          <a:solidFill>
                            <a:schemeClr val="tx1"/>
                          </a:solidFill>
                          <a:latin typeface="+mn-lt"/>
                          <a:ea typeface="Calibri"/>
                          <a:cs typeface="Times New Roman"/>
                        </a:rPr>
                        <a:t> </a:t>
                      </a:r>
                      <a:r>
                        <a:rPr lang="en-US" sz="900" b="1" i="1" dirty="0" smtClean="0">
                          <a:solidFill>
                            <a:schemeClr val="tx1"/>
                          </a:solidFill>
                          <a:latin typeface="+mn-lt"/>
                          <a:ea typeface="Calibri"/>
                          <a:cs typeface="Times New Roman"/>
                        </a:rPr>
                        <a:t>Cu</a:t>
                      </a:r>
                      <a:endParaRPr lang="en-US" sz="900" b="1" i="1" dirty="0">
                        <a:solidFill>
                          <a:schemeClr val="tx1"/>
                        </a:solidFill>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17865">
                <a:tc>
                  <a:txBody>
                    <a:bodyPr/>
                    <a:lstStyle/>
                    <a:p>
                      <a:pPr marL="0" marR="0" algn="l">
                        <a:lnSpc>
                          <a:spcPct val="100000"/>
                        </a:lnSpc>
                        <a:spcBef>
                          <a:spcPts val="0"/>
                        </a:spcBef>
                        <a:spcAft>
                          <a:spcPts val="0"/>
                        </a:spcAft>
                      </a:pPr>
                      <a:r>
                        <a:rPr lang="x-none" sz="900" b="0" u="none" dirty="0" smtClean="0">
                          <a:solidFill>
                            <a:schemeClr val="tx1"/>
                          </a:solidFill>
                          <a:latin typeface="+mn-lt"/>
                          <a:ea typeface="Times New Roman"/>
                          <a:cs typeface="Times New Roman"/>
                        </a:rPr>
                        <a:t>Hace una </a:t>
                      </a:r>
                      <a:r>
                        <a:rPr lang="x-none" sz="900" b="0" u="sng" dirty="0" smtClean="0">
                          <a:solidFill>
                            <a:schemeClr val="tx1"/>
                          </a:solidFill>
                          <a:latin typeface="+mn-lt"/>
                          <a:ea typeface="Times New Roman"/>
                          <a:cs typeface="Times New Roman"/>
                        </a:rPr>
                        <a:t>lista </a:t>
                      </a:r>
                      <a:r>
                        <a:rPr lang="x-none" sz="900" b="0" u="none" dirty="0" smtClean="0">
                          <a:solidFill>
                            <a:schemeClr val="tx1"/>
                          </a:solidFill>
                          <a:latin typeface="+mn-lt"/>
                          <a:ea typeface="Times New Roman"/>
                          <a:cs typeface="Times New Roman"/>
                        </a:rPr>
                        <a:t>de ejemplos o anécdotas de cómo se,</a:t>
                      </a:r>
                      <a:r>
                        <a:rPr lang="x-none" sz="900" b="0" u="none" baseline="0" dirty="0" smtClean="0">
                          <a:solidFill>
                            <a:schemeClr val="tx1"/>
                          </a:solidFill>
                          <a:latin typeface="+mn-lt"/>
                          <a:ea typeface="Times New Roman"/>
                          <a:cs typeface="Times New Roman"/>
                        </a:rPr>
                        <a:t> introduce, </a:t>
                      </a:r>
                      <a:r>
                        <a:rPr lang="x-none" sz="900" b="0" u="none" dirty="0" smtClean="0">
                          <a:solidFill>
                            <a:schemeClr val="tx1"/>
                          </a:solidFill>
                          <a:latin typeface="+mn-lt"/>
                          <a:ea typeface="Times New Roman"/>
                          <a:cs typeface="Times New Roman"/>
                        </a:rPr>
                        <a:t>ilustra o </a:t>
                      </a:r>
                      <a:r>
                        <a:rPr lang="x-none" sz="900" b="0" u="sng" dirty="0" smtClean="0">
                          <a:solidFill>
                            <a:schemeClr val="tx1"/>
                          </a:solidFill>
                          <a:latin typeface="+mn-lt"/>
                          <a:ea typeface="Times New Roman"/>
                          <a:cs typeface="Times New Roman"/>
                        </a:rPr>
                        <a:t>elabora </a:t>
                      </a:r>
                      <a:r>
                        <a:rPr lang="x-none" sz="900" b="0" u="none" dirty="0" smtClean="0">
                          <a:solidFill>
                            <a:schemeClr val="tx1"/>
                          </a:solidFill>
                          <a:latin typeface="+mn-lt"/>
                          <a:ea typeface="Times New Roman"/>
                          <a:cs typeface="Times New Roman"/>
                        </a:rPr>
                        <a:t>un individuo, acontecimiento</a:t>
                      </a:r>
                      <a:r>
                        <a:rPr lang="x-none" sz="900" b="0" u="none" baseline="0" dirty="0" smtClean="0">
                          <a:solidFill>
                            <a:schemeClr val="tx1"/>
                          </a:solidFill>
                          <a:latin typeface="+mn-lt"/>
                          <a:ea typeface="Times New Roman"/>
                          <a:cs typeface="Times New Roman"/>
                        </a:rPr>
                        <a:t> </a:t>
                      </a:r>
                      <a:r>
                        <a:rPr lang="x-none" sz="900" b="0" u="none" dirty="0" smtClean="0">
                          <a:solidFill>
                            <a:schemeClr val="tx1"/>
                          </a:solidFill>
                          <a:latin typeface="+mn-lt"/>
                          <a:ea typeface="Times New Roman"/>
                          <a:cs typeface="Times New Roman"/>
                        </a:rPr>
                        <a:t> o idea, en un texto.</a:t>
                      </a:r>
                      <a:r>
                        <a:rPr lang="en-US" sz="900" dirty="0" smtClean="0">
                          <a:solidFill>
                            <a:srgbClr val="000000"/>
                          </a:solidFill>
                          <a:latin typeface="+mn-lt"/>
                          <a:ea typeface="Times New Roman"/>
                          <a:cs typeface="Times New Roman"/>
                        </a:rPr>
                        <a:t> </a:t>
                      </a:r>
                    </a:p>
                  </a:txBody>
                  <a:tcPr marL="32363"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3" name="Group 2"/>
          <p:cNvGrpSpPr/>
          <p:nvPr/>
        </p:nvGrpSpPr>
        <p:grpSpPr>
          <a:xfrm>
            <a:off x="580527" y="5410200"/>
            <a:ext cx="242888" cy="3352974"/>
            <a:chOff x="838200" y="5753847"/>
            <a:chExt cx="242888" cy="3352974"/>
          </a:xfrm>
        </p:grpSpPr>
        <p:sp>
          <p:nvSpPr>
            <p:cNvPr id="29" name="Oval 28"/>
            <p:cNvSpPr/>
            <p:nvPr/>
          </p:nvSpPr>
          <p:spPr>
            <a:xfrm>
              <a:off x="838200" y="575384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838200" y="64595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38200" y="76634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38200" y="88673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1071608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43537613"/>
              </p:ext>
            </p:extLst>
          </p:nvPr>
        </p:nvGraphicFramePr>
        <p:xfrm>
          <a:off x="228600" y="457200"/>
          <a:ext cx="7315200" cy="4008860"/>
        </p:xfrm>
        <a:graphic>
          <a:graphicData uri="http://schemas.openxmlformats.org/drawingml/2006/table">
            <a:tbl>
              <a:tblPr firstRow="1" bandRow="1">
                <a:tableStyleId>{5940675A-B579-460E-94D1-54222C63F5DA}</a:tableStyleId>
              </a:tblPr>
              <a:tblGrid>
                <a:gridCol w="7315200"/>
              </a:tblGrid>
              <a:tr h="982337">
                <a:tc>
                  <a:txBody>
                    <a:bodyPr/>
                    <a:lstStyle/>
                    <a:p>
                      <a:pPr marL="0" indent="0">
                        <a:buNone/>
                      </a:pPr>
                      <a:r>
                        <a:rPr lang="en-US" sz="1400" b="1" dirty="0" smtClean="0">
                          <a:solidFill>
                            <a:schemeClr val="tx1"/>
                          </a:solidFill>
                        </a:rPr>
                        <a:t>15. </a:t>
                      </a:r>
                      <a:r>
                        <a:rPr lang="es-ES" sz="1400" b="1" noProof="0" dirty="0" smtClean="0">
                          <a:solidFill>
                            <a:schemeClr val="tx1"/>
                          </a:solidFill>
                        </a:rPr>
                        <a:t>Lee</a:t>
                      </a:r>
                      <a:r>
                        <a:rPr lang="es-ES" sz="1400" b="1" baseline="0" noProof="0" dirty="0" smtClean="0">
                          <a:solidFill>
                            <a:schemeClr val="tx1"/>
                          </a:solidFill>
                        </a:rPr>
                        <a:t> estos detalles:</a:t>
                      </a:r>
                    </a:p>
                    <a:p>
                      <a:pPr marL="395288" indent="-395288">
                        <a:buNone/>
                      </a:pPr>
                      <a:r>
                        <a:rPr lang="es-ES" sz="1400" b="1" baseline="0" noProof="0" dirty="0" smtClean="0">
                          <a:solidFill>
                            <a:schemeClr val="tx1"/>
                          </a:solidFill>
                        </a:rPr>
                        <a:t>        a. Los científicos reciben señales de los transmisores colocados en los animales.</a:t>
                      </a:r>
                    </a:p>
                    <a:p>
                      <a:pPr marL="395288" indent="-395288">
                        <a:buNone/>
                      </a:pPr>
                      <a:r>
                        <a:rPr lang="es-ES" sz="1400" b="1" baseline="0" noProof="0" dirty="0" smtClean="0">
                          <a:solidFill>
                            <a:schemeClr val="tx1"/>
                          </a:solidFill>
                        </a:rPr>
                        <a:t>        b  Los satélites transmiten información de las señales.</a:t>
                      </a:r>
                    </a:p>
                    <a:p>
                      <a:pPr marL="395288" indent="-395288">
                        <a:buNone/>
                      </a:pPr>
                      <a:r>
                        <a:rPr lang="es-ES" sz="1400" b="1" baseline="0" noProof="0" dirty="0" smtClean="0">
                          <a:solidFill>
                            <a:schemeClr val="tx1"/>
                          </a:solidFill>
                        </a:rPr>
                        <a:t>        c.  Se reciben señales de miles de animales </a:t>
                      </a:r>
                      <a:r>
                        <a:rPr lang="es-ES" sz="1400" b="1" strike="noStrike" baseline="0" noProof="0" dirty="0" smtClean="0">
                          <a:solidFill>
                            <a:schemeClr val="tx1"/>
                          </a:solidFill>
                        </a:rPr>
                        <a:t>que migran</a:t>
                      </a:r>
                      <a:r>
                        <a:rPr lang="es-ES" sz="1400" b="1" baseline="0" noProof="0" dirty="0" smtClean="0">
                          <a:solidFill>
                            <a:schemeClr val="tx1"/>
                          </a:solidFill>
                        </a:rPr>
                        <a:t>.</a:t>
                      </a:r>
                      <a:endParaRPr lang="es-ES" sz="1400" b="1" i="1" baseline="0" noProof="0" dirty="0" smtClean="0">
                        <a:solidFill>
                          <a:schemeClr val="tx1"/>
                        </a:solidFill>
                      </a:endParaRPr>
                    </a:p>
                    <a:p>
                      <a:pPr marL="169863" indent="-169863">
                        <a:buNone/>
                      </a:pPr>
                      <a:r>
                        <a:rPr lang="es-ES" sz="1400" b="1" i="1" baseline="0" noProof="0" dirty="0" smtClean="0">
                          <a:solidFill>
                            <a:srgbClr val="FF33CC"/>
                          </a:solidFill>
                        </a:rPr>
                        <a:t> </a:t>
                      </a:r>
                      <a:r>
                        <a:rPr lang="x-none" sz="1400" b="0" i="1" baseline="0" noProof="0" dirty="0" smtClean="0">
                          <a:solidFill>
                            <a:schemeClr val="tx1"/>
                          </a:solidFill>
                        </a:rPr>
                        <a:t> ¿</a:t>
                      </a:r>
                      <a:r>
                        <a:rPr lang="x-none" sz="1400" b="1" i="1" baseline="0" noProof="0" dirty="0" smtClean="0">
                          <a:solidFill>
                            <a:schemeClr val="tx1"/>
                          </a:solidFill>
                        </a:rPr>
                        <a:t>Cuál es la idea central de estos detalles en particular?</a:t>
                      </a:r>
                      <a:endParaRPr lang="es-ES" sz="1400" b="1" i="1" noProof="0" dirty="0" smtClean="0">
                        <a:solidFill>
                          <a:srgbClr val="FF33CC"/>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51192608"/>
              </p:ext>
            </p:extLst>
          </p:nvPr>
        </p:nvGraphicFramePr>
        <p:xfrm>
          <a:off x="304800" y="5105400"/>
          <a:ext cx="7315200" cy="3658340"/>
        </p:xfrm>
        <a:graphic>
          <a:graphicData uri="http://schemas.openxmlformats.org/drawingml/2006/table">
            <a:tbl>
              <a:tblPr firstRow="1" bandRow="1">
                <a:tableStyleId>{5940675A-B579-460E-94D1-54222C63F5DA}</a:tableStyleId>
              </a:tblPr>
              <a:tblGrid>
                <a:gridCol w="7315200"/>
              </a:tblGrid>
              <a:tr h="75837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baseline="0" dirty="0" smtClean="0">
                          <a:solidFill>
                            <a:schemeClr val="tx1"/>
                          </a:solidFill>
                        </a:rPr>
                        <a:t>16. </a:t>
                      </a:r>
                      <a:r>
                        <a:rPr lang="es-EC" sz="1400" b="1" dirty="0" smtClean="0">
                          <a:solidFill>
                            <a:schemeClr val="tx1"/>
                          </a:solidFill>
                        </a:rPr>
                        <a:t>Analiza cómo el autor ayuda al lector a entender que rastrear animales </a:t>
                      </a:r>
                      <a:r>
                        <a:rPr lang="es-EC" sz="1400" b="1" strike="noStrike" dirty="0" smtClean="0">
                          <a:solidFill>
                            <a:schemeClr val="tx1"/>
                          </a:solidFill>
                        </a:rPr>
                        <a:t>que migran</a:t>
                      </a:r>
                      <a:r>
                        <a:rPr lang="es-EC" sz="1400" b="1" dirty="0" smtClean="0">
                          <a:solidFill>
                            <a:schemeClr val="tx1"/>
                          </a:solidFill>
                        </a:rPr>
                        <a:t> podría </a:t>
                      </a:r>
                      <a:r>
                        <a:rPr lang="es-EC" sz="1400" b="1" strike="noStrike" dirty="0" smtClean="0">
                          <a:solidFill>
                            <a:schemeClr val="tx1"/>
                          </a:solidFill>
                        </a:rPr>
                        <a:t>tener un impacto en</a:t>
                      </a:r>
                      <a:r>
                        <a:rPr lang="es-EC" sz="1400" b="1" dirty="0" smtClean="0">
                          <a:solidFill>
                            <a:schemeClr val="tx1"/>
                          </a:solidFill>
                        </a:rPr>
                        <a:t> su supervivencia. Utiliza ejemplos </a:t>
                      </a:r>
                      <a:r>
                        <a:rPr lang="es-EC" sz="1400" b="1" strike="noStrike" dirty="0" smtClean="0">
                          <a:solidFill>
                            <a:schemeClr val="tx1"/>
                          </a:solidFill>
                        </a:rPr>
                        <a:t>del texto </a:t>
                      </a:r>
                      <a:r>
                        <a:rPr lang="es-EC" sz="1400" b="1" dirty="0" smtClean="0">
                          <a:solidFill>
                            <a:schemeClr val="tx1"/>
                          </a:solidFill>
                        </a:rPr>
                        <a:t>en tu análisis.</a:t>
                      </a:r>
                      <a:endParaRPr lang="en-US" sz="1400" b="1" dirty="0" smtClean="0">
                        <a:solidFill>
                          <a:schemeClr val="tx1"/>
                        </a:solidFill>
                      </a:endParaRPr>
                    </a:p>
                    <a:p>
                      <a:pPr marL="342900" indent="-342900">
                        <a:buFont typeface="+mj-lt"/>
                        <a:buNone/>
                      </a:pPr>
                      <a:endParaRPr lang="en-US" sz="1900" b="1" baseline="0" dirty="0" smtClean="0">
                        <a:solidFill>
                          <a:srgbClr val="002060"/>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51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76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02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6284">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3810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3064632317"/>
              </p:ext>
            </p:extLst>
          </p:nvPr>
        </p:nvGraphicFramePr>
        <p:xfrm>
          <a:off x="4724400" y="8991600"/>
          <a:ext cx="2752725" cy="630936"/>
        </p:xfrm>
        <a:graphic>
          <a:graphicData uri="http://schemas.openxmlformats.org/drawingml/2006/table">
            <a:tbl>
              <a:tblPr/>
              <a:tblGrid>
                <a:gridCol w="2752725"/>
              </a:tblGrid>
              <a:tr h="0">
                <a:tc>
                  <a:txBody>
                    <a:bodyPr/>
                    <a:lstStyle/>
                    <a:p>
                      <a:pPr marL="0" marR="0" algn="ctr">
                        <a:lnSpc>
                          <a:spcPct val="115000"/>
                        </a:lnSpc>
                        <a:spcBef>
                          <a:spcPts val="0"/>
                        </a:spcBef>
                        <a:spcAft>
                          <a:spcPts val="0"/>
                        </a:spcAft>
                      </a:pPr>
                      <a:r>
                        <a:rPr lang="en-US" sz="900" b="1" i="1" dirty="0" err="1" smtClean="0">
                          <a:latin typeface="+mn-lt"/>
                          <a:ea typeface="Calibri"/>
                          <a:cs typeface="Times New Roman"/>
                        </a:rPr>
                        <a:t>Hacia</a:t>
                      </a:r>
                      <a:r>
                        <a:rPr lang="en-US" sz="900" b="1" i="1" dirty="0" smtClean="0">
                          <a:latin typeface="+mn-lt"/>
                          <a:ea typeface="Calibri"/>
                          <a:cs typeface="Times New Roman"/>
                        </a:rPr>
                        <a:t>  RI.6.3       DOK</a:t>
                      </a:r>
                      <a:r>
                        <a:rPr lang="en-US" sz="900" b="1" i="1" baseline="0" dirty="0" smtClean="0">
                          <a:latin typeface="+mn-lt"/>
                          <a:ea typeface="Calibri"/>
                          <a:cs typeface="Times New Roman"/>
                        </a:rPr>
                        <a:t> </a:t>
                      </a:r>
                      <a:r>
                        <a:rPr lang="en-US" sz="900" b="1" i="1" dirty="0" smtClean="0">
                          <a:latin typeface="+mn-lt"/>
                          <a:ea typeface="Calibri"/>
                          <a:cs typeface="Times New Roman"/>
                        </a:rPr>
                        <a:t>3 - </a:t>
                      </a:r>
                      <a:r>
                        <a:rPr lang="en-US" sz="900" b="1" i="1" dirty="0" err="1" smtClean="0">
                          <a:latin typeface="+mn-lt"/>
                          <a:ea typeface="Calibri"/>
                          <a:cs typeface="Times New Roman"/>
                        </a:rPr>
                        <a:t>APx</a:t>
                      </a:r>
                      <a:endParaRPr lang="en-US" sz="900" b="1" i="1" dirty="0">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371734">
                <a:tc>
                  <a:txBody>
                    <a:bodyPr/>
                    <a:lstStyle/>
                    <a:p>
                      <a:pPr marL="0" marR="0" algn="l">
                        <a:lnSpc>
                          <a:spcPct val="115000"/>
                        </a:lnSpc>
                        <a:spcBef>
                          <a:spcPts val="0"/>
                        </a:spcBef>
                        <a:spcAft>
                          <a:spcPts val="1200"/>
                        </a:spcAft>
                      </a:pPr>
                      <a:r>
                        <a:rPr lang="x-none" sz="900" b="0" u="none" dirty="0" smtClean="0">
                          <a:solidFill>
                            <a:srgbClr val="000000"/>
                          </a:solidFill>
                          <a:latin typeface="+mn-lt"/>
                          <a:ea typeface="Times New Roman"/>
                          <a:cs typeface="Times New Roman"/>
                        </a:rPr>
                        <a:t>Los estudiantes analizan  un evento, una idea o un individuo en detalle, proporcionando  detalles sobre la introducción, la ilustración y elaboración.</a:t>
                      </a:r>
                      <a:endParaRPr lang="en-US" sz="900" b="0" u="none" dirty="0" smtClean="0">
                        <a:solidFill>
                          <a:srgbClr val="000000"/>
                        </a:solidFill>
                        <a:latin typeface="+mn-lt"/>
                        <a:ea typeface="Times New Roman"/>
                        <a:cs typeface="Times New Roman"/>
                      </a:endParaRP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81524517"/>
              </p:ext>
            </p:extLst>
          </p:nvPr>
        </p:nvGraphicFramePr>
        <p:xfrm>
          <a:off x="4191000" y="4509226"/>
          <a:ext cx="3276600" cy="473202"/>
        </p:xfrm>
        <a:graphic>
          <a:graphicData uri="http://schemas.openxmlformats.org/drawingml/2006/table">
            <a:tbl>
              <a:tblPr/>
              <a:tblGrid>
                <a:gridCol w="3276600"/>
              </a:tblGrid>
              <a:tr h="0">
                <a:tc>
                  <a:txBody>
                    <a:bodyPr/>
                    <a:lstStyle/>
                    <a:p>
                      <a:pPr marL="0" marR="0" algn="ctr">
                        <a:lnSpc>
                          <a:spcPct val="115000"/>
                        </a:lnSpc>
                        <a:spcBef>
                          <a:spcPts val="0"/>
                        </a:spcBef>
                        <a:spcAft>
                          <a:spcPts val="0"/>
                        </a:spcAft>
                      </a:pPr>
                      <a:r>
                        <a:rPr lang="en-US" sz="900" b="1" i="1" dirty="0" err="1" smtClean="0">
                          <a:latin typeface="+mn-lt"/>
                          <a:ea typeface="Calibri"/>
                          <a:cs typeface="Times New Roman"/>
                        </a:rPr>
                        <a:t>Hacia</a:t>
                      </a:r>
                      <a:r>
                        <a:rPr lang="en-US" sz="900" b="1" i="1" dirty="0" smtClean="0">
                          <a:latin typeface="+mn-lt"/>
                          <a:ea typeface="Calibri"/>
                          <a:cs typeface="Times New Roman"/>
                        </a:rPr>
                        <a:t>  RI.6.2       DOK</a:t>
                      </a:r>
                      <a:r>
                        <a:rPr lang="en-US" sz="900" b="1" i="1" baseline="0" dirty="0" smtClean="0">
                          <a:latin typeface="+mn-lt"/>
                          <a:ea typeface="Calibri"/>
                          <a:cs typeface="Times New Roman"/>
                        </a:rPr>
                        <a:t> 2 -</a:t>
                      </a:r>
                      <a:r>
                        <a:rPr lang="en-US" sz="900" b="1" i="1" dirty="0" smtClean="0">
                          <a:latin typeface="+mn-lt"/>
                          <a:ea typeface="Calibri"/>
                          <a:cs typeface="Times New Roman"/>
                        </a:rPr>
                        <a:t> Cl</a:t>
                      </a:r>
                      <a:endParaRPr lang="en-US" sz="900" b="1" i="1" dirty="0">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04805">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x-none" sz="900" b="0" dirty="0" smtClean="0">
                          <a:solidFill>
                            <a:schemeClr val="tx1"/>
                          </a:solidFill>
                          <a:effectLst/>
                          <a:latin typeface="+mn-lt"/>
                          <a:ea typeface="Times New Roman"/>
                          <a:cs typeface="Times New Roman"/>
                        </a:rPr>
                        <a:t>Localiza información específica, ejemplos o detalles particulares sobre una idea central (texto no leído o discutido en clase).</a:t>
                      </a:r>
                      <a:endParaRPr lang="en-US" sz="900" b="0" dirty="0" smtClean="0">
                        <a:solidFill>
                          <a:schemeClr val="tx1"/>
                        </a:solidFill>
                        <a:effectLst/>
                        <a:latin typeface="+mn-lt"/>
                        <a:ea typeface="Times New Roman"/>
                        <a:cs typeface="Times New Roman"/>
                      </a:endParaRP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2428086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56046223"/>
              </p:ext>
            </p:extLst>
          </p:nvPr>
        </p:nvGraphicFramePr>
        <p:xfrm>
          <a:off x="296863" y="387880"/>
          <a:ext cx="7043738" cy="6621514"/>
        </p:xfrm>
        <a:graphic>
          <a:graphicData uri="http://schemas.openxmlformats.org/drawingml/2006/table">
            <a:tbl>
              <a:tblPr firstRow="1" bandRow="1">
                <a:tableStyleId>{5940675A-B579-460E-94D1-54222C63F5DA}</a:tableStyleId>
              </a:tblPr>
              <a:tblGrid>
                <a:gridCol w="7043738"/>
              </a:tblGrid>
              <a:tr h="1257300">
                <a:tc>
                  <a:txBody>
                    <a:bodyPr/>
                    <a:lstStyle/>
                    <a:p>
                      <a:pPr marL="457200" indent="-457200">
                        <a:buAutoNum type="arabicPeriod" startAt="17"/>
                      </a:pPr>
                      <a:r>
                        <a:rPr lang="es-EC" sz="1600" b="1" dirty="0" smtClean="0">
                          <a:latin typeface="Helvetica" panose="020B0604020202020204" pitchFamily="34" charset="0"/>
                          <a:cs typeface="Helvetica" panose="020B0604020202020204" pitchFamily="34" charset="0"/>
                        </a:rPr>
                        <a:t>Has leído </a:t>
                      </a:r>
                      <a:r>
                        <a:rPr lang="es-EC" sz="1600" b="1" dirty="0" smtClean="0">
                          <a:solidFill>
                            <a:schemeClr val="tx1"/>
                          </a:solidFill>
                          <a:latin typeface="Helvetica" panose="020B0604020202020204" pitchFamily="34" charset="0"/>
                          <a:cs typeface="Helvetica" panose="020B0604020202020204" pitchFamily="34" charset="0"/>
                        </a:rPr>
                        <a:t>dos </a:t>
                      </a:r>
                      <a:r>
                        <a:rPr lang="es-EC" sz="1600" b="1" strike="noStrike" dirty="0" smtClean="0">
                          <a:solidFill>
                            <a:schemeClr val="tx1"/>
                          </a:solidFill>
                          <a:latin typeface="Helvetica" panose="020B0604020202020204" pitchFamily="34" charset="0"/>
                          <a:cs typeface="Helvetica" panose="020B0604020202020204" pitchFamily="34" charset="0"/>
                        </a:rPr>
                        <a:t>textos</a:t>
                      </a:r>
                      <a:r>
                        <a:rPr lang="es-EC" sz="1600" b="1" dirty="0" smtClean="0">
                          <a:solidFill>
                            <a:schemeClr val="tx1"/>
                          </a:solidFill>
                          <a:latin typeface="Helvetica" panose="020B0604020202020204" pitchFamily="34" charset="0"/>
                          <a:cs typeface="Helvetica" panose="020B0604020202020204" pitchFamily="34" charset="0"/>
                        </a:rPr>
                        <a:t> acerca de ayudar a los animales. En tu opinión, ¿cuál</a:t>
                      </a:r>
                      <a:r>
                        <a:rPr lang="es-EC" sz="1600" b="1" baseline="0" dirty="0" smtClean="0">
                          <a:solidFill>
                            <a:schemeClr val="tx1"/>
                          </a:solidFill>
                          <a:latin typeface="Helvetica" panose="020B0604020202020204" pitchFamily="34" charset="0"/>
                          <a:cs typeface="Helvetica" panose="020B0604020202020204" pitchFamily="34" charset="0"/>
                        </a:rPr>
                        <a:t> de los textos </a:t>
                      </a:r>
                      <a:r>
                        <a:rPr lang="es-EC" sz="1600" b="1" dirty="0" smtClean="0">
                          <a:solidFill>
                            <a:schemeClr val="tx1"/>
                          </a:solidFill>
                          <a:latin typeface="Helvetica" panose="020B0604020202020204" pitchFamily="34" charset="0"/>
                          <a:cs typeface="Helvetica" panose="020B0604020202020204" pitchFamily="34" charset="0"/>
                        </a:rPr>
                        <a:t>tenía la mejor información sobre ayudar a los animales? ¿Por qué? Explica tus razones con evidencias de ambos </a:t>
                      </a:r>
                      <a:r>
                        <a:rPr lang="es-EC" sz="1600" b="1" strike="noStrike" dirty="0" smtClean="0">
                          <a:solidFill>
                            <a:schemeClr val="tx1"/>
                          </a:solidFill>
                          <a:latin typeface="Helvetica" panose="020B0604020202020204" pitchFamily="34" charset="0"/>
                          <a:cs typeface="Helvetica" panose="020B0604020202020204" pitchFamily="34" charset="0"/>
                        </a:rPr>
                        <a:t>textos</a:t>
                      </a:r>
                      <a:r>
                        <a:rPr lang="es-EC" sz="1600" b="1" dirty="0" smtClean="0">
                          <a:solidFill>
                            <a:schemeClr val="tx1"/>
                          </a:solidFill>
                          <a:latin typeface="Helvetica" panose="020B0604020202020204" pitchFamily="34" charset="0"/>
                          <a:cs typeface="Helvetica" panose="020B0604020202020204" pitchFamily="34" charset="0"/>
                        </a:rPr>
                        <a:t>.</a:t>
                      </a:r>
                      <a:endParaRPr lang="en-US" sz="1600" b="1" baseline="0"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481">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739">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997">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55">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513">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09029497"/>
              </p:ext>
            </p:extLst>
          </p:nvPr>
        </p:nvGraphicFramePr>
        <p:xfrm>
          <a:off x="4702084" y="7924800"/>
          <a:ext cx="2671763" cy="718566"/>
        </p:xfrm>
        <a:graphic>
          <a:graphicData uri="http://schemas.openxmlformats.org/drawingml/2006/table">
            <a:tbl>
              <a:tblPr/>
              <a:tblGrid>
                <a:gridCol w="2671763"/>
              </a:tblGrid>
              <a:tr h="0">
                <a:tc>
                  <a:txBody>
                    <a:bodyPr/>
                    <a:lstStyle/>
                    <a:p>
                      <a:pPr marL="0" marR="0" algn="ctr">
                        <a:lnSpc>
                          <a:spcPct val="115000"/>
                        </a:lnSpc>
                        <a:spcBef>
                          <a:spcPts val="0"/>
                        </a:spcBef>
                        <a:spcAft>
                          <a:spcPts val="0"/>
                        </a:spcAft>
                      </a:pPr>
                      <a:r>
                        <a:rPr lang="en-US" sz="1400" b="1" i="1" baseline="0" dirty="0" smtClean="0">
                          <a:solidFill>
                            <a:schemeClr val="tx1"/>
                          </a:solidFill>
                          <a:latin typeface="Helvetica" panose="020B0604020202020204" pitchFamily="34" charset="0"/>
                        </a:rPr>
                        <a:t> </a:t>
                      </a:r>
                      <a:r>
                        <a:rPr lang="en-US" sz="900" b="1" i="1" dirty="0" smtClean="0">
                          <a:solidFill>
                            <a:schemeClr val="tx1"/>
                          </a:solidFill>
                        </a:rPr>
                        <a:t>W.6.1b -  </a:t>
                      </a:r>
                      <a:r>
                        <a:rPr lang="en-US" sz="900" b="1" i="1" dirty="0" err="1" smtClean="0">
                          <a:solidFill>
                            <a:schemeClr val="tx1"/>
                          </a:solidFill>
                        </a:rPr>
                        <a:t>Objetivo</a:t>
                      </a:r>
                      <a:r>
                        <a:rPr lang="en-US" sz="900" b="1" i="1" dirty="0" smtClean="0">
                          <a:solidFill>
                            <a:schemeClr val="tx1"/>
                          </a:solidFill>
                        </a:rPr>
                        <a:t> 6a </a:t>
                      </a:r>
                      <a:endParaRPr lang="en-US" sz="900" b="1" i="1" dirty="0">
                        <a:solidFill>
                          <a:schemeClr val="tx1"/>
                        </a:solidFill>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1734">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x-none" sz="900" b="0" dirty="0" smtClean="0">
                          <a:solidFill>
                            <a:schemeClr val="tx1"/>
                          </a:solidFill>
                          <a:effectLst/>
                          <a:latin typeface="+mn-lt"/>
                          <a:ea typeface="Times New Roman"/>
                          <a:cs typeface="Times New Roman"/>
                        </a:rPr>
                        <a:t>Sustentan con razones claras y evidencias relevantes las afirmaciones hechas, utilizando fuentes fidedignas y demostrando que comprenden el asunto o el texto.</a:t>
                      </a: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788672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6" name="Rectangle 5"/>
          <p:cNvSpPr/>
          <p:nvPr/>
        </p:nvSpPr>
        <p:spPr>
          <a:xfrm>
            <a:off x="384810" y="304800"/>
            <a:ext cx="6930390" cy="6381511"/>
          </a:xfrm>
          <a:prstGeom prst="rect">
            <a:avLst/>
          </a:prstGeom>
        </p:spPr>
        <p:txBody>
          <a:bodyPr wrap="square" lIns="101874" tIns="50937" rIns="101874" bIns="50937">
            <a:spAutoFit/>
          </a:bodyPr>
          <a:lstStyle/>
          <a:p>
            <a:pPr marL="342900" indent="-342900">
              <a:buAutoNum type="arabicPeriod" startAt="18"/>
            </a:pPr>
            <a:r>
              <a:rPr lang="es-GT" sz="1700" b="1" dirty="0" smtClean="0">
                <a:latin typeface="Helvetica" pitchFamily="34" charset="0"/>
                <a:cs typeface="Helvetica" pitchFamily="34" charset="0"/>
              </a:rPr>
              <a:t>Lee el siguiente texto y luego contesta la pregunta. </a:t>
            </a:r>
          </a:p>
          <a:p>
            <a:r>
              <a:rPr lang="es-GT" sz="1700" b="1" dirty="0" smtClean="0">
                <a:latin typeface="Helvetica" pitchFamily="34" charset="0"/>
                <a:cs typeface="Helvetica" pitchFamily="34" charset="0"/>
              </a:rPr>
              <a:t>   </a:t>
            </a:r>
            <a:endParaRPr lang="es-GT" sz="1600" dirty="0" smtClean="0">
              <a:latin typeface="Helvetica" pitchFamily="34" charset="0"/>
              <a:cs typeface="Helvetica" pitchFamily="34" charset="0"/>
            </a:endParaRPr>
          </a:p>
          <a:p>
            <a:pPr marL="483527"/>
            <a:r>
              <a:rPr lang="es-GT" sz="1400" dirty="0" smtClean="0">
                <a:latin typeface="Helvetica" pitchFamily="34" charset="0"/>
                <a:cs typeface="Helvetica" pitchFamily="34" charset="0"/>
              </a:rPr>
              <a:t>En el momento en que llegamos a la orilla, Jimmy y yo estábamos sin aliento. El sudor goteaba hasta mis ojos y empapaba mi playera.</a:t>
            </a:r>
          </a:p>
          <a:p>
            <a:pPr marL="483527"/>
            <a:endParaRPr lang="es-GT" sz="1400" dirty="0">
              <a:latin typeface="Helvetica" pitchFamily="34" charset="0"/>
              <a:cs typeface="Helvetica" pitchFamily="34" charset="0"/>
            </a:endParaRPr>
          </a:p>
          <a:p>
            <a:pPr marL="483527"/>
            <a:r>
              <a:rPr lang="es-GT" sz="1400" dirty="0" smtClean="0">
                <a:latin typeface="Helvetica" pitchFamily="34" charset="0"/>
                <a:cs typeface="Helvetica" pitchFamily="34" charset="0"/>
              </a:rPr>
              <a:t>—¿Dónde . . .está?— él preguntó con respiración entrecortada mientras mirábamos alrededor de la playa.</a:t>
            </a:r>
          </a:p>
          <a:p>
            <a:pPr marL="483527"/>
            <a:endParaRPr lang="es-GT" sz="1400" dirty="0" smtClean="0">
              <a:latin typeface="Helvetica" pitchFamily="34" charset="0"/>
              <a:cs typeface="Helvetica" pitchFamily="34" charset="0"/>
            </a:endParaRPr>
          </a:p>
          <a:p>
            <a:pPr marL="483527"/>
            <a:r>
              <a:rPr lang="es-GT" sz="1400" dirty="0" smtClean="0">
                <a:latin typeface="Helvetica" pitchFamily="34" charset="0"/>
                <a:cs typeface="Helvetica" pitchFamily="34" charset="0"/>
              </a:rPr>
              <a:t>Yo estaba mareado de tanto correr, así que no la noté hasta que mi madre nos hizo una señal. Allí estaba tirada en la playa. Se veía justo como las fotos en el periódico. La gente estaba tratando de ayudar derramando agua sobre ella.</a:t>
            </a:r>
            <a:endParaRPr lang="es-GT" sz="1600" dirty="0" smtClean="0">
              <a:latin typeface="Helvetica" pitchFamily="34" charset="0"/>
              <a:cs typeface="Helvetica" pitchFamily="34" charset="0"/>
            </a:endParaRPr>
          </a:p>
          <a:p>
            <a:pPr marL="483527"/>
            <a:endParaRPr lang="es-GT" sz="1600" b="1" dirty="0">
              <a:latin typeface="Helvetica" pitchFamily="34" charset="0"/>
              <a:cs typeface="Helvetica" pitchFamily="34" charset="0"/>
            </a:endParaRPr>
          </a:p>
          <a:p>
            <a:pPr marL="483527"/>
            <a:r>
              <a:rPr lang="es-GT" sz="1600" b="1" dirty="0" smtClean="0">
                <a:latin typeface="Helvetica" pitchFamily="34" charset="0"/>
                <a:cs typeface="Helvetica" pitchFamily="34" charset="0"/>
              </a:rPr>
              <a:t>Selecciona el grupo de oraciones que de manera más lógica, continuarían este texto. </a:t>
            </a:r>
            <a:endParaRPr lang="es-GT" sz="1600" b="1" strike="sngStrike" dirty="0" smtClean="0">
              <a:latin typeface="Helvetica" pitchFamily="34" charset="0"/>
              <a:cs typeface="Helvetica" pitchFamily="34" charset="0"/>
            </a:endParaRPr>
          </a:p>
          <a:p>
            <a:pPr marL="483527"/>
            <a:endParaRPr lang="es-GT" sz="1600" dirty="0" smtClean="0">
              <a:latin typeface="Helvetica" pitchFamily="34" charset="0"/>
              <a:cs typeface="Helvetica" pitchFamily="34" charset="0"/>
            </a:endParaRPr>
          </a:p>
          <a:p>
            <a:pPr marL="844917" indent="-361390">
              <a:buFont typeface="+mj-lt"/>
              <a:buAutoNum type="alphaUcPeriod"/>
            </a:pPr>
            <a:r>
              <a:rPr lang="es-GT" sz="1600" dirty="0" smtClean="0">
                <a:latin typeface="Helvetica" pitchFamily="34" charset="0"/>
                <a:cs typeface="Helvetica" pitchFamily="34" charset="0"/>
              </a:rPr>
              <a:t>Siempre era agradable ir a la playa. —</a:t>
            </a:r>
            <a:r>
              <a:rPr lang="es-GT" sz="1600" dirty="0" smtClean="0"/>
              <a:t>¡</a:t>
            </a:r>
            <a:r>
              <a:rPr lang="es-GT" sz="1600" dirty="0" smtClean="0">
                <a:latin typeface="Helvetica" pitchFamily="34" charset="0"/>
                <a:cs typeface="Helvetica" pitchFamily="34" charset="0"/>
              </a:rPr>
              <a:t>Estamos agotados</a:t>
            </a:r>
            <a:r>
              <a:rPr lang="es-GT" sz="1600" dirty="0" smtClean="0"/>
              <a:t>!</a:t>
            </a:r>
            <a:r>
              <a:rPr lang="es-GT" sz="1600" dirty="0" smtClean="0">
                <a:latin typeface="Helvetica" pitchFamily="34" charset="0"/>
                <a:cs typeface="Helvetica" pitchFamily="34" charset="0"/>
              </a:rPr>
              <a:t>— le dije. —¿Hay más limonada?</a:t>
            </a:r>
            <a:endParaRPr lang="es-GT" sz="1000" dirty="0" smtClean="0">
              <a:latin typeface="Helvetica" pitchFamily="34" charset="0"/>
              <a:cs typeface="Helvetica" pitchFamily="34" charset="0"/>
            </a:endParaRPr>
          </a:p>
          <a:p>
            <a:pPr marL="844917" indent="-361390">
              <a:buFont typeface="+mj-lt"/>
              <a:buAutoNum type="alphaUcPeriod"/>
            </a:pPr>
            <a:endParaRPr lang="es-GT" sz="1000" dirty="0" smtClean="0">
              <a:latin typeface="Helvetica" pitchFamily="34" charset="0"/>
              <a:cs typeface="Helvetica" pitchFamily="34" charset="0"/>
            </a:endParaRPr>
          </a:p>
          <a:p>
            <a:pPr marL="844917" indent="-361390">
              <a:buFont typeface="+mj-lt"/>
              <a:buAutoNum type="alphaUcPeriod"/>
            </a:pPr>
            <a:r>
              <a:rPr lang="es-GT" sz="1600" dirty="0" smtClean="0">
                <a:latin typeface="Helvetica" pitchFamily="34" charset="0"/>
                <a:cs typeface="Helvetica" pitchFamily="34" charset="0"/>
              </a:rPr>
              <a:t>—¿Es esta la ballena en el periódico? — le pregunté a mam</a:t>
            </a:r>
            <a:r>
              <a:rPr lang="es-GT" sz="1500" dirty="0" smtClean="0">
                <a:latin typeface="Helvetica" panose="020B0604020202020204" pitchFamily="34" charset="0"/>
                <a:cs typeface="Helvetica" panose="020B0604020202020204" pitchFamily="34" charset="0"/>
              </a:rPr>
              <a:t>á</a:t>
            </a:r>
            <a:r>
              <a:rPr lang="es-GT" sz="1600" dirty="0" smtClean="0">
                <a:latin typeface="Helvetica" pitchFamily="34" charset="0"/>
                <a:cs typeface="Helvetica" pitchFamily="34" charset="0"/>
              </a:rPr>
              <a:t>.  — Llegué aquí tan pronto como pude.</a:t>
            </a:r>
          </a:p>
          <a:p>
            <a:pPr marL="844917" indent="-361390">
              <a:buFont typeface="+mj-lt"/>
              <a:buAutoNum type="alphaUcPeriod"/>
            </a:pPr>
            <a:endParaRPr lang="es-GT" sz="1600" dirty="0" smtClean="0">
              <a:latin typeface="Helvetica" pitchFamily="34" charset="0"/>
              <a:cs typeface="Helvetica" pitchFamily="34" charset="0"/>
            </a:endParaRPr>
          </a:p>
          <a:p>
            <a:pPr marL="844917" indent="-361390">
              <a:buFont typeface="+mj-lt"/>
              <a:buAutoNum type="alphaUcPeriod"/>
            </a:pPr>
            <a:r>
              <a:rPr lang="es-GT" sz="1600" dirty="0" smtClean="0">
                <a:latin typeface="Helvetica" pitchFamily="34" charset="0"/>
                <a:cs typeface="Helvetica" pitchFamily="34" charset="0"/>
              </a:rPr>
              <a:t>Jimmy y yo nos acercamos a un socorrista. —Disculpe, — le dije —¿Le importaría decirnos dónde está el salvavidas?</a:t>
            </a:r>
          </a:p>
          <a:p>
            <a:pPr marL="844917" indent="-361390">
              <a:buFont typeface="+mj-lt"/>
              <a:buAutoNum type="alphaUcPeriod"/>
            </a:pPr>
            <a:endParaRPr lang="es-GT" sz="1600" dirty="0" smtClean="0">
              <a:latin typeface="Helvetica" pitchFamily="34" charset="0"/>
              <a:cs typeface="Helvetica" pitchFamily="34" charset="0"/>
            </a:endParaRPr>
          </a:p>
          <a:p>
            <a:pPr marL="844917" indent="-361390">
              <a:buFont typeface="+mj-lt"/>
              <a:buAutoNum type="alphaUcPeriod"/>
            </a:pPr>
            <a:r>
              <a:rPr lang="es-GT" sz="1600" dirty="0" smtClean="0">
                <a:latin typeface="Helvetica" pitchFamily="34" charset="0"/>
                <a:cs typeface="Helvetica" pitchFamily="34" charset="0"/>
              </a:rPr>
              <a:t>—Tenemos que salir de aquí, —dijo Jimmy, y estuve de acuerdo con él. A pesar de que yo quería nadar, lo seguí hacia la acera.</a:t>
            </a:r>
            <a:endParaRPr lang="es-GT" sz="1600" dirty="0">
              <a:latin typeface="Helvetica" pitchFamily="34" charset="0"/>
              <a:cs typeface="Helvetica" pitchFamily="34" charset="0"/>
            </a:endParaRPr>
          </a:p>
        </p:txBody>
      </p:sp>
      <p:sp>
        <p:nvSpPr>
          <p:cNvPr id="5" name="Rectangle 4"/>
          <p:cNvSpPr/>
          <p:nvPr/>
        </p:nvSpPr>
        <p:spPr>
          <a:xfrm>
            <a:off x="542924" y="840106"/>
            <a:ext cx="6772276" cy="2027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581024" y="3810000"/>
            <a:ext cx="245270" cy="2289068"/>
            <a:chOff x="607218" y="3910658"/>
            <a:chExt cx="245270" cy="2289068"/>
          </a:xfrm>
        </p:grpSpPr>
        <p:sp>
          <p:nvSpPr>
            <p:cNvPr id="7" name="Oval 6"/>
            <p:cNvSpPr/>
            <p:nvPr/>
          </p:nvSpPr>
          <p:spPr>
            <a:xfrm>
              <a:off x="609600" y="39106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8" name="Oval 7"/>
            <p:cNvSpPr/>
            <p:nvPr/>
          </p:nvSpPr>
          <p:spPr>
            <a:xfrm>
              <a:off x="609600" y="45444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9" name="Oval 8"/>
            <p:cNvSpPr/>
            <p:nvPr/>
          </p:nvSpPr>
          <p:spPr>
            <a:xfrm>
              <a:off x="609600" y="52451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0" name="Oval 9"/>
            <p:cNvSpPr/>
            <p:nvPr/>
          </p:nvSpPr>
          <p:spPr>
            <a:xfrm>
              <a:off x="607218" y="596024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1" name="Table 10"/>
          <p:cNvGraphicFramePr>
            <a:graphicFrameLocks noGrp="1"/>
          </p:cNvGraphicFramePr>
          <p:nvPr>
            <p:extLst>
              <p:ext uri="{D42A27DB-BD31-4B8C-83A1-F6EECF244321}">
                <p14:modId xmlns:p14="http://schemas.microsoft.com/office/powerpoint/2010/main" val="3765013184"/>
              </p:ext>
            </p:extLst>
          </p:nvPr>
        </p:nvGraphicFramePr>
        <p:xfrm>
          <a:off x="5181599" y="8305800"/>
          <a:ext cx="1981200" cy="617098"/>
        </p:xfrm>
        <a:graphic>
          <a:graphicData uri="http://schemas.openxmlformats.org/drawingml/2006/table">
            <a:tbl>
              <a:tblPr/>
              <a:tblGrid>
                <a:gridCol w="1981200"/>
              </a:tblGrid>
              <a:tr h="0">
                <a:tc>
                  <a:txBody>
                    <a:bodyPr/>
                    <a:lstStyle/>
                    <a:p>
                      <a:pPr marL="0" marR="0" algn="ctr">
                        <a:lnSpc>
                          <a:spcPct val="115000"/>
                        </a:lnSpc>
                        <a:spcBef>
                          <a:spcPts val="0"/>
                        </a:spcBef>
                        <a:spcAft>
                          <a:spcPts val="0"/>
                        </a:spcAft>
                      </a:pPr>
                      <a:r>
                        <a:rPr lang="en-US" sz="1400" b="1" i="1" baseline="0" dirty="0" smtClean="0">
                          <a:solidFill>
                            <a:schemeClr val="tx1"/>
                          </a:solidFill>
                          <a:latin typeface="Helvetica" panose="020B0604020202020204" pitchFamily="34" charset="0"/>
                        </a:rPr>
                        <a:t> </a:t>
                      </a:r>
                      <a:r>
                        <a:rPr lang="en-US" sz="900" b="1" i="1" dirty="0" smtClean="0">
                          <a:solidFill>
                            <a:schemeClr val="tx1"/>
                          </a:solidFill>
                        </a:rPr>
                        <a:t>W.6.1a – </a:t>
                      </a:r>
                      <a:r>
                        <a:rPr lang="en-US" sz="900" b="1" i="1" dirty="0" err="1" smtClean="0">
                          <a:solidFill>
                            <a:schemeClr val="tx1"/>
                          </a:solidFill>
                        </a:rPr>
                        <a:t>Objetivo</a:t>
                      </a:r>
                      <a:r>
                        <a:rPr lang="en-US" sz="900" b="1" i="1" dirty="0" smtClean="0">
                          <a:solidFill>
                            <a:schemeClr val="tx1"/>
                          </a:solidFill>
                        </a:rPr>
                        <a:t> 6b </a:t>
                      </a:r>
                      <a:endParaRPr lang="en-US" sz="900" b="1" i="1" dirty="0">
                        <a:solidFill>
                          <a:schemeClr val="tx1"/>
                        </a:solidFill>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1734">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x-none" sz="900" b="0" dirty="0" smtClean="0">
                          <a:solidFill>
                            <a:schemeClr val="tx1"/>
                          </a:solidFill>
                          <a:effectLst/>
                          <a:latin typeface="+mn-lt"/>
                          <a:ea typeface="Times New Roman"/>
                          <a:cs typeface="Times New Roman"/>
                        </a:rPr>
                        <a:t>Presentan afirmaciones y organizan las razones y argumentos con claridad. </a:t>
                      </a: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090460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0" y="4558179"/>
            <a:ext cx="7016750" cy="4317596"/>
          </a:xfrm>
          <a:prstGeom prst="rect">
            <a:avLst/>
          </a:prstGeom>
          <a:noFill/>
          <a:ln>
            <a:noFill/>
          </a:ln>
        </p:spPr>
        <p:txBody>
          <a:bodyPr wrap="square" lIns="107700" tIns="53850" rIns="107700" bIns="53850">
            <a:spAutoFit/>
          </a:bodyPr>
          <a:lstStyle/>
          <a:p>
            <a:r>
              <a:rPr lang="en-US" sz="1700" b="1" dirty="0" smtClean="0">
                <a:latin typeface="Helvetica" pitchFamily="34" charset="0"/>
                <a:cs typeface="Helvetica" pitchFamily="34" charset="0"/>
              </a:rPr>
              <a:t>20. </a:t>
            </a:r>
            <a:r>
              <a:rPr lang="es-EC" sz="1700" b="1" dirty="0" smtClean="0">
                <a:latin typeface="Helvetica" pitchFamily="34" charset="0"/>
                <a:cs typeface="Helvetica" pitchFamily="34" charset="0"/>
              </a:rPr>
              <a:t>Lee la oración.</a:t>
            </a:r>
            <a:r>
              <a:rPr lang="es-EC" sz="1000" dirty="0" smtClean="0"/>
              <a:t>	</a:t>
            </a:r>
          </a:p>
          <a:p>
            <a:endParaRPr lang="es-EC" sz="1000" dirty="0" smtClean="0">
              <a:latin typeface="Helvetica" panose="020B0604020202020204" pitchFamily="34" charset="0"/>
              <a:cs typeface="Helvetica" panose="020B0604020202020204" pitchFamily="34" charset="0"/>
            </a:endParaRPr>
          </a:p>
          <a:p>
            <a:pPr marL="400050"/>
            <a:r>
              <a:rPr lang="es-EC" sz="1400" dirty="0" smtClean="0">
                <a:latin typeface="Helvetica" pitchFamily="34" charset="0"/>
                <a:cs typeface="Helvetica" panose="020B0604020202020204" pitchFamily="34" charset="0"/>
              </a:rPr>
              <a:t>La ballena se quedó encallada frente a la costa de Anchorage, Alaska, en el 2007, había estado surcando los mares por más de un siglo.</a:t>
            </a:r>
          </a:p>
          <a:p>
            <a:endParaRPr lang="en-US" sz="1000" dirty="0" smtClean="0"/>
          </a:p>
          <a:p>
            <a:endParaRPr lang="en-US" sz="1000" dirty="0">
              <a:latin typeface="Helvetica" pitchFamily="34" charset="0"/>
              <a:cs typeface="Helvetica" pitchFamily="34" charset="0"/>
            </a:endParaRPr>
          </a:p>
          <a:p>
            <a:pPr marL="355600"/>
            <a:r>
              <a:rPr lang="es-EC" sz="1600" b="1" dirty="0" smtClean="0">
                <a:latin typeface="Helvetica" pitchFamily="34" charset="0"/>
                <a:cs typeface="Helvetica" pitchFamily="34" charset="0"/>
              </a:rPr>
              <a:t>Selecciona la forma adecuada para corregir la oración anterior.</a:t>
            </a:r>
            <a:endParaRPr lang="en-US" sz="1600" b="1" dirty="0">
              <a:latin typeface="Helvetica" pitchFamily="34" charset="0"/>
              <a:cs typeface="Helvetica" pitchFamily="34" charset="0"/>
            </a:endParaRPr>
          </a:p>
          <a:p>
            <a:endParaRPr lang="en-US" sz="1600" dirty="0">
              <a:latin typeface="Helvetica" pitchFamily="34" charset="0"/>
              <a:cs typeface="Helvetica" pitchFamily="34" charset="0"/>
            </a:endParaRPr>
          </a:p>
          <a:p>
            <a:pPr marL="839788" indent="-360363">
              <a:buFont typeface="+mj-lt"/>
              <a:buAutoNum type="alphaUcPeriod"/>
            </a:pPr>
            <a:r>
              <a:rPr lang="es-EC" sz="1400" dirty="0" smtClean="0">
                <a:latin typeface="Helvetica" pitchFamily="34" charset="0"/>
                <a:cs typeface="Helvetica" panose="020B0604020202020204" pitchFamily="34" charset="0"/>
              </a:rPr>
              <a:t>La </a:t>
            </a:r>
            <a:r>
              <a:rPr lang="es-EC" sz="1400" dirty="0">
                <a:latin typeface="Helvetica" pitchFamily="34" charset="0"/>
                <a:cs typeface="Helvetica" panose="020B0604020202020204" pitchFamily="34" charset="0"/>
              </a:rPr>
              <a:t>ballena se </a:t>
            </a:r>
            <a:r>
              <a:rPr lang="es-EC" sz="1400" dirty="0" smtClean="0">
                <a:latin typeface="Helvetica" pitchFamily="34" charset="0"/>
                <a:cs typeface="Helvetica" panose="020B0604020202020204" pitchFamily="34" charset="0"/>
              </a:rPr>
              <a:t>quedó </a:t>
            </a:r>
            <a:r>
              <a:rPr lang="es-EC" sz="1400" dirty="0">
                <a:latin typeface="Helvetica" pitchFamily="34" charset="0"/>
                <a:cs typeface="Helvetica" panose="020B0604020202020204" pitchFamily="34" charset="0"/>
              </a:rPr>
              <a:t>encallada frente a la costa de Anchorage, Alaska, </a:t>
            </a:r>
            <a:r>
              <a:rPr lang="es-EC" sz="1400" dirty="0" smtClean="0">
                <a:latin typeface="Helvetica" pitchFamily="34" charset="0"/>
                <a:cs typeface="Helvetica" panose="020B0604020202020204" pitchFamily="34" charset="0"/>
              </a:rPr>
              <a:t>en el 2007. Había </a:t>
            </a:r>
            <a:r>
              <a:rPr lang="es-EC" sz="1400" dirty="0">
                <a:latin typeface="Helvetica" pitchFamily="34" charset="0"/>
                <a:cs typeface="Helvetica" panose="020B0604020202020204" pitchFamily="34" charset="0"/>
              </a:rPr>
              <a:t>estado </a:t>
            </a:r>
            <a:r>
              <a:rPr lang="x-none" sz="1400" dirty="0">
                <a:latin typeface="Helvetica" pitchFamily="34" charset="0"/>
                <a:cs typeface="Helvetica" panose="020B0604020202020204" pitchFamily="34" charset="0"/>
              </a:rPr>
              <a:t>surcando los mares por más de un siglo.</a:t>
            </a:r>
          </a:p>
          <a:p>
            <a:pPr marL="839788" indent="-360363">
              <a:buFont typeface="+mj-lt"/>
              <a:buAutoNum type="alphaUcPeriod"/>
            </a:pPr>
            <a:endParaRPr lang="x-none" sz="1400" dirty="0">
              <a:latin typeface="Helvetica" pitchFamily="34" charset="0"/>
              <a:cs typeface="Helvetica" panose="020B0604020202020204" pitchFamily="34" charset="0"/>
            </a:endParaRPr>
          </a:p>
          <a:p>
            <a:pPr marL="839788" indent="-360363">
              <a:buFont typeface="+mj-lt"/>
              <a:buAutoNum type="alphaUcPeriod"/>
            </a:pPr>
            <a:r>
              <a:rPr lang="es-EC" sz="1400" dirty="0" smtClean="0">
                <a:latin typeface="Helvetica" pitchFamily="34" charset="0"/>
                <a:cs typeface="Helvetica" panose="020B0604020202020204" pitchFamily="34" charset="0"/>
              </a:rPr>
              <a:t>La </a:t>
            </a:r>
            <a:r>
              <a:rPr lang="es-EC" sz="1400" dirty="0">
                <a:latin typeface="Helvetica" pitchFamily="34" charset="0"/>
                <a:cs typeface="Helvetica" panose="020B0604020202020204" pitchFamily="34" charset="0"/>
              </a:rPr>
              <a:t>ballena se </a:t>
            </a:r>
            <a:r>
              <a:rPr lang="es-EC" sz="1400" dirty="0" smtClean="0">
                <a:latin typeface="Helvetica" pitchFamily="34" charset="0"/>
                <a:cs typeface="Helvetica" panose="020B0604020202020204" pitchFamily="34" charset="0"/>
              </a:rPr>
              <a:t>quedó </a:t>
            </a:r>
            <a:r>
              <a:rPr lang="es-EC" sz="1400" dirty="0">
                <a:latin typeface="Helvetica" pitchFamily="34" charset="0"/>
                <a:cs typeface="Helvetica" panose="020B0604020202020204" pitchFamily="34" charset="0"/>
              </a:rPr>
              <a:t>encallada frente a la costa de Anchorage, Alaska, en </a:t>
            </a:r>
            <a:r>
              <a:rPr lang="es-EC" sz="1400" dirty="0" smtClean="0">
                <a:latin typeface="Helvetica" pitchFamily="34" charset="0"/>
                <a:cs typeface="Helvetica" panose="020B0604020202020204" pitchFamily="34" charset="0"/>
              </a:rPr>
              <a:t>el 2007 había </a:t>
            </a:r>
            <a:r>
              <a:rPr lang="es-EC" sz="1400" dirty="0">
                <a:latin typeface="Helvetica" pitchFamily="34" charset="0"/>
                <a:cs typeface="Helvetica" panose="020B0604020202020204" pitchFamily="34" charset="0"/>
              </a:rPr>
              <a:t>estado </a:t>
            </a:r>
            <a:r>
              <a:rPr lang="x-none" sz="1400" dirty="0">
                <a:latin typeface="Helvetica" pitchFamily="34" charset="0"/>
                <a:cs typeface="Helvetica" panose="020B0604020202020204" pitchFamily="34" charset="0"/>
              </a:rPr>
              <a:t>surcando los mares por más de un siglo.</a:t>
            </a:r>
          </a:p>
          <a:p>
            <a:pPr marL="839788" indent="-360363">
              <a:buFont typeface="+mj-lt"/>
              <a:buAutoNum type="alphaUcPeriod"/>
            </a:pPr>
            <a:endParaRPr lang="en-US" sz="1050" dirty="0"/>
          </a:p>
          <a:p>
            <a:pPr marL="839788" indent="-360363">
              <a:buFont typeface="+mj-lt"/>
              <a:buAutoNum type="alphaUcPeriod"/>
            </a:pPr>
            <a:r>
              <a:rPr lang="es-EC" sz="1400" dirty="0">
                <a:latin typeface="Helvetica" pitchFamily="34" charset="0"/>
                <a:cs typeface="Helvetica" panose="020B0604020202020204" pitchFamily="34" charset="0"/>
              </a:rPr>
              <a:t>La ballena se </a:t>
            </a:r>
            <a:r>
              <a:rPr lang="es-EC" sz="1400" dirty="0" smtClean="0">
                <a:latin typeface="Helvetica" pitchFamily="34" charset="0"/>
                <a:cs typeface="Helvetica" panose="020B0604020202020204" pitchFamily="34" charset="0"/>
              </a:rPr>
              <a:t>quedó </a:t>
            </a:r>
            <a:r>
              <a:rPr lang="es-EC" sz="1400" dirty="0">
                <a:latin typeface="Helvetica" pitchFamily="34" charset="0"/>
                <a:cs typeface="Helvetica" panose="020B0604020202020204" pitchFamily="34" charset="0"/>
              </a:rPr>
              <a:t>encallada frente a la costa de Anchorage, Alaska, </a:t>
            </a:r>
            <a:r>
              <a:rPr lang="es-EC" sz="1400" dirty="0" smtClean="0">
                <a:latin typeface="Helvetica" pitchFamily="34" charset="0"/>
                <a:cs typeface="Helvetica" panose="020B0604020202020204" pitchFamily="34" charset="0"/>
              </a:rPr>
              <a:t>en el  </a:t>
            </a:r>
            <a:r>
              <a:rPr lang="es-EC" sz="1400" dirty="0">
                <a:latin typeface="Helvetica" pitchFamily="34" charset="0"/>
                <a:cs typeface="Helvetica" panose="020B0604020202020204" pitchFamily="34" charset="0"/>
              </a:rPr>
              <a:t>2007 </a:t>
            </a:r>
            <a:r>
              <a:rPr lang="es-EC" sz="1400" dirty="0" smtClean="0">
                <a:latin typeface="Helvetica" pitchFamily="34" charset="0"/>
                <a:cs typeface="Helvetica" panose="020B0604020202020204" pitchFamily="34" charset="0"/>
              </a:rPr>
              <a:t>y había </a:t>
            </a:r>
            <a:r>
              <a:rPr lang="es-EC" sz="1400" dirty="0">
                <a:latin typeface="Helvetica" pitchFamily="34" charset="0"/>
                <a:cs typeface="Helvetica" panose="020B0604020202020204" pitchFamily="34" charset="0"/>
              </a:rPr>
              <a:t>estado </a:t>
            </a:r>
            <a:r>
              <a:rPr lang="x-none" sz="1400" dirty="0">
                <a:latin typeface="Helvetica" pitchFamily="34" charset="0"/>
                <a:cs typeface="Helvetica" panose="020B0604020202020204" pitchFamily="34" charset="0"/>
              </a:rPr>
              <a:t>surcando los mares por más de un siglo.</a:t>
            </a:r>
          </a:p>
          <a:p>
            <a:pPr marL="839788" indent="-360363">
              <a:buFont typeface="+mj-lt"/>
              <a:buAutoNum type="alphaUcPeriod"/>
            </a:pPr>
            <a:endParaRPr lang="en-US" sz="1400" dirty="0"/>
          </a:p>
          <a:p>
            <a:pPr marL="839788" indent="-360363">
              <a:buFont typeface="+mj-lt"/>
              <a:buAutoNum type="alphaUcPeriod"/>
            </a:pPr>
            <a:r>
              <a:rPr lang="es-EC" sz="1400" dirty="0" smtClean="0">
                <a:latin typeface="Helvetica" pitchFamily="34" charset="0"/>
                <a:cs typeface="Helvetica" panose="020B0604020202020204" pitchFamily="34" charset="0"/>
              </a:rPr>
              <a:t>En el 2007, la ballena </a:t>
            </a:r>
            <a:r>
              <a:rPr lang="es-EC" sz="1400" dirty="0">
                <a:latin typeface="Helvetica" pitchFamily="34" charset="0"/>
                <a:cs typeface="Helvetica" panose="020B0604020202020204" pitchFamily="34" charset="0"/>
              </a:rPr>
              <a:t>se </a:t>
            </a:r>
            <a:r>
              <a:rPr lang="es-EC" sz="1400" dirty="0" smtClean="0">
                <a:latin typeface="Helvetica" pitchFamily="34" charset="0"/>
                <a:cs typeface="Helvetica" panose="020B0604020202020204" pitchFamily="34" charset="0"/>
              </a:rPr>
              <a:t>quedó </a:t>
            </a:r>
            <a:r>
              <a:rPr lang="es-EC" sz="1400" dirty="0">
                <a:latin typeface="Helvetica" pitchFamily="34" charset="0"/>
                <a:cs typeface="Helvetica" panose="020B0604020202020204" pitchFamily="34" charset="0"/>
              </a:rPr>
              <a:t>encallada frente a la </a:t>
            </a:r>
            <a:r>
              <a:rPr lang="es-EC" sz="1400" dirty="0" smtClean="0">
                <a:latin typeface="Helvetica" pitchFamily="34" charset="0"/>
                <a:cs typeface="Helvetica" panose="020B0604020202020204" pitchFamily="34" charset="0"/>
              </a:rPr>
              <a:t>costa </a:t>
            </a:r>
            <a:r>
              <a:rPr lang="es-EC" sz="1400" dirty="0">
                <a:latin typeface="Helvetica" pitchFamily="34" charset="0"/>
                <a:cs typeface="Helvetica" panose="020B0604020202020204" pitchFamily="34" charset="0"/>
              </a:rPr>
              <a:t>de </a:t>
            </a:r>
            <a:r>
              <a:rPr lang="es-EC" sz="1400" dirty="0" smtClean="0">
                <a:latin typeface="Helvetica" pitchFamily="34" charset="0"/>
                <a:cs typeface="Helvetica" panose="020B0604020202020204" pitchFamily="34" charset="0"/>
              </a:rPr>
              <a:t>Anchorage</a:t>
            </a:r>
            <a:r>
              <a:rPr lang="es-EC" sz="1400" dirty="0">
                <a:latin typeface="Helvetica" pitchFamily="34" charset="0"/>
                <a:cs typeface="Helvetica" panose="020B0604020202020204" pitchFamily="34" charset="0"/>
              </a:rPr>
              <a:t>, Alaska, </a:t>
            </a:r>
            <a:r>
              <a:rPr lang="es-EC" sz="1400" dirty="0" smtClean="0">
                <a:latin typeface="Helvetica" pitchFamily="34" charset="0"/>
                <a:cs typeface="Helvetica" panose="020B0604020202020204" pitchFamily="34" charset="0"/>
              </a:rPr>
              <a:t>donde </a:t>
            </a:r>
            <a:r>
              <a:rPr lang="es-EC" sz="1400" dirty="0">
                <a:latin typeface="Helvetica" pitchFamily="34" charset="0"/>
                <a:cs typeface="Helvetica" panose="020B0604020202020204" pitchFamily="34" charset="0"/>
              </a:rPr>
              <a:t>había estado </a:t>
            </a:r>
            <a:r>
              <a:rPr lang="x-none" sz="1400" dirty="0" smtClean="0">
                <a:latin typeface="Helvetica" pitchFamily="34" charset="0"/>
                <a:cs typeface="Helvetica" panose="020B0604020202020204" pitchFamily="34" charset="0"/>
              </a:rPr>
              <a:t>surcando </a:t>
            </a:r>
            <a:r>
              <a:rPr lang="x-none" sz="1400" dirty="0">
                <a:latin typeface="Helvetica" pitchFamily="34" charset="0"/>
                <a:cs typeface="Helvetica" panose="020B0604020202020204" pitchFamily="34" charset="0"/>
              </a:rPr>
              <a:t>los mares por más de un siglo.</a:t>
            </a:r>
          </a:p>
          <a:p>
            <a:pPr marL="478506"/>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0" name="Straight Connector 9"/>
          <p:cNvCxnSpPr/>
          <p:nvPr/>
        </p:nvCxnSpPr>
        <p:spPr>
          <a:xfrm>
            <a:off x="323851" y="44958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322611"/>
            <a:ext cx="6930390" cy="4242464"/>
          </a:xfrm>
          <a:prstGeom prst="rect">
            <a:avLst/>
          </a:prstGeom>
        </p:spPr>
        <p:txBody>
          <a:bodyPr wrap="square" lIns="101874" tIns="50937" rIns="101874" bIns="50937">
            <a:spAutoFit/>
          </a:bodyPr>
          <a:lstStyle/>
          <a:p>
            <a:r>
              <a:rPr lang="en-US" sz="1700" b="1" dirty="0">
                <a:latin typeface="Helvetica" pitchFamily="34" charset="0"/>
                <a:cs typeface="Helvetica" pitchFamily="34" charset="0"/>
              </a:rPr>
              <a:t>19. </a:t>
            </a:r>
            <a:r>
              <a:rPr lang="es-EC" sz="1700" b="1" dirty="0" smtClean="0">
                <a:latin typeface="Helvetica" pitchFamily="34" charset="0"/>
                <a:cs typeface="Helvetica" pitchFamily="34" charset="0"/>
              </a:rPr>
              <a:t>Lee el siguiente párrafo.</a:t>
            </a:r>
          </a:p>
          <a:p>
            <a:endParaRPr lang="es-EC" sz="1000" b="1" dirty="0" smtClean="0">
              <a:latin typeface="Helvetica" pitchFamily="34" charset="0"/>
              <a:cs typeface="Helvetica" pitchFamily="34" charset="0"/>
            </a:endParaRPr>
          </a:p>
          <a:p>
            <a:pPr marL="346075" indent="-346075"/>
            <a:r>
              <a:rPr lang="es-EC" sz="1700" b="1" dirty="0" smtClean="0">
                <a:latin typeface="Helvetica" pitchFamily="34" charset="0"/>
                <a:cs typeface="Helvetica" pitchFamily="34" charset="0"/>
              </a:rPr>
              <a:t>      </a:t>
            </a:r>
            <a:r>
              <a:rPr lang="es-EC" sz="1400" dirty="0" smtClean="0">
                <a:latin typeface="Helvetica" pitchFamily="34" charset="0"/>
                <a:cs typeface="Helvetica" pitchFamily="34" charset="0"/>
              </a:rPr>
              <a:t>Las ballenas encalladas pueden ser un problema muy serio. Una forma de ayudar a una ballena encallada es esperar a que la marea suba y esperar que la ballena nade de regreso al mar. Otra forma es que </a:t>
            </a:r>
            <a:r>
              <a:rPr lang="es-EC" sz="1400" dirty="0">
                <a:latin typeface="Helvetica" pitchFamily="34" charset="0"/>
                <a:cs typeface="Helvetica" pitchFamily="34" charset="0"/>
              </a:rPr>
              <a:t>los equipos de </a:t>
            </a:r>
            <a:r>
              <a:rPr lang="es-EC" sz="1400" dirty="0" smtClean="0">
                <a:latin typeface="Helvetica" pitchFamily="34" charset="0"/>
                <a:cs typeface="Helvetica" pitchFamily="34" charset="0"/>
              </a:rPr>
              <a:t>rescate utilicen camillas gigantes sujetas a las grúas. También, otra manera de ayudar a una ballena es mantenerla mojada cavando una zanja desde el mar hacia la ballena. Ninguna de estas </a:t>
            </a:r>
            <a:r>
              <a:rPr lang="es-EC" sz="1400" i="1" u="sng" dirty="0" smtClean="0">
                <a:latin typeface="Helvetica" pitchFamily="34" charset="0"/>
                <a:cs typeface="Helvetica" pitchFamily="34" charset="0"/>
              </a:rPr>
              <a:t>cosas</a:t>
            </a:r>
            <a:r>
              <a:rPr lang="es-EC" sz="1400" dirty="0" smtClean="0">
                <a:latin typeface="Helvetica" pitchFamily="34" charset="0"/>
                <a:cs typeface="Helvetica" pitchFamily="34" charset="0"/>
              </a:rPr>
              <a:t> son perfectas, pero los rescatistas tienen que intentar muchas ideas.</a:t>
            </a:r>
          </a:p>
          <a:p>
            <a:pPr marL="346075" indent="-346075"/>
            <a:endParaRPr lang="es-EC" sz="1000" b="1" dirty="0" smtClean="0">
              <a:latin typeface="Helvetica" pitchFamily="34" charset="0"/>
            </a:endParaRPr>
          </a:p>
          <a:p>
            <a:r>
              <a:rPr lang="es-EC" sz="1700" b="1" dirty="0" smtClean="0">
                <a:latin typeface="Helvetica" pitchFamily="34" charset="0"/>
              </a:rPr>
              <a:t>       </a:t>
            </a:r>
            <a:r>
              <a:rPr lang="es-EC" sz="1700" b="1" dirty="0" smtClean="0"/>
              <a:t>¿Qué palabra es la más clara y específica para sustituir por </a:t>
            </a:r>
            <a:r>
              <a:rPr lang="es-EC" sz="1700" b="1" i="1" u="sng" dirty="0" smtClean="0"/>
              <a:t>cosas</a:t>
            </a:r>
            <a:r>
              <a:rPr lang="es-EC" sz="1700" b="1" dirty="0" smtClean="0"/>
              <a:t>?</a:t>
            </a:r>
          </a:p>
          <a:p>
            <a:endParaRPr lang="es-EC" sz="700" dirty="0" smtClean="0">
              <a:latin typeface="Helvetica" pitchFamily="34" charset="0"/>
              <a:cs typeface="Helvetica" pitchFamily="34" charset="0"/>
            </a:endParaRPr>
          </a:p>
          <a:p>
            <a:pPr marL="844917" indent="-361390">
              <a:buFont typeface="+mj-lt"/>
              <a:buAutoNum type="alphaUcPeriod"/>
            </a:pPr>
            <a:r>
              <a:rPr lang="es-EC" sz="1400" dirty="0" smtClean="0">
                <a:latin typeface="Helvetica" pitchFamily="34" charset="0"/>
                <a:cs typeface="Helvetica" pitchFamily="34" charset="0"/>
              </a:rPr>
              <a:t>esfuerzos</a:t>
            </a:r>
          </a:p>
          <a:p>
            <a:pPr marL="844917" indent="-361390">
              <a:buFont typeface="+mj-lt"/>
              <a:buAutoNum type="alphaUcPeriod"/>
            </a:pPr>
            <a:endParaRPr lang="es-EC" sz="1400" dirty="0" smtClean="0">
              <a:latin typeface="Helvetica" pitchFamily="34" charset="0"/>
              <a:cs typeface="Helvetica" pitchFamily="34" charset="0"/>
            </a:endParaRPr>
          </a:p>
          <a:p>
            <a:pPr marL="844917" indent="-361390">
              <a:buFont typeface="+mj-lt"/>
              <a:buAutoNum type="alphaUcPeriod"/>
            </a:pPr>
            <a:r>
              <a:rPr lang="es-EC" sz="1400" dirty="0" smtClean="0">
                <a:latin typeface="Helvetica" pitchFamily="34" charset="0"/>
                <a:cs typeface="Helvetica" pitchFamily="34" charset="0"/>
              </a:rPr>
              <a:t>problemas</a:t>
            </a:r>
          </a:p>
          <a:p>
            <a:pPr marL="844917" indent="-361390">
              <a:buFont typeface="+mj-lt"/>
              <a:buAutoNum type="alphaUcPeriod"/>
            </a:pPr>
            <a:endParaRPr lang="es-EC" sz="1400" dirty="0" smtClean="0">
              <a:latin typeface="Helvetica" pitchFamily="34" charset="0"/>
              <a:cs typeface="Helvetica" pitchFamily="34" charset="0"/>
            </a:endParaRPr>
          </a:p>
          <a:p>
            <a:pPr marL="844917" indent="-361390">
              <a:buFont typeface="+mj-lt"/>
              <a:buAutoNum type="alphaUcPeriod"/>
            </a:pPr>
            <a:r>
              <a:rPr lang="es-EC" sz="1400" dirty="0" smtClean="0">
                <a:latin typeface="Helvetica" pitchFamily="34" charset="0"/>
                <a:cs typeface="Helvetica" pitchFamily="34" charset="0"/>
              </a:rPr>
              <a:t>métodos</a:t>
            </a:r>
          </a:p>
          <a:p>
            <a:pPr marL="844917" indent="-361390">
              <a:buFont typeface="+mj-lt"/>
              <a:buAutoNum type="alphaUcPeriod"/>
            </a:pPr>
            <a:endParaRPr lang="es-EC" sz="1400" dirty="0" smtClean="0">
              <a:latin typeface="Helvetica" pitchFamily="34" charset="0"/>
              <a:cs typeface="Helvetica" pitchFamily="34" charset="0"/>
            </a:endParaRPr>
          </a:p>
          <a:p>
            <a:pPr marL="844917" indent="-361390">
              <a:buFont typeface="+mj-lt"/>
              <a:buAutoNum type="alphaUcPeriod"/>
            </a:pPr>
            <a:r>
              <a:rPr lang="es-EC" sz="1400" dirty="0" smtClean="0">
                <a:latin typeface="Helvetica" pitchFamily="34" charset="0"/>
                <a:cs typeface="Helvetica" pitchFamily="34" charset="0"/>
              </a:rPr>
              <a:t>ofertas</a:t>
            </a:r>
            <a:endParaRPr lang="es-EC" sz="1400" dirty="0">
              <a:latin typeface="Helvetica" pitchFamily="34" charset="0"/>
              <a:cs typeface="Helvetica" pitchFamily="34" charset="0"/>
            </a:endParaRPr>
          </a:p>
        </p:txBody>
      </p:sp>
      <p:grpSp>
        <p:nvGrpSpPr>
          <p:cNvPr id="2" name="Group 1"/>
          <p:cNvGrpSpPr/>
          <p:nvPr/>
        </p:nvGrpSpPr>
        <p:grpSpPr>
          <a:xfrm>
            <a:off x="543596" y="2844147"/>
            <a:ext cx="248590" cy="1474319"/>
            <a:chOff x="519716" y="2732033"/>
            <a:chExt cx="248590" cy="1474319"/>
          </a:xfrm>
        </p:grpSpPr>
        <p:sp>
          <p:nvSpPr>
            <p:cNvPr id="15" name="Oval 14"/>
            <p:cNvSpPr/>
            <p:nvPr/>
          </p:nvSpPr>
          <p:spPr>
            <a:xfrm>
              <a:off x="519716" y="396686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25418" y="273203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19716" y="355118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19716" y="314218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5" name="Group 4"/>
          <p:cNvGrpSpPr/>
          <p:nvPr/>
        </p:nvGrpSpPr>
        <p:grpSpPr>
          <a:xfrm>
            <a:off x="547288" y="6214003"/>
            <a:ext cx="247613" cy="2081946"/>
            <a:chOff x="587351" y="6553200"/>
            <a:chExt cx="247613" cy="2081946"/>
          </a:xfrm>
        </p:grpSpPr>
        <p:sp>
          <p:nvSpPr>
            <p:cNvPr id="11" name="Oval 10"/>
            <p:cNvSpPr/>
            <p:nvPr/>
          </p:nvSpPr>
          <p:spPr>
            <a:xfrm>
              <a:off x="592076" y="839566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87351" y="65532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92076" y="72190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92076" y="776434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19" name="Rectangle 18"/>
          <p:cNvSpPr/>
          <p:nvPr/>
        </p:nvSpPr>
        <p:spPr>
          <a:xfrm>
            <a:off x="485356" y="787291"/>
            <a:ext cx="6768884" cy="1592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Table 22"/>
          <p:cNvGraphicFramePr>
            <a:graphicFrameLocks noGrp="1"/>
          </p:cNvGraphicFramePr>
          <p:nvPr>
            <p:extLst>
              <p:ext uri="{D42A27DB-BD31-4B8C-83A1-F6EECF244321}">
                <p14:modId xmlns:p14="http://schemas.microsoft.com/office/powerpoint/2010/main" val="4070103170"/>
              </p:ext>
            </p:extLst>
          </p:nvPr>
        </p:nvGraphicFramePr>
        <p:xfrm>
          <a:off x="5181600" y="3772784"/>
          <a:ext cx="1981200" cy="630936"/>
        </p:xfrm>
        <a:graphic>
          <a:graphicData uri="http://schemas.openxmlformats.org/drawingml/2006/table">
            <a:tbl>
              <a:tblPr/>
              <a:tblGrid>
                <a:gridCol w="1981200"/>
              </a:tblGrid>
              <a:tr h="0">
                <a:tc>
                  <a:txBody>
                    <a:bodyPr/>
                    <a:lstStyle/>
                    <a:p>
                      <a:pPr marL="0" marR="0" algn="ctr">
                        <a:lnSpc>
                          <a:spcPct val="115000"/>
                        </a:lnSpc>
                        <a:spcBef>
                          <a:spcPts val="0"/>
                        </a:spcBef>
                        <a:spcAft>
                          <a:spcPts val="0"/>
                        </a:spcAft>
                      </a:pPr>
                      <a:r>
                        <a:rPr lang="en-US" sz="900" b="1" i="1" baseline="0" dirty="0" smtClean="0">
                          <a:solidFill>
                            <a:schemeClr val="tx1"/>
                          </a:solidFill>
                          <a:latin typeface="+mn-lt"/>
                        </a:rPr>
                        <a:t>L.6.3.a</a:t>
                      </a:r>
                      <a:endParaRPr lang="en-US" sz="900" b="1" i="1" dirty="0">
                        <a:solidFill>
                          <a:schemeClr val="tx1"/>
                        </a:solidFill>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1734">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x-none" sz="900" b="0" dirty="0" smtClean="0">
                          <a:solidFill>
                            <a:schemeClr val="tx1"/>
                          </a:solidFill>
                          <a:effectLst/>
                          <a:latin typeface="+mn-lt"/>
                          <a:ea typeface="Times New Roman"/>
                          <a:cs typeface="Times New Roman"/>
                        </a:rPr>
                        <a:t>Varían</a:t>
                      </a:r>
                      <a:r>
                        <a:rPr lang="x-none" sz="900" b="0" baseline="0" dirty="0" smtClean="0">
                          <a:solidFill>
                            <a:schemeClr val="tx1"/>
                          </a:solidFill>
                          <a:effectLst/>
                          <a:latin typeface="+mn-lt"/>
                          <a:ea typeface="Times New Roman"/>
                          <a:cs typeface="Times New Roman"/>
                        </a:rPr>
                        <a:t> </a:t>
                      </a:r>
                      <a:r>
                        <a:rPr lang="x-none" sz="900" b="0" dirty="0" smtClean="0">
                          <a:solidFill>
                            <a:schemeClr val="tx1"/>
                          </a:solidFill>
                          <a:effectLst/>
                          <a:latin typeface="+mn-lt"/>
                          <a:ea typeface="Times New Roman"/>
                          <a:cs typeface="Times New Roman"/>
                        </a:rPr>
                        <a:t>los patrones en la redacción de oraciones por su significado, el interés del lector/oyente, y el estilo</a:t>
                      </a:r>
                      <a:endParaRPr lang="en-US" sz="900" b="0" dirty="0" smtClean="0">
                        <a:solidFill>
                          <a:schemeClr val="tx1"/>
                        </a:solidFill>
                        <a:effectLst/>
                        <a:latin typeface="+mn-lt"/>
                        <a:ea typeface="Times New Roman"/>
                        <a:cs typeface="Times New Roman"/>
                      </a:endParaRP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590718319"/>
              </p:ext>
            </p:extLst>
          </p:nvPr>
        </p:nvGraphicFramePr>
        <p:xfrm>
          <a:off x="5437368" y="8763000"/>
          <a:ext cx="1833563" cy="630936"/>
        </p:xfrm>
        <a:graphic>
          <a:graphicData uri="http://schemas.openxmlformats.org/drawingml/2006/table">
            <a:tbl>
              <a:tblPr/>
              <a:tblGrid>
                <a:gridCol w="1833563"/>
              </a:tblGrid>
              <a:tr h="58082">
                <a:tc>
                  <a:txBody>
                    <a:bodyPr/>
                    <a:lstStyle/>
                    <a:p>
                      <a:pPr marL="0" marR="0" algn="ctr">
                        <a:lnSpc>
                          <a:spcPct val="115000"/>
                        </a:lnSpc>
                        <a:spcBef>
                          <a:spcPts val="0"/>
                        </a:spcBef>
                        <a:spcAft>
                          <a:spcPts val="0"/>
                        </a:spcAft>
                      </a:pPr>
                      <a:r>
                        <a:rPr lang="en-US" sz="900" b="1" i="1" baseline="0" dirty="0" smtClean="0">
                          <a:solidFill>
                            <a:schemeClr val="tx1"/>
                          </a:solidFill>
                          <a:latin typeface="+mn-lt"/>
                        </a:rPr>
                        <a:t>L.6.1. and  L.6.2</a:t>
                      </a:r>
                      <a:endParaRPr lang="en-US" sz="900" b="1" i="1" dirty="0">
                        <a:solidFill>
                          <a:schemeClr val="tx1"/>
                        </a:solidFill>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1734">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x-none" sz="900" b="0" dirty="0" smtClean="0">
                          <a:solidFill>
                            <a:schemeClr val="tx1"/>
                          </a:solidFill>
                          <a:effectLst/>
                          <a:latin typeface="+mn-lt"/>
                          <a:ea typeface="Times New Roman"/>
                          <a:cs typeface="Times New Roman"/>
                        </a:rPr>
                        <a:t>Demuestran dominio de las normas y convenciones de la gramática y del uso del español al escribirlo</a:t>
                      </a:r>
                      <a:endParaRPr lang="en-US" sz="900" b="0" dirty="0" smtClean="0">
                        <a:solidFill>
                          <a:schemeClr val="tx1"/>
                        </a:solidFill>
                        <a:effectLst/>
                        <a:latin typeface="+mn-lt"/>
                        <a:ea typeface="Times New Roman"/>
                        <a:cs typeface="Times New Roman"/>
                      </a:endParaRP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787962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1566" y="1295400"/>
            <a:ext cx="4630057" cy="4630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58576" y="6545943"/>
            <a:ext cx="6396038" cy="983420"/>
          </a:xfrm>
          <a:prstGeom prst="rect">
            <a:avLst/>
          </a:prstGeom>
          <a:noFill/>
        </p:spPr>
        <p:txBody>
          <a:bodyPr wrap="square" lIns="96378" tIns="48189" rIns="96378" bIns="48189" rtlCol="0">
            <a:spAutoFit/>
          </a:bodyPr>
          <a:lstStyle/>
          <a:p>
            <a:pPr algn="ctr"/>
            <a:r>
              <a:rPr lang="es-GT" sz="3800" b="1" dirty="0" smtClean="0">
                <a:effectLst>
                  <a:outerShdw blurRad="38100" dist="38100" dir="2700000" algn="tl">
                    <a:srgbClr val="000000">
                      <a:alpha val="43137"/>
                    </a:srgbClr>
                  </a:outerShdw>
                </a:effectLst>
              </a:rPr>
              <a:t>ALTO</a:t>
            </a:r>
          </a:p>
          <a:p>
            <a:pPr algn="ctr"/>
            <a:r>
              <a:rPr lang="es-GT" dirty="0" smtClean="0"/>
              <a:t>¡Cierra tu libro y espera las instrucciones!</a:t>
            </a:r>
            <a:endParaRPr lang="es-GT" dirty="0"/>
          </a:p>
        </p:txBody>
      </p:sp>
    </p:spTree>
    <p:extLst>
      <p:ext uri="{BB962C8B-B14F-4D97-AF65-F5344CB8AC3E}">
        <p14:creationId xmlns:p14="http://schemas.microsoft.com/office/powerpoint/2010/main" val="929417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5182" y="280695"/>
            <a:ext cx="2864958" cy="132842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5010" tIns="47505" rIns="95010" bIns="47505"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1076234" y="731605"/>
          <a:ext cx="5364480" cy="6082755"/>
        </p:xfrm>
        <a:graphic>
          <a:graphicData uri="http://schemas.openxmlformats.org/drawingml/2006/table">
            <a:tbl>
              <a:tblPr firstRow="1" bandRow="1">
                <a:tableStyleId>{5940675A-B579-460E-94D1-54222C63F5DA}</a:tableStyleId>
              </a:tblPr>
              <a:tblGrid>
                <a:gridCol w="2724815"/>
                <a:gridCol w="2639665"/>
              </a:tblGrid>
              <a:tr h="1355395">
                <a:tc gridSpan="2">
                  <a:txBody>
                    <a:bodyPr/>
                    <a:lstStyle/>
                    <a:p>
                      <a:pPr algn="ctr"/>
                      <a:endParaRPr kumimoji="0" lang="x-none"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x-none"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x-none"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x-none" sz="1500" b="1" i="0" u="none" strike="noStrike" kern="1200" cap="none" spc="0" normalizeH="0" baseline="0" noProof="0" dirty="0" smtClean="0">
                          <a:ln>
                            <a:noFill/>
                          </a:ln>
                          <a:solidFill>
                            <a:prstClr val="black"/>
                          </a:solidFill>
                          <a:effectLst/>
                          <a:uLnTx/>
                          <a:uFillTx/>
                          <a:latin typeface="+mn-lt"/>
                          <a:ea typeface="+mn-ea"/>
                          <a:cs typeface="+mn-cs"/>
                        </a:rPr>
                        <a:t> de HSD.   </a:t>
                      </a:r>
                      <a:endParaRPr lang="x-none" sz="2200" noProof="0" dirty="0"/>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x-none"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x-none"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x-none"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x-none"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x-none"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x-none"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x-none"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x-none"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x-none"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x-none"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x-none"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Renae</a:t>
                      </a: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Iversen</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x-none"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x-none"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x-none"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x-none"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x-none" sz="1000" b="0" noProof="0" dirty="0">
                        <a:solidFill>
                          <a:srgbClr val="FF0000"/>
                        </a:solidFill>
                        <a:latin typeface="Lucida Handwriting" panose="03010101010101010101" pitchFamily="66" charset="0"/>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28277" y="-86246"/>
            <a:ext cx="340602" cy="3305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455" tIns="50227" rIns="100455" bIns="50227" numCol="1" anchor="t" anchorCtr="0" compatLnSpc="1">
            <a:prstTxWarp prst="textNoShape">
              <a:avLst/>
            </a:prstTxWarp>
          </a:bodyPr>
          <a:lstStyle/>
          <a:p>
            <a:endParaRPr lang="en-US" sz="1873"/>
          </a:p>
        </p:txBody>
      </p:sp>
      <p:graphicFrame>
        <p:nvGraphicFramePr>
          <p:cNvPr id="6" name="Table 5"/>
          <p:cNvGraphicFramePr>
            <a:graphicFrameLocks noGrp="1"/>
          </p:cNvGraphicFramePr>
          <p:nvPr/>
        </p:nvGraphicFramePr>
        <p:xfrm>
          <a:off x="275096" y="7583714"/>
          <a:ext cx="7188914" cy="562574"/>
        </p:xfrm>
        <a:graphic>
          <a:graphicData uri="http://schemas.openxmlformats.org/drawingml/2006/table">
            <a:tbl>
              <a:tblPr firstRow="1" bandRow="1">
                <a:tableStyleId>{2D5ABB26-0587-4C30-8999-92F81FD0307C}</a:tableStyleId>
              </a:tblPr>
              <a:tblGrid>
                <a:gridCol w="7188914"/>
              </a:tblGrid>
              <a:tr h="552414">
                <a:tc>
                  <a:txBody>
                    <a:bodyPr/>
                    <a:lstStyle/>
                    <a:p>
                      <a:pPr algn="ctr"/>
                      <a:r>
                        <a:rPr lang="en-US" sz="1500" b="1" i="1" dirty="0" smtClean="0"/>
                        <a:t>Gracias a </a:t>
                      </a:r>
                      <a:r>
                        <a:rPr lang="en-US" sz="1500" b="1" i="1" dirty="0" err="1" smtClean="0"/>
                        <a:t>todos</a:t>
                      </a:r>
                      <a:r>
                        <a:rPr lang="en-US" sz="1500" b="1" i="1" dirty="0" smtClean="0"/>
                        <a:t> los </a:t>
                      </a:r>
                      <a:r>
                        <a:rPr lang="en-US" sz="1500" b="1" i="1" dirty="0" err="1" smtClean="0"/>
                        <a:t>que</a:t>
                      </a:r>
                      <a:r>
                        <a:rPr lang="en-US" sz="1500" b="1" i="1" dirty="0" smtClean="0"/>
                        <a:t> </a:t>
                      </a:r>
                      <a:r>
                        <a:rPr lang="en-US" sz="1500" b="1" i="1" dirty="0" err="1" smtClean="0"/>
                        <a:t>participaron</a:t>
                      </a:r>
                      <a:r>
                        <a:rPr lang="en-US" sz="1500" b="1" i="1" dirty="0" smtClean="0"/>
                        <a:t> </a:t>
                      </a:r>
                      <a:r>
                        <a:rPr lang="en-US" sz="1500" b="1" i="1" dirty="0" err="1" smtClean="0"/>
                        <a:t>en</a:t>
                      </a:r>
                      <a:r>
                        <a:rPr lang="en-US" sz="1500" b="1" i="1" dirty="0" smtClean="0"/>
                        <a:t> la </a:t>
                      </a:r>
                      <a:r>
                        <a:rPr lang="en-US" sz="1500" b="1" i="1" dirty="0" err="1" smtClean="0"/>
                        <a:t>traducción</a:t>
                      </a:r>
                      <a:r>
                        <a:rPr lang="en-US" sz="1500" b="1" i="1" dirty="0" smtClean="0"/>
                        <a:t> de </a:t>
                      </a:r>
                      <a:r>
                        <a:rPr lang="en-US" sz="1500" b="1" i="1" dirty="0" err="1" smtClean="0"/>
                        <a:t>esta</a:t>
                      </a:r>
                      <a:r>
                        <a:rPr lang="en-US" sz="1500" b="1" i="1" dirty="0" smtClean="0"/>
                        <a:t> </a:t>
                      </a:r>
                      <a:r>
                        <a:rPr lang="en-US" sz="1500" b="1" i="1" dirty="0" err="1" smtClean="0"/>
                        <a:t>evaluación</a:t>
                      </a:r>
                      <a:r>
                        <a:rPr lang="en-US" sz="15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err="1" smtClean="0"/>
                        <a:t>bajo</a:t>
                      </a:r>
                      <a:r>
                        <a:rPr lang="en-US" sz="1500" b="1" i="1" dirty="0" smtClean="0"/>
                        <a:t> la </a:t>
                      </a:r>
                      <a:r>
                        <a:rPr lang="en-US" sz="1500" b="1" i="1" dirty="0" err="1" smtClean="0"/>
                        <a:t>coordinación</a:t>
                      </a:r>
                      <a:r>
                        <a:rPr lang="en-US" sz="1500" b="1" i="1" baseline="0" dirty="0" smtClean="0"/>
                        <a:t> de </a:t>
                      </a:r>
                      <a:r>
                        <a:rPr kumimoji="0" lang="en-US" sz="13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x-none" sz="13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5374" marR="105374" marT="52687" marB="52687"/>
                </a:tc>
              </a:tr>
            </a:tbl>
          </a:graphicData>
        </a:graphic>
      </p:graphicFrame>
    </p:spTree>
    <p:extLst>
      <p:ext uri="{BB962C8B-B14F-4D97-AF65-F5344CB8AC3E}">
        <p14:creationId xmlns:p14="http://schemas.microsoft.com/office/powerpoint/2010/main" val="2840750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95315500"/>
              </p:ext>
            </p:extLst>
          </p:nvPr>
        </p:nvGraphicFramePr>
        <p:xfrm>
          <a:off x="457199" y="4587676"/>
          <a:ext cx="6942776" cy="4967027"/>
        </p:xfrm>
        <a:graphic>
          <a:graphicData uri="http://schemas.openxmlformats.org/drawingml/2006/table">
            <a:tbl>
              <a:tblPr firstRow="1" bandRow="1">
                <a:tableStyleId>{5940675A-B579-460E-94D1-54222C63F5DA}</a:tableStyleId>
              </a:tblPr>
              <a:tblGrid>
                <a:gridCol w="406622"/>
                <a:gridCol w="4774979"/>
                <a:gridCol w="457200"/>
                <a:gridCol w="457200"/>
                <a:gridCol w="457200"/>
                <a:gridCol w="389575"/>
              </a:tblGrid>
              <a:tr h="324394">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_tradnl" sz="1500" b="1"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24394">
                <a:tc>
                  <a:txBody>
                    <a:bodyPr/>
                    <a:lstStyle/>
                    <a:p>
                      <a:pPr algn="ctr">
                        <a:lnSpc>
                          <a:spcPct val="100000"/>
                        </a:lnSpc>
                        <a:spcAft>
                          <a:spcPts val="0"/>
                        </a:spcAft>
                      </a:pPr>
                      <a:r>
                        <a:rPr lang="en-US" sz="1400" b="1" dirty="0" smtClean="0"/>
                        <a:t>9 </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_tradnl" sz="1100" b="0" dirty="0" smtClean="0">
                          <a:solidFill>
                            <a:schemeClr val="tx1"/>
                          </a:solidFill>
                          <a:effectLst/>
                        </a:rPr>
                        <a:t>Yo puedo inferir lo que significa el texto utilizando detalles del texto</a:t>
                      </a:r>
                      <a:r>
                        <a:rPr lang="es-ES_tradnl" sz="1200" b="0" dirty="0" smtClean="0">
                          <a:solidFill>
                            <a:schemeClr val="tx1"/>
                          </a:solidFill>
                          <a:effectLst/>
                        </a:rPr>
                        <a:t>. </a:t>
                      </a:r>
                      <a:r>
                        <a:rPr kumimoji="0" lang="es-ES_tradnl" sz="1000" b="0" i="1" u="none" strike="noStrike" kern="1200" cap="none" spc="0" normalizeH="0" baseline="0" noProof="0" dirty="0" smtClean="0">
                          <a:ln>
                            <a:noFill/>
                          </a:ln>
                          <a:solidFill>
                            <a:prstClr val="black"/>
                          </a:solidFill>
                          <a:effectLst/>
                          <a:uLnTx/>
                          <a:uFillTx/>
                          <a:latin typeface="+mn-lt"/>
                          <a:ea typeface="Times New Roman"/>
                          <a:cs typeface="Times New Roman"/>
                        </a:rPr>
                        <a:t>RI.6.1</a:t>
                      </a:r>
                      <a:endParaRPr kumimoji="0" lang="es-ES_tradnl"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25938">
                <a:tc>
                  <a:txBody>
                    <a:bodyPr/>
                    <a:lstStyle/>
                    <a:p>
                      <a:pPr algn="ctr">
                        <a:lnSpc>
                          <a:spcPct val="100000"/>
                        </a:lnSpc>
                        <a:spcAft>
                          <a:spcPts val="0"/>
                        </a:spcAft>
                      </a:pPr>
                      <a:r>
                        <a:rPr lang="en-US" sz="1400" b="1" dirty="0" smtClean="0"/>
                        <a:t>10</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dirty="0" smtClean="0">
                          <a:latin typeface="+mn-lt"/>
                          <a:ea typeface="Times New Roman"/>
                          <a:cs typeface="Times New Roman"/>
                        </a:rPr>
                        <a:t>Yo</a:t>
                      </a:r>
                      <a:r>
                        <a:rPr lang="es-ES_tradnl" sz="1100" b="0" baseline="0" dirty="0" smtClean="0">
                          <a:latin typeface="+mn-lt"/>
                          <a:ea typeface="Times New Roman"/>
                          <a:cs typeface="Times New Roman"/>
                        </a:rPr>
                        <a:t> puedo </a:t>
                      </a:r>
                      <a:r>
                        <a:rPr lang="es-ES_tradnl" sz="1100" b="0" dirty="0" smtClean="0">
                          <a:latin typeface="+mn-lt"/>
                          <a:ea typeface="Times New Roman"/>
                          <a:cs typeface="Times New Roman"/>
                        </a:rPr>
                        <a:t>localizar información para explicar</a:t>
                      </a:r>
                      <a:r>
                        <a:rPr lang="es-ES_tradnl" sz="1100" b="0" baseline="0" dirty="0" smtClean="0">
                          <a:latin typeface="+mn-lt"/>
                          <a:ea typeface="Times New Roman"/>
                          <a:cs typeface="Times New Roman"/>
                        </a:rPr>
                        <a:t> una inferencia.  </a:t>
                      </a:r>
                      <a:r>
                        <a:rPr lang="es-ES_tradnl" sz="1000" b="0" i="1" dirty="0" smtClean="0">
                          <a:latin typeface="+mn-lt"/>
                          <a:ea typeface="Times New Roman"/>
                          <a:cs typeface="Times New Roman"/>
                        </a:rPr>
                        <a:t>RI.6.1</a:t>
                      </a:r>
                      <a:endParaRPr lang="es-ES_tradnl" sz="12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0144">
                <a:tc>
                  <a:txBody>
                    <a:bodyPr/>
                    <a:lstStyle/>
                    <a:p>
                      <a:pPr algn="ctr">
                        <a:lnSpc>
                          <a:spcPct val="100000"/>
                        </a:lnSpc>
                        <a:spcAft>
                          <a:spcPts val="0"/>
                        </a:spcAft>
                      </a:pPr>
                      <a:r>
                        <a:rPr lang="en-US" sz="1400" b="1" dirty="0" smtClean="0"/>
                        <a:t>11</a:t>
                      </a:r>
                      <a:endParaRPr lang="en-US" sz="14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_tradnl" sz="1100" b="0" dirty="0" smtClean="0">
                          <a:latin typeface="+mn-lt"/>
                          <a:ea typeface="Times New Roman"/>
                          <a:cs typeface="Times New Roman"/>
                        </a:rPr>
                        <a:t>Yo</a:t>
                      </a:r>
                      <a:r>
                        <a:rPr lang="es-ES_tradnl" sz="1100" b="0" baseline="0" dirty="0" smtClean="0">
                          <a:latin typeface="+mn-lt"/>
                          <a:ea typeface="Times New Roman"/>
                          <a:cs typeface="Times New Roman"/>
                        </a:rPr>
                        <a:t> puedo encontrar detalles que apoyen una idea principal específica. </a:t>
                      </a:r>
                      <a:r>
                        <a:rPr lang="es-ES_tradnl" sz="1000" b="0" i="1" baseline="0" dirty="0" smtClean="0">
                          <a:latin typeface="+mn-lt"/>
                          <a:ea typeface="Times New Roman"/>
                          <a:cs typeface="Times New Roman"/>
                        </a:rPr>
                        <a:t>RI.6.2</a:t>
                      </a:r>
                      <a:endParaRPr lang="es-ES_tradnl" sz="1200" b="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400" b="1" dirty="0" smtClean="0"/>
                        <a:t>12</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dirty="0" smtClean="0">
                          <a:latin typeface="+mn-lt"/>
                          <a:ea typeface="Times New Roman"/>
                          <a:cs typeface="Times New Roman"/>
                        </a:rPr>
                        <a:t>Yo</a:t>
                      </a:r>
                      <a:r>
                        <a:rPr lang="es-ES_tradnl" sz="1100" b="0" baseline="0" dirty="0" smtClean="0">
                          <a:latin typeface="+mn-lt"/>
                          <a:ea typeface="Times New Roman"/>
                          <a:cs typeface="Times New Roman"/>
                        </a:rPr>
                        <a:t> puedo resumir un </a:t>
                      </a:r>
                      <a:r>
                        <a:rPr lang="es-ES_tradnl" sz="1100" b="0" dirty="0" smtClean="0">
                          <a:latin typeface="+mn-lt"/>
                          <a:ea typeface="Times New Roman"/>
                          <a:cs typeface="Times New Roman"/>
                        </a:rPr>
                        <a:t>texto</a:t>
                      </a:r>
                      <a:r>
                        <a:rPr lang="es-ES_tradnl" sz="1100" b="0" baseline="0" dirty="0" smtClean="0">
                          <a:latin typeface="+mn-lt"/>
                          <a:ea typeface="Times New Roman"/>
                          <a:cs typeface="Times New Roman"/>
                        </a:rPr>
                        <a:t> con hechos y no con opiniones. </a:t>
                      </a:r>
                      <a:r>
                        <a:rPr lang="es-ES_tradnl" sz="1000" b="0" i="1" baseline="0" dirty="0" smtClean="0">
                          <a:latin typeface="+mn-lt"/>
                          <a:ea typeface="Times New Roman"/>
                          <a:cs typeface="Times New Roman"/>
                        </a:rPr>
                        <a:t>RI.6.2</a:t>
                      </a:r>
                      <a:endParaRPr lang="es-ES_tradnl" sz="1200" b="0"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400" b="1" dirty="0" smtClean="0"/>
                        <a:t>13</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u="none" dirty="0" smtClean="0">
                          <a:solidFill>
                            <a:schemeClr val="tx1"/>
                          </a:solidFill>
                          <a:latin typeface="+mn-lt"/>
                          <a:ea typeface="Times New Roman"/>
                          <a:cs typeface="Times New Roman"/>
                        </a:rPr>
                        <a:t>Yo puedo</a:t>
                      </a:r>
                      <a:r>
                        <a:rPr lang="es-ES_tradnl" sz="1100" b="0" u="none" baseline="0" dirty="0" smtClean="0">
                          <a:solidFill>
                            <a:schemeClr val="tx1"/>
                          </a:solidFill>
                          <a:latin typeface="+mn-lt"/>
                          <a:ea typeface="Times New Roman"/>
                          <a:cs typeface="Times New Roman"/>
                        </a:rPr>
                        <a:t> localizar </a:t>
                      </a:r>
                      <a:r>
                        <a:rPr lang="es-ES_tradnl" sz="1100" b="0" dirty="0" smtClean="0">
                          <a:solidFill>
                            <a:schemeClr val="tx1"/>
                          </a:solidFill>
                          <a:latin typeface="+mn-lt"/>
                          <a:ea typeface="Times New Roman"/>
                          <a:cs typeface="Times New Roman"/>
                        </a:rPr>
                        <a:t>ejemplos</a:t>
                      </a:r>
                      <a:r>
                        <a:rPr lang="es-ES_tradnl" sz="1100" b="0" baseline="0" dirty="0" smtClean="0">
                          <a:solidFill>
                            <a:schemeClr val="tx1"/>
                          </a:solidFill>
                          <a:latin typeface="+mn-lt"/>
                          <a:ea typeface="Times New Roman"/>
                          <a:cs typeface="Times New Roman"/>
                        </a:rPr>
                        <a:t> específicos de un </a:t>
                      </a:r>
                      <a:r>
                        <a:rPr lang="es-ES_tradnl" sz="1100" b="0" strike="noStrike" baseline="0" dirty="0" smtClean="0">
                          <a:solidFill>
                            <a:schemeClr val="tx1"/>
                          </a:solidFill>
                          <a:latin typeface="+mn-lt"/>
                          <a:ea typeface="Times New Roman"/>
                          <a:cs typeface="Times New Roman"/>
                        </a:rPr>
                        <a:t>acontecimiento ilustrado </a:t>
                      </a:r>
                      <a:r>
                        <a:rPr lang="es-ES_tradnl" sz="1100" b="0" baseline="0" dirty="0" smtClean="0">
                          <a:solidFill>
                            <a:schemeClr val="tx1"/>
                          </a:solidFill>
                          <a:latin typeface="+mn-lt"/>
                          <a:ea typeface="Times New Roman"/>
                          <a:cs typeface="Times New Roman"/>
                        </a:rPr>
                        <a:t>e</a:t>
                      </a:r>
                      <a:r>
                        <a:rPr lang="es-ES_tradnl" sz="1100" b="0" dirty="0" smtClean="0">
                          <a:solidFill>
                            <a:schemeClr val="tx1"/>
                          </a:solidFill>
                          <a:latin typeface="+mn-lt"/>
                          <a:ea typeface="Times New Roman"/>
                          <a:cs typeface="Times New Roman"/>
                        </a:rPr>
                        <a:t>n un texto.</a:t>
                      </a:r>
                      <a:r>
                        <a:rPr lang="es-ES_tradnl" sz="1100" b="0" baseline="0" dirty="0" smtClean="0">
                          <a:solidFill>
                            <a:schemeClr val="tx1"/>
                          </a:solidFill>
                          <a:latin typeface="+mn-lt"/>
                          <a:ea typeface="Times New Roman"/>
                          <a:cs typeface="Times New Roman"/>
                        </a:rPr>
                        <a:t>  </a:t>
                      </a:r>
                      <a:r>
                        <a:rPr lang="es-ES_tradnl" sz="1000" b="0" i="1" baseline="0" dirty="0" smtClean="0">
                          <a:solidFill>
                            <a:schemeClr val="tx1"/>
                          </a:solidFill>
                          <a:latin typeface="+mn-lt"/>
                          <a:ea typeface="Times New Roman"/>
                          <a:cs typeface="Times New Roman"/>
                        </a:rPr>
                        <a:t>RI.6.3</a:t>
                      </a:r>
                      <a:endParaRPr lang="es-ES_tradnl" sz="1200" b="0"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400" b="1" dirty="0" smtClean="0"/>
                        <a:t>14</a:t>
                      </a:r>
                      <a:endParaRPr lang="en-US" sz="14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s-ES_tradnl" sz="1100" b="0" u="none" dirty="0" smtClean="0">
                          <a:solidFill>
                            <a:schemeClr val="tx1"/>
                          </a:solidFill>
                          <a:latin typeface="+mn-lt"/>
                          <a:ea typeface="Times New Roman"/>
                          <a:cs typeface="Times New Roman"/>
                        </a:rPr>
                        <a:t>Yo</a:t>
                      </a:r>
                      <a:r>
                        <a:rPr lang="es-ES_tradnl" sz="1100" b="0" u="none" baseline="0" dirty="0" smtClean="0">
                          <a:solidFill>
                            <a:schemeClr val="tx1"/>
                          </a:solidFill>
                          <a:latin typeface="+mn-lt"/>
                          <a:ea typeface="Times New Roman"/>
                          <a:cs typeface="Times New Roman"/>
                        </a:rPr>
                        <a:t> puedo </a:t>
                      </a:r>
                      <a:r>
                        <a:rPr lang="es-ES_tradnl" sz="1100" b="0" u="none" dirty="0" smtClean="0">
                          <a:solidFill>
                            <a:schemeClr val="tx1"/>
                          </a:solidFill>
                          <a:latin typeface="+mn-lt"/>
                          <a:ea typeface="Times New Roman"/>
                          <a:cs typeface="Times New Roman"/>
                        </a:rPr>
                        <a:t>identificar</a:t>
                      </a:r>
                      <a:r>
                        <a:rPr lang="es-ES_tradnl" sz="1100" b="0" u="none" baseline="0" dirty="0" smtClean="0">
                          <a:solidFill>
                            <a:schemeClr val="tx1"/>
                          </a:solidFill>
                          <a:latin typeface="+mn-lt"/>
                          <a:ea typeface="Times New Roman"/>
                          <a:cs typeface="Times New Roman"/>
                        </a:rPr>
                        <a:t> una serie de ejemplos de cómo una</a:t>
                      </a:r>
                      <a:r>
                        <a:rPr lang="es-ES_tradnl" sz="1100" b="0" baseline="0" dirty="0" smtClean="0">
                          <a:solidFill>
                            <a:schemeClr val="tx1"/>
                          </a:solidFill>
                          <a:latin typeface="+mn-lt"/>
                          <a:ea typeface="Times New Roman"/>
                          <a:cs typeface="Times New Roman"/>
                        </a:rPr>
                        <a:t> </a:t>
                      </a:r>
                      <a:r>
                        <a:rPr lang="es-ES_tradnl" sz="1100" b="0" dirty="0" smtClean="0">
                          <a:solidFill>
                            <a:schemeClr val="tx1"/>
                          </a:solidFill>
                          <a:latin typeface="+mn-lt"/>
                          <a:ea typeface="Times New Roman"/>
                          <a:cs typeface="Times New Roman"/>
                        </a:rPr>
                        <a:t>idea es </a:t>
                      </a:r>
                      <a:r>
                        <a:rPr lang="es-ES_tradnl" sz="1100" b="0" u="none" dirty="0" smtClean="0">
                          <a:solidFill>
                            <a:schemeClr val="tx1"/>
                          </a:solidFill>
                          <a:latin typeface="+mn-lt"/>
                          <a:ea typeface="Times New Roman"/>
                          <a:cs typeface="Times New Roman"/>
                        </a:rPr>
                        <a:t>elaborada</a:t>
                      </a:r>
                      <a:r>
                        <a:rPr lang="es-ES_tradnl" sz="1100" b="0" baseline="0" dirty="0" smtClean="0">
                          <a:solidFill>
                            <a:schemeClr val="tx1"/>
                          </a:solidFill>
                          <a:latin typeface="+mn-lt"/>
                          <a:ea typeface="Times New Roman"/>
                          <a:cs typeface="Times New Roman"/>
                        </a:rPr>
                        <a:t> en un </a:t>
                      </a:r>
                      <a:r>
                        <a:rPr lang="es-ES_tradnl" sz="1100" b="0" dirty="0" smtClean="0">
                          <a:solidFill>
                            <a:schemeClr val="tx1"/>
                          </a:solidFill>
                          <a:latin typeface="+mn-lt"/>
                          <a:ea typeface="Times New Roman"/>
                          <a:cs typeface="Times New Roman"/>
                        </a:rPr>
                        <a:t>texto. </a:t>
                      </a:r>
                      <a:r>
                        <a:rPr lang="es-ES_tradnl" sz="1200" b="0" baseline="0" dirty="0" smtClean="0">
                          <a:solidFill>
                            <a:schemeClr val="tx1"/>
                          </a:solidFill>
                          <a:latin typeface="+mn-lt"/>
                          <a:ea typeface="Times New Roman"/>
                          <a:cs typeface="Times New Roman"/>
                        </a:rPr>
                        <a:t>  </a:t>
                      </a:r>
                      <a:r>
                        <a:rPr lang="es-ES_tradnl" sz="1000" b="0" i="1" baseline="0" dirty="0" smtClean="0">
                          <a:solidFill>
                            <a:schemeClr val="tx1"/>
                          </a:solidFill>
                          <a:latin typeface="+mn-lt"/>
                          <a:ea typeface="Times New Roman"/>
                          <a:cs typeface="Times New Roman"/>
                        </a:rPr>
                        <a:t>RI.6.3</a:t>
                      </a:r>
                      <a:endParaRPr lang="es-ES_tradnl" sz="1200" b="0"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16263">
                <a:tc>
                  <a:txBody>
                    <a:bodyPr/>
                    <a:lstStyle/>
                    <a:p>
                      <a:pPr algn="ctr">
                        <a:lnSpc>
                          <a:spcPct val="100000"/>
                        </a:lnSpc>
                        <a:spcAft>
                          <a:spcPts val="0"/>
                        </a:spcAft>
                      </a:pPr>
                      <a:r>
                        <a:rPr lang="en-US" sz="1400" b="1" dirty="0" smtClean="0"/>
                        <a:t>15</a:t>
                      </a:r>
                      <a:endParaRPr lang="en-US" sz="14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dirty="0" smtClean="0">
                          <a:solidFill>
                            <a:schemeClr val="tx1"/>
                          </a:solidFill>
                          <a:latin typeface="+mn-lt"/>
                          <a:ea typeface="Times New Roman"/>
                          <a:cs typeface="Times New Roman"/>
                        </a:rPr>
                        <a:t>Yo</a:t>
                      </a:r>
                      <a:r>
                        <a:rPr lang="es-ES_tradnl" sz="1100" b="0" baseline="0" dirty="0" smtClean="0">
                          <a:solidFill>
                            <a:schemeClr val="tx1"/>
                          </a:solidFill>
                          <a:latin typeface="+mn-lt"/>
                          <a:ea typeface="Times New Roman"/>
                          <a:cs typeface="Times New Roman"/>
                        </a:rPr>
                        <a:t> puedo utilizar detalles para identificar una idea principal o </a:t>
                      </a:r>
                      <a:r>
                        <a:rPr lang="es-ES_tradnl" sz="1100" b="0" strike="noStrike" baseline="0" dirty="0" smtClean="0">
                          <a:solidFill>
                            <a:schemeClr val="tx1"/>
                          </a:solidFill>
                          <a:latin typeface="+mn-lt"/>
                          <a:ea typeface="Times New Roman"/>
                          <a:cs typeface="Times New Roman"/>
                        </a:rPr>
                        <a:t>central</a:t>
                      </a:r>
                      <a:r>
                        <a:rPr lang="es-ES_tradnl" sz="1100" b="0" baseline="0" dirty="0" smtClean="0">
                          <a:solidFill>
                            <a:schemeClr val="tx1"/>
                          </a:solidFill>
                          <a:latin typeface="+mn-lt"/>
                          <a:ea typeface="Times New Roman"/>
                          <a:cs typeface="Times New Roman"/>
                        </a:rPr>
                        <a:t>. </a:t>
                      </a:r>
                      <a:r>
                        <a:rPr lang="es-ES_tradnl" sz="1000" b="0" i="1" baseline="0" dirty="0" smtClean="0">
                          <a:solidFill>
                            <a:schemeClr val="tx1"/>
                          </a:solidFill>
                          <a:latin typeface="+mn-lt"/>
                          <a:ea typeface="Times New Roman"/>
                          <a:cs typeface="Times New Roman"/>
                        </a:rPr>
                        <a:t>RI.6.2</a:t>
                      </a:r>
                      <a:endParaRPr lang="es-ES_tradnl" sz="1200" b="0" dirty="0" smtClean="0">
                        <a:solidFill>
                          <a:schemeClr val="tx1"/>
                        </a:solidFill>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2000" b="1" dirty="0" smtClean="0">
                        <a:latin typeface="+mn-lt"/>
                        <a:ea typeface="Calibri"/>
                        <a:cs typeface="Times New Roman"/>
                      </a:endParaRP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r h="394789">
                <a:tc>
                  <a:txBody>
                    <a:bodyPr/>
                    <a:lstStyle/>
                    <a:p>
                      <a:pPr algn="ctr">
                        <a:lnSpc>
                          <a:spcPct val="100000"/>
                        </a:lnSpc>
                        <a:spcAft>
                          <a:spcPts val="0"/>
                        </a:spcAft>
                      </a:pPr>
                      <a:r>
                        <a:rPr lang="en-US" sz="1400" b="1" dirty="0" smtClean="0"/>
                        <a:t>16</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dirty="0" smtClean="0">
                          <a:solidFill>
                            <a:schemeClr val="tx1"/>
                          </a:solidFill>
                          <a:latin typeface="+mn-lt"/>
                          <a:ea typeface="Times New Roman"/>
                          <a:cs typeface="Times New Roman"/>
                        </a:rPr>
                        <a:t>Yo puedo analizar</a:t>
                      </a:r>
                      <a:r>
                        <a:rPr lang="es-ES_tradnl" sz="1100" b="0" baseline="0" dirty="0" smtClean="0">
                          <a:solidFill>
                            <a:schemeClr val="tx1"/>
                          </a:solidFill>
                          <a:latin typeface="+mn-lt"/>
                          <a:ea typeface="Times New Roman"/>
                          <a:cs typeface="Times New Roman"/>
                        </a:rPr>
                        <a:t> en detalle cómo un autor introduce una idea o </a:t>
                      </a:r>
                      <a:r>
                        <a:rPr lang="es-ES_tradnl" sz="1100" b="0" strike="noStrike" baseline="0" dirty="0" smtClean="0">
                          <a:solidFill>
                            <a:schemeClr val="tx1"/>
                          </a:solidFill>
                          <a:latin typeface="+mn-lt"/>
                          <a:ea typeface="Times New Roman"/>
                          <a:cs typeface="Times New Roman"/>
                        </a:rPr>
                        <a:t>acontecimiento</a:t>
                      </a:r>
                      <a:r>
                        <a:rPr lang="es-ES_tradnl" sz="1100" b="0" baseline="0" dirty="0" smtClean="0">
                          <a:solidFill>
                            <a:schemeClr val="tx1"/>
                          </a:solidFill>
                          <a:latin typeface="+mn-lt"/>
                          <a:ea typeface="Times New Roman"/>
                          <a:cs typeface="Times New Roman"/>
                        </a:rPr>
                        <a:t> clave. </a:t>
                      </a:r>
                      <a:r>
                        <a:rPr lang="es-ES_tradnl" sz="1000" b="0" i="1" dirty="0" smtClean="0">
                          <a:solidFill>
                            <a:schemeClr val="tx1"/>
                          </a:solidFill>
                          <a:latin typeface="+mn-lt"/>
                          <a:ea typeface="+mn-ea"/>
                          <a:cs typeface="+mn-cs"/>
                        </a:rPr>
                        <a:t>RI.6.3</a:t>
                      </a:r>
                      <a:endParaRPr lang="es-ES_tradnl" sz="1200" b="0" dirty="0" smtClean="0">
                        <a:solidFill>
                          <a:schemeClr val="tx1"/>
                        </a:solidFill>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3</a:t>
                      </a: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r h="394789">
                <a:tc>
                  <a:txBody>
                    <a:bodyPr/>
                    <a:lstStyle/>
                    <a:p>
                      <a:pPr algn="ctr">
                        <a:lnSpc>
                          <a:spcPct val="100000"/>
                        </a:lnSpc>
                        <a:spcAft>
                          <a:spcPts val="0"/>
                        </a:spcAft>
                      </a:pPr>
                      <a:r>
                        <a:rPr lang="en-US" sz="1400" b="1" dirty="0" smtClean="0"/>
                        <a:t>17</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dirty="0" smtClean="0">
                          <a:solidFill>
                            <a:schemeClr val="tx1"/>
                          </a:solidFill>
                          <a:effectLst/>
                          <a:latin typeface="+mn-lt"/>
                          <a:ea typeface="Times New Roman"/>
                          <a:cs typeface="Times New Roman"/>
                        </a:rPr>
                        <a:t>Yo puedo apoyar afirmaciones con razones claras y </a:t>
                      </a:r>
                      <a:r>
                        <a:rPr lang="es-ES_tradnl" sz="1100" b="0" strike="noStrike" dirty="0" smtClean="0">
                          <a:solidFill>
                            <a:schemeClr val="tx1"/>
                          </a:solidFill>
                          <a:effectLst/>
                          <a:latin typeface="+mn-lt"/>
                          <a:ea typeface="Times New Roman"/>
                          <a:cs typeface="Times New Roman"/>
                        </a:rPr>
                        <a:t>evidencias relevantes</a:t>
                      </a:r>
                      <a:r>
                        <a:rPr lang="es-ES_tradnl" sz="1100" b="0" dirty="0" smtClean="0">
                          <a:solidFill>
                            <a:schemeClr val="tx1"/>
                          </a:solidFill>
                          <a:effectLst/>
                          <a:latin typeface="+mn-lt"/>
                          <a:ea typeface="Times New Roman"/>
                          <a:cs typeface="Times New Roman"/>
                        </a:rPr>
                        <a:t>, utilizando fuentes fidedignas y demostrando una comprensión del tema o texto. </a:t>
                      </a:r>
                      <a:r>
                        <a:rPr kumimoji="0" lang="es-ES_tradnl" sz="1000" b="0" i="1" u="none" strike="noStrike" kern="1200" cap="none" spc="0" normalizeH="0" baseline="0" noProof="0" dirty="0" smtClean="0">
                          <a:ln>
                            <a:noFill/>
                          </a:ln>
                          <a:solidFill>
                            <a:schemeClr val="tx1"/>
                          </a:solidFill>
                          <a:effectLst/>
                          <a:uLnTx/>
                          <a:uFillTx/>
                          <a:latin typeface="+mn-lt"/>
                          <a:ea typeface="+mn-ea"/>
                          <a:cs typeface="+mn-cs"/>
                        </a:rPr>
                        <a:t>W.6.1.b</a:t>
                      </a:r>
                      <a:endParaRPr lang="es-ES_tradnl" sz="1200" b="0" dirty="0" smtClean="0">
                        <a:solidFill>
                          <a:schemeClr val="tx1"/>
                        </a:solidFill>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3</a:t>
                      </a: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r h="394789">
                <a:tc>
                  <a:txBody>
                    <a:bodyPr/>
                    <a:lstStyle/>
                    <a:p>
                      <a:pPr algn="ctr">
                        <a:lnSpc>
                          <a:spcPct val="100000"/>
                        </a:lnSpc>
                        <a:spcAft>
                          <a:spcPts val="0"/>
                        </a:spcAft>
                      </a:pPr>
                      <a:r>
                        <a:rPr lang="en-US" sz="1400" b="1" dirty="0" smtClean="0"/>
                        <a:t>18</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_tradnl" sz="1100" b="0" dirty="0" smtClean="0">
                          <a:solidFill>
                            <a:schemeClr val="tx1"/>
                          </a:solidFill>
                          <a:effectLst/>
                          <a:latin typeface="+mn-lt"/>
                          <a:ea typeface="Times New Roman"/>
                          <a:cs typeface="Times New Roman"/>
                        </a:rPr>
                        <a:t>Yo puedo </a:t>
                      </a:r>
                      <a:r>
                        <a:rPr lang="es-ES_tradnl" sz="1100" b="0" strike="noStrike" dirty="0" smtClean="0">
                          <a:solidFill>
                            <a:schemeClr val="tx1"/>
                          </a:solidFill>
                          <a:effectLst/>
                          <a:latin typeface="+mn-lt"/>
                          <a:ea typeface="Times New Roman"/>
                          <a:cs typeface="Times New Roman"/>
                        </a:rPr>
                        <a:t>presentar afirmaciones </a:t>
                      </a:r>
                      <a:r>
                        <a:rPr lang="es-ES_tradnl" sz="1100" b="0" dirty="0" smtClean="0">
                          <a:solidFill>
                            <a:schemeClr val="tx1"/>
                          </a:solidFill>
                          <a:effectLst/>
                          <a:latin typeface="+mn-lt"/>
                          <a:ea typeface="Times New Roman"/>
                          <a:cs typeface="Times New Roman"/>
                        </a:rPr>
                        <a:t>y organizar razones y </a:t>
                      </a:r>
                      <a:r>
                        <a:rPr lang="es-ES_tradnl" sz="1100" b="0" strike="noStrike" dirty="0" smtClean="0">
                          <a:solidFill>
                            <a:schemeClr val="tx1"/>
                          </a:solidFill>
                          <a:effectLst/>
                          <a:latin typeface="+mn-lt"/>
                          <a:ea typeface="Times New Roman"/>
                          <a:cs typeface="Times New Roman"/>
                        </a:rPr>
                        <a:t>argumentos con claridad</a:t>
                      </a:r>
                      <a:r>
                        <a:rPr lang="es-ES_tradnl" sz="1100" b="0" baseline="0" dirty="0" smtClean="0">
                          <a:solidFill>
                            <a:schemeClr val="tx1"/>
                          </a:solidFill>
                          <a:effectLst/>
                          <a:latin typeface="+mn-lt"/>
                          <a:ea typeface="Times New Roman"/>
                          <a:cs typeface="Times New Roman"/>
                        </a:rPr>
                        <a:t>. </a:t>
                      </a:r>
                      <a:r>
                        <a:rPr kumimoji="0" lang="es-ES_tradnl" sz="1000" b="0" i="1" u="none" strike="noStrike" kern="1200" cap="none" spc="0" normalizeH="0" baseline="0" noProof="0" dirty="0" smtClean="0">
                          <a:ln>
                            <a:noFill/>
                          </a:ln>
                          <a:solidFill>
                            <a:schemeClr val="tx1"/>
                          </a:solidFill>
                          <a:effectLst/>
                          <a:uLnTx/>
                          <a:uFillTx/>
                          <a:latin typeface="+mn-lt"/>
                          <a:ea typeface="+mn-ea"/>
                          <a:cs typeface="+mn-cs"/>
                        </a:rPr>
                        <a:t>W.6.1.a</a:t>
                      </a:r>
                      <a:endParaRPr kumimoji="0" lang="es-ES_tradnl" sz="12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2000" i="0" dirty="0"/>
                    </a:p>
                  </a:txBody>
                  <a:tcPr marL="97155" marR="97155" marT="47897" marB="47897">
                    <a:solidFill>
                      <a:schemeClr val="bg1"/>
                    </a:solidFill>
                  </a:tcPr>
                </a:tc>
                <a:tc hMerge="1">
                  <a:txBody>
                    <a:bodyPr/>
                    <a:lstStyle/>
                    <a:p>
                      <a:endParaRPr lang="en-US"/>
                    </a:p>
                  </a:txBody>
                  <a:tcPr/>
                </a:tc>
              </a:tr>
              <a:tr h="394789">
                <a:tc>
                  <a:txBody>
                    <a:bodyPr/>
                    <a:lstStyle/>
                    <a:p>
                      <a:pPr algn="ctr">
                        <a:lnSpc>
                          <a:spcPct val="100000"/>
                        </a:lnSpc>
                        <a:spcAft>
                          <a:spcPts val="0"/>
                        </a:spcAft>
                      </a:pPr>
                      <a:r>
                        <a:rPr lang="en-US" sz="1400" b="1" dirty="0" smtClean="0"/>
                        <a:t>19</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_tradnl" sz="1100" b="0" strike="noStrike" dirty="0" smtClean="0">
                          <a:solidFill>
                            <a:schemeClr val="tx1"/>
                          </a:solidFill>
                          <a:effectLst/>
                          <a:latin typeface="+mn-lt"/>
                          <a:ea typeface="Times New Roman"/>
                          <a:cs typeface="Times New Roman"/>
                        </a:rPr>
                        <a:t>Yo puedo variar los patrones en la redacción de oraciones por su significado, el interés del lector/oyente, y el estilo</a:t>
                      </a:r>
                      <a:r>
                        <a:rPr lang="es-ES_tradnl" sz="1200" b="0" strike="noStrike" dirty="0" smtClean="0">
                          <a:solidFill>
                            <a:schemeClr val="tx1"/>
                          </a:solidFill>
                          <a:effectLst/>
                          <a:latin typeface="+mn-lt"/>
                          <a:ea typeface="Times New Roman"/>
                          <a:cs typeface="Times New Roman"/>
                        </a:rPr>
                        <a:t>. </a:t>
                      </a:r>
                      <a:r>
                        <a:rPr kumimoji="0" lang="es-ES_tradnl" sz="1000" b="0" i="1" u="none" strike="noStrike" kern="1200" cap="none" spc="0" normalizeH="0" baseline="0" noProof="0" dirty="0" smtClean="0">
                          <a:ln>
                            <a:noFill/>
                          </a:ln>
                          <a:solidFill>
                            <a:schemeClr val="tx1"/>
                          </a:solidFill>
                          <a:effectLst/>
                          <a:uLnTx/>
                          <a:uFillTx/>
                          <a:latin typeface="+mn-lt"/>
                          <a:ea typeface="+mn-ea"/>
                          <a:cs typeface="+mn-cs"/>
                        </a:rPr>
                        <a:t>L.6.3.a</a:t>
                      </a:r>
                      <a:endParaRPr kumimoji="0" lang="es-ES_tradnl" sz="12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2000" i="0" dirty="0"/>
                    </a:p>
                  </a:txBody>
                  <a:tcPr marL="97155" marR="97155" marT="47897" marB="47897">
                    <a:solidFill>
                      <a:schemeClr val="bg1"/>
                    </a:solidFill>
                  </a:tcPr>
                </a:tc>
                <a:tc hMerge="1">
                  <a:txBody>
                    <a:bodyPr/>
                    <a:lstStyle/>
                    <a:p>
                      <a:endParaRPr lang="en-US"/>
                    </a:p>
                  </a:txBody>
                  <a:tcPr/>
                </a:tc>
              </a:tr>
              <a:tr h="394789">
                <a:tc>
                  <a:txBody>
                    <a:bodyPr/>
                    <a:lstStyle/>
                    <a:p>
                      <a:pPr algn="ctr">
                        <a:lnSpc>
                          <a:spcPct val="100000"/>
                        </a:lnSpc>
                        <a:spcAft>
                          <a:spcPts val="0"/>
                        </a:spcAft>
                      </a:pPr>
                      <a:r>
                        <a:rPr lang="en-US" sz="1400" b="1" dirty="0" smtClean="0"/>
                        <a:t>20</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_tradnl" sz="1100" b="0" dirty="0" smtClean="0">
                          <a:solidFill>
                            <a:schemeClr val="tx1"/>
                          </a:solidFill>
                          <a:effectLst/>
                          <a:latin typeface="+mn-lt"/>
                          <a:ea typeface="Times New Roman"/>
                          <a:cs typeface="Times New Roman"/>
                        </a:rPr>
                        <a:t>Yo puedo demostrar </a:t>
                      </a:r>
                      <a:r>
                        <a:rPr lang="x-none" sz="1100" b="0" dirty="0" smtClean="0">
                          <a:solidFill>
                            <a:schemeClr val="tx1"/>
                          </a:solidFill>
                          <a:effectLst/>
                          <a:latin typeface="+mn-lt"/>
                          <a:ea typeface="Times New Roman"/>
                          <a:cs typeface="Times New Roman"/>
                        </a:rPr>
                        <a:t>dominio de las normas y convenciones de la gramática y del uso del español al escribirlo</a:t>
                      </a:r>
                      <a:r>
                        <a:rPr lang="es-ES_tradnl" sz="1100" b="0" baseline="0" dirty="0" smtClean="0">
                          <a:solidFill>
                            <a:schemeClr val="tx1"/>
                          </a:solidFill>
                          <a:effectLst/>
                          <a:latin typeface="+mn-lt"/>
                          <a:ea typeface="Times New Roman"/>
                          <a:cs typeface="Times New Roman"/>
                        </a:rPr>
                        <a:t>. </a:t>
                      </a:r>
                      <a:r>
                        <a:rPr kumimoji="0" lang="es-ES_tradnl" sz="1000" b="0" i="1" u="none" strike="noStrike" kern="1200" cap="none" spc="0" normalizeH="0" baseline="0" noProof="0" dirty="0" smtClean="0">
                          <a:ln>
                            <a:noFill/>
                          </a:ln>
                          <a:solidFill>
                            <a:schemeClr val="tx1"/>
                          </a:solidFill>
                          <a:effectLst/>
                          <a:uLnTx/>
                          <a:uFillTx/>
                          <a:latin typeface="+mn-lt"/>
                          <a:ea typeface="+mn-ea"/>
                          <a:cs typeface="+mn-cs"/>
                        </a:rPr>
                        <a:t>L.6.1., L.6.2</a:t>
                      </a:r>
                      <a:endParaRPr kumimoji="0" lang="es-ES_tradnl" sz="10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2000" i="0" dirty="0"/>
                    </a:p>
                  </a:txBody>
                  <a:tcPr marL="97155" marR="97155" marT="47897" marB="47897">
                    <a:solidFill>
                      <a:schemeClr val="bg1"/>
                    </a:solidFill>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21742312"/>
              </p:ext>
            </p:extLst>
          </p:nvPr>
        </p:nvGraphicFramePr>
        <p:xfrm>
          <a:off x="457200" y="838200"/>
          <a:ext cx="6934200" cy="3760779"/>
        </p:xfrm>
        <a:graphic>
          <a:graphicData uri="http://schemas.openxmlformats.org/drawingml/2006/table">
            <a:tbl>
              <a:tblPr firstRow="1" bandRow="1">
                <a:tableStyleId>{5940675A-B579-460E-94D1-54222C63F5DA}</a:tableStyleId>
              </a:tblPr>
              <a:tblGrid>
                <a:gridCol w="413108"/>
                <a:gridCol w="4844692"/>
                <a:gridCol w="381000"/>
                <a:gridCol w="457200"/>
                <a:gridCol w="457200"/>
                <a:gridCol w="381000"/>
              </a:tblGrid>
              <a:tr h="228600">
                <a:tc gridSpan="6">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ES_tradnl" sz="1600" b="1" noProof="0" dirty="0" smtClean="0"/>
                        <a:t>Texto literario</a:t>
                      </a:r>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69966">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ES_tradnl" sz="1100" b="0" noProof="0" dirty="0" smtClean="0">
                          <a:solidFill>
                            <a:schemeClr val="tx1"/>
                          </a:solidFill>
                          <a:effectLst/>
                          <a:latin typeface="+mn-lt"/>
                          <a:ea typeface="Times New Roman"/>
                          <a:cs typeface="Times New Roman"/>
                        </a:rPr>
                        <a:t>Yo</a:t>
                      </a:r>
                      <a:r>
                        <a:rPr lang="es-ES_tradnl" sz="1100" b="0" baseline="0" noProof="0" dirty="0" smtClean="0">
                          <a:solidFill>
                            <a:schemeClr val="tx1"/>
                          </a:solidFill>
                          <a:effectLst/>
                          <a:latin typeface="+mn-lt"/>
                          <a:ea typeface="Times New Roman"/>
                          <a:cs typeface="Times New Roman"/>
                        </a:rPr>
                        <a:t> puedo hacer inferencias sacadas/extraídas del texto. </a:t>
                      </a:r>
                      <a:r>
                        <a:rPr kumimoji="0" lang="es-ES_tradnl" sz="1000" b="0" i="1" u="none" strike="noStrike" kern="1200" cap="none" spc="0" normalizeH="0" baseline="0" noProof="0" dirty="0" smtClean="0">
                          <a:ln>
                            <a:noFill/>
                          </a:ln>
                          <a:solidFill>
                            <a:schemeClr val="tx1"/>
                          </a:solidFill>
                          <a:effectLst/>
                          <a:uLnTx/>
                          <a:uFillTx/>
                          <a:latin typeface="+mn-lt"/>
                          <a:ea typeface="Calibri"/>
                          <a:cs typeface="Times New Roman"/>
                        </a:rPr>
                        <a:t>RL.6.1</a:t>
                      </a:r>
                      <a:endParaRPr kumimoji="0" lang="es-ES_tradnl" sz="12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0372">
                <a:tc>
                  <a:txBody>
                    <a:bodyPr/>
                    <a:lstStyle/>
                    <a:p>
                      <a:pPr algn="ctr">
                        <a:lnSpc>
                          <a:spcPct val="100000"/>
                        </a:lnSpc>
                        <a:spcAft>
                          <a:spcPts val="0"/>
                        </a:spcAft>
                      </a:pPr>
                      <a:r>
                        <a:rPr lang="en-US" sz="1400" b="1" dirty="0" smtClean="0"/>
                        <a:t>2</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noProof="0" dirty="0" smtClean="0">
                          <a:solidFill>
                            <a:schemeClr val="tx1"/>
                          </a:solidFill>
                          <a:effectLst/>
                          <a:latin typeface="+mn-lt"/>
                          <a:ea typeface="Times New Roman"/>
                          <a:cs typeface="Times New Roman"/>
                        </a:rPr>
                        <a:t>Yo puedo encontrar información para analizar inferencias.</a:t>
                      </a:r>
                      <a:r>
                        <a:rPr lang="es-ES_tradnl" sz="1200" b="0" baseline="0" noProof="0" dirty="0" smtClean="0">
                          <a:solidFill>
                            <a:schemeClr val="tx1"/>
                          </a:solidFill>
                          <a:effectLst/>
                          <a:latin typeface="+mn-lt"/>
                          <a:ea typeface="Times New Roman"/>
                          <a:cs typeface="Times New Roman"/>
                        </a:rPr>
                        <a:t>  </a:t>
                      </a:r>
                      <a:r>
                        <a:rPr lang="es-ES_tradnl" sz="1000" b="0" i="1" noProof="0" dirty="0" smtClean="0">
                          <a:solidFill>
                            <a:schemeClr val="tx1"/>
                          </a:solidFill>
                          <a:effectLst/>
                          <a:latin typeface="+mn-lt"/>
                          <a:ea typeface="Calibri"/>
                          <a:cs typeface="Times New Roman"/>
                        </a:rPr>
                        <a:t>RL.6.1</a:t>
                      </a:r>
                      <a:endParaRPr lang="es-ES_tradnl" sz="1200" b="0" noProof="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310235">
                <a:tc>
                  <a:txBody>
                    <a:bodyPr/>
                    <a:lstStyle/>
                    <a:p>
                      <a:pPr algn="ctr">
                        <a:lnSpc>
                          <a:spcPct val="100000"/>
                        </a:lnSpc>
                        <a:spcAft>
                          <a:spcPts val="0"/>
                        </a:spcAft>
                      </a:pPr>
                      <a:r>
                        <a:rPr lang="en-US" sz="1400" b="1" dirty="0" smtClean="0"/>
                        <a:t>3</a:t>
                      </a:r>
                      <a:endParaRPr lang="en-US" sz="14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es-ES_tradnl" sz="1100" b="0" noProof="0" dirty="0" smtClean="0">
                          <a:effectLst/>
                          <a:latin typeface="+mn-lt"/>
                          <a:ea typeface="Times New Roman"/>
                          <a:cs typeface="Times New Roman"/>
                        </a:rPr>
                        <a:t>Yo puedo responder preguntas sobre los detalles en un texto.  </a:t>
                      </a:r>
                      <a:r>
                        <a:rPr lang="es-ES_tradnl" sz="1000" b="0" i="1" noProof="0" dirty="0" smtClean="0">
                          <a:solidFill>
                            <a:srgbClr val="000000"/>
                          </a:solidFill>
                          <a:effectLst/>
                          <a:latin typeface="+mn-lt"/>
                          <a:ea typeface="Times New Roman"/>
                          <a:cs typeface="Times New Roman"/>
                        </a:rPr>
                        <a:t>RL6.2</a:t>
                      </a:r>
                      <a:endParaRPr lang="es-ES_tradnl" sz="1000" b="0" i="1" noProof="0"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01995">
                <a:tc>
                  <a:txBody>
                    <a:bodyPr/>
                    <a:lstStyle/>
                    <a:p>
                      <a:pPr algn="ctr">
                        <a:lnSpc>
                          <a:spcPct val="100000"/>
                        </a:lnSpc>
                        <a:spcAft>
                          <a:spcPts val="0"/>
                        </a:spcAft>
                      </a:pPr>
                      <a:r>
                        <a:rPr lang="en-US" sz="1400" b="1" dirty="0" smtClean="0"/>
                        <a:t>4</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noProof="0" dirty="0" smtClean="0">
                          <a:effectLst/>
                          <a:latin typeface="+mn-lt"/>
                          <a:ea typeface="Times New Roman"/>
                          <a:cs typeface="Times New Roman"/>
                        </a:rPr>
                        <a:t>Yo puedo resumir un texto sin incluir</a:t>
                      </a:r>
                      <a:r>
                        <a:rPr lang="es-ES_tradnl" sz="1100" b="0" baseline="0" noProof="0" dirty="0" smtClean="0">
                          <a:effectLst/>
                          <a:latin typeface="+mn-lt"/>
                          <a:ea typeface="Times New Roman"/>
                          <a:cs typeface="Times New Roman"/>
                        </a:rPr>
                        <a:t> </a:t>
                      </a:r>
                      <a:r>
                        <a:rPr lang="es-ES_tradnl" sz="1100" b="0" noProof="0" dirty="0" smtClean="0">
                          <a:effectLst/>
                          <a:latin typeface="+mn-lt"/>
                          <a:ea typeface="Times New Roman"/>
                          <a:cs typeface="Times New Roman"/>
                        </a:rPr>
                        <a:t>mi propia opinión. </a:t>
                      </a:r>
                      <a:r>
                        <a:rPr lang="es-ES_tradnl" sz="1000" b="0" i="1" noProof="0" dirty="0" smtClean="0">
                          <a:effectLst/>
                          <a:latin typeface="+mn-lt"/>
                          <a:ea typeface="Calibri"/>
                          <a:cs typeface="Times New Roman"/>
                        </a:rPr>
                        <a:t>RL.6.2</a:t>
                      </a:r>
                      <a:endParaRPr lang="es-ES_tradnl" sz="1200" b="0" noProof="0"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63168">
                <a:tc>
                  <a:txBody>
                    <a:bodyPr/>
                    <a:lstStyle/>
                    <a:p>
                      <a:pPr algn="ctr">
                        <a:lnSpc>
                          <a:spcPct val="100000"/>
                        </a:lnSpc>
                        <a:spcAft>
                          <a:spcPts val="0"/>
                        </a:spcAft>
                      </a:pPr>
                      <a:r>
                        <a:rPr lang="en-US" sz="1400" b="1" dirty="0" smtClean="0"/>
                        <a:t>5</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noProof="0" dirty="0" smtClean="0">
                          <a:effectLst/>
                          <a:latin typeface="+mn-lt"/>
                          <a:ea typeface="Times New Roman"/>
                          <a:cs typeface="Times New Roman"/>
                        </a:rPr>
                        <a:t>Yo puedo encontrar información en un texto que indique la respuesta o el cambio de  un personaje. </a:t>
                      </a:r>
                      <a:r>
                        <a:rPr lang="es-ES_tradnl" sz="1200" b="0" baseline="0" noProof="0" dirty="0" smtClean="0">
                          <a:effectLst/>
                          <a:latin typeface="+mn-lt"/>
                          <a:ea typeface="Times New Roman"/>
                          <a:cs typeface="Times New Roman"/>
                        </a:rPr>
                        <a:t> </a:t>
                      </a:r>
                      <a:r>
                        <a:rPr lang="es-ES_tradnl" sz="1000" b="0" i="1" noProof="0" dirty="0" smtClean="0">
                          <a:latin typeface="+mn-lt"/>
                          <a:ea typeface="Calibri"/>
                          <a:cs typeface="Times New Roman"/>
                        </a:rPr>
                        <a:t>RL.6.3</a:t>
                      </a:r>
                      <a:endParaRPr lang="es-ES_tradnl" sz="1200" b="0" noProof="0"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63168">
                <a:tc>
                  <a:txBody>
                    <a:bodyPr/>
                    <a:lstStyle/>
                    <a:p>
                      <a:pPr algn="ctr">
                        <a:lnSpc>
                          <a:spcPct val="100000"/>
                        </a:lnSpc>
                        <a:spcAft>
                          <a:spcPts val="0"/>
                        </a:spcAft>
                      </a:pPr>
                      <a:r>
                        <a:rPr lang="en-US" sz="1400" b="1" dirty="0" smtClean="0"/>
                        <a:t>6</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noProof="0" dirty="0" smtClean="0">
                          <a:effectLst/>
                          <a:latin typeface="+mn-lt"/>
                          <a:ea typeface="Times New Roman"/>
                          <a:cs typeface="Times New Roman"/>
                        </a:rPr>
                        <a:t>Yo puedo encontrar los puntos clave que indiquen un cambio o desarrollo de una trama en un texto. </a:t>
                      </a:r>
                      <a:r>
                        <a:rPr lang="es-ES_tradnl" sz="1000" b="0" i="1" noProof="0" dirty="0" smtClean="0">
                          <a:latin typeface="+mn-lt"/>
                          <a:ea typeface="Calibri"/>
                          <a:cs typeface="Times New Roman"/>
                        </a:rPr>
                        <a:t>RL.6.3</a:t>
                      </a:r>
                      <a:endParaRPr lang="es-ES_tradnl" sz="1200" b="0" noProof="0"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518223">
                <a:tc>
                  <a:txBody>
                    <a:bodyPr/>
                    <a:lstStyle/>
                    <a:p>
                      <a:pPr algn="ctr">
                        <a:lnSpc>
                          <a:spcPct val="100000"/>
                        </a:lnSpc>
                        <a:spcAft>
                          <a:spcPts val="0"/>
                        </a:spcAft>
                      </a:pPr>
                      <a:r>
                        <a:rPr lang="en-US" sz="1400" b="1" dirty="0" smtClean="0"/>
                        <a:t>7</a:t>
                      </a:r>
                      <a:endParaRPr lang="en-US" sz="1400" b="1" dirty="0"/>
                    </a:p>
                  </a:txBody>
                  <a:tcPr marL="97155" marR="97155" marT="47897" marB="47897" anchor="ctr">
                    <a:solidFill>
                      <a:schemeClr val="bg1"/>
                    </a:solidFill>
                  </a:tcPr>
                </a:tc>
                <a:tc gridSpan="2">
                  <a:txBody>
                    <a:bodyPr/>
                    <a:lstStyle/>
                    <a:p>
                      <a:pPr marL="0" marR="0">
                        <a:lnSpc>
                          <a:spcPct val="115000"/>
                        </a:lnSpc>
                        <a:spcBef>
                          <a:spcPts val="0"/>
                        </a:spcBef>
                        <a:spcAft>
                          <a:spcPts val="0"/>
                        </a:spcAft>
                      </a:pPr>
                      <a:r>
                        <a:rPr lang="es-ES_tradnl" sz="1100" b="0" noProof="0" dirty="0" smtClean="0">
                          <a:solidFill>
                            <a:srgbClr val="000000"/>
                          </a:solidFill>
                          <a:effectLst/>
                          <a:latin typeface="+mn-lt"/>
                          <a:ea typeface="Times New Roman"/>
                          <a:cs typeface="Times New Roman"/>
                        </a:rPr>
                        <a:t>Yo puedo encontrar información relevante acerca de una idea</a:t>
                      </a:r>
                      <a:r>
                        <a:rPr lang="es-ES_tradnl" sz="1100" b="0" noProof="0" dirty="0" smtClean="0">
                          <a:solidFill>
                            <a:schemeClr val="tx1"/>
                          </a:solidFill>
                          <a:effectLst/>
                          <a:latin typeface="+mn-lt"/>
                          <a:ea typeface="Times New Roman"/>
                          <a:cs typeface="Times New Roman"/>
                        </a:rPr>
                        <a:t> </a:t>
                      </a:r>
                      <a:r>
                        <a:rPr lang="es-ES_tradnl" sz="1100" b="0" strike="noStrike" noProof="0" dirty="0" smtClean="0">
                          <a:solidFill>
                            <a:schemeClr val="tx1"/>
                          </a:solidFill>
                          <a:effectLst/>
                          <a:latin typeface="+mn-lt"/>
                          <a:ea typeface="Times New Roman"/>
                          <a:cs typeface="Times New Roman"/>
                        </a:rPr>
                        <a:t>central </a:t>
                      </a:r>
                      <a:r>
                        <a:rPr lang="es-ES_tradnl" sz="1100" b="0" noProof="0" dirty="0" smtClean="0">
                          <a:solidFill>
                            <a:srgbClr val="000000"/>
                          </a:solidFill>
                          <a:effectLst/>
                          <a:latin typeface="+mn-lt"/>
                          <a:ea typeface="Times New Roman"/>
                          <a:cs typeface="Times New Roman"/>
                        </a:rPr>
                        <a:t>usando detalles específicos. </a:t>
                      </a:r>
                      <a:r>
                        <a:rPr lang="es-ES_tradnl" sz="1000" b="0" i="1" noProof="0" dirty="0" smtClean="0">
                          <a:latin typeface="+mn-lt"/>
                          <a:ea typeface="Calibri"/>
                          <a:cs typeface="Times New Roman"/>
                        </a:rPr>
                        <a:t>RL.6.2</a:t>
                      </a:r>
                      <a:endParaRPr lang="es-ES_tradnl" sz="1200" b="0" noProof="0" dirty="0" smtClean="0">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hMerge="1">
                  <a:txBody>
                    <a:bodyPr/>
                    <a:lstStyle/>
                    <a:p>
                      <a:pPr marL="0" marR="0" algn="ctr">
                        <a:lnSpc>
                          <a:spcPct val="115000"/>
                        </a:lnSpc>
                        <a:spcBef>
                          <a:spcPts val="0"/>
                        </a:spcBef>
                        <a:spcAft>
                          <a:spcPts val="0"/>
                        </a:spcAft>
                      </a:pPr>
                      <a:endParaRPr lang="en-US" sz="2000" b="1" dirty="0" smtClean="0">
                        <a:latin typeface="+mn-lt"/>
                        <a:ea typeface="Calibri"/>
                        <a:cs typeface="Times New Roman"/>
                      </a:endParaRP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algn="ctr">
                        <a:lnSpc>
                          <a:spcPct val="115000"/>
                        </a:lnSpc>
                        <a:spcBef>
                          <a:spcPts val="0"/>
                        </a:spcBef>
                        <a:spcAft>
                          <a:spcPts val="0"/>
                        </a:spcAft>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r h="463168">
                <a:tc>
                  <a:txBody>
                    <a:bodyPr/>
                    <a:lstStyle/>
                    <a:p>
                      <a:pPr algn="ctr">
                        <a:lnSpc>
                          <a:spcPct val="100000"/>
                        </a:lnSpc>
                        <a:spcAft>
                          <a:spcPts val="0"/>
                        </a:spcAft>
                      </a:pPr>
                      <a:r>
                        <a:rPr lang="en-US" sz="1400" b="1" dirty="0" smtClean="0"/>
                        <a:t>8</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100" b="0" noProof="0" dirty="0" smtClean="0">
                          <a:solidFill>
                            <a:schemeClr val="tx1"/>
                          </a:solidFill>
                          <a:effectLst/>
                          <a:latin typeface="+mn-lt"/>
                          <a:ea typeface="Times New Roman"/>
                          <a:cs typeface="Times New Roman"/>
                        </a:rPr>
                        <a:t>Yo puedo justificar cómo un personaje responde o cambia mientras la trama avanza hacia una resolución. </a:t>
                      </a:r>
                      <a:r>
                        <a:rPr lang="es-ES_tradnl" sz="1000" b="0" i="1" noProof="0" dirty="0" smtClean="0">
                          <a:latin typeface="+mn-lt"/>
                          <a:ea typeface="Calibri"/>
                          <a:cs typeface="Times New Roman"/>
                        </a:rPr>
                        <a:t>RL.6.3</a:t>
                      </a:r>
                      <a:endParaRPr lang="es-ES_tradnl" sz="1200" b="0" noProof="0" dirty="0" smtClean="0">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3</a:t>
                      </a: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2" name="TextBox 1"/>
          <p:cNvSpPr txBox="1"/>
          <p:nvPr/>
        </p:nvSpPr>
        <p:spPr>
          <a:xfrm>
            <a:off x="685800" y="152400"/>
            <a:ext cx="6400800" cy="943699"/>
          </a:xfrm>
          <a:prstGeom prst="rect">
            <a:avLst/>
          </a:prstGeom>
          <a:noFill/>
        </p:spPr>
        <p:txBody>
          <a:bodyPr wrap="square" lIns="96371" tIns="48186" rIns="96371" bIns="48186" rtlCol="0">
            <a:spAutoFit/>
          </a:bodyPr>
          <a:lstStyle/>
          <a:p>
            <a:r>
              <a:rPr lang="es-ES" sz="1600" u="sng" dirty="0" smtClean="0"/>
              <a:t>Puntuación </a:t>
            </a:r>
            <a:r>
              <a:rPr lang="es-ES" sz="1600" u="sng" dirty="0"/>
              <a:t>del estudiante </a:t>
            </a:r>
          </a:p>
          <a:p>
            <a:r>
              <a:rPr lang="es-ES" sz="1200" dirty="0"/>
              <a:t>Colorea la casilla de color verde si tu respuesta </a:t>
            </a:r>
            <a:r>
              <a:rPr lang="es-ES" sz="1200" dirty="0" smtClean="0"/>
              <a:t>está </a:t>
            </a:r>
            <a:r>
              <a:rPr lang="es-ES" sz="1200" dirty="0"/>
              <a:t>correcta. </a:t>
            </a:r>
            <a:r>
              <a:rPr lang="es-ES" sz="1200" dirty="0" smtClean="0"/>
              <a:t> </a:t>
            </a:r>
          </a:p>
          <a:p>
            <a:r>
              <a:rPr lang="es-ES" sz="1200" dirty="0" smtClean="0"/>
              <a:t>Colorea </a:t>
            </a:r>
            <a:r>
              <a:rPr lang="es-ES" sz="1200" dirty="0"/>
              <a:t>la casilla de color rojo si tu respuesta </a:t>
            </a:r>
            <a:r>
              <a:rPr lang="es-ES" sz="1200" dirty="0" smtClean="0"/>
              <a:t>está </a:t>
            </a:r>
            <a:r>
              <a:rPr lang="es-ES" sz="1200" dirty="0"/>
              <a:t>incorrecta.</a:t>
            </a:r>
          </a:p>
          <a:p>
            <a:endParaRPr lang="en-US" sz="1500" u="sng" dirty="0" smtClean="0"/>
          </a:p>
        </p:txBody>
      </p:sp>
      <p:sp>
        <p:nvSpPr>
          <p:cNvPr id="9" name="Curved Down Arrow 8"/>
          <p:cNvSpPr/>
          <p:nvPr/>
        </p:nvSpPr>
        <p:spPr>
          <a:xfrm rot="920154">
            <a:off x="6346701" y="959598"/>
            <a:ext cx="866137" cy="2730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rot="736940">
            <a:off x="6345146" y="4662675"/>
            <a:ext cx="866137" cy="2730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80992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1" y="839068"/>
            <a:ext cx="6758818" cy="3084159"/>
          </a:xfrm>
          <a:prstGeom prst="rect">
            <a:avLst/>
          </a:prstGeom>
          <a:noFill/>
        </p:spPr>
        <p:txBody>
          <a:bodyPr wrap="square" lIns="101264" tIns="50632" rIns="101264" bIns="50632" rtlCol="0">
            <a:spAutoFit/>
          </a:bodyPr>
          <a:lstStyle/>
          <a:p>
            <a:pPr lvl="0"/>
            <a:r>
              <a:rPr lang="x-none" sz="1781" b="1" u="sng" dirty="0">
                <a:solidFill>
                  <a:prstClr val="black"/>
                </a:solidFill>
              </a:rPr>
              <a:t>Instrucciones</a:t>
            </a:r>
            <a:endParaRPr lang="x-none" sz="1571" dirty="0"/>
          </a:p>
          <a:p>
            <a:r>
              <a:rPr lang="x-none" sz="1152" dirty="0"/>
              <a:t>Las </a:t>
            </a:r>
            <a:r>
              <a:rPr lang="x-none" sz="1152" dirty="0" smtClean="0"/>
              <a:t>Evaluaciones </a:t>
            </a:r>
            <a:r>
              <a:rPr lang="x-none" sz="1152" dirty="0"/>
              <a:t>de HSD para las </a:t>
            </a:r>
            <a:r>
              <a:rPr lang="x-none" sz="1152" dirty="0" smtClean="0"/>
              <a:t>escuela</a:t>
            </a:r>
            <a:r>
              <a:rPr lang="en-US" sz="1152" dirty="0" smtClean="0"/>
              <a:t>s</a:t>
            </a:r>
            <a:r>
              <a:rPr lang="x-none" sz="1152" dirty="0" smtClean="0"/>
              <a:t> </a:t>
            </a:r>
            <a:r>
              <a:rPr lang="x-none" sz="1152" dirty="0"/>
              <a:t>primarias no ofrecen un guión para el maestro, ni son por tiempo. Son una herramienta para tomar decisiones informadas relacionadas con la instrucción.  </a:t>
            </a:r>
          </a:p>
          <a:p>
            <a:endParaRPr lang="x-none" sz="1152" dirty="0"/>
          </a:p>
          <a:p>
            <a:r>
              <a:rPr lang="x-none" sz="1152" dirty="0"/>
              <a:t>Todos los estudiantes deben “avanzar hacia" el punto en que puedan tomar las evaluaciones independientemente, pero muchos necesitarán estrategias que los ayuden a desarrollar académicamente.</a:t>
            </a:r>
          </a:p>
          <a:p>
            <a:endParaRPr lang="x-none" sz="1152" dirty="0"/>
          </a:p>
          <a:p>
            <a:r>
              <a:rPr lang="x-none" sz="1152" dirty="0"/>
              <a:t>La intención de estas evaluaciones no es que los estudiantes "adivinen y verifiquen" las respuestas sólo para terminar una evaluación.   Si ese parece ser el caso, por favor utilice estrategias para obtener un verdadero conocimiento de la habilidad del estudiante, y tome notas de cuándo se necesitaron acomodaciones y qué tipo de acomodaciones fueron necesarias.  </a:t>
            </a:r>
          </a:p>
          <a:p>
            <a:pPr algn="ctr"/>
            <a:r>
              <a:rPr lang="x-none" sz="1152" dirty="0"/>
              <a:t/>
            </a:r>
            <a:br>
              <a:rPr lang="x-none" sz="1152" dirty="0"/>
            </a:br>
            <a:r>
              <a:rPr lang="x-none" sz="1467" b="1" u="sng" dirty="0"/>
              <a:t>Conectando la evaluación con la enseñanza en el salón de clases</a:t>
            </a:r>
          </a:p>
          <a:p>
            <a:r>
              <a:rPr lang="x-none" sz="1152" dirty="0"/>
              <a:t>¿Cómo las evaluaciones se conectan a la enseñanza en el salón de clases? La evaluación no es un evento aislado. Las evaluaciones de HSD son una extensión de la enseñanza en clase. En el salón de clases, las  evaluaciones  continúan su curso y monitorean el progreso hacia el dominio de los estándares.  </a:t>
            </a:r>
          </a:p>
        </p:txBody>
      </p:sp>
      <p:sp>
        <p:nvSpPr>
          <p:cNvPr id="2" name="Rectangle 1"/>
          <p:cNvSpPr/>
          <p:nvPr/>
        </p:nvSpPr>
        <p:spPr>
          <a:xfrm>
            <a:off x="4764314" y="159658"/>
            <a:ext cx="2315029"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sz="1152" b="1" dirty="0">
                <a:solidFill>
                  <a:schemeClr val="tx1"/>
                </a:solidFill>
              </a:rPr>
              <a:t>Ordenar en la Imprenta de HSD…</a:t>
            </a:r>
          </a:p>
          <a:p>
            <a:r>
              <a:rPr lang="en-US" sz="838" dirty="0">
                <a:solidFill>
                  <a:schemeClr val="tx1"/>
                </a:solidFill>
                <a:hlinkClick r:id="rId2"/>
              </a:rPr>
              <a:t>http://www.hsd.k12.or.us/Departments/PrintShop/WebSubmissionForms.aspx</a:t>
            </a:r>
            <a:endParaRPr lang="en-US" sz="838" dirty="0">
              <a:solidFill>
                <a:schemeClr val="tx1"/>
              </a:solidFill>
            </a:endParaRPr>
          </a:p>
          <a:p>
            <a:endParaRPr lang="en-US" sz="838" dirty="0">
              <a:solidFill>
                <a:schemeClr val="tx1"/>
              </a:solidFill>
            </a:endParaRPr>
          </a:p>
        </p:txBody>
      </p:sp>
      <p:graphicFrame>
        <p:nvGraphicFramePr>
          <p:cNvPr id="5" name="Table 4"/>
          <p:cNvGraphicFramePr>
            <a:graphicFrameLocks noGrp="1"/>
          </p:cNvGraphicFramePr>
          <p:nvPr>
            <p:extLst/>
          </p:nvPr>
        </p:nvGraphicFramePr>
        <p:xfrm>
          <a:off x="533400" y="3926399"/>
          <a:ext cx="6545943" cy="5622834"/>
        </p:xfrm>
        <a:graphic>
          <a:graphicData uri="http://schemas.openxmlformats.org/drawingml/2006/table">
            <a:tbl>
              <a:tblPr firstRow="1" bandRow="1">
                <a:tableStyleId>{5940675A-B579-460E-94D1-54222C63F5DA}</a:tableStyleId>
              </a:tblPr>
              <a:tblGrid>
                <a:gridCol w="2394857"/>
                <a:gridCol w="4151086"/>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x-none" sz="1000" b="1" i="1" noProof="0" dirty="0" smtClean="0"/>
                        <a:t>Componentes de la evaluación como prácticas</a:t>
                      </a:r>
                      <a:r>
                        <a:rPr lang="x-none" sz="1000" b="1" i="1" baseline="0" noProof="0" dirty="0" smtClean="0"/>
                        <a:t> de rutina en el salón de clases</a:t>
                      </a:r>
                      <a:r>
                        <a:rPr lang="x-none" sz="1000" noProof="0" dirty="0" smtClean="0"/>
                        <a:t> </a:t>
                      </a:r>
                    </a:p>
                  </a:txBody>
                  <a:tcPr marL="95794" marR="95794"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x-none" sz="1000" b="1" i="1" noProof="0" dirty="0" smtClean="0"/>
                        <a:t>Componentes de la evaluación </a:t>
                      </a:r>
                      <a:endParaRPr lang="x-none" sz="1000" b="1" noProof="0" dirty="0"/>
                    </a:p>
                  </a:txBody>
                  <a:tcPr marL="95794" marR="95794" marT="47897" marB="47897">
                    <a:solidFill>
                      <a:schemeClr val="accent3">
                        <a:lumMod val="20000"/>
                        <a:lumOff val="80000"/>
                      </a:schemeClr>
                    </a:solidFill>
                  </a:tcPr>
                </a:tc>
                <a:tc>
                  <a:txBody>
                    <a:bodyPr/>
                    <a:lstStyle/>
                    <a:p>
                      <a:pPr algn="ctr"/>
                      <a:r>
                        <a:rPr lang="x-none" sz="1000" b="1" noProof="0" dirty="0" smtClean="0"/>
                        <a:t>Componentes de enseñanza</a:t>
                      </a:r>
                      <a:endParaRPr lang="x-none" sz="1000" b="1" noProof="0" dirty="0"/>
                    </a:p>
                  </a:txBody>
                  <a:tcPr marL="95794" marR="95794" marT="47897" marB="47897">
                    <a:solidFill>
                      <a:schemeClr val="accent3">
                        <a:lumMod val="20000"/>
                        <a:lumOff val="80000"/>
                      </a:schemeClr>
                    </a:solidFill>
                  </a:tcPr>
                </a:tc>
              </a:tr>
              <a:tr h="239486">
                <a:tc>
                  <a:txBody>
                    <a:bodyPr/>
                    <a:lstStyle/>
                    <a:p>
                      <a:r>
                        <a:rPr lang="x-none" sz="900" noProof="0" dirty="0" smtClean="0"/>
                        <a:t>Pre-evaluaciones</a:t>
                      </a:r>
                      <a:endParaRPr lang="x-none" sz="900" noProof="0" dirty="0"/>
                    </a:p>
                  </a:txBody>
                  <a:tcPr marL="95794" marR="95794"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900" noProof="0" dirty="0" smtClean="0"/>
                        <a:t>Utilizar las </a:t>
                      </a:r>
                      <a:r>
                        <a:rPr lang="x-none" sz="900" b="1" noProof="0" dirty="0" smtClean="0">
                          <a:solidFill>
                            <a:schemeClr val="tx1"/>
                          </a:solidFill>
                        </a:rPr>
                        <a:t>Tareas de progresión del aprendizaje</a:t>
                      </a:r>
                      <a:r>
                        <a:rPr lang="x-none" sz="900" b="1" baseline="0" noProof="0" dirty="0" smtClean="0">
                          <a:solidFill>
                            <a:schemeClr val="tx1"/>
                          </a:solidFill>
                        </a:rPr>
                        <a:t> </a:t>
                      </a:r>
                      <a:r>
                        <a:rPr lang="x-none" sz="900" baseline="0" noProof="0" dirty="0" smtClean="0"/>
                        <a:t>DOK por niveles para monitorear el dominio de los estándares.</a:t>
                      </a:r>
                      <a:endParaRPr lang="x-none" sz="900" noProof="0" dirty="0" smtClean="0"/>
                    </a:p>
                  </a:txBody>
                  <a:tcPr marL="95794" marR="95794" marT="47897" marB="47897" anchor="ctr">
                    <a:solidFill>
                      <a:schemeClr val="bg1"/>
                    </a:solidFill>
                  </a:tcPr>
                </a:tc>
              </a:tr>
              <a:tr h="239486">
                <a:tc>
                  <a:txBody>
                    <a:bodyPr/>
                    <a:lstStyle/>
                    <a:p>
                      <a:r>
                        <a:rPr lang="x-none" sz="900" noProof="0" dirty="0" smtClean="0"/>
                        <a:t>Nivel DOK estándar </a:t>
                      </a:r>
                      <a:endParaRPr lang="x-none" sz="900" noProof="0" dirty="0"/>
                    </a:p>
                  </a:txBody>
                  <a:tcPr marL="95794" marR="95794" marT="47897" marB="47897">
                    <a:solidFill>
                      <a:schemeClr val="bg1"/>
                    </a:solidFill>
                  </a:tcPr>
                </a:tc>
                <a:tc vMerge="1">
                  <a:txBody>
                    <a:bodyPr/>
                    <a:lstStyle/>
                    <a:p>
                      <a:endParaRPr lang="en-US" sz="900" dirty="0"/>
                    </a:p>
                  </a:txBody>
                  <a:tcPr>
                    <a:solidFill>
                      <a:schemeClr val="bg1"/>
                    </a:solidFill>
                  </a:tcPr>
                </a:tc>
              </a:tr>
              <a:tr h="239486">
                <a:tc>
                  <a:txBody>
                    <a:bodyPr/>
                    <a:lstStyle/>
                    <a:p>
                      <a:r>
                        <a:rPr lang="x-none" sz="900" noProof="0" dirty="0" smtClean="0"/>
                        <a:t>50% texto</a:t>
                      </a:r>
                      <a:r>
                        <a:rPr lang="x-none" sz="900" baseline="0" noProof="0" dirty="0" smtClean="0"/>
                        <a:t> literario y 50% texto informativo</a:t>
                      </a:r>
                      <a:endParaRPr lang="x-none" sz="900" noProof="0" dirty="0"/>
                    </a:p>
                  </a:txBody>
                  <a:tcPr marL="95794" marR="95794" marT="47897" marB="47897">
                    <a:solidFill>
                      <a:schemeClr val="bg1"/>
                    </a:solidFill>
                  </a:tcPr>
                </a:tc>
                <a:tc>
                  <a:txBody>
                    <a:bodyPr/>
                    <a:lstStyle/>
                    <a:p>
                      <a:r>
                        <a:rPr lang="x-none" sz="900" noProof="0" dirty="0" smtClean="0"/>
                        <a:t>Los</a:t>
                      </a:r>
                      <a:r>
                        <a:rPr lang="x-none" sz="900" baseline="0" noProof="0" dirty="0" smtClean="0"/>
                        <a:t> estudiantes tienen igual acceso a ambos tipos de textos.</a:t>
                      </a:r>
                      <a:endParaRPr lang="x-none" sz="900" noProof="0" dirty="0"/>
                    </a:p>
                  </a:txBody>
                  <a:tcPr marL="95794" marR="95794" marT="47897" marB="47897">
                    <a:solidFill>
                      <a:schemeClr val="bg1"/>
                    </a:solidFill>
                  </a:tcPr>
                </a:tc>
              </a:tr>
              <a:tr h="383177">
                <a:tc>
                  <a:txBody>
                    <a:bodyPr/>
                    <a:lstStyle/>
                    <a:p>
                      <a:r>
                        <a:rPr lang="x-none" sz="900" noProof="0" dirty="0" smtClean="0"/>
                        <a:t>Texto</a:t>
                      </a:r>
                      <a:r>
                        <a:rPr lang="x-none" sz="900" baseline="0" noProof="0" dirty="0" smtClean="0"/>
                        <a:t> a nivel de grado de rico contenido </a:t>
                      </a:r>
                      <a:endParaRPr lang="x-none" sz="900" noProof="0" dirty="0"/>
                    </a:p>
                  </a:txBody>
                  <a:tcPr marL="95794" marR="95794" marT="47897" marB="47897">
                    <a:solidFill>
                      <a:schemeClr val="bg1"/>
                    </a:solidFill>
                  </a:tcPr>
                </a:tc>
                <a:tc>
                  <a:txBody>
                    <a:bodyPr/>
                    <a:lstStyle/>
                    <a:p>
                      <a:r>
                        <a:rPr lang="x-none" sz="900" noProof="0" dirty="0" smtClean="0"/>
                        <a:t>Todos los estudiantes leen textos a nivel de grado; textos ricos en contenido  (con las estrategias de enseñanza necesarias).</a:t>
                      </a:r>
                      <a:endParaRPr lang="x-none" sz="900" noProof="0" dirty="0"/>
                    </a:p>
                  </a:txBody>
                  <a:tcPr marL="95794" marR="95794" marT="47897" marB="47897">
                    <a:solidFill>
                      <a:schemeClr val="bg1"/>
                    </a:solidFill>
                  </a:tcPr>
                </a:tc>
              </a:tr>
              <a:tr h="383177">
                <a:tc>
                  <a:txBody>
                    <a:bodyPr/>
                    <a:lstStyle/>
                    <a:p>
                      <a:r>
                        <a:rPr lang="x-none" sz="900" noProof="0" dirty="0" smtClean="0"/>
                        <a:t>Vocabulario académico estándar</a:t>
                      </a:r>
                      <a:endParaRPr lang="x-none" sz="900" baseline="0" noProof="0" dirty="0" smtClean="0"/>
                    </a:p>
                    <a:p>
                      <a:r>
                        <a:rPr lang="x-none" sz="900" baseline="0" noProof="0" dirty="0" smtClean="0"/>
                        <a:t>Vocabulario de contenido</a:t>
                      </a:r>
                      <a:endParaRPr lang="x-none" sz="900" noProof="0" dirty="0"/>
                    </a:p>
                  </a:txBody>
                  <a:tcPr marL="95794" marR="95794" marT="47897" marB="47897" anchor="ctr">
                    <a:solidFill>
                      <a:schemeClr val="bg1"/>
                    </a:solidFill>
                  </a:tcPr>
                </a:tc>
                <a:tc>
                  <a:txBody>
                    <a:bodyPr/>
                    <a:lstStyle/>
                    <a:p>
                      <a:r>
                        <a:rPr lang="x-none" sz="900" noProof="0" dirty="0" smtClean="0"/>
                        <a:t>Hacer preguntas utilizando</a:t>
                      </a:r>
                      <a:r>
                        <a:rPr lang="x-none" sz="900" baseline="0" noProof="0" dirty="0" smtClean="0"/>
                        <a:t> el vocabulario estándar, así como vocabulario de contenido.</a:t>
                      </a:r>
                      <a:endParaRPr lang="x-none" sz="900" noProof="0" dirty="0"/>
                    </a:p>
                  </a:txBody>
                  <a:tcPr marL="95794" marR="95794" marT="47897" marB="47897" anchor="ctr">
                    <a:solidFill>
                      <a:schemeClr val="bg1"/>
                    </a:solidFill>
                  </a:tcPr>
                </a:tc>
              </a:tr>
              <a:tr h="239486">
                <a:tc>
                  <a:txBody>
                    <a:bodyPr/>
                    <a:lstStyle/>
                    <a:p>
                      <a:r>
                        <a:rPr lang="x-none" sz="900" noProof="0" dirty="0" smtClean="0"/>
                        <a:t>Preguntas dependientes del texto</a:t>
                      </a:r>
                      <a:endParaRPr lang="x-none" sz="900" noProof="0" dirty="0"/>
                    </a:p>
                  </a:txBody>
                  <a:tcPr marL="95794" marR="95794" marT="47897" marB="47897">
                    <a:solidFill>
                      <a:schemeClr val="bg1"/>
                    </a:solidFill>
                  </a:tcPr>
                </a:tc>
                <a:tc>
                  <a:txBody>
                    <a:bodyPr/>
                    <a:lstStyle/>
                    <a:p>
                      <a:r>
                        <a:rPr lang="x-none" sz="900" noProof="0" dirty="0" smtClean="0"/>
                        <a:t>Hacer preguntas que</a:t>
                      </a:r>
                      <a:r>
                        <a:rPr lang="x-none" sz="900" baseline="0" noProof="0" dirty="0" smtClean="0"/>
                        <a:t> dependen del texto, utilizando los niveles </a:t>
                      </a:r>
                      <a:r>
                        <a:rPr lang="en-US" sz="900" baseline="0" noProof="0" dirty="0" smtClean="0"/>
                        <a:t>DOK de </a:t>
                      </a:r>
                      <a:r>
                        <a:rPr lang="en-US" sz="900" baseline="0" noProof="0" dirty="0" err="1" smtClean="0"/>
                        <a:t>los</a:t>
                      </a:r>
                      <a:r>
                        <a:rPr lang="en-US" sz="900" baseline="0" noProof="0" dirty="0" smtClean="0"/>
                        <a:t> </a:t>
                      </a:r>
                      <a:r>
                        <a:rPr lang="x-none" sz="900" baseline="0" noProof="0" dirty="0" smtClean="0"/>
                        <a:t>estándares.</a:t>
                      </a:r>
                      <a:endParaRPr lang="x-none" sz="900" noProof="0" dirty="0"/>
                    </a:p>
                  </a:txBody>
                  <a:tcPr marL="95794" marR="95794" marT="47897" marB="47897">
                    <a:solidFill>
                      <a:schemeClr val="bg1"/>
                    </a:solidFill>
                  </a:tcPr>
                </a:tc>
              </a:tr>
              <a:tr h="383177">
                <a:tc>
                  <a:txBody>
                    <a:bodyPr/>
                    <a:lstStyle/>
                    <a:p>
                      <a:r>
                        <a:rPr lang="x-none" sz="900" noProof="0" dirty="0" smtClean="0"/>
                        <a:t>Respuestas de</a:t>
                      </a:r>
                      <a:r>
                        <a:rPr lang="x-none" sz="900" baseline="0" noProof="0" dirty="0" smtClean="0"/>
                        <a:t> selección múltiple y respuestas construidas</a:t>
                      </a:r>
                      <a:endParaRPr lang="x-none" sz="900" noProof="0" dirty="0"/>
                    </a:p>
                  </a:txBody>
                  <a:tcPr marL="95794" marR="95794" marT="47897" marB="47897" anchor="ctr">
                    <a:solidFill>
                      <a:schemeClr val="bg1"/>
                    </a:solidFill>
                  </a:tcPr>
                </a:tc>
                <a:tc>
                  <a:txBody>
                    <a:bodyPr/>
                    <a:lstStyle/>
                    <a:p>
                      <a:r>
                        <a:rPr lang="x-none" sz="900" noProof="0" dirty="0" smtClean="0"/>
                        <a:t>Los</a:t>
                      </a:r>
                      <a:r>
                        <a:rPr lang="x-none" sz="900" baseline="0" noProof="0" dirty="0" smtClean="0"/>
                        <a:t> estudiantes tienen muchas oportunidades para responder preguntas de selección múltiple o de respuesta construida</a:t>
                      </a:r>
                      <a:r>
                        <a:rPr lang="x-none" sz="900" noProof="0" dirty="0" smtClean="0"/>
                        <a:t>.</a:t>
                      </a:r>
                      <a:endParaRPr lang="x-none" sz="900" noProof="0" dirty="0"/>
                    </a:p>
                  </a:txBody>
                  <a:tcPr marL="95794" marR="95794" marT="47897" marB="47897" anchor="ctr">
                    <a:solidFill>
                      <a:schemeClr val="bg1"/>
                    </a:solidFill>
                  </a:tcPr>
                </a:tc>
              </a:tr>
              <a:tr h="526869">
                <a:tc>
                  <a:txBody>
                    <a:bodyPr/>
                    <a:lstStyle/>
                    <a:p>
                      <a:r>
                        <a:rPr lang="x-none" sz="900" noProof="0" dirty="0" smtClean="0"/>
                        <a:t>Lectura con objetivo (con un propósito)</a:t>
                      </a:r>
                      <a:endParaRPr lang="x-none" sz="900" noProof="0" dirty="0"/>
                    </a:p>
                  </a:txBody>
                  <a:tcPr marL="95794" marR="95794" marT="47897" marB="47897" anchor="ctr">
                    <a:solidFill>
                      <a:schemeClr val="bg1"/>
                    </a:solidFill>
                  </a:tcPr>
                </a:tc>
                <a:tc>
                  <a:txBody>
                    <a:bodyPr/>
                    <a:lstStyle/>
                    <a:p>
                      <a:r>
                        <a:rPr lang="x-none" sz="900" noProof="0" dirty="0" smtClean="0"/>
                        <a:t>Evaluar </a:t>
                      </a:r>
                      <a:r>
                        <a:rPr lang="x-none" sz="900" baseline="0" noProof="0" dirty="0" smtClean="0"/>
                        <a:t>la comprensión utilizando textos nunca antes vistos (sin embargo el tema o tópico debe ser a nivel de grado, “agradable” o familiar) y las rúbricas de lectura.</a:t>
                      </a:r>
                      <a:endParaRPr lang="x-none" sz="900" noProof="0" dirty="0"/>
                    </a:p>
                  </a:txBody>
                  <a:tcPr marL="95794" marR="95794" marT="47897" marB="47897" anchor="ctr">
                    <a:solidFill>
                      <a:schemeClr val="bg1"/>
                    </a:solidFill>
                  </a:tcPr>
                </a:tc>
              </a:tr>
              <a:tr h="383177">
                <a:tc>
                  <a:txBody>
                    <a:bodyPr/>
                    <a:lstStyle/>
                    <a:p>
                      <a:r>
                        <a:rPr lang="x-none" sz="900" noProof="0" dirty="0" smtClean="0"/>
                        <a:t>Tomar notas</a:t>
                      </a:r>
                      <a:endParaRPr lang="x-none" sz="900" noProof="0" dirty="0"/>
                    </a:p>
                  </a:txBody>
                  <a:tcPr marL="95794" marR="95794" marT="47897" marB="47897" anchor="ctr">
                    <a:solidFill>
                      <a:schemeClr val="bg1"/>
                    </a:solidFill>
                  </a:tcPr>
                </a:tc>
                <a:tc>
                  <a:txBody>
                    <a:bodyPr/>
                    <a:lstStyle/>
                    <a:p>
                      <a:r>
                        <a:rPr lang="x-none" sz="900" noProof="0" dirty="0" smtClean="0"/>
                        <a:t>Los</a:t>
                      </a:r>
                      <a:r>
                        <a:rPr lang="x-none" sz="900" baseline="0" noProof="0" dirty="0" smtClean="0"/>
                        <a:t> estudiantes “toman notas” a medida que leen para identificar la idea central o principal, y sus detalles de apoyo.  </a:t>
                      </a:r>
                      <a:endParaRPr lang="x-none" sz="900" noProof="0" dirty="0"/>
                    </a:p>
                  </a:txBody>
                  <a:tcPr marL="95794" marR="95794" marT="47897" marB="47897" anchor="ctr">
                    <a:solidFill>
                      <a:schemeClr val="bg1"/>
                    </a:solidFill>
                  </a:tcPr>
                </a:tc>
              </a:tr>
              <a:tr h="239486">
                <a:tc>
                  <a:txBody>
                    <a:bodyPr/>
                    <a:lstStyle/>
                    <a:p>
                      <a:r>
                        <a:rPr lang="x-none" sz="900" noProof="0" dirty="0" smtClean="0"/>
                        <a:t>Rúbricas de SBAC en lectura</a:t>
                      </a:r>
                      <a:r>
                        <a:rPr lang="x-none" sz="900" baseline="0" noProof="0" dirty="0" smtClean="0"/>
                        <a:t>/escritura</a:t>
                      </a:r>
                      <a:endParaRPr lang="x-none" sz="900" noProof="0" dirty="0"/>
                    </a:p>
                  </a:txBody>
                  <a:tcPr marL="95794" marR="95794" marT="47897" marB="47897">
                    <a:solidFill>
                      <a:schemeClr val="bg1"/>
                    </a:solidFill>
                  </a:tcPr>
                </a:tc>
                <a:tc>
                  <a:txBody>
                    <a:bodyPr/>
                    <a:lstStyle/>
                    <a:p>
                      <a:r>
                        <a:rPr lang="x-none" sz="900" noProof="0" dirty="0" smtClean="0"/>
                        <a:t>Utilizar </a:t>
                      </a:r>
                      <a:r>
                        <a:rPr lang="x-none" sz="900" baseline="0" noProof="0" dirty="0" smtClean="0"/>
                        <a:t>las rúbricas de </a:t>
                      </a:r>
                      <a:r>
                        <a:rPr lang="x-none" sz="900" noProof="0" dirty="0" smtClean="0"/>
                        <a:t>SBAC para acceder</a:t>
                      </a:r>
                      <a:r>
                        <a:rPr lang="x-none" sz="900" baseline="0" noProof="0" dirty="0" smtClean="0"/>
                        <a:t> a la lectura/escritura.</a:t>
                      </a:r>
                      <a:endParaRPr lang="x-none" sz="900" noProof="0" dirty="0"/>
                    </a:p>
                  </a:txBody>
                  <a:tcPr marL="95794" marR="95794" marT="47897" marB="47897">
                    <a:solidFill>
                      <a:schemeClr val="bg1"/>
                    </a:solidFill>
                  </a:tcPr>
                </a:tc>
              </a:tr>
              <a:tr h="383177">
                <a:tc>
                  <a:txBody>
                    <a:bodyPr/>
                    <a:lstStyle/>
                    <a:p>
                      <a:r>
                        <a:rPr lang="x-none" sz="900" noProof="0" dirty="0" smtClean="0"/>
                        <a:t>Leer para escribir modelos fundamentados en la</a:t>
                      </a:r>
                      <a:r>
                        <a:rPr lang="x-none" sz="900" baseline="0" noProof="0" dirty="0" smtClean="0"/>
                        <a:t> </a:t>
                      </a:r>
                      <a:r>
                        <a:rPr lang="x-none" sz="900" noProof="0" dirty="0" smtClean="0"/>
                        <a:t>evidencia</a:t>
                      </a:r>
                      <a:endParaRPr lang="x-none" sz="900" noProof="0" dirty="0"/>
                    </a:p>
                  </a:txBody>
                  <a:tcPr marL="95794" marR="95794" marT="47897" marB="47897" anchor="ctr">
                    <a:noFill/>
                  </a:tcPr>
                </a:tc>
                <a:tc>
                  <a:txBody>
                    <a:bodyPr/>
                    <a:lstStyle/>
                    <a:p>
                      <a:r>
                        <a:rPr lang="x-none" sz="900" noProof="0" dirty="0" smtClean="0"/>
                        <a:t>Los estudiantes leen, hablan y escriben sobre un tema utilizando evidencia del texto para apoyar inferencias, conclusiones y generalizaciones.</a:t>
                      </a:r>
                      <a:endParaRPr lang="x-none" sz="900" noProof="0" dirty="0"/>
                    </a:p>
                  </a:txBody>
                  <a:tcPr marL="95794" marR="95794" marT="47897" marB="47897" anchor="ctr">
                    <a:solidFill>
                      <a:schemeClr val="bg1"/>
                    </a:solidFill>
                  </a:tcPr>
                </a:tc>
              </a:tr>
              <a:tr h="526869">
                <a:tc>
                  <a:txBody>
                    <a:bodyPr/>
                    <a:lstStyle/>
                    <a:p>
                      <a:r>
                        <a:rPr lang="x-none" sz="900" noProof="0" dirty="0" smtClean="0"/>
                        <a:t>Escribir y revisar</a:t>
                      </a:r>
                      <a:endParaRPr lang="x-none" sz="900" noProof="0" dirty="0"/>
                    </a:p>
                  </a:txBody>
                  <a:tcPr marL="95794" marR="95794" marT="47897" marB="47897" anchor="ctr">
                    <a:solidFill>
                      <a:schemeClr val="bg1"/>
                    </a:solidFill>
                  </a:tcPr>
                </a:tc>
                <a:tc>
                  <a:txBody>
                    <a:bodyPr/>
                    <a:lstStyle/>
                    <a:p>
                      <a:r>
                        <a:rPr lang="x-none" sz="900" noProof="0" dirty="0" smtClean="0"/>
                        <a:t>Los estudiantes revisan textos breves, corrigen la gramática y el lenguaje/vocabulario en contexto, y escriben textos breves (se debe</a:t>
                      </a:r>
                      <a:r>
                        <a:rPr lang="x-none" sz="900" baseline="0" noProof="0" dirty="0" smtClean="0"/>
                        <a:t> utilizar la rúbrica de escritos breves</a:t>
                      </a:r>
                      <a:r>
                        <a:rPr lang="x-none" sz="900" noProof="0" dirty="0" smtClean="0"/>
                        <a:t>).</a:t>
                      </a:r>
                      <a:endParaRPr lang="x-none" sz="900" noProof="0" dirty="0"/>
                    </a:p>
                  </a:txBody>
                  <a:tcPr marL="95794" marR="95794" marT="47897" marB="47897" anchor="ctr">
                    <a:solidFill>
                      <a:schemeClr val="bg1"/>
                    </a:solidFill>
                  </a:tcPr>
                </a:tc>
              </a:tr>
              <a:tr h="814251">
                <a:tc>
                  <a:txBody>
                    <a:bodyPr/>
                    <a:lstStyle/>
                    <a:p>
                      <a:r>
                        <a:rPr lang="x-none" sz="900" noProof="0" dirty="0" smtClean="0"/>
                        <a:t>Tareas</a:t>
                      </a:r>
                      <a:r>
                        <a:rPr lang="x-none" sz="900" baseline="0" noProof="0" dirty="0" smtClean="0"/>
                        <a:t> de rendimiento</a:t>
                      </a:r>
                      <a:endParaRPr lang="x-none" sz="900" noProof="0" dirty="0"/>
                    </a:p>
                  </a:txBody>
                  <a:tcPr marL="95794" marR="95794" marT="47897" marB="47897" anchor="ctr">
                    <a:solidFill>
                      <a:schemeClr val="bg1"/>
                    </a:solidFill>
                  </a:tcPr>
                </a:tc>
                <a:tc>
                  <a:txBody>
                    <a:bodyPr/>
                    <a:lstStyle/>
                    <a:p>
                      <a:r>
                        <a:rPr lang="x-none" sz="900" noProof="0" dirty="0" smtClean="0"/>
                        <a:t>Los estudiantes leen, escriben, hablan e investigan un tema guiado por una idea central o meta a través de una unidad o unidades de estudio con criterios totalmente definidos, que culmina en un producto final o "tarea de rendimiento." El producto final puede ser una composición completa, un discurso (usando las rúbricas SBAC) u otro medio que reúna</a:t>
                      </a:r>
                      <a:r>
                        <a:rPr lang="x-none" sz="900" baseline="0" noProof="0" dirty="0" smtClean="0"/>
                        <a:t> todos los </a:t>
                      </a:r>
                      <a:r>
                        <a:rPr lang="x-none" sz="900" noProof="0" dirty="0" smtClean="0"/>
                        <a:t>criterios.</a:t>
                      </a:r>
                      <a:endParaRPr lang="x-none" sz="900" noProof="0" dirty="0"/>
                    </a:p>
                  </a:txBody>
                  <a:tcPr marL="95794" marR="95794" marT="47897" marB="47897" anchor="ctr">
                    <a:solidFill>
                      <a:schemeClr val="bg1"/>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4</a:t>
            </a:fld>
            <a:endParaRPr lang="en-US" dirty="0"/>
          </a:p>
        </p:txBody>
      </p:sp>
    </p:spTree>
    <p:extLst>
      <p:ext uri="{BB962C8B-B14F-4D97-AF65-F5344CB8AC3E}">
        <p14:creationId xmlns:p14="http://schemas.microsoft.com/office/powerpoint/2010/main" val="3792326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5</a:t>
            </a:fld>
            <a:endParaRPr lang="en-US" dirty="0"/>
          </a:p>
        </p:txBody>
      </p:sp>
      <p:sp>
        <p:nvSpPr>
          <p:cNvPr id="3" name="TextBox 2"/>
          <p:cNvSpPr txBox="1"/>
          <p:nvPr/>
        </p:nvSpPr>
        <p:spPr>
          <a:xfrm>
            <a:off x="304800" y="304800"/>
            <a:ext cx="7078980" cy="8373898"/>
          </a:xfrm>
          <a:prstGeom prst="rect">
            <a:avLst/>
          </a:prstGeom>
          <a:noFill/>
        </p:spPr>
        <p:txBody>
          <a:bodyPr wrap="square" lIns="95889" tIns="47944" rIns="95889" bIns="47944" rtlCol="0">
            <a:spAutoFit/>
          </a:bodyPr>
          <a:lstStyle/>
          <a:p>
            <a:pPr algn="ctr"/>
            <a:r>
              <a:rPr lang="x-none" sz="1506" b="1" dirty="0" smtClean="0"/>
              <a:t>Determinando textos a nivel de grado</a:t>
            </a:r>
          </a:p>
          <a:p>
            <a:pPr algn="ctr"/>
            <a:endParaRPr lang="x-none" sz="800" b="1" dirty="0" smtClean="0"/>
          </a:p>
          <a:p>
            <a:r>
              <a:rPr lang="x-none" sz="1506" dirty="0" smtClean="0"/>
              <a:t>Un texto a nivel de grado se determina utilizando una combinación tanto de las nuevas escalas cuantitativas como de las medidas cualitativas de los CCSS.</a:t>
            </a:r>
          </a:p>
          <a:p>
            <a:endParaRPr lang="x-none" sz="1506" dirty="0" smtClean="0"/>
          </a:p>
          <a:p>
            <a:r>
              <a:rPr lang="x-none" sz="1506" b="1" dirty="0" smtClean="0"/>
              <a:t>Ejemplo</a:t>
            </a:r>
            <a:r>
              <a:rPr lang="x-none" sz="1506" dirty="0" smtClean="0"/>
              <a:t>:  Si el grado equivalente de un texto es </a:t>
            </a:r>
            <a:r>
              <a:rPr lang="x-none" sz="1788" b="1" dirty="0" smtClean="0">
                <a:solidFill>
                  <a:srgbClr val="0070C0"/>
                </a:solidFill>
              </a:rPr>
              <a:t>6.8</a:t>
            </a:r>
            <a:r>
              <a:rPr lang="x-none" sz="1506" dirty="0" smtClean="0"/>
              <a:t> y tiene una medida </a:t>
            </a:r>
            <a:r>
              <a:rPr lang="x-none" sz="1506" i="1" dirty="0" err="1" smtClean="0"/>
              <a:t>lexile</a:t>
            </a:r>
            <a:r>
              <a:rPr lang="x-none" sz="1506" dirty="0" smtClean="0"/>
              <a:t> de </a:t>
            </a:r>
            <a:r>
              <a:rPr lang="x-none" sz="1788" b="1" dirty="0" smtClean="0">
                <a:solidFill>
                  <a:srgbClr val="0070C0"/>
                </a:solidFill>
              </a:rPr>
              <a:t>970</a:t>
            </a:r>
            <a:r>
              <a:rPr lang="x-none" sz="1506" dirty="0" smtClean="0"/>
              <a:t>, los datos cuantitativos muestran que la ubicación debe ser </a:t>
            </a:r>
            <a:r>
              <a:rPr lang="x-none" sz="1506" b="1" dirty="0" smtClean="0"/>
              <a:t>entre los grados  4 y 8.</a:t>
            </a:r>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r>
              <a:rPr lang="x-none" sz="1506" b="1" dirty="0" smtClean="0"/>
              <a:t>Cuatro medidas </a:t>
            </a:r>
            <a:r>
              <a:rPr lang="x-none" sz="1506" dirty="0" smtClean="0"/>
              <a:t>cualitativas pueden examinarse desde la banda inferior de 4</a:t>
            </a:r>
            <a:r>
              <a:rPr lang="x-none" sz="1506" baseline="30000" dirty="0" smtClean="0"/>
              <a:t>to</a:t>
            </a:r>
            <a:r>
              <a:rPr lang="x-none" sz="1506" dirty="0" smtClean="0"/>
              <a:t> grado  hasta la banda superior de 8</a:t>
            </a:r>
            <a:r>
              <a:rPr lang="x-none" sz="1506" baseline="30000" dirty="0" smtClean="0"/>
              <a:t>vo</a:t>
            </a:r>
            <a:r>
              <a:rPr lang="x-none" sz="1506" dirty="0" smtClean="0"/>
              <a:t> grado para determinar la legibilidad a nivel de grado.</a:t>
            </a:r>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endParaRPr lang="x-none" sz="1506" dirty="0" smtClean="0"/>
          </a:p>
          <a:p>
            <a:r>
              <a:rPr lang="x-none" sz="1506" dirty="0" smtClean="0"/>
              <a:t>La combinación de la escala </a:t>
            </a:r>
            <a:r>
              <a:rPr lang="x-none" sz="1506" b="1" dirty="0" smtClean="0"/>
              <a:t>cuantitativa</a:t>
            </a:r>
            <a:r>
              <a:rPr lang="x-none" sz="1506" dirty="0" smtClean="0"/>
              <a:t> y las medidas </a:t>
            </a:r>
            <a:r>
              <a:rPr lang="x-none" sz="1506" b="1" dirty="0" smtClean="0"/>
              <a:t>cualitativas</a:t>
            </a:r>
            <a:r>
              <a:rPr lang="x-none" sz="1506" dirty="0" smtClean="0"/>
              <a:t>, para este texto en particular, muestra que el mejor nivel de legibilidad para este texto sería 6</a:t>
            </a:r>
            <a:r>
              <a:rPr lang="x-none" sz="1506" baseline="30000" dirty="0" smtClean="0"/>
              <a:t>to </a:t>
            </a:r>
            <a:r>
              <a:rPr lang="x-none" sz="1506" dirty="0" smtClean="0"/>
              <a:t>grado.</a:t>
            </a:r>
          </a:p>
          <a:p>
            <a:endParaRPr lang="x-none" sz="1506" dirty="0"/>
          </a:p>
        </p:txBody>
      </p:sp>
      <p:graphicFrame>
        <p:nvGraphicFramePr>
          <p:cNvPr id="10" name="Table 9"/>
          <p:cNvGraphicFramePr>
            <a:graphicFrameLocks noGrp="1"/>
          </p:cNvGraphicFramePr>
          <p:nvPr>
            <p:extLst/>
          </p:nvPr>
        </p:nvGraphicFramePr>
        <p:xfrm>
          <a:off x="533400" y="1936971"/>
          <a:ext cx="6014720" cy="1909784"/>
        </p:xfrm>
        <a:graphic>
          <a:graphicData uri="http://schemas.openxmlformats.org/drawingml/2006/table">
            <a:tbl>
              <a:tblPr/>
              <a:tblGrid>
                <a:gridCol w="2124794"/>
                <a:gridCol w="1944624"/>
                <a:gridCol w="1945302"/>
              </a:tblGrid>
              <a:tr h="480568">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01752">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8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5975">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8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539">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88640" y="2723154"/>
            <a:ext cx="3251200" cy="552226"/>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grpSp>
      <p:graphicFrame>
        <p:nvGraphicFramePr>
          <p:cNvPr id="14" name="Table 13"/>
          <p:cNvGraphicFramePr>
            <a:graphicFrameLocks noGrp="1"/>
          </p:cNvGraphicFramePr>
          <p:nvPr>
            <p:extLst/>
          </p:nvPr>
        </p:nvGraphicFramePr>
        <p:xfrm>
          <a:off x="254000" y="4585715"/>
          <a:ext cx="6908800" cy="3093366"/>
        </p:xfrm>
        <a:graphic>
          <a:graphicData uri="http://schemas.openxmlformats.org/drawingml/2006/table">
            <a:tbl>
              <a:tblPr firstRow="1" bandRow="1">
                <a:tableStyleId>{5940675A-B579-460E-94D1-54222C63F5DA}</a:tableStyleId>
              </a:tblPr>
              <a:tblGrid>
                <a:gridCol w="1381760"/>
                <a:gridCol w="1451087"/>
                <a:gridCol w="1393713"/>
                <a:gridCol w="1056640"/>
                <a:gridCol w="863600"/>
                <a:gridCol w="762000"/>
              </a:tblGrid>
              <a:tr h="315558">
                <a:tc rowSpan="2">
                  <a:txBody>
                    <a:bodyPr/>
                    <a:lstStyle/>
                    <a:p>
                      <a:pPr algn="ctr"/>
                      <a:endParaRPr lang="x-none" sz="1000" noProof="0" dirty="0" smtClean="0">
                        <a:solidFill>
                          <a:srgbClr val="002060"/>
                        </a:solidFill>
                      </a:endParaRPr>
                    </a:p>
                    <a:p>
                      <a:pPr algn="ctr"/>
                      <a:r>
                        <a:rPr lang="x-none" sz="1000" b="1" u="sng" noProof="0" dirty="0" smtClean="0">
                          <a:solidFill>
                            <a:srgbClr val="002060"/>
                          </a:solidFill>
                          <a:effectLst>
                            <a:outerShdw blurRad="38100" dist="38100" dir="2700000" algn="tl">
                              <a:srgbClr val="000000">
                                <a:alpha val="43137"/>
                              </a:srgbClr>
                            </a:outerShdw>
                          </a:effectLst>
                        </a:rPr>
                        <a:t>4 factores cualitativos</a:t>
                      </a:r>
                      <a:endParaRPr lang="x-none" sz="1000" b="1" u="sng" noProof="0" dirty="0">
                        <a:solidFill>
                          <a:srgbClr val="002060"/>
                        </a:solidFill>
                        <a:effectLst>
                          <a:outerShdw blurRad="38100" dist="38100" dir="2700000" algn="tl">
                            <a:srgbClr val="000000">
                              <a:alpha val="43137"/>
                            </a:srgbClr>
                          </a:outerShdw>
                        </a:effectLst>
                      </a:endParaRPr>
                    </a:p>
                  </a:txBody>
                  <a:tcPr marL="97536" marR="97536" marT="47334" marB="47334" anchor="ctr"/>
                </a:tc>
                <a:tc gridSpan="5">
                  <a:txBody>
                    <a:bodyPr/>
                    <a:lstStyle/>
                    <a:p>
                      <a:pPr algn="ctr"/>
                      <a:r>
                        <a:rPr lang="x-none" sz="1400" b="1" noProof="0" dirty="0" smtClean="0">
                          <a:solidFill>
                            <a:srgbClr val="002060"/>
                          </a:solidFill>
                        </a:rPr>
                        <a:t>Clasifica el texto desde más</a:t>
                      </a:r>
                      <a:r>
                        <a:rPr lang="x-none" sz="1400" b="1" baseline="0" noProof="0" dirty="0" smtClean="0">
                          <a:solidFill>
                            <a:srgbClr val="002060"/>
                          </a:solidFill>
                        </a:rPr>
                        <a:t> fácil hasta más difícil, </a:t>
                      </a:r>
                      <a:r>
                        <a:rPr lang="x-none" sz="1400" b="1" u="sng" baseline="0" noProof="0" dirty="0" smtClean="0">
                          <a:solidFill>
                            <a:srgbClr val="002060"/>
                          </a:solidFill>
                        </a:rPr>
                        <a:t>entre las bandas</a:t>
                      </a:r>
                      <a:r>
                        <a:rPr lang="x-none" sz="1400" b="1" baseline="0" noProof="0" dirty="0" smtClean="0">
                          <a:solidFill>
                            <a:srgbClr val="002060"/>
                          </a:solidFill>
                        </a:rPr>
                        <a:t>.</a:t>
                      </a:r>
                      <a:endParaRPr lang="x-none" sz="1400" b="1"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8004">
                <a:tc vMerge="1">
                  <a:txBody>
                    <a:bodyPr/>
                    <a:lstStyle/>
                    <a:p>
                      <a:endParaRPr lang="en-US" sz="1400" dirty="0"/>
                    </a:p>
                  </a:txBody>
                  <a:tcPr/>
                </a:tc>
                <a:tc>
                  <a:txBody>
                    <a:bodyPr/>
                    <a:lstStyle/>
                    <a:p>
                      <a:pPr algn="ctr"/>
                      <a:r>
                        <a:rPr lang="x-none" sz="1000" b="1" noProof="0" dirty="0" smtClean="0">
                          <a:solidFill>
                            <a:srgbClr val="002060"/>
                          </a:solidFill>
                        </a:rPr>
                        <a:t>Principio del grado inferior  (banda)</a:t>
                      </a:r>
                      <a:endParaRPr lang="x-none" sz="1000" b="1" noProof="0" dirty="0">
                        <a:solidFill>
                          <a:srgbClr val="002060"/>
                        </a:solidFill>
                      </a:endParaRPr>
                    </a:p>
                  </a:txBody>
                  <a:tcPr marL="97536" marR="97536" marT="47334" marB="47334" anchor="ctr">
                    <a:solidFill>
                      <a:schemeClr val="bg1">
                        <a:lumMod val="95000"/>
                      </a:schemeClr>
                    </a:solidFill>
                  </a:tcPr>
                </a:tc>
                <a:tc>
                  <a:txBody>
                    <a:bodyPr/>
                    <a:lstStyle/>
                    <a:p>
                      <a:pPr algn="ctr"/>
                      <a:r>
                        <a:rPr lang="x-none" sz="1000" b="1" noProof="0" dirty="0" smtClean="0">
                          <a:solidFill>
                            <a:srgbClr val="002060"/>
                          </a:solidFill>
                        </a:rPr>
                        <a:t>Fin del grado inferior (banda) </a:t>
                      </a:r>
                      <a:endParaRPr lang="x-none" sz="1000" b="1" noProof="0" dirty="0">
                        <a:solidFill>
                          <a:srgbClr val="002060"/>
                        </a:solidFill>
                      </a:endParaRPr>
                    </a:p>
                  </a:txBody>
                  <a:tcPr marL="97536" marR="97536" marT="47334" marB="47334" anchor="ctr">
                    <a:solidFill>
                      <a:schemeClr val="bg1">
                        <a:lumMod val="85000"/>
                      </a:schemeClr>
                    </a:solidFill>
                  </a:tcPr>
                </a:tc>
                <a:tc>
                  <a:txBody>
                    <a:bodyPr/>
                    <a:lstStyle/>
                    <a:p>
                      <a:pPr algn="ctr"/>
                      <a:r>
                        <a:rPr lang="x-none" sz="1000" b="1" noProof="0" dirty="0" smtClean="0">
                          <a:solidFill>
                            <a:srgbClr val="002060"/>
                          </a:solidFill>
                        </a:rPr>
                        <a:t>Principio de un grado</a:t>
                      </a:r>
                      <a:r>
                        <a:rPr lang="x-none" sz="1000" b="1" baseline="0" noProof="0" dirty="0" smtClean="0">
                          <a:solidFill>
                            <a:srgbClr val="002060"/>
                          </a:solidFill>
                        </a:rPr>
                        <a:t> </a:t>
                      </a:r>
                      <a:r>
                        <a:rPr lang="x-none" sz="1000" b="1" noProof="0" dirty="0" smtClean="0">
                          <a:solidFill>
                            <a:srgbClr val="002060"/>
                          </a:solidFill>
                        </a:rPr>
                        <a:t>más alto (banda) hasta la mitad </a:t>
                      </a:r>
                      <a:endParaRPr lang="x-none" sz="1000" b="1" noProof="0" dirty="0">
                        <a:solidFill>
                          <a:srgbClr val="002060"/>
                        </a:solidFill>
                      </a:endParaRPr>
                    </a:p>
                  </a:txBody>
                  <a:tcPr marL="97536" marR="97536" marT="47334" marB="47334" anchor="ctr">
                    <a:solidFill>
                      <a:schemeClr val="accent1">
                        <a:lumMod val="20000"/>
                        <a:lumOff val="80000"/>
                      </a:schemeClr>
                    </a:solidFill>
                  </a:tcPr>
                </a:tc>
                <a:tc>
                  <a:txBody>
                    <a:bodyPr/>
                    <a:lstStyle/>
                    <a:p>
                      <a:pPr algn="ctr"/>
                      <a:r>
                        <a:rPr lang="x-none" sz="1000" b="1" noProof="0" dirty="0" smtClean="0">
                          <a:solidFill>
                            <a:srgbClr val="002060"/>
                          </a:solidFill>
                        </a:rPr>
                        <a:t>Fin de un   grado (banda) más alto</a:t>
                      </a:r>
                      <a:endParaRPr lang="x-none" sz="1000" b="1" noProof="0" dirty="0">
                        <a:solidFill>
                          <a:srgbClr val="002060"/>
                        </a:solidFill>
                      </a:endParaRPr>
                    </a:p>
                  </a:txBody>
                  <a:tcPr marL="97536" marR="97536" marT="47334" marB="47334" anchor="ctr">
                    <a:solidFill>
                      <a:schemeClr val="accent1">
                        <a:lumMod val="40000"/>
                        <a:lumOff val="60000"/>
                      </a:schemeClr>
                    </a:solidFill>
                  </a:tcPr>
                </a:tc>
                <a:tc>
                  <a:txBody>
                    <a:bodyPr/>
                    <a:lstStyle/>
                    <a:p>
                      <a:pPr algn="ctr"/>
                      <a:r>
                        <a:rPr lang="x-none" sz="1000" b="1" noProof="0" dirty="0" smtClean="0">
                          <a:solidFill>
                            <a:srgbClr val="002060"/>
                          </a:solidFill>
                        </a:rPr>
                        <a:t>No es adecuado</a:t>
                      </a:r>
                      <a:r>
                        <a:rPr lang="x-none" sz="1000" b="1" baseline="0" noProof="0" dirty="0" smtClean="0">
                          <a:solidFill>
                            <a:srgbClr val="002060"/>
                          </a:solidFill>
                        </a:rPr>
                        <a:t> para banda</a:t>
                      </a:r>
                      <a:endParaRPr lang="x-none" sz="1000" b="1" noProof="0" dirty="0">
                        <a:solidFill>
                          <a:srgbClr val="002060"/>
                        </a:solidFill>
                      </a:endParaRPr>
                    </a:p>
                  </a:txBody>
                  <a:tcPr marL="97536" marR="97536" marT="47334" marB="47334" anchor="ctr">
                    <a:solidFill>
                      <a:schemeClr val="accent6">
                        <a:lumMod val="20000"/>
                        <a:lumOff val="80000"/>
                      </a:schemeClr>
                    </a:solidFill>
                  </a:tcPr>
                </a:tc>
              </a:tr>
              <a:tr h="410225">
                <a:tc>
                  <a:txBody>
                    <a:bodyPr/>
                    <a:lstStyle/>
                    <a:p>
                      <a:r>
                        <a:rPr lang="x-none" sz="1000" noProof="0" dirty="0" smtClean="0">
                          <a:solidFill>
                            <a:srgbClr val="002060"/>
                          </a:solidFill>
                        </a:rPr>
                        <a:t>Propósito/significado</a:t>
                      </a:r>
                      <a:endParaRPr lang="x-none" sz="1000" noProof="0" dirty="0">
                        <a:solidFill>
                          <a:srgbClr val="002060"/>
                        </a:solidFill>
                      </a:endParaRPr>
                    </a:p>
                  </a:txBody>
                  <a:tcPr marL="97536" marR="97536" marT="47334" marB="47334"/>
                </a:tc>
                <a:tc gridSpan="5">
                  <a:txBody>
                    <a:bodyPr/>
                    <a:lstStyle/>
                    <a:p>
                      <a:endParaRPr lang="x-none"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x-none" sz="1000" noProof="0" dirty="0" smtClean="0">
                          <a:solidFill>
                            <a:srgbClr val="002060"/>
                          </a:solidFill>
                        </a:rPr>
                        <a:t>Estructura</a:t>
                      </a:r>
                      <a:endParaRPr lang="x-none" sz="1000" noProof="0" dirty="0">
                        <a:solidFill>
                          <a:srgbClr val="002060"/>
                        </a:solidFill>
                      </a:endParaRPr>
                    </a:p>
                  </a:txBody>
                  <a:tcPr marL="97536" marR="97536" marT="47334" marB="47334"/>
                </a:tc>
                <a:tc gridSpan="5">
                  <a:txBody>
                    <a:bodyPr/>
                    <a:lstStyle/>
                    <a:p>
                      <a:endParaRPr lang="x-none"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x-none" sz="1000" noProof="0" dirty="0" smtClean="0">
                          <a:solidFill>
                            <a:srgbClr val="002060"/>
                          </a:solidFill>
                        </a:rPr>
                        <a:t>Claridad del lenguaje</a:t>
                      </a:r>
                      <a:endParaRPr lang="x-none" sz="1000" noProof="0" dirty="0">
                        <a:solidFill>
                          <a:srgbClr val="002060"/>
                        </a:solidFill>
                      </a:endParaRPr>
                    </a:p>
                  </a:txBody>
                  <a:tcPr marL="97536" marR="97536" marT="47334" marB="47334"/>
                </a:tc>
                <a:tc gridSpan="5">
                  <a:txBody>
                    <a:bodyPr/>
                    <a:lstStyle/>
                    <a:p>
                      <a:endParaRPr lang="x-none"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x-none" sz="1000" noProof="0" dirty="0" smtClean="0">
                          <a:solidFill>
                            <a:srgbClr val="002060"/>
                          </a:solidFill>
                        </a:rPr>
                        <a:t>Lenguaje </a:t>
                      </a:r>
                      <a:endParaRPr lang="x-none" sz="1000" noProof="0" dirty="0">
                        <a:solidFill>
                          <a:srgbClr val="002060"/>
                        </a:solidFill>
                      </a:endParaRPr>
                    </a:p>
                  </a:txBody>
                  <a:tcPr marL="97536" marR="97536" marT="47334" marB="47334"/>
                </a:tc>
                <a:tc gridSpan="5">
                  <a:txBody>
                    <a:bodyPr/>
                    <a:lstStyle/>
                    <a:p>
                      <a:endParaRPr lang="x-none"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x-none" sz="1000" noProof="0" dirty="0" smtClean="0">
                          <a:solidFill>
                            <a:srgbClr val="002060"/>
                          </a:solidFill>
                        </a:rPr>
                        <a:t>Ubicación general</a:t>
                      </a:r>
                      <a:endParaRPr lang="x-none" sz="1000" noProof="0" dirty="0">
                        <a:solidFill>
                          <a:srgbClr val="002060"/>
                        </a:solidFill>
                      </a:endParaRPr>
                    </a:p>
                  </a:txBody>
                  <a:tcPr marL="97536" marR="97536" marT="47334" marB="47334"/>
                </a:tc>
                <a:tc gridSpan="5">
                  <a:txBody>
                    <a:bodyPr/>
                    <a:lstStyle/>
                    <a:p>
                      <a:endParaRPr lang="x-none"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10080" y="5715000"/>
            <a:ext cx="4876800" cy="1818041"/>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grpSp>
      <p:sp>
        <p:nvSpPr>
          <p:cNvPr id="27" name="Rectangle 26"/>
          <p:cNvSpPr/>
          <p:nvPr/>
        </p:nvSpPr>
        <p:spPr>
          <a:xfrm>
            <a:off x="3537367" y="9667676"/>
            <a:ext cx="2993062" cy="230832"/>
          </a:xfrm>
          <a:prstGeom prst="rect">
            <a:avLst/>
          </a:prstGeom>
        </p:spPr>
        <p:txBody>
          <a:bodyPr wrap="square">
            <a:spAutoFit/>
          </a:bodyPr>
          <a:lstStyle/>
          <a:p>
            <a:r>
              <a:rPr lang="en-US" sz="900" dirty="0"/>
              <a:t>Rev. Control:  07/01/15 – OSP and S. Richmond</a:t>
            </a:r>
          </a:p>
        </p:txBody>
      </p:sp>
      <p:sp>
        <p:nvSpPr>
          <p:cNvPr id="4" name="Rectangle 3"/>
          <p:cNvSpPr/>
          <p:nvPr/>
        </p:nvSpPr>
        <p:spPr>
          <a:xfrm>
            <a:off x="643890" y="8605709"/>
            <a:ext cx="6400800" cy="400110"/>
          </a:xfrm>
          <a:prstGeom prst="rect">
            <a:avLst/>
          </a:prstGeom>
        </p:spPr>
        <p:txBody>
          <a:bodyPr wrap="square">
            <a:spAutoFit/>
          </a:bodyPr>
          <a:lstStyle/>
          <a:p>
            <a:pPr algn="ctr"/>
            <a:r>
              <a:rPr lang="x-none" sz="1000" b="1" dirty="0" smtClean="0">
                <a:solidFill>
                  <a:schemeClr val="tx2"/>
                </a:solidFill>
              </a:rPr>
              <a:t>Para ver más detalles sobre cada una de las medidas cualitativas, favor de ir a la diapositiva 6 de:</a:t>
            </a:r>
          </a:p>
          <a:p>
            <a:pPr algn="ctr"/>
            <a:r>
              <a:rPr lang="x-none" sz="1000" dirty="0" smtClean="0"/>
              <a:t> </a:t>
            </a:r>
            <a:r>
              <a:rPr lang="x-none" sz="1000" b="1" dirty="0" smtClean="0">
                <a:solidFill>
                  <a:srgbClr val="002060"/>
                </a:solidFill>
                <a:hlinkClick r:id="rId2"/>
              </a:rPr>
              <a:t>http://www.corestandards.org/assets/Appendix_A.pdf</a:t>
            </a:r>
            <a:endParaRPr lang="x-none" sz="1000" dirty="0"/>
          </a:p>
        </p:txBody>
      </p:sp>
    </p:spTree>
    <p:extLst>
      <p:ext uri="{BB962C8B-B14F-4D97-AF65-F5344CB8AC3E}">
        <p14:creationId xmlns:p14="http://schemas.microsoft.com/office/powerpoint/2010/main" val="2544663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637" y="306569"/>
            <a:ext cx="6865257" cy="8742586"/>
          </a:xfrm>
          <a:prstGeom prst="rect">
            <a:avLst/>
          </a:prstGeom>
          <a:noFill/>
        </p:spPr>
        <p:txBody>
          <a:bodyPr wrap="square" rtlCol="0">
            <a:spAutoFit/>
          </a:bodyPr>
          <a:lstStyle/>
          <a:p>
            <a:pPr algn="ctr"/>
            <a:r>
              <a:rPr lang="x-none" sz="1578" b="1" u="sng" dirty="0"/>
              <a:t>Pre-evaluación y Progresiones de aprendizaje</a:t>
            </a:r>
          </a:p>
          <a:p>
            <a:pPr algn="ctr"/>
            <a:endParaRPr lang="x-none" sz="1100" b="1" u="sng" dirty="0"/>
          </a:p>
          <a:p>
            <a:r>
              <a:rPr lang="x-none" sz="1183" dirty="0"/>
              <a:t>Las </a:t>
            </a:r>
            <a:r>
              <a:rPr lang="x-none" sz="1183" b="1" u="sng" dirty="0"/>
              <a:t>pre-evaluaciones</a:t>
            </a:r>
            <a:r>
              <a:rPr lang="x-none" sz="1183" dirty="0"/>
              <a:t> </a:t>
            </a:r>
            <a:r>
              <a:rPr lang="x-none" sz="1183" dirty="0" smtClean="0"/>
              <a:t>miden </a:t>
            </a:r>
            <a:r>
              <a:rPr lang="x-none" sz="1183" dirty="0"/>
              <a:t>el progreso </a:t>
            </a:r>
            <a:r>
              <a:rPr lang="x-none" sz="1183" b="1" i="1" u="sng" dirty="0">
                <a:effectLst>
                  <a:outerShdw blurRad="38100" dist="38100" dir="2700000" algn="tl">
                    <a:srgbClr val="000000">
                      <a:alpha val="43137"/>
                    </a:srgbClr>
                  </a:outerShdw>
                </a:effectLst>
              </a:rPr>
              <a:t>hacia un estándar. </a:t>
            </a:r>
          </a:p>
          <a:p>
            <a:r>
              <a:rPr lang="x-none" sz="1183" dirty="0" smtClean="0"/>
              <a:t>Diferentes </a:t>
            </a:r>
            <a:r>
              <a:rPr lang="x-none" sz="1183" dirty="0"/>
              <a:t>a los </a:t>
            </a:r>
            <a:r>
              <a:rPr lang="x-none" sz="1183" dirty="0" smtClean="0"/>
              <a:t>CFAs </a:t>
            </a:r>
            <a:r>
              <a:rPr lang="x-none" sz="1183" dirty="0"/>
              <a:t>(</a:t>
            </a:r>
            <a:r>
              <a:rPr lang="x-none" sz="1183" b="1" i="1" u="sng" dirty="0"/>
              <a:t>C</a:t>
            </a:r>
            <a:r>
              <a:rPr lang="x-none" sz="1183" i="1" dirty="0"/>
              <a:t>ommon </a:t>
            </a:r>
            <a:r>
              <a:rPr lang="x-none" sz="1183" b="1" i="1" u="sng" dirty="0"/>
              <a:t>F</a:t>
            </a:r>
            <a:r>
              <a:rPr lang="x-none" sz="1183" i="1" dirty="0"/>
              <a:t>ormative </a:t>
            </a:r>
            <a:r>
              <a:rPr lang="x-none" sz="1183" b="1" i="1" u="sng" dirty="0"/>
              <a:t>A</a:t>
            </a:r>
            <a:r>
              <a:rPr lang="x-none" sz="1183" i="1" dirty="0"/>
              <a:t>ssessments</a:t>
            </a:r>
            <a:r>
              <a:rPr lang="x-none" sz="1183" dirty="0"/>
              <a:t>) que miden el dominio del estándar, las pre-evaluaciones son más como un panorama de las fortalezas  y las deficiencias del estudiante, que miden las destrezas y conceptos que este necesita </a:t>
            </a:r>
            <a:r>
              <a:rPr lang="x-none" sz="1183" b="1" i="1" dirty="0"/>
              <a:t>a lo largo del camino </a:t>
            </a:r>
            <a:r>
              <a:rPr lang="x-none" sz="1183" dirty="0"/>
              <a:t>para poder alcanzar el dominio del estándar.</a:t>
            </a:r>
          </a:p>
          <a:p>
            <a:endParaRPr lang="en-US" sz="1183" dirty="0" smtClean="0"/>
          </a:p>
          <a:p>
            <a:endParaRPr lang="en-US" sz="1183" dirty="0"/>
          </a:p>
          <a:p>
            <a:endParaRPr lang="x-none" sz="1183" dirty="0"/>
          </a:p>
          <a:p>
            <a:endParaRPr lang="x-none" sz="1183" dirty="0"/>
          </a:p>
          <a:p>
            <a:endParaRPr lang="x-none" sz="1183" dirty="0"/>
          </a:p>
          <a:p>
            <a:endParaRPr lang="x-none" sz="1479" dirty="0"/>
          </a:p>
          <a:p>
            <a:endParaRPr lang="x-none" sz="1479" dirty="0"/>
          </a:p>
          <a:p>
            <a:endParaRPr lang="x-none" sz="1479" dirty="0"/>
          </a:p>
          <a:p>
            <a:endParaRPr lang="x-none" sz="1479" dirty="0"/>
          </a:p>
          <a:p>
            <a:endParaRPr lang="x-none" sz="1479" dirty="0"/>
          </a:p>
          <a:p>
            <a:endParaRPr lang="x-none" sz="1479" dirty="0"/>
          </a:p>
          <a:p>
            <a:endParaRPr lang="x-none" sz="1479" dirty="0"/>
          </a:p>
          <a:p>
            <a:endParaRPr lang="x-none" sz="1479" dirty="0"/>
          </a:p>
          <a:p>
            <a:endParaRPr lang="x-none" sz="1479" dirty="0"/>
          </a:p>
          <a:p>
            <a:endParaRPr lang="x-none" sz="1183" dirty="0"/>
          </a:p>
          <a:p>
            <a:endParaRPr lang="x-none" sz="1183" dirty="0"/>
          </a:p>
          <a:p>
            <a:endParaRPr lang="x-none" sz="1183" dirty="0"/>
          </a:p>
          <a:p>
            <a:endParaRPr lang="x-none" sz="1183" dirty="0"/>
          </a:p>
          <a:p>
            <a:r>
              <a:rPr lang="x-none" sz="1183" dirty="0"/>
              <a:t>¿Qué hay de una post evaluación? No existe una post-evaluación estandarizada.</a:t>
            </a:r>
          </a:p>
          <a:p>
            <a:r>
              <a:rPr lang="x-none" sz="1183" dirty="0"/>
              <a:t>La verdadera medida de cómo los estudiantes están trabajando </a:t>
            </a:r>
            <a:r>
              <a:rPr lang="x-none" sz="1183" b="1" i="1" dirty="0"/>
              <a:t>a lo largo del camino</a:t>
            </a:r>
            <a:r>
              <a:rPr lang="x-none" sz="1183" dirty="0"/>
              <a:t>, se evalúa en el salón de clases durante la instrucción y la evaluación formativa en el salón. Por esta razón los </a:t>
            </a:r>
            <a:r>
              <a:rPr lang="x-none" sz="1183" dirty="0" err="1"/>
              <a:t>CFAs</a:t>
            </a:r>
            <a:r>
              <a:rPr lang="x-none" sz="1183" dirty="0"/>
              <a:t> no se llaman post evaluaciones. Los </a:t>
            </a:r>
            <a:r>
              <a:rPr lang="x-none" sz="1183" dirty="0" err="1"/>
              <a:t>CFAs</a:t>
            </a:r>
            <a:r>
              <a:rPr lang="x-none" sz="1183" dirty="0"/>
              <a:t> miden el </a:t>
            </a:r>
            <a:r>
              <a:rPr lang="x-none" sz="1183" b="1" i="1" dirty="0"/>
              <a:t>objetivo final</a:t>
            </a:r>
            <a:r>
              <a:rPr lang="x-none" sz="1183" dirty="0"/>
              <a:t>, o el dominio del estándar. Sin embargo, sin las pre-evaluaciones, ¿cómo sabríamos en qué enfocar nuestra instrucción a través de cada trimestre?</a:t>
            </a:r>
          </a:p>
          <a:p>
            <a:endParaRPr lang="x-none" sz="789" dirty="0"/>
          </a:p>
          <a:p>
            <a:r>
              <a:rPr lang="x-none" sz="1183" b="1" u="sng" dirty="0"/>
              <a:t>Progresiones de aprendizaje: </a:t>
            </a:r>
            <a:r>
              <a:rPr lang="x-none" sz="1183" dirty="0"/>
              <a:t>son el conjunto predicho de destrezas necesarias para poder completar la demanda de la tarea requerida de cada estándar. Las progresiones de aprendizaje fueron alineadas a la matriz </a:t>
            </a:r>
            <a:r>
              <a:rPr lang="x-none" sz="1183" dirty="0" err="1"/>
              <a:t>Hess</a:t>
            </a:r>
            <a:r>
              <a:rPr lang="x-none" sz="1183" dirty="0"/>
              <a:t> </a:t>
            </a:r>
            <a:r>
              <a:rPr lang="x-none" sz="1183" b="1" i="1" u="sng" dirty="0" err="1"/>
              <a:t>Cognitive</a:t>
            </a:r>
            <a:r>
              <a:rPr lang="x-none" sz="1183" b="1" i="1" u="sng" dirty="0"/>
              <a:t> Rigor </a:t>
            </a:r>
            <a:r>
              <a:rPr lang="x-none" sz="1183" b="1" i="1" u="sng" dirty="0" err="1"/>
              <a:t>Matrix</a:t>
            </a:r>
            <a:r>
              <a:rPr lang="x-none" sz="1183" b="1" i="1" u="sng" dirty="0"/>
              <a:t>.</a:t>
            </a:r>
          </a:p>
          <a:p>
            <a:endParaRPr lang="x-none" sz="789" dirty="0"/>
          </a:p>
          <a:p>
            <a:r>
              <a:rPr lang="x-none" sz="1183" dirty="0"/>
              <a:t>Las pre-evaluaciones miden el dominio del estudiante, que se indican en los recuadros morados (puntos de ajuste). Estos puntos son tareas que nos permiten ajustar la instrucción basada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x-none" sz="789" dirty="0"/>
          </a:p>
          <a:p>
            <a:r>
              <a:rPr lang="x-none" sz="1183" dirty="0"/>
              <a:t>Hay una lista de cotejo de las Progresiones de aprendizaje en lectura para cada estándar en cada grado,  que se puede utilizar para monitorear el progreso. Está disponible en: </a:t>
            </a:r>
            <a:endParaRPr lang="x-none" sz="1183" dirty="0" smtClean="0"/>
          </a:p>
          <a:p>
            <a:endParaRPr lang="x-none" sz="1183" dirty="0">
              <a:hlinkClick r:id="rId3"/>
            </a:endParaRPr>
          </a:p>
          <a:p>
            <a:pPr algn="ctr"/>
            <a:r>
              <a:rPr lang="x-none" sz="1183" dirty="0" smtClean="0">
                <a:hlinkClick r:id="rId3"/>
              </a:rPr>
              <a:t>http</a:t>
            </a:r>
            <a:r>
              <a:rPr lang="x-none" sz="1183" dirty="0">
                <a:hlinkClick r:id="rId3"/>
              </a:rPr>
              <a:t>://</a:t>
            </a:r>
            <a:r>
              <a:rPr lang="x-none" sz="1183" dirty="0" smtClean="0">
                <a:hlinkClick r:id="rId3"/>
              </a:rPr>
              <a:t>sresource.homestead.com/Grade-6.html</a:t>
            </a:r>
            <a:endParaRPr lang="x-none" sz="1183" dirty="0"/>
          </a:p>
          <a:p>
            <a:endParaRPr lang="x-none" sz="1183" dirty="0"/>
          </a:p>
        </p:txBody>
      </p:sp>
      <p:graphicFrame>
        <p:nvGraphicFramePr>
          <p:cNvPr id="20" name="Table 19"/>
          <p:cNvGraphicFramePr>
            <a:graphicFrameLocks noGrp="1"/>
          </p:cNvGraphicFramePr>
          <p:nvPr>
            <p:extLst/>
          </p:nvPr>
        </p:nvGraphicFramePr>
        <p:xfrm>
          <a:off x="453571" y="3029952"/>
          <a:ext cx="6780440" cy="2056384"/>
        </p:xfrm>
        <a:graphic>
          <a:graphicData uri="http://schemas.openxmlformats.org/drawingml/2006/table">
            <a:tbl>
              <a:tblPr firstRow="1" firstCol="1" bandRow="1"/>
              <a:tblGrid>
                <a:gridCol w="814917"/>
                <a:gridCol w="920608"/>
                <a:gridCol w="890517"/>
                <a:gridCol w="730463"/>
                <a:gridCol w="796798"/>
                <a:gridCol w="706166"/>
                <a:gridCol w="728921"/>
                <a:gridCol w="119205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208" marR="3420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4208" marR="3420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responder, preguntas, detalles clave</a:t>
                      </a:r>
                      <a:endParaRPr lang="x-none" sz="800"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x-none"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x-none" sz="800" u="none"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Usa detalles clave para identificar  quién, qué, dónde, cuándo, porqué y cómo, sobre un cuento no leído en clase.</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b="1" u="sng" dirty="0" smtClean="0">
                          <a:effectLst/>
                          <a:latin typeface="+mn-lt"/>
                          <a:ea typeface="Calibri"/>
                          <a:cs typeface="Helvetica"/>
                        </a:rPr>
                        <a:t>RL.2.1  </a:t>
                      </a:r>
                      <a:r>
                        <a:rPr lang="x-none"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
        <p:nvSpPr>
          <p:cNvPr id="28" name="Rectangle 27"/>
          <p:cNvSpPr/>
          <p:nvPr/>
        </p:nvSpPr>
        <p:spPr>
          <a:xfrm>
            <a:off x="2096590" y="7941491"/>
            <a:ext cx="2794000" cy="259174"/>
          </a:xfrm>
          <a:prstGeom prst="rect">
            <a:avLst/>
          </a:prstGeom>
        </p:spPr>
        <p:txBody>
          <a:bodyPr wrap="square">
            <a:spAutoFit/>
          </a:bodyPr>
          <a:lstStyle/>
          <a:p>
            <a:endParaRPr lang="en-US" sz="1084" dirty="0"/>
          </a:p>
        </p:txBody>
      </p:sp>
      <p:grpSp>
        <p:nvGrpSpPr>
          <p:cNvPr id="3" name="Group 2"/>
          <p:cNvGrpSpPr/>
          <p:nvPr/>
        </p:nvGrpSpPr>
        <p:grpSpPr>
          <a:xfrm>
            <a:off x="282954" y="1937440"/>
            <a:ext cx="7222664" cy="1060748"/>
            <a:chOff x="215458" y="1762005"/>
            <a:chExt cx="6894361" cy="1026915"/>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x-none" sz="1183" dirty="0">
                    <a:solidFill>
                      <a:schemeClr val="tx1"/>
                    </a:solidFill>
                  </a:rPr>
                  <a:t>Ejemplo de una </a:t>
                </a:r>
                <a:r>
                  <a:rPr lang="x-none" sz="1183" b="1" i="1" dirty="0">
                    <a:solidFill>
                      <a:schemeClr val="tx1"/>
                    </a:solidFill>
                  </a:rPr>
                  <a:t>Progresión de aprendizaje  </a:t>
                </a:r>
                <a:r>
                  <a:rPr lang="x-none" sz="1183" dirty="0">
                    <a:solidFill>
                      <a:schemeClr val="tx1"/>
                    </a:solidFill>
                  </a:rPr>
                  <a:t>para </a:t>
                </a:r>
                <a:r>
                  <a:rPr lang="x-none" sz="1183" dirty="0" smtClean="0">
                    <a:solidFill>
                      <a:schemeClr val="tx1"/>
                    </a:solidFill>
                  </a:rPr>
                  <a:t>RL.2.1</a:t>
                </a:r>
                <a:endParaRPr lang="x-none" sz="1183" dirty="0">
                  <a:solidFill>
                    <a:schemeClr val="tx1"/>
                  </a:solidFill>
                </a:endParaRPr>
              </a:p>
              <a:p>
                <a:pPr algn="ctr"/>
                <a:r>
                  <a:rPr lang="x-none" sz="1183" dirty="0">
                    <a:solidFill>
                      <a:schemeClr val="tx1"/>
                    </a:solidFill>
                  </a:rPr>
                  <a:t>Las pre-evaluaciones miden los </a:t>
                </a:r>
                <a:r>
                  <a:rPr lang="x-none" sz="1183" b="1" i="1" dirty="0">
                    <a:solidFill>
                      <a:schemeClr val="tx1"/>
                    </a:solidFill>
                  </a:rPr>
                  <a:t>puntos</a:t>
                </a:r>
                <a:r>
                  <a:rPr lang="x-none" sz="1183" dirty="0">
                    <a:solidFill>
                      <a:schemeClr val="tx1"/>
                    </a:solidFill>
                  </a:rPr>
                  <a:t> </a:t>
                </a:r>
                <a:r>
                  <a:rPr lang="x-none" sz="1183" b="1" i="1" dirty="0">
                    <a:solidFill>
                      <a:schemeClr val="tx1"/>
                    </a:solidFill>
                  </a:rPr>
                  <a:t>de ajuste </a:t>
                </a:r>
                <a:r>
                  <a:rPr lang="x-none" sz="1183" dirty="0">
                    <a:solidFill>
                      <a:schemeClr val="tx1"/>
                    </a:solidFill>
                  </a:rPr>
                  <a:t>que aparecen en morado</a:t>
                </a: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82" b="1" dirty="0">
                    <a:solidFill>
                      <a:schemeClr val="tx1"/>
                    </a:solidFill>
                  </a:rPr>
                  <a:t>  CFA</a:t>
                </a:r>
              </a:p>
              <a:p>
                <a:r>
                  <a:rPr lang="en-US" sz="1084" dirty="0">
                    <a:solidFill>
                      <a:schemeClr val="tx1"/>
                    </a:solidFill>
                  </a:rPr>
                  <a:t>RL.2.2.1 </a:t>
                </a:r>
                <a:r>
                  <a:rPr lang="x-none" sz="943" dirty="0">
                    <a:solidFill>
                      <a:schemeClr val="tx1"/>
                    </a:solidFill>
                  </a:rPr>
                  <a:t>evaluación del estándar a nivel de grado</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x-none" sz="1048" dirty="0">
                    <a:solidFill>
                      <a:schemeClr val="tx1"/>
                    </a:solidFill>
                  </a:rPr>
                  <a:t>Después de haber dado  la pre-evaluación, las progresiones de aprendizaje proporcionan tareas de evaluación </a:t>
                </a:r>
                <a:r>
                  <a:rPr lang="x-none" sz="1048" b="1" i="1" dirty="0">
                    <a:solidFill>
                      <a:schemeClr val="tx1"/>
                    </a:solidFill>
                  </a:rPr>
                  <a:t>por debajo y cerca del nivel del grado a través de cada trimestre</a:t>
                </a:r>
                <a:r>
                  <a:rPr lang="x-none" sz="1048" dirty="0">
                    <a:solidFill>
                      <a:schemeClr val="tx1"/>
                    </a:solidFill>
                  </a:rPr>
                  <a:t>.</a:t>
                </a: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sz="890" b="1" dirty="0">
                  <a:solidFill>
                    <a:schemeClr val="tx1"/>
                  </a:solidFill>
                  <a:effectLst>
                    <a:outerShdw blurRad="38100" dist="38100" dir="2700000" algn="tl">
                      <a:srgbClr val="000000">
                        <a:alpha val="43137"/>
                      </a:srgbClr>
                    </a:outerShdw>
                  </a:effectLst>
                </a:rPr>
                <a:t>Comienzo del trimestre</a:t>
              </a: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sz="887" b="1" dirty="0">
                  <a:solidFill>
                    <a:schemeClr val="tx1"/>
                  </a:solidFill>
                  <a:effectLst>
                    <a:outerShdw blurRad="38100" dist="38100" dir="2700000" algn="tl">
                      <a:srgbClr val="000000">
                        <a:alpha val="43137"/>
                      </a:srgbClr>
                    </a:outerShdw>
                  </a:effectLst>
                </a:rPr>
                <a:t>Al final del trimestre</a:t>
              </a:r>
            </a:p>
          </p:txBody>
        </p:sp>
      </p:grpSp>
      <p:sp>
        <p:nvSpPr>
          <p:cNvPr id="21" name="Rounded Rectangle 20"/>
          <p:cNvSpPr/>
          <p:nvPr/>
        </p:nvSpPr>
        <p:spPr>
          <a:xfrm>
            <a:off x="2819400" y="4876800"/>
            <a:ext cx="1563886" cy="221532"/>
          </a:xfrm>
          <a:prstGeom prst="roundRect">
            <a:avLst>
              <a:gd name="adj" fmla="val 50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effectLst>
                  <a:outerShdw blurRad="38100" dist="38100" dir="2700000" algn="tl">
                    <a:srgbClr val="000000">
                      <a:alpha val="43137"/>
                    </a:srgbClr>
                  </a:outerShdw>
                </a:effectLst>
              </a:rPr>
              <a:t>Durante el </a:t>
            </a:r>
            <a:r>
              <a:rPr lang="en-US" sz="900" b="1" dirty="0" err="1" smtClean="0">
                <a:solidFill>
                  <a:schemeClr val="tx1"/>
                </a:solidFill>
                <a:effectLst>
                  <a:outerShdw blurRad="38100" dist="38100" dir="2700000" algn="tl">
                    <a:srgbClr val="000000">
                      <a:alpha val="43137"/>
                    </a:srgbClr>
                  </a:outerShdw>
                </a:effectLst>
              </a:rPr>
              <a:t>trimestre</a:t>
            </a:r>
            <a:endParaRPr lang="en-US" sz="9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9659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7963" y="9510478"/>
            <a:ext cx="842010" cy="535517"/>
          </a:xfrm>
        </p:spPr>
        <p:txBody>
          <a:bodyPr/>
          <a:lstStyle/>
          <a:p>
            <a:fld id="{F177B04D-AEB5-43ED-B9BA-B3D1EC9C9067}" type="slidenum">
              <a:rPr lang="en-US" smtClean="0"/>
              <a:pPr/>
              <a:t>7</a:t>
            </a:fld>
            <a:endParaRPr lang="en-US" dirty="0"/>
          </a:p>
        </p:txBody>
      </p:sp>
      <p:sp>
        <p:nvSpPr>
          <p:cNvPr id="2" name="Rectangle 1"/>
          <p:cNvSpPr/>
          <p:nvPr/>
        </p:nvSpPr>
        <p:spPr>
          <a:xfrm>
            <a:off x="275273" y="304800"/>
            <a:ext cx="7124700" cy="1082198"/>
          </a:xfrm>
          <a:prstGeom prst="rect">
            <a:avLst/>
          </a:prstGeom>
        </p:spPr>
        <p:txBody>
          <a:bodyPr wrap="square" lIns="96371" tIns="48186" rIns="96371" bIns="48186">
            <a:spAutoFit/>
          </a:bodyPr>
          <a:lstStyle/>
          <a:p>
            <a:pPr algn="just"/>
            <a:r>
              <a:rPr lang="x-none" sz="1600" b="1" dirty="0"/>
              <a:t>Trimestre uno: </a:t>
            </a:r>
            <a:r>
              <a:rPr lang="x-none" sz="1600" dirty="0"/>
              <a:t>Progresión de aprendizaje de </a:t>
            </a:r>
            <a:r>
              <a:rPr lang="x-none" sz="1600" b="1" u="sng" dirty="0"/>
              <a:t>Lectura de Texto Literario  </a:t>
            </a:r>
          </a:p>
          <a:p>
            <a:pPr algn="just"/>
            <a:r>
              <a:rPr lang="x-none" sz="1600" dirty="0"/>
              <a:t>En esta pre-evaluación se evalúan las casillas indicadas y resaltadas </a:t>
            </a:r>
            <a:r>
              <a:rPr lang="x-none" sz="1600" b="1" dirty="0"/>
              <a:t>antes del estándar</a:t>
            </a:r>
            <a:r>
              <a:rPr lang="x-none" sz="1600" dirty="0"/>
              <a:t>. El estándar como tal se evalúa en el CFA (</a:t>
            </a:r>
            <a:r>
              <a:rPr lang="x-none" sz="1600" i="1" dirty="0" err="1"/>
              <a:t>Common</a:t>
            </a:r>
            <a:r>
              <a:rPr lang="x-none" sz="1600" i="1" dirty="0"/>
              <a:t> </a:t>
            </a:r>
            <a:r>
              <a:rPr lang="x-none" sz="1600" i="1" dirty="0" err="1"/>
              <a:t>Formative</a:t>
            </a:r>
            <a:r>
              <a:rPr lang="x-none" sz="1600" i="1" dirty="0"/>
              <a:t> </a:t>
            </a:r>
            <a:r>
              <a:rPr lang="x-none" sz="1600" i="1" dirty="0" err="1"/>
              <a:t>Assessment</a:t>
            </a:r>
            <a:r>
              <a:rPr lang="x-none" sz="1600" dirty="0"/>
              <a:t>) al final de cada trimestre.</a:t>
            </a:r>
          </a:p>
        </p:txBody>
      </p:sp>
      <p:graphicFrame>
        <p:nvGraphicFramePr>
          <p:cNvPr id="3" name="Table 2"/>
          <p:cNvGraphicFramePr>
            <a:graphicFrameLocks noGrp="1"/>
          </p:cNvGraphicFramePr>
          <p:nvPr>
            <p:extLst>
              <p:ext uri="{D42A27DB-BD31-4B8C-83A1-F6EECF244321}">
                <p14:modId xmlns:p14="http://schemas.microsoft.com/office/powerpoint/2010/main" val="2660068116"/>
              </p:ext>
            </p:extLst>
          </p:nvPr>
        </p:nvGraphicFramePr>
        <p:xfrm>
          <a:off x="275273" y="1327215"/>
          <a:ext cx="7268527" cy="1542288"/>
        </p:xfrm>
        <a:graphic>
          <a:graphicData uri="http://schemas.openxmlformats.org/drawingml/2006/table">
            <a:tbl>
              <a:tblPr firstRow="1" firstCol="1" bandRow="1"/>
              <a:tblGrid>
                <a:gridCol w="867883"/>
                <a:gridCol w="976370"/>
                <a:gridCol w="1032247"/>
                <a:gridCol w="1123999"/>
                <a:gridCol w="845187"/>
                <a:gridCol w="1265663"/>
                <a:gridCol w="1157178"/>
              </a:tblGrid>
              <a:tr h="136318">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844" marR="33844"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 DOK 2 -</a:t>
                      </a:r>
                      <a:r>
                        <a:rPr lang="en-US" sz="800" b="1" dirty="0" smtClean="0">
                          <a:solidFill>
                            <a:srgbClr val="000000"/>
                          </a:solidFill>
                          <a:effectLst/>
                          <a:latin typeface="Calibri"/>
                          <a:ea typeface="Times New Roman"/>
                          <a:cs typeface="Times New Roman"/>
                        </a:rPr>
                        <a:t>Cl</a:t>
                      </a:r>
                      <a:endParaRPr lang="en-US" sz="800" dirty="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smtClean="0">
                          <a:solidFill>
                            <a:srgbClr val="000000"/>
                          </a:solidFill>
                          <a:effectLst/>
                          <a:latin typeface="Calibri"/>
                          <a:ea typeface="Times New Roman"/>
                          <a:cs typeface="Times New Roman"/>
                        </a:rPr>
                        <a:t>Cn</a:t>
                      </a:r>
                      <a:endParaRPr lang="en-US" sz="800" dirty="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432457">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Recuerda hechos o ejemplos explícitos en el texto (previamente leído y discutido en clase).</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 Entiende el significado del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análisis, evidencia textual, “extraído/sacado de", inferencias, de forma explícita y citar.</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Responde preguntas con: quién, qué, dónde, cuándo o cómo, citando el  texto como prueba (previamente leído y discutido en clase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del Concepto </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t>
                      </a:r>
                      <a:br>
                        <a:rPr lang="es-CO" sz="800" i="0" dirty="0">
                          <a:effectLst/>
                          <a:latin typeface="Calibri" panose="020F0502020204030204" pitchFamily="34" charset="0"/>
                          <a:ea typeface="Calibri" panose="020F0502020204030204" pitchFamily="34" charset="0"/>
                          <a:cs typeface="Times New Roman" panose="02020603050405020304" pitchFamily="18" charset="0"/>
                        </a:rPr>
                      </a:br>
                      <a:r>
                        <a:rPr lang="es-CO" sz="800" i="0" dirty="0">
                          <a:effectLst/>
                          <a:latin typeface="Calibri" panose="020F0502020204030204" pitchFamily="34" charset="0"/>
                          <a:ea typeface="Calibri" panose="020F0502020204030204" pitchFamily="34" charset="0"/>
                          <a:cs typeface="Times New Roman" panose="02020603050405020304" pitchFamily="18" charset="0"/>
                        </a:rPr>
                        <a:t>Los estudiantes entienden que análisis significa mirar la evidencia del texto para sacar una conclusión o inferir.</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Hace inferencias básicas (explícitas) extraídas del texto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ctr">
                        <a:lnSpc>
                          <a:spcPct val="115000"/>
                        </a:lnSpc>
                        <a:spcBef>
                          <a:spcPts val="0"/>
                        </a:spcBef>
                        <a:spcAft>
                          <a:spcPts val="1000"/>
                        </a:spcAft>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#1</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Localiza información para apoyar el análisis de inferencias explícitas-implícitas</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ctr" defTabSz="1018809" rtl="0" eaLnBrk="1" fontAlgn="auto" latinLnBrk="0" hangingPunct="1">
                        <a:lnSpc>
                          <a:spcPct val="115000"/>
                        </a:lnSpc>
                        <a:spcBef>
                          <a:spcPts val="0"/>
                        </a:spcBef>
                        <a:spcAft>
                          <a:spcPts val="1000"/>
                        </a:spcAft>
                        <a:buClrTx/>
                        <a:buSzTx/>
                        <a:buFontTx/>
                        <a:buNone/>
                        <a:tabLst/>
                        <a:defRPr/>
                      </a:pP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#2</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MX" sz="800" b="1" i="0" u="sng" dirty="0">
                          <a:effectLst/>
                          <a:latin typeface="Calibri" panose="020F0502020204030204" pitchFamily="34" charset="0"/>
                          <a:ea typeface="Calibri" panose="020F0502020204030204" pitchFamily="34" charset="0"/>
                          <a:cs typeface="Times New Roman" panose="02020603050405020304" pitchFamily="18" charset="0"/>
                        </a:rPr>
                        <a:t>RL.6.1</a:t>
                      </a:r>
                      <a:r>
                        <a:rPr lang="es-MX" sz="800"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i="0" dirty="0">
                          <a:solidFill>
                            <a:srgbClr val="000000"/>
                          </a:solidFill>
                          <a:effectLst/>
                          <a:latin typeface="Calibri" panose="020F0502020204030204" pitchFamily="34" charset="0"/>
                          <a:ea typeface="Calibri" panose="020F0502020204030204" pitchFamily="34" charset="0"/>
                          <a:cs typeface="Folio Light"/>
                        </a:rPr>
                        <a:t>Citan evidencias textuales para sustentar el análisis de lo que dice explícitamente el texto, así como lo que se infiere del mismo.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71503261"/>
              </p:ext>
            </p:extLst>
          </p:nvPr>
        </p:nvGraphicFramePr>
        <p:xfrm>
          <a:off x="275273" y="2895600"/>
          <a:ext cx="7268528" cy="2617258"/>
        </p:xfrm>
        <a:graphic>
          <a:graphicData uri="http://schemas.openxmlformats.org/drawingml/2006/table">
            <a:tbl>
              <a:tblPr firstRow="1" firstCol="1" bandRow="1"/>
              <a:tblGrid>
                <a:gridCol w="666838"/>
                <a:gridCol w="933572"/>
                <a:gridCol w="733522"/>
                <a:gridCol w="711666"/>
                <a:gridCol w="688694"/>
                <a:gridCol w="666838"/>
                <a:gridCol w="680523"/>
                <a:gridCol w="603275"/>
                <a:gridCol w="754094"/>
                <a:gridCol w="829506"/>
              </a:tblGrid>
              <a:tr h="286554">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Ci</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Cj</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smtClean="0">
                          <a:solidFill>
                            <a:srgbClr val="000000"/>
                          </a:solidFill>
                          <a:effectLst/>
                          <a:latin typeface="Calibri"/>
                          <a:ea typeface="Times New Roman"/>
                          <a:cs typeface="Times New Roman"/>
                        </a:rPr>
                        <a:t>Cm</a:t>
                      </a:r>
                      <a:endParaRPr lang="en-US" sz="800" dirty="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510711">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Recuerda detalles particulares sobre un tema o idea central leída  y discutida en clase.</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(entiende el significado de...)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tema, idea central, detalles, resumen, opiniones y juicios personales, “distinto a/de", imparcial.</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Identifica elementos literarios en un texto conectado al tema o idea central (detalles clave, trama y desarrollo del texto, etc....)</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Responde </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preguntas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sobre detalles particulares en un texto previamente leído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ctr" defTabSz="1018809" rtl="0" eaLnBrk="1" fontAlgn="auto" latinLnBrk="0" hangingPunct="1">
                        <a:lnSpc>
                          <a:spcPct val="115000"/>
                        </a:lnSpc>
                        <a:spcBef>
                          <a:spcPts val="0"/>
                        </a:spcBef>
                        <a:spcAft>
                          <a:spcPts val="1000"/>
                        </a:spcAft>
                        <a:buClrTx/>
                        <a:buSzTx/>
                        <a:buFontTx/>
                        <a:buNone/>
                        <a:tabLst/>
                        <a:defRPr/>
                      </a:pP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#3</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del Concepto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Entiende que los detalles que son imparciales transmiten la idea o tema central de un texto.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Identifica que "no ejemplos" consisten en detalles que son opiniones personales o juicios.</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Presenta un resumen del texto, distinto a las opiniones  o juicios personales.</a:t>
                      </a:r>
                    </a:p>
                    <a:p>
                      <a:pPr marL="0" marR="0" algn="l">
                        <a:lnSpc>
                          <a:spcPct val="115000"/>
                        </a:lnSpc>
                        <a:spcBef>
                          <a:spcPts val="0"/>
                        </a:spcBef>
                        <a:spcAft>
                          <a:spcPts val="1000"/>
                        </a:spcAft>
                      </a:pP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ctr"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#4</a:t>
                      </a:r>
                      <a:endParaRPr lang="x-none"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Identifica la idea o tema central de un texto.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Localiza información relevante (libre de la opinión personal) acerca de una idea central usando detalles </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particulares.</a:t>
                      </a:r>
                    </a:p>
                    <a:p>
                      <a:pPr marL="0" marR="0" algn="ctr">
                        <a:lnSpc>
                          <a:spcPct val="115000"/>
                        </a:lnSpc>
                        <a:spcBef>
                          <a:spcPts val="0"/>
                        </a:spcBef>
                        <a:spcAft>
                          <a:spcPts val="1000"/>
                        </a:spcAft>
                      </a:pPr>
                      <a:r>
                        <a:rPr lang="x-none" sz="800" b="1" i="0" dirty="0" smtClean="0">
                          <a:effectLst/>
                          <a:latin typeface="Calibri" panose="020F0502020204030204" pitchFamily="34" charset="0"/>
                          <a:ea typeface="Calibri" panose="020F0502020204030204" pitchFamily="34" charset="0"/>
                          <a:cs typeface="Times New Roman" panose="02020603050405020304" pitchFamily="18" charset="0"/>
                        </a:rPr>
                        <a:t>RESPUESTA</a:t>
                      </a:r>
                      <a:r>
                        <a:rPr lang="x-none"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CONSTRUIDA #7</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MX" sz="800" b="1" i="0" u="sng" dirty="0">
                          <a:effectLst/>
                          <a:latin typeface="Calibri" panose="020F0502020204030204" pitchFamily="34" charset="0"/>
                          <a:ea typeface="Calibri" panose="020F0502020204030204" pitchFamily="34" charset="0"/>
                          <a:cs typeface="Times New Roman" panose="02020603050405020304" pitchFamily="18" charset="0"/>
                        </a:rPr>
                        <a:t>RL.6.2</a:t>
                      </a:r>
                      <a:r>
                        <a:rPr lang="es-MX" sz="800" i="0" dirty="0">
                          <a:effectLst/>
                          <a:latin typeface="Calibri" panose="020F0502020204030204" pitchFamily="34" charset="0"/>
                          <a:ea typeface="Calibri" panose="020F0502020204030204" pitchFamily="34" charset="0"/>
                          <a:cs typeface="Times New Roman" panose="02020603050405020304" pitchFamily="18" charset="0"/>
                        </a:rPr>
                        <a:t> Definen el tema o idea principal de un texto y cómo esta se transmite a través de determinados detalles. Resumen el texto sin dar opiniones o juicios </a:t>
                      </a:r>
                      <a:r>
                        <a:rPr lang="en-US" sz="800" i="0" dirty="0" err="1">
                          <a:effectLst/>
                          <a:latin typeface="Calibri" panose="020F0502020204030204" pitchFamily="34" charset="0"/>
                          <a:ea typeface="Calibri" panose="020F0502020204030204" pitchFamily="34" charset="0"/>
                          <a:cs typeface="Times New Roman" panose="02020603050405020304" pitchFamily="18" charset="0"/>
                        </a:rPr>
                        <a:t>personales</a:t>
                      </a:r>
                      <a:r>
                        <a:rPr lang="en-US" sz="800" i="0" dirty="0">
                          <a:effectLst/>
                          <a:latin typeface="Calibri" panose="020F0502020204030204" pitchFamily="34" charset="0"/>
                          <a:ea typeface="Calibri" panose="020F0502020204030204" pitchFamily="34" charset="0"/>
                          <a:cs typeface="Times New Roman" panose="02020603050405020304" pitchFamily="18" charset="0"/>
                        </a:rPr>
                        <a:t>.</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99119075"/>
              </p:ext>
            </p:extLst>
          </p:nvPr>
        </p:nvGraphicFramePr>
        <p:xfrm>
          <a:off x="275273" y="5257800"/>
          <a:ext cx="7268525" cy="2582609"/>
        </p:xfrm>
        <a:graphic>
          <a:graphicData uri="http://schemas.openxmlformats.org/drawingml/2006/table">
            <a:tbl>
              <a:tblPr firstRow="1" firstCol="1" bandRow="1"/>
              <a:tblGrid>
                <a:gridCol w="796076"/>
                <a:gridCol w="865301"/>
                <a:gridCol w="865301"/>
                <a:gridCol w="745147"/>
                <a:gridCol w="603275"/>
                <a:gridCol w="754094"/>
                <a:gridCol w="603275"/>
                <a:gridCol w="678685"/>
                <a:gridCol w="678685"/>
                <a:gridCol w="678686"/>
              </a:tblGrid>
              <a:tr h="380890">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574" marR="33574"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 DOK 1 – Ch</a:t>
                      </a:r>
                      <a:endParaRPr lang="en-US" sz="800">
                        <a:effectLst/>
                        <a:latin typeface="Calibri"/>
                        <a:ea typeface="Calibri"/>
                        <a:cs typeface="Times New Roman"/>
                      </a:endParaRPr>
                    </a:p>
                    <a:p>
                      <a:pPr marL="0" marR="0" algn="ctr">
                        <a:lnSpc>
                          <a:spcPct val="115000"/>
                        </a:lnSpc>
                        <a:spcBef>
                          <a:spcPts val="0"/>
                        </a:spcBef>
                        <a:spcAft>
                          <a:spcPts val="0"/>
                        </a:spcAft>
                      </a:pPr>
                      <a:r>
                        <a:rPr lang="en-US" sz="800" b="1" u="sng">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Cj</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Cn</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201719">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Recuerda la trama, las respuestas de los personajes, episodios específicos y la solución  de un cuento o un drama leído y discutido en clase previamente.</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(entiende el significado de...)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drama, trama, desenlace, series, episodios, respuesta, resolución, “cambio de personaje."</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Identifica los elementos literarios de un cuento leído y discutido en clase, incluyendo: la trama, la secuencia de episodios, desarrollo de la trama (desenlace) y la solución. </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Responde a las preguntas acerca de cómo los personajes responden o cambian con los  episodios o </a:t>
                      </a:r>
                      <a:r>
                        <a:rPr lang="es-CO" sz="800" b="1"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en un cuento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Entiende que hay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que causan una trama para su desenlace.</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Entiende que los personajes responden o cambian con los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de acuerdo a como la  trama avanza  hacia la solución.</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Resume los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claves en un cuento o drama.</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Hace inferencias básicas o predicciones acerca de cómo un cuento o un drama se desarrollará.</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Hace inferencias básicas o predicciones lógicas sobre cómo un personaje responderá a una trama.</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Localiza información para apoyar las partes de un cuento que indican la respuesta de un personaje o cambio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ctr"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#5</a:t>
                      </a:r>
                      <a:endParaRPr lang="x-none" sz="80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47749663"/>
              </p:ext>
            </p:extLst>
          </p:nvPr>
        </p:nvGraphicFramePr>
        <p:xfrm>
          <a:off x="275273" y="7848600"/>
          <a:ext cx="7268527" cy="1822704"/>
        </p:xfrm>
        <a:graphic>
          <a:graphicData uri="http://schemas.openxmlformats.org/drawingml/2006/table">
            <a:tbl>
              <a:tblPr firstRow="1" firstCol="1" bandRow="1"/>
              <a:tblGrid>
                <a:gridCol w="783315"/>
                <a:gridCol w="754095"/>
                <a:gridCol w="1055733"/>
                <a:gridCol w="829504"/>
                <a:gridCol w="740878"/>
                <a:gridCol w="1068949"/>
                <a:gridCol w="904914"/>
                <a:gridCol w="460741"/>
                <a:gridCol w="670398"/>
              </a:tblGrid>
              <a:tr h="134689">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ANr</a:t>
                      </a:r>
                      <a:endParaRPr lang="en-US" sz="800" dirty="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APx</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EVC</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SYH</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EVS</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SYU</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512746">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Identifica el uso de recursos literarios en el desarrollo de la trama (aumento de la acción - episodios - conclusión).</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a:effectLst/>
                          <a:latin typeface="Calibri" panose="020F0502020204030204" pitchFamily="34" charset="0"/>
                          <a:ea typeface="Calibri" panose="020F0502020204030204" pitchFamily="34" charset="0"/>
                          <a:cs typeface="Times New Roman" panose="02020603050405020304" pitchFamily="18" charset="0"/>
                        </a:rPr>
                        <a:t>Identifica ejemplos específicos  de recursos literarios en un texto que indican un cambio en el desarrollo de la trama.</a:t>
                      </a:r>
                      <a:endParaRPr lang="x-none" sz="8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Identifica los puntos clave (acción, episodios, resolución, etc...) que indican cambio en la trama o el desarrollo (en un </a:t>
                      </a: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texto nuevo</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a:t>
                      </a: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CO" sz="1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#6</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Analiza (organiza gráficamente hechos, ejemplos o detalles) la interrelación entre el cambio de personaje y la resolución de la trama.</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Cita evidencia para evaluar la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lógica o el razonamiento</a:t>
                      </a:r>
                      <a:r>
                        <a:rPr lang="es-CO" sz="800" i="0" dirty="0">
                          <a:effectLst/>
                          <a:latin typeface="Calibri" panose="020F0502020204030204" pitchFamily="34" charset="0"/>
                          <a:ea typeface="Calibri" panose="020F0502020204030204" pitchFamily="34" charset="0"/>
                          <a:cs typeface="Times New Roman" panose="02020603050405020304" pitchFamily="18" charset="0"/>
                        </a:rPr>
                        <a:t> del desarrollo de la trama.</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Sintetiza la información dentro de una serie de episodios para comprobar una teoría o conclusión del porqué una trama se desarrolló como lo hizo, y qué pudo haber sucedido de manera diferente.</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Justifica cómo el personaje responde o cambia mientras la trama va llegando a su </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resolución/ desenlace.</a:t>
                      </a:r>
                    </a:p>
                    <a:p>
                      <a:pPr marL="0" marR="0" indent="0" algn="l" defTabSz="1018809" rtl="0" eaLnBrk="1" fontAlgn="auto" latinLnBrk="0" hangingPunct="1">
                        <a:lnSpc>
                          <a:spcPct val="115000"/>
                        </a:lnSpc>
                        <a:spcBef>
                          <a:spcPts val="0"/>
                        </a:spcBef>
                        <a:spcAft>
                          <a:spcPts val="1000"/>
                        </a:spcAft>
                        <a:buClrTx/>
                        <a:buSzTx/>
                        <a:buFontTx/>
                        <a:buNone/>
                        <a:tabLst/>
                        <a:defRPr/>
                      </a:pPr>
                      <a:r>
                        <a:rPr lang="x-none" sz="800" b="1" i="0" dirty="0" smtClean="0">
                          <a:effectLst/>
                          <a:latin typeface="Calibri" panose="020F0502020204030204" pitchFamily="34" charset="0"/>
                          <a:ea typeface="Calibri" panose="020F0502020204030204" pitchFamily="34" charset="0"/>
                          <a:cs typeface="Times New Roman" panose="02020603050405020304" pitchFamily="18" charset="0"/>
                        </a:rPr>
                        <a:t> RESPUESTA</a:t>
                      </a:r>
                      <a:r>
                        <a:rPr lang="x-none"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CONSTRUIDA #8</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gridSpan="2">
                  <a:txBody>
                    <a:bodyPr/>
                    <a:lstStyle/>
                    <a:p>
                      <a:pPr marL="0" marR="0" algn="l">
                        <a:lnSpc>
                          <a:spcPct val="115000"/>
                        </a:lnSpc>
                        <a:spcBef>
                          <a:spcPts val="0"/>
                        </a:spcBef>
                        <a:spcAft>
                          <a:spcPts val="0"/>
                        </a:spcAft>
                      </a:pPr>
                      <a:r>
                        <a:rPr lang="es-MX" sz="800" b="1" i="0" u="sng" dirty="0" smtClean="0">
                          <a:effectLst/>
                          <a:latin typeface="Calibri" panose="020F0502020204030204" pitchFamily="34" charset="0"/>
                          <a:ea typeface="Calibri" panose="020F0502020204030204" pitchFamily="34" charset="0"/>
                          <a:cs typeface="Times New Roman" panose="02020603050405020304" pitchFamily="18" charset="0"/>
                        </a:rPr>
                        <a:t>RL.6.3</a:t>
                      </a:r>
                      <a:r>
                        <a:rPr lang="es-MX"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800" i="0" dirty="0" smtClean="0">
                          <a:solidFill>
                            <a:srgbClr val="000000"/>
                          </a:solidFill>
                          <a:effectLst/>
                          <a:latin typeface="Calibri" panose="020F0502020204030204" pitchFamily="34" charset="0"/>
                          <a:ea typeface="Calibri" panose="020F0502020204030204" pitchFamily="34" charset="0"/>
                          <a:cs typeface="Folio Light"/>
                        </a:rPr>
                        <a:t> Describen cómo un cuento determinado o la trama de una obra de teatro se desarrolla en una serie de episodios. Describen también cómo responden o cambian los personajes a medida que la trama se va desarrollando.</a:t>
                      </a:r>
                      <a:endParaRPr lang="en-US" sz="800" i="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c hMerge="1">
                  <a:txBody>
                    <a:bodyPr/>
                    <a:lstStyle/>
                    <a:p>
                      <a:endParaRPr lang="en-US" dirty="0"/>
                    </a:p>
                  </a:txBody>
                  <a:tcPr/>
                </a:tc>
              </a:tr>
            </a:tbl>
          </a:graphicData>
        </a:graphic>
      </p:graphicFrame>
      <p:sp>
        <p:nvSpPr>
          <p:cNvPr id="5" name="TextBox 4"/>
          <p:cNvSpPr txBox="1"/>
          <p:nvPr/>
        </p:nvSpPr>
        <p:spPr>
          <a:xfrm>
            <a:off x="2133600" y="2590800"/>
            <a:ext cx="904415" cy="230832"/>
          </a:xfrm>
          <a:prstGeom prst="rect">
            <a:avLst/>
          </a:prstGeom>
          <a:noFill/>
          <a:ln>
            <a:solidFill>
              <a:srgbClr val="FF0000"/>
            </a:solidFill>
          </a:ln>
        </p:spPr>
        <p:txBody>
          <a:bodyPr wrap="none" rtlCol="0">
            <a:spAutoFit/>
          </a:bodyPr>
          <a:lstStyle/>
          <a:p>
            <a:r>
              <a:rPr lang="en-US" sz="900" b="1" dirty="0" smtClean="0"/>
              <a:t>NO EVALUADO</a:t>
            </a:r>
            <a:endParaRPr lang="x-none" sz="900" b="1" dirty="0"/>
          </a:p>
        </p:txBody>
      </p:sp>
      <p:sp>
        <p:nvSpPr>
          <p:cNvPr id="13" name="TextBox 12"/>
          <p:cNvSpPr txBox="1"/>
          <p:nvPr/>
        </p:nvSpPr>
        <p:spPr>
          <a:xfrm>
            <a:off x="2743200" y="7315200"/>
            <a:ext cx="904415" cy="230832"/>
          </a:xfrm>
          <a:prstGeom prst="rect">
            <a:avLst/>
          </a:prstGeom>
          <a:noFill/>
          <a:ln>
            <a:solidFill>
              <a:srgbClr val="FF0000"/>
            </a:solidFill>
          </a:ln>
        </p:spPr>
        <p:txBody>
          <a:bodyPr wrap="none" rtlCol="0">
            <a:spAutoFit/>
          </a:bodyPr>
          <a:lstStyle/>
          <a:p>
            <a:r>
              <a:rPr lang="en-US" sz="900" b="1" dirty="0" smtClean="0"/>
              <a:t>NO EVALUADO</a:t>
            </a:r>
            <a:endParaRPr lang="x-none" sz="900" b="1" dirty="0"/>
          </a:p>
        </p:txBody>
      </p:sp>
    </p:spTree>
    <p:extLst>
      <p:ext uri="{BB962C8B-B14F-4D97-AF65-F5344CB8AC3E}">
        <p14:creationId xmlns:p14="http://schemas.microsoft.com/office/powerpoint/2010/main" val="2595629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791325" y="10499845"/>
            <a:ext cx="744855" cy="535517"/>
          </a:xfrm>
        </p:spPr>
        <p:txBody>
          <a:bodyPr/>
          <a:lstStyle/>
          <a:p>
            <a:fld id="{F177B04D-AEB5-43ED-B9BA-B3D1EC9C9067}" type="slidenum">
              <a:rPr lang="en-US" smtClean="0"/>
              <a:pPr/>
              <a:t>8</a:t>
            </a:fld>
            <a:endParaRPr lang="en-US" dirty="0"/>
          </a:p>
        </p:txBody>
      </p:sp>
      <p:sp>
        <p:nvSpPr>
          <p:cNvPr id="11" name="Rectangle 10"/>
          <p:cNvSpPr/>
          <p:nvPr/>
        </p:nvSpPr>
        <p:spPr>
          <a:xfrm>
            <a:off x="441050" y="609600"/>
            <a:ext cx="7124700" cy="1082198"/>
          </a:xfrm>
          <a:prstGeom prst="rect">
            <a:avLst/>
          </a:prstGeom>
        </p:spPr>
        <p:txBody>
          <a:bodyPr wrap="square" lIns="96371" tIns="48186" rIns="96371" bIns="48186">
            <a:spAutoFit/>
          </a:bodyPr>
          <a:lstStyle/>
          <a:p>
            <a:r>
              <a:rPr lang="x-none" sz="1600" b="1" dirty="0" smtClean="0"/>
              <a:t>Trimestre </a:t>
            </a:r>
            <a:r>
              <a:rPr lang="x-none" sz="1600" b="1" dirty="0"/>
              <a:t>uno: </a:t>
            </a:r>
            <a:r>
              <a:rPr lang="x-none" sz="1600" dirty="0"/>
              <a:t>Progresión de aprendizaje de </a:t>
            </a:r>
            <a:r>
              <a:rPr lang="x-none" sz="1600" b="1" u="sng" dirty="0"/>
              <a:t>Lectura de Texto Informativo  </a:t>
            </a:r>
          </a:p>
          <a:p>
            <a:pPr algn="just"/>
            <a:r>
              <a:rPr lang="x-none" sz="1600" dirty="0"/>
              <a:t>En esta pre-evaluación se evalúan las casillas indicadas y resaltadas </a:t>
            </a:r>
            <a:r>
              <a:rPr lang="x-none" sz="1600" b="1" dirty="0"/>
              <a:t>antes del estándar</a:t>
            </a:r>
            <a:r>
              <a:rPr lang="x-none" sz="1600" dirty="0"/>
              <a:t>. El estándar como tal se evalúa en el CFA (</a:t>
            </a:r>
            <a:r>
              <a:rPr lang="x-none" sz="1600" dirty="0" err="1"/>
              <a:t>Common</a:t>
            </a:r>
            <a:r>
              <a:rPr lang="x-none" sz="1600" dirty="0"/>
              <a:t> </a:t>
            </a:r>
            <a:r>
              <a:rPr lang="x-none" sz="1600" dirty="0" err="1"/>
              <a:t>Formative</a:t>
            </a:r>
            <a:r>
              <a:rPr lang="x-none" sz="1600" dirty="0"/>
              <a:t> </a:t>
            </a:r>
            <a:r>
              <a:rPr lang="x-none" sz="1600" dirty="0" err="1" smtClean="0"/>
              <a:t>Assessment</a:t>
            </a:r>
            <a:r>
              <a:rPr lang="x-none" sz="1600" dirty="0" smtClean="0"/>
              <a:t>)  </a:t>
            </a:r>
            <a:r>
              <a:rPr lang="x-none" sz="1600" dirty="0"/>
              <a:t>al final de cada trimestre.</a:t>
            </a:r>
          </a:p>
        </p:txBody>
      </p:sp>
      <p:graphicFrame>
        <p:nvGraphicFramePr>
          <p:cNvPr id="2" name="Table 1"/>
          <p:cNvGraphicFramePr>
            <a:graphicFrameLocks noGrp="1"/>
          </p:cNvGraphicFramePr>
          <p:nvPr>
            <p:extLst>
              <p:ext uri="{D42A27DB-BD31-4B8C-83A1-F6EECF244321}">
                <p14:modId xmlns:p14="http://schemas.microsoft.com/office/powerpoint/2010/main" val="1140053260"/>
              </p:ext>
            </p:extLst>
          </p:nvPr>
        </p:nvGraphicFramePr>
        <p:xfrm>
          <a:off x="541656" y="1943156"/>
          <a:ext cx="6994524" cy="1427402"/>
        </p:xfrm>
        <a:graphic>
          <a:graphicData uri="http://schemas.openxmlformats.org/drawingml/2006/table">
            <a:tbl>
              <a:tblPr firstRow="1" firstCol="1" bandRow="1"/>
              <a:tblGrid>
                <a:gridCol w="829944"/>
                <a:gridCol w="1066800"/>
                <a:gridCol w="1066800"/>
                <a:gridCol w="1219200"/>
                <a:gridCol w="762000"/>
                <a:gridCol w="914400"/>
                <a:gridCol w="1135380"/>
              </a:tblGrid>
              <a:tr h="136226">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822" marR="33822"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 DOK 2 -Cj</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287194">
                <a:tc>
                  <a:txBody>
                    <a:bodyPr/>
                    <a:lstStyle/>
                    <a:p>
                      <a:pPr marL="0" marR="0" algn="l">
                        <a:lnSpc>
                          <a:spcPct val="115000"/>
                        </a:lnSpc>
                        <a:spcBef>
                          <a:spcPts val="0"/>
                        </a:spcBef>
                        <a:spcAft>
                          <a:spcPts val="1000"/>
                        </a:spcAft>
                      </a:pPr>
                      <a:r>
                        <a:rPr lang="es-CO" sz="800" i="0">
                          <a:effectLst/>
                          <a:latin typeface="Calibri" panose="020F0502020204030204" pitchFamily="34" charset="0"/>
                          <a:ea typeface="Calibri" panose="020F0502020204030204" pitchFamily="34" charset="0"/>
                          <a:cs typeface="Times New Roman" panose="02020603050405020304" pitchFamily="18" charset="0"/>
                        </a:rPr>
                        <a:t>Recuerda hechos o ejemplos explícitos en el texto (previamente leído y discutido en clase).</a:t>
                      </a:r>
                      <a:endParaRPr lang="x-none" sz="8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 Entiende el significado del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análisis, evidencia </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textual, “extraído/sacado </a:t>
                      </a:r>
                      <a:r>
                        <a:rPr lang="es-CO" sz="800" i="0" dirty="0">
                          <a:effectLst/>
                          <a:latin typeface="Calibri" panose="020F0502020204030204" pitchFamily="34" charset="0"/>
                          <a:ea typeface="Calibri" panose="020F0502020204030204" pitchFamily="34" charset="0"/>
                          <a:cs typeface="Times New Roman" panose="02020603050405020304" pitchFamily="18" charset="0"/>
                        </a:rPr>
                        <a:t>de" inferencias, de forma explícita y citar.</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Responde preguntas con: quién, qué, dónde, cuándo o cómo, citando el texto como evidencia (previamente leído y discutido en clase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Los estudiantes entienden que análisis significa mirar la evidencia del texto para sacar una conclusión o inferir.</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Hace inferencias básicas (explícitas) extraídas del texto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ctr"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#9</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Localiza información para apoyar el análisis de inferencias explícitas-implícitas</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#10</a:t>
                      </a:r>
                      <a:endParaRPr lang="x-none" sz="80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MX" sz="800" i="0" u="sng" dirty="0">
                          <a:effectLst/>
                          <a:latin typeface="Calibri" panose="020F0502020204030204" pitchFamily="34" charset="0"/>
                          <a:ea typeface="Calibri" panose="020F0502020204030204" pitchFamily="34" charset="0"/>
                          <a:cs typeface="Times New Roman" panose="02020603050405020304" pitchFamily="18" charset="0"/>
                        </a:rPr>
                        <a:t>RI.6.1</a:t>
                      </a:r>
                      <a:r>
                        <a:rPr lang="es-MX" sz="800"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i="0" dirty="0">
                          <a:solidFill>
                            <a:srgbClr val="000000"/>
                          </a:solidFill>
                          <a:effectLst/>
                          <a:latin typeface="Calibri" panose="020F0502020204030204" pitchFamily="34" charset="0"/>
                          <a:ea typeface="Calibri" panose="020F0502020204030204" pitchFamily="34" charset="0"/>
                          <a:cs typeface="Folio Light"/>
                        </a:rPr>
                        <a:t>Citan evidencias textuales para sustentar el análisis de lo que dice explícitamente el texto, así como lo que se infiere del mismo.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5355315"/>
              </p:ext>
            </p:extLst>
          </p:nvPr>
        </p:nvGraphicFramePr>
        <p:xfrm>
          <a:off x="457202" y="3438645"/>
          <a:ext cx="7078979" cy="2216912"/>
        </p:xfrm>
        <a:graphic>
          <a:graphicData uri="http://schemas.openxmlformats.org/drawingml/2006/table">
            <a:tbl>
              <a:tblPr firstRow="1" firstCol="1" bandRow="1"/>
              <a:tblGrid>
                <a:gridCol w="761998"/>
                <a:gridCol w="762000"/>
                <a:gridCol w="566225"/>
                <a:gridCol w="881575"/>
                <a:gridCol w="750985"/>
                <a:gridCol w="778710"/>
                <a:gridCol w="656895"/>
                <a:gridCol w="925742"/>
                <a:gridCol w="994849"/>
              </a:tblGrid>
              <a:tr h="138742">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446" marR="34446"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d</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i</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k</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616207">
                <a:tc>
                  <a:txBody>
                    <a:bodyPr/>
                    <a:lstStyle/>
                    <a:p>
                      <a:pPr marL="0" marR="0" algn="l">
                        <a:lnSpc>
                          <a:spcPct val="115000"/>
                        </a:lnSpc>
                        <a:spcBef>
                          <a:spcPts val="0"/>
                        </a:spcBef>
                        <a:spcAft>
                          <a:spcPts val="1000"/>
                        </a:spcAft>
                      </a:pPr>
                      <a:r>
                        <a:rPr lang="es-CO" sz="800" i="0">
                          <a:effectLst/>
                          <a:latin typeface="Calibri" panose="020F0502020204030204" pitchFamily="34" charset="0"/>
                          <a:ea typeface="Calibri" panose="020F0502020204030204" pitchFamily="34" charset="0"/>
                          <a:cs typeface="Times New Roman" panose="02020603050405020304" pitchFamily="18" charset="0"/>
                        </a:rPr>
                        <a:t>Recuerda detalles particulares sobre una idea central en un texto leído y discutido en clase previamente.</a:t>
                      </a:r>
                      <a:endParaRPr lang="x-none" sz="8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a:effectLst/>
                          <a:latin typeface="Calibri" panose="020F0502020204030204" pitchFamily="34" charset="0"/>
                          <a:ea typeface="Calibri" panose="020F0502020204030204" pitchFamily="34" charset="0"/>
                          <a:cs typeface="Times New Roman" panose="02020603050405020304" pitchFamily="18" charset="0"/>
                        </a:rPr>
                        <a:t>Define (entiende los términos) el </a:t>
                      </a:r>
                      <a:r>
                        <a:rPr lang="es-CO" sz="800" i="0" u="sng">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a:effectLst/>
                          <a:latin typeface="Calibri" panose="020F0502020204030204" pitchFamily="34" charset="0"/>
                          <a:ea typeface="Calibri" panose="020F0502020204030204" pitchFamily="34" charset="0"/>
                          <a:cs typeface="Times New Roman" panose="02020603050405020304" pitchFamily="18" charset="0"/>
                        </a:rPr>
                        <a:t>   idea central, detalles clave, resumen, opiniones personales  y juicios, "distinguir de",  y transmitir.</a:t>
                      </a:r>
                      <a:endParaRPr lang="x-none" sz="8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a:effectLst/>
                          <a:latin typeface="Calibri" panose="020F0502020204030204" pitchFamily="34" charset="0"/>
                          <a:ea typeface="Calibri" panose="020F0502020204030204" pitchFamily="34" charset="0"/>
                          <a:cs typeface="Times New Roman" panose="02020603050405020304" pitchFamily="18" charset="0"/>
                        </a:rPr>
                        <a:t>Identifica detalles particulares (de una lista) que apoyan una idea central (como se discutió en clase).</a:t>
                      </a:r>
                      <a:endParaRPr lang="x-none" sz="8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Responde preguntas con: quién, qué, dónde, cuándo o cómo, sobre una idea central usando detalles de apoyo como evidencia (texto leído y discutido en clase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#11</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del Concepto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Los estudiantes entienden que detalles particulares son más relevantes al transmitir una idea principal.</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Proporciona un resumen del texto utilizando detalles clave (sin opiniones personales o juicios</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#12</a:t>
                      </a:r>
                      <a:endParaRPr lang="x-none" sz="80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a:effectLst/>
                          <a:latin typeface="Calibri" panose="020F0502020204030204" pitchFamily="34" charset="0"/>
                          <a:ea typeface="Calibri" panose="020F0502020204030204" pitchFamily="34" charset="0"/>
                          <a:cs typeface="Times New Roman" panose="02020603050405020304" pitchFamily="18" charset="0"/>
                        </a:rPr>
                        <a:t>Identifica  la(s) idea(s) central(es) de un texto usando detalles especialmente relevantes.</a:t>
                      </a:r>
                      <a:endParaRPr lang="x-none" sz="8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Localiza información específica, ejemplos o detalles particulares sobre una idea central (texto no leído o discutido en clase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x-none" sz="800" b="1" i="0" dirty="0" smtClean="0">
                          <a:effectLst/>
                          <a:latin typeface="Calibri" panose="020F0502020204030204" pitchFamily="34" charset="0"/>
                          <a:ea typeface="Calibri" panose="020F0502020204030204" pitchFamily="34" charset="0"/>
                          <a:cs typeface="Times New Roman" panose="02020603050405020304" pitchFamily="18" charset="0"/>
                        </a:rPr>
                        <a:t>RESPUESTA</a:t>
                      </a:r>
                      <a:r>
                        <a:rPr lang="x-none"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CONSTRUIDA  #15</a:t>
                      </a:r>
                      <a:endParaRPr lang="x-none"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MX" sz="800" b="1" i="0" u="sng" dirty="0">
                          <a:effectLst/>
                          <a:latin typeface="Calibri" panose="020F0502020204030204" pitchFamily="34" charset="0"/>
                          <a:ea typeface="Calibri" panose="020F0502020204030204" pitchFamily="34" charset="0"/>
                          <a:cs typeface="Times New Roman" panose="02020603050405020304" pitchFamily="18" charset="0"/>
                        </a:rPr>
                        <a:t>RI6.2</a:t>
                      </a:r>
                      <a:r>
                        <a:rPr lang="es-MX" sz="800"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i="0" dirty="0">
                          <a:solidFill>
                            <a:srgbClr val="000000"/>
                          </a:solidFill>
                          <a:effectLst/>
                          <a:latin typeface="Calibri" panose="020F0502020204030204" pitchFamily="34" charset="0"/>
                          <a:ea typeface="Calibri" panose="020F0502020204030204" pitchFamily="34" charset="0"/>
                          <a:cs typeface="Folio Light"/>
                        </a:rPr>
                        <a:t>Definen el tema o idea principal de un texto y cómo estos se transmiten a través de determinados detalles específicos; r</a:t>
                      </a:r>
                      <a:r>
                        <a:rPr lang="x-none" sz="800" i="0" dirty="0" err="1">
                          <a:solidFill>
                            <a:srgbClr val="000000"/>
                          </a:solidFill>
                          <a:effectLst/>
                          <a:latin typeface="Calibri" panose="020F0502020204030204" pitchFamily="34" charset="0"/>
                          <a:ea typeface="Calibri" panose="020F0502020204030204" pitchFamily="34" charset="0"/>
                          <a:cs typeface="Folio Light"/>
                        </a:rPr>
                        <a:t>esumen</a:t>
                      </a:r>
                      <a:r>
                        <a:rPr lang="x-none" sz="800" i="0" dirty="0">
                          <a:solidFill>
                            <a:srgbClr val="000000"/>
                          </a:solidFill>
                          <a:effectLst/>
                          <a:latin typeface="Calibri" panose="020F0502020204030204" pitchFamily="34" charset="0"/>
                          <a:ea typeface="Calibri" panose="020F0502020204030204" pitchFamily="34" charset="0"/>
                          <a:cs typeface="Folio Light"/>
                        </a:rPr>
                        <a:t> el texto sin dar opiniones o juicios personales.</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65390350"/>
              </p:ext>
            </p:extLst>
          </p:nvPr>
        </p:nvGraphicFramePr>
        <p:xfrm>
          <a:off x="457200" y="5799521"/>
          <a:ext cx="7078981" cy="2804160"/>
        </p:xfrm>
        <a:graphic>
          <a:graphicData uri="http://schemas.openxmlformats.org/drawingml/2006/table">
            <a:tbl>
              <a:tblPr firstRow="1" firstCol="1" bandRow="1"/>
              <a:tblGrid>
                <a:gridCol w="533400"/>
                <a:gridCol w="672868"/>
                <a:gridCol w="603135"/>
                <a:gridCol w="552797"/>
                <a:gridCol w="810661"/>
                <a:gridCol w="813775"/>
                <a:gridCol w="737764"/>
                <a:gridCol w="596826"/>
                <a:gridCol w="850974"/>
                <a:gridCol w="418515"/>
                <a:gridCol w="488266"/>
              </a:tblGrid>
              <a:tr h="205782">
                <a:tc>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1 - </a:t>
                      </a:r>
                      <a:r>
                        <a:rPr lang="en-US" sz="800" b="1" dirty="0" err="1">
                          <a:solidFill>
                            <a:schemeClr val="tx1"/>
                          </a:solidFill>
                          <a:effectLst/>
                          <a:latin typeface="Calibri"/>
                          <a:ea typeface="Times New Roman"/>
                          <a:cs typeface="Times New Roman"/>
                        </a:rPr>
                        <a:t>K</a:t>
                      </a:r>
                      <a:r>
                        <a:rPr lang="en-US" sz="800" dirty="0" err="1">
                          <a:solidFill>
                            <a:schemeClr val="tx1"/>
                          </a:solidFill>
                          <a:effectLst/>
                          <a:latin typeface="Calibri"/>
                          <a:ea typeface="Times New Roman"/>
                          <a:cs typeface="Times New Roman"/>
                        </a:rPr>
                        <a:t>a</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Times New Roman"/>
                          <a:cs typeface="Times New Roman"/>
                        </a:rPr>
                        <a:t>DOK 1 - K</a:t>
                      </a:r>
                      <a:r>
                        <a:rPr lang="en-US" sz="800">
                          <a:solidFill>
                            <a:schemeClr val="tx1"/>
                          </a:solidFill>
                          <a:effectLst/>
                          <a:latin typeface="Calibri"/>
                          <a:ea typeface="Times New Roman"/>
                          <a:cs typeface="Times New Roman"/>
                        </a:rPr>
                        <a:t>c</a:t>
                      </a:r>
                      <a:endParaRPr lang="en-US" sz="80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1 - </a:t>
                      </a:r>
                      <a:r>
                        <a:rPr lang="en-US" sz="800" b="1" dirty="0" err="1">
                          <a:solidFill>
                            <a:schemeClr val="tx1"/>
                          </a:solidFill>
                          <a:effectLst/>
                          <a:latin typeface="Calibri"/>
                          <a:ea typeface="Times New Roman"/>
                          <a:cs typeface="Times New Roman"/>
                        </a:rPr>
                        <a:t>C</a:t>
                      </a:r>
                      <a:r>
                        <a:rPr lang="en-US" sz="800" dirty="0" err="1">
                          <a:solidFill>
                            <a:schemeClr val="tx1"/>
                          </a:solidFill>
                          <a:effectLst/>
                          <a:latin typeface="Calibri"/>
                          <a:ea typeface="Times New Roman"/>
                          <a:cs typeface="Times New Roman"/>
                        </a:rPr>
                        <a:t>f</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Times New Roman"/>
                          <a:cs typeface="Times New Roman"/>
                        </a:rPr>
                        <a:t>DOK 2 - C</a:t>
                      </a:r>
                      <a:r>
                        <a:rPr lang="en-US" sz="800">
                          <a:solidFill>
                            <a:schemeClr val="tx1"/>
                          </a:solidFill>
                          <a:effectLst/>
                          <a:latin typeface="Calibri"/>
                          <a:ea typeface="Times New Roman"/>
                          <a:cs typeface="Times New Roman"/>
                        </a:rPr>
                        <a:t>k</a:t>
                      </a:r>
                      <a:endParaRPr lang="en-US" sz="80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Times New Roman"/>
                          <a:cs typeface="Times New Roman"/>
                        </a:rPr>
                        <a:t>DOK 2 - C</a:t>
                      </a:r>
                      <a:r>
                        <a:rPr lang="en-US" sz="800">
                          <a:solidFill>
                            <a:schemeClr val="tx1"/>
                          </a:solidFill>
                          <a:effectLst/>
                          <a:latin typeface="Calibri"/>
                          <a:ea typeface="Times New Roman"/>
                          <a:cs typeface="Times New Roman"/>
                        </a:rPr>
                        <a:t>l</a:t>
                      </a:r>
                      <a:endParaRPr lang="en-US" sz="80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2 - </a:t>
                      </a:r>
                      <a:r>
                        <a:rPr lang="en-US" sz="800" b="1" dirty="0" err="1">
                          <a:solidFill>
                            <a:schemeClr val="tx1"/>
                          </a:solidFill>
                          <a:effectLst/>
                          <a:latin typeface="Calibri"/>
                          <a:ea typeface="Times New Roman"/>
                          <a:cs typeface="Times New Roman"/>
                        </a:rPr>
                        <a:t>AN</a:t>
                      </a:r>
                      <a:r>
                        <a:rPr lang="en-US" sz="800" dirty="0" err="1">
                          <a:solidFill>
                            <a:schemeClr val="tx1"/>
                          </a:solidFill>
                          <a:effectLst/>
                          <a:latin typeface="Calibri"/>
                          <a:ea typeface="Times New Roman"/>
                          <a:cs typeface="Times New Roman"/>
                        </a:rPr>
                        <a:t>r</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c gridSpan="2">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3 - C</a:t>
                      </a:r>
                      <a:r>
                        <a:rPr lang="en-US" sz="800" dirty="0">
                          <a:solidFill>
                            <a:schemeClr val="tx1"/>
                          </a:solidFill>
                          <a:effectLst/>
                          <a:latin typeface="Calibri"/>
                          <a:ea typeface="Times New Roman"/>
                          <a:cs typeface="Times New Roman"/>
                        </a:rPr>
                        <a:t>u</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8CCE4"/>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3 - </a:t>
                      </a:r>
                      <a:r>
                        <a:rPr lang="en-US" sz="800" b="1" dirty="0" err="1">
                          <a:solidFill>
                            <a:schemeClr val="tx1"/>
                          </a:solidFill>
                          <a:effectLst/>
                          <a:latin typeface="Calibri"/>
                          <a:ea typeface="Times New Roman"/>
                          <a:cs typeface="Times New Roman"/>
                        </a:rPr>
                        <a:t>AP</a:t>
                      </a:r>
                      <a:r>
                        <a:rPr lang="en-US" sz="800" dirty="0" err="1">
                          <a:solidFill>
                            <a:schemeClr val="tx1"/>
                          </a:solidFill>
                          <a:effectLst/>
                          <a:latin typeface="Calibri"/>
                          <a:ea typeface="Times New Roman"/>
                          <a:cs typeface="Times New Roman"/>
                        </a:rPr>
                        <a:t>x</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mn-lt"/>
                          <a:ea typeface="Times New Roman"/>
                          <a:cs typeface="Times New Roman"/>
                        </a:rPr>
                        <a:t>DOK 3 SY</a:t>
                      </a:r>
                      <a:r>
                        <a:rPr lang="en-US" sz="800" dirty="0" smtClean="0">
                          <a:solidFill>
                            <a:srgbClr val="000000"/>
                          </a:solidFill>
                          <a:effectLst/>
                          <a:latin typeface="+mn-lt"/>
                          <a:ea typeface="Times New Roman"/>
                          <a:cs typeface="Times New Roman"/>
                        </a:rPr>
                        <a:t>H</a:t>
                      </a:r>
                      <a:endParaRPr lang="en-US" sz="800" dirty="0" smtClean="0">
                        <a:effectLst/>
                        <a:latin typeface="+mn-lt"/>
                        <a:ea typeface="Calibri"/>
                        <a:cs typeface="Times New Roman"/>
                      </a:endParaRPr>
                    </a:p>
                  </a:txBody>
                  <a:tcPr marL="33551" marR="3355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c>
                  <a:txBody>
                    <a:bodyPr/>
                    <a:lstStyle/>
                    <a:p>
                      <a:pPr marL="0" marR="0" indent="0" algn="ctr" defTabSz="1018809" rtl="0" eaLnBrk="1" fontAlgn="auto" latinLnBrk="0" hangingPunct="1">
                        <a:lnSpc>
                          <a:spcPct val="115000"/>
                        </a:lnSpc>
                        <a:spcBef>
                          <a:spcPts val="0"/>
                        </a:spcBef>
                        <a:spcAft>
                          <a:spcPts val="0"/>
                        </a:spcAft>
                        <a:buClrTx/>
                        <a:buSzTx/>
                        <a:buFontTx/>
                        <a:buNone/>
                        <a:tabLst/>
                        <a:defRPr/>
                      </a:pPr>
                      <a:r>
                        <a:rPr lang="en-US" sz="800" b="1" dirty="0" smtClean="0">
                          <a:solidFill>
                            <a:srgbClr val="000000"/>
                          </a:solidFill>
                          <a:effectLst/>
                          <a:latin typeface="+mn-lt"/>
                          <a:ea typeface="Times New Roman"/>
                          <a:cs typeface="Times New Roman"/>
                        </a:rPr>
                        <a:t>Standard</a:t>
                      </a:r>
                      <a:endParaRPr lang="en-US" sz="800" dirty="0" smtClean="0">
                        <a:effectLst/>
                        <a:latin typeface="+mn-lt"/>
                        <a:ea typeface="Calibri"/>
                        <a:cs typeface="Times New Roman"/>
                      </a:endParaRPr>
                    </a:p>
                    <a:p>
                      <a:pPr marL="0" marR="0" algn="ctr">
                        <a:lnSpc>
                          <a:spcPct val="115000"/>
                        </a:lnSpc>
                        <a:spcBef>
                          <a:spcPts val="0"/>
                        </a:spcBef>
                        <a:spcAft>
                          <a:spcPts val="0"/>
                        </a:spcAft>
                      </a:pPr>
                      <a:endParaRPr lang="en-US" sz="800" dirty="0">
                        <a:effectLst/>
                        <a:latin typeface="Calibri"/>
                        <a:ea typeface="Calibri"/>
                        <a:cs typeface="Times New Roman"/>
                      </a:endParaRPr>
                    </a:p>
                  </a:txBody>
                  <a:tcPr marL="33551" marR="3355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r>
              <a:tr h="685939">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Recuerda detalles clave, hechos básicos, definiciones y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en un texto.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(entiende los términos) 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clave</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analizar, elaborar,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-miento</a:t>
                      </a:r>
                      <a:r>
                        <a:rPr lang="es-CO" sz="800" i="0" dirty="0">
                          <a:effectLst/>
                          <a:latin typeface="Calibri" panose="020F0502020204030204" pitchFamily="34" charset="0"/>
                          <a:ea typeface="Calibri" panose="020F0502020204030204" pitchFamily="34" charset="0"/>
                          <a:cs typeface="Times New Roman" panose="02020603050405020304" pitchFamily="18" charset="0"/>
                        </a:rPr>
                        <a:t>, idea, ejemplos, individual, anécdotas, ilustrado, introdujo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Explica quién, qué, dónde, cuándo o cómo, al responder preguntas acerca de los individuos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a:effectLst/>
                          <a:latin typeface="Calibri" panose="020F0502020204030204" pitchFamily="34" charset="0"/>
                          <a:ea typeface="Calibri" panose="020F0502020204030204" pitchFamily="34" charset="0"/>
                          <a:cs typeface="Times New Roman" panose="02020603050405020304" pitchFamily="18" charset="0"/>
                        </a:rPr>
                        <a:t>,  o ideas clave en un texto.</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Identifica </a:t>
                      </a:r>
                      <a:r>
                        <a:rPr lang="es-CO" sz="800" b="1" i="0" dirty="0" err="1">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clave, personas o ideas en un texto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Localiza</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ejemplos específicos de cómo se introducen, ilustran y elaboran los </a:t>
                      </a:r>
                      <a:r>
                        <a:rPr lang="es-CO" sz="800" b="1"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individuos o ideas, en un texto. </a:t>
                      </a: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#13</a:t>
                      </a:r>
                      <a:endParaRPr lang="x-none"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Organiza los individuos,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o ideas en un </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texto, </a:t>
                      </a:r>
                      <a:r>
                        <a:rPr lang="es-CO" sz="800" i="0" dirty="0">
                          <a:effectLst/>
                          <a:latin typeface="Calibri" panose="020F0502020204030204" pitchFamily="34" charset="0"/>
                          <a:ea typeface="Calibri" panose="020F0502020204030204" pitchFamily="34" charset="0"/>
                          <a:cs typeface="Times New Roman" panose="02020603050405020304" pitchFamily="18" charset="0"/>
                        </a:rPr>
                        <a:t>bajo semejanzas </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en la </a:t>
                      </a:r>
                      <a:r>
                        <a:rPr lang="es-CO" sz="800" i="0" dirty="0">
                          <a:effectLst/>
                          <a:latin typeface="Calibri" panose="020F0502020204030204" pitchFamily="34" charset="0"/>
                          <a:ea typeface="Calibri" panose="020F0502020204030204" pitchFamily="34" charset="0"/>
                          <a:cs typeface="Times New Roman" panose="02020603050405020304" pitchFamily="18" charset="0"/>
                        </a:rPr>
                        <a:t>introducción, ilustración  y elaboración (un organizador gráfico de 3 </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columnas).</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Hace una lista de</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ejemplos o anécdotas de cómo  se introduce un individuo, </a:t>
                      </a:r>
                      <a:r>
                        <a:rPr lang="es-CO" sz="800" b="1" i="0" dirty="0" err="1" smtClean="0">
                          <a:effectLst/>
                          <a:latin typeface="Calibri" panose="020F0502020204030204" pitchFamily="34" charset="0"/>
                          <a:ea typeface="Calibri" panose="020F0502020204030204" pitchFamily="34" charset="0"/>
                          <a:cs typeface="Times New Roman" panose="02020603050405020304" pitchFamily="18" charset="0"/>
                        </a:rPr>
                        <a:t>aconte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-cimiento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o idea, en un texto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#14</a:t>
                      </a:r>
                      <a:endParaRPr lang="x-none"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Hace una lista de</a:t>
                      </a:r>
                      <a:r>
                        <a:rPr lang="es-CO" sz="800" i="0" dirty="0">
                          <a:effectLst/>
                          <a:latin typeface="Calibri" panose="020F0502020204030204" pitchFamily="34" charset="0"/>
                          <a:ea typeface="Calibri" panose="020F0502020204030204" pitchFamily="34" charset="0"/>
                          <a:cs typeface="Times New Roman" panose="02020603050405020304" pitchFamily="18" charset="0"/>
                        </a:rPr>
                        <a:t> ejemplos o anécdotas de cómo se ilustra o elabora un individuo, evento o idea, en un texto. </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Los estudiantes analizan  un evento, una idea o un individuo en </a:t>
                      </a: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detalle,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proporcionando  detalles sobre la introducción, la ilustración y elaboración (utilizar habilidades de razonamiento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1018809" rtl="0" eaLnBrk="1" fontAlgn="auto" latinLnBrk="0" hangingPunct="1">
                        <a:lnSpc>
                          <a:spcPct val="115000"/>
                        </a:lnSpc>
                        <a:spcBef>
                          <a:spcPts val="0"/>
                        </a:spcBef>
                        <a:spcAft>
                          <a:spcPts val="1000"/>
                        </a:spcAft>
                        <a:buClrTx/>
                        <a:buSzTx/>
                        <a:buFontTx/>
                        <a:buNone/>
                        <a:tabLst/>
                        <a:defRPr/>
                      </a:pP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SELECCIÓN</a:t>
                      </a:r>
                      <a:r>
                        <a:rPr lang="es-CO" sz="800" b="1" i="0" baseline="0" dirty="0" smtClean="0">
                          <a:effectLst/>
                          <a:latin typeface="Calibri" panose="020F0502020204030204" pitchFamily="34" charset="0"/>
                          <a:ea typeface="Calibri" panose="020F0502020204030204" pitchFamily="34" charset="0"/>
                          <a:cs typeface="Times New Roman" panose="02020603050405020304" pitchFamily="18" charset="0"/>
                        </a:rPr>
                        <a:t> MÚLTIPLE #16</a:t>
                      </a:r>
                      <a:endParaRPr lang="x-none" sz="800"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gridSpan="2">
                  <a:txBody>
                    <a:bodyPr/>
                    <a:lstStyle/>
                    <a:p>
                      <a:pPr marL="0" marR="0" algn="l">
                        <a:lnSpc>
                          <a:spcPct val="115000"/>
                        </a:lnSpc>
                        <a:spcBef>
                          <a:spcPts val="0"/>
                        </a:spcBef>
                        <a:spcAft>
                          <a:spcPts val="1000"/>
                        </a:spcAft>
                      </a:pPr>
                      <a:r>
                        <a:rPr lang="es-MX" sz="800" b="1" i="0" dirty="0">
                          <a:effectLst/>
                          <a:latin typeface="Calibri" panose="020F0502020204030204" pitchFamily="34" charset="0"/>
                          <a:ea typeface="Calibri" panose="020F0502020204030204" pitchFamily="34" charset="0"/>
                          <a:cs typeface="Times New Roman" panose="02020603050405020304" pitchFamily="18" charset="0"/>
                        </a:rPr>
                        <a:t>RI6.3</a:t>
                      </a:r>
                      <a:r>
                        <a:rPr lang="es-MX" sz="800"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i="0" dirty="0">
                          <a:solidFill>
                            <a:srgbClr val="000000"/>
                          </a:solidFill>
                          <a:effectLst/>
                          <a:latin typeface="Calibri" panose="020F0502020204030204" pitchFamily="34" charset="0"/>
                          <a:ea typeface="Calibri" panose="020F0502020204030204" pitchFamily="34" charset="0"/>
                          <a:cs typeface="Folio Light"/>
                        </a:rPr>
                        <a:t>Analizan en detalle cómo se presenta, describe y desarrolla un personaje, acontecimiento o idea clave en un </a:t>
                      </a:r>
                      <a:r>
                        <a:rPr lang="es-MX" sz="800" i="0" dirty="0" smtClean="0">
                          <a:solidFill>
                            <a:srgbClr val="000000"/>
                          </a:solidFill>
                          <a:effectLst/>
                          <a:latin typeface="Calibri" panose="020F0502020204030204" pitchFamily="34" charset="0"/>
                          <a:ea typeface="Calibri" panose="020F0502020204030204" pitchFamily="34" charset="0"/>
                          <a:cs typeface="Folio Light"/>
                        </a:rPr>
                        <a:t>texto, </a:t>
                      </a:r>
                      <a:r>
                        <a:rPr lang="es-MX" sz="800" i="0" dirty="0">
                          <a:solidFill>
                            <a:srgbClr val="000000"/>
                          </a:solidFill>
                          <a:effectLst/>
                          <a:latin typeface="Calibri" panose="020F0502020204030204" pitchFamily="34" charset="0"/>
                          <a:ea typeface="Calibri" panose="020F0502020204030204" pitchFamily="34" charset="0"/>
                          <a:cs typeface="Folio Light"/>
                        </a:rPr>
                        <a:t>a través de ejemplos o anécdotas</a:t>
                      </a:r>
                      <a:r>
                        <a:rPr lang="es-MX" sz="800" i="0" dirty="0" smtClean="0">
                          <a:solidFill>
                            <a:srgbClr val="000000"/>
                          </a:solidFill>
                          <a:effectLst/>
                          <a:latin typeface="Calibri" panose="020F0502020204030204" pitchFamily="34" charset="0"/>
                          <a:ea typeface="Calibri" panose="020F0502020204030204" pitchFamily="34" charset="0"/>
                          <a:cs typeface="Folio Light"/>
                        </a:rPr>
                        <a:t>.</a:t>
                      </a: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hMerge="1">
                  <a:txBody>
                    <a:bodyPr/>
                    <a:lstStyle/>
                    <a:p>
                      <a:pPr marL="0" marR="0" algn="l">
                        <a:lnSpc>
                          <a:spcPct val="115000"/>
                        </a:lnSpc>
                        <a:spcBef>
                          <a:spcPts val="0"/>
                        </a:spcBef>
                        <a:spcAft>
                          <a:spcPts val="1000"/>
                        </a:spcAft>
                      </a:pPr>
                      <a:endParaRPr lang="x-none"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175"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r>
            </a:tbl>
          </a:graphicData>
        </a:graphic>
      </p:graphicFrame>
      <p:sp>
        <p:nvSpPr>
          <p:cNvPr id="10" name="TextBox 9"/>
          <p:cNvSpPr txBox="1"/>
          <p:nvPr/>
        </p:nvSpPr>
        <p:spPr>
          <a:xfrm>
            <a:off x="2493396" y="3133845"/>
            <a:ext cx="904415" cy="230832"/>
          </a:xfrm>
          <a:prstGeom prst="rect">
            <a:avLst/>
          </a:prstGeom>
          <a:noFill/>
          <a:ln>
            <a:solidFill>
              <a:srgbClr val="FF0000"/>
            </a:solidFill>
          </a:ln>
        </p:spPr>
        <p:txBody>
          <a:bodyPr wrap="none" rtlCol="0">
            <a:spAutoFit/>
          </a:bodyPr>
          <a:lstStyle/>
          <a:p>
            <a:r>
              <a:rPr lang="en-US" sz="900" b="1" dirty="0" smtClean="0"/>
              <a:t>NO EVALUADO</a:t>
            </a:r>
            <a:endParaRPr lang="x-none" sz="900" b="1" dirty="0"/>
          </a:p>
        </p:txBody>
      </p:sp>
      <p:sp>
        <p:nvSpPr>
          <p:cNvPr id="15" name="TextBox 14"/>
          <p:cNvSpPr txBox="1"/>
          <p:nvPr/>
        </p:nvSpPr>
        <p:spPr>
          <a:xfrm>
            <a:off x="2200469" y="8163045"/>
            <a:ext cx="695132" cy="353943"/>
          </a:xfrm>
          <a:prstGeom prst="rect">
            <a:avLst/>
          </a:prstGeom>
          <a:noFill/>
          <a:ln>
            <a:solidFill>
              <a:srgbClr val="FF0000"/>
            </a:solidFill>
          </a:ln>
        </p:spPr>
        <p:txBody>
          <a:bodyPr wrap="square" rtlCol="0">
            <a:spAutoFit/>
          </a:bodyPr>
          <a:lstStyle/>
          <a:p>
            <a:pPr algn="ctr"/>
            <a:r>
              <a:rPr lang="en-US" sz="850" b="1" dirty="0" smtClean="0"/>
              <a:t>NO </a:t>
            </a:r>
          </a:p>
          <a:p>
            <a:pPr algn="ctr"/>
            <a:r>
              <a:rPr lang="en-US" sz="850" b="1" dirty="0" smtClean="0"/>
              <a:t>EVALUADO</a:t>
            </a:r>
            <a:endParaRPr lang="x-none" sz="850" b="1" dirty="0"/>
          </a:p>
        </p:txBody>
      </p:sp>
      <p:sp>
        <p:nvSpPr>
          <p:cNvPr id="16" name="Slide Number Placeholder 3"/>
          <p:cNvSpPr txBox="1">
            <a:spLocks/>
          </p:cNvSpPr>
          <p:nvPr/>
        </p:nvSpPr>
        <p:spPr>
          <a:xfrm>
            <a:off x="6553200" y="9296400"/>
            <a:ext cx="842010" cy="535517"/>
          </a:xfrm>
          <a:prstGeom prst="rect">
            <a:avLst/>
          </a:prstGeom>
        </p:spPr>
        <p:txBody>
          <a:bodyPr vert="horz" lIns="101881" tIns="50941" rIns="101881" bIns="50941" rtlCol="0" anchor="ctr"/>
          <a:lstStyle>
            <a:defPPr>
              <a:defRPr lang="en-US"/>
            </a:defPPr>
            <a:lvl1pPr marL="0" algn="r" defTabSz="1018809" rtl="0" eaLnBrk="1" latinLnBrk="0" hangingPunct="1">
              <a:defRPr sz="1400" kern="1200">
                <a:solidFill>
                  <a:schemeClr val="tx1">
                    <a:tint val="75000"/>
                  </a:schemeClr>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r>
              <a:rPr lang="en-US" dirty="0" smtClean="0"/>
              <a:t>8</a:t>
            </a:r>
            <a:endParaRPr lang="en-US" dirty="0"/>
          </a:p>
        </p:txBody>
      </p:sp>
    </p:spTree>
    <p:extLst>
      <p:ext uri="{BB962C8B-B14F-4D97-AF65-F5344CB8AC3E}">
        <p14:creationId xmlns:p14="http://schemas.microsoft.com/office/powerpoint/2010/main" val="1825370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 name="Table 143"/>
          <p:cNvGraphicFramePr/>
          <p:nvPr>
            <p:extLst>
              <p:ext uri="{D42A27DB-BD31-4B8C-83A1-F6EECF244321}">
                <p14:modId xmlns:p14="http://schemas.microsoft.com/office/powerpoint/2010/main" val="980755167"/>
              </p:ext>
            </p:extLst>
          </p:nvPr>
        </p:nvGraphicFramePr>
        <p:xfrm>
          <a:off x="567094" y="990600"/>
          <a:ext cx="6553114" cy="5605338"/>
        </p:xfrm>
        <a:graphic>
          <a:graphicData uri="http://schemas.openxmlformats.org/drawingml/2006/table">
            <a:tbl>
              <a:tblPr firstRow="1"/>
              <a:tblGrid>
                <a:gridCol w="680633"/>
                <a:gridCol w="5872481"/>
              </a:tblGrid>
              <a:tr h="70402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0" i="1" baseline="0" noProof="0" dirty="0" smtClean="0">
                          <a:effectLst/>
                        </a:rPr>
                        <a:t>Nota sobre las respuestas construidas</a:t>
                      </a:r>
                      <a:r>
                        <a:rPr lang="es-GT" sz="1000" b="0" i="1" noProof="0" dirty="0" smtClean="0">
                          <a:effectLst/>
                        </a:rPr>
                        <a:t>:  Las</a:t>
                      </a:r>
                      <a:r>
                        <a:rPr lang="es-GT" sz="1000" b="0" i="1" baseline="0" noProof="0" dirty="0" smtClean="0">
                          <a:effectLst/>
                        </a:rPr>
                        <a:t> respuestas construidas no están escritas “en piedra.” No hay una manera perfecta en la que el estudiante deba responder. Busque la intención general de </a:t>
                      </a:r>
                      <a:r>
                        <a:rPr lang="es-GT" sz="1000" b="0" i="1" baseline="0" noProof="0" dirty="0" smtClean="0">
                          <a:solidFill>
                            <a:schemeClr val="tx1"/>
                          </a:solidFill>
                          <a:effectLst/>
                        </a:rPr>
                        <a:t>la pregunta y  la respuesta del estudiante y siga la rúbrica a continuación tanto como sea posible</a:t>
                      </a:r>
                      <a:r>
                        <a:rPr lang="es-GT"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p>
                    <a:p>
                      <a:pPr marL="0" marR="0" indent="0" algn="l" defTabSz="966612" rtl="0" eaLnBrk="1" fontAlgn="auto" latinLnBrk="0" hangingPunct="1">
                        <a:lnSpc>
                          <a:spcPct val="100000"/>
                        </a:lnSpc>
                        <a:spcBef>
                          <a:spcPts val="0"/>
                        </a:spcBef>
                        <a:spcAft>
                          <a:spcPts val="0"/>
                        </a:spcAft>
                        <a:buClrTx/>
                        <a:buSzTx/>
                        <a:buFontTx/>
                        <a:buNone/>
                        <a:tabLst/>
                        <a:defRPr/>
                      </a:pPr>
                      <a:r>
                        <a:rPr lang="es-GT"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GT" sz="1400" b="1" noProof="0" dirty="0" smtClean="0">
                          <a:effectLst/>
                        </a:rPr>
                        <a:t>Pre-evaluación Trimestre 1: Clave para la Respuesta construida</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l">
                        <a:defRPr sz="1800" b="0" i="0"/>
                      </a:pPr>
                      <a:r>
                        <a:rPr lang="es-GT" sz="1400" b="1" dirty="0" smtClean="0">
                          <a:latin typeface="+mn-lt"/>
                        </a:rPr>
                        <a:t>Estándar </a:t>
                      </a:r>
                      <a:r>
                        <a:rPr lang="es-GT" sz="1400" b="1" dirty="0" smtClean="0"/>
                        <a:t>RL.6.2:  Rúbrica de 2 puntos: Respuesta Construida – </a:t>
                      </a:r>
                      <a:r>
                        <a:rPr lang="es-GT" sz="1400" b="1" i="1" dirty="0" smtClean="0"/>
                        <a:t>Lectura corta </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1143000" marR="0" indent="-1143000" algn="l" defTabSz="966612" rtl="0" eaLnBrk="1" fontAlgn="auto" latinLnBrk="0" hangingPunct="1">
                        <a:lnSpc>
                          <a:spcPct val="100000"/>
                        </a:lnSpc>
                        <a:spcBef>
                          <a:spcPts val="0"/>
                        </a:spcBef>
                        <a:spcAft>
                          <a:spcPts val="0"/>
                        </a:spcAft>
                        <a:buClrTx/>
                        <a:buSzTx/>
                        <a:buFont typeface="+mj-lt"/>
                        <a:buNone/>
                        <a:tabLst/>
                        <a:defRPr/>
                      </a:pPr>
                      <a:r>
                        <a:rPr lang="es-GT" sz="1600" b="1" dirty="0" smtClean="0"/>
                        <a:t>Pregunta  #7: </a:t>
                      </a:r>
                      <a:r>
                        <a:rPr lang="x-none" sz="1600" b="0" baseline="0" noProof="0" dirty="0" smtClean="0">
                          <a:solidFill>
                            <a:schemeClr val="tx1"/>
                          </a:solidFill>
                          <a:latin typeface="+mj-lt"/>
                          <a:cs typeface="Helvetica" panose="020B0604020202020204" pitchFamily="34" charset="0"/>
                        </a:rPr>
                        <a:t>Explica la idea central del texto </a:t>
                      </a:r>
                      <a:r>
                        <a:rPr lang="x-none" sz="1600" b="0" i="1" u="sng" baseline="0" noProof="0" dirty="0" smtClean="0">
                          <a:solidFill>
                            <a:schemeClr val="tx1"/>
                          </a:solidFill>
                          <a:latin typeface="+mj-lt"/>
                          <a:cs typeface="Helvetica" panose="020B0604020202020204" pitchFamily="34" charset="0"/>
                        </a:rPr>
                        <a:t>Salvemos a las ballenas </a:t>
                      </a:r>
                      <a:r>
                        <a:rPr lang="x-none" sz="1600" b="0" baseline="0" noProof="0" dirty="0" smtClean="0">
                          <a:solidFill>
                            <a:schemeClr val="tx1"/>
                          </a:solidFill>
                          <a:latin typeface="+mj-lt"/>
                          <a:cs typeface="Helvetica" panose="020B0604020202020204" pitchFamily="34" charset="0"/>
                        </a:rPr>
                        <a:t>usando detalles del texto. </a:t>
                      </a:r>
                      <a:r>
                        <a:rPr lang="es-GT" sz="1600" b="0" i="1" u="none" baseline="0" noProof="0" dirty="0" smtClean="0">
                          <a:solidFill>
                            <a:schemeClr val="tx1"/>
                          </a:solidFill>
                          <a:latin typeface="+mj-lt"/>
                          <a:cs typeface="Helvetica" panose="020B0604020202020204" pitchFamily="34" charset="0"/>
                        </a:rPr>
                        <a:t> </a:t>
                      </a:r>
                      <a:r>
                        <a:rPr lang="es-GT" sz="1000" b="0" i="1" u="none" baseline="0" dirty="0" smtClean="0">
                          <a:solidFill>
                            <a:schemeClr val="tx1"/>
                          </a:solidFill>
                        </a:rPr>
                        <a:t>(nota: la idea </a:t>
                      </a:r>
                      <a:r>
                        <a:rPr lang="es-GT" sz="1000" b="0" i="1" u="none" strike="noStrike" baseline="0" dirty="0" smtClean="0">
                          <a:solidFill>
                            <a:schemeClr val="tx1"/>
                          </a:solidFill>
                        </a:rPr>
                        <a:t>central</a:t>
                      </a:r>
                      <a:r>
                        <a:rPr lang="es-GT" sz="1000" b="0" i="1" u="none" baseline="0" dirty="0" smtClean="0">
                          <a:solidFill>
                            <a:schemeClr val="tx1"/>
                          </a:solidFill>
                        </a:rPr>
                        <a:t> no es que la ballena se quedó varada en la arena, sino que </a:t>
                      </a:r>
                      <a:r>
                        <a:rPr lang="es-GT" sz="1000" b="0" i="1" u="none" baseline="0" dirty="0" err="1" smtClean="0">
                          <a:solidFill>
                            <a:schemeClr val="tx1"/>
                          </a:solidFill>
                        </a:rPr>
                        <a:t>Jake</a:t>
                      </a:r>
                      <a:r>
                        <a:rPr lang="es-GT" sz="1000" b="0" i="1" u="none" baseline="0" dirty="0" smtClean="0">
                          <a:solidFill>
                            <a:schemeClr val="tx1"/>
                          </a:solidFill>
                        </a:rPr>
                        <a:t> pudo experimentar el rescate de una ballena).</a:t>
                      </a:r>
                      <a:endParaRPr lang="es-GT" sz="1000" b="0" i="1"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916339">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GT" sz="1000" u="sng" baseline="0" dirty="0" smtClean="0">
                          <a:solidFill>
                            <a:schemeClr val="tx1"/>
                          </a:solidFill>
                        </a:rPr>
                        <a:t>Instrucciones para calificar</a:t>
                      </a:r>
                      <a:r>
                        <a:rPr lang="es-GT" sz="1000" u="none" dirty="0" smtClean="0">
                          <a:solidFill>
                            <a:schemeClr val="tx1"/>
                          </a:solidFill>
                        </a:rPr>
                        <a:t>: </a:t>
                      </a:r>
                      <a:r>
                        <a:rPr lang="es-GT" sz="1000" kern="1200" dirty="0" smtClean="0">
                          <a:solidFill>
                            <a:schemeClr val="tx1"/>
                          </a:solidFill>
                          <a:effectLst/>
                          <a:latin typeface="+mn-lt"/>
                          <a:ea typeface="Times New Roman"/>
                          <a:cs typeface="Arial"/>
                        </a:rPr>
                        <a:t>Escriba una visión general de lo que los estudiantes podrían incluir en una respuesta competente con ejemplos del texto. Sea muy específico y detallado.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GT" sz="1000" u="sng" kern="1200" baseline="0" noProof="0" dirty="0" smtClean="0">
                          <a:solidFill>
                            <a:schemeClr val="tx1"/>
                          </a:solidFill>
                          <a:effectLst/>
                          <a:latin typeface="+mn-lt"/>
                          <a:cs typeface="Arial"/>
                        </a:rPr>
                        <a:t>L</a:t>
                      </a:r>
                      <a:r>
                        <a:rPr lang="es-GT" sz="1000" u="sng" noProof="0" dirty="0" smtClean="0">
                          <a:solidFill>
                            <a:schemeClr val="tx1"/>
                          </a:solidFill>
                        </a:rPr>
                        <a:t>enguaje del</a:t>
                      </a:r>
                      <a:r>
                        <a:rPr lang="es-GT" sz="1000" u="sng" baseline="0" noProof="0" dirty="0" smtClean="0">
                          <a:solidFill>
                            <a:schemeClr val="tx1"/>
                          </a:solidFill>
                        </a:rPr>
                        <a:t> maestro y </a:t>
                      </a:r>
                      <a:r>
                        <a:rPr lang="es-GT" sz="1000" u="sng" kern="1200" baseline="0" noProof="0" dirty="0" smtClean="0">
                          <a:solidFill>
                            <a:schemeClr val="tx1"/>
                          </a:solidFill>
                          <a:effectLst/>
                          <a:latin typeface="+mn-lt"/>
                          <a:cs typeface="Arial"/>
                        </a:rPr>
                        <a:t>n</a:t>
                      </a:r>
                      <a:r>
                        <a:rPr lang="es-GT" sz="1000" u="sng" kern="1200" dirty="0" err="1" smtClean="0">
                          <a:solidFill>
                            <a:schemeClr val="tx1"/>
                          </a:solidFill>
                          <a:effectLst/>
                          <a:latin typeface="+mn-lt"/>
                          <a:ea typeface="Times New Roman"/>
                          <a:cs typeface="Arial"/>
                        </a:rPr>
                        <a:t>otas</a:t>
                      </a:r>
                      <a:r>
                        <a:rPr lang="es-GT" sz="1000" u="sng" kern="1200" baseline="0" dirty="0" smtClean="0">
                          <a:solidFill>
                            <a:schemeClr val="tx1"/>
                          </a:solidFill>
                          <a:effectLst/>
                          <a:latin typeface="+mn-lt"/>
                          <a:ea typeface="Times New Roman"/>
                          <a:cs typeface="Arial"/>
                        </a:rPr>
                        <a:t> para calificar:</a:t>
                      </a:r>
                    </a:p>
                    <a:p>
                      <a:pPr lvl="0" algn="l">
                        <a:lnSpc>
                          <a:spcPct val="100000"/>
                        </a:lnSpc>
                        <a:spcBef>
                          <a:spcPts val="0"/>
                        </a:spcBef>
                        <a:spcAft>
                          <a:spcPts val="0"/>
                        </a:spcAft>
                        <a:defRPr sz="1800" b="0" i="0"/>
                      </a:pPr>
                      <a:r>
                        <a:rPr lang="es-GT" sz="1000" b="1" dirty="0" smtClean="0">
                          <a:solidFill>
                            <a:schemeClr val="tx1"/>
                          </a:solidFill>
                        </a:rPr>
                        <a:t>Suficiente evidencia </a:t>
                      </a:r>
                      <a:r>
                        <a:rPr lang="es-GT" sz="1000" b="0" dirty="0" smtClean="0">
                          <a:solidFill>
                            <a:schemeClr val="tx1"/>
                          </a:solidFill>
                        </a:rPr>
                        <a:t>para la pregunta debe incluir una idea </a:t>
                      </a:r>
                      <a:r>
                        <a:rPr lang="es-GT" sz="1000" b="0" strike="noStrike" dirty="0" smtClean="0">
                          <a:solidFill>
                            <a:schemeClr val="tx1"/>
                          </a:solidFill>
                        </a:rPr>
                        <a:t>central,</a:t>
                      </a:r>
                      <a:r>
                        <a:rPr lang="es-GT" sz="1000" b="0" strike="noStrike" baseline="0" dirty="0" smtClean="0">
                          <a:solidFill>
                            <a:schemeClr val="tx1"/>
                          </a:solidFill>
                        </a:rPr>
                        <a:t> apoyada con</a:t>
                      </a:r>
                      <a:r>
                        <a:rPr lang="es-GT" sz="1000" b="0" dirty="0" smtClean="0">
                          <a:solidFill>
                            <a:schemeClr val="tx1"/>
                          </a:solidFill>
                        </a:rPr>
                        <a:t> detalles del texto (la experiencia de un niño rescatando a una ballena cuando él nunca esperaba que eso le sucediera).</a:t>
                      </a:r>
                    </a:p>
                    <a:p>
                      <a:pPr lvl="0" algn="l">
                        <a:lnSpc>
                          <a:spcPct val="100000"/>
                        </a:lnSpc>
                        <a:spcBef>
                          <a:spcPts val="0"/>
                        </a:spcBef>
                        <a:spcAft>
                          <a:spcPts val="0"/>
                        </a:spcAft>
                        <a:defRPr sz="1800" b="0" i="0"/>
                      </a:pPr>
                      <a:r>
                        <a:rPr lang="es-GT" sz="1000" b="1" noProof="0" dirty="0" smtClean="0">
                          <a:solidFill>
                            <a:schemeClr val="tx1"/>
                          </a:solidFill>
                        </a:rPr>
                        <a:t>Las identificaciones</a:t>
                      </a:r>
                      <a:r>
                        <a:rPr lang="es-GT" sz="1000" b="1" baseline="0" noProof="0" dirty="0" smtClean="0">
                          <a:solidFill>
                            <a:schemeClr val="tx1"/>
                          </a:solidFill>
                        </a:rPr>
                        <a:t> específicas </a:t>
                      </a:r>
                      <a:r>
                        <a:rPr lang="es-GT" sz="1000" b="1" baseline="0" dirty="0" smtClean="0">
                          <a:solidFill>
                            <a:schemeClr val="tx1"/>
                          </a:solidFill>
                          <a:uFill>
                            <a:solidFill/>
                          </a:uFill>
                        </a:rPr>
                        <a:t>(</a:t>
                      </a:r>
                      <a:r>
                        <a:rPr lang="es-GT" sz="1000" b="1" strike="noStrike" baseline="0" dirty="0" smtClean="0">
                          <a:solidFill>
                            <a:schemeClr val="tx1"/>
                          </a:solidFill>
                          <a:uFill>
                            <a:solidFill/>
                          </a:uFill>
                        </a:rPr>
                        <a:t>detalles</a:t>
                      </a:r>
                      <a:r>
                        <a:rPr lang="es-GT" sz="1000" b="1" baseline="0" dirty="0" smtClean="0">
                          <a:solidFill>
                            <a:schemeClr val="tx1"/>
                          </a:solidFill>
                          <a:uFill>
                            <a:solidFill/>
                          </a:uFill>
                        </a:rPr>
                        <a:t> de apoyo)</a:t>
                      </a:r>
                      <a:r>
                        <a:rPr lang="es-GT" sz="1000" b="0" baseline="0" dirty="0" smtClean="0">
                          <a:solidFill>
                            <a:schemeClr val="tx1"/>
                          </a:solidFill>
                          <a:uFill>
                            <a:solidFill/>
                          </a:uFill>
                        </a:rPr>
                        <a:t> deben incluir detalles que contribuyen a la idea </a:t>
                      </a:r>
                      <a:r>
                        <a:rPr lang="es-GT" sz="1000" b="0" strike="noStrike" baseline="0" dirty="0" smtClean="0">
                          <a:solidFill>
                            <a:schemeClr val="tx1"/>
                          </a:solidFill>
                          <a:uFill>
                            <a:solidFill/>
                          </a:uFill>
                        </a:rPr>
                        <a:t>central tales </a:t>
                      </a:r>
                      <a:r>
                        <a:rPr lang="es-GT" sz="1000" b="0" baseline="0" dirty="0" smtClean="0">
                          <a:solidFill>
                            <a:schemeClr val="tx1"/>
                          </a:solidFill>
                          <a:uFill>
                            <a:solidFill/>
                          </a:uFill>
                        </a:rPr>
                        <a:t>como: (1) </a:t>
                      </a:r>
                      <a:r>
                        <a:rPr lang="es-GT" sz="1000" b="0" baseline="0" dirty="0" err="1" smtClean="0">
                          <a:solidFill>
                            <a:schemeClr val="tx1"/>
                          </a:solidFill>
                          <a:uFill>
                            <a:solidFill/>
                          </a:uFill>
                        </a:rPr>
                        <a:t>Jake</a:t>
                      </a:r>
                      <a:r>
                        <a:rPr lang="es-GT" sz="1000" b="0" baseline="0" dirty="0" smtClean="0">
                          <a:solidFill>
                            <a:schemeClr val="tx1"/>
                          </a:solidFill>
                          <a:uFill>
                            <a:solidFill/>
                          </a:uFill>
                        </a:rPr>
                        <a:t> nunca había esperado tener la oportunidad de salvar a una ballena de verdad, (2) los </a:t>
                      </a:r>
                      <a:r>
                        <a:rPr lang="es-GT" sz="1000" b="0" strike="noStrike" baseline="0" dirty="0" smtClean="0">
                          <a:solidFill>
                            <a:schemeClr val="tx1"/>
                          </a:solidFill>
                          <a:uFill>
                            <a:solidFill/>
                          </a:uFill>
                        </a:rPr>
                        <a:t>espectadores</a:t>
                      </a:r>
                      <a:r>
                        <a:rPr lang="es-GT" sz="1000" b="0" baseline="0" dirty="0" smtClean="0">
                          <a:solidFill>
                            <a:schemeClr val="tx1"/>
                          </a:solidFill>
                          <a:uFill>
                            <a:solidFill/>
                          </a:uFill>
                        </a:rPr>
                        <a:t> se convirtieron en socorristas, y la conexión con (3) la calcomanía en el carro de su familia </a:t>
                      </a:r>
                      <a:r>
                        <a:rPr lang="es-GT" sz="1000" b="0" i="1" baseline="0" dirty="0" smtClean="0">
                          <a:solidFill>
                            <a:schemeClr val="tx1"/>
                          </a:solidFill>
                          <a:uFill>
                            <a:solidFill/>
                          </a:uFill>
                        </a:rPr>
                        <a:t>"¡Salvemos a  las ballenas!"</a:t>
                      </a:r>
                    </a:p>
                    <a:p>
                      <a:pPr lvl="0" algn="l">
                        <a:lnSpc>
                          <a:spcPct val="100000"/>
                        </a:lnSpc>
                        <a:spcBef>
                          <a:spcPts val="0"/>
                        </a:spcBef>
                        <a:spcAft>
                          <a:spcPts val="0"/>
                        </a:spcAft>
                        <a:defRPr sz="1800" b="0" i="0"/>
                      </a:pPr>
                      <a:r>
                        <a:rPr lang="es-GT" sz="1000" b="1" u="none" noProof="0" dirty="0" smtClean="0">
                          <a:solidFill>
                            <a:schemeClr val="tx1"/>
                          </a:solidFill>
                          <a:uFill>
                            <a:solidFill/>
                          </a:uFill>
                        </a:rPr>
                        <a:t>Pleno apoyo </a:t>
                      </a:r>
                      <a:r>
                        <a:rPr lang="es-GT" sz="1000" b="1" baseline="0" dirty="0" smtClean="0">
                          <a:solidFill>
                            <a:schemeClr val="tx1"/>
                          </a:solidFill>
                        </a:rPr>
                        <a:t>(</a:t>
                      </a:r>
                      <a:r>
                        <a:rPr lang="es-GT" sz="1000" b="1" strike="noStrike" baseline="0" dirty="0" smtClean="0">
                          <a:solidFill>
                            <a:schemeClr val="tx1"/>
                          </a:solidFill>
                        </a:rPr>
                        <a:t>otros detalles</a:t>
                      </a:r>
                      <a:r>
                        <a:rPr lang="es-GT" sz="1000" b="0" baseline="0" dirty="0" smtClean="0">
                          <a:solidFill>
                            <a:schemeClr val="tx1"/>
                          </a:solidFill>
                        </a:rPr>
                        <a:t>) sería cualquier otro detalle que apoye la idea </a:t>
                      </a:r>
                      <a:r>
                        <a:rPr lang="es-GT" sz="1000" b="0" strike="noStrike" baseline="0" dirty="0" smtClean="0">
                          <a:solidFill>
                            <a:schemeClr val="tx1"/>
                          </a:solidFill>
                        </a:rPr>
                        <a:t>central</a:t>
                      </a:r>
                      <a:r>
                        <a:rPr lang="es-GT" sz="1000" b="0" baseline="0" dirty="0" smtClean="0">
                          <a:solidFill>
                            <a:schemeClr val="tx1"/>
                          </a:solidFill>
                        </a:rPr>
                        <a:t>. La pregunta no está pidiendo a los estudiantes que expliquen cómo la ballena fue rescatada, sino que localicen y expliquen las ideas </a:t>
                      </a:r>
                      <a:r>
                        <a:rPr lang="es-GT" sz="1000" b="0" strike="noStrike" baseline="0" dirty="0" smtClean="0">
                          <a:solidFill>
                            <a:schemeClr val="tx1"/>
                          </a:solidFill>
                        </a:rPr>
                        <a:t>centrales </a:t>
                      </a:r>
                      <a:r>
                        <a:rPr lang="es-GT" sz="1000" b="0" baseline="0" dirty="0" smtClean="0">
                          <a:solidFill>
                            <a:schemeClr val="tx1"/>
                          </a:solidFill>
                        </a:rPr>
                        <a:t>con detalles del texto.</a:t>
                      </a:r>
                      <a:endParaRPr lang="es-GT" sz="1000" dirty="0" smtClean="0">
                        <a:solidFill>
                          <a:schemeClr val="tx1"/>
                        </a:solidFill>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685800">
                <a:tc>
                  <a:txBody>
                    <a:bodyPr/>
                    <a:lstStyle/>
                    <a:p>
                      <a:pPr lvl="0" algn="ctr">
                        <a:lnSpc>
                          <a:spcPct val="100000"/>
                        </a:lnSpc>
                        <a:spcBef>
                          <a:spcPts val="0"/>
                        </a:spcBef>
                        <a:spcAft>
                          <a:spcPts val="0"/>
                        </a:spcAft>
                        <a:defRPr sz="1800" b="0" i="0"/>
                      </a:pPr>
                      <a:r>
                        <a:rPr lang="es-GT" sz="2000" b="1" dirty="0" smtClean="0"/>
                        <a:t>2</a:t>
                      </a:r>
                      <a:endParaRPr lang="es-GT" sz="2000" b="1" dirty="0"/>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GT" sz="1000" i="1" noProof="0" dirty="0" smtClean="0">
                          <a:solidFill>
                            <a:schemeClr val="tx1"/>
                          </a:solidFill>
                        </a:rPr>
                        <a:t>El estudiante proporciona</a:t>
                      </a:r>
                      <a:r>
                        <a:rPr lang="es-GT" sz="1000" i="1" baseline="0" noProof="0" dirty="0" smtClean="0">
                          <a:solidFill>
                            <a:schemeClr val="tx1"/>
                          </a:solidFill>
                        </a:rPr>
                        <a:t> </a:t>
                      </a:r>
                      <a:r>
                        <a:rPr lang="es-GT" sz="1000" i="1" noProof="0" dirty="0" smtClean="0">
                          <a:solidFill>
                            <a:schemeClr val="tx1"/>
                          </a:solidFill>
                        </a:rPr>
                        <a:t>una respuesta competente, al indicar la</a:t>
                      </a:r>
                      <a:r>
                        <a:rPr lang="es-GT" sz="1000" i="1" baseline="0" noProof="0" dirty="0" smtClean="0">
                          <a:solidFill>
                            <a:schemeClr val="tx1"/>
                          </a:solidFill>
                        </a:rPr>
                        <a:t> </a:t>
                      </a:r>
                      <a:r>
                        <a:rPr lang="es-GT" sz="1000" i="1" noProof="0" dirty="0" smtClean="0">
                          <a:solidFill>
                            <a:schemeClr val="tx1"/>
                          </a:solidFill>
                        </a:rPr>
                        <a:t>idea central apoyada con </a:t>
                      </a:r>
                      <a:r>
                        <a:rPr lang="es-GT" sz="1000" i="1" baseline="0" noProof="0" dirty="0" smtClean="0">
                          <a:solidFill>
                            <a:schemeClr val="tx1"/>
                          </a:solidFill>
                        </a:rPr>
                        <a:t>detalles específicos del texto. </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GT" sz="1000" i="0" baseline="0" dirty="0" smtClean="0">
                          <a:solidFill>
                            <a:schemeClr val="tx1"/>
                          </a:solidFill>
                        </a:rPr>
                        <a:t>La idea </a:t>
                      </a:r>
                      <a:r>
                        <a:rPr lang="es-GT" sz="1000" i="0" strike="noStrike" baseline="0" dirty="0" smtClean="0">
                          <a:solidFill>
                            <a:schemeClr val="tx1"/>
                          </a:solidFill>
                        </a:rPr>
                        <a:t>central</a:t>
                      </a:r>
                      <a:r>
                        <a:rPr lang="es-GT" sz="1000" i="0" baseline="0" dirty="0" smtClean="0">
                          <a:solidFill>
                            <a:schemeClr val="tx1"/>
                          </a:solidFill>
                        </a:rPr>
                        <a:t> principal del texto </a:t>
                      </a:r>
                      <a:r>
                        <a:rPr lang="es-GT" sz="1000" i="1" u="sng" baseline="0" dirty="0" smtClean="0">
                          <a:solidFill>
                            <a:schemeClr val="tx1"/>
                          </a:solidFill>
                        </a:rPr>
                        <a:t>Salvemos a las ballenas </a:t>
                      </a:r>
                      <a:r>
                        <a:rPr lang="es-GT" sz="1000" i="0" baseline="0" dirty="0" smtClean="0">
                          <a:solidFill>
                            <a:schemeClr val="tx1"/>
                          </a:solidFill>
                        </a:rPr>
                        <a:t>es que un niño que realmente nunca esperó ayudar a salvar a las ballenas, se involucra en un verdadero rescate de ballenas. Uno de los detalles que apoyan esta idea </a:t>
                      </a:r>
                      <a:r>
                        <a:rPr lang="es-GT" sz="1000" i="0" strike="noStrike" baseline="0" dirty="0" smtClean="0">
                          <a:solidFill>
                            <a:schemeClr val="tx1"/>
                          </a:solidFill>
                        </a:rPr>
                        <a:t>central en e</a:t>
                      </a:r>
                      <a:r>
                        <a:rPr lang="es-GT" sz="1000" i="0" baseline="0" dirty="0" smtClean="0">
                          <a:solidFill>
                            <a:schemeClr val="tx1"/>
                          </a:solidFill>
                        </a:rPr>
                        <a:t>specífico, es cuando el texto dice que ellos dejaron de ser espectadores </a:t>
                      </a:r>
                      <a:r>
                        <a:rPr lang="es-GT" sz="1000" i="0" strike="noStrike" baseline="0" dirty="0" smtClean="0">
                          <a:solidFill>
                            <a:schemeClr val="tx1"/>
                          </a:solidFill>
                        </a:rPr>
                        <a:t>y </a:t>
                      </a:r>
                      <a:r>
                        <a:rPr lang="es-GT" sz="1000" i="0" baseline="0" dirty="0" smtClean="0">
                          <a:solidFill>
                            <a:schemeClr val="tx1"/>
                          </a:solidFill>
                        </a:rPr>
                        <a:t>se </a:t>
                      </a:r>
                      <a:r>
                        <a:rPr lang="es-GT" sz="1000" i="0" strike="noStrike" baseline="0" dirty="0" smtClean="0">
                          <a:solidFill>
                            <a:schemeClr val="tx1"/>
                          </a:solidFill>
                        </a:rPr>
                        <a:t>convirtieron </a:t>
                      </a:r>
                      <a:r>
                        <a:rPr lang="es-GT" sz="1000" i="0" baseline="0" dirty="0" smtClean="0">
                          <a:solidFill>
                            <a:schemeClr val="tx1"/>
                          </a:solidFill>
                        </a:rPr>
                        <a:t>en socorristas. </a:t>
                      </a: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533400">
                <a:tc>
                  <a:txBody>
                    <a:bodyPr/>
                    <a:lstStyle/>
                    <a:p>
                      <a:pPr lvl="0" algn="ctr">
                        <a:lnSpc>
                          <a:spcPct val="100000"/>
                        </a:lnSpc>
                        <a:spcBef>
                          <a:spcPts val="0"/>
                        </a:spcBef>
                        <a:spcAft>
                          <a:spcPts val="0"/>
                        </a:spcAft>
                        <a:defRPr sz="1800" b="0" i="0"/>
                      </a:pPr>
                      <a:r>
                        <a:rPr lang="es-GT" sz="2000" b="1" dirty="0" smtClean="0"/>
                        <a:t>1</a:t>
                      </a:r>
                      <a:endParaRPr lang="es-GT" sz="2000" b="1" dirty="0"/>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GT" sz="1000" i="1" dirty="0" smtClean="0">
                          <a:solidFill>
                            <a:schemeClr val="tx1"/>
                          </a:solidFill>
                        </a:rPr>
                        <a:t>El</a:t>
                      </a:r>
                      <a:r>
                        <a:rPr lang="es-GT" sz="1000" i="1" baseline="0" dirty="0" smtClean="0">
                          <a:solidFill>
                            <a:schemeClr val="tx1"/>
                          </a:solidFill>
                        </a:rPr>
                        <a:t> estudiante  proporciona una respuesta parcial de una idea </a:t>
                      </a:r>
                      <a:r>
                        <a:rPr lang="es-GT" sz="1000" i="1" noProof="0" dirty="0" smtClean="0">
                          <a:solidFill>
                            <a:schemeClr val="tx1"/>
                          </a:solidFill>
                        </a:rPr>
                        <a:t>central,</a:t>
                      </a:r>
                      <a:r>
                        <a:rPr lang="es-GT" sz="1000" i="1" baseline="0" noProof="0" dirty="0" smtClean="0">
                          <a:solidFill>
                            <a:schemeClr val="tx1"/>
                          </a:solidFill>
                        </a:rPr>
                        <a:t> </a:t>
                      </a:r>
                      <a:r>
                        <a:rPr lang="es-GT" sz="1000" i="1" baseline="0" dirty="0" smtClean="0">
                          <a:solidFill>
                            <a:schemeClr val="tx1"/>
                          </a:solidFill>
                        </a:rPr>
                        <a:t> pero sin detalles específicos del texto. </a:t>
                      </a:r>
                    </a:p>
                    <a:p>
                      <a:pPr lvl="0" algn="l" defTabSz="914400">
                        <a:lnSpc>
                          <a:spcPct val="100000"/>
                        </a:lnSpc>
                        <a:spcBef>
                          <a:spcPts val="0"/>
                        </a:spcBef>
                        <a:spcAft>
                          <a:spcPts val="0"/>
                        </a:spcAft>
                        <a:defRPr sz="1800" b="0" i="0"/>
                      </a:pPr>
                      <a:r>
                        <a:rPr lang="es-GT" sz="1000" b="0" i="0" u="none" kern="1200" baseline="0" dirty="0" smtClean="0">
                          <a:solidFill>
                            <a:schemeClr val="tx1"/>
                          </a:solidFill>
                          <a:latin typeface="+mn-lt"/>
                          <a:ea typeface="+mn-ea"/>
                          <a:cs typeface="+mn-cs"/>
                        </a:rPr>
                        <a:t>La idea </a:t>
                      </a:r>
                      <a:r>
                        <a:rPr lang="es-GT" sz="1000" b="0" i="0" u="none" strike="noStrike" kern="1200" baseline="0" dirty="0" smtClean="0">
                          <a:solidFill>
                            <a:schemeClr val="tx1"/>
                          </a:solidFill>
                          <a:latin typeface="+mn-lt"/>
                          <a:ea typeface="+mn-ea"/>
                          <a:cs typeface="+mn-cs"/>
                        </a:rPr>
                        <a:t>central </a:t>
                      </a:r>
                      <a:r>
                        <a:rPr lang="es-GT" sz="1000" b="0" i="0" u="none" kern="1200" baseline="0" dirty="0" smtClean="0">
                          <a:solidFill>
                            <a:schemeClr val="tx1"/>
                          </a:solidFill>
                          <a:latin typeface="+mn-lt"/>
                          <a:ea typeface="+mn-ea"/>
                          <a:cs typeface="+mn-cs"/>
                        </a:rPr>
                        <a:t>es que tú puedes rescatar a una ballena si se queda varada en la arena. </a:t>
                      </a:r>
                      <a:r>
                        <a:rPr lang="es-GT" sz="1000" b="0" i="0" u="none" kern="1200" baseline="0" dirty="0" err="1" smtClean="0">
                          <a:solidFill>
                            <a:schemeClr val="tx1"/>
                          </a:solidFill>
                          <a:latin typeface="+mn-lt"/>
                          <a:ea typeface="+mn-ea"/>
                          <a:cs typeface="+mn-cs"/>
                        </a:rPr>
                        <a:t>Jake</a:t>
                      </a:r>
                      <a:r>
                        <a:rPr lang="es-GT" sz="1000" b="0" i="0" u="none" kern="1200" baseline="0" dirty="0" smtClean="0">
                          <a:solidFill>
                            <a:schemeClr val="tx1"/>
                          </a:solidFill>
                          <a:latin typeface="+mn-lt"/>
                          <a:ea typeface="+mn-ea"/>
                          <a:cs typeface="+mn-cs"/>
                        </a:rPr>
                        <a:t> vio una ballena en la arena y todos trataron de rescatarla.</a:t>
                      </a:r>
                      <a:endParaRPr lang="es-GT" sz="1100" b="0" i="0" u="none" kern="1200" baseline="0" dirty="0" smtClean="0">
                        <a:solidFill>
                          <a:schemeClr val="tx1"/>
                        </a:solidFill>
                        <a:latin typeface="+mn-lt"/>
                        <a:ea typeface="+mn-ea"/>
                        <a:cs typeface="+mn-cs"/>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38354">
                <a:tc>
                  <a:txBody>
                    <a:bodyPr/>
                    <a:lstStyle/>
                    <a:p>
                      <a:pPr lvl="0" algn="ctr">
                        <a:lnSpc>
                          <a:spcPct val="100000"/>
                        </a:lnSpc>
                        <a:spcBef>
                          <a:spcPts val="0"/>
                        </a:spcBef>
                        <a:spcAft>
                          <a:spcPts val="0"/>
                        </a:spcAft>
                        <a:defRPr sz="1800" b="0" i="0"/>
                      </a:pPr>
                      <a:r>
                        <a:rPr lang="es-GT" sz="2000" b="1" dirty="0" smtClean="0"/>
                        <a:t>0</a:t>
                      </a:r>
                      <a:endParaRPr lang="es-GT" sz="2000" b="1" dirty="0"/>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GT" sz="1000" i="1" dirty="0" smtClean="0">
                          <a:solidFill>
                            <a:schemeClr val="tx1"/>
                          </a:solidFill>
                        </a:rPr>
                        <a:t>El estudiante no proporciona evidencia de explicar una idea </a:t>
                      </a:r>
                      <a:r>
                        <a:rPr lang="es-GT" sz="1000" i="1" strike="noStrike" dirty="0" smtClean="0">
                          <a:solidFill>
                            <a:schemeClr val="tx1"/>
                          </a:solidFill>
                        </a:rPr>
                        <a:t>central </a:t>
                      </a:r>
                      <a:r>
                        <a:rPr lang="es-GT" sz="1000" i="1" dirty="0" smtClean="0">
                          <a:solidFill>
                            <a:schemeClr val="tx1"/>
                          </a:solidFill>
                        </a:rPr>
                        <a:t>.</a:t>
                      </a:r>
                    </a:p>
                    <a:p>
                      <a:pPr lvl="0" algn="l" defTabSz="914400">
                        <a:lnSpc>
                          <a:spcPct val="100000"/>
                        </a:lnSpc>
                        <a:spcBef>
                          <a:spcPts val="0"/>
                        </a:spcBef>
                        <a:spcAft>
                          <a:spcPts val="0"/>
                        </a:spcAft>
                        <a:defRPr sz="1800" b="0" i="0"/>
                      </a:pPr>
                      <a:r>
                        <a:rPr lang="es-GT" sz="1000" i="0" baseline="0" dirty="0" smtClean="0">
                          <a:solidFill>
                            <a:schemeClr val="tx1"/>
                          </a:solidFill>
                        </a:rPr>
                        <a:t>Las ballenas se encallan en la playa y es realmente triste.</a:t>
                      </a: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72047681"/>
              </p:ext>
            </p:extLst>
          </p:nvPr>
        </p:nvGraphicFramePr>
        <p:xfrm>
          <a:off x="5655313" y="8186393"/>
          <a:ext cx="1744662" cy="838200"/>
        </p:xfrm>
        <a:graphic>
          <a:graphicData uri="http://schemas.openxmlformats.org/drawingml/2006/table">
            <a:tbl>
              <a:tblPr firstRow="1" firstCol="1" bandRow="1"/>
              <a:tblGrid>
                <a:gridCol w="1744662"/>
              </a:tblGrid>
              <a:tr h="188558">
                <a:tc>
                  <a:txBody>
                    <a:bodyPr/>
                    <a:lstStyle/>
                    <a:p>
                      <a:pPr marL="0" marR="0" algn="ctr">
                        <a:lnSpc>
                          <a:spcPct val="115000"/>
                        </a:lnSpc>
                        <a:spcBef>
                          <a:spcPts val="0"/>
                        </a:spcBef>
                        <a:spcAft>
                          <a:spcPts val="0"/>
                        </a:spcAft>
                      </a:pPr>
                      <a:r>
                        <a:rPr lang="en-US" sz="800" b="1" i="1" dirty="0" err="1" smtClean="0">
                          <a:solidFill>
                            <a:schemeClr val="tx1"/>
                          </a:solidFill>
                          <a:effectLst/>
                          <a:latin typeface="Calibri"/>
                          <a:ea typeface="Times New Roman"/>
                          <a:cs typeface="Times New Roman"/>
                        </a:rPr>
                        <a:t>Hacia</a:t>
                      </a:r>
                      <a:r>
                        <a:rPr lang="en-US" sz="800" b="1" i="1" dirty="0" smtClean="0">
                          <a:solidFill>
                            <a:schemeClr val="tx1"/>
                          </a:solidFill>
                          <a:effectLst/>
                          <a:latin typeface="Calibri"/>
                          <a:ea typeface="Times New Roman"/>
                          <a:cs typeface="Times New Roman"/>
                        </a:rPr>
                        <a:t> RL.6.2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 </a:t>
                      </a:r>
                      <a:r>
                        <a:rPr lang="en-US" sz="800" b="1" i="1" dirty="0" smtClean="0">
                          <a:solidFill>
                            <a:srgbClr val="000000"/>
                          </a:solidFill>
                          <a:effectLst/>
                          <a:latin typeface="Calibri"/>
                          <a:ea typeface="Times New Roman"/>
                          <a:cs typeface="Times New Roman"/>
                        </a:rPr>
                        <a:t>Cm</a:t>
                      </a:r>
                      <a:endParaRPr lang="en-US" sz="800" i="1" dirty="0">
                        <a:effectLst/>
                        <a:latin typeface="Calibri"/>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649642">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Localiza información relevante (libre de la opinión personal) acerca de una idea central usando detalles particulares.</a:t>
                      </a:r>
                      <a:endParaRPr lang="en-US" sz="800" dirty="0">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6" name="Slide Number Placeholder 3"/>
          <p:cNvSpPr>
            <a:spLocks noGrp="1"/>
          </p:cNvSpPr>
          <p:nvPr>
            <p:ph type="sldNum" sz="quarter" idx="12"/>
          </p:nvPr>
        </p:nvSpPr>
        <p:spPr>
          <a:xfrm>
            <a:off x="6553200" y="9220200"/>
            <a:ext cx="842010" cy="535517"/>
          </a:xfrm>
        </p:spPr>
        <p:txBody>
          <a:bodyPr/>
          <a:lstStyle/>
          <a:p>
            <a:r>
              <a:rPr lang="en-US" dirty="0" smtClean="0"/>
              <a:t>9</a:t>
            </a:r>
            <a:endParaRPr lang="en-US" dirty="0"/>
          </a:p>
        </p:txBody>
      </p:sp>
    </p:spTree>
    <p:extLst>
      <p:ext uri="{BB962C8B-B14F-4D97-AF65-F5344CB8AC3E}">
        <p14:creationId xmlns:p14="http://schemas.microsoft.com/office/powerpoint/2010/main" val="3573071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6600</TotalTime>
  <Words>10263</Words>
  <Application>Microsoft Office PowerPoint</Application>
  <PresentationFormat>Custom</PresentationFormat>
  <Paragraphs>968</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654</cp:revision>
  <cp:lastPrinted>2015-08-05T00:46:21Z</cp:lastPrinted>
  <dcterms:created xsi:type="dcterms:W3CDTF">2013-06-13T16:49:22Z</dcterms:created>
  <dcterms:modified xsi:type="dcterms:W3CDTF">2015-09-04T20:11:02Z</dcterms:modified>
</cp:coreProperties>
</file>