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308" r:id="rId3"/>
    <p:sldId id="385" r:id="rId4"/>
    <p:sldId id="381" r:id="rId5"/>
    <p:sldId id="382" r:id="rId6"/>
    <p:sldId id="383" r:id="rId7"/>
    <p:sldId id="311" r:id="rId8"/>
    <p:sldId id="335" r:id="rId9"/>
    <p:sldId id="371" r:id="rId10"/>
    <p:sldId id="372" r:id="rId11"/>
    <p:sldId id="374" r:id="rId12"/>
    <p:sldId id="376" r:id="rId13"/>
    <p:sldId id="378" r:id="rId14"/>
    <p:sldId id="384" r:id="rId15"/>
    <p:sldId id="275" r:id="rId16"/>
    <p:sldId id="352" r:id="rId17"/>
    <p:sldId id="353" r:id="rId18"/>
    <p:sldId id="354" r:id="rId19"/>
    <p:sldId id="355" r:id="rId20"/>
    <p:sldId id="356" r:id="rId21"/>
    <p:sldId id="337" r:id="rId22"/>
    <p:sldId id="338" r:id="rId23"/>
    <p:sldId id="339" r:id="rId24"/>
    <p:sldId id="341" r:id="rId25"/>
    <p:sldId id="343" r:id="rId26"/>
    <p:sldId id="360" r:id="rId27"/>
    <p:sldId id="358" r:id="rId28"/>
    <p:sldId id="359" r:id="rId29"/>
    <p:sldId id="361" r:id="rId30"/>
    <p:sldId id="319"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 C" initials="RC" lastIdx="1" clrIdx="0">
    <p:extLst/>
  </p:cmAuthor>
  <p:cmAuthor id="2" name="LopezLopez, Gaspar" initials="LG"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331BD"/>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4758" autoAdjust="0"/>
  </p:normalViewPr>
  <p:slideViewPr>
    <p:cSldViewPr>
      <p:cViewPr>
        <p:scale>
          <a:sx n="110" d="100"/>
          <a:sy n="110" d="100"/>
        </p:scale>
        <p:origin x="498" y="-2406"/>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271967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8</a:t>
            </a:fld>
            <a:endParaRPr lang="en-US" dirty="0"/>
          </a:p>
        </p:txBody>
      </p:sp>
    </p:spTree>
    <p:extLst>
      <p:ext uri="{BB962C8B-B14F-4D97-AF65-F5344CB8AC3E}">
        <p14:creationId xmlns:p14="http://schemas.microsoft.com/office/powerpoint/2010/main" val="3350116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12</a:t>
            </a:fld>
            <a:endParaRPr lang="en-US" dirty="0"/>
          </a:p>
        </p:txBody>
      </p:sp>
    </p:spTree>
    <p:extLst>
      <p:ext uri="{BB962C8B-B14F-4D97-AF65-F5344CB8AC3E}">
        <p14:creationId xmlns:p14="http://schemas.microsoft.com/office/powerpoint/2010/main" val="556978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22</a:t>
            </a:fld>
            <a:endParaRPr lang="en-US" dirty="0"/>
          </a:p>
        </p:txBody>
      </p:sp>
    </p:spTree>
    <p:extLst>
      <p:ext uri="{BB962C8B-B14F-4D97-AF65-F5344CB8AC3E}">
        <p14:creationId xmlns:p14="http://schemas.microsoft.com/office/powerpoint/2010/main" val="279810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27</a:t>
            </a:fld>
            <a:endParaRPr lang="en-US" dirty="0"/>
          </a:p>
        </p:txBody>
      </p:sp>
    </p:spTree>
    <p:extLst>
      <p:ext uri="{BB962C8B-B14F-4D97-AF65-F5344CB8AC3E}">
        <p14:creationId xmlns:p14="http://schemas.microsoft.com/office/powerpoint/2010/main" val="351383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30</a:t>
            </a:fld>
            <a:endParaRPr lang="en-US" dirty="0"/>
          </a:p>
        </p:txBody>
      </p:sp>
    </p:spTree>
    <p:extLst>
      <p:ext uri="{BB962C8B-B14F-4D97-AF65-F5344CB8AC3E}">
        <p14:creationId xmlns:p14="http://schemas.microsoft.com/office/powerpoint/2010/main" val="46433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415880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08/14/2014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6" r:id="rId16"/>
    <p:sldLayoutId id="2147483668"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1" name="Group 30"/>
          <p:cNvGrpSpPr/>
          <p:nvPr/>
        </p:nvGrpSpPr>
        <p:grpSpPr>
          <a:xfrm>
            <a:off x="838584" y="1470314"/>
            <a:ext cx="2237991" cy="3531848"/>
            <a:chOff x="4836537" y="-729125"/>
            <a:chExt cx="1888849" cy="3239080"/>
          </a:xfrm>
        </p:grpSpPr>
        <p:sp>
          <p:nvSpPr>
            <p:cNvPr id="32" name="Parallelogram 31"/>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33" name="Rectangle 32"/>
            <p:cNvSpPr/>
            <p:nvPr/>
          </p:nvSpPr>
          <p:spPr>
            <a:xfrm>
              <a:off x="4978073" y="-729125"/>
              <a:ext cx="968964" cy="846791"/>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34"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615075"/>
              <a:ext cx="1132168" cy="765842"/>
            </a:xfrm>
            <a:prstGeom prst="rect">
              <a:avLst/>
            </a:prstGeom>
            <a:noFill/>
          </p:spPr>
        </p:pic>
        <p:pic>
          <p:nvPicPr>
            <p:cNvPr id="35"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150787"/>
              <a:ext cx="1378474" cy="1359168"/>
            </a:xfrm>
            <a:prstGeom prst="rect">
              <a:avLst/>
            </a:prstGeom>
            <a:noFill/>
          </p:spPr>
        </p:pic>
      </p:grpSp>
      <p:sp>
        <p:nvSpPr>
          <p:cNvPr id="20" name="Rectangle 19"/>
          <p:cNvSpPr/>
          <p:nvPr/>
        </p:nvSpPr>
        <p:spPr>
          <a:xfrm>
            <a:off x="815669" y="6521362"/>
            <a:ext cx="4160520" cy="2097867"/>
          </a:xfrm>
          <a:prstGeom prst="rect">
            <a:avLst/>
          </a:prstGeom>
        </p:spPr>
        <p:txBody>
          <a:bodyPr wrap="square" lIns="96378" tIns="48189" rIns="96378" bIns="48189">
            <a:spAutoFit/>
          </a:bodyPr>
          <a:lstStyle/>
          <a:p>
            <a:r>
              <a:rPr lang="es-ES_tradnl" sz="1400" b="1" u="sng" dirty="0">
                <a:effectLst>
                  <a:outerShdw blurRad="38100" dist="38100" dir="2700000" algn="tl">
                    <a:srgbClr val="000000">
                      <a:alpha val="43137"/>
                    </a:srgbClr>
                  </a:outerShdw>
                </a:effectLst>
              </a:rPr>
              <a:t>Lectura</a:t>
            </a:r>
            <a:endParaRPr lang="es-ES_tradnl" sz="1400" b="1" dirty="0">
              <a:effectLst>
                <a:outerShdw blurRad="38100" dist="38100" dir="2700000" algn="tl">
                  <a:srgbClr val="000000">
                    <a:alpha val="43137"/>
                  </a:srgbClr>
                </a:outerShdw>
              </a:effectLst>
            </a:endParaRPr>
          </a:p>
          <a:p>
            <a:r>
              <a:rPr lang="es-ES_tradnl" sz="1400" b="1" dirty="0">
                <a:solidFill>
                  <a:srgbClr val="C00000"/>
                </a:solidFill>
              </a:rPr>
              <a:t>12</a:t>
            </a:r>
            <a:r>
              <a:rPr lang="es-ES_tradnl" sz="1400" b="1" dirty="0"/>
              <a:t> </a:t>
            </a:r>
            <a:r>
              <a:rPr lang="es-ES_tradnl" sz="1600" b="1" dirty="0"/>
              <a:t>Preguntas de selección múltiple</a:t>
            </a:r>
            <a:r>
              <a:rPr lang="es-ES_tradnl" sz="1600" b="1" dirty="0">
                <a:solidFill>
                  <a:srgbClr val="C00000"/>
                </a:solidFill>
              </a:rPr>
              <a:t> </a:t>
            </a:r>
            <a:endParaRPr lang="es-ES_tradnl" sz="1400" b="1" u="sng" dirty="0">
              <a:effectLst>
                <a:outerShdw blurRad="38100" dist="38100" dir="2700000" algn="tl">
                  <a:srgbClr val="000000">
                    <a:alpha val="43137"/>
                  </a:srgbClr>
                </a:outerShdw>
              </a:effectLst>
            </a:endParaRPr>
          </a:p>
          <a:p>
            <a:r>
              <a:rPr lang="es-ES_tradnl" sz="1400" b="1" dirty="0">
                <a:solidFill>
                  <a:srgbClr val="C00000"/>
                </a:solidFill>
              </a:rPr>
              <a:t>  </a:t>
            </a:r>
            <a:r>
              <a:rPr lang="es-ES_tradnl" sz="1400" b="1" dirty="0" smtClean="0">
                <a:solidFill>
                  <a:srgbClr val="C00000"/>
                </a:solidFill>
              </a:rPr>
              <a:t>4</a:t>
            </a:r>
            <a:r>
              <a:rPr lang="es-ES_tradnl" sz="1400" b="1" dirty="0" smtClean="0"/>
              <a:t> </a:t>
            </a:r>
            <a:r>
              <a:rPr lang="es-ES_tradnl" sz="1600" b="1" dirty="0"/>
              <a:t>Respuestas </a:t>
            </a:r>
            <a:r>
              <a:rPr lang="es-ES_tradnl" sz="1600" b="1" dirty="0" smtClean="0"/>
              <a:t>construidas </a:t>
            </a:r>
            <a:endParaRPr lang="es-ES_tradnl" sz="1600" b="1" dirty="0"/>
          </a:p>
          <a:p>
            <a:r>
              <a:rPr lang="es-ES_tradnl" sz="1400" b="1" u="sng" dirty="0">
                <a:effectLst>
                  <a:outerShdw blurRad="38100" dist="38100" dir="2700000" algn="tl">
                    <a:srgbClr val="000000">
                      <a:alpha val="43137"/>
                    </a:srgbClr>
                  </a:outerShdw>
                </a:effectLst>
              </a:rPr>
              <a:t>Escritura</a:t>
            </a:r>
          </a:p>
          <a:p>
            <a:r>
              <a:rPr lang="es-ES_tradnl" sz="1400" b="1" dirty="0" smtClean="0">
                <a:solidFill>
                  <a:srgbClr val="C00000"/>
                </a:solidFill>
              </a:rPr>
              <a:t>  </a:t>
            </a:r>
            <a:r>
              <a:rPr lang="es-ES_tradnl" sz="1400" b="1" dirty="0">
                <a:solidFill>
                  <a:srgbClr val="C00000"/>
                </a:solidFill>
              </a:rPr>
              <a:t>1 </a:t>
            </a:r>
            <a:r>
              <a:rPr lang="es-ES_tradnl" sz="1400" b="1" dirty="0"/>
              <a:t>Escribir para </a:t>
            </a:r>
            <a:r>
              <a:rPr lang="es-ES_tradnl" sz="1400" b="1" dirty="0" smtClean="0"/>
              <a:t>revisar</a:t>
            </a:r>
          </a:p>
          <a:p>
            <a:r>
              <a:rPr lang="es-ES_tradnl" sz="1400" b="1" dirty="0"/>
              <a:t> </a:t>
            </a:r>
            <a:r>
              <a:rPr lang="es-ES_tradnl" sz="1400" b="1" dirty="0" smtClean="0"/>
              <a:t> </a:t>
            </a:r>
            <a:r>
              <a:rPr lang="es-ES_tradnl" sz="1400" b="1" dirty="0" smtClean="0">
                <a:solidFill>
                  <a:srgbClr val="C00000"/>
                </a:solidFill>
              </a:rPr>
              <a:t>1</a:t>
            </a:r>
            <a:r>
              <a:rPr lang="es-ES_tradnl" sz="1400" b="1" dirty="0" smtClean="0"/>
              <a:t> </a:t>
            </a:r>
            <a:r>
              <a:rPr lang="es-ES_tradnl" sz="1400" b="1" dirty="0"/>
              <a:t>Escrito </a:t>
            </a:r>
            <a:r>
              <a:rPr lang="es-ES_tradnl" sz="1400" b="1" dirty="0" smtClean="0"/>
              <a:t>breve</a:t>
            </a:r>
            <a:endParaRPr lang="es-ES_tradnl" sz="1400" b="1" dirty="0"/>
          </a:p>
          <a:p>
            <a:r>
              <a:rPr lang="es-ES_tradnl" sz="1400" b="1" u="sng" dirty="0">
                <a:effectLst>
                  <a:outerShdw blurRad="38100" dist="38100" dir="2700000" algn="tl">
                    <a:srgbClr val="000000">
                      <a:alpha val="43137"/>
                    </a:srgbClr>
                  </a:outerShdw>
                </a:effectLst>
              </a:rPr>
              <a:t>Escritura con lenguaje integrado</a:t>
            </a:r>
          </a:p>
          <a:p>
            <a:r>
              <a:rPr lang="es-ES_tradnl" sz="1400" b="1" dirty="0"/>
              <a:t>  </a:t>
            </a:r>
            <a:r>
              <a:rPr lang="es-ES_tradnl" sz="1400" b="1" dirty="0">
                <a:solidFill>
                  <a:srgbClr val="C00000"/>
                </a:solidFill>
              </a:rPr>
              <a:t>1 </a:t>
            </a:r>
            <a:r>
              <a:rPr lang="es-ES_tradnl" sz="1400" b="1" dirty="0"/>
              <a:t>Escribir para </a:t>
            </a:r>
            <a:r>
              <a:rPr lang="es-ES_tradnl" sz="1400" b="1" dirty="0" smtClean="0"/>
              <a:t>revisar lenguaje/ vocabulario</a:t>
            </a:r>
            <a:endParaRPr lang="es-ES_tradnl" sz="1400" b="1" dirty="0"/>
          </a:p>
          <a:p>
            <a:r>
              <a:rPr lang="es-ES_tradnl" sz="1400" b="1" dirty="0"/>
              <a:t>  </a:t>
            </a:r>
            <a:r>
              <a:rPr lang="es-ES_tradnl" sz="1400" b="1" dirty="0">
                <a:solidFill>
                  <a:srgbClr val="FF0000"/>
                </a:solidFill>
              </a:rPr>
              <a:t>1</a:t>
            </a:r>
            <a:r>
              <a:rPr lang="es-ES_tradnl" sz="1400" b="1" dirty="0"/>
              <a:t> </a:t>
            </a:r>
            <a:r>
              <a:rPr lang="es-ES_tradnl" sz="1400" b="1" dirty="0" smtClean="0"/>
              <a:t>Escribir para editar/clarificar</a:t>
            </a:r>
            <a:endParaRPr lang="es-ES_tradnl" sz="1400" b="1" dirty="0"/>
          </a:p>
        </p:txBody>
      </p:sp>
      <p:sp>
        <p:nvSpPr>
          <p:cNvPr id="25" name="Rectangle 24"/>
          <p:cNvSpPr/>
          <p:nvPr/>
        </p:nvSpPr>
        <p:spPr>
          <a:xfrm>
            <a:off x="4496458" y="612979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Pasos secuenciales </a:t>
            </a:r>
            <a:r>
              <a:rPr lang="es-ES" b="1" u="sng" dirty="0">
                <a:solidFill>
                  <a:schemeClr val="tx1"/>
                </a:solidFill>
                <a:effectLst>
                  <a:outerShdw blurRad="38100" dist="38100" dir="2700000" algn="tl">
                    <a:srgbClr val="000000">
                      <a:alpha val="43137"/>
                    </a:srgbClr>
                  </a:outerShdw>
                </a:effectLst>
              </a:rPr>
              <a:t>hacia</a:t>
            </a:r>
            <a:r>
              <a:rPr lang="es-ES" b="1" dirty="0">
                <a:solidFill>
                  <a:schemeClr val="tx1"/>
                </a:solidFill>
                <a:effectLst>
                  <a:outerShdw blurRad="38100" dist="38100" dir="2700000" algn="tl">
                    <a:srgbClr val="000000">
                      <a:alpha val="43137"/>
                    </a:srgbClr>
                  </a:outerShdw>
                </a:effectLst>
              </a:rPr>
              <a:t> el dominio </a:t>
            </a:r>
            <a:r>
              <a:rPr lang="es-ES" b="1" dirty="0" smtClean="0">
                <a:solidFill>
                  <a:schemeClr val="tx1"/>
                </a:solidFill>
                <a:effectLst>
                  <a:outerShdw blurRad="38100" dist="38100" dir="2700000" algn="tl">
                    <a:srgbClr val="000000">
                      <a:alpha val="43137"/>
                    </a:srgbClr>
                  </a:outerShdw>
                </a:effectLst>
              </a:rPr>
              <a:t>del Estándar</a:t>
            </a:r>
            <a:endParaRPr lang="en-US" b="1" dirty="0">
              <a:solidFill>
                <a:schemeClr val="tx1"/>
              </a:solidFill>
              <a:effectLst>
                <a:outerShdw blurRad="38100" dist="38100" dir="2700000" algn="tl">
                  <a:srgbClr val="000000">
                    <a:alpha val="43137"/>
                  </a:srgbClr>
                </a:outerShdw>
              </a:effectLst>
            </a:endParaRPr>
          </a:p>
        </p:txBody>
      </p:sp>
      <p:sp>
        <p:nvSpPr>
          <p:cNvPr id="26" name="Rectangle 25"/>
          <p:cNvSpPr/>
          <p:nvPr/>
        </p:nvSpPr>
        <p:spPr>
          <a:xfrm>
            <a:off x="4496458" y="7905086"/>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Tarea de rendimiento al nivel de grado</a:t>
            </a:r>
          </a:p>
        </p:txBody>
      </p:sp>
      <p:sp>
        <p:nvSpPr>
          <p:cNvPr id="21" name="TextBox 20"/>
          <p:cNvSpPr txBox="1"/>
          <p:nvPr/>
        </p:nvSpPr>
        <p:spPr>
          <a:xfrm>
            <a:off x="815669" y="4576699"/>
            <a:ext cx="5829300" cy="1144046"/>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maestro</a:t>
            </a:r>
          </a:p>
          <a:p>
            <a:r>
              <a:rPr lang="es-ES" sz="3400" b="1" dirty="0" smtClean="0">
                <a:effectLst>
                  <a:outerShdw blurRad="38100" dist="38100" dir="2700000" algn="tl">
                    <a:srgbClr val="000000">
                      <a:alpha val="43137"/>
                    </a:srgbClr>
                  </a:outerShdw>
                </a:effectLst>
              </a:rPr>
              <a:t>Pre-Evaluación </a:t>
            </a:r>
            <a:r>
              <a:rPr lang="es-ES" sz="3400" b="1" dirty="0">
                <a:effectLst>
                  <a:outerShdw blurRad="38100" dist="38100" dir="2700000" algn="tl">
                    <a:srgbClr val="000000">
                      <a:alpha val="43137"/>
                    </a:srgbClr>
                  </a:outerShdw>
                </a:effectLst>
              </a:rPr>
              <a:t>Trimestre </a:t>
            </a:r>
            <a:r>
              <a:rPr lang="es-ES" sz="3400" b="1" dirty="0" smtClean="0">
                <a:effectLst>
                  <a:outerShdw blurRad="38100" dist="38100" dir="2700000" algn="tl">
                    <a:srgbClr val="000000">
                      <a:alpha val="43137"/>
                    </a:srgbClr>
                  </a:outerShdw>
                </a:effectLst>
              </a:rPr>
              <a:t>1</a:t>
            </a:r>
            <a:endParaRPr lang="es-ES" sz="3400" b="1" dirty="0">
              <a:effectLst>
                <a:outerShdw blurRad="38100" dist="38100" dir="2700000" algn="tl">
                  <a:srgbClr val="000000">
                    <a:alpha val="43137"/>
                  </a:srgbClr>
                </a:outerShdw>
              </a:effectLst>
            </a:endParaRPr>
          </a:p>
        </p:txBody>
      </p:sp>
      <p:sp>
        <p:nvSpPr>
          <p:cNvPr id="19" name="Rectangle 18"/>
          <p:cNvSpPr/>
          <p:nvPr/>
        </p:nvSpPr>
        <p:spPr>
          <a:xfrm>
            <a:off x="1886481" y="2203229"/>
            <a:ext cx="1843838" cy="877163"/>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180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3973148618"/>
              </p:ext>
            </p:extLst>
          </p:nvPr>
        </p:nvGraphicFramePr>
        <p:xfrm>
          <a:off x="327986" y="518160"/>
          <a:ext cx="6995160" cy="8046720"/>
        </p:xfrm>
        <a:graphic>
          <a:graphicData uri="http://schemas.openxmlformats.org/drawingml/2006/table">
            <a:tbl>
              <a:tblPr firstRow="1"/>
              <a:tblGrid>
                <a:gridCol w="967414"/>
                <a:gridCol w="6027746"/>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419" sz="1400" b="1" dirty="0" smtClean="0"/>
                        <a:t>Pre-evaluación Trimestre 1: 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lang="es-ES_tradnl" sz="1400" b="1" dirty="0" smtClean="0">
                          <a:latin typeface="+mn-lt"/>
                        </a:rPr>
                        <a:t>Estándar RL.5.3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66634">
                <a:tc gridSpan="2">
                  <a:txBody>
                    <a:bodyPr/>
                    <a:lstStyle/>
                    <a:p>
                      <a:pPr marL="1085850" indent="-1085850" algn="l">
                        <a:buFont typeface="+mj-lt"/>
                        <a:buNone/>
                      </a:pPr>
                      <a:r>
                        <a:rPr lang="es-MX" sz="1600" b="1" dirty="0" smtClean="0">
                          <a:solidFill>
                            <a:schemeClr val="tx1"/>
                          </a:solidFill>
                        </a:rPr>
                        <a:t>Pregunta #8: </a:t>
                      </a:r>
                      <a:r>
                        <a:rPr lang="es-ES" sz="1600" b="1" strike="noStrike" dirty="0" smtClean="0">
                          <a:solidFill>
                            <a:schemeClr val="tx1"/>
                          </a:solidFill>
                        </a:rPr>
                        <a:t>Explica cómo el estudiante conecta las condiciones de las distintas capas de la atmósfera a la vestimenta.  Proporciona razones y evidencias tomadas del texto. </a:t>
                      </a:r>
                      <a:endParaRPr lang="en-US" sz="1600" b="1" strike="noStrike" baseline="0" dirty="0" smtClean="0">
                        <a:solidFill>
                          <a:schemeClr val="tx1"/>
                        </a:solidFill>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106714">
                <a:tc gridSpan="2">
                  <a:txBody>
                    <a:bodyPr/>
                    <a:lstStyle/>
                    <a:p>
                      <a:pPr lvl="0" algn="l">
                        <a:lnSpc>
                          <a:spcPct val="100000"/>
                        </a:lnSpc>
                        <a:spcBef>
                          <a:spcPts val="0"/>
                        </a:spcBef>
                        <a:spcAft>
                          <a:spcPts val="0"/>
                        </a:spcAft>
                        <a:defRPr sz="1800" b="0" i="0"/>
                      </a:pPr>
                      <a:r>
                        <a:rPr lang="es-MX" sz="1000" b="1" u="sng" dirty="0" smtClean="0">
                          <a:solidFill>
                            <a:schemeClr val="tx1"/>
                          </a:solidFill>
                        </a:rPr>
                        <a:t>Lenguaje del </a:t>
                      </a:r>
                      <a:r>
                        <a:rPr lang="es-MX" sz="1000" b="1" u="sng" strike="noStrike" dirty="0" smtClean="0">
                          <a:solidFill>
                            <a:schemeClr val="tx1"/>
                          </a:solidFill>
                        </a:rPr>
                        <a:t>maestro</a:t>
                      </a:r>
                      <a:r>
                        <a:rPr lang="es-MX" sz="1000" b="1" u="sng" dirty="0" smtClean="0">
                          <a:solidFill>
                            <a:schemeClr val="tx1"/>
                          </a:solidFill>
                        </a:rPr>
                        <a:t> y notas </a:t>
                      </a:r>
                      <a:r>
                        <a:rPr lang="es-MX" sz="1000" b="1" u="sng" strike="noStrike" dirty="0" smtClean="0">
                          <a:solidFill>
                            <a:schemeClr val="tx1"/>
                          </a:solidFill>
                        </a:rPr>
                        <a:t>para calificar</a:t>
                      </a:r>
                      <a:r>
                        <a:rPr lang="es-MX" sz="1000" b="1" u="sng" dirty="0" smtClean="0">
                          <a:solidFill>
                            <a:schemeClr val="tx1"/>
                          </a:solidFill>
                        </a:rPr>
                        <a:t>: </a:t>
                      </a:r>
                    </a:p>
                    <a:p>
                      <a:pPr lvl="0" algn="l">
                        <a:defRPr sz="1800" b="0" i="0"/>
                      </a:pPr>
                      <a:r>
                        <a:rPr lang="es-ES" sz="1000" b="1" u="sng" dirty="0" smtClean="0">
                          <a:solidFill>
                            <a:schemeClr val="tx1"/>
                          </a:solidFill>
                        </a:rPr>
                        <a:t>Suficiente Evidencia </a:t>
                      </a:r>
                      <a:r>
                        <a:rPr lang="es-ES" sz="1000" dirty="0" smtClean="0">
                          <a:solidFill>
                            <a:schemeClr val="tx1"/>
                          </a:solidFill>
                        </a:rPr>
                        <a:t>debe establecer, con razonamiento y pruebas (DOK-3), la conexión entre las condiciones de la atmósfera y la vestimenta necesaria en cada capa de la atmósfera.</a:t>
                      </a:r>
                    </a:p>
                    <a:p>
                      <a:r>
                        <a:rPr lang="es-MX" sz="1000" b="1" u="sng" dirty="0" smtClean="0">
                          <a:solidFill>
                            <a:schemeClr val="tx1"/>
                          </a:solidFill>
                        </a:rPr>
                        <a:t>Las identificaciones específicas</a:t>
                      </a:r>
                      <a:r>
                        <a:rPr lang="es-MX" sz="1000" b="1" dirty="0" smtClean="0">
                          <a:solidFill>
                            <a:schemeClr val="tx1"/>
                          </a:solidFill>
                        </a:rPr>
                        <a:t> </a:t>
                      </a:r>
                      <a:r>
                        <a:rPr lang="es-MX" sz="1000" dirty="0" smtClean="0">
                          <a:solidFill>
                            <a:schemeClr val="tx1"/>
                          </a:solidFill>
                        </a:rPr>
                        <a:t>(detalles de apoyo) deben apoyar las razones con evidencias para explicar la</a:t>
                      </a:r>
                      <a:r>
                        <a:rPr lang="es-MX" sz="1000" baseline="0" dirty="0" smtClean="0">
                          <a:solidFill>
                            <a:schemeClr val="tx1"/>
                          </a:solidFill>
                        </a:rPr>
                        <a:t> conexión </a:t>
                      </a:r>
                      <a:r>
                        <a:rPr lang="es-MX" sz="1000" dirty="0" smtClean="0">
                          <a:solidFill>
                            <a:schemeClr val="tx1"/>
                          </a:solidFill>
                        </a:rPr>
                        <a:t>entre las condiciones de las capas de la atmósfera y la vestimenta necesaria para sobrevivir en cada capa.  </a:t>
                      </a:r>
                      <a:r>
                        <a:rPr lang="es-MX" sz="1000" strike="noStrike" dirty="0" smtClean="0">
                          <a:solidFill>
                            <a:schemeClr val="tx1"/>
                          </a:solidFill>
                        </a:rPr>
                        <a:t>Los detalles</a:t>
                      </a:r>
                      <a:r>
                        <a:rPr lang="es-MX" sz="1000" dirty="0" smtClean="0">
                          <a:solidFill>
                            <a:schemeClr val="tx1"/>
                          </a:solidFill>
                        </a:rPr>
                        <a:t> de apoyo podrían incluir que cada una de las capas de la atmósfera tiene una composición diferente de (1) oxígeno (2) gases (3) temperatura, (4) presión  y (5) cualquier otra característica única.  </a:t>
                      </a:r>
                      <a:r>
                        <a:rPr lang="es-MX" sz="1000" dirty="0" smtClean="0">
                          <a:solidFill>
                            <a:schemeClr val="tx1"/>
                          </a:solidFill>
                          <a:effectLst/>
                        </a:rPr>
                        <a:t>Una vez que se </a:t>
                      </a:r>
                      <a:r>
                        <a:rPr lang="es-MX" sz="1000" strike="noStrike" dirty="0" smtClean="0">
                          <a:solidFill>
                            <a:schemeClr val="tx1"/>
                          </a:solidFill>
                          <a:effectLst/>
                        </a:rPr>
                        <a:t> abordan</a:t>
                      </a:r>
                      <a:r>
                        <a:rPr lang="es-MX" sz="1000" dirty="0" smtClean="0">
                          <a:solidFill>
                            <a:schemeClr val="tx1"/>
                          </a:solidFill>
                          <a:effectLst/>
                        </a:rPr>
                        <a:t> las condiciones de la atmósfera,</a:t>
                      </a:r>
                      <a:r>
                        <a:rPr lang="es-MX" sz="1000" baseline="0" dirty="0" smtClean="0">
                          <a:solidFill>
                            <a:schemeClr val="tx1"/>
                          </a:solidFill>
                          <a:effectLst/>
                        </a:rPr>
                        <a:t> </a:t>
                      </a:r>
                      <a:r>
                        <a:rPr lang="es-MX" sz="1000" dirty="0" smtClean="0">
                          <a:solidFill>
                            <a:schemeClr val="tx1"/>
                          </a:solidFill>
                          <a:effectLst/>
                        </a:rPr>
                        <a:t>debe haber un vínculo establecido entre las condiciones y la vestimenta. Algunos de estos podrían incluir: (1) la cantidad de oxígeno que requeriría la ropa o vestimenta para proporcionar el oxígeno necesario, (2) la vestimenta tendría que mantener el cuerpo humano a una temperatura normal (3) la</a:t>
                      </a:r>
                      <a:r>
                        <a:rPr lang="es-MX" sz="1000" baseline="0" dirty="0" smtClean="0">
                          <a:solidFill>
                            <a:schemeClr val="tx1"/>
                          </a:solidFill>
                          <a:effectLst/>
                        </a:rPr>
                        <a:t> </a:t>
                      </a:r>
                      <a:r>
                        <a:rPr lang="es-MX" sz="1000" dirty="0" smtClean="0">
                          <a:solidFill>
                            <a:schemeClr val="tx1"/>
                          </a:solidFill>
                          <a:effectLst/>
                        </a:rPr>
                        <a:t>vestimenta tendría que mantener una presión de aire normal, y (4) </a:t>
                      </a:r>
                      <a:r>
                        <a:rPr lang="es-MX" sz="1000" dirty="0" smtClean="0">
                          <a:solidFill>
                            <a:schemeClr val="tx1"/>
                          </a:solidFill>
                        </a:rPr>
                        <a:t>protección contra los meteoritos.</a:t>
                      </a:r>
                    </a:p>
                    <a:p>
                      <a:pPr lvl="0" algn="l">
                        <a:defRPr sz="1800" b="0" i="0"/>
                      </a:pPr>
                      <a:r>
                        <a:rPr lang="es-MX" sz="1000" b="1" u="sng" dirty="0" smtClean="0">
                          <a:solidFill>
                            <a:schemeClr val="tx1"/>
                          </a:solidFill>
                        </a:rPr>
                        <a:t>Pleno apoyo </a:t>
                      </a:r>
                      <a:r>
                        <a:rPr lang="es-MX" sz="1000" dirty="0" smtClean="0">
                          <a:solidFill>
                            <a:schemeClr val="tx1"/>
                          </a:solidFill>
                        </a:rPr>
                        <a:t>(otros </a:t>
                      </a:r>
                      <a:r>
                        <a:rPr lang="es-MX" sz="1000" strike="noStrike" dirty="0" smtClean="0">
                          <a:solidFill>
                            <a:schemeClr val="tx1"/>
                          </a:solidFill>
                        </a:rPr>
                        <a:t>detalles</a:t>
                      </a:r>
                      <a:r>
                        <a:rPr lang="es-MX" sz="1000" dirty="0" smtClean="0">
                          <a:solidFill>
                            <a:schemeClr val="tx1"/>
                          </a:solidFill>
                        </a:rPr>
                        <a:t>) puede incluir otros detalles o ejemplos que</a:t>
                      </a:r>
                      <a:r>
                        <a:rPr lang="es-MX" sz="1000" strike="noStrike" baseline="0" dirty="0" smtClean="0">
                          <a:solidFill>
                            <a:schemeClr val="tx1"/>
                          </a:solidFill>
                        </a:rPr>
                        <a:t> proporcionen</a:t>
                      </a:r>
                      <a:r>
                        <a:rPr lang="es-MX" sz="1000" dirty="0" smtClean="0">
                          <a:solidFill>
                            <a:schemeClr val="tx1"/>
                          </a:solidFill>
                        </a:rPr>
                        <a:t> mayores razones o</a:t>
                      </a:r>
                      <a:r>
                        <a:rPr lang="es-MX" sz="1000" baseline="0" dirty="0" smtClean="0">
                          <a:solidFill>
                            <a:schemeClr val="tx1"/>
                          </a:solidFill>
                        </a:rPr>
                        <a:t> evidencias</a:t>
                      </a:r>
                      <a:r>
                        <a:rPr lang="es-MX" sz="1000" dirty="0" smtClean="0">
                          <a:solidFill>
                            <a:schemeClr val="tx1"/>
                          </a:solidFill>
                        </a:rPr>
                        <a:t>  que conecten las diferentes capas de la atmósfera a</a:t>
                      </a:r>
                      <a:r>
                        <a:rPr lang="es-MX" sz="1000" baseline="0" dirty="0" smtClean="0">
                          <a:solidFill>
                            <a:schemeClr val="tx1"/>
                          </a:solidFill>
                        </a:rPr>
                        <a:t> la vestimenta</a:t>
                      </a:r>
                      <a:r>
                        <a:rPr lang="es-MX" sz="1000" dirty="0" smtClean="0">
                          <a:solidFill>
                            <a:schemeClr val="tx1"/>
                          </a:solidFill>
                        </a:rPr>
                        <a:t>.</a:t>
                      </a:r>
                      <a:endParaRPr sz="1000" b="0" dirty="0">
                        <a:solidFill>
                          <a:schemeClr val="tx1"/>
                        </a:solidFill>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573314">
                <a:tc>
                  <a:txBody>
                    <a:bodyPr/>
                    <a:lstStyle/>
                    <a:p>
                      <a:pPr lvl="0" algn="ctr">
                        <a:defRPr sz="1800" b="0" i="0"/>
                      </a:pPr>
                      <a:r>
                        <a:rPr sz="2000" b="1" dirty="0" smtClean="0">
                          <a:latin typeface="+mn-lt"/>
                        </a:rPr>
                        <a:t>3</a:t>
                      </a:r>
                      <a:endParaRPr sz="2000" b="1" dirty="0">
                        <a:latin typeface="+mn-lt"/>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i="1" dirty="0" smtClean="0"/>
                        <a:t>El estudiante </a:t>
                      </a:r>
                      <a:r>
                        <a:rPr lang="es-MX" sz="1000" i="1" strike="noStrike" dirty="0" smtClean="0"/>
                        <a:t>proporciona</a:t>
                      </a:r>
                      <a:r>
                        <a:rPr lang="es-MX" sz="1000" i="1" dirty="0" smtClean="0"/>
                        <a:t> una respuesta competente, </a:t>
                      </a:r>
                      <a:r>
                        <a:rPr lang="es-ES" sz="1000" i="1" dirty="0" smtClean="0"/>
                        <a:t>con razones, evidencias y un ejemplo detallado, que conecta</a:t>
                      </a:r>
                      <a:r>
                        <a:rPr lang="es-MX" sz="1000" i="1" dirty="0" smtClean="0"/>
                        <a:t> las condiciones de las capas </a:t>
                      </a:r>
                      <a:r>
                        <a:rPr lang="es-MX" sz="1000" i="1" dirty="0" smtClean="0">
                          <a:solidFill>
                            <a:schemeClr val="tx1"/>
                          </a:solidFill>
                        </a:rPr>
                        <a:t>atmosféricas a la vestimenta (traje espacial, ropa) necesaria para la supervivencia.</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dirty="0" smtClean="0">
                          <a:solidFill>
                            <a:schemeClr val="tx1"/>
                          </a:solidFill>
                        </a:rPr>
                        <a:t>El estudiante en el texto </a:t>
                      </a:r>
                      <a:r>
                        <a:rPr lang="es-MX" sz="1000" strike="noStrike" dirty="0" smtClean="0">
                          <a:solidFill>
                            <a:schemeClr val="tx1"/>
                          </a:solidFill>
                        </a:rPr>
                        <a:t>habla</a:t>
                      </a:r>
                      <a:r>
                        <a:rPr lang="es-MX" sz="1000" dirty="0" smtClean="0">
                          <a:solidFill>
                            <a:schemeClr val="tx1"/>
                          </a:solidFill>
                        </a:rPr>
                        <a:t> sobre cada una de las capas por encima de la Tierra llamadas atmósferas. Cada capa es diferente y requiere diferentes tipos de vestimenta.</a:t>
                      </a:r>
                      <a:r>
                        <a:rPr lang="en-US" sz="1000" i="0" baseline="0" dirty="0" smtClean="0">
                          <a:solidFill>
                            <a:schemeClr val="tx1"/>
                          </a:solidFill>
                          <a:latin typeface="+mn-lt"/>
                        </a:rPr>
                        <a:t> </a:t>
                      </a:r>
                      <a:r>
                        <a:rPr lang="es-MX" sz="1000" strike="noStrike" dirty="0" smtClean="0">
                          <a:solidFill>
                            <a:schemeClr val="tx1"/>
                          </a:solidFill>
                        </a:rPr>
                        <a:t>Esto es muy similar a la forma en que vestimos ropa más ligera  e</a:t>
                      </a:r>
                      <a:r>
                        <a:rPr lang="es-MX" sz="1000" dirty="0" smtClean="0">
                          <a:solidFill>
                            <a:schemeClr val="tx1"/>
                          </a:solidFill>
                        </a:rPr>
                        <a:t>n el verano y ropa más gruesa en el invierno. Depende de la atmósfera que nos rodea. El estudiante se decide por un proyecto para la feria de ciencias que muestra lo que la gente tendría que vestir para sobrevivir en cada una de las capas atmosféricas</a:t>
                      </a:r>
                      <a:r>
                        <a:rPr lang="en-US" sz="1000" i="0" baseline="0" dirty="0" smtClean="0">
                          <a:solidFill>
                            <a:schemeClr val="tx1"/>
                          </a:solidFill>
                          <a:latin typeface="+mn-lt"/>
                        </a:rPr>
                        <a:t>. </a:t>
                      </a:r>
                      <a:r>
                        <a:rPr lang="es-MX" sz="1000" dirty="0" smtClean="0">
                          <a:solidFill>
                            <a:schemeClr val="tx1"/>
                          </a:solidFill>
                        </a:rPr>
                        <a:t>Depende de las condiciones de cada atmósfera. Hay varias condiciones que determinan qué tipo de vestuario o traje espacial se necesitaría en cada atmósfera. Estas condiciones son la cantidad de oxígeno,</a:t>
                      </a:r>
                      <a:r>
                        <a:rPr lang="es-MX" sz="1000" strike="noStrike" dirty="0" smtClean="0">
                          <a:solidFill>
                            <a:schemeClr val="tx1"/>
                          </a:solidFill>
                        </a:rPr>
                        <a:t> la </a:t>
                      </a:r>
                      <a:r>
                        <a:rPr lang="es-MX" sz="1000" dirty="0" smtClean="0">
                          <a:solidFill>
                            <a:schemeClr val="tx1"/>
                          </a:solidFill>
                        </a:rPr>
                        <a:t>temperatura, la presión de aire y a veces,</a:t>
                      </a:r>
                      <a:r>
                        <a:rPr lang="es-MX" sz="1000" baseline="0" dirty="0" smtClean="0">
                          <a:solidFill>
                            <a:schemeClr val="tx1"/>
                          </a:solidFill>
                        </a:rPr>
                        <a:t> condiciones </a:t>
                      </a:r>
                      <a:r>
                        <a:rPr lang="es-MX" sz="1000" dirty="0" smtClean="0">
                          <a:solidFill>
                            <a:schemeClr val="tx1"/>
                          </a:solidFill>
                        </a:rPr>
                        <a:t>peligrosas como los meteoros que se queman en la atmósfera. Un ejemplo es la mesosfera. Esta capa de la atmósfera tiene muy poco gas u oxígeno y podrías ser quemado por la luz del sol. Los meteoritos se queman en esta capa de la atmósfera.</a:t>
                      </a:r>
                      <a:r>
                        <a:rPr lang="en-US" sz="1000" baseline="0" dirty="0" smtClean="0">
                          <a:solidFill>
                            <a:schemeClr val="tx1"/>
                          </a:solidFill>
                        </a:rPr>
                        <a:t>  </a:t>
                      </a:r>
                      <a:r>
                        <a:rPr lang="es-ES" sz="1000" dirty="0" smtClean="0">
                          <a:solidFill>
                            <a:schemeClr val="tx1"/>
                          </a:solidFill>
                        </a:rPr>
                        <a:t>La</a:t>
                      </a:r>
                      <a:r>
                        <a:rPr lang="es-ES" sz="1000" baseline="0" dirty="0" smtClean="0">
                          <a:solidFill>
                            <a:schemeClr val="tx1"/>
                          </a:solidFill>
                        </a:rPr>
                        <a:t> vestimenta en la m</a:t>
                      </a:r>
                      <a:r>
                        <a:rPr lang="es-ES" sz="1000" dirty="0" smtClean="0">
                          <a:solidFill>
                            <a:schemeClr val="tx1"/>
                          </a:solidFill>
                        </a:rPr>
                        <a:t>esosfera tendría que protegerte del sol, mantener</a:t>
                      </a:r>
                      <a:r>
                        <a:rPr lang="es-ES" sz="1000" baseline="0" dirty="0" smtClean="0">
                          <a:solidFill>
                            <a:schemeClr val="tx1"/>
                          </a:solidFill>
                        </a:rPr>
                        <a:t> tu cuerpo caliente</a:t>
                      </a:r>
                      <a:r>
                        <a:rPr lang="es-ES" sz="1000" strike="noStrike" dirty="0" smtClean="0">
                          <a:solidFill>
                            <a:schemeClr val="tx1"/>
                          </a:solidFill>
                        </a:rPr>
                        <a:t> y darte </a:t>
                      </a:r>
                      <a:r>
                        <a:rPr lang="es-ES" sz="1000" dirty="0" smtClean="0">
                          <a:solidFill>
                            <a:schemeClr val="tx1"/>
                          </a:solidFill>
                        </a:rPr>
                        <a:t>suficiente oxígeno. También necesitarías vestimenta que te </a:t>
                      </a:r>
                      <a:r>
                        <a:rPr lang="es-MX" sz="1000" dirty="0" smtClean="0">
                          <a:solidFill>
                            <a:schemeClr val="tx1"/>
                          </a:solidFill>
                        </a:rPr>
                        <a:t>proteja de los meteoritos.</a:t>
                      </a:r>
                      <a:endParaRPr lang="en-US" sz="1000" baseline="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9906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i="1" dirty="0" smtClean="0">
                          <a:solidFill>
                            <a:schemeClr val="tx1"/>
                          </a:solidFill>
                        </a:rPr>
                        <a:t>El estudiante</a:t>
                      </a:r>
                      <a:r>
                        <a:rPr lang="es-MX" sz="1000" i="1" strike="noStrike" dirty="0" smtClean="0">
                          <a:solidFill>
                            <a:schemeClr val="tx1"/>
                          </a:solidFill>
                        </a:rPr>
                        <a:t> proporciona</a:t>
                      </a:r>
                      <a:r>
                        <a:rPr lang="es-MX" sz="1000" i="1" dirty="0" smtClean="0">
                          <a:solidFill>
                            <a:schemeClr val="tx1"/>
                          </a:solidFill>
                        </a:rPr>
                        <a:t> una respuesta parcial, con razones parciales, que conecta algunas condiciones de las capas atmosféricas a alguna</a:t>
                      </a:r>
                      <a:r>
                        <a:rPr lang="es-MX" sz="1000" i="1" baseline="0" dirty="0" smtClean="0">
                          <a:solidFill>
                            <a:schemeClr val="tx1"/>
                          </a:solidFill>
                        </a:rPr>
                        <a:t> vestimenta</a:t>
                      </a:r>
                      <a:r>
                        <a:rPr lang="es-MX" sz="1000" i="1" dirty="0" smtClean="0">
                          <a:solidFill>
                            <a:schemeClr val="tx1"/>
                          </a:solidFill>
                        </a:rPr>
                        <a:t> (traje espacial, ropa) necesaria para la supervivencia.</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dirty="0" smtClean="0">
                          <a:solidFill>
                            <a:schemeClr val="tx1"/>
                          </a:solidFill>
                        </a:rPr>
                        <a:t>Cada capa de la atmósfera de la Tierra es diferente. Algunas capas son muy calientes y algunas son muy frías. Algunas tienen oxígeno mientras que otras tienen muy poco o nada en absoluto.</a:t>
                      </a:r>
                      <a:r>
                        <a:rPr lang="es-MX" sz="1000" strike="noStrike" dirty="0" smtClean="0">
                          <a:solidFill>
                            <a:schemeClr val="tx1"/>
                          </a:solidFill>
                        </a:rPr>
                        <a:t> </a:t>
                      </a:r>
                      <a:r>
                        <a:rPr lang="es-ES" sz="1000" dirty="0" smtClean="0">
                          <a:solidFill>
                            <a:schemeClr val="tx1"/>
                          </a:solidFill>
                        </a:rPr>
                        <a:t>Algunas capas de la atmósfera no tienen presión de aire y ¡algunas tienen meteoros que caen y explotan! La capa en la cual vivimos es perfecta para nosotros - es la troposfera. En la troposfera vestimos ropa que nos mantiene fríos o calientes. Por lo tanto, las condiciones de la atmósfera determinan cómo vestir. </a:t>
                      </a:r>
                      <a:endParaRPr lang="en-US" sz="1000" i="0"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4714">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i="1" dirty="0" smtClean="0">
                          <a:solidFill>
                            <a:schemeClr val="tx1"/>
                          </a:solidFill>
                        </a:rPr>
                        <a:t>El estudiante proporciona</a:t>
                      </a:r>
                      <a:r>
                        <a:rPr lang="es-MX" sz="1000" i="1" baseline="0" dirty="0" smtClean="0">
                          <a:solidFill>
                            <a:schemeClr val="tx1"/>
                          </a:solidFill>
                        </a:rPr>
                        <a:t> </a:t>
                      </a:r>
                      <a:r>
                        <a:rPr lang="es-MX" sz="1000" i="1" dirty="0" smtClean="0">
                          <a:solidFill>
                            <a:schemeClr val="tx1"/>
                          </a:solidFill>
                        </a:rPr>
                        <a:t>una respuesta mínima sin razonamiento suficiente,</a:t>
                      </a:r>
                      <a:r>
                        <a:rPr lang="es-MX" sz="1000" i="1" baseline="0" dirty="0" smtClean="0">
                          <a:solidFill>
                            <a:schemeClr val="tx1"/>
                          </a:solidFill>
                        </a:rPr>
                        <a:t> presentando </a:t>
                      </a:r>
                      <a:r>
                        <a:rPr lang="es-MX" sz="1000" i="1" dirty="0" smtClean="0">
                          <a:solidFill>
                            <a:schemeClr val="tx1"/>
                          </a:solidFill>
                        </a:rPr>
                        <a:t>algunas condiciones de la atmósfera, pero sin fuertes conexiones con la</a:t>
                      </a:r>
                      <a:r>
                        <a:rPr lang="es-MX" sz="1000" i="1" baseline="0" dirty="0" smtClean="0">
                          <a:solidFill>
                            <a:schemeClr val="tx1"/>
                          </a:solidFill>
                        </a:rPr>
                        <a:t> vestimenta.</a:t>
                      </a:r>
                      <a:endParaRPr lang="es-MX" sz="1000" dirty="0" smtClean="0">
                        <a:solidFill>
                          <a:schemeClr val="tx1"/>
                        </a:solidFill>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dirty="0" smtClean="0">
                          <a:solidFill>
                            <a:schemeClr val="tx1"/>
                          </a:solidFill>
                        </a:rPr>
                        <a:t>La</a:t>
                      </a:r>
                      <a:r>
                        <a:rPr lang="es-MX" sz="1000" baseline="0" dirty="0" smtClean="0">
                          <a:solidFill>
                            <a:schemeClr val="tx1"/>
                          </a:solidFill>
                        </a:rPr>
                        <a:t> Ti</a:t>
                      </a:r>
                      <a:r>
                        <a:rPr lang="es-MX" sz="1000" dirty="0" smtClean="0">
                          <a:solidFill>
                            <a:schemeClr val="tx1"/>
                          </a:solidFill>
                        </a:rPr>
                        <a:t>erra tiene muchas capas de gases alrededor de ella. Las capas son atmósferas.  </a:t>
                      </a:r>
                      <a:r>
                        <a:rPr lang="es-MX" sz="1000" strike="noStrike" dirty="0" smtClean="0">
                          <a:solidFill>
                            <a:schemeClr val="tx1"/>
                          </a:solidFill>
                        </a:rPr>
                        <a:t>Algunas atmósferas </a:t>
                      </a:r>
                      <a:r>
                        <a:rPr lang="es-MX" sz="1000" dirty="0" smtClean="0">
                          <a:solidFill>
                            <a:schemeClr val="tx1"/>
                          </a:solidFill>
                        </a:rPr>
                        <a:t>tienen aire para respirar y algunas no. No me </a:t>
                      </a:r>
                      <a:r>
                        <a:rPr lang="es-MX" sz="1000" strike="noStrike" dirty="0" smtClean="0">
                          <a:solidFill>
                            <a:schemeClr val="tx1"/>
                          </a:solidFill>
                        </a:rPr>
                        <a:t>gustaría </a:t>
                      </a:r>
                      <a:r>
                        <a:rPr lang="es-MX" sz="1000" dirty="0" smtClean="0">
                          <a:solidFill>
                            <a:schemeClr val="tx1"/>
                          </a:solidFill>
                        </a:rPr>
                        <a:t>si no tuviera suficiente aire para respirar. Entonces necesitaríamos máscaras de oxígeno como</a:t>
                      </a:r>
                      <a:r>
                        <a:rPr lang="es-MX" sz="1000" strike="noStrike" dirty="0" smtClean="0">
                          <a:solidFill>
                            <a:schemeClr val="tx1"/>
                          </a:solidFill>
                        </a:rPr>
                        <a:t> las </a:t>
                      </a:r>
                      <a:r>
                        <a:rPr lang="es-MX" sz="1000" dirty="0" smtClean="0">
                          <a:solidFill>
                            <a:schemeClr val="tx1"/>
                          </a:solidFill>
                        </a:rPr>
                        <a:t>que hay en el hospital, que ayudan a la gente a respirar.</a:t>
                      </a:r>
                      <a:endParaRPr lang="en-US" sz="1000" i="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i="1" dirty="0" smtClean="0">
                          <a:solidFill>
                            <a:schemeClr val="tx1"/>
                          </a:solidFill>
                        </a:rPr>
                        <a:t>El estudiante no proporciona ninguna respuesta que aborde la pregunta apropiadamente.</a:t>
                      </a:r>
                      <a:endParaRPr lang="es-MX" sz="1000" i="1" strike="sngStrike" dirty="0" smtClean="0">
                        <a:solidFill>
                          <a:schemeClr val="tx1"/>
                        </a:solidFill>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baseline="0" dirty="0" smtClean="0">
                          <a:solidFill>
                            <a:schemeClr val="tx1"/>
                          </a:solidFill>
                        </a:rPr>
                        <a:t>El p</a:t>
                      </a:r>
                      <a:r>
                        <a:rPr lang="es-MX" sz="1000" dirty="0" smtClean="0">
                          <a:solidFill>
                            <a:schemeClr val="tx1"/>
                          </a:solidFill>
                        </a:rPr>
                        <a:t>laneta Tierra es azul y verde desde el espacio exterior. Es perfecto para nosotros los seres humanos.</a:t>
                      </a:r>
                      <a:endParaRPr lang="en-US" sz="1100" i="0"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15420209"/>
              </p:ext>
            </p:extLst>
          </p:nvPr>
        </p:nvGraphicFramePr>
        <p:xfrm>
          <a:off x="4953000" y="8610600"/>
          <a:ext cx="2286000" cy="701040"/>
        </p:xfrm>
        <a:graphic>
          <a:graphicData uri="http://schemas.openxmlformats.org/drawingml/2006/table">
            <a:tbl>
              <a:tblPr firstRow="1" firstCol="1" bandRow="1"/>
              <a:tblGrid>
                <a:gridCol w="2286000"/>
              </a:tblGrid>
              <a:tr h="138326">
                <a:tc>
                  <a:txBody>
                    <a:bodyPr/>
                    <a:lstStyle/>
                    <a:p>
                      <a:pPr marL="0" marR="0" algn="ctr">
                        <a:lnSpc>
                          <a:spcPct val="115000"/>
                        </a:lnSpc>
                        <a:spcBef>
                          <a:spcPts val="0"/>
                        </a:spcBef>
                        <a:spcAft>
                          <a:spcPts val="0"/>
                        </a:spcAft>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RL.5.3 DOK </a:t>
                      </a:r>
                      <a:r>
                        <a:rPr lang="en-US" sz="800" b="1" i="1" dirty="0">
                          <a:solidFill>
                            <a:schemeClr val="tx1"/>
                          </a:solidFill>
                          <a:effectLst/>
                          <a:latin typeface="Calibri"/>
                          <a:ea typeface="Times New Roman"/>
                          <a:cs typeface="Times New Roman"/>
                        </a:rPr>
                        <a:t>3 - Cu</a:t>
                      </a:r>
                      <a:endParaRPr lang="en-US" sz="800" i="1"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Conecta ideas sobre 2 personajes, ambiente/escenarios o acontecimientos. ¿Qué detalles los hacen similares/diferentes? Explica y apoya con evidencia textual </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6" name="Shape 141"/>
          <p:cNvSpPr>
            <a:spLocks noGrp="1"/>
          </p:cNvSpPr>
          <p:nvPr>
            <p:ph type="sldNum" sz="quarter" idx="4294967295"/>
          </p:nvPr>
        </p:nvSpPr>
        <p:spPr>
          <a:xfrm>
            <a:off x="6629400" y="9448800"/>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fld id="{F177B04D-AEB5-43ED-B9BA-B3D1EC9C9067}" type="slidenum">
              <a:rPr lang="en-US"/>
              <a:pPr/>
              <a:t>10</a:t>
            </a:fld>
            <a:endParaRPr lang="en-US" dirty="0"/>
          </a:p>
        </p:txBody>
      </p:sp>
    </p:spTree>
    <p:extLst>
      <p:ext uri="{BB962C8B-B14F-4D97-AF65-F5344CB8AC3E}">
        <p14:creationId xmlns:p14="http://schemas.microsoft.com/office/powerpoint/2010/main" val="64941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 name="Table 143"/>
          <p:cNvGraphicFramePr/>
          <p:nvPr>
            <p:extLst>
              <p:ext uri="{D42A27DB-BD31-4B8C-83A1-F6EECF244321}">
                <p14:modId xmlns:p14="http://schemas.microsoft.com/office/powerpoint/2010/main" val="2418724486"/>
              </p:ext>
            </p:extLst>
          </p:nvPr>
        </p:nvGraphicFramePr>
        <p:xfrm>
          <a:off x="609600" y="521472"/>
          <a:ext cx="6553114" cy="5580822"/>
        </p:xfrm>
        <a:graphic>
          <a:graphicData uri="http://schemas.openxmlformats.org/drawingml/2006/table">
            <a:tbl>
              <a:tblPr firstRow="1"/>
              <a:tblGrid>
                <a:gridCol w="680633"/>
                <a:gridCol w="5872481"/>
              </a:tblGrid>
              <a:tr h="78022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419" sz="1400" b="1" dirty="0" smtClean="0"/>
                        <a:t>Pre-evaluación Trimestre 1: Clave para la Respuesta Construida</a:t>
                      </a:r>
                      <a:endParaRPr lang="es-ES_tradnl" sz="1400" b="1" dirty="0" smtClean="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defRPr sz="1800" b="0" i="0"/>
                      </a:pPr>
                      <a:r>
                        <a:rPr lang="es-ES_tradnl" sz="1400" b="1" dirty="0" smtClean="0">
                          <a:latin typeface="+mn-lt"/>
                        </a:rPr>
                        <a:t>Estándar </a:t>
                      </a:r>
                      <a:r>
                        <a:rPr lang="es-ES_tradnl" sz="1400" b="1" dirty="0" smtClean="0"/>
                        <a:t>RI.5.2: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1257300" marR="0" lvl="0" indent="-1257300" algn="l" defTabSz="1018809" rtl="0" eaLnBrk="1" fontAlgn="auto" latinLnBrk="0" hangingPunct="1">
                        <a:lnSpc>
                          <a:spcPct val="100000"/>
                        </a:lnSpc>
                        <a:spcBef>
                          <a:spcPts val="0"/>
                        </a:spcBef>
                        <a:spcAft>
                          <a:spcPts val="0"/>
                        </a:spcAft>
                        <a:buClrTx/>
                        <a:buSzTx/>
                        <a:buFontTx/>
                        <a:buNone/>
                        <a:tabLst/>
                        <a:defRPr sz="1800" b="0" i="0"/>
                      </a:pPr>
                      <a:r>
                        <a:rPr lang="es-MX" sz="1600" b="1" baseline="0" dirty="0" smtClean="0">
                          <a:solidFill>
                            <a:schemeClr val="tx1"/>
                          </a:solidFill>
                        </a:rPr>
                        <a:t>Pregunta #15: </a:t>
                      </a:r>
                      <a:r>
                        <a:rPr lang="es-ES" sz="1600" b="1" baseline="0" dirty="0" smtClean="0">
                          <a:solidFill>
                            <a:schemeClr val="tx1"/>
                          </a:solidFill>
                        </a:rPr>
                        <a:t>¿Cuáles son las dos ideas principales de este artículo? ¿Qué detalles clave en el artículo apoyan estas ideas principales? </a:t>
                      </a:r>
                      <a:endParaRPr lang="es-MX" sz="1600" b="1" baseline="0"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72378">
                <a:tc gridSpan="2">
                  <a:txBody>
                    <a:bodyPr/>
                    <a:lstStyle/>
                    <a:p>
                      <a:pPr lvl="0" algn="l">
                        <a:lnSpc>
                          <a:spcPct val="100000"/>
                        </a:lnSpc>
                        <a:spcBef>
                          <a:spcPts val="0"/>
                        </a:spcBef>
                        <a:spcAft>
                          <a:spcPts val="0"/>
                        </a:spcAft>
                        <a:defRPr sz="1800" b="0" i="0"/>
                      </a:pPr>
                      <a:r>
                        <a:rPr lang="es-MX" sz="1000" b="1" u="sng" dirty="0" smtClean="0">
                          <a:solidFill>
                            <a:schemeClr val="tx1"/>
                          </a:solidFill>
                        </a:rPr>
                        <a:t>Lenguaje del maestro y notas p</a:t>
                      </a:r>
                      <a:r>
                        <a:rPr lang="es-MX" sz="1000" b="1" u="sng" strike="noStrike" dirty="0" smtClean="0">
                          <a:solidFill>
                            <a:schemeClr val="tx1"/>
                          </a:solidFill>
                        </a:rPr>
                        <a:t>ara calificar</a:t>
                      </a:r>
                      <a:r>
                        <a:rPr lang="es-MX" sz="1000" b="1" u="sng" dirty="0" smtClean="0">
                          <a:solidFill>
                            <a:schemeClr val="tx1"/>
                          </a:solidFill>
                        </a:rPr>
                        <a:t>: </a:t>
                      </a:r>
                    </a:p>
                    <a:p>
                      <a:pPr lvl="0" algn="l">
                        <a:lnSpc>
                          <a:spcPct val="100000"/>
                        </a:lnSpc>
                        <a:spcBef>
                          <a:spcPts val="0"/>
                        </a:spcBef>
                        <a:spcAft>
                          <a:spcPts val="0"/>
                        </a:spcAft>
                        <a:defRPr sz="1800" b="0" i="0"/>
                      </a:pPr>
                      <a:r>
                        <a:rPr lang="es-MX" sz="1000" b="1" u="sng" dirty="0" smtClean="0">
                          <a:solidFill>
                            <a:schemeClr val="tx1"/>
                          </a:solidFill>
                        </a:rPr>
                        <a:t>Suficiente</a:t>
                      </a:r>
                      <a:r>
                        <a:rPr lang="es-MX" sz="1000" b="1" u="sng" baseline="0" dirty="0" smtClean="0">
                          <a:solidFill>
                            <a:schemeClr val="tx1"/>
                          </a:solidFill>
                        </a:rPr>
                        <a:t> ev</a:t>
                      </a:r>
                      <a:r>
                        <a:rPr lang="es-MX" sz="1000" b="1" u="sng" dirty="0" smtClean="0">
                          <a:solidFill>
                            <a:schemeClr val="tx1"/>
                          </a:solidFill>
                        </a:rPr>
                        <a:t>idencia </a:t>
                      </a:r>
                      <a:r>
                        <a:rPr lang="es-MX" sz="1000" dirty="0" smtClean="0">
                          <a:solidFill>
                            <a:schemeClr val="tx1"/>
                          </a:solidFill>
                        </a:rPr>
                        <a:t>para la pregunta debe incluir dos ideas principales con suficientes pruebas</a:t>
                      </a:r>
                      <a:r>
                        <a:rPr lang="es-MX" sz="1000" baseline="0" dirty="0" smtClean="0">
                          <a:solidFill>
                            <a:schemeClr val="tx1"/>
                          </a:solidFill>
                        </a:rPr>
                        <a:t> </a:t>
                      </a:r>
                      <a:r>
                        <a:rPr lang="es-MX" sz="1000" dirty="0" smtClean="0">
                          <a:solidFill>
                            <a:schemeClr val="tx1"/>
                          </a:solidFill>
                        </a:rPr>
                        <a:t>del texto para apoyar el</a:t>
                      </a:r>
                      <a:r>
                        <a:rPr lang="es-MX" sz="1000" baseline="0" dirty="0" smtClean="0">
                          <a:solidFill>
                            <a:schemeClr val="tx1"/>
                          </a:solidFill>
                        </a:rPr>
                        <a:t> porqué </a:t>
                      </a:r>
                      <a:r>
                        <a:rPr lang="es-MX" sz="1000" dirty="0" smtClean="0">
                          <a:solidFill>
                            <a:schemeClr val="tx1"/>
                          </a:solidFill>
                        </a:rPr>
                        <a:t>las dos selecciones son "ideas principales".</a:t>
                      </a:r>
                    </a:p>
                    <a:p>
                      <a:pPr lvl="0" algn="l">
                        <a:lnSpc>
                          <a:spcPct val="100000"/>
                        </a:lnSpc>
                        <a:spcBef>
                          <a:spcPts val="0"/>
                        </a:spcBef>
                        <a:spcAft>
                          <a:spcPts val="0"/>
                        </a:spcAft>
                        <a:defRPr sz="1800" b="0" i="0"/>
                      </a:pPr>
                      <a:r>
                        <a:rPr lang="es-ES" sz="1000" b="1" u="sng" dirty="0" smtClean="0">
                          <a:solidFill>
                            <a:schemeClr val="tx1"/>
                          </a:solidFill>
                        </a:rPr>
                        <a:t>Las identificaciones específicas </a:t>
                      </a:r>
                      <a:r>
                        <a:rPr lang="es-ES" sz="1000" b="1" u="none" dirty="0" smtClean="0">
                          <a:solidFill>
                            <a:schemeClr val="tx1"/>
                          </a:solidFill>
                        </a:rPr>
                        <a:t>(detalles de apoyo)</a:t>
                      </a:r>
                      <a:r>
                        <a:rPr lang="es-ES" sz="1000" u="none" dirty="0" smtClean="0">
                          <a:solidFill>
                            <a:schemeClr val="tx1"/>
                          </a:solidFill>
                        </a:rPr>
                        <a:t> </a:t>
                      </a:r>
                      <a:r>
                        <a:rPr lang="es-ES" sz="1000" dirty="0" smtClean="0">
                          <a:solidFill>
                            <a:schemeClr val="tx1"/>
                          </a:solidFill>
                        </a:rPr>
                        <a:t>con</a:t>
                      </a:r>
                      <a:r>
                        <a:rPr lang="es-ES" sz="1000" baseline="0" dirty="0" smtClean="0">
                          <a:solidFill>
                            <a:schemeClr val="tx1"/>
                          </a:solidFill>
                        </a:rPr>
                        <a:t> </a:t>
                      </a:r>
                      <a:r>
                        <a:rPr lang="es-ES" sz="1000" dirty="0" smtClean="0">
                          <a:solidFill>
                            <a:schemeClr val="tx1"/>
                          </a:solidFill>
                        </a:rPr>
                        <a:t>detalles de apoyo para la idea principal: </a:t>
                      </a:r>
                      <a:r>
                        <a:rPr lang="es-ES" sz="1000" i="1" dirty="0" smtClean="0">
                          <a:solidFill>
                            <a:schemeClr val="tx1"/>
                          </a:solidFill>
                        </a:rPr>
                        <a:t>la importancia de la atmósfera para la mayoría de los seres vivos</a:t>
                      </a:r>
                      <a:r>
                        <a:rPr lang="es-ES" sz="1000" i="0" dirty="0" smtClean="0">
                          <a:solidFill>
                            <a:schemeClr val="tx1"/>
                          </a:solidFill>
                        </a:rPr>
                        <a:t>,</a:t>
                      </a:r>
                      <a:r>
                        <a:rPr lang="es-ES" sz="1000" i="0" baseline="0" dirty="0" smtClean="0">
                          <a:solidFill>
                            <a:schemeClr val="tx1"/>
                          </a:solidFill>
                        </a:rPr>
                        <a:t> </a:t>
                      </a:r>
                      <a:r>
                        <a:rPr lang="es-ES" sz="1000" dirty="0" smtClean="0">
                          <a:solidFill>
                            <a:schemeClr val="tx1"/>
                          </a:solidFill>
                        </a:rPr>
                        <a:t>podrían incluir: (1) la atmósfera protege de los rayos dañinos, (2) proporciona aire, (3) proporciona agua y una temperatura en</a:t>
                      </a:r>
                      <a:r>
                        <a:rPr lang="es-ES" sz="1000" baseline="0" dirty="0" smtClean="0">
                          <a:solidFill>
                            <a:schemeClr val="tx1"/>
                          </a:solidFill>
                        </a:rPr>
                        <a:t> la cual se puede sobrevivir</a:t>
                      </a:r>
                      <a:r>
                        <a:rPr lang="es-ES" sz="1000" dirty="0" smtClean="0">
                          <a:solidFill>
                            <a:schemeClr val="tx1"/>
                          </a:solidFill>
                        </a:rPr>
                        <a:t>. Para la idea principal: </a:t>
                      </a:r>
                      <a:r>
                        <a:rPr lang="es-ES" sz="1000" i="1" dirty="0" smtClean="0">
                          <a:solidFill>
                            <a:schemeClr val="tx1"/>
                          </a:solidFill>
                        </a:rPr>
                        <a:t>las diferentes capas de la atmósfera</a:t>
                      </a:r>
                      <a:r>
                        <a:rPr lang="es-ES" sz="1000" dirty="0" smtClean="0">
                          <a:solidFill>
                            <a:schemeClr val="tx1"/>
                          </a:solidFill>
                        </a:rPr>
                        <a:t>, los detalles de apoyo podrían incluir: (1) información general acerca de la composición de cada capa, (2) definición, (3) localización, y (4) los nombres de cada capa.</a:t>
                      </a:r>
                    </a:p>
                    <a:p>
                      <a:pPr lvl="0" algn="l">
                        <a:lnSpc>
                          <a:spcPct val="100000"/>
                        </a:lnSpc>
                        <a:spcBef>
                          <a:spcPts val="0"/>
                        </a:spcBef>
                        <a:spcAft>
                          <a:spcPts val="0"/>
                        </a:spcAft>
                        <a:defRPr sz="1800" b="0" i="0"/>
                      </a:pPr>
                      <a:r>
                        <a:rPr lang="es-MX" sz="1000" b="1" u="sng" dirty="0" smtClean="0">
                          <a:solidFill>
                            <a:schemeClr val="tx1"/>
                          </a:solidFill>
                        </a:rPr>
                        <a:t>Pleno apoyo</a:t>
                      </a:r>
                      <a:r>
                        <a:rPr lang="es-MX" sz="1000" b="1" u="sng" baseline="0" dirty="0" smtClean="0">
                          <a:solidFill>
                            <a:schemeClr val="tx1"/>
                          </a:solidFill>
                        </a:rPr>
                        <a:t> </a:t>
                      </a:r>
                      <a:r>
                        <a:rPr lang="es-MX" sz="1000" dirty="0" smtClean="0">
                          <a:solidFill>
                            <a:schemeClr val="tx1"/>
                          </a:solidFill>
                        </a:rPr>
                        <a:t>sólo incluiría detalles que apoyan las dos ideas principales </a:t>
                      </a:r>
                      <a:r>
                        <a:rPr lang="es-MX" sz="1000" strike="noStrike" dirty="0" smtClean="0">
                          <a:solidFill>
                            <a:schemeClr val="tx1"/>
                          </a:solidFill>
                        </a:rPr>
                        <a:t>que</a:t>
                      </a:r>
                      <a:r>
                        <a:rPr lang="es-MX" sz="1000" strike="noStrike" baseline="0" dirty="0" smtClean="0">
                          <a:solidFill>
                            <a:schemeClr val="tx1"/>
                          </a:solidFill>
                        </a:rPr>
                        <a:t> se indicaron. </a:t>
                      </a:r>
                      <a:endParaRPr lang="en-US" sz="1000" b="1" strike="sngStrike"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MX" sz="1000" i="1" dirty="0" smtClean="0">
                          <a:solidFill>
                            <a:schemeClr val="tx1"/>
                          </a:solidFill>
                        </a:rPr>
                        <a:t>El estudiante proporciona una respuesta competente, presentando dos ideas principales con detalles clave para apoyar cada idea.</a:t>
                      </a:r>
                    </a:p>
                    <a:p>
                      <a:pPr lvl="0" algn="l" defTabSz="914400">
                        <a:lnSpc>
                          <a:spcPct val="100000"/>
                        </a:lnSpc>
                        <a:spcBef>
                          <a:spcPts val="0"/>
                        </a:spcBef>
                        <a:spcAft>
                          <a:spcPts val="0"/>
                        </a:spcAft>
                        <a:defRPr sz="1800" b="0" i="0"/>
                      </a:pPr>
                      <a:r>
                        <a:rPr lang="es-ES" sz="1000" dirty="0" smtClean="0">
                          <a:solidFill>
                            <a:schemeClr val="tx1"/>
                          </a:solidFill>
                        </a:rPr>
                        <a:t>En primer lugar, este artículo explica cómo la atmósfera en la que vivimos ofrece a los seres vivos aire, agua (por medio</a:t>
                      </a:r>
                      <a:r>
                        <a:rPr lang="es-ES" sz="1000" baseline="0" dirty="0" smtClean="0">
                          <a:solidFill>
                            <a:schemeClr val="tx1"/>
                          </a:solidFill>
                        </a:rPr>
                        <a:t> del </a:t>
                      </a:r>
                      <a:r>
                        <a:rPr lang="es-ES" sz="1000" dirty="0" smtClean="0">
                          <a:solidFill>
                            <a:schemeClr val="tx1"/>
                          </a:solidFill>
                        </a:rPr>
                        <a:t>reciclaje) y nos protege de los rayos dañinos del sol. Nuestra atmósfera se extiende muy por encima de la tierra en un océano de gases. </a:t>
                      </a:r>
                      <a:r>
                        <a:rPr lang="es-MX" sz="1000" dirty="0" smtClean="0">
                          <a:solidFill>
                            <a:schemeClr val="tx1"/>
                          </a:solidFill>
                        </a:rPr>
                        <a:t>Sin la atmósfera, la vida tal como la conocemos no existiría. En segundo lugar,</a:t>
                      </a:r>
                      <a:r>
                        <a:rPr lang="es-MX" sz="1000" strike="noStrike" dirty="0" smtClean="0">
                          <a:solidFill>
                            <a:schemeClr val="tx1"/>
                          </a:solidFill>
                        </a:rPr>
                        <a:t> la capa </a:t>
                      </a:r>
                      <a:r>
                        <a:rPr lang="es-MX" sz="1000" dirty="0" smtClean="0">
                          <a:solidFill>
                            <a:schemeClr val="tx1"/>
                          </a:solidFill>
                        </a:rPr>
                        <a:t>de la atmósfera en</a:t>
                      </a:r>
                      <a:r>
                        <a:rPr lang="es-MX" sz="1000" baseline="0" dirty="0" smtClean="0">
                          <a:solidFill>
                            <a:schemeClr val="tx1"/>
                          </a:solidFill>
                        </a:rPr>
                        <a:t> </a:t>
                      </a:r>
                      <a:r>
                        <a:rPr lang="es-MX" sz="1000" dirty="0" smtClean="0">
                          <a:solidFill>
                            <a:schemeClr val="tx1"/>
                          </a:solidFill>
                        </a:rPr>
                        <a:t>donde vivimos se llama la troposfera. Más allá de la troposfera está</a:t>
                      </a:r>
                      <a:r>
                        <a:rPr lang="es-MX" sz="1000" baseline="0" dirty="0" smtClean="0">
                          <a:solidFill>
                            <a:schemeClr val="tx1"/>
                          </a:solidFill>
                        </a:rPr>
                        <a:t> </a:t>
                      </a:r>
                      <a:r>
                        <a:rPr lang="es-MX" sz="1000" dirty="0" smtClean="0">
                          <a:solidFill>
                            <a:schemeClr val="tx1"/>
                          </a:solidFill>
                        </a:rPr>
                        <a:t>la estratósfera, que también se conoce como el ozono. Esta bloquea los rayos peligrosos del sol. Las siguientes dos capas de la atmósfera son la mesosfera y la termosfera. Cada capa está formada por sus propios gases.</a:t>
                      </a:r>
                      <a:endParaRPr lang="en-US" sz="1000" b="0" u="none" kern="1200" baseline="0" dirty="0" smtClean="0">
                        <a:solidFill>
                          <a:schemeClr val="tx1"/>
                        </a:solidFill>
                        <a:latin typeface="+mn-lt"/>
                        <a:ea typeface="+mn-ea"/>
                        <a:cs typeface="+mn-cs"/>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90662">
                <a:tc>
                  <a:txBody>
                    <a:bodyPr/>
                    <a:lstStyle/>
                    <a:p>
                      <a:pPr lvl="0" algn="ctr">
                        <a:lnSpc>
                          <a:spcPct val="100000"/>
                        </a:lnSpc>
                        <a:spcBef>
                          <a:spcPts val="0"/>
                        </a:spcBef>
                        <a:spcAft>
                          <a:spcPts val="0"/>
                        </a:spcAft>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MX" sz="1000" i="1" dirty="0" smtClean="0">
                          <a:solidFill>
                            <a:schemeClr val="tx1"/>
                          </a:solidFill>
                        </a:rPr>
                        <a:t>El estudiante  proporciona una respuesta parcial de dos ideas principales con detalles parciales</a:t>
                      </a:r>
                      <a:r>
                        <a:rPr lang="es-MX" sz="1000" i="1" baseline="0" dirty="0" smtClean="0">
                          <a:solidFill>
                            <a:schemeClr val="tx1"/>
                          </a:solidFill>
                        </a:rPr>
                        <a:t> </a:t>
                      </a:r>
                      <a:r>
                        <a:rPr lang="es-MX" sz="1000" i="1" dirty="0" smtClean="0">
                          <a:solidFill>
                            <a:schemeClr val="tx1"/>
                          </a:solidFill>
                        </a:rPr>
                        <a:t>para apoyar cada idea.</a:t>
                      </a:r>
                    </a:p>
                    <a:p>
                      <a:pPr lvl="0" algn="l" defTabSz="914400">
                        <a:lnSpc>
                          <a:spcPct val="100000"/>
                        </a:lnSpc>
                        <a:spcBef>
                          <a:spcPts val="0"/>
                        </a:spcBef>
                        <a:spcAft>
                          <a:spcPts val="0"/>
                        </a:spcAft>
                        <a:defRPr sz="1800" b="0" i="0"/>
                      </a:pPr>
                      <a:r>
                        <a:rPr lang="es-MX" sz="1000" dirty="0" smtClean="0">
                          <a:solidFill>
                            <a:schemeClr val="tx1"/>
                          </a:solidFill>
                        </a:rPr>
                        <a:t>Una idea principal en este artículo es cómo la atmósfera nos da aire para respirar. La atmósfera esta alrededor  nuestro. Otra idea principal es que hay diferentes capas de la atmósfera.</a:t>
                      </a:r>
                      <a:endParaRPr lang="en-US" sz="1000" b="0" u="none" kern="1200" baseline="0" dirty="0" smtClean="0">
                        <a:solidFill>
                          <a:schemeClr val="tx1"/>
                        </a:solidFill>
                        <a:latin typeface="+mn-lt"/>
                        <a:ea typeface="+mn-ea"/>
                        <a:cs typeface="+mn-cs"/>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lnSpc>
                          <a:spcPct val="100000"/>
                        </a:lnSpc>
                        <a:spcBef>
                          <a:spcPts val="0"/>
                        </a:spcBef>
                        <a:spcAft>
                          <a:spcPts val="0"/>
                        </a:spcAft>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MX" sz="1000" i="1" dirty="0" smtClean="0">
                          <a:solidFill>
                            <a:schemeClr val="tx1"/>
                          </a:solidFill>
                        </a:rPr>
                        <a:t>El estudiante no indica una idea principal.</a:t>
                      </a:r>
                    </a:p>
                    <a:p>
                      <a:pPr lvl="0" algn="l" defTabSz="914400">
                        <a:lnSpc>
                          <a:spcPct val="100000"/>
                        </a:lnSpc>
                        <a:spcBef>
                          <a:spcPts val="0"/>
                        </a:spcBef>
                        <a:spcAft>
                          <a:spcPts val="0"/>
                        </a:spcAft>
                        <a:defRPr sz="1800" b="0" i="0"/>
                      </a:pPr>
                      <a:r>
                        <a:rPr lang="es-MX" sz="1000" dirty="0" smtClean="0">
                          <a:solidFill>
                            <a:schemeClr val="tx1"/>
                          </a:solidFill>
                        </a:rPr>
                        <a:t>El sol puede estar </a:t>
                      </a:r>
                      <a:r>
                        <a:rPr lang="es-MX" sz="1000" strike="noStrike" baseline="0" dirty="0" smtClean="0">
                          <a:solidFill>
                            <a:schemeClr val="tx1"/>
                          </a:solidFill>
                        </a:rPr>
                        <a:t>muy </a:t>
                      </a:r>
                      <a:r>
                        <a:rPr lang="es-MX" sz="1000" dirty="0" smtClean="0">
                          <a:solidFill>
                            <a:schemeClr val="tx1"/>
                          </a:solidFill>
                        </a:rPr>
                        <a:t>caliente, por lo tanto necesitamos el ozono.</a:t>
                      </a:r>
                      <a:endParaRPr lang="en-US" sz="1000" i="0"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10626041"/>
              </p:ext>
            </p:extLst>
          </p:nvPr>
        </p:nvGraphicFramePr>
        <p:xfrm>
          <a:off x="5486400" y="6629400"/>
          <a:ext cx="1600200" cy="708438"/>
        </p:xfrm>
        <a:graphic>
          <a:graphicData uri="http://schemas.openxmlformats.org/drawingml/2006/table">
            <a:tbl>
              <a:tblPr/>
              <a:tblGrid>
                <a:gridCol w="1600200"/>
              </a:tblGrid>
              <a:tr h="114078">
                <a:tc>
                  <a:txBody>
                    <a:bodyPr/>
                    <a:lstStyle/>
                    <a:p>
                      <a:pPr marL="0" marR="0" algn="l">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RI.5.2       DOK</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2  -  Cl</a:t>
                      </a:r>
                      <a:endParaRPr lang="en-US" sz="800" b="1" i="1" dirty="0">
                        <a:latin typeface="+mn-lt"/>
                        <a:ea typeface="Calibri"/>
                        <a:cs typeface="Times New Roman"/>
                      </a:endParaRPr>
                    </a:p>
                  </a:txBody>
                  <a:tcPr marR="32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865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dirty="0" smtClean="0">
                          <a:solidFill>
                            <a:srgbClr val="000000"/>
                          </a:solidFill>
                          <a:latin typeface="+mn-lt"/>
                          <a:ea typeface="Times New Roman"/>
                          <a:cs typeface="Times New Roman"/>
                        </a:rPr>
                        <a:t>Localiza y da ejemplos de detalles clave que apoyan específicamente dos o más ideas principales de un texto.</a:t>
                      </a:r>
                      <a:endParaRPr lang="en-US" sz="800" dirty="0" smtClean="0">
                        <a:latin typeface="+mn-lt"/>
                        <a:ea typeface="Calibri"/>
                        <a:cs typeface="Times New Roman"/>
                      </a:endParaRPr>
                    </a:p>
                  </a:txBody>
                  <a:tcPr marR="32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5" name="Shape 141"/>
          <p:cNvSpPr>
            <a:spLocks noGrp="1"/>
          </p:cNvSpPr>
          <p:nvPr>
            <p:ph type="sldNum" sz="quarter" idx="4294967295"/>
          </p:nvPr>
        </p:nvSpPr>
        <p:spPr>
          <a:xfrm>
            <a:off x="6629400" y="9448800"/>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fld id="{F177B04D-AEB5-43ED-B9BA-B3D1EC9C9067}" type="slidenum">
              <a:rPr lang="en-US"/>
              <a:pPr/>
              <a:t>11</a:t>
            </a:fld>
            <a:endParaRPr lang="en-US" dirty="0"/>
          </a:p>
        </p:txBody>
      </p:sp>
    </p:spTree>
    <p:extLst>
      <p:ext uri="{BB962C8B-B14F-4D97-AF65-F5344CB8AC3E}">
        <p14:creationId xmlns:p14="http://schemas.microsoft.com/office/powerpoint/2010/main" val="1322246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2541303458"/>
              </p:ext>
            </p:extLst>
          </p:nvPr>
        </p:nvGraphicFramePr>
        <p:xfrm>
          <a:off x="327986" y="518160"/>
          <a:ext cx="6995160" cy="5974080"/>
        </p:xfrm>
        <a:graphic>
          <a:graphicData uri="http://schemas.openxmlformats.org/drawingml/2006/table">
            <a:tbl>
              <a:tblPr firstRow="1"/>
              <a:tblGrid>
                <a:gridCol w="967414"/>
                <a:gridCol w="6027746"/>
              </a:tblGrid>
              <a:tr h="79828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400" b="1" dirty="0" smtClean="0"/>
                        <a:t>Pre-evaluación Trimestre 1: Guía clave para la</a:t>
                      </a:r>
                      <a:r>
                        <a:rPr lang="es-ES_tradnl" sz="1400" b="1" baseline="0" dirty="0" smtClean="0"/>
                        <a:t> </a:t>
                      </a:r>
                      <a:r>
                        <a:rPr lang="es-ES_tradnl" sz="1400" b="1" dirty="0" smtClean="0"/>
                        <a:t>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lang="es-ES_tradnl" sz="1400" b="1" dirty="0" smtClean="0">
                          <a:latin typeface="+mn-lt"/>
                        </a:rPr>
                        <a:t>Estándar RI.5.3 :   Rúbrica de 3 puntos: Respuesta Construida – Lectura </a:t>
                      </a:r>
                      <a:endParaRPr lang="es-ES_tradnl"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1314450" indent="-1314450" algn="l">
                        <a:lnSpc>
                          <a:spcPct val="100000"/>
                        </a:lnSpc>
                        <a:spcBef>
                          <a:spcPts val="0"/>
                        </a:spcBef>
                        <a:spcAft>
                          <a:spcPts val="0"/>
                        </a:spcAft>
                        <a:buFont typeface="+mj-lt"/>
                        <a:buNone/>
                        <a:tabLst/>
                      </a:pPr>
                      <a:r>
                        <a:rPr lang="es-MX" sz="1600" b="1" dirty="0" smtClean="0"/>
                        <a:t>Pregunta #16: </a:t>
                      </a:r>
                      <a:r>
                        <a:rPr lang="es-ES" sz="1600" b="1" dirty="0" smtClean="0"/>
                        <a:t>¿Cómo pueden las personas adaptarse a los diferentes efectos de la atmósfera? Utiliza detalles y ejemplos del texto para apoyar tu respuesta.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s-MX" sz="1000" b="1" u="sng" dirty="0" smtClean="0">
                          <a:solidFill>
                            <a:schemeClr val="tx1"/>
                          </a:solidFill>
                        </a:rPr>
                        <a:t>Lenguaje del maestro y notas </a:t>
                      </a:r>
                      <a:r>
                        <a:rPr lang="es-MX" sz="1000" b="1" u="sng" strike="noStrike" dirty="0" smtClean="0">
                          <a:solidFill>
                            <a:schemeClr val="tx1"/>
                          </a:solidFill>
                        </a:rPr>
                        <a:t>para</a:t>
                      </a:r>
                      <a:r>
                        <a:rPr lang="es-MX" sz="1000" b="1" u="sng" strike="noStrike" baseline="0" dirty="0" smtClean="0">
                          <a:solidFill>
                            <a:schemeClr val="tx1"/>
                          </a:solidFill>
                        </a:rPr>
                        <a:t> calificar</a:t>
                      </a:r>
                      <a:r>
                        <a:rPr lang="es-MX" sz="1000" b="1" u="sng" dirty="0" smtClean="0">
                          <a:solidFill>
                            <a:schemeClr val="tx1"/>
                          </a:solidFill>
                        </a:rPr>
                        <a:t>: </a:t>
                      </a:r>
                    </a:p>
                    <a:p>
                      <a:pPr lvl="0" algn="l">
                        <a:lnSpc>
                          <a:spcPct val="100000"/>
                        </a:lnSpc>
                        <a:spcBef>
                          <a:spcPts val="0"/>
                        </a:spcBef>
                        <a:spcAft>
                          <a:spcPts val="0"/>
                        </a:spcAft>
                        <a:defRPr sz="1800" b="0" i="0"/>
                      </a:pPr>
                      <a:r>
                        <a:rPr lang="es-MX" sz="1000" b="1" u="sng" dirty="0" smtClean="0">
                          <a:solidFill>
                            <a:schemeClr val="tx1"/>
                          </a:solidFill>
                        </a:rPr>
                        <a:t>Suficiente</a:t>
                      </a:r>
                      <a:r>
                        <a:rPr lang="es-MX" sz="1000" b="1" u="sng" baseline="0" dirty="0" smtClean="0">
                          <a:solidFill>
                            <a:schemeClr val="tx1"/>
                          </a:solidFill>
                        </a:rPr>
                        <a:t> ev</a:t>
                      </a:r>
                      <a:r>
                        <a:rPr lang="es-MX" sz="1000" b="1" u="sng" dirty="0" smtClean="0">
                          <a:solidFill>
                            <a:schemeClr val="tx1"/>
                          </a:solidFill>
                        </a:rPr>
                        <a:t>idencia </a:t>
                      </a:r>
                      <a:r>
                        <a:rPr lang="es-MX" sz="1000" dirty="0" smtClean="0">
                          <a:solidFill>
                            <a:schemeClr val="tx1"/>
                          </a:solidFill>
                        </a:rPr>
                        <a:t>debe relacionar situaciones específicas afectadas por los cambios o condiciones de la atmósfera con ejemplos del texto, explicando cada situación más detalladamente. </a:t>
                      </a:r>
                      <a:r>
                        <a:rPr lang="es-MX" sz="1000" strike="noStrike" dirty="0" smtClean="0">
                          <a:solidFill>
                            <a:schemeClr val="tx1"/>
                          </a:solidFill>
                        </a:rPr>
                        <a:t>Esta es una </a:t>
                      </a:r>
                      <a:r>
                        <a:rPr lang="es-MX" sz="1000" dirty="0" smtClean="0">
                          <a:solidFill>
                            <a:schemeClr val="tx1"/>
                          </a:solidFill>
                        </a:rPr>
                        <a:t>pregunta de nivel DOK-3 así que debe incluir un</a:t>
                      </a:r>
                      <a:r>
                        <a:rPr lang="es-MX" sz="1000" baseline="0" dirty="0" smtClean="0">
                          <a:solidFill>
                            <a:schemeClr val="tx1"/>
                          </a:solidFill>
                        </a:rPr>
                        <a:t> buen </a:t>
                      </a:r>
                      <a:r>
                        <a:rPr lang="es-MX" sz="1000" dirty="0" smtClean="0">
                          <a:solidFill>
                            <a:schemeClr val="tx1"/>
                          </a:solidFill>
                        </a:rPr>
                        <a:t>razonamiento.</a:t>
                      </a:r>
                    </a:p>
                    <a:p>
                      <a:pPr lvl="0" algn="l">
                        <a:lnSpc>
                          <a:spcPct val="100000"/>
                        </a:lnSpc>
                        <a:spcBef>
                          <a:spcPts val="0"/>
                        </a:spcBef>
                        <a:spcAft>
                          <a:spcPts val="0"/>
                        </a:spcAft>
                        <a:defRPr sz="1800" b="0" i="0"/>
                      </a:pPr>
                      <a:r>
                        <a:rPr lang="es-ES" sz="1000" b="1" u="sng" dirty="0" smtClean="0">
                          <a:solidFill>
                            <a:schemeClr val="tx1"/>
                          </a:solidFill>
                        </a:rPr>
                        <a:t>Las identificaciones específicas </a:t>
                      </a:r>
                      <a:r>
                        <a:rPr lang="es-ES" sz="1000" dirty="0" smtClean="0">
                          <a:solidFill>
                            <a:schemeClr val="tx1"/>
                          </a:solidFill>
                        </a:rPr>
                        <a:t>(detalles de apoyo) para situaciones o condiciones específicas afectadas por la atmósfera podrían incluir:</a:t>
                      </a:r>
                      <a:r>
                        <a:rPr lang="es-ES" sz="1000" baseline="0" dirty="0" smtClean="0">
                          <a:solidFill>
                            <a:schemeClr val="tx1"/>
                          </a:solidFill>
                        </a:rPr>
                        <a:t> </a:t>
                      </a:r>
                      <a:r>
                        <a:rPr lang="es-ES" sz="1000" dirty="0" smtClean="0">
                          <a:solidFill>
                            <a:schemeClr val="tx1"/>
                          </a:solidFill>
                        </a:rPr>
                        <a:t>(1) alpinismo, (2) protección solar, y (3) diseño </a:t>
                      </a:r>
                      <a:r>
                        <a:rPr lang="es-ES" sz="1000" strike="noStrike" dirty="0" smtClean="0">
                          <a:solidFill>
                            <a:schemeClr val="tx1"/>
                          </a:solidFill>
                        </a:rPr>
                        <a:t>de aviones</a:t>
                      </a:r>
                      <a:r>
                        <a:rPr lang="es-ES" sz="1000" dirty="0" smtClean="0">
                          <a:solidFill>
                            <a:schemeClr val="tx1"/>
                          </a:solidFill>
                        </a:rPr>
                        <a:t>. Los estudiantes deben apoyar cada condición con al menos un detalle o ejemplo (evidencia relevante) explícito del texto. Estos podrían incluir: (1) vestir ropa más caliente </a:t>
                      </a:r>
                      <a:r>
                        <a:rPr lang="es-ES" sz="1000" strike="noStrike" dirty="0" smtClean="0">
                          <a:solidFill>
                            <a:schemeClr val="tx1"/>
                          </a:solidFill>
                        </a:rPr>
                        <a:t>en</a:t>
                      </a:r>
                      <a:r>
                        <a:rPr lang="es-ES" sz="1000" strike="noStrike" baseline="0" dirty="0" smtClean="0">
                          <a:solidFill>
                            <a:schemeClr val="tx1"/>
                          </a:solidFill>
                        </a:rPr>
                        <a:t> altitudes elevadas, </a:t>
                      </a:r>
                      <a:r>
                        <a:rPr lang="es-ES" sz="1000" dirty="0" smtClean="0">
                          <a:solidFill>
                            <a:schemeClr val="tx1"/>
                          </a:solidFill>
                        </a:rPr>
                        <a:t>y (2) usar bloqueador solar o gafas de sol.</a:t>
                      </a:r>
                    </a:p>
                    <a:p>
                      <a:pPr lvl="0" algn="l">
                        <a:lnSpc>
                          <a:spcPct val="100000"/>
                        </a:lnSpc>
                        <a:spcBef>
                          <a:spcPts val="0"/>
                        </a:spcBef>
                        <a:spcAft>
                          <a:spcPts val="0"/>
                        </a:spcAft>
                        <a:defRPr sz="1800" b="0" i="0"/>
                      </a:pPr>
                      <a:r>
                        <a:rPr lang="es-ES" sz="1000" b="1" u="sng" dirty="0" smtClean="0">
                          <a:solidFill>
                            <a:schemeClr val="tx1"/>
                          </a:solidFill>
                        </a:rPr>
                        <a:t>Pleno apoyo </a:t>
                      </a:r>
                      <a:r>
                        <a:rPr lang="es-ES" sz="1000" dirty="0" smtClean="0">
                          <a:solidFill>
                            <a:schemeClr val="tx1"/>
                          </a:solidFill>
                        </a:rPr>
                        <a:t>debe incluir razones por las cuales la atmósfera cambia o afecta a los seres humanos (la altitud, la temperatura y los cambios de presión).</a:t>
                      </a:r>
                      <a:endParaRPr lang="en-US" sz="1000" b="1" i="1"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914400">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i="1" dirty="0" smtClean="0">
                          <a:solidFill>
                            <a:schemeClr val="tx1"/>
                          </a:solidFill>
                        </a:rPr>
                        <a:t>El estudiante proporciona una respuesta competente,</a:t>
                      </a:r>
                      <a:r>
                        <a:rPr lang="es-ES" sz="1000" i="1" baseline="0" dirty="0" smtClean="0">
                          <a:solidFill>
                            <a:schemeClr val="tx1"/>
                          </a:solidFill>
                        </a:rPr>
                        <a:t> </a:t>
                      </a:r>
                      <a:r>
                        <a:rPr lang="es-ES" sz="1000" i="1" dirty="0" smtClean="0">
                          <a:solidFill>
                            <a:schemeClr val="tx1"/>
                          </a:solidFill>
                        </a:rPr>
                        <a:t>indicando dos ejemplos de cómo las personas se adaptan a los efectos atmosféricos.</a:t>
                      </a:r>
                    </a:p>
                    <a:p>
                      <a:pPr lvl="0" algn="l">
                        <a:lnSpc>
                          <a:spcPct val="100000"/>
                        </a:lnSpc>
                        <a:spcBef>
                          <a:spcPts val="0"/>
                        </a:spcBef>
                        <a:spcAft>
                          <a:spcPts val="0"/>
                        </a:spcAft>
                        <a:defRPr sz="1800" b="0" i="0"/>
                      </a:pPr>
                      <a:r>
                        <a:rPr lang="es-ES" sz="1000" dirty="0" smtClean="0">
                          <a:solidFill>
                            <a:schemeClr val="tx1"/>
                          </a:solidFill>
                        </a:rPr>
                        <a:t>Las personas pueden adaptarse a los cambios atmosféricos. Un ejemplo es que cuando los alpinistas suben, la altitud aumenta mientras que la temperatura y la presión del aire disminuye. Esto significa que tienen que vestir ropa más cálida  a medida que van subiendo.</a:t>
                      </a:r>
                      <a:r>
                        <a:rPr lang="en-US" sz="1000" b="0" baseline="0" dirty="0" smtClean="0">
                          <a:solidFill>
                            <a:schemeClr val="tx1"/>
                          </a:solidFill>
                        </a:rPr>
                        <a:t> </a:t>
                      </a:r>
                      <a:r>
                        <a:rPr lang="es-MX" sz="1000" dirty="0" smtClean="0">
                          <a:solidFill>
                            <a:schemeClr val="tx1"/>
                          </a:solidFill>
                        </a:rPr>
                        <a:t>Otro ejemplo es proteger nuestra piel con bloqueador solar y proteger nuestros ojos con el uso de gafas de sol, porque la capa de ozono se ha ido adelgazando (debido a la</a:t>
                      </a:r>
                      <a:r>
                        <a:rPr lang="es-MX" sz="1000" baseline="0" dirty="0" smtClean="0">
                          <a:solidFill>
                            <a:schemeClr val="tx1"/>
                          </a:solidFill>
                        </a:rPr>
                        <a:t> </a:t>
                      </a:r>
                      <a:r>
                        <a:rPr lang="es-MX" sz="1000" strike="noStrike" dirty="0" smtClean="0">
                          <a:solidFill>
                            <a:schemeClr val="tx1"/>
                          </a:solidFill>
                        </a:rPr>
                        <a:t>polución</a:t>
                      </a:r>
                      <a:r>
                        <a:rPr lang="es-MX" sz="1000" dirty="0" smtClean="0">
                          <a:solidFill>
                            <a:schemeClr val="tx1"/>
                          </a:solidFill>
                        </a:rPr>
                        <a:t>) </a:t>
                      </a:r>
                      <a:r>
                        <a:rPr lang="es-ES" sz="1000" dirty="0" smtClean="0">
                          <a:solidFill>
                            <a:schemeClr val="tx1"/>
                          </a:solidFill>
                        </a:rPr>
                        <a:t>y no bloquea todos los rayos dañinos del sol. </a:t>
                      </a:r>
                      <a:endParaRPr lang="en-US" sz="1000" b="0" strike="sngStrike"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i="1" dirty="0" smtClean="0">
                          <a:solidFill>
                            <a:schemeClr val="tx1"/>
                          </a:solidFill>
                        </a:rPr>
                        <a:t>El estudiante proporciona una respuesta parcial,</a:t>
                      </a:r>
                      <a:r>
                        <a:rPr lang="es-ES" sz="1000" i="1" baseline="0" dirty="0" smtClean="0">
                          <a:solidFill>
                            <a:schemeClr val="tx1"/>
                          </a:solidFill>
                        </a:rPr>
                        <a:t> indicando</a:t>
                      </a:r>
                      <a:r>
                        <a:rPr lang="es-ES" sz="1000" i="1" dirty="0" smtClean="0">
                          <a:solidFill>
                            <a:schemeClr val="tx1"/>
                          </a:solidFill>
                        </a:rPr>
                        <a:t> un ejemplo de cómo las personas se adaptan a los efectos atmosféricos.</a:t>
                      </a:r>
                    </a:p>
                    <a:p>
                      <a:pPr lvl="0" algn="l">
                        <a:lnSpc>
                          <a:spcPct val="100000"/>
                        </a:lnSpc>
                        <a:spcBef>
                          <a:spcPts val="0"/>
                        </a:spcBef>
                        <a:spcAft>
                          <a:spcPts val="0"/>
                        </a:spcAft>
                        <a:defRPr sz="1800" b="0" i="0"/>
                      </a:pPr>
                      <a:r>
                        <a:rPr lang="es-MX" sz="1000" dirty="0" smtClean="0">
                          <a:solidFill>
                            <a:schemeClr val="tx1"/>
                          </a:solidFill>
                        </a:rPr>
                        <a:t>La atmósfera puede ser peligrosa. Tenemos que vestir ropa cálida cuando </a:t>
                      </a:r>
                      <a:r>
                        <a:rPr lang="es-MX" sz="1000" strike="noStrike" baseline="0" dirty="0" smtClean="0">
                          <a:solidFill>
                            <a:schemeClr val="tx1"/>
                          </a:solidFill>
                        </a:rPr>
                        <a:t>escalamos</a:t>
                      </a:r>
                      <a:r>
                        <a:rPr lang="es-MX" sz="1000" dirty="0" smtClean="0">
                          <a:solidFill>
                            <a:schemeClr val="tx1"/>
                          </a:solidFill>
                        </a:rPr>
                        <a:t>. Esto es así porque cuanto más se sube, más frío se pone.</a:t>
                      </a:r>
                      <a:endParaRPr lang="en-US" sz="1000" b="0" i="0"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i="1" dirty="0" smtClean="0">
                          <a:solidFill>
                            <a:schemeClr val="tx1"/>
                          </a:solidFill>
                        </a:rPr>
                        <a:t>El estudiante proporciona una respuesta vaga</a:t>
                      </a:r>
                      <a:r>
                        <a:rPr lang="es-ES" sz="1000" i="1" strike="noStrike" baseline="0" dirty="0" smtClean="0">
                          <a:solidFill>
                            <a:schemeClr val="tx1"/>
                          </a:solidFill>
                        </a:rPr>
                        <a:t> a la pregunta.</a:t>
                      </a:r>
                      <a:endParaRPr lang="es-ES" sz="1000" i="1" strike="sngStrike" dirty="0" smtClean="0">
                        <a:solidFill>
                          <a:schemeClr val="tx1"/>
                        </a:solidFill>
                      </a:endParaRPr>
                    </a:p>
                    <a:p>
                      <a:pPr lvl="0" algn="l">
                        <a:lnSpc>
                          <a:spcPct val="100000"/>
                        </a:lnSpc>
                        <a:spcBef>
                          <a:spcPts val="0"/>
                        </a:spcBef>
                        <a:spcAft>
                          <a:spcPts val="0"/>
                        </a:spcAft>
                        <a:defRPr sz="1800" b="0" i="0"/>
                      </a:pPr>
                      <a:r>
                        <a:rPr lang="es-MX" sz="1000" dirty="0" smtClean="0">
                          <a:solidFill>
                            <a:schemeClr val="tx1"/>
                          </a:solidFill>
                        </a:rPr>
                        <a:t>Si estuviera en un avión, subiría</a:t>
                      </a:r>
                      <a:r>
                        <a:rPr lang="es-MX" sz="1000" baseline="0" dirty="0" smtClean="0">
                          <a:solidFill>
                            <a:schemeClr val="tx1"/>
                          </a:solidFill>
                        </a:rPr>
                        <a:t> </a:t>
                      </a:r>
                      <a:r>
                        <a:rPr lang="es-MX" sz="1000" dirty="0" smtClean="0">
                          <a:solidFill>
                            <a:schemeClr val="tx1"/>
                          </a:solidFill>
                        </a:rPr>
                        <a:t>más alto y necesitaría</a:t>
                      </a:r>
                      <a:r>
                        <a:rPr lang="es-MX" sz="1000" baseline="0" dirty="0" smtClean="0">
                          <a:solidFill>
                            <a:schemeClr val="tx1"/>
                          </a:solidFill>
                        </a:rPr>
                        <a:t> </a:t>
                      </a:r>
                      <a:r>
                        <a:rPr lang="es-MX" sz="1000" dirty="0" smtClean="0">
                          <a:solidFill>
                            <a:schemeClr val="tx1"/>
                          </a:solidFill>
                        </a:rPr>
                        <a:t>respirar.</a:t>
                      </a:r>
                      <a:endParaRPr lang="en-US" sz="1000" i="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rtl="0"/>
                      <a:r>
                        <a:rPr lang="es-MX" sz="1000" i="1" dirty="0" smtClean="0">
                          <a:solidFill>
                            <a:schemeClr val="tx1"/>
                          </a:solidFill>
                          <a:effectLst/>
                        </a:rPr>
                        <a:t>El estudiante no </a:t>
                      </a:r>
                      <a:r>
                        <a:rPr lang="es-MX" sz="1000" i="1" strike="noStrike" dirty="0" smtClean="0">
                          <a:solidFill>
                            <a:schemeClr val="tx1"/>
                          </a:solidFill>
                          <a:effectLst/>
                        </a:rPr>
                        <a:t>responde a la pregunta. </a:t>
                      </a:r>
                      <a:endParaRPr lang="es-MX" sz="1000" i="1" dirty="0" smtClean="0">
                        <a:solidFill>
                          <a:schemeClr val="tx1"/>
                        </a:solidFill>
                        <a:effectLst/>
                      </a:endParaRPr>
                    </a:p>
                    <a:p>
                      <a:pPr rtl="0"/>
                      <a:r>
                        <a:rPr lang="es-MX" sz="1000" dirty="0" smtClean="0">
                          <a:solidFill>
                            <a:schemeClr val="tx1"/>
                          </a:solidFill>
                          <a:effectLst/>
                        </a:rPr>
                        <a:t>Está muy caliente afuera. A veces me quemo con el sol.</a:t>
                      </a:r>
                      <a:endParaRPr lang="es-MX" sz="1000" dirty="0">
                        <a:solidFill>
                          <a:schemeClr val="tx1"/>
                        </a:solidFill>
                        <a:effectLs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7442329"/>
              </p:ext>
            </p:extLst>
          </p:nvPr>
        </p:nvGraphicFramePr>
        <p:xfrm>
          <a:off x="5334000" y="6705600"/>
          <a:ext cx="1938337" cy="609600"/>
        </p:xfrm>
        <a:graphic>
          <a:graphicData uri="http://schemas.openxmlformats.org/drawingml/2006/table">
            <a:tbl>
              <a:tblPr/>
              <a:tblGrid>
                <a:gridCol w="1938337"/>
              </a:tblGrid>
              <a:tr h="76200">
                <a:tc>
                  <a:txBody>
                    <a:bodyPr/>
                    <a:lstStyle/>
                    <a:p>
                      <a:pPr marL="0" marR="0" algn="ctr">
                        <a:lnSpc>
                          <a:spcPct val="100000"/>
                        </a:lnSpc>
                        <a:spcBef>
                          <a:spcPts val="0"/>
                        </a:spcBef>
                        <a:spcAft>
                          <a:spcPts val="0"/>
                        </a:spcAft>
                      </a:pPr>
                      <a:r>
                        <a:rPr lang="en-US" sz="800" b="1" i="1" dirty="0" err="1" smtClean="0">
                          <a:latin typeface="+mn-lt"/>
                          <a:ea typeface="Calibri"/>
                          <a:cs typeface="Times New Roman"/>
                        </a:rPr>
                        <a:t>Hacia</a:t>
                      </a:r>
                      <a:r>
                        <a:rPr lang="en-US" sz="800" b="1" i="1" dirty="0" smtClean="0">
                          <a:latin typeface="+mn-lt"/>
                          <a:ea typeface="Calibri"/>
                          <a:cs typeface="Times New Roman"/>
                        </a:rPr>
                        <a:t> RI.5.3      DOK</a:t>
                      </a:r>
                      <a:r>
                        <a:rPr lang="en-US" sz="800" b="1" i="1" baseline="0" dirty="0" smtClean="0">
                          <a:latin typeface="+mn-lt"/>
                          <a:ea typeface="Calibri"/>
                          <a:cs typeface="Times New Roman"/>
                        </a:rPr>
                        <a:t> </a:t>
                      </a:r>
                      <a:r>
                        <a:rPr lang="en-US" sz="800" b="1" i="1" dirty="0" smtClean="0">
                          <a:latin typeface="+mn-lt"/>
                          <a:ea typeface="Calibri"/>
                          <a:cs typeface="Times New Roman"/>
                        </a:rPr>
                        <a:t>3 - </a:t>
                      </a:r>
                      <a:r>
                        <a:rPr lang="en-US" sz="800" b="1" i="1" dirty="0" err="1" smtClean="0">
                          <a:latin typeface="+mn-lt"/>
                          <a:ea typeface="Calibri"/>
                          <a:cs typeface="Times New Roman"/>
                        </a:rPr>
                        <a:t>ANz</a:t>
                      </a:r>
                      <a:endParaRPr lang="en-US" sz="800" b="1" i="1" dirty="0">
                        <a:latin typeface="+mn-lt"/>
                        <a:ea typeface="Calibri"/>
                        <a:cs typeface="Times New Roman"/>
                      </a:endParaRPr>
                    </a:p>
                  </a:txBody>
                  <a:tcPr marL="32363" marR="32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396240">
                <a:tc>
                  <a:txBody>
                    <a:bodyPr/>
                    <a:lstStyle/>
                    <a:p>
                      <a:pPr marL="0" marR="0" algn="l">
                        <a:lnSpc>
                          <a:spcPct val="100000"/>
                        </a:lnSpc>
                        <a:spcBef>
                          <a:spcPts val="0"/>
                        </a:spcBef>
                        <a:spcAft>
                          <a:spcPts val="0"/>
                        </a:spcAft>
                      </a:pPr>
                      <a:r>
                        <a:rPr lang="es-419" sz="800" dirty="0" smtClean="0">
                          <a:solidFill>
                            <a:srgbClr val="000000"/>
                          </a:solidFill>
                          <a:latin typeface="+mn-lt"/>
                          <a:ea typeface="Times New Roman"/>
                          <a:cs typeface="Times New Roman"/>
                        </a:rPr>
                        <a:t>Haciendo uso de la información específica de un texto, analiza las interrelaciones entre conceptos, ideas, acontecimientos o individuos.</a:t>
                      </a:r>
                      <a:endParaRPr lang="en-US" sz="800" dirty="0">
                        <a:latin typeface="+mn-lt"/>
                        <a:ea typeface="Calibri"/>
                        <a:cs typeface="Times New Roman"/>
                      </a:endParaRPr>
                    </a:p>
                  </a:txBody>
                  <a:tcPr marR="32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5" name="Shape 141"/>
          <p:cNvSpPr>
            <a:spLocks noGrp="1"/>
          </p:cNvSpPr>
          <p:nvPr>
            <p:ph type="sldNum" sz="quarter" idx="4294967295"/>
          </p:nvPr>
        </p:nvSpPr>
        <p:spPr>
          <a:xfrm>
            <a:off x="6629400" y="9448800"/>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fld id="{F177B04D-AEB5-43ED-B9BA-B3D1EC9C9067}" type="slidenum">
              <a:rPr lang="en-US"/>
              <a:pPr/>
              <a:t>12</a:t>
            </a:fld>
            <a:endParaRPr lang="en-US" dirty="0"/>
          </a:p>
        </p:txBody>
      </p:sp>
    </p:spTree>
    <p:extLst>
      <p:ext uri="{BB962C8B-B14F-4D97-AF65-F5344CB8AC3E}">
        <p14:creationId xmlns:p14="http://schemas.microsoft.com/office/powerpoint/2010/main" val="2583360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15756416"/>
              </p:ext>
            </p:extLst>
          </p:nvPr>
        </p:nvGraphicFramePr>
        <p:xfrm>
          <a:off x="458297" y="228600"/>
          <a:ext cx="6918036" cy="8634490"/>
        </p:xfrm>
        <a:graphic>
          <a:graphicData uri="http://schemas.openxmlformats.org/drawingml/2006/table">
            <a:tbl>
              <a:tblPr firstRow="1" firstCol="1" bandRow="1"/>
              <a:tblGrid>
                <a:gridCol w="750743"/>
                <a:gridCol w="6167293"/>
              </a:tblGrid>
              <a:tr h="533400">
                <a:tc gridSpan="2">
                  <a:txBody>
                    <a:bodyPr/>
                    <a:lstStyle/>
                    <a:p>
                      <a:pPr marL="0" marR="0" algn="l">
                        <a:lnSpc>
                          <a:spcPct val="100000"/>
                        </a:lnSpc>
                        <a:spcBef>
                          <a:spcPts val="0"/>
                        </a:spcBef>
                        <a:spcAft>
                          <a:spcPts val="0"/>
                        </a:spcAft>
                      </a:pPr>
                      <a:r>
                        <a:rPr kumimoji="0" lang="es-GT" sz="1000" b="0" i="0" u="none" strike="noStrike" kern="1200" cap="none" spc="0" normalizeH="0" baseline="0" noProof="0" dirty="0" smtClean="0">
                          <a:ln>
                            <a:noFill/>
                          </a:ln>
                          <a:solidFill>
                            <a:prstClr val="black"/>
                          </a:solidFill>
                          <a:effectLst/>
                          <a:uLnTx/>
                          <a:uFillTx/>
                          <a:latin typeface="+mn-lt"/>
                          <a:ea typeface="Calibri"/>
                          <a:cs typeface="Times New Roman"/>
                        </a:rPr>
                        <a:t>Nota:  Los “escritos breves” no deben tomar más de 10 minutos.   Los escritos breves se califican con una rúbrica de 3 puntos. Las composiciones más extensas o completas se califican con una rúbrica de 4 puntos. La diferencia entre esta rúbrica y las rúbricas de Respuesta construida -Lectura, es que la  </a:t>
                      </a:r>
                      <a:r>
                        <a:rPr kumimoji="0" lang="es-GT" sz="1000" b="1" i="0" u="none" strike="noStrike" kern="1200" cap="none" spc="0" normalizeH="0" baseline="0" noProof="0" dirty="0" smtClean="0">
                          <a:ln>
                            <a:noFill/>
                          </a:ln>
                          <a:solidFill>
                            <a:prstClr val="black"/>
                          </a:solidFill>
                          <a:effectLst/>
                          <a:uLnTx/>
                          <a:uFillTx/>
                          <a:latin typeface="+mn-lt"/>
                          <a:ea typeface="Calibri"/>
                          <a:cs typeface="Times New Roman"/>
                        </a:rPr>
                        <a:t>Rúbrica de Escrito Breve está evaluando el dominio de la escritura,</a:t>
                      </a:r>
                      <a:r>
                        <a:rPr kumimoji="0" lang="es-GT" sz="1000" b="0" i="0" u="none" strike="noStrike" kern="1200" cap="none" spc="0" normalizeH="0" baseline="0" noProof="0" dirty="0" smtClean="0">
                          <a:ln>
                            <a:noFill/>
                          </a:ln>
                          <a:solidFill>
                            <a:prstClr val="black"/>
                          </a:solidFill>
                          <a:effectLst/>
                          <a:uLnTx/>
                          <a:uFillTx/>
                          <a:latin typeface="+mn-lt"/>
                          <a:ea typeface="Calibri"/>
                          <a:cs typeface="Times New Roman"/>
                        </a:rPr>
                        <a:t> mientras que las rúbricas de lectura están evaluando la comprensión. </a:t>
                      </a:r>
                      <a:endParaRPr lang="es-GT" sz="1000" baseline="0" dirty="0" smtClean="0">
                        <a:effectLst/>
                        <a:latin typeface="+mn-lt"/>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57200">
                <a:tc gridSpan="2">
                  <a:txBody>
                    <a:bodyPr/>
                    <a:lstStyle/>
                    <a:p>
                      <a:pPr marL="0" marR="0" algn="ctr">
                        <a:lnSpc>
                          <a:spcPct val="100000"/>
                        </a:lnSpc>
                        <a:spcBef>
                          <a:spcPts val="0"/>
                        </a:spcBef>
                        <a:spcAft>
                          <a:spcPts val="0"/>
                        </a:spcAft>
                      </a:pPr>
                      <a:r>
                        <a:rPr lang="es-GT" sz="1200" b="1" kern="1200" noProof="0" dirty="0" smtClean="0">
                          <a:solidFill>
                            <a:srgbClr val="000000"/>
                          </a:solidFill>
                          <a:effectLst/>
                          <a:latin typeface="+mn-lt"/>
                          <a:ea typeface="Times New Roman"/>
                          <a:cs typeface="Times New Roman"/>
                        </a:rPr>
                        <a:t>Pre-evaluación</a:t>
                      </a:r>
                      <a:r>
                        <a:rPr lang="es-GT" sz="1200" b="1" kern="1200" baseline="0" noProof="0" dirty="0" smtClean="0">
                          <a:solidFill>
                            <a:srgbClr val="000000"/>
                          </a:solidFill>
                          <a:effectLst/>
                          <a:latin typeface="+mn-lt"/>
                          <a:ea typeface="Times New Roman"/>
                          <a:cs typeface="Times New Roman"/>
                        </a:rPr>
                        <a:t> Trimestre 1</a:t>
                      </a:r>
                    </a:p>
                    <a:p>
                      <a:pPr marL="0" marR="0" algn="ctr">
                        <a:lnSpc>
                          <a:spcPct val="100000"/>
                        </a:lnSpc>
                        <a:spcBef>
                          <a:spcPts val="0"/>
                        </a:spcBef>
                        <a:spcAft>
                          <a:spcPts val="0"/>
                        </a:spcAft>
                      </a:pPr>
                      <a:r>
                        <a:rPr lang="es-GT" sz="1200" b="1" kern="1200" noProof="0" dirty="0" smtClean="0">
                          <a:solidFill>
                            <a:srgbClr val="000000"/>
                          </a:solidFill>
                          <a:effectLst/>
                          <a:latin typeface="+mn-lt"/>
                          <a:ea typeface="Times New Roman"/>
                          <a:cs typeface="Times New Roman"/>
                        </a:rPr>
                        <a:t>Rúbrica para un  Escrito Breve</a:t>
                      </a:r>
                    </a:p>
                    <a:p>
                      <a:pPr marL="0" marR="0" algn="ctr">
                        <a:lnSpc>
                          <a:spcPct val="100000"/>
                        </a:lnSpc>
                        <a:spcBef>
                          <a:spcPts val="0"/>
                        </a:spcBef>
                        <a:spcAft>
                          <a:spcPts val="0"/>
                        </a:spcAft>
                      </a:pPr>
                      <a:r>
                        <a:rPr lang="es-GT" sz="1000" kern="1200" noProof="0" dirty="0" smtClean="0">
                          <a:solidFill>
                            <a:srgbClr val="000000"/>
                          </a:solidFill>
                          <a:effectLst/>
                          <a:latin typeface="+mn-lt"/>
                          <a:ea typeface="Times New Roman"/>
                          <a:cs typeface="Times New Roman"/>
                        </a:rPr>
                        <a:t>Estándar de Escritura W.5.1b</a:t>
                      </a:r>
                      <a:r>
                        <a:rPr lang="es-GT" sz="1000" kern="1200" baseline="0" noProof="0" dirty="0" smtClean="0">
                          <a:solidFill>
                            <a:srgbClr val="000000"/>
                          </a:solidFill>
                          <a:effectLst/>
                          <a:latin typeface="+mn-lt"/>
                          <a:ea typeface="Times New Roman"/>
                          <a:cs typeface="Times New Roman"/>
                        </a:rPr>
                        <a:t> </a:t>
                      </a:r>
                      <a:r>
                        <a:rPr lang="es-GT" sz="1000" kern="1200" noProof="0" dirty="0" smtClean="0">
                          <a:solidFill>
                            <a:srgbClr val="000000"/>
                          </a:solidFill>
                          <a:effectLst/>
                          <a:latin typeface="+mn-lt"/>
                          <a:ea typeface="Times New Roman"/>
                          <a:cs typeface="Times New Roman"/>
                        </a:rPr>
                        <a:t> Escribir una propuesta de opinión</a:t>
                      </a:r>
                      <a:endParaRPr lang="es-GT" sz="900" noProof="0" dirty="0" smtClean="0">
                        <a:effectLst/>
                        <a:latin typeface="+mn-lt"/>
                        <a:ea typeface="Calibri"/>
                        <a:cs typeface="Times New Roman"/>
                      </a:endParaRPr>
                    </a:p>
                    <a:p>
                      <a:pPr marL="0" marR="0" algn="ctr">
                        <a:lnSpc>
                          <a:spcPct val="100000"/>
                        </a:lnSpc>
                        <a:spcBef>
                          <a:spcPts val="0"/>
                        </a:spcBef>
                        <a:spcAft>
                          <a:spcPts val="0"/>
                        </a:spcAft>
                      </a:pPr>
                      <a:r>
                        <a:rPr lang="es-GT" sz="1000" kern="1200" dirty="0" smtClean="0">
                          <a:solidFill>
                            <a:srgbClr val="000000"/>
                          </a:solidFill>
                          <a:effectLst/>
                          <a:latin typeface="Calibri"/>
                          <a:ea typeface="Times New Roman"/>
                          <a:cs typeface="Times New Roman"/>
                        </a:rPr>
                        <a:t>Objetivo </a:t>
                      </a:r>
                      <a:r>
                        <a:rPr lang="es-GT" sz="1000" kern="1200" baseline="0" dirty="0" smtClean="0">
                          <a:solidFill>
                            <a:srgbClr val="000000"/>
                          </a:solidFill>
                          <a:effectLst/>
                          <a:latin typeface="Calibri"/>
                          <a:ea typeface="Times New Roman"/>
                          <a:cs typeface="Times New Roman"/>
                        </a:rPr>
                        <a:t>6a  </a:t>
                      </a:r>
                      <a:r>
                        <a:rPr lang="es-GT" sz="1000" kern="1200" baseline="0" dirty="0" smtClean="0">
                          <a:solidFill>
                            <a:schemeClr val="tx1"/>
                          </a:solidFill>
                          <a:effectLst/>
                          <a:latin typeface="+mn-lt"/>
                          <a:ea typeface="+mn-ea"/>
                          <a:cs typeface="+mn-cs"/>
                        </a:rPr>
                        <a:t> </a:t>
                      </a:r>
                      <a:r>
                        <a:rPr lang="es-GT" sz="1000" i="1" dirty="0" smtClean="0"/>
                        <a:t>Proporcionar razones que son apoyadas por hechos y detalles</a:t>
                      </a:r>
                      <a:endParaRPr lang="es-GT" sz="1000" i="1"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gridSpan="2">
                  <a:txBody>
                    <a:bodyPr/>
                    <a:lstStyle/>
                    <a:p>
                      <a:pPr marL="1143000" marR="0" indent="-1143000" algn="l" defTabSz="1018809" rtl="0" eaLnBrk="1" fontAlgn="auto" latinLnBrk="0" hangingPunct="1">
                        <a:lnSpc>
                          <a:spcPct val="100000"/>
                        </a:lnSpc>
                        <a:spcBef>
                          <a:spcPts val="0"/>
                        </a:spcBef>
                        <a:spcAft>
                          <a:spcPts val="0"/>
                        </a:spcAft>
                        <a:buClrTx/>
                        <a:buSzTx/>
                        <a:buFontTx/>
                        <a:buNone/>
                        <a:tabLst/>
                        <a:defRPr/>
                      </a:pPr>
                      <a:r>
                        <a:rPr lang="es-GT" sz="1400" b="1" dirty="0" smtClean="0"/>
                        <a:t>Pregunta # 17: </a:t>
                      </a:r>
                      <a:r>
                        <a:rPr lang="es-ES" sz="1400" b="1" dirty="0" smtClean="0"/>
                        <a:t>¿Cuál es tu opinión sobre el tema que el estudiante eligió para el proyecto de la feria de ciencias en </a:t>
                      </a:r>
                      <a:r>
                        <a:rPr lang="es-ES" sz="1400" b="1" i="1" u="sng" dirty="0" smtClean="0"/>
                        <a:t>Vestimenta en la Atmósfera</a:t>
                      </a:r>
                      <a:r>
                        <a:rPr lang="es-ES" sz="1400" b="1" dirty="0" smtClean="0"/>
                        <a:t>? Proporciona razones lógicamente ordenadas que estén apoyadas por hechos y detalles.                 </a:t>
                      </a:r>
                      <a:r>
                        <a:rPr lang="es-GT" sz="1000" dirty="0" smtClean="0">
                          <a:solidFill>
                            <a:schemeClr val="tx1"/>
                          </a:solidFill>
                        </a:rPr>
                        <a:t>(las declaraciones </a:t>
                      </a:r>
                      <a:r>
                        <a:rPr lang="es-GT" sz="1000" strike="noStrike" dirty="0" smtClean="0">
                          <a:solidFill>
                            <a:schemeClr val="tx1"/>
                          </a:solidFill>
                        </a:rPr>
                        <a:t>de </a:t>
                      </a:r>
                      <a:r>
                        <a:rPr lang="es-GT" sz="1000" dirty="0" smtClean="0">
                          <a:solidFill>
                            <a:schemeClr val="tx1"/>
                          </a:solidFill>
                        </a:rPr>
                        <a:t>opinión no deben ser sarcásticas).</a:t>
                      </a:r>
                      <a:endParaRPr lang="es-GT" sz="1000" b="1" i="0" u="sng" dirty="0" smtClean="0">
                        <a:solidFill>
                          <a:schemeClr val="tx1"/>
                        </a:solidFill>
                        <a:effectLst/>
                        <a:latin typeface="+mn-lt"/>
                        <a:ea typeface="Times New Roman"/>
                        <a:cs typeface="Times New Roman"/>
                      </a:endParaRP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00274">
                <a:tc gridSpan="2">
                  <a:txBody>
                    <a:bodyPr/>
                    <a:lstStyle/>
                    <a:p>
                      <a:pPr marL="0" marR="0" algn="l">
                        <a:lnSpc>
                          <a:spcPct val="100000"/>
                        </a:lnSpc>
                        <a:spcBef>
                          <a:spcPts val="0"/>
                        </a:spcBef>
                        <a:spcAft>
                          <a:spcPts val="0"/>
                        </a:spcAft>
                      </a:pPr>
                      <a:r>
                        <a:rPr lang="es-GT" sz="1000" b="1" dirty="0" smtClean="0">
                          <a:solidFill>
                            <a:schemeClr val="tx1"/>
                          </a:solidFill>
                          <a:latin typeface="+mn-lt"/>
                        </a:rPr>
                        <a:t>Notas </a:t>
                      </a:r>
                      <a:r>
                        <a:rPr lang="es-GT" sz="1000" b="1" strike="noStrike" dirty="0" smtClean="0">
                          <a:solidFill>
                            <a:schemeClr val="tx1"/>
                          </a:solidFill>
                          <a:latin typeface="+mn-lt"/>
                        </a:rPr>
                        <a:t>para</a:t>
                      </a:r>
                      <a:r>
                        <a:rPr lang="es-GT" sz="1000" b="1" strike="noStrike" baseline="0" dirty="0" smtClean="0">
                          <a:solidFill>
                            <a:schemeClr val="tx1"/>
                          </a:solidFill>
                          <a:latin typeface="+mn-lt"/>
                        </a:rPr>
                        <a:t> calificar</a:t>
                      </a:r>
                      <a:r>
                        <a:rPr lang="es-GT" sz="1000" b="1" dirty="0" smtClean="0">
                          <a:solidFill>
                            <a:schemeClr val="tx1"/>
                          </a:solidFill>
                          <a:latin typeface="+mn-lt"/>
                        </a:rPr>
                        <a:t>: </a:t>
                      </a:r>
                    </a:p>
                    <a:p>
                      <a:pPr marL="0" marR="0" algn="l">
                        <a:lnSpc>
                          <a:spcPct val="100000"/>
                        </a:lnSpc>
                        <a:spcBef>
                          <a:spcPts val="0"/>
                        </a:spcBef>
                        <a:spcAft>
                          <a:spcPts val="0"/>
                        </a:spcAft>
                      </a:pPr>
                      <a:r>
                        <a:rPr lang="es-GT" sz="1000" b="1" dirty="0" smtClean="0">
                          <a:solidFill>
                            <a:schemeClr val="tx1"/>
                          </a:solidFill>
                          <a:latin typeface="+mn-lt"/>
                        </a:rPr>
                        <a:t>El escrito:</a:t>
                      </a:r>
                    </a:p>
                    <a:p>
                      <a:pPr marL="171450" marR="0" indent="-171450" algn="l">
                        <a:lnSpc>
                          <a:spcPct val="100000"/>
                        </a:lnSpc>
                        <a:spcBef>
                          <a:spcPts val="0"/>
                        </a:spcBef>
                        <a:spcAft>
                          <a:spcPts val="0"/>
                        </a:spcAft>
                        <a:buFont typeface="Arial" panose="020B0604020202020204" pitchFamily="34" charset="0"/>
                        <a:buChar char="•"/>
                      </a:pPr>
                      <a:r>
                        <a:rPr lang="es-GT" sz="1000" b="1" dirty="0" smtClean="0">
                          <a:solidFill>
                            <a:schemeClr val="tx1"/>
                          </a:solidFill>
                          <a:latin typeface="+mn-lt"/>
                        </a:rPr>
                        <a:t>proporciona elementos esenciales </a:t>
                      </a:r>
                      <a:r>
                        <a:rPr lang="es-GT" sz="1000" dirty="0" smtClean="0">
                          <a:solidFill>
                            <a:schemeClr val="tx1"/>
                          </a:solidFill>
                          <a:latin typeface="+mn-lt"/>
                        </a:rPr>
                        <a:t>de una interpretación completa </a:t>
                      </a:r>
                      <a:r>
                        <a:rPr lang="es-GT" sz="1000" strike="noStrike" dirty="0" smtClean="0">
                          <a:solidFill>
                            <a:schemeClr val="tx1"/>
                          </a:solidFill>
                          <a:latin typeface="+mn-lt"/>
                        </a:rPr>
                        <a:t> de la pregunta, </a:t>
                      </a:r>
                      <a:r>
                        <a:rPr lang="es-GT" sz="1000" dirty="0" smtClean="0">
                          <a:solidFill>
                            <a:schemeClr val="tx1"/>
                          </a:solidFill>
                          <a:latin typeface="+mn-lt"/>
                        </a:rPr>
                        <a:t>que incluiría una declaración de opinión específica</a:t>
                      </a:r>
                      <a:r>
                        <a:rPr lang="es-GT" sz="1000" strike="noStrike" dirty="0" smtClean="0">
                          <a:solidFill>
                            <a:schemeClr val="tx1"/>
                          </a:solidFill>
                          <a:latin typeface="+mn-lt"/>
                        </a:rPr>
                        <a:t> a favor</a:t>
                      </a:r>
                      <a:r>
                        <a:rPr lang="es-GT" sz="1000" dirty="0" smtClean="0">
                          <a:solidFill>
                            <a:schemeClr val="tx1"/>
                          </a:solidFill>
                          <a:latin typeface="+mn-lt"/>
                        </a:rPr>
                        <a:t> o en contra del tema que el estudiante eligió</a:t>
                      </a:r>
                      <a:r>
                        <a:rPr lang="es-GT" sz="1000" baseline="0" dirty="0" smtClean="0">
                          <a:solidFill>
                            <a:schemeClr val="tx1"/>
                          </a:solidFill>
                          <a:latin typeface="+mn-lt"/>
                        </a:rPr>
                        <a:t> </a:t>
                      </a:r>
                      <a:r>
                        <a:rPr lang="es-GT" sz="1000" strike="noStrike" dirty="0" smtClean="0">
                          <a:solidFill>
                            <a:schemeClr val="tx1"/>
                          </a:solidFill>
                          <a:latin typeface="+mn-lt"/>
                        </a:rPr>
                        <a:t>en el texto  </a:t>
                      </a:r>
                      <a:r>
                        <a:rPr lang="es-GT" sz="1000" i="1" u="sng" dirty="0" smtClean="0">
                          <a:solidFill>
                            <a:schemeClr val="tx1"/>
                          </a:solidFill>
                          <a:latin typeface="+mn-lt"/>
                        </a:rPr>
                        <a:t>Vestimenta en la atmósfera</a:t>
                      </a:r>
                      <a:r>
                        <a:rPr lang="es-GT" sz="1000" dirty="0" smtClean="0">
                          <a:solidFill>
                            <a:schemeClr val="tx1"/>
                          </a:solidFill>
                          <a:latin typeface="+mn-lt"/>
                        </a:rPr>
                        <a:t>, para su</a:t>
                      </a:r>
                      <a:r>
                        <a:rPr lang="es-GT" sz="1000" baseline="0" dirty="0" smtClean="0">
                          <a:solidFill>
                            <a:schemeClr val="tx1"/>
                          </a:solidFill>
                          <a:latin typeface="+mn-lt"/>
                        </a:rPr>
                        <a:t> </a:t>
                      </a:r>
                      <a:r>
                        <a:rPr lang="es-GT" sz="1000" dirty="0" smtClean="0">
                          <a:solidFill>
                            <a:schemeClr val="tx1"/>
                          </a:solidFill>
                          <a:latin typeface="+mn-lt"/>
                        </a:rPr>
                        <a:t>proyecto </a:t>
                      </a:r>
                      <a:r>
                        <a:rPr lang="es-GT" sz="1000" strike="noStrike" dirty="0" smtClean="0">
                          <a:solidFill>
                            <a:schemeClr val="tx1"/>
                          </a:solidFill>
                          <a:latin typeface="+mn-lt"/>
                        </a:rPr>
                        <a:t>de</a:t>
                      </a:r>
                      <a:r>
                        <a:rPr lang="es-GT" sz="1000" dirty="0" smtClean="0">
                          <a:solidFill>
                            <a:schemeClr val="tx1"/>
                          </a:solidFill>
                          <a:latin typeface="+mn-lt"/>
                        </a:rPr>
                        <a:t> la</a:t>
                      </a:r>
                      <a:r>
                        <a:rPr lang="es-GT" sz="1000" baseline="0" dirty="0" smtClean="0">
                          <a:solidFill>
                            <a:schemeClr val="tx1"/>
                          </a:solidFill>
                          <a:latin typeface="+mn-lt"/>
                        </a:rPr>
                        <a:t> f</a:t>
                      </a:r>
                      <a:r>
                        <a:rPr lang="es-GT" sz="1000" dirty="0" smtClean="0">
                          <a:solidFill>
                            <a:schemeClr val="tx1"/>
                          </a:solidFill>
                          <a:latin typeface="+mn-lt"/>
                        </a:rPr>
                        <a:t>eria de ciencias. La declaración de opinión debe enumerar razones apoyadas por hechos y detalles.</a:t>
                      </a:r>
                    </a:p>
                    <a:p>
                      <a:pPr marL="171450" marR="0" indent="-171450" algn="l">
                        <a:lnSpc>
                          <a:spcPct val="100000"/>
                        </a:lnSpc>
                        <a:spcBef>
                          <a:spcPts val="0"/>
                        </a:spcBef>
                        <a:spcAft>
                          <a:spcPts val="0"/>
                        </a:spcAft>
                        <a:buFont typeface="Arial" panose="020B0604020202020204" pitchFamily="34" charset="0"/>
                        <a:buChar char="•"/>
                      </a:pPr>
                      <a:r>
                        <a:rPr lang="es-GT" sz="1000" b="1" dirty="0" smtClean="0">
                          <a:solidFill>
                            <a:schemeClr val="tx1"/>
                          </a:solidFill>
                          <a:latin typeface="+mn-lt"/>
                        </a:rPr>
                        <a:t>aborda muchos aspectos </a:t>
                      </a:r>
                      <a:r>
                        <a:rPr lang="es-GT" sz="1000" dirty="0" smtClean="0">
                          <a:solidFill>
                            <a:schemeClr val="tx1"/>
                          </a:solidFill>
                          <a:latin typeface="+mn-lt"/>
                        </a:rPr>
                        <a:t>de la tarea</a:t>
                      </a:r>
                      <a:r>
                        <a:rPr lang="es-GT" sz="1000" baseline="0" dirty="0" smtClean="0">
                          <a:solidFill>
                            <a:schemeClr val="tx1"/>
                          </a:solidFill>
                          <a:latin typeface="+mn-lt"/>
                        </a:rPr>
                        <a:t> </a:t>
                      </a:r>
                      <a:r>
                        <a:rPr lang="es-GT" sz="1000" dirty="0" smtClean="0">
                          <a:solidFill>
                            <a:schemeClr val="tx1"/>
                          </a:solidFill>
                          <a:latin typeface="+mn-lt"/>
                        </a:rPr>
                        <a:t>y proporciona suficiente evidencia relevante que incluye apoyar la</a:t>
                      </a:r>
                      <a:r>
                        <a:rPr lang="es-GT" sz="1000" baseline="0" dirty="0" smtClean="0">
                          <a:solidFill>
                            <a:schemeClr val="tx1"/>
                          </a:solidFill>
                          <a:latin typeface="+mn-lt"/>
                        </a:rPr>
                        <a:t> razón para su </a:t>
                      </a:r>
                      <a:r>
                        <a:rPr lang="es-GT" sz="1000" dirty="0" smtClean="0">
                          <a:solidFill>
                            <a:schemeClr val="tx1"/>
                          </a:solidFill>
                          <a:latin typeface="+mn-lt"/>
                        </a:rPr>
                        <a:t>declaración de opinión,</a:t>
                      </a:r>
                      <a:r>
                        <a:rPr lang="es-GT" sz="1000" baseline="0" dirty="0" smtClean="0">
                          <a:solidFill>
                            <a:schemeClr val="tx1"/>
                          </a:solidFill>
                          <a:latin typeface="+mn-lt"/>
                        </a:rPr>
                        <a:t> </a:t>
                      </a:r>
                      <a:r>
                        <a:rPr lang="es-GT" sz="1000" dirty="0" smtClean="0">
                          <a:solidFill>
                            <a:schemeClr val="tx1"/>
                          </a:solidFill>
                          <a:latin typeface="+mn-lt"/>
                        </a:rPr>
                        <a:t>utilizando datos que aparecen explícitamente en el texto. En primer lugar, una declaración de opinión debe ser escrita, seguida por razones. En segundo lugar, los hechos y los detalles deben apoyar la opinión.</a:t>
                      </a:r>
                      <a:r>
                        <a:rPr lang="es-GT" sz="1000" kern="1200" baseline="0" dirty="0" smtClean="0">
                          <a:solidFill>
                            <a:schemeClr val="tx1"/>
                          </a:solidFill>
                          <a:effectLst/>
                          <a:latin typeface="+mn-lt"/>
                          <a:ea typeface="Times New Roman"/>
                          <a:cs typeface="Times New Roman"/>
                        </a:rPr>
                        <a:t> </a:t>
                      </a:r>
                      <a:r>
                        <a:rPr lang="es-GT" sz="1000" dirty="0" smtClean="0">
                          <a:solidFill>
                            <a:schemeClr val="tx1"/>
                          </a:solidFill>
                          <a:latin typeface="+mn-lt"/>
                        </a:rPr>
                        <a:t>Un ejemplo de una declaración de opinión y su razón sería: “El estudiante en el texto eligió un buen</a:t>
                      </a:r>
                      <a:r>
                        <a:rPr lang="es-GT" sz="1000" baseline="0" dirty="0" smtClean="0">
                          <a:solidFill>
                            <a:schemeClr val="tx1"/>
                          </a:solidFill>
                          <a:latin typeface="+mn-lt"/>
                        </a:rPr>
                        <a:t> </a:t>
                      </a:r>
                      <a:r>
                        <a:rPr lang="es-GT" sz="1000" dirty="0" smtClean="0">
                          <a:solidFill>
                            <a:schemeClr val="tx1"/>
                          </a:solidFill>
                          <a:latin typeface="+mn-lt"/>
                        </a:rPr>
                        <a:t>tema para la feria de ciencias, porque el estudiante estaba interesado en ese</a:t>
                      </a:r>
                      <a:r>
                        <a:rPr lang="es-GT" sz="1000" baseline="0" dirty="0" smtClean="0">
                          <a:solidFill>
                            <a:schemeClr val="tx1"/>
                          </a:solidFill>
                          <a:latin typeface="+mn-lt"/>
                        </a:rPr>
                        <a:t> </a:t>
                      </a:r>
                      <a:r>
                        <a:rPr lang="es-GT" sz="1000" dirty="0" smtClean="0">
                          <a:solidFill>
                            <a:schemeClr val="tx1"/>
                          </a:solidFill>
                          <a:latin typeface="+mn-lt"/>
                        </a:rPr>
                        <a:t>tema”. Otro ejemplo de una declaración de opinión, seguida de una razón sería: “El estudiante no eligió un buen tema para la feria de ciencias porque nadie ha oído sobre</a:t>
                      </a:r>
                      <a:r>
                        <a:rPr lang="es-GT" sz="1000" baseline="0" dirty="0" smtClean="0">
                          <a:solidFill>
                            <a:schemeClr val="tx1"/>
                          </a:solidFill>
                          <a:latin typeface="+mn-lt"/>
                        </a:rPr>
                        <a:t> la vestimenta en la a</a:t>
                      </a:r>
                      <a:r>
                        <a:rPr lang="es-GT" sz="1000" dirty="0" smtClean="0">
                          <a:solidFill>
                            <a:schemeClr val="tx1"/>
                          </a:solidFill>
                          <a:latin typeface="+mn-lt"/>
                        </a:rPr>
                        <a:t>tmósfera”. Cualquier opinión es válida </a:t>
                      </a:r>
                      <a:r>
                        <a:rPr lang="es-GT" sz="1000" b="1" dirty="0" smtClean="0">
                          <a:solidFill>
                            <a:schemeClr val="tx1"/>
                          </a:solidFill>
                          <a:latin typeface="+mn-lt"/>
                        </a:rPr>
                        <a:t>SI</a:t>
                      </a:r>
                      <a:r>
                        <a:rPr lang="es-GT" sz="1000" dirty="0" smtClean="0">
                          <a:solidFill>
                            <a:schemeClr val="tx1"/>
                          </a:solidFill>
                          <a:latin typeface="+mn-lt"/>
                        </a:rPr>
                        <a:t> puede ser apoyada con suficiente evidencia del texto; no </a:t>
                      </a:r>
                      <a:r>
                        <a:rPr lang="es-GT" sz="1000" b="1" dirty="0" smtClean="0">
                          <a:solidFill>
                            <a:schemeClr val="tx1"/>
                          </a:solidFill>
                          <a:latin typeface="+mn-lt"/>
                        </a:rPr>
                        <a:t>sólo </a:t>
                      </a:r>
                      <a:r>
                        <a:rPr lang="es-GT" sz="1000" b="0" dirty="0" smtClean="0">
                          <a:solidFill>
                            <a:schemeClr val="tx1"/>
                          </a:solidFill>
                          <a:latin typeface="+mn-lt"/>
                        </a:rPr>
                        <a:t>la</a:t>
                      </a:r>
                      <a:r>
                        <a:rPr lang="es-GT" sz="1000" b="0" baseline="0" dirty="0" smtClean="0">
                          <a:solidFill>
                            <a:schemeClr val="tx1"/>
                          </a:solidFill>
                          <a:latin typeface="+mn-lt"/>
                        </a:rPr>
                        <a:t> declaración de </a:t>
                      </a:r>
                      <a:r>
                        <a:rPr lang="es-GT" sz="1000" dirty="0" smtClean="0">
                          <a:solidFill>
                            <a:schemeClr val="tx1"/>
                          </a:solidFill>
                          <a:latin typeface="+mn-lt"/>
                        </a:rPr>
                        <a:t>opinión.</a:t>
                      </a:r>
                    </a:p>
                    <a:p>
                      <a:pPr marL="171450" marR="0" indent="-171450" algn="l">
                        <a:lnSpc>
                          <a:spcPct val="100000"/>
                        </a:lnSpc>
                        <a:spcBef>
                          <a:spcPts val="0"/>
                        </a:spcBef>
                        <a:spcAft>
                          <a:spcPts val="0"/>
                        </a:spcAft>
                        <a:buFont typeface="Arial" panose="020B0604020202020204" pitchFamily="34" charset="0"/>
                        <a:buChar char="•"/>
                      </a:pPr>
                      <a:r>
                        <a:rPr lang="es-GT" sz="1000" b="1" strike="noStrike" dirty="0" smtClean="0">
                          <a:solidFill>
                            <a:schemeClr val="tx1"/>
                          </a:solidFill>
                          <a:latin typeface="+mn-lt"/>
                        </a:rPr>
                        <a:t>es </a:t>
                      </a:r>
                      <a:r>
                        <a:rPr lang="es-GT" sz="1000" b="1" strike="noStrike" baseline="0" dirty="0" smtClean="0">
                          <a:solidFill>
                            <a:schemeClr val="tx1"/>
                          </a:solidFill>
                          <a:latin typeface="+mn-lt"/>
                        </a:rPr>
                        <a:t>centrado </a:t>
                      </a:r>
                      <a:r>
                        <a:rPr lang="es-GT" sz="1000" b="1" dirty="0" smtClean="0">
                          <a:solidFill>
                            <a:schemeClr val="tx1"/>
                          </a:solidFill>
                          <a:latin typeface="+mn-lt"/>
                        </a:rPr>
                        <a:t>y organizado</a:t>
                      </a:r>
                      <a:r>
                        <a:rPr lang="es-GT" sz="1000" dirty="0" smtClean="0">
                          <a:solidFill>
                            <a:schemeClr val="tx1"/>
                          </a:solidFill>
                          <a:latin typeface="+mn-lt"/>
                        </a:rPr>
                        <a:t>, aborda consistentemente el propósito, la audiencia, y la tarea la cual consiste en proporcionar razones para apoyar una opinión.</a:t>
                      </a:r>
                      <a:r>
                        <a:rPr lang="es-GT" sz="1000" kern="1200" baseline="0" dirty="0" smtClean="0">
                          <a:solidFill>
                            <a:schemeClr val="tx1"/>
                          </a:solidFill>
                          <a:effectLst/>
                          <a:latin typeface="+mn-lt"/>
                          <a:ea typeface="Times New Roman"/>
                          <a:cs typeface="Times New Roman"/>
                        </a:rPr>
                        <a:t> </a:t>
                      </a:r>
                      <a:r>
                        <a:rPr lang="es-GT" sz="1000" dirty="0" smtClean="0">
                          <a:solidFill>
                            <a:schemeClr val="tx1"/>
                          </a:solidFill>
                          <a:latin typeface="+mn-lt"/>
                        </a:rPr>
                        <a:t>Datos y detalles que apoyan una opinión positiva podrían incluir razones como:</a:t>
                      </a:r>
                      <a:r>
                        <a:rPr lang="es-GT" sz="1000" baseline="0" dirty="0" smtClean="0">
                          <a:solidFill>
                            <a:schemeClr val="tx1"/>
                          </a:solidFill>
                          <a:latin typeface="+mn-lt"/>
                        </a:rPr>
                        <a:t> </a:t>
                      </a:r>
                      <a:r>
                        <a:rPr lang="es-GT" sz="1000" dirty="0" smtClean="0">
                          <a:solidFill>
                            <a:schemeClr val="tx1"/>
                          </a:solidFill>
                          <a:latin typeface="+mn-lt"/>
                        </a:rPr>
                        <a:t>(1) el estudiante había leído sobre el espacio y Neil Armstrong, (2) tenía tres fuentes de información disponibles sobre el tema,</a:t>
                      </a:r>
                      <a:r>
                        <a:rPr lang="es-GT" sz="1000" baseline="0" dirty="0" smtClean="0">
                          <a:solidFill>
                            <a:schemeClr val="tx1"/>
                          </a:solidFill>
                          <a:latin typeface="+mn-lt"/>
                        </a:rPr>
                        <a:t> </a:t>
                      </a:r>
                      <a:r>
                        <a:rPr lang="es-GT" sz="1000" dirty="0" smtClean="0">
                          <a:solidFill>
                            <a:schemeClr val="tx1"/>
                          </a:solidFill>
                          <a:latin typeface="+mn-lt"/>
                        </a:rPr>
                        <a:t>y (3) recopiló suficiente información para escribir sobre el tema. Una opinión negativa podría incluir razones como: (1) es un tema difícil para quinto grado, (2) la información no tenía sentido para el lector (es una opinión, pero podría ser válida),</a:t>
                      </a:r>
                      <a:r>
                        <a:rPr lang="es-GT" sz="1000" baseline="0" dirty="0" smtClean="0">
                          <a:solidFill>
                            <a:schemeClr val="tx1"/>
                          </a:solidFill>
                          <a:latin typeface="+mn-lt"/>
                        </a:rPr>
                        <a:t> y</a:t>
                      </a:r>
                      <a:r>
                        <a:rPr lang="es-GT" sz="1000" dirty="0" smtClean="0">
                          <a:solidFill>
                            <a:schemeClr val="tx1"/>
                          </a:solidFill>
                          <a:latin typeface="+mn-lt"/>
                        </a:rPr>
                        <a:t> (3) el estudiante no pudo realmente comprobar </a:t>
                      </a:r>
                      <a:r>
                        <a:rPr lang="es-GT" sz="1000" baseline="0" dirty="0" smtClean="0">
                          <a:solidFill>
                            <a:schemeClr val="tx1"/>
                          </a:solidFill>
                          <a:latin typeface="+mn-lt"/>
                        </a:rPr>
                        <a:t> </a:t>
                      </a:r>
                      <a:r>
                        <a:rPr lang="es-GT" sz="1000" dirty="0" smtClean="0">
                          <a:solidFill>
                            <a:schemeClr val="tx1"/>
                          </a:solidFill>
                          <a:latin typeface="+mn-lt"/>
                        </a:rPr>
                        <a:t>que la gente podría sobrevivir en diferentes atmósferas.</a:t>
                      </a:r>
                    </a:p>
                    <a:p>
                      <a:pPr marL="171450" marR="0" indent="-171450" algn="l">
                        <a:lnSpc>
                          <a:spcPct val="100000"/>
                        </a:lnSpc>
                        <a:spcBef>
                          <a:spcPts val="0"/>
                        </a:spcBef>
                        <a:spcAft>
                          <a:spcPts val="0"/>
                        </a:spcAft>
                        <a:buFont typeface="Arial" panose="020B0604020202020204" pitchFamily="34" charset="0"/>
                        <a:buChar char="•"/>
                      </a:pPr>
                      <a:r>
                        <a:rPr lang="es-GT" sz="1000" b="1" dirty="0" smtClean="0">
                          <a:solidFill>
                            <a:schemeClr val="tx1"/>
                          </a:solidFill>
                          <a:latin typeface="+mn-lt"/>
                        </a:rPr>
                        <a:t>incluye</a:t>
                      </a:r>
                      <a:r>
                        <a:rPr lang="es-GT" sz="1000" dirty="0" smtClean="0">
                          <a:solidFill>
                            <a:schemeClr val="tx1"/>
                          </a:solidFill>
                          <a:latin typeface="+mn-lt"/>
                        </a:rPr>
                        <a:t> oraciones de longitud y estructura variada, según amerite para expresar la opinión de manera adecuada.</a:t>
                      </a:r>
                      <a:endParaRPr lang="es-GT" sz="1000" dirty="0">
                        <a:solidFill>
                          <a:schemeClr val="tx1"/>
                        </a:solidFill>
                        <a:effectLst/>
                        <a:latin typeface="+mn-lt"/>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933">
                <a:tc>
                  <a:txBody>
                    <a:bodyPr/>
                    <a:lstStyle/>
                    <a:p>
                      <a:pPr marL="0" marR="0" algn="ctr">
                        <a:lnSpc>
                          <a:spcPct val="100000"/>
                        </a:lnSpc>
                        <a:spcBef>
                          <a:spcPts val="0"/>
                        </a:spcBef>
                        <a:spcAft>
                          <a:spcPts val="0"/>
                        </a:spcAft>
                      </a:pPr>
                      <a:r>
                        <a:rPr lang="es-GT" sz="2600" b="1" dirty="0" smtClean="0">
                          <a:effectLst/>
                          <a:latin typeface="Calibri"/>
                          <a:ea typeface="Times New Roman"/>
                          <a:cs typeface="Times New Roman"/>
                        </a:rPr>
                        <a:t>3</a:t>
                      </a:r>
                      <a:endParaRPr lang="es-GT"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dirty="0" smtClean="0">
                          <a:solidFill>
                            <a:schemeClr val="tx1"/>
                          </a:solidFill>
                        </a:rPr>
                        <a:t>El estudiante proporciona una respuesta competente,</a:t>
                      </a:r>
                      <a:r>
                        <a:rPr lang="es-GT" sz="1000" i="1" baseline="0" dirty="0" smtClean="0">
                          <a:solidFill>
                            <a:schemeClr val="tx1"/>
                          </a:solidFill>
                        </a:rPr>
                        <a:t> expresando </a:t>
                      </a:r>
                      <a:r>
                        <a:rPr lang="es-GT" sz="1000" i="1" dirty="0" smtClean="0">
                          <a:solidFill>
                            <a:schemeClr val="tx1"/>
                          </a:solidFill>
                        </a:rPr>
                        <a:t>una </a:t>
                      </a:r>
                      <a:r>
                        <a:rPr lang="es-GT" sz="1000" b="1" i="1" dirty="0" smtClean="0">
                          <a:solidFill>
                            <a:schemeClr val="tx1"/>
                          </a:solidFill>
                        </a:rPr>
                        <a:t>opinión definida (elemento esencial) </a:t>
                      </a:r>
                      <a:r>
                        <a:rPr lang="es-GT" sz="1000" i="1" dirty="0" smtClean="0">
                          <a:solidFill>
                            <a:schemeClr val="tx1"/>
                          </a:solidFill>
                        </a:rPr>
                        <a:t>sobre el tema del proyecto de la feria de ciencias </a:t>
                      </a:r>
                      <a:r>
                        <a:rPr lang="es-GT" sz="1000" i="1" strike="noStrike" dirty="0" smtClean="0">
                          <a:solidFill>
                            <a:schemeClr val="tx1"/>
                          </a:solidFill>
                        </a:rPr>
                        <a:t>apoyada con</a:t>
                      </a:r>
                      <a:r>
                        <a:rPr lang="es-GT" sz="1000" i="1" strike="noStrike" baseline="0" dirty="0" smtClean="0">
                          <a:solidFill>
                            <a:schemeClr val="tx1"/>
                          </a:solidFill>
                        </a:rPr>
                        <a:t> </a:t>
                      </a:r>
                      <a:r>
                        <a:rPr lang="es-GT" sz="1000" i="1" dirty="0" smtClean="0">
                          <a:solidFill>
                            <a:schemeClr val="tx1"/>
                          </a:solidFill>
                        </a:rPr>
                        <a:t>razones </a:t>
                      </a:r>
                      <a:r>
                        <a:rPr lang="es-GT" sz="1000" b="0" i="1" dirty="0" smtClean="0">
                          <a:solidFill>
                            <a:schemeClr val="tx1"/>
                          </a:solidFill>
                        </a:rPr>
                        <a:t>(</a:t>
                      </a:r>
                      <a:r>
                        <a:rPr lang="es-GT" sz="1000" b="1" i="1" dirty="0" smtClean="0">
                          <a:solidFill>
                            <a:schemeClr val="tx1"/>
                          </a:solidFill>
                        </a:rPr>
                        <a:t>muchos aspectos</a:t>
                      </a:r>
                      <a:r>
                        <a:rPr lang="es-GT" sz="1000" b="0" i="1" dirty="0" smtClean="0">
                          <a:solidFill>
                            <a:schemeClr val="tx1"/>
                          </a:solidFill>
                        </a:rPr>
                        <a:t>) </a:t>
                      </a:r>
                      <a:r>
                        <a:rPr lang="es-GT" sz="1000" i="1" dirty="0" smtClean="0">
                          <a:solidFill>
                            <a:schemeClr val="tx1"/>
                          </a:solidFill>
                        </a:rPr>
                        <a:t>específicas, y </a:t>
                      </a:r>
                      <a:r>
                        <a:rPr lang="es-GT" sz="1000" i="1" strike="noStrike" dirty="0" smtClean="0">
                          <a:solidFill>
                            <a:schemeClr val="tx1"/>
                          </a:solidFill>
                        </a:rPr>
                        <a:t>abordando</a:t>
                      </a:r>
                      <a:r>
                        <a:rPr lang="es-GT" sz="1000" i="1" strike="noStrike" baseline="0" dirty="0" smtClean="0">
                          <a:solidFill>
                            <a:schemeClr val="tx1"/>
                          </a:solidFill>
                        </a:rPr>
                        <a:t> </a:t>
                      </a:r>
                      <a:r>
                        <a:rPr lang="es-GT" sz="1000" i="1" dirty="0" smtClean="0">
                          <a:solidFill>
                            <a:schemeClr val="tx1"/>
                          </a:solidFill>
                        </a:rPr>
                        <a:t>consistentemente el propósito </a:t>
                      </a:r>
                      <a:r>
                        <a:rPr lang="es-GT" sz="1000" b="0" i="1" dirty="0" smtClean="0">
                          <a:solidFill>
                            <a:schemeClr val="tx1"/>
                          </a:solidFill>
                        </a:rPr>
                        <a:t>(</a:t>
                      </a:r>
                      <a:r>
                        <a:rPr lang="es-GT" sz="1000" b="1" i="1" dirty="0" smtClean="0">
                          <a:solidFill>
                            <a:schemeClr val="tx1"/>
                          </a:solidFill>
                        </a:rPr>
                        <a:t>enfocado y organizado</a:t>
                      </a:r>
                      <a:r>
                        <a:rPr lang="es-GT" sz="1000" b="0" i="1" dirty="0" smtClean="0">
                          <a:solidFill>
                            <a:schemeClr val="tx1"/>
                          </a:solidFill>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i="1" u="sng" dirty="0" smtClean="0">
                          <a:solidFill>
                            <a:schemeClr val="tx1"/>
                          </a:solidFill>
                        </a:rPr>
                        <a:t>Vestimenta en la Atmósfera </a:t>
                      </a:r>
                      <a:r>
                        <a:rPr lang="es-GT" sz="1000" dirty="0" smtClean="0">
                          <a:solidFill>
                            <a:schemeClr val="tx1"/>
                          </a:solidFill>
                        </a:rPr>
                        <a:t>es un buen tema para un proyecto de feria de ciencias por varias razones. En primer lugar, es único. Nunca he oído hablar de un proyecto en una feria de ciencias sobre la vestimenta en la atmósfera, por lo que llama la atención. Otra razón por la que siento que es un buen tema es que hay muchos recursos disponibles sobre la atmósfera </a:t>
                      </a:r>
                      <a:r>
                        <a:rPr lang="es-GT" sz="1000" strike="noStrike" dirty="0" smtClean="0">
                          <a:solidFill>
                            <a:schemeClr val="tx1"/>
                          </a:solidFill>
                        </a:rPr>
                        <a:t>de la Tierra</a:t>
                      </a:r>
                      <a:r>
                        <a:rPr lang="es-GT" sz="1000" dirty="0" smtClean="0">
                          <a:solidFill>
                            <a:schemeClr val="tx1"/>
                          </a:solidFill>
                        </a:rPr>
                        <a:t>. El estudiante en el </a:t>
                      </a:r>
                      <a:r>
                        <a:rPr lang="es-GT" sz="1000" strike="noStrike" dirty="0" smtClean="0">
                          <a:solidFill>
                            <a:schemeClr val="tx1"/>
                          </a:solidFill>
                        </a:rPr>
                        <a:t>texto</a:t>
                      </a:r>
                      <a:r>
                        <a:rPr lang="es-GT" sz="1000" dirty="0" smtClean="0">
                          <a:solidFill>
                            <a:schemeClr val="tx1"/>
                          </a:solidFill>
                        </a:rPr>
                        <a:t> tenía tres fuentes e investigó los hechos sobre las diferentes capas de la atmósfera. Por último, el tema de la vestimenta en la atmósfera se abordó a través de todas las investigaciones.</a:t>
                      </a:r>
                      <a:endParaRPr lang="es-GT" sz="1000" i="0" baseline="0" dirty="0" smtClean="0">
                        <a:solidFill>
                          <a:schemeClr val="tx1"/>
                        </a:solidFill>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6683">
                <a:tc>
                  <a:txBody>
                    <a:bodyPr/>
                    <a:lstStyle/>
                    <a:p>
                      <a:pPr algn="ctr">
                        <a:lnSpc>
                          <a:spcPct val="100000"/>
                        </a:lnSpc>
                        <a:spcAft>
                          <a:spcPts val="0"/>
                        </a:spcAft>
                      </a:pPr>
                      <a:r>
                        <a:rPr lang="es-GT" sz="2600" b="1" dirty="0" smtClean="0">
                          <a:effectLst/>
                          <a:latin typeface="Calibri"/>
                        </a:rPr>
                        <a:t>2</a:t>
                      </a:r>
                      <a:endParaRPr lang="es-GT"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dirty="0" smtClean="0">
                          <a:solidFill>
                            <a:schemeClr val="tx1"/>
                          </a:solidFill>
                        </a:rPr>
                        <a:t>El estudiante proporciona una respuesta parcial,</a:t>
                      </a:r>
                      <a:r>
                        <a:rPr lang="es-GT" sz="1000" i="1" baseline="0" dirty="0" smtClean="0">
                          <a:solidFill>
                            <a:schemeClr val="tx1"/>
                          </a:solidFill>
                        </a:rPr>
                        <a:t> expresando </a:t>
                      </a:r>
                      <a:r>
                        <a:rPr lang="es-GT" sz="1000" i="1" dirty="0" smtClean="0">
                          <a:solidFill>
                            <a:schemeClr val="tx1"/>
                          </a:solidFill>
                        </a:rPr>
                        <a:t>una </a:t>
                      </a:r>
                      <a:r>
                        <a:rPr lang="es-GT" sz="1000" b="1" i="1" dirty="0" smtClean="0">
                          <a:solidFill>
                            <a:schemeClr val="tx1"/>
                          </a:solidFill>
                        </a:rPr>
                        <a:t>opinión definida (elemento esencial) </a:t>
                      </a:r>
                      <a:r>
                        <a:rPr lang="es-GT" sz="1000" i="1" dirty="0" smtClean="0">
                          <a:solidFill>
                            <a:schemeClr val="tx1"/>
                          </a:solidFill>
                        </a:rPr>
                        <a:t>sobre el tema del proyecto de la feria de ciencias, apoyada</a:t>
                      </a:r>
                      <a:r>
                        <a:rPr lang="es-GT" sz="1000" i="1" baseline="0" dirty="0" smtClean="0">
                          <a:solidFill>
                            <a:schemeClr val="tx1"/>
                          </a:solidFill>
                        </a:rPr>
                        <a:t> con </a:t>
                      </a:r>
                      <a:r>
                        <a:rPr lang="es-GT" sz="1000" i="1" dirty="0" smtClean="0">
                          <a:solidFill>
                            <a:schemeClr val="tx1"/>
                          </a:solidFill>
                        </a:rPr>
                        <a:t>razones  parciales (</a:t>
                      </a:r>
                      <a:r>
                        <a:rPr lang="es-GT" sz="1000" b="1" i="1" dirty="0" smtClean="0">
                          <a:solidFill>
                            <a:schemeClr val="tx1"/>
                          </a:solidFill>
                        </a:rPr>
                        <a:t>algunos aspectos</a:t>
                      </a:r>
                      <a:r>
                        <a:rPr lang="es-GT" sz="1000" i="1" dirty="0" smtClean="0">
                          <a:solidFill>
                            <a:schemeClr val="tx1"/>
                          </a:solidFill>
                        </a:rPr>
                        <a:t>) específicas a la opinión,</a:t>
                      </a:r>
                      <a:r>
                        <a:rPr lang="es-GT" sz="1000" i="1" baseline="0" dirty="0" smtClean="0">
                          <a:solidFill>
                            <a:schemeClr val="tx1"/>
                          </a:solidFill>
                        </a:rPr>
                        <a:t> y abordando </a:t>
                      </a:r>
                      <a:r>
                        <a:rPr lang="es-GT" sz="1000" i="1" dirty="0" smtClean="0">
                          <a:solidFill>
                            <a:schemeClr val="tx1"/>
                          </a:solidFill>
                        </a:rPr>
                        <a:t>consistentemente el propósito (</a:t>
                      </a:r>
                      <a:r>
                        <a:rPr lang="es-GT" sz="1000" b="1" i="1" dirty="0" smtClean="0">
                          <a:solidFill>
                            <a:schemeClr val="tx1"/>
                          </a:solidFill>
                        </a:rPr>
                        <a:t>enfocado y organizado</a:t>
                      </a:r>
                      <a:r>
                        <a:rPr lang="es-GT" sz="1000" i="1" dirty="0" smtClean="0">
                          <a:solidFill>
                            <a:schemeClr val="tx1"/>
                          </a:solidFill>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b="0" i="1" u="sng" dirty="0" smtClean="0">
                          <a:solidFill>
                            <a:schemeClr val="tx1"/>
                          </a:solidFill>
                        </a:rPr>
                        <a:t>Vestimenta en la atmósfera </a:t>
                      </a:r>
                      <a:r>
                        <a:rPr lang="es-GT" sz="1000" dirty="0" smtClean="0">
                          <a:solidFill>
                            <a:schemeClr val="tx1"/>
                          </a:solidFill>
                        </a:rPr>
                        <a:t>no es un buen </a:t>
                      </a:r>
                      <a:r>
                        <a:rPr lang="es-GT" sz="1000" strike="noStrike" dirty="0" smtClean="0">
                          <a:solidFill>
                            <a:schemeClr val="tx1"/>
                          </a:solidFill>
                        </a:rPr>
                        <a:t>título par</a:t>
                      </a:r>
                      <a:r>
                        <a:rPr lang="es-GT" sz="1000" dirty="0" smtClean="0">
                          <a:solidFill>
                            <a:schemeClr val="tx1"/>
                          </a:solidFill>
                        </a:rPr>
                        <a:t>a </a:t>
                      </a:r>
                      <a:r>
                        <a:rPr lang="es-GT" sz="1000" strike="noStrike" dirty="0" smtClean="0">
                          <a:solidFill>
                            <a:schemeClr val="tx1"/>
                          </a:solidFill>
                        </a:rPr>
                        <a:t>un</a:t>
                      </a:r>
                      <a:r>
                        <a:rPr lang="es-GT" sz="1000" dirty="0" smtClean="0">
                          <a:solidFill>
                            <a:schemeClr val="tx1"/>
                          </a:solidFill>
                        </a:rPr>
                        <a:t> proyecto </a:t>
                      </a:r>
                      <a:r>
                        <a:rPr lang="es-GT" sz="1000" strike="noStrike" dirty="0" smtClean="0">
                          <a:solidFill>
                            <a:schemeClr val="tx1"/>
                          </a:solidFill>
                        </a:rPr>
                        <a:t>de </a:t>
                      </a:r>
                      <a:r>
                        <a:rPr lang="es-GT" sz="1000" dirty="0" smtClean="0">
                          <a:solidFill>
                            <a:schemeClr val="tx1"/>
                          </a:solidFill>
                        </a:rPr>
                        <a:t>una feria de ciencias porque es demasiado extraño. Con esto quiero decir que nadie puede realmente ir a vivir en una atmósfera diferente o incluso comprar ropa como el estudiante está diciendo. Siento que es demasiado ficticio. Por ejemplo, ¿quién en realidad viviría en un traje espacial autopropulsado? Probablemente sólo los astronautas.</a:t>
                      </a:r>
                      <a:endParaRPr lang="es-GT" sz="1000" i="0" baseline="0" dirty="0" smtClean="0">
                        <a:solidFill>
                          <a:schemeClr val="tx1"/>
                        </a:solidFill>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044">
                <a:tc>
                  <a:txBody>
                    <a:bodyPr/>
                    <a:lstStyle/>
                    <a:p>
                      <a:pPr algn="ctr">
                        <a:lnSpc>
                          <a:spcPct val="100000"/>
                        </a:lnSpc>
                        <a:spcAft>
                          <a:spcPts val="0"/>
                        </a:spcAft>
                      </a:pPr>
                      <a:r>
                        <a:rPr lang="es-GT" sz="2600" b="1" dirty="0" smtClean="0">
                          <a:effectLst/>
                          <a:latin typeface="Calibri"/>
                        </a:rPr>
                        <a:t>1</a:t>
                      </a:r>
                      <a:endParaRPr lang="es-GT"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dirty="0" smtClean="0">
                          <a:solidFill>
                            <a:schemeClr val="tx1"/>
                          </a:solidFill>
                        </a:rPr>
                        <a:t>El estudiante </a:t>
                      </a:r>
                      <a:r>
                        <a:rPr lang="es-GT" sz="1000" i="1" strike="noStrike" dirty="0" smtClean="0">
                          <a:solidFill>
                            <a:schemeClr val="tx1"/>
                          </a:solidFill>
                        </a:rPr>
                        <a:t>proporciona</a:t>
                      </a:r>
                      <a:r>
                        <a:rPr lang="es-GT" sz="1000" i="1" dirty="0" smtClean="0">
                          <a:solidFill>
                            <a:schemeClr val="tx1"/>
                          </a:solidFill>
                        </a:rPr>
                        <a:t> una respuesta mínima,</a:t>
                      </a:r>
                      <a:r>
                        <a:rPr lang="es-GT" sz="1000" i="1" baseline="0" dirty="0" smtClean="0">
                          <a:solidFill>
                            <a:schemeClr val="tx1"/>
                          </a:solidFill>
                        </a:rPr>
                        <a:t> expresando una </a:t>
                      </a:r>
                      <a:r>
                        <a:rPr lang="es-GT" sz="1000" b="1" i="1" baseline="0" dirty="0" smtClean="0">
                          <a:solidFill>
                            <a:schemeClr val="tx1"/>
                          </a:solidFill>
                        </a:rPr>
                        <a:t>opinión vaga </a:t>
                      </a:r>
                      <a:r>
                        <a:rPr lang="es-GT" sz="1000" b="1" i="1" dirty="0" smtClean="0">
                          <a:solidFill>
                            <a:schemeClr val="tx1"/>
                          </a:solidFill>
                        </a:rPr>
                        <a:t>(elemento esencial) </a:t>
                      </a:r>
                      <a:r>
                        <a:rPr lang="es-GT" sz="1000" i="1" dirty="0" smtClean="0">
                          <a:solidFill>
                            <a:schemeClr val="tx1"/>
                          </a:solidFill>
                        </a:rPr>
                        <a:t>sobre el tema del proyecto de la feria de ciencias, pero no está </a:t>
                      </a:r>
                      <a:r>
                        <a:rPr lang="es-GT" sz="1000" i="1" strike="noStrike" dirty="0" smtClean="0">
                          <a:solidFill>
                            <a:schemeClr val="tx1"/>
                          </a:solidFill>
                        </a:rPr>
                        <a:t>apoyada con </a:t>
                      </a:r>
                      <a:r>
                        <a:rPr lang="es-GT" sz="1000" i="1" dirty="0" smtClean="0">
                          <a:solidFill>
                            <a:schemeClr val="tx1"/>
                          </a:solidFill>
                        </a:rPr>
                        <a:t>razones (</a:t>
                      </a:r>
                      <a:r>
                        <a:rPr lang="es-GT" sz="1000" b="1" i="1" dirty="0" smtClean="0">
                          <a:solidFill>
                            <a:schemeClr val="tx1"/>
                          </a:solidFill>
                        </a:rPr>
                        <a:t>aspectos</a:t>
                      </a:r>
                      <a:r>
                        <a:rPr lang="es-GT" sz="1000" i="1" dirty="0" smtClean="0">
                          <a:solidFill>
                            <a:schemeClr val="tx1"/>
                          </a:solidFill>
                        </a:rPr>
                        <a:t>) específicas a la opinión y abordando consistentemente el propósito (</a:t>
                      </a:r>
                      <a:r>
                        <a:rPr lang="es-GT" sz="1000" b="1" i="1" dirty="0" smtClean="0">
                          <a:solidFill>
                            <a:schemeClr val="tx1"/>
                          </a:solidFill>
                        </a:rPr>
                        <a:t>enfocado</a:t>
                      </a:r>
                      <a:r>
                        <a:rPr lang="es-GT" sz="1000" b="1" i="1" baseline="0" dirty="0" smtClean="0">
                          <a:solidFill>
                            <a:schemeClr val="tx1"/>
                          </a:solidFill>
                        </a:rPr>
                        <a:t> </a:t>
                      </a:r>
                      <a:r>
                        <a:rPr lang="es-GT" sz="1000" b="1" i="1" dirty="0" smtClean="0">
                          <a:solidFill>
                            <a:schemeClr val="tx1"/>
                          </a:solidFill>
                        </a:rPr>
                        <a:t> y organizado</a:t>
                      </a:r>
                      <a:r>
                        <a:rPr lang="es-GT" sz="1000" i="1" dirty="0" smtClean="0">
                          <a:solidFill>
                            <a:schemeClr val="tx1"/>
                          </a:solidFill>
                        </a:rPr>
                        <a:t>).</a:t>
                      </a:r>
                    </a:p>
                    <a:p>
                      <a:pPr marL="0" marR="0" indent="0" algn="l" defTabSz="1018809" rtl="0" eaLnBrk="1" fontAlgn="auto" latinLnBrk="0" hangingPunct="1">
                        <a:lnSpc>
                          <a:spcPct val="100000"/>
                        </a:lnSpc>
                        <a:spcBef>
                          <a:spcPts val="0"/>
                        </a:spcBef>
                        <a:spcAft>
                          <a:spcPts val="0"/>
                        </a:spcAft>
                        <a:buClrTx/>
                        <a:buSzTx/>
                        <a:buFontTx/>
                        <a:buNone/>
                        <a:tabLst/>
                        <a:defRPr/>
                      </a:pPr>
                      <a:r>
                        <a:rPr lang="es-GT" sz="1000" dirty="0" smtClean="0">
                          <a:solidFill>
                            <a:schemeClr val="tx1"/>
                          </a:solidFill>
                        </a:rPr>
                        <a:t>Me gustó el proyecto de la feria de ciencias, ya que sería divertido vivir en el espacio exterior y vestir diferentes tipos de ropa. Aprendí mucho cuando leí sobre ello.</a:t>
                      </a:r>
                      <a:endParaRPr lang="es-GT" sz="1000" i="0" baseline="0" dirty="0" smtClean="0">
                        <a:solidFill>
                          <a:schemeClr val="tx1"/>
                        </a:solidFill>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0000"/>
                        </a:lnSpc>
                        <a:spcAft>
                          <a:spcPts val="0"/>
                        </a:spcAft>
                      </a:pPr>
                      <a:r>
                        <a:rPr lang="es-GT" sz="2600" b="1" dirty="0" smtClean="0">
                          <a:effectLst/>
                          <a:latin typeface="Calibri"/>
                        </a:rPr>
                        <a:t>0</a:t>
                      </a:r>
                      <a:endParaRPr lang="es-GT"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i="1" dirty="0" smtClean="0">
                          <a:solidFill>
                            <a:schemeClr val="tx1"/>
                          </a:solidFill>
                        </a:rPr>
                        <a:t>El estudiante </a:t>
                      </a:r>
                      <a:r>
                        <a:rPr lang="es-GT" sz="1000" b="1" i="1" dirty="0" smtClean="0">
                          <a:solidFill>
                            <a:schemeClr val="tx1"/>
                          </a:solidFill>
                        </a:rPr>
                        <a:t>no proporciona</a:t>
                      </a:r>
                      <a:r>
                        <a:rPr lang="es-GT" sz="1000" b="1" i="1" baseline="0" dirty="0" smtClean="0">
                          <a:solidFill>
                            <a:schemeClr val="tx1"/>
                          </a:solidFill>
                        </a:rPr>
                        <a:t> una </a:t>
                      </a:r>
                      <a:r>
                        <a:rPr lang="es-GT" sz="1000" b="1" i="1" dirty="0" smtClean="0">
                          <a:solidFill>
                            <a:schemeClr val="tx1"/>
                          </a:solidFill>
                        </a:rPr>
                        <a:t>opinión (elemento esencial) </a:t>
                      </a:r>
                      <a:r>
                        <a:rPr lang="es-GT" sz="1000" i="1" dirty="0" smtClean="0">
                          <a:solidFill>
                            <a:schemeClr val="tx1"/>
                          </a:solidFill>
                        </a:rPr>
                        <a:t>sobre el tema del proyecto de la feria de ciencias.</a:t>
                      </a:r>
                    </a:p>
                    <a:p>
                      <a:pPr rtl="0"/>
                      <a:r>
                        <a:rPr lang="es-GT" sz="1000" dirty="0" smtClean="0">
                          <a:solidFill>
                            <a:schemeClr val="tx1"/>
                          </a:solidFill>
                          <a:effectLst/>
                        </a:rPr>
                        <a:t>Un proyecto </a:t>
                      </a:r>
                      <a:r>
                        <a:rPr lang="es-GT" sz="1000" strike="noStrike" dirty="0" smtClean="0">
                          <a:solidFill>
                            <a:schemeClr val="tx1"/>
                          </a:solidFill>
                          <a:effectLst/>
                        </a:rPr>
                        <a:t>para la</a:t>
                      </a:r>
                      <a:r>
                        <a:rPr lang="es-GT" sz="1000" dirty="0" smtClean="0">
                          <a:solidFill>
                            <a:schemeClr val="tx1"/>
                          </a:solidFill>
                          <a:effectLst/>
                        </a:rPr>
                        <a:t> feria de ciencias también podría ser acerca de animales o minerales.</a:t>
                      </a:r>
                      <a:endParaRPr lang="es-GT" sz="1000" dirty="0">
                        <a:solidFill>
                          <a:schemeClr val="tx1"/>
                        </a:solidFill>
                        <a:effectLst/>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25894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16158894"/>
              </p:ext>
            </p:extLst>
          </p:nvPr>
        </p:nvGraphicFramePr>
        <p:xfrm>
          <a:off x="323850" y="609600"/>
          <a:ext cx="7189470" cy="8186131"/>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algn="ctr"/>
                      <a:r>
                        <a:rPr lang="es-419" sz="1200" b="1" dirty="0" smtClean="0">
                          <a:solidFill>
                            <a:schemeClr val="tx1"/>
                          </a:solidFill>
                          <a:effectLst>
                            <a:outerShdw blurRad="38100" dist="38100" dir="2700000" algn="tl">
                              <a:srgbClr val="000000">
                                <a:alpha val="43137"/>
                              </a:srgbClr>
                            </a:outerShdw>
                          </a:effectLst>
                          <a:latin typeface="+mj-lt"/>
                        </a:rPr>
                        <a:t>Grado 5: Pre-Evaluación Trimestre 1 </a:t>
                      </a:r>
                    </a:p>
                    <a:p>
                      <a:pPr algn="ctr"/>
                      <a:r>
                        <a:rPr lang="es-419" sz="1200" b="1" dirty="0" smtClean="0">
                          <a:solidFill>
                            <a:schemeClr val="tx1"/>
                          </a:solidFill>
                          <a:effectLst>
                            <a:outerShdw blurRad="38100" dist="38100" dir="2700000" algn="tl">
                              <a:srgbClr val="000000">
                                <a:alpha val="43137"/>
                              </a:srgbClr>
                            </a:outerShdw>
                          </a:effectLst>
                          <a:latin typeface="+mj-lt"/>
                        </a:rPr>
                        <a:t>Clave para las Respuestas de Selección Múltiple</a:t>
                      </a:r>
                    </a:p>
                  </a:txBody>
                  <a:tcPr marL="97155" marR="97155" marT="47897" marB="47897" anchor="ctr">
                    <a:solidFill>
                      <a:schemeClr val="bg1"/>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noProof="0" dirty="0" smtClean="0">
                          <a:solidFill>
                            <a:schemeClr val="tx1"/>
                          </a:solidFill>
                          <a:effectLst>
                            <a:outerShdw blurRad="38100" dist="38100" dir="2700000" algn="tl">
                              <a:srgbClr val="000000">
                                <a:alpha val="43137"/>
                              </a:srgbClr>
                            </a:outerShdw>
                          </a:effectLst>
                          <a:latin typeface="+mj-lt"/>
                        </a:rPr>
                        <a:t>Pregunta</a:t>
                      </a:r>
                      <a:r>
                        <a:rPr lang="es-GT" sz="1200" b="1" u="sng" dirty="0" smtClean="0">
                          <a:solidFill>
                            <a:schemeClr val="tx1"/>
                          </a:solidFill>
                          <a:effectLst>
                            <a:outerShdw blurRad="38100" dist="38100" dir="2700000" algn="tl">
                              <a:srgbClr val="000000">
                                <a:alpha val="43137"/>
                              </a:srgbClr>
                            </a:outerShdw>
                          </a:effectLst>
                          <a:latin typeface="+mj-lt"/>
                        </a:rPr>
                        <a:t> 1</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¿Cómo sabe el autor qué tipo de vestimenta es la mejor para cada capa de la atmósfera?</a:t>
                      </a:r>
                    </a:p>
                    <a:p>
                      <a:pPr marL="803275" marR="0" indent="-803275" algn="l" defTabSz="966612" rtl="0" eaLnBrk="1" fontAlgn="auto" latinLnBrk="0" hangingPunct="1">
                        <a:lnSpc>
                          <a:spcPct val="100000"/>
                        </a:lnSpc>
                        <a:spcBef>
                          <a:spcPts val="0"/>
                        </a:spcBef>
                        <a:spcAft>
                          <a:spcPts val="0"/>
                        </a:spcAft>
                        <a:buClrTx/>
                        <a:buSzTx/>
                        <a:buFontTx/>
                        <a:buNone/>
                        <a:tabLst/>
                        <a:defRPr/>
                      </a:pPr>
                      <a:r>
                        <a:rPr kumimoji="0" lang="es-GT" sz="1200" b="0" i="1" u="none" strike="noStrike" kern="1200" cap="none" spc="0" normalizeH="0" baseline="0" noProof="0" dirty="0" smtClean="0">
                          <a:ln>
                            <a:noFill/>
                          </a:ln>
                          <a:solidFill>
                            <a:prstClr val="black"/>
                          </a:solidFill>
                          <a:effectLst/>
                          <a:uLnTx/>
                          <a:uFillTx/>
                          <a:latin typeface="+mj-lt"/>
                          <a:cs typeface="Helvetica" pitchFamily="34" charset="0"/>
                        </a:rPr>
                        <a:t>                       </a:t>
                      </a:r>
                      <a:r>
                        <a:rPr kumimoji="0" lang="es-GT" sz="1050" b="0" i="1" u="none" strike="noStrike" kern="1200" cap="none" spc="0" normalizeH="0" baseline="0" noProof="0" dirty="0" smtClean="0">
                          <a:ln>
                            <a:noFill/>
                          </a:ln>
                          <a:solidFill>
                            <a:prstClr val="black"/>
                          </a:solidFill>
                          <a:effectLst/>
                          <a:uLnTx/>
                          <a:uFillTx/>
                          <a:latin typeface="+mj-lt"/>
                          <a:cs typeface="Helvetica" pitchFamily="34" charset="0"/>
                        </a:rPr>
                        <a:t>Hacia </a:t>
                      </a:r>
                      <a:r>
                        <a:rPr lang="es-GT" sz="1050" b="0" i="1" u="none" baseline="0" dirty="0" smtClean="0">
                          <a:solidFill>
                            <a:schemeClr val="tx1"/>
                          </a:solidFill>
                          <a:effectLst/>
                          <a:latin typeface="+mj-lt"/>
                        </a:rPr>
                        <a:t>5.1 DOK2 - </a:t>
                      </a:r>
                      <a:r>
                        <a:rPr lang="es-GT" sz="1050" b="0" i="1" u="none" baseline="0" dirty="0" err="1" smtClean="0">
                          <a:solidFill>
                            <a:schemeClr val="tx1"/>
                          </a:solidFill>
                          <a:effectLst/>
                          <a:latin typeface="+mj-lt"/>
                        </a:rPr>
                        <a:t>Cj</a:t>
                      </a:r>
                      <a:endParaRPr lang="es-GT" sz="1050" b="0" i="1" u="none" baseline="0" dirty="0" smtClean="0">
                        <a:solidFill>
                          <a:schemeClr val="tx1"/>
                        </a:solidFill>
                        <a:effectLst/>
                        <a:latin typeface="+mj-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B</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2</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baseline="0" dirty="0" smtClean="0">
                          <a:latin typeface="+mj-lt"/>
                          <a:ea typeface="Calibri"/>
                          <a:cs typeface="Helvetica"/>
                        </a:rPr>
                        <a:t>¿Qué declaración es la más correcta? </a:t>
                      </a:r>
                      <a:r>
                        <a:rPr kumimoji="0" lang="es-GT" sz="1050" b="0" i="1" u="none" strike="noStrike" kern="1200" cap="none" spc="0" normalizeH="0" baseline="0" dirty="0" smtClean="0">
                          <a:ln>
                            <a:noFill/>
                          </a:ln>
                          <a:solidFill>
                            <a:prstClr val="black"/>
                          </a:solidFill>
                          <a:effectLst/>
                          <a:uLnTx/>
                          <a:uFillTx/>
                          <a:latin typeface="+mj-lt"/>
                          <a:ea typeface="+mn-ea"/>
                          <a:cs typeface="Helvetica" pitchFamily="34" charset="0"/>
                        </a:rPr>
                        <a:t>Hacia RL.5.1 DOK2 - Cl</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C</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98269">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3</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0" dirty="0" smtClean="0">
                          <a:latin typeface="+mj-lt"/>
                          <a:cs typeface="Helvetica" pitchFamily="34" charset="0"/>
                        </a:rPr>
                        <a:t> </a:t>
                      </a:r>
                      <a:r>
                        <a:rPr lang="es-419" sz="1200" dirty="0" smtClean="0">
                          <a:latin typeface="+mj-lt"/>
                        </a:rPr>
                        <a:t>¿Cuál es el tema del texto </a:t>
                      </a:r>
                      <a:r>
                        <a:rPr lang="es-419" sz="1200" i="1" u="sng" dirty="0" smtClean="0">
                          <a:latin typeface="+mj-lt"/>
                        </a:rPr>
                        <a:t>Vestimenta en la atmósfera </a:t>
                      </a:r>
                      <a:r>
                        <a:rPr lang="es-419" sz="1200" dirty="0" smtClean="0">
                          <a:latin typeface="+mj-lt"/>
                        </a:rPr>
                        <a:t>?</a:t>
                      </a:r>
                      <a:r>
                        <a:rPr lang="es-419" sz="1200" baseline="0" dirty="0" smtClean="0">
                          <a:latin typeface="+mj-lt"/>
                        </a:rPr>
                        <a:t>  </a:t>
                      </a:r>
                      <a:r>
                        <a:rPr kumimoji="0" lang="es-GT" sz="1050" b="0" i="1" u="none" strike="noStrike" kern="1200" cap="none" spc="0" normalizeH="0" baseline="0" dirty="0" smtClean="0">
                          <a:ln>
                            <a:noFill/>
                          </a:ln>
                          <a:solidFill>
                            <a:prstClr val="black"/>
                          </a:solidFill>
                          <a:effectLst/>
                          <a:uLnTx/>
                          <a:uFillTx/>
                          <a:latin typeface="+mj-lt"/>
                          <a:ea typeface="+mn-ea"/>
                          <a:cs typeface="Helvetica" pitchFamily="34" charset="0"/>
                        </a:rPr>
                        <a:t>Hacia RL.5.2 DOK1 - Cf</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A</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4</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Qué declaración del texto ayuda mejor a identificar el tema?</a:t>
                      </a:r>
                      <a:r>
                        <a:rPr lang="es-419" sz="1200" baseline="0" dirty="0" smtClean="0">
                          <a:latin typeface="+mj-lt"/>
                        </a:rPr>
                        <a:t>  </a:t>
                      </a:r>
                      <a:r>
                        <a:rPr kumimoji="0" lang="es-GT" sz="1050" b="0" i="1" u="none" strike="noStrike" kern="1200" cap="none" spc="0" normalizeH="0" baseline="0" dirty="0" smtClean="0">
                          <a:ln>
                            <a:noFill/>
                          </a:ln>
                          <a:solidFill>
                            <a:prstClr val="black"/>
                          </a:solidFill>
                          <a:effectLst/>
                          <a:uLnTx/>
                          <a:uFillTx/>
                          <a:latin typeface="+mj-lt"/>
                          <a:ea typeface="+mn-ea"/>
                          <a:cs typeface="Helvetica" pitchFamily="34" charset="0"/>
                        </a:rPr>
                        <a:t>Hacia RL.5.2 DOK2 - </a:t>
                      </a:r>
                      <a:r>
                        <a:rPr kumimoji="0" lang="es-GT" sz="1050" b="0" i="1" u="none" strike="noStrike" kern="1200" cap="none" spc="0" normalizeH="0" baseline="0" dirty="0" err="1" smtClean="0">
                          <a:ln>
                            <a:noFill/>
                          </a:ln>
                          <a:solidFill>
                            <a:prstClr val="black"/>
                          </a:solidFill>
                          <a:effectLst/>
                          <a:uLnTx/>
                          <a:uFillTx/>
                          <a:latin typeface="+mj-lt"/>
                          <a:ea typeface="+mn-ea"/>
                          <a:cs typeface="Helvetica" pitchFamily="34" charset="0"/>
                        </a:rPr>
                        <a:t>Ck</a:t>
                      </a:r>
                      <a:endParaRPr kumimoji="0" lang="es-GT" sz="1050" b="0" i="1" u="none" strike="noStrike" kern="1200" cap="none" spc="0" normalizeH="0" baseline="0" dirty="0" smtClean="0">
                        <a:ln>
                          <a:noFill/>
                        </a:ln>
                        <a:solidFill>
                          <a:prstClr val="black"/>
                        </a:solidFill>
                        <a:effectLst/>
                        <a:uLnTx/>
                        <a:uFillTx/>
                        <a:latin typeface="+mj-lt"/>
                        <a:ea typeface="+mn-ea"/>
                        <a:cs typeface="Helvetica" pitchFamily="34" charset="0"/>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D</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89196">
                <a:tc>
                  <a:txBody>
                    <a:bodyPr/>
                    <a:lstStyle/>
                    <a:p>
                      <a:pPr marL="804863" marR="0" indent="-804863"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5</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¿Qué influyó más en el estudiante y su selección del tema para el proyecto de la  feria de ciencias? </a:t>
                      </a:r>
                      <a:r>
                        <a:rPr lang="es-419" sz="1200" baseline="0" dirty="0" smtClean="0">
                          <a:latin typeface="+mj-lt"/>
                        </a:rPr>
                        <a:t>  </a:t>
                      </a:r>
                      <a:r>
                        <a:rPr kumimoji="0" lang="es-GT" sz="1050" b="0" i="1" u="none" strike="noStrike" kern="1200" cap="none" spc="0" normalizeH="0" baseline="0" dirty="0" smtClean="0">
                          <a:ln>
                            <a:noFill/>
                          </a:ln>
                          <a:solidFill>
                            <a:prstClr val="black"/>
                          </a:solidFill>
                          <a:effectLst/>
                          <a:uLnTx/>
                          <a:uFillTx/>
                          <a:latin typeface="+mj-lt"/>
                          <a:ea typeface="+mn-ea"/>
                          <a:cs typeface="Helvetica" pitchFamily="34" charset="0"/>
                        </a:rPr>
                        <a:t>Hacia RL.5.3 DOK1 - Cf</a:t>
                      </a:r>
                    </a:p>
                  </a:txBody>
                  <a:tcPr marL="97155" marR="97155" marT="47897" marB="47897" anchor="ctr">
                    <a:lnB w="12700" cmpd="sng">
                      <a:noFill/>
                    </a:lnB>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B</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6</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¿Qué “necesidad” en la vestimenta es citada en las tres primeras capas de la atmósfera?</a:t>
                      </a:r>
                    </a:p>
                    <a:p>
                      <a:pPr marL="803275" marR="0" indent="-803275" algn="l" defTabSz="966612" rtl="0" eaLnBrk="1" fontAlgn="auto" latinLnBrk="0" hangingPunct="1">
                        <a:lnSpc>
                          <a:spcPct val="100000"/>
                        </a:lnSpc>
                        <a:spcBef>
                          <a:spcPts val="0"/>
                        </a:spcBef>
                        <a:spcAft>
                          <a:spcPts val="0"/>
                        </a:spcAft>
                        <a:buClrTx/>
                        <a:buSzTx/>
                        <a:buFontTx/>
                        <a:buNone/>
                        <a:tabLst/>
                        <a:defRPr/>
                      </a:pPr>
                      <a:r>
                        <a:rPr lang="es-GT" sz="1200" b="0" baseline="0" dirty="0" smtClean="0">
                          <a:latin typeface="+mj-lt"/>
                          <a:cs typeface="Helvetica" pitchFamily="34" charset="0"/>
                        </a:rPr>
                        <a:t>                       </a:t>
                      </a:r>
                      <a:r>
                        <a:rPr lang="es-GT" sz="1050" b="0" baseline="0" dirty="0" smtClean="0">
                          <a:latin typeface="+mj-lt"/>
                          <a:cs typeface="Helvetica" pitchFamily="34" charset="0"/>
                        </a:rPr>
                        <a:t>Hacia</a:t>
                      </a:r>
                      <a:r>
                        <a:rPr lang="es-GT" sz="1050" b="0" i="1" dirty="0" smtClean="0">
                          <a:latin typeface="+mj-lt"/>
                          <a:cs typeface="Helvetica" pitchFamily="34" charset="0"/>
                        </a:rPr>
                        <a:t> </a:t>
                      </a:r>
                      <a:r>
                        <a:rPr lang="es-GT" sz="1050" b="0" i="1" u="none" dirty="0" smtClean="0">
                          <a:solidFill>
                            <a:schemeClr val="tx1"/>
                          </a:solidFill>
                          <a:effectLst/>
                          <a:latin typeface="+mj-lt"/>
                        </a:rPr>
                        <a:t>RL.5.3 DOK2 - Cl</a:t>
                      </a:r>
                    </a:p>
                  </a:txBody>
                  <a:tcPr marL="97155" marR="97155" marT="47897" marB="47897"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C</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lnL w="12700" cap="flat" cmpd="sng" algn="ctr">
                      <a:solidFill>
                        <a:schemeClr val="bg1"/>
                      </a:solidFill>
                      <a:prstDash val="solid"/>
                      <a:round/>
                      <a:headEnd type="none" w="med" len="med"/>
                      <a:tailEnd type="none" w="med" len="med"/>
                    </a:lnL>
                    <a:solidFill>
                      <a:schemeClr val="bg2"/>
                    </a:solidFill>
                  </a:tcPr>
                </a:tc>
              </a:tr>
              <a:tr h="31350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7</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sng" baseline="0" dirty="0" smtClean="0">
                          <a:solidFill>
                            <a:schemeClr val="tx1"/>
                          </a:solidFill>
                          <a:effectLst>
                            <a:outerShdw blurRad="38100" dist="38100" dir="2700000" algn="tl">
                              <a:srgbClr val="000000">
                                <a:alpha val="43137"/>
                              </a:srgbClr>
                            </a:outerShdw>
                          </a:effectLst>
                          <a:latin typeface="+mj-lt"/>
                        </a:rPr>
                        <a:t>Respuesta construida Texto literario </a:t>
                      </a:r>
                      <a:r>
                        <a:rPr lang="es-GT" sz="1200" b="0" i="1" u="sng" dirty="0" smtClean="0">
                          <a:solidFill>
                            <a:schemeClr val="tx1"/>
                          </a:solidFill>
                          <a:latin typeface="+mj-lt"/>
                          <a:cs typeface="Helvetica" pitchFamily="34" charset="0"/>
                        </a:rPr>
                        <a:t> </a:t>
                      </a:r>
                      <a:r>
                        <a:rPr lang="es-GT" sz="1050" b="0" i="1" dirty="0" smtClean="0">
                          <a:solidFill>
                            <a:schemeClr val="tx1"/>
                          </a:solidFill>
                          <a:latin typeface="+mj-lt"/>
                          <a:cs typeface="Helvetica" pitchFamily="34" charset="0"/>
                        </a:rPr>
                        <a:t>Hacia </a:t>
                      </a:r>
                      <a:r>
                        <a:rPr lang="es-GT" sz="1050" b="0" i="1" u="none" dirty="0" smtClean="0">
                          <a:solidFill>
                            <a:schemeClr val="tx1"/>
                          </a:solidFill>
                          <a:effectLst/>
                          <a:latin typeface="+mj-lt"/>
                        </a:rPr>
                        <a:t>RL.5.2 DOK2 - Cl</a:t>
                      </a:r>
                    </a:p>
                  </a:txBody>
                  <a:tcPr marL="97155" marR="97155" marT="47897" marB="47897" anchor="ctr">
                    <a:lnT w="12700" cmpd="sng">
                      <a:noFill/>
                    </a:lnT>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2</a:t>
                      </a:r>
                      <a:r>
                        <a:rPr lang="es-GT" sz="1200" b="1" baseline="0" dirty="0" smtClean="0">
                          <a:solidFill>
                            <a:schemeClr val="tx1"/>
                          </a:solidFill>
                          <a:effectLst>
                            <a:outerShdw blurRad="38100" dist="38100" dir="2700000" algn="tl">
                              <a:srgbClr val="000000">
                                <a:alpha val="43137"/>
                              </a:srgbClr>
                            </a:outerShdw>
                          </a:effectLst>
                          <a:latin typeface="+mj-lt"/>
                        </a:rPr>
                        <a:t> pts.</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a:t>
                      </a:r>
                      <a:r>
                        <a:rPr lang="es-GT" sz="1200" b="1" u="sng" baseline="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8</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Respuesta</a:t>
                      </a:r>
                      <a:r>
                        <a:rPr lang="es-GT" sz="1200" b="1" u="sng" baseline="0" dirty="0" smtClean="0">
                          <a:solidFill>
                            <a:schemeClr val="tx1"/>
                          </a:solidFill>
                          <a:effectLst>
                            <a:outerShdw blurRad="38100" dist="38100" dir="2700000" algn="tl">
                              <a:srgbClr val="000000">
                                <a:alpha val="43137"/>
                              </a:srgbClr>
                            </a:outerShdw>
                          </a:effectLst>
                          <a:latin typeface="+mj-lt"/>
                        </a:rPr>
                        <a:t> construida Texto literario</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050" b="0" u="none" baseline="0" dirty="0" smtClean="0">
                          <a:solidFill>
                            <a:schemeClr val="tx1"/>
                          </a:solidFill>
                          <a:effectLst/>
                          <a:latin typeface="+mj-lt"/>
                        </a:rPr>
                        <a:t>Hacia </a:t>
                      </a:r>
                      <a:r>
                        <a:rPr lang="es-GT" sz="1050" b="0" i="1" u="none" dirty="0" smtClean="0">
                          <a:solidFill>
                            <a:schemeClr val="tx1"/>
                          </a:solidFill>
                          <a:effectLst/>
                          <a:latin typeface="+mj-lt"/>
                        </a:rPr>
                        <a:t>RL.5.3 DOK3</a:t>
                      </a:r>
                      <a:r>
                        <a:rPr lang="es-GT" sz="1050" b="0" i="1" u="none" baseline="0" dirty="0" smtClean="0">
                          <a:solidFill>
                            <a:schemeClr val="tx1"/>
                          </a:solidFill>
                          <a:effectLst/>
                          <a:latin typeface="+mj-lt"/>
                        </a:rPr>
                        <a:t> - Cu</a:t>
                      </a:r>
                      <a:endParaRPr lang="es-GT" sz="1050" b="0" i="1" u="none" dirty="0" smtClean="0">
                        <a:solidFill>
                          <a:schemeClr val="tx1"/>
                        </a:solidFill>
                        <a:effectLst/>
                        <a:latin typeface="+mj-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3</a:t>
                      </a:r>
                      <a:r>
                        <a:rPr lang="es-GT" sz="1200" b="1" baseline="0" dirty="0" smtClean="0">
                          <a:solidFill>
                            <a:schemeClr val="tx1"/>
                          </a:solidFill>
                          <a:effectLst>
                            <a:outerShdw blurRad="38100" dist="38100" dir="2700000" algn="tl">
                              <a:srgbClr val="000000">
                                <a:alpha val="43137"/>
                              </a:srgbClr>
                            </a:outerShdw>
                          </a:effectLst>
                          <a:latin typeface="+mj-lt"/>
                        </a:rPr>
                        <a:t> pts.</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9</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¿Por qué la palabra troposfera proviene de la palabra griega tropo? </a:t>
                      </a:r>
                      <a:r>
                        <a:rPr kumimoji="0" lang="es-GT" sz="1050" b="0" i="1" u="none" strike="noStrike" kern="1200" cap="none" spc="0" normalizeH="0" baseline="0" noProof="0" dirty="0" smtClean="0">
                          <a:ln>
                            <a:noFill/>
                          </a:ln>
                          <a:solidFill>
                            <a:prstClr val="black"/>
                          </a:solidFill>
                          <a:effectLst/>
                          <a:uLnTx/>
                          <a:uFillTx/>
                          <a:latin typeface="+mj-lt"/>
                          <a:cs typeface="Helvetica" pitchFamily="34" charset="0"/>
                        </a:rPr>
                        <a:t>Hacia </a:t>
                      </a:r>
                      <a:r>
                        <a:rPr lang="es-GT" sz="1050" b="0" i="1" u="none" baseline="0" dirty="0" smtClean="0">
                          <a:solidFill>
                            <a:schemeClr val="tx1"/>
                          </a:solidFill>
                          <a:effectLst/>
                          <a:latin typeface="+mj-lt"/>
                        </a:rPr>
                        <a:t>RI.5.1 DOK2 - </a:t>
                      </a:r>
                      <a:r>
                        <a:rPr lang="es-GT" sz="1050" b="0" i="1" u="none" baseline="0" dirty="0" err="1" smtClean="0">
                          <a:solidFill>
                            <a:schemeClr val="tx1"/>
                          </a:solidFill>
                          <a:effectLst/>
                          <a:latin typeface="+mj-lt"/>
                        </a:rPr>
                        <a:t>Cj</a:t>
                      </a:r>
                      <a:endParaRPr lang="es-GT" sz="1200" b="0" i="1" u="none" baseline="0" dirty="0" smtClean="0">
                        <a:solidFill>
                          <a:schemeClr val="tx1"/>
                        </a:solidFill>
                        <a:effectLst/>
                        <a:latin typeface="+mj-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C</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256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10</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¿Qué significa la palabra composición en este texto? </a:t>
                      </a:r>
                      <a:r>
                        <a:rPr lang="es-GT" sz="1050" b="0" i="1" baseline="0" dirty="0" smtClean="0">
                          <a:latin typeface="+mj-lt"/>
                          <a:cs typeface="Helvetica" pitchFamily="34" charset="0"/>
                        </a:rPr>
                        <a:t>Hacia </a:t>
                      </a:r>
                      <a:r>
                        <a:rPr lang="es-GT" sz="1050" b="0" i="1" u="none" dirty="0" smtClean="0">
                          <a:solidFill>
                            <a:schemeClr val="tx1"/>
                          </a:solidFill>
                          <a:effectLst/>
                          <a:latin typeface="+mj-lt"/>
                        </a:rPr>
                        <a:t>RI.5.1 DOK2 - Cl</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B</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18218">
                <a:tc>
                  <a:txBody>
                    <a:bodyPr/>
                    <a:lstStyle/>
                    <a:p>
                      <a:r>
                        <a:rPr lang="es-GT" sz="1200" b="1" u="sng" dirty="0" smtClean="0">
                          <a:solidFill>
                            <a:schemeClr val="tx1"/>
                          </a:solidFill>
                          <a:effectLst>
                            <a:outerShdw blurRad="38100" dist="38100" dir="2700000" algn="tl">
                              <a:srgbClr val="000000">
                                <a:alpha val="43137"/>
                              </a:srgbClr>
                            </a:outerShdw>
                          </a:effectLst>
                          <a:latin typeface="+mj-lt"/>
                        </a:rPr>
                        <a:t>Pregunta 11</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0" dirty="0" smtClean="0">
                          <a:latin typeface="+mj-lt"/>
                          <a:cs typeface="Helvetica" pitchFamily="34" charset="0"/>
                        </a:rPr>
                        <a:t> </a:t>
                      </a:r>
                      <a:r>
                        <a:rPr lang="es-419" sz="1200" dirty="0" smtClean="0">
                          <a:latin typeface="+mj-lt"/>
                        </a:rPr>
                        <a:t>Un título alternativo para este texto podría ser:</a:t>
                      </a:r>
                      <a:r>
                        <a:rPr lang="es-419" sz="1200" baseline="0" dirty="0" smtClean="0">
                          <a:latin typeface="+mj-lt"/>
                        </a:rPr>
                        <a:t>   </a:t>
                      </a:r>
                      <a:r>
                        <a:rPr lang="es-GT" sz="1200" baseline="0" dirty="0" smtClean="0">
                          <a:latin typeface="+mj-lt"/>
                        </a:rPr>
                        <a:t> </a:t>
                      </a:r>
                      <a:r>
                        <a:rPr lang="es-GT" sz="1050" b="0" i="1" baseline="0" dirty="0" smtClean="0">
                          <a:latin typeface="+mj-lt"/>
                          <a:cs typeface="Helvetica" pitchFamily="34" charset="0"/>
                        </a:rPr>
                        <a:t>Hacia </a:t>
                      </a:r>
                      <a:r>
                        <a:rPr lang="es-GT" sz="1050" b="0" i="1" u="none" baseline="0" dirty="0" smtClean="0">
                          <a:solidFill>
                            <a:schemeClr val="tx1"/>
                          </a:solidFill>
                          <a:effectLst/>
                          <a:latin typeface="+mj-lt"/>
                        </a:rPr>
                        <a:t>RI.R.2 DOK2 - Ci</a:t>
                      </a:r>
                      <a:endParaRPr lang="es-GT" sz="1050" b="0" i="1" u="none" kern="1200" dirty="0" smtClean="0">
                        <a:solidFill>
                          <a:schemeClr val="tx1"/>
                        </a:solidFill>
                        <a:effectLst/>
                        <a:latin typeface="+mj-lt"/>
                        <a:ea typeface="+mn-ea"/>
                        <a:cs typeface="+mn-cs"/>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D</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solidFill>
                      <a:schemeClr val="bg1">
                        <a:lumMod val="85000"/>
                      </a:schemeClr>
                    </a:solidFill>
                  </a:tcPr>
                </a:tc>
              </a:tr>
              <a:tr h="0">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12</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¿Cuál de los siguientes grupos de declaraciones identifican dos ideas principales del texto? </a:t>
                      </a:r>
                      <a:r>
                        <a:rPr lang="es-419" sz="1200" baseline="0" dirty="0" smtClean="0">
                          <a:latin typeface="+mj-lt"/>
                        </a:rPr>
                        <a:t> </a:t>
                      </a:r>
                      <a:r>
                        <a:rPr lang="es-GT" sz="1050" b="0" i="1" u="none" kern="1200" baseline="0" dirty="0" smtClean="0">
                          <a:solidFill>
                            <a:schemeClr val="tx1"/>
                          </a:solidFill>
                          <a:effectLst/>
                          <a:latin typeface="+mj-lt"/>
                          <a:ea typeface="+mn-ea"/>
                          <a:cs typeface="+mn-cs"/>
                        </a:rPr>
                        <a:t>Hacia  RI.5.2 DOK2 - </a:t>
                      </a:r>
                      <a:r>
                        <a:rPr lang="es-GT" sz="1050" b="0" i="1" u="none" kern="1200" baseline="0" dirty="0" err="1" smtClean="0">
                          <a:solidFill>
                            <a:schemeClr val="tx1"/>
                          </a:solidFill>
                          <a:effectLst/>
                          <a:latin typeface="+mj-lt"/>
                          <a:ea typeface="+mn-ea"/>
                          <a:cs typeface="+mn-cs"/>
                        </a:rPr>
                        <a:t>Ck</a:t>
                      </a:r>
                      <a:endParaRPr lang="es-GT" sz="1050" b="0" i="1" u="none" kern="1200" baseline="0" dirty="0" smtClean="0">
                        <a:solidFill>
                          <a:schemeClr val="tx1"/>
                        </a:solidFill>
                        <a:effectLst/>
                        <a:latin typeface="+mj-lt"/>
                        <a:ea typeface="+mn-ea"/>
                        <a:cs typeface="+mn-cs"/>
                      </a:endParaRPr>
                    </a:p>
                  </a:txBody>
                  <a:tcPr marL="97155" marR="97155" marT="47897" marB="47897" anchor="ctr">
                    <a:solidFill>
                      <a:schemeClr val="bg2"/>
                    </a:solidFill>
                  </a:tcPr>
                </a:tc>
                <a:tc>
                  <a:txBody>
                    <a:bodyPr/>
                    <a:lstStyle/>
                    <a:p>
                      <a:pPr algn="ctr"/>
                      <a:r>
                        <a:rPr lang="es-GT" sz="1200" baseline="0" dirty="0" smtClean="0">
                          <a:latin typeface="+mj-lt"/>
                        </a:rPr>
                        <a:t> </a:t>
                      </a:r>
                      <a:r>
                        <a:rPr lang="es-GT" sz="1200" b="1" baseline="0" dirty="0" smtClean="0">
                          <a:effectLst>
                            <a:outerShdw blurRad="38100" dist="38100" dir="2700000" algn="tl">
                              <a:srgbClr val="000000">
                                <a:alpha val="43137"/>
                              </a:srgbClr>
                            </a:outerShdw>
                          </a:effectLst>
                          <a:latin typeface="+mj-lt"/>
                        </a:rPr>
                        <a:t>B</a:t>
                      </a:r>
                      <a:endParaRPr lang="es-GT" sz="1200" b="1" dirty="0">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13</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Basado en el diagrama, </a:t>
                      </a:r>
                      <a:r>
                        <a:rPr lang="en-US" sz="1200" dirty="0" smtClean="0">
                          <a:latin typeface="+mj-lt"/>
                        </a:rPr>
                        <a:t>¿</a:t>
                      </a:r>
                      <a:r>
                        <a:rPr lang="es-419" sz="1200" dirty="0" smtClean="0">
                          <a:latin typeface="+mj-lt"/>
                        </a:rPr>
                        <a:t>qué dos capas de la atmósfera están más cercanas a la tierra?</a:t>
                      </a:r>
                    </a:p>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0" i="1" dirty="0" smtClean="0">
                          <a:latin typeface="+mj-lt"/>
                          <a:cs typeface="Helvetica" pitchFamily="34" charset="0"/>
                        </a:rPr>
                        <a:t>                         </a:t>
                      </a:r>
                      <a:r>
                        <a:rPr lang="es-GT" sz="1050" b="0" i="1" dirty="0" smtClean="0">
                          <a:latin typeface="+mj-lt"/>
                          <a:cs typeface="Helvetica" pitchFamily="34" charset="0"/>
                        </a:rPr>
                        <a:t>Ha</a:t>
                      </a:r>
                      <a:r>
                        <a:rPr lang="es-GT" sz="1200" b="0" i="1" dirty="0" smtClean="0">
                          <a:latin typeface="+mj-lt"/>
                          <a:cs typeface="Helvetica" pitchFamily="34" charset="0"/>
                        </a:rPr>
                        <a:t>c</a:t>
                      </a:r>
                      <a:r>
                        <a:rPr lang="es-GT" sz="1050" b="0" i="1" dirty="0" smtClean="0">
                          <a:latin typeface="+mj-lt"/>
                          <a:cs typeface="Helvetica" pitchFamily="34" charset="0"/>
                        </a:rPr>
                        <a:t>ia</a:t>
                      </a:r>
                      <a:r>
                        <a:rPr lang="es-GT" sz="1050" b="0" i="1" baseline="0" dirty="0" smtClean="0">
                          <a:latin typeface="+mj-lt"/>
                          <a:cs typeface="Helvetica" pitchFamily="34" charset="0"/>
                        </a:rPr>
                        <a:t> </a:t>
                      </a:r>
                      <a:r>
                        <a:rPr lang="es-GT" sz="1050" b="0" i="1" u="none" dirty="0" smtClean="0">
                          <a:solidFill>
                            <a:schemeClr val="tx1"/>
                          </a:solidFill>
                          <a:effectLst/>
                          <a:latin typeface="+mj-lt"/>
                        </a:rPr>
                        <a:t>RI.5.3 DOK2 - CL</a:t>
                      </a:r>
                    </a:p>
                  </a:txBody>
                  <a:tcPr marL="97155" marR="97155" marT="47897" marB="47897" anchor="ctr">
                    <a:solidFill>
                      <a:schemeClr val="bg1">
                        <a:lumMod val="85000"/>
                      </a:schemeClr>
                    </a:solidFill>
                  </a:tcPr>
                </a:tc>
                <a:tc>
                  <a:txBody>
                    <a:bodyPr/>
                    <a:lstStyle/>
                    <a:p>
                      <a:pPr algn="ctr"/>
                      <a:r>
                        <a:rPr lang="es-GT" sz="1200" b="1" i="0" dirty="0" smtClean="0">
                          <a:effectLst>
                            <a:outerShdw blurRad="38100" dist="38100" dir="2700000" algn="tl">
                              <a:srgbClr val="000000">
                                <a:alpha val="43137"/>
                              </a:srgbClr>
                            </a:outerShdw>
                          </a:effectLst>
                          <a:latin typeface="+mj-lt"/>
                        </a:rPr>
                        <a:t>D</a:t>
                      </a:r>
                      <a:endParaRPr lang="es-GT" sz="1200" b="1" i="0" dirty="0">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14</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¿Por qué la presión de aire es mayor en la troposfera? </a:t>
                      </a:r>
                      <a:r>
                        <a:rPr lang="es-GT" sz="1200" dirty="0" smtClean="0">
                          <a:latin typeface="+mj-lt"/>
                        </a:rPr>
                        <a:t> </a:t>
                      </a:r>
                      <a:r>
                        <a:rPr lang="es-GT" sz="1050" b="0" i="1" baseline="0" dirty="0" smtClean="0">
                          <a:latin typeface="+mj-lt"/>
                          <a:cs typeface="Helvetica" pitchFamily="34" charset="0"/>
                        </a:rPr>
                        <a:t>Hacia</a:t>
                      </a:r>
                      <a:r>
                        <a:rPr lang="es-GT" sz="1050" b="0" i="1" dirty="0" smtClean="0">
                          <a:latin typeface="+mj-lt"/>
                          <a:cs typeface="Helvetica" pitchFamily="34" charset="0"/>
                        </a:rPr>
                        <a:t> </a:t>
                      </a:r>
                      <a:r>
                        <a:rPr lang="es-GT" sz="1050" b="0" i="1" u="none" dirty="0" smtClean="0">
                          <a:solidFill>
                            <a:schemeClr val="tx1"/>
                          </a:solidFill>
                          <a:effectLst/>
                          <a:latin typeface="+mj-lt"/>
                        </a:rPr>
                        <a:t>RI.5.3 DOK2 Cu</a:t>
                      </a:r>
                    </a:p>
                  </a:txBody>
                  <a:tcPr marL="97155" marR="97155" marT="47897" marB="47897" anchor="ctr">
                    <a:solidFill>
                      <a:schemeClr val="bg2"/>
                    </a:solidFill>
                  </a:tcPr>
                </a:tc>
                <a:tc>
                  <a:txBody>
                    <a:bodyPr/>
                    <a:lstStyle/>
                    <a:p>
                      <a:pPr algn="ctr"/>
                      <a:r>
                        <a:rPr lang="es-GT" sz="1200" b="1" dirty="0" smtClean="0">
                          <a:effectLst>
                            <a:outerShdw blurRad="38100" dist="38100" dir="2700000" algn="tl">
                              <a:srgbClr val="000000">
                                <a:alpha val="43137"/>
                              </a:srgbClr>
                            </a:outerShdw>
                          </a:effectLst>
                          <a:latin typeface="+mj-lt"/>
                        </a:rPr>
                        <a:t>A</a:t>
                      </a:r>
                      <a:endParaRPr lang="es-GT" sz="1200" b="1" dirty="0">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15</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Respuesta</a:t>
                      </a:r>
                      <a:r>
                        <a:rPr lang="es-GT" sz="1200" b="1" u="sng" baseline="0" dirty="0" smtClean="0">
                          <a:solidFill>
                            <a:schemeClr val="tx1"/>
                          </a:solidFill>
                          <a:effectLst>
                            <a:outerShdw blurRad="38100" dist="38100" dir="2700000" algn="tl">
                              <a:srgbClr val="000000">
                                <a:alpha val="43137"/>
                              </a:srgbClr>
                            </a:outerShdw>
                          </a:effectLst>
                          <a:latin typeface="+mj-lt"/>
                        </a:rPr>
                        <a:t> construida Texto informativo</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none" dirty="0" smtClean="0">
                          <a:solidFill>
                            <a:schemeClr val="tx1"/>
                          </a:solidFill>
                          <a:effectLst>
                            <a:outerShdw blurRad="38100" dist="38100" dir="2700000" algn="tl">
                              <a:srgbClr val="000000">
                                <a:alpha val="43137"/>
                              </a:srgbClr>
                            </a:outerShdw>
                          </a:effectLst>
                          <a:latin typeface="+mj-lt"/>
                        </a:rPr>
                        <a:t>    </a:t>
                      </a:r>
                      <a:r>
                        <a:rPr lang="es-GT" sz="1050" b="0" i="1" u="none" baseline="0" dirty="0" smtClean="0">
                          <a:solidFill>
                            <a:schemeClr val="tx1"/>
                          </a:solidFill>
                          <a:effectLst/>
                          <a:latin typeface="+mj-lt"/>
                        </a:rPr>
                        <a:t>Hacia RI.5.2 DOK2 - Cl</a:t>
                      </a:r>
                      <a:endParaRPr lang="es-GT" sz="1050" b="0" i="1" u="none" kern="1200" dirty="0" smtClean="0">
                        <a:solidFill>
                          <a:schemeClr val="tx1"/>
                        </a:solidFill>
                        <a:effectLst/>
                        <a:latin typeface="+mj-lt"/>
                        <a:ea typeface="+mn-ea"/>
                        <a:cs typeface="+mn-cs"/>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RI.5.2</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1706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16</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Respuesta construida</a:t>
                      </a:r>
                      <a:r>
                        <a:rPr lang="es-GT" sz="1200" b="1" u="sng" baseline="0" dirty="0" smtClean="0">
                          <a:solidFill>
                            <a:schemeClr val="tx1"/>
                          </a:solidFill>
                          <a:effectLst>
                            <a:outerShdw blurRad="38100" dist="38100" dir="2700000" algn="tl">
                              <a:srgbClr val="000000">
                                <a:alpha val="43137"/>
                              </a:srgbClr>
                            </a:outerShdw>
                          </a:effectLst>
                          <a:latin typeface="+mj-lt"/>
                        </a:rPr>
                        <a:t> Texto informativo</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050" b="0" i="1" u="none" baseline="0" dirty="0" smtClean="0">
                          <a:solidFill>
                            <a:schemeClr val="tx1"/>
                          </a:solidFill>
                          <a:effectLst/>
                          <a:latin typeface="+mj-lt"/>
                        </a:rPr>
                        <a:t>Hacia RI.5.3 DOK3 - </a:t>
                      </a:r>
                      <a:r>
                        <a:rPr lang="es-GT" sz="1050" b="0" i="1" u="none" baseline="0" dirty="0" err="1" smtClean="0">
                          <a:solidFill>
                            <a:schemeClr val="tx1"/>
                          </a:solidFill>
                          <a:effectLst/>
                          <a:latin typeface="+mj-lt"/>
                        </a:rPr>
                        <a:t>Anz</a:t>
                      </a:r>
                      <a:endParaRPr lang="es-GT" sz="1200" b="1" u="sng"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RI.5.3</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kern="1200" dirty="0" smtClean="0">
                          <a:solidFill>
                            <a:schemeClr val="tx1"/>
                          </a:solidFill>
                          <a:effectLst>
                            <a:outerShdw blurRad="38100" dist="38100" dir="2700000" algn="tl">
                              <a:srgbClr val="000000">
                                <a:alpha val="43137"/>
                              </a:srgbClr>
                            </a:outerShdw>
                          </a:effectLst>
                          <a:latin typeface="+mj-lt"/>
                          <a:ea typeface="+mn-ea"/>
                          <a:cs typeface="+mn-cs"/>
                        </a:rPr>
                        <a:t>Escribir y Revisar</a:t>
                      </a: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1118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17</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Escrito</a:t>
                      </a:r>
                      <a:r>
                        <a:rPr lang="es-GT" sz="1200" b="1" u="sng" baseline="0" dirty="0" smtClean="0">
                          <a:solidFill>
                            <a:schemeClr val="tx1"/>
                          </a:solidFill>
                          <a:effectLst>
                            <a:outerShdw blurRad="38100" dist="38100" dir="2700000" algn="tl">
                              <a:srgbClr val="000000">
                                <a:alpha val="43137"/>
                              </a:srgbClr>
                            </a:outerShdw>
                          </a:effectLst>
                          <a:latin typeface="+mj-lt"/>
                        </a:rPr>
                        <a:t> Breve</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050" b="0" i="1" u="none" baseline="0" dirty="0" smtClean="0">
                          <a:solidFill>
                            <a:schemeClr val="tx1"/>
                          </a:solidFill>
                          <a:effectLst/>
                          <a:latin typeface="+mj-lt"/>
                        </a:rPr>
                        <a:t>Hacia W.5.1a</a:t>
                      </a:r>
                      <a:endParaRPr lang="es-GT" sz="1050" b="1" u="sng" dirty="0" smtClean="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3</a:t>
                      </a:r>
                      <a:r>
                        <a:rPr lang="es-GT" sz="1200" b="1" baseline="0" dirty="0" smtClean="0">
                          <a:solidFill>
                            <a:schemeClr val="tx1"/>
                          </a:solidFill>
                          <a:effectLst>
                            <a:outerShdw blurRad="38100" dist="38100" dir="2700000" algn="tl">
                              <a:srgbClr val="000000">
                                <a:alpha val="43137"/>
                              </a:srgbClr>
                            </a:outerShdw>
                          </a:effectLst>
                          <a:latin typeface="+mj-lt"/>
                        </a:rPr>
                        <a:t> pts.</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23230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18</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sng" baseline="0" dirty="0" smtClean="0">
                          <a:solidFill>
                            <a:schemeClr val="tx1"/>
                          </a:solidFill>
                          <a:effectLst>
                            <a:outerShdw blurRad="38100" dist="38100" dir="2700000" algn="tl">
                              <a:srgbClr val="000000">
                                <a:alpha val="43137"/>
                              </a:srgbClr>
                            </a:outerShdw>
                          </a:effectLst>
                          <a:latin typeface="+mj-lt"/>
                        </a:rPr>
                        <a:t>Parte A </a:t>
                      </a:r>
                      <a:r>
                        <a:rPr lang="es-GT" sz="1050" b="0" i="1" u="none" baseline="0" dirty="0" smtClean="0">
                          <a:solidFill>
                            <a:schemeClr val="tx1"/>
                          </a:solidFill>
                          <a:effectLst/>
                          <a:latin typeface="+mj-lt"/>
                        </a:rPr>
                        <a:t>Hacia W.5.1b</a:t>
                      </a:r>
                      <a:endParaRPr lang="es-GT" sz="1050" u="sng" dirty="0" smtClean="0">
                        <a:solidFill>
                          <a:srgbClr val="E331BD"/>
                        </a:solidFill>
                        <a:latin typeface="+mj-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C</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5487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18</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GT" sz="1200" b="1" u="sng" baseline="0" dirty="0" smtClean="0">
                          <a:solidFill>
                            <a:schemeClr val="tx1"/>
                          </a:solidFill>
                          <a:effectLst>
                            <a:outerShdw blurRad="38100" dist="38100" dir="2700000" algn="tl">
                              <a:srgbClr val="000000">
                                <a:alpha val="43137"/>
                              </a:srgbClr>
                            </a:outerShdw>
                          </a:effectLst>
                          <a:latin typeface="+mj-lt"/>
                        </a:rPr>
                        <a:t>Parte B </a:t>
                      </a:r>
                      <a:r>
                        <a:rPr lang="es-GT" sz="1050" b="0" i="1" u="none" baseline="0" dirty="0" smtClean="0">
                          <a:solidFill>
                            <a:schemeClr val="tx1"/>
                          </a:solidFill>
                          <a:effectLst/>
                          <a:latin typeface="+mj-lt"/>
                        </a:rPr>
                        <a:t>Hacia W.5.1b</a:t>
                      </a:r>
                      <a:endParaRPr lang="es-GT" sz="1200" u="sng" dirty="0" smtClean="0">
                        <a:solidFill>
                          <a:srgbClr val="E331BD"/>
                        </a:solidFill>
                        <a:latin typeface="+mj-l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A</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r h="319315">
                <a:tc>
                  <a:txBody>
                    <a:bodyPr/>
                    <a:lstStyle/>
                    <a:p>
                      <a:pPr marL="858838" marR="0" lvl="0" indent="-858838" algn="l" defTabSz="1018809"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a:t>
                      </a:r>
                      <a:r>
                        <a:rPr lang="es-GT" sz="1200" b="1" u="sng" baseline="0" dirty="0" smtClean="0">
                          <a:solidFill>
                            <a:schemeClr val="tx1"/>
                          </a:solidFill>
                          <a:effectLst>
                            <a:outerShdw blurRad="38100" dist="38100" dir="2700000" algn="tl">
                              <a:srgbClr val="000000">
                                <a:alpha val="43137"/>
                              </a:srgbClr>
                            </a:outerShdw>
                          </a:effectLst>
                          <a:latin typeface="+mj-lt"/>
                        </a:rPr>
                        <a:t> </a:t>
                      </a:r>
                      <a:r>
                        <a:rPr lang="es-GT" sz="1200" b="1" u="sng" dirty="0" smtClean="0">
                          <a:solidFill>
                            <a:schemeClr val="tx1"/>
                          </a:solidFill>
                          <a:effectLst>
                            <a:outerShdw blurRad="38100" dist="38100" dir="2700000" algn="tl">
                              <a:srgbClr val="000000">
                                <a:alpha val="43137"/>
                              </a:srgbClr>
                            </a:outerShdw>
                          </a:effectLst>
                          <a:latin typeface="+mj-lt"/>
                        </a:rPr>
                        <a:t>19</a:t>
                      </a:r>
                      <a:r>
                        <a:rPr lang="es-GT" sz="1200" b="1" u="none" dirty="0" smtClean="0">
                          <a:solidFill>
                            <a:schemeClr val="tx1"/>
                          </a:solidFill>
                          <a:effectLst>
                            <a:outerShdw blurRad="38100" dist="38100" dir="2700000" algn="tl">
                              <a:srgbClr val="000000">
                                <a:alpha val="43137"/>
                              </a:srgbClr>
                            </a:outerShdw>
                          </a:effectLst>
                          <a:latin typeface="+mj-lt"/>
                        </a:rPr>
                        <a:t> </a:t>
                      </a:r>
                      <a:r>
                        <a:rPr lang="es-GT" sz="1200" b="1" u="none" baseline="0" dirty="0" smtClean="0">
                          <a:solidFill>
                            <a:schemeClr val="tx1"/>
                          </a:solidFill>
                          <a:effectLst>
                            <a:outerShdw blurRad="38100" dist="38100" dir="2700000" algn="tl">
                              <a:srgbClr val="000000">
                                <a:alpha val="43137"/>
                              </a:srgbClr>
                            </a:outerShdw>
                          </a:effectLst>
                          <a:latin typeface="+mj-lt"/>
                        </a:rPr>
                        <a:t> </a:t>
                      </a:r>
                      <a:r>
                        <a:rPr lang="es-419" sz="1200" dirty="0" smtClean="0">
                          <a:latin typeface="+mj-lt"/>
                        </a:rPr>
                        <a:t>Combina las dos oraciones de la mejor manera, sin cambiar el sentido de las oraciones originales.</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C</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2"/>
                    </a:solidFill>
                  </a:tcPr>
                </a:tc>
              </a:tr>
              <a:tr h="464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latin typeface="+mj-lt"/>
                        </a:rPr>
                        <a:t>Pregunta 20</a:t>
                      </a:r>
                      <a:r>
                        <a:rPr lang="es-GT" sz="1200" b="1" u="none" dirty="0" smtClean="0">
                          <a:solidFill>
                            <a:schemeClr val="tx1"/>
                          </a:solidFill>
                          <a:effectLst>
                            <a:outerShdw blurRad="38100" dist="38100" dir="2700000" algn="tl">
                              <a:srgbClr val="000000">
                                <a:alpha val="43137"/>
                              </a:srgbClr>
                            </a:outerShdw>
                          </a:effectLst>
                          <a:latin typeface="+mj-lt"/>
                        </a:rPr>
                        <a:t>   </a:t>
                      </a:r>
                      <a:r>
                        <a:rPr lang="es-419" sz="1200" kern="1200" dirty="0" smtClean="0">
                          <a:solidFill>
                            <a:schemeClr val="dk1"/>
                          </a:solidFill>
                          <a:latin typeface="+mj-lt"/>
                          <a:ea typeface="+mn-ea"/>
                          <a:cs typeface="+mn-cs"/>
                        </a:rPr>
                        <a:t>Lee la oración y responde la siguiente pregunta</a:t>
                      </a:r>
                      <a:r>
                        <a:rPr lang="en-US" sz="1200" strike="noStrike" dirty="0" smtClean="0">
                          <a:solidFill>
                            <a:schemeClr val="tx1"/>
                          </a:solidFill>
                          <a:latin typeface="+mj-lt"/>
                        </a:rPr>
                        <a:t>.  </a:t>
                      </a:r>
                      <a:r>
                        <a:rPr kumimoji="0" lang="es-GT" sz="1050" b="0" i="1" u="none" strike="noStrike" kern="1200" cap="none" spc="0" normalizeH="0" baseline="0" noProof="0" dirty="0" smtClean="0">
                          <a:ln>
                            <a:noFill/>
                          </a:ln>
                          <a:solidFill>
                            <a:schemeClr val="tx1"/>
                          </a:solidFill>
                          <a:effectLst/>
                          <a:uLnTx/>
                          <a:uFillTx/>
                          <a:latin typeface="+mj-lt"/>
                          <a:ea typeface="+mn-ea"/>
                          <a:cs typeface="Helvetica" panose="020B0604020202020204" pitchFamily="34" charset="0"/>
                        </a:rPr>
                        <a:t>L.5.1c</a:t>
                      </a:r>
                      <a:endParaRPr kumimoji="0" lang="es-GT" sz="1050" b="0" i="1" u="none" strike="sngStrike" kern="1200" cap="none" spc="0" normalizeH="0" baseline="0" noProof="0" dirty="0" smtClean="0">
                        <a:ln>
                          <a:noFill/>
                        </a:ln>
                        <a:solidFill>
                          <a:schemeClr val="tx1"/>
                        </a:solidFill>
                        <a:effectLst/>
                        <a:uLnTx/>
                        <a:uFillTx/>
                        <a:latin typeface="+mj-lt"/>
                        <a:ea typeface="+mn-ea"/>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GT" sz="1200" b="0" i="0" u="none" strike="noStrike" kern="1200" cap="none" spc="0" normalizeH="0" baseline="0" noProof="0" dirty="0" smtClean="0">
                        <a:ln>
                          <a:noFill/>
                        </a:ln>
                        <a:solidFill>
                          <a:prstClr val="black"/>
                        </a:solidFill>
                        <a:effectLst/>
                        <a:uLnTx/>
                        <a:uFillTx/>
                        <a:latin typeface="+mj-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latin typeface="+mj-lt"/>
                        </a:rPr>
                        <a:t>D</a:t>
                      </a:r>
                      <a:endParaRPr lang="es-GT" sz="1200" b="1" dirty="0">
                        <a:solidFill>
                          <a:schemeClr val="tx1"/>
                        </a:solidFill>
                        <a:effectLst>
                          <a:outerShdw blurRad="38100" dist="38100" dir="2700000" algn="tl">
                            <a:srgbClr val="000000">
                              <a:alpha val="43137"/>
                            </a:srgbClr>
                          </a:outerShdw>
                        </a:effectLst>
                        <a:latin typeface="+mj-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941137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5" name="Group 19"/>
          <p:cNvGrpSpPr/>
          <p:nvPr/>
        </p:nvGrpSpPr>
        <p:grpSpPr>
          <a:xfrm>
            <a:off x="835909" y="2149198"/>
            <a:ext cx="5829300" cy="4785002"/>
            <a:chOff x="786738" y="684174"/>
            <a:chExt cx="5486400" cy="4567502"/>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s-MX" sz="3400" b="1" dirty="0" smtClean="0">
                  <a:effectLst>
                    <a:outerShdw blurRad="38100" dist="38100" dir="2700000" algn="tl">
                      <a:srgbClr val="000000">
                        <a:alpha val="43137"/>
                      </a:srgbClr>
                    </a:outerShdw>
                  </a:effectLst>
                </a:rPr>
                <a:t>Copia del estudiante</a:t>
              </a:r>
            </a:p>
            <a:p>
              <a:r>
                <a:rPr lang="es-MX" sz="3400" b="1" dirty="0" smtClean="0">
                  <a:effectLst>
                    <a:outerShdw blurRad="38100" dist="38100" dir="2700000" algn="tl">
                      <a:srgbClr val="000000">
                        <a:alpha val="43137"/>
                      </a:srgbClr>
                    </a:outerShdw>
                  </a:effectLst>
                </a:rPr>
                <a:t>Pre-Evaluación Trimestre 1</a:t>
              </a:r>
            </a:p>
            <a:p>
              <a:endParaRPr lang="es-MX" sz="3400" b="1" dirty="0">
                <a:effectLst>
                  <a:outerShdw blurRad="38100" dist="38100" dir="2700000" algn="tl">
                    <a:srgbClr val="000000">
                      <a:alpha val="43137"/>
                    </a:srgbClr>
                  </a:outerShdw>
                </a:effectLst>
              </a:endParaRPr>
            </a:p>
            <a:p>
              <a:r>
                <a:rPr lang="es-MX" sz="3400" b="1" dirty="0" smtClean="0">
                  <a:effectLst>
                    <a:outerShdw blurRad="38100" dist="38100" dir="2700000" algn="tl">
                      <a:srgbClr val="000000">
                        <a:alpha val="43137"/>
                      </a:srgbClr>
                    </a:outerShdw>
                  </a:effectLst>
                </a:rPr>
                <a:t>Nombre___________________</a:t>
              </a:r>
              <a:endParaRPr lang="es-MX" sz="3400" b="1" dirty="0">
                <a:effectLst>
                  <a:outerShdw blurRad="38100" dist="38100" dir="2700000" algn="tl">
                    <a:srgbClr val="000000">
                      <a:alpha val="43137"/>
                    </a:srgbClr>
                  </a:outerShdw>
                </a:effectLst>
              </a:endParaRPr>
            </a:p>
          </p:txBody>
        </p:sp>
        <p:sp>
          <p:nvSpPr>
            <p:cNvPr id="9" name="Rectangle 8"/>
            <p:cNvSpPr/>
            <p:nvPr/>
          </p:nvSpPr>
          <p:spPr>
            <a:xfrm>
              <a:off x="2027912" y="684174"/>
              <a:ext cx="1735377" cy="837292"/>
            </a:xfrm>
            <a:prstGeom prst="rect">
              <a:avLst/>
            </a:prstGeom>
          </p:spPr>
          <p:txBody>
            <a:bodyPr wrap="none">
              <a:spAutoFit/>
            </a:bodyPr>
            <a:lstStyle/>
            <a:p>
              <a:r>
                <a:rPr lang="es-GT" sz="5100" b="1" dirty="0" smtClean="0">
                  <a:effectLst>
                    <a:outerShdw blurRad="38100" dist="38100" dir="2700000" algn="tl">
                      <a:srgbClr val="000000">
                        <a:alpha val="43137"/>
                      </a:srgbClr>
                    </a:outerShdw>
                  </a:effectLst>
                </a:rPr>
                <a:t>Grado</a:t>
              </a:r>
              <a:endParaRPr lang="es-GT"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81442" y="1789249"/>
            <a:ext cx="2285616" cy="3210929"/>
            <a:chOff x="4836537" y="-398954"/>
            <a:chExt cx="1888849" cy="2829083"/>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4939956" y="-398954"/>
              <a:ext cx="948774"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76265" y="555036"/>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922122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16</a:t>
            </a:fld>
            <a:endParaRPr lang="en-US" dirty="0">
              <a:solidFill>
                <a:schemeClr val="tx1"/>
              </a:solidFill>
            </a:endParaRPr>
          </a:p>
        </p:txBody>
      </p:sp>
      <p:sp>
        <p:nvSpPr>
          <p:cNvPr id="5" name="Rectangle 4"/>
          <p:cNvSpPr/>
          <p:nvPr/>
        </p:nvSpPr>
        <p:spPr>
          <a:xfrm>
            <a:off x="533400" y="381000"/>
            <a:ext cx="6400800" cy="8556188"/>
          </a:xfrm>
          <a:prstGeom prst="rect">
            <a:avLst/>
          </a:prstGeom>
        </p:spPr>
        <p:txBody>
          <a:bodyPr wrap="square">
            <a:spAutoFit/>
          </a:bodyPr>
          <a:lstStyle/>
          <a:p>
            <a:pPr algn="ctr"/>
            <a:r>
              <a:rPr lang="es-MX" sz="1100" b="1" dirty="0" smtClean="0"/>
              <a:t> </a:t>
            </a:r>
            <a:r>
              <a:rPr lang="es-MX" sz="1100" b="1" u="sng" dirty="0" smtClean="0"/>
              <a:t>Vestimenta en la Atmosfera</a:t>
            </a:r>
          </a:p>
          <a:p>
            <a:pPr algn="ctr"/>
            <a:r>
              <a:rPr lang="es-MX" sz="1100" i="1" dirty="0" smtClean="0"/>
              <a:t>Por Elizabeth Yeo</a:t>
            </a:r>
          </a:p>
          <a:p>
            <a:pPr algn="ctr"/>
            <a:endParaRPr lang="es-MX" sz="1100" i="1" dirty="0" smtClean="0"/>
          </a:p>
          <a:p>
            <a:r>
              <a:rPr lang="es-MX" sz="1100" dirty="0"/>
              <a:t>Cada </a:t>
            </a:r>
            <a:r>
              <a:rPr lang="es-MX" sz="1100" dirty="0" smtClean="0"/>
              <a:t>primavera, </a:t>
            </a:r>
            <a:r>
              <a:rPr lang="es-MX" sz="1100" dirty="0"/>
              <a:t>la </a:t>
            </a:r>
            <a:r>
              <a:rPr lang="es-MX" sz="1100" dirty="0" smtClean="0"/>
              <a:t>Escuela Primaria </a:t>
            </a:r>
            <a:r>
              <a:rPr lang="es-MX" sz="1100" dirty="0" err="1" smtClean="0"/>
              <a:t>Derwood</a:t>
            </a:r>
            <a:r>
              <a:rPr lang="es-MX" sz="1100" dirty="0" smtClean="0"/>
              <a:t> </a:t>
            </a:r>
            <a:r>
              <a:rPr lang="es-MX" sz="1100" dirty="0"/>
              <a:t>tiene una </a:t>
            </a:r>
            <a:r>
              <a:rPr lang="es-MX" sz="1100" dirty="0" smtClean="0"/>
              <a:t>feria de ciencias. </a:t>
            </a:r>
            <a:r>
              <a:rPr lang="es-MX" sz="1100" dirty="0"/>
              <a:t>Todos los estudiantes </a:t>
            </a:r>
            <a:r>
              <a:rPr lang="es-MX" sz="1100" dirty="0" smtClean="0"/>
              <a:t>de quinto </a:t>
            </a:r>
            <a:r>
              <a:rPr lang="es-MX" sz="1100" dirty="0"/>
              <a:t>grado en Derwood deben </a:t>
            </a:r>
            <a:r>
              <a:rPr lang="es-MX" sz="1100" dirty="0" smtClean="0"/>
              <a:t>planificar, </a:t>
            </a:r>
            <a:r>
              <a:rPr lang="es-MX" sz="1100" dirty="0"/>
              <a:t>completar y </a:t>
            </a:r>
            <a:r>
              <a:rPr lang="es-MX" sz="1100" dirty="0" smtClean="0"/>
              <a:t>presentar una exposición en </a:t>
            </a:r>
            <a:r>
              <a:rPr lang="es-MX" sz="1100" dirty="0"/>
              <a:t>la feria. Hemos recibido una lista </a:t>
            </a:r>
            <a:r>
              <a:rPr lang="es-MX" sz="1100" dirty="0" smtClean="0"/>
              <a:t>de instrucciones </a:t>
            </a:r>
            <a:r>
              <a:rPr lang="es-MX" sz="1100" dirty="0"/>
              <a:t>y requisitos de nuestro profesor, el Sr. Lars.</a:t>
            </a:r>
            <a:endParaRPr lang="es-MX" sz="1100" dirty="0" smtClean="0"/>
          </a:p>
          <a:p>
            <a:r>
              <a:rPr lang="es-MX" sz="1100" dirty="0" smtClean="0"/>
              <a:t> </a:t>
            </a:r>
          </a:p>
          <a:p>
            <a:r>
              <a:rPr lang="es-MX" sz="1100" dirty="0"/>
              <a:t>He leído acerca de Neil Armstrong, el primer hombre en caminar sobre la luna. Yo estaba </a:t>
            </a:r>
            <a:r>
              <a:rPr lang="es-MX" sz="1100" dirty="0" smtClean="0"/>
              <a:t>fascinado con </a:t>
            </a:r>
            <a:r>
              <a:rPr lang="es-MX" sz="1100" dirty="0"/>
              <a:t>su traje espacial y </a:t>
            </a:r>
            <a:r>
              <a:rPr lang="es-MX" sz="1100" dirty="0" smtClean="0"/>
              <a:t>cómo éste lo protegió de </a:t>
            </a:r>
            <a:r>
              <a:rPr lang="es-MX" sz="1100" dirty="0"/>
              <a:t>la atmósfera de la luna</a:t>
            </a:r>
            <a:r>
              <a:rPr lang="es-MX" sz="1100" dirty="0" smtClean="0"/>
              <a:t>.</a:t>
            </a:r>
          </a:p>
          <a:p>
            <a:r>
              <a:rPr lang="es-MX" sz="1100" dirty="0" smtClean="0"/>
              <a:t> </a:t>
            </a:r>
          </a:p>
          <a:p>
            <a:r>
              <a:rPr lang="es-MX" sz="1100" dirty="0" smtClean="0"/>
              <a:t>Yo quería </a:t>
            </a:r>
            <a:r>
              <a:rPr lang="es-MX" sz="1100" dirty="0"/>
              <a:t>seleccionar un proyecto sobre mi tema favorito, los viajes al </a:t>
            </a:r>
            <a:r>
              <a:rPr lang="es-MX" sz="1100" dirty="0" smtClean="0"/>
              <a:t>espacio</a:t>
            </a:r>
            <a:r>
              <a:rPr lang="es-MX" sz="1100" dirty="0"/>
              <a:t>. M</a:t>
            </a:r>
            <a:r>
              <a:rPr lang="es-MX" sz="1100" dirty="0" smtClean="0"/>
              <a:t>e </a:t>
            </a:r>
            <a:r>
              <a:rPr lang="es-MX" sz="1100" dirty="0"/>
              <a:t>preguntaba si </a:t>
            </a:r>
            <a:r>
              <a:rPr lang="es-MX" sz="1100" dirty="0" smtClean="0"/>
              <a:t>algún </a:t>
            </a:r>
            <a:r>
              <a:rPr lang="es-MX" sz="1100" dirty="0"/>
              <a:t>día </a:t>
            </a:r>
            <a:r>
              <a:rPr lang="es-MX" sz="1100" dirty="0" smtClean="0"/>
              <a:t>habría ciudades </a:t>
            </a:r>
            <a:r>
              <a:rPr lang="es-MX" sz="1100" dirty="0"/>
              <a:t>espaciales más allá de la propia atmósfera de la Tierra. ¿Necesitaríamos trajes espaciales como Neil Armstrong? Para contestar </a:t>
            </a:r>
            <a:r>
              <a:rPr lang="es-MX" sz="1100" dirty="0" smtClean="0"/>
              <a:t>estas </a:t>
            </a:r>
            <a:r>
              <a:rPr lang="es-MX" sz="1100" dirty="0"/>
              <a:t>preguntas comencé mi investigación. </a:t>
            </a:r>
            <a:r>
              <a:rPr lang="es-MX" sz="1100" dirty="0" smtClean="0"/>
              <a:t>Yo titulé mi proyecto de ciencias </a:t>
            </a:r>
            <a:r>
              <a:rPr lang="es-MX" sz="1100" b="1" i="1" dirty="0" smtClean="0"/>
              <a:t>Vestimenta </a:t>
            </a:r>
            <a:r>
              <a:rPr lang="es-MX" sz="1100" b="1" i="1" dirty="0"/>
              <a:t>en la </a:t>
            </a:r>
            <a:r>
              <a:rPr lang="es-MX" sz="1100" b="1" i="1" dirty="0" smtClean="0"/>
              <a:t>Atmosfera.</a:t>
            </a:r>
          </a:p>
          <a:p>
            <a:r>
              <a:rPr lang="es-MX" sz="1100" dirty="0" smtClean="0"/>
              <a:t> </a:t>
            </a:r>
          </a:p>
          <a:p>
            <a:pPr fontAlgn="base"/>
            <a:r>
              <a:rPr lang="es-MX" sz="1100" dirty="0"/>
              <a:t>En </a:t>
            </a:r>
            <a:r>
              <a:rPr lang="es-MX" sz="1100" dirty="0" smtClean="0"/>
              <a:t>quinto </a:t>
            </a:r>
            <a:r>
              <a:rPr lang="es-MX" sz="1100" dirty="0"/>
              <a:t>grado tenemos que citar tres fuentes de información para nuestro tema de la feria </a:t>
            </a:r>
            <a:r>
              <a:rPr lang="es-MX" sz="1100" dirty="0" smtClean="0"/>
              <a:t>de ciencias. </a:t>
            </a:r>
            <a:r>
              <a:rPr lang="es-MX" sz="1100" dirty="0"/>
              <a:t>Mi primera fuente </a:t>
            </a:r>
            <a:r>
              <a:rPr lang="es-MX" sz="1100" dirty="0" smtClean="0"/>
              <a:t>fue una </a:t>
            </a:r>
            <a:r>
              <a:rPr lang="es-MX" sz="1100" dirty="0"/>
              <a:t>foto de las atmósferas de la Tierra </a:t>
            </a:r>
            <a:r>
              <a:rPr lang="es-MX" sz="1100" dirty="0" smtClean="0"/>
              <a:t>tomada en el </a:t>
            </a:r>
            <a:r>
              <a:rPr lang="es-MX" sz="1100" dirty="0"/>
              <a:t>2011. M</a:t>
            </a:r>
            <a:r>
              <a:rPr lang="es-MX" sz="1100" dirty="0" smtClean="0"/>
              <a:t>i </a:t>
            </a:r>
            <a:r>
              <a:rPr lang="es-MX" sz="1100" dirty="0"/>
              <a:t>segunda </a:t>
            </a:r>
            <a:r>
              <a:rPr lang="es-MX" sz="1100" dirty="0" smtClean="0"/>
              <a:t>fuente fue un </a:t>
            </a:r>
            <a:r>
              <a:rPr lang="es-MX" sz="1100" dirty="0"/>
              <a:t>artículo </a:t>
            </a:r>
            <a:r>
              <a:rPr lang="es-MX" sz="1100" dirty="0" smtClean="0"/>
              <a:t>universitario </a:t>
            </a:r>
            <a:r>
              <a:rPr lang="es-MX" sz="1100" dirty="0"/>
              <a:t>sobre las capas de las atmósferas de la </a:t>
            </a:r>
            <a:r>
              <a:rPr lang="es-MX" sz="1100" dirty="0" smtClean="0"/>
              <a:t>Tierra.  Por </a:t>
            </a:r>
            <a:r>
              <a:rPr lang="es-MX" sz="1100" dirty="0"/>
              <a:t>ú</a:t>
            </a:r>
            <a:r>
              <a:rPr lang="es-MX" sz="1100" dirty="0" smtClean="0"/>
              <a:t>ltimo</a:t>
            </a:r>
            <a:r>
              <a:rPr lang="es-MX" sz="1100" dirty="0"/>
              <a:t>, el Servicio </a:t>
            </a:r>
            <a:r>
              <a:rPr lang="es-MX" sz="1100" dirty="0" smtClean="0"/>
              <a:t>Nacional de Meteorología </a:t>
            </a:r>
            <a:r>
              <a:rPr lang="es-MX" sz="1100" dirty="0"/>
              <a:t>explicó que </a:t>
            </a:r>
            <a:r>
              <a:rPr lang="es-MX" sz="1100" dirty="0" smtClean="0"/>
              <a:t>realmente había </a:t>
            </a:r>
            <a:r>
              <a:rPr lang="es-MX" sz="1100" dirty="0"/>
              <a:t>cinco capas de </a:t>
            </a:r>
            <a:r>
              <a:rPr lang="es-MX" sz="1100" dirty="0" smtClean="0"/>
              <a:t>atmósfera </a:t>
            </a:r>
            <a:r>
              <a:rPr lang="es-MX" sz="1100" dirty="0"/>
              <a:t>alrededor de la Tierra, no cuatro como a menudo </a:t>
            </a:r>
            <a:r>
              <a:rPr lang="es-MX" sz="1100" dirty="0" smtClean="0"/>
              <a:t>se pensaba.</a:t>
            </a:r>
          </a:p>
          <a:p>
            <a:pPr fontAlgn="base"/>
            <a:r>
              <a:rPr lang="es-MX" sz="1100" dirty="0" smtClean="0"/>
              <a:t> </a:t>
            </a:r>
          </a:p>
          <a:p>
            <a:pPr fontAlgn="base"/>
            <a:r>
              <a:rPr lang="es-MX" sz="1100" dirty="0" smtClean="0"/>
              <a:t>Esto es lo que aprendí:</a:t>
            </a:r>
          </a:p>
          <a:p>
            <a:r>
              <a:rPr lang="es-MX" sz="1100" dirty="0" smtClean="0"/>
              <a:t>  </a:t>
            </a:r>
          </a:p>
          <a:p>
            <a:r>
              <a:rPr lang="es-MX" sz="1100" b="1" dirty="0" smtClean="0"/>
              <a:t>Capa </a:t>
            </a:r>
            <a:r>
              <a:rPr lang="es-MX" sz="1100" b="1" dirty="0"/>
              <a:t>de la </a:t>
            </a:r>
            <a:r>
              <a:rPr lang="es-MX" sz="1100" b="1" dirty="0" smtClean="0"/>
              <a:t>tierra: La troposfera</a:t>
            </a:r>
            <a:endParaRPr lang="es-MX" sz="1100" b="1" strike="sngStrike" dirty="0" smtClean="0"/>
          </a:p>
          <a:p>
            <a:r>
              <a:rPr lang="es-MX" sz="1100" dirty="0"/>
              <a:t>La capa </a:t>
            </a:r>
            <a:r>
              <a:rPr lang="es-MX" sz="1100" dirty="0" smtClean="0"/>
              <a:t>troposfera es </a:t>
            </a:r>
            <a:r>
              <a:rPr lang="es-MX" sz="1100" dirty="0"/>
              <a:t>donde vivimos. </a:t>
            </a:r>
            <a:r>
              <a:rPr lang="es-MX" sz="1100" dirty="0" smtClean="0"/>
              <a:t>La ve</a:t>
            </a:r>
            <a:r>
              <a:rPr lang="es-ES" sz="1100" dirty="0" smtClean="0"/>
              <a:t>stimenta </a:t>
            </a:r>
            <a:r>
              <a:rPr lang="es-ES" sz="1100" dirty="0"/>
              <a:t>sería como </a:t>
            </a:r>
            <a:r>
              <a:rPr lang="es-ES" sz="1100" dirty="0" smtClean="0"/>
              <a:t>lo que usamos hoy </a:t>
            </a:r>
            <a:r>
              <a:rPr lang="es-ES" sz="1100" dirty="0"/>
              <a:t>en la Tierra</a:t>
            </a:r>
            <a:r>
              <a:rPr lang="es-ES" sz="1100" dirty="0" smtClean="0"/>
              <a:t>.</a:t>
            </a:r>
            <a:r>
              <a:rPr lang="es-MX" sz="1100" dirty="0" smtClean="0"/>
              <a:t> Sin embargo, </a:t>
            </a:r>
            <a:r>
              <a:rPr lang="es-MX" sz="1100" dirty="0"/>
              <a:t>la temperatura </a:t>
            </a:r>
            <a:r>
              <a:rPr lang="es-MX" sz="1100" dirty="0" smtClean="0"/>
              <a:t>y la presión del </a:t>
            </a:r>
            <a:r>
              <a:rPr lang="es-MX" sz="1100" dirty="0"/>
              <a:t>aire </a:t>
            </a:r>
            <a:r>
              <a:rPr lang="es-MX" sz="1100" dirty="0" smtClean="0"/>
              <a:t>no </a:t>
            </a:r>
            <a:r>
              <a:rPr lang="es-MX" sz="1100" dirty="0"/>
              <a:t>son </a:t>
            </a:r>
            <a:r>
              <a:rPr lang="es-MX" sz="1100" dirty="0" smtClean="0"/>
              <a:t>iguales a </a:t>
            </a:r>
            <a:r>
              <a:rPr lang="es-MX" sz="1100" dirty="0"/>
              <a:t>través </a:t>
            </a:r>
            <a:r>
              <a:rPr lang="es-MX" sz="1100" dirty="0" smtClean="0"/>
              <a:t>de toda la troposfera. Cuanto </a:t>
            </a:r>
            <a:r>
              <a:rPr lang="es-MX" sz="1100" dirty="0"/>
              <a:t>más </a:t>
            </a:r>
            <a:r>
              <a:rPr lang="es-MX" sz="1100" dirty="0" smtClean="0"/>
              <a:t>subes, más frío se pone </a:t>
            </a:r>
            <a:r>
              <a:rPr lang="es-MX" sz="1100" dirty="0"/>
              <a:t>y hay menos oxígeno. En altitudes más </a:t>
            </a:r>
            <a:r>
              <a:rPr lang="es-MX" sz="1100" dirty="0" smtClean="0"/>
              <a:t>altas, se necesitaría </a:t>
            </a:r>
            <a:r>
              <a:rPr lang="es-MX" sz="1100" dirty="0"/>
              <a:t>ropa más </a:t>
            </a:r>
            <a:r>
              <a:rPr lang="es-MX" sz="1100" dirty="0" smtClean="0"/>
              <a:t>abrigada e incluso </a:t>
            </a:r>
            <a:r>
              <a:rPr lang="es-MX" sz="1100" dirty="0"/>
              <a:t>oxígeno.</a:t>
            </a:r>
          </a:p>
          <a:p>
            <a:r>
              <a:rPr lang="es-MX" sz="1100" dirty="0"/>
              <a:t> </a:t>
            </a:r>
          </a:p>
          <a:p>
            <a:r>
              <a:rPr lang="es-MX" sz="1100" b="1" dirty="0" smtClean="0"/>
              <a:t>Estratósfera y capa </a:t>
            </a:r>
            <a:r>
              <a:rPr lang="es-MX" sz="1100" b="1" dirty="0"/>
              <a:t>de </a:t>
            </a:r>
            <a:r>
              <a:rPr lang="es-MX" sz="1100" b="1" dirty="0" smtClean="0"/>
              <a:t>ozono</a:t>
            </a:r>
          </a:p>
          <a:p>
            <a:r>
              <a:rPr lang="es-GT" sz="1100" dirty="0" smtClean="0"/>
              <a:t>No hay oxígeno en la estratósfera. La estratósfera tiene un gas llamado ozono, por lo que a menudo es llamada la capa de ozono. Esta capa bloquea la mayor parte de los rayos solares que pueden ser peligrosos. La estratósfera es muy fría. La vestimenta en la estratósfera tendría que proveer calor y tener una fuente de oxígeno.</a:t>
            </a:r>
          </a:p>
          <a:p>
            <a:r>
              <a:rPr lang="es-MX" sz="1100" dirty="0" smtClean="0"/>
              <a:t> </a:t>
            </a:r>
          </a:p>
          <a:p>
            <a:r>
              <a:rPr lang="es-MX" sz="1100" b="1" dirty="0" smtClean="0"/>
              <a:t>Mesosfera </a:t>
            </a:r>
            <a:endParaRPr lang="es-MX" sz="1100" dirty="0" smtClean="0"/>
          </a:p>
          <a:p>
            <a:r>
              <a:rPr lang="es-MX" sz="1100" dirty="0"/>
              <a:t>La mesosfera tiene muy poco gas u oxígeno. Una persona en la mesosfera </a:t>
            </a:r>
            <a:r>
              <a:rPr lang="es-MX" sz="1100" dirty="0" smtClean="0"/>
              <a:t>podría quemarse con los rayos </a:t>
            </a:r>
            <a:r>
              <a:rPr lang="es-MX" sz="1100" dirty="0"/>
              <a:t>del sol. </a:t>
            </a:r>
            <a:r>
              <a:rPr lang="es-MX" sz="1100" dirty="0" smtClean="0"/>
              <a:t>La protección </a:t>
            </a:r>
            <a:r>
              <a:rPr lang="es-MX" sz="1100" dirty="0"/>
              <a:t>contra el sol se encuentra en la </a:t>
            </a:r>
            <a:r>
              <a:rPr lang="es-MX" sz="1100" dirty="0" smtClean="0"/>
              <a:t>estratósfera, debajo de la mesosfera.  ¡Casi no </a:t>
            </a:r>
            <a:r>
              <a:rPr lang="es-MX" sz="1100" dirty="0"/>
              <a:t>habría </a:t>
            </a:r>
            <a:r>
              <a:rPr lang="es-MX" sz="1100" dirty="0" smtClean="0"/>
              <a:t> </a:t>
            </a:r>
            <a:r>
              <a:rPr lang="es-MX" sz="1100" dirty="0"/>
              <a:t>oxígeno para respirar! La sangre de una persona se herviría porque la presión es </a:t>
            </a:r>
            <a:r>
              <a:rPr lang="es-MX" sz="1100" dirty="0" smtClean="0"/>
              <a:t>muy baja</a:t>
            </a:r>
            <a:r>
              <a:rPr lang="es-MX" sz="1100" dirty="0"/>
              <a:t>. ¡Los meteoritos se queman en esta capa de la atmósfera! </a:t>
            </a:r>
            <a:r>
              <a:rPr lang="es-MX" sz="1100" dirty="0" smtClean="0"/>
              <a:t>La vestimenta en la mesosfera tendría </a:t>
            </a:r>
            <a:r>
              <a:rPr lang="es-MX" sz="1100" dirty="0"/>
              <a:t>que </a:t>
            </a:r>
            <a:r>
              <a:rPr lang="es-MX" sz="1100" dirty="0" smtClean="0"/>
              <a:t>incluir </a:t>
            </a:r>
            <a:r>
              <a:rPr lang="es-MX" sz="1100" dirty="0"/>
              <a:t>protección </a:t>
            </a:r>
            <a:r>
              <a:rPr lang="es-MX" sz="1100" dirty="0" smtClean="0"/>
              <a:t>contra el </a:t>
            </a:r>
            <a:r>
              <a:rPr lang="es-MX" sz="1100" dirty="0"/>
              <a:t>sol, una fuente de oxígeno, una fuente </a:t>
            </a:r>
            <a:r>
              <a:rPr lang="es-MX" sz="1100" dirty="0" smtClean="0"/>
              <a:t>de calor </a:t>
            </a:r>
            <a:r>
              <a:rPr lang="es-MX" sz="1100" dirty="0"/>
              <a:t>y un escudo </a:t>
            </a:r>
            <a:r>
              <a:rPr lang="es-MX" sz="1100" dirty="0" smtClean="0"/>
              <a:t>contra los meteoritos.</a:t>
            </a:r>
          </a:p>
          <a:p>
            <a:endParaRPr lang="es-MX" sz="1100" dirty="0" smtClean="0"/>
          </a:p>
          <a:p>
            <a:r>
              <a:rPr lang="es-MX" sz="1100" b="1" dirty="0" smtClean="0"/>
              <a:t>Termosfera: Donde sólo los astronautas van </a:t>
            </a:r>
            <a:endParaRPr lang="es-MX" sz="1100" b="1" strike="sngStrike" dirty="0" smtClean="0"/>
          </a:p>
          <a:p>
            <a:r>
              <a:rPr lang="es-MX" sz="1100" dirty="0"/>
              <a:t>¿Qué </a:t>
            </a:r>
            <a:r>
              <a:rPr lang="es-MX" sz="1100" dirty="0" smtClean="0"/>
              <a:t>experimenta un </a:t>
            </a:r>
            <a:r>
              <a:rPr lang="es-MX" sz="1100" dirty="0"/>
              <a:t>astronauta en la termosfera? Las temperaturas en la termosfera pueden exceder los 1800 grados. Aunque </a:t>
            </a:r>
            <a:r>
              <a:rPr lang="es-MX" sz="1100" dirty="0" smtClean="0"/>
              <a:t>está </a:t>
            </a:r>
            <a:r>
              <a:rPr lang="es-MX" sz="1100" dirty="0"/>
              <a:t>muy caliente, la atmósfera exterior se siente fría. </a:t>
            </a:r>
            <a:r>
              <a:rPr lang="es-MX" sz="1100" dirty="0" smtClean="0"/>
              <a:t> La vestimenta para </a:t>
            </a:r>
            <a:r>
              <a:rPr lang="es-MX" sz="1100" dirty="0"/>
              <a:t>esta capa sería </a:t>
            </a:r>
            <a:r>
              <a:rPr lang="es-MX" sz="1100" dirty="0" smtClean="0"/>
              <a:t>como el </a:t>
            </a:r>
            <a:r>
              <a:rPr lang="es-MX" sz="1100" dirty="0"/>
              <a:t>traje </a:t>
            </a:r>
            <a:r>
              <a:rPr lang="es-MX" sz="1100" dirty="0" smtClean="0"/>
              <a:t>espacial de </a:t>
            </a:r>
            <a:r>
              <a:rPr lang="es-MX" sz="1100" dirty="0"/>
              <a:t>Neil Armstrong</a:t>
            </a:r>
            <a:r>
              <a:rPr lang="es-MX" sz="1100" dirty="0" smtClean="0"/>
              <a:t>.</a:t>
            </a:r>
          </a:p>
          <a:p>
            <a:r>
              <a:rPr lang="es-MX" sz="1100" dirty="0" smtClean="0"/>
              <a:t> </a:t>
            </a:r>
          </a:p>
          <a:p>
            <a:r>
              <a:rPr lang="es-MX" sz="1100" b="1" dirty="0" smtClean="0"/>
              <a:t>Exosfera </a:t>
            </a:r>
            <a:endParaRPr lang="es-MX" sz="1100" dirty="0" smtClean="0"/>
          </a:p>
          <a:p>
            <a:r>
              <a:rPr lang="es-MX" sz="1100" dirty="0"/>
              <a:t>La exosfera es la capa más externa. Se extiende </a:t>
            </a:r>
            <a:r>
              <a:rPr lang="es-MX" sz="1100" dirty="0" smtClean="0"/>
              <a:t>alrededor de 34,000 </a:t>
            </a:r>
            <a:r>
              <a:rPr lang="es-MX" sz="1100" dirty="0"/>
              <a:t>millas sobre la </a:t>
            </a:r>
            <a:r>
              <a:rPr lang="es-MX" sz="1100" dirty="0" smtClean="0"/>
              <a:t>Tierra </a:t>
            </a:r>
            <a:r>
              <a:rPr lang="es-MX" sz="1100" dirty="0"/>
              <a:t>y luego miles de millas más. El aire es </a:t>
            </a:r>
            <a:r>
              <a:rPr lang="es-MX" sz="1100" dirty="0" smtClean="0"/>
              <a:t>muy ligero. Aquí es donde </a:t>
            </a:r>
            <a:r>
              <a:rPr lang="es-MX" sz="1100" dirty="0"/>
              <a:t>los satélites orbitan alrededor de la tierra. A veces </a:t>
            </a:r>
            <a:r>
              <a:rPr lang="es-MX" sz="1100" dirty="0" smtClean="0"/>
              <a:t>se le </a:t>
            </a:r>
            <a:r>
              <a:rPr lang="es-MX" sz="1100" dirty="0"/>
              <a:t>llama el </a:t>
            </a:r>
            <a:r>
              <a:rPr lang="es-MX" sz="1100" dirty="0" smtClean="0"/>
              <a:t>espacio exterior</a:t>
            </a:r>
            <a:r>
              <a:rPr lang="en-US" sz="1100" dirty="0" smtClean="0"/>
              <a:t>.  La v</a:t>
            </a:r>
            <a:r>
              <a:rPr lang="es-ES" sz="1100" dirty="0" err="1" smtClean="0"/>
              <a:t>estimenta</a:t>
            </a:r>
            <a:r>
              <a:rPr lang="es-ES" sz="1100" dirty="0" smtClean="0"/>
              <a:t> en la exosfera sería </a:t>
            </a:r>
            <a:r>
              <a:rPr lang="es-ES" sz="1100" dirty="0"/>
              <a:t>un traje satélite con motores </a:t>
            </a:r>
            <a:r>
              <a:rPr lang="es-ES" sz="1100" dirty="0" smtClean="0"/>
              <a:t>autopropulsados.</a:t>
            </a:r>
            <a:endParaRPr lang="en-US" sz="1100" dirty="0"/>
          </a:p>
        </p:txBody>
      </p:sp>
      <p:sp>
        <p:nvSpPr>
          <p:cNvPr id="6" name="Rectangle 5"/>
          <p:cNvSpPr/>
          <p:nvPr/>
        </p:nvSpPr>
        <p:spPr>
          <a:xfrm>
            <a:off x="5715000" y="303136"/>
            <a:ext cx="2057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800" dirty="0" smtClean="0">
                <a:solidFill>
                  <a:schemeClr val="tx1"/>
                </a:solidFill>
              </a:rPr>
              <a:t>Equivalencia de grado: </a:t>
            </a:r>
            <a:r>
              <a:rPr lang="es-ES_tradnl" sz="800" dirty="0" smtClean="0">
                <a:solidFill>
                  <a:schemeClr val="tx1"/>
                </a:solidFill>
              </a:rPr>
              <a:t>5.9</a:t>
            </a:r>
            <a:endParaRPr lang="es-ES_tradnl" sz="800" dirty="0" smtClean="0">
              <a:solidFill>
                <a:schemeClr val="tx1"/>
              </a:solidFill>
            </a:endParaRPr>
          </a:p>
          <a:p>
            <a:pPr lvl="0"/>
            <a:r>
              <a:rPr lang="es-ES" sz="800" dirty="0" smtClean="0">
                <a:solidFill>
                  <a:schemeClr val="tx1"/>
                </a:solidFill>
              </a:rPr>
              <a:t>Escala </a:t>
            </a:r>
            <a:r>
              <a:rPr lang="es-ES" sz="800" dirty="0" err="1">
                <a:solidFill>
                  <a:schemeClr val="tx1"/>
                </a:solidFill>
              </a:rPr>
              <a:t>Lexile</a:t>
            </a:r>
            <a:r>
              <a:rPr lang="es-ES" sz="800" dirty="0">
                <a:solidFill>
                  <a:schemeClr val="tx1"/>
                </a:solidFill>
              </a:rPr>
              <a:t>: </a:t>
            </a:r>
            <a:r>
              <a:rPr lang="es-ES" sz="800" dirty="0" smtClean="0">
                <a:solidFill>
                  <a:schemeClr val="tx1"/>
                </a:solidFill>
              </a:rPr>
              <a:t>790L</a:t>
            </a:r>
            <a:endParaRPr lang="es-ES" sz="800" dirty="0" smtClean="0">
              <a:solidFill>
                <a:schemeClr val="tx1"/>
              </a:solidFill>
            </a:endParaRPr>
          </a:p>
          <a:p>
            <a:pPr lvl="0"/>
            <a:r>
              <a:rPr lang="es-ES" sz="800" dirty="0">
                <a:solidFill>
                  <a:schemeClr val="tx1"/>
                </a:solidFill>
              </a:rPr>
              <a:t>P</a:t>
            </a:r>
            <a:r>
              <a:rPr lang="es-ES" sz="800" dirty="0" smtClean="0">
                <a:solidFill>
                  <a:schemeClr val="tx1"/>
                </a:solidFill>
              </a:rPr>
              <a:t>romedio del largo de la oración: </a:t>
            </a:r>
            <a:r>
              <a:rPr lang="es-ES" sz="800" dirty="0" smtClean="0">
                <a:solidFill>
                  <a:schemeClr val="tx1"/>
                </a:solidFill>
              </a:rPr>
              <a:t>11.02</a:t>
            </a:r>
            <a:endParaRPr lang="es-ES" sz="800" dirty="0" smtClean="0">
              <a:solidFill>
                <a:schemeClr val="tx1"/>
              </a:solidFill>
            </a:endParaRPr>
          </a:p>
          <a:p>
            <a:pPr lvl="0"/>
            <a:r>
              <a:rPr lang="es-ES" sz="800" dirty="0" smtClean="0">
                <a:solidFill>
                  <a:schemeClr val="tx1"/>
                </a:solidFill>
              </a:rPr>
              <a:t>Promedio de la frecuencia de palabras: </a:t>
            </a:r>
            <a:r>
              <a:rPr lang="es-ES" sz="800" dirty="0" smtClean="0">
                <a:solidFill>
                  <a:schemeClr val="tx1"/>
                </a:solidFill>
              </a:rPr>
              <a:t> 3.42</a:t>
            </a:r>
            <a:endParaRPr lang="es-ES" sz="800" dirty="0" smtClean="0">
              <a:solidFill>
                <a:schemeClr val="tx1"/>
              </a:solidFill>
            </a:endParaRPr>
          </a:p>
          <a:p>
            <a:pPr lvl="0"/>
            <a:r>
              <a:rPr lang="es-ES" sz="800" dirty="0" smtClean="0">
                <a:solidFill>
                  <a:schemeClr val="tx1"/>
                </a:solidFill>
              </a:rPr>
              <a:t>Número de palabras: </a:t>
            </a:r>
            <a:r>
              <a:rPr lang="es-ES" sz="800" dirty="0" smtClean="0">
                <a:solidFill>
                  <a:schemeClr val="tx1"/>
                </a:solidFill>
              </a:rPr>
              <a:t>474</a:t>
            </a:r>
            <a:r>
              <a:rPr lang="es-ES" sz="800" dirty="0">
                <a:solidFill>
                  <a:schemeClr val="tx1"/>
                </a:solidFill>
              </a:rPr>
              <a:t/>
            </a:r>
            <a:br>
              <a:rPr lang="es-ES" sz="800" dirty="0">
                <a:solidFill>
                  <a:schemeClr val="tx1"/>
                </a:solidFill>
              </a:rPr>
            </a:br>
            <a:endParaRPr lang="es-ES_tradnl" sz="800" dirty="0">
              <a:solidFill>
                <a:schemeClr val="tx1"/>
              </a:solidFill>
            </a:endParaRPr>
          </a:p>
        </p:txBody>
      </p:sp>
    </p:spTree>
    <p:extLst>
      <p:ext uri="{BB962C8B-B14F-4D97-AF65-F5344CB8AC3E}">
        <p14:creationId xmlns:p14="http://schemas.microsoft.com/office/powerpoint/2010/main" val="486235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94581" y="414387"/>
            <a:ext cx="6416160" cy="3611530"/>
          </a:xfrm>
          <a:prstGeom prst="rect">
            <a:avLst/>
          </a:prstGeom>
        </p:spPr>
        <p:txBody>
          <a:bodyPr wrap="square" lIns="101881" tIns="50941" rIns="101881" bIns="50941" anchor="ctr">
            <a:spAutoFit/>
          </a:bodyPr>
          <a:lstStyle/>
          <a:p>
            <a:endParaRPr lang="es-MX" sz="1600" dirty="0" smtClean="0">
              <a:latin typeface="Helvetica" pitchFamily="34" charset="0"/>
              <a:cs typeface="Helvetica" pitchFamily="34" charset="0"/>
            </a:endParaRPr>
          </a:p>
          <a:p>
            <a:pPr marL="342900" indent="-342900">
              <a:buAutoNum type="arabicPeriod"/>
            </a:pPr>
            <a:r>
              <a:rPr lang="es-MX" sz="1700" b="1" dirty="0" smtClean="0">
                <a:latin typeface="Helvetica" pitchFamily="34" charset="0"/>
                <a:cs typeface="Helvetica" pitchFamily="34" charset="0"/>
              </a:rPr>
              <a:t>¿Cómo sabe el autor qué tipo de vestimenta es la mejor para cada capa de la atmósfera?</a:t>
            </a:r>
          </a:p>
          <a:p>
            <a:endParaRPr lang="es-MX" sz="1600" b="1" dirty="0" smtClean="0">
              <a:latin typeface="Helvetica" pitchFamily="34" charset="0"/>
              <a:cs typeface="Helvetica" pitchFamily="34" charset="0"/>
            </a:endParaRPr>
          </a:p>
          <a:p>
            <a:pPr marL="685800" indent="-288925">
              <a:buFont typeface="+mj-lt"/>
              <a:buAutoNum type="alphaUcPeriod"/>
            </a:pPr>
            <a:r>
              <a:rPr lang="es-MX" sz="1600" dirty="0" smtClean="0">
                <a:latin typeface="Helvetica" pitchFamily="34" charset="0"/>
                <a:cs typeface="Helvetica" pitchFamily="34" charset="0"/>
              </a:rPr>
              <a:t>El autor explica la vestimenta que una persona necesitaría para cada capa de la atmósfera.</a:t>
            </a:r>
          </a:p>
          <a:p>
            <a:pPr marL="236538" indent="160338"/>
            <a:endParaRPr lang="es-MX" sz="1600" dirty="0" smtClean="0">
              <a:latin typeface="Helvetica" pitchFamily="34" charset="0"/>
              <a:cs typeface="Helvetica" pitchFamily="34" charset="0"/>
            </a:endParaRPr>
          </a:p>
          <a:p>
            <a:pPr marL="685800" indent="-288925"/>
            <a:r>
              <a:rPr lang="es-MX" sz="1600" dirty="0" smtClean="0">
                <a:latin typeface="Helvetica" pitchFamily="34" charset="0"/>
                <a:cs typeface="Helvetica" pitchFamily="34" charset="0"/>
              </a:rPr>
              <a:t>B. </a:t>
            </a:r>
            <a:r>
              <a:rPr lang="es-MX" sz="1600" dirty="0">
                <a:latin typeface="Helvetica" panose="020B0604020202020204" pitchFamily="34" charset="0"/>
                <a:cs typeface="Helvetica" panose="020B0604020202020204" pitchFamily="34" charset="0"/>
              </a:rPr>
              <a:t>Cada capa tiene condiciones diferentes, </a:t>
            </a:r>
            <a:r>
              <a:rPr lang="es-MX" sz="1600" dirty="0" smtClean="0">
                <a:latin typeface="Helvetica" panose="020B0604020202020204" pitchFamily="34" charset="0"/>
                <a:cs typeface="Helvetica" panose="020B0604020202020204" pitchFamily="34" charset="0"/>
              </a:rPr>
              <a:t>por lo tanto </a:t>
            </a:r>
            <a:r>
              <a:rPr lang="es-MX" sz="1600" dirty="0">
                <a:latin typeface="Helvetica" panose="020B0604020202020204" pitchFamily="34" charset="0"/>
                <a:cs typeface="Helvetica" panose="020B0604020202020204" pitchFamily="34" charset="0"/>
              </a:rPr>
              <a:t>la </a:t>
            </a:r>
            <a:r>
              <a:rPr lang="es-MX" sz="1600" dirty="0" smtClean="0">
                <a:latin typeface="Helvetica" panose="020B0604020202020204" pitchFamily="34" charset="0"/>
                <a:cs typeface="Helvetica" panose="020B0604020202020204" pitchFamily="34" charset="0"/>
              </a:rPr>
              <a:t>ropa debe </a:t>
            </a:r>
            <a:r>
              <a:rPr lang="es-MX" sz="1600" dirty="0">
                <a:latin typeface="Helvetica" panose="020B0604020202020204" pitchFamily="34" charset="0"/>
                <a:cs typeface="Helvetica" panose="020B0604020202020204" pitchFamily="34" charset="0"/>
              </a:rPr>
              <a:t>corresponder a las condiciones</a:t>
            </a:r>
            <a:r>
              <a:rPr lang="es-MX" sz="1600" dirty="0" smtClean="0">
                <a:latin typeface="Helvetica" panose="020B0604020202020204" pitchFamily="34" charset="0"/>
                <a:cs typeface="Helvetica" panose="020B0604020202020204" pitchFamily="34" charset="0"/>
              </a:rPr>
              <a:t>.</a:t>
            </a:r>
          </a:p>
          <a:p>
            <a:pPr marL="236538" indent="160338"/>
            <a:endParaRPr lang="es-MX" sz="1600" dirty="0">
              <a:latin typeface="Helvetica" pitchFamily="34" charset="0"/>
              <a:cs typeface="Helvetica" pitchFamily="34" charset="0"/>
            </a:endParaRPr>
          </a:p>
          <a:p>
            <a:pPr marL="685800" indent="-288925">
              <a:buAutoNum type="alphaUcPeriod" startAt="3"/>
            </a:pPr>
            <a:r>
              <a:rPr lang="es-MX" sz="1600" dirty="0" smtClean="0">
                <a:latin typeface="Helvetica" pitchFamily="34" charset="0"/>
                <a:cs typeface="Helvetica" pitchFamily="34" charset="0"/>
              </a:rPr>
              <a:t>Cada capa de la atmósfera es diferente.</a:t>
            </a:r>
          </a:p>
          <a:p>
            <a:pPr marL="236538" indent="160338"/>
            <a:endParaRPr lang="es-MX" sz="1600" dirty="0">
              <a:latin typeface="Helvetica" pitchFamily="34" charset="0"/>
              <a:cs typeface="Helvetica" pitchFamily="34" charset="0"/>
            </a:endParaRPr>
          </a:p>
          <a:p>
            <a:pPr marL="236538" indent="160338"/>
            <a:r>
              <a:rPr lang="es-MX" sz="1600" dirty="0" smtClean="0">
                <a:latin typeface="Helvetica" pitchFamily="34" charset="0"/>
                <a:cs typeface="Helvetica" pitchFamily="34" charset="0"/>
              </a:rPr>
              <a:t>D.  El autor utilizó tres fuentes de información. </a:t>
            </a:r>
            <a:endParaRPr lang="es-MX" sz="1600" strike="sngStrike" dirty="0" smtClean="0">
              <a:latin typeface="Helvetica" pitchFamily="34" charset="0"/>
              <a:cs typeface="Helvetica" pitchFamily="34" charset="0"/>
            </a:endParaRPr>
          </a:p>
          <a:p>
            <a:pPr marL="599015" indent="-361417">
              <a:buFont typeface="+mj-lt"/>
              <a:buAutoNum type="alphaUcPeriod"/>
            </a:pPr>
            <a:endParaRPr lang="es-MX" sz="1600" dirty="0">
              <a:latin typeface="Helvetica" pitchFamily="34" charset="0"/>
              <a:cs typeface="Helvetica" pitchFamily="34" charset="0"/>
            </a:endParaRPr>
          </a:p>
        </p:txBody>
      </p:sp>
      <p:grpSp>
        <p:nvGrpSpPr>
          <p:cNvPr id="5" name="Group 4"/>
          <p:cNvGrpSpPr/>
          <p:nvPr/>
        </p:nvGrpSpPr>
        <p:grpSpPr>
          <a:xfrm>
            <a:off x="623883" y="1561269"/>
            <a:ext cx="249155" cy="2166960"/>
            <a:chOff x="623883" y="1561269"/>
            <a:chExt cx="249155" cy="2166960"/>
          </a:xfrm>
        </p:grpSpPr>
        <p:sp>
          <p:nvSpPr>
            <p:cNvPr id="22" name="Oval 21"/>
            <p:cNvSpPr/>
            <p:nvPr/>
          </p:nvSpPr>
          <p:spPr>
            <a:xfrm>
              <a:off x="623883" y="15612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23883" y="22515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30150" y="29681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623883" y="34887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6" name="Rectangle 25"/>
          <p:cNvSpPr/>
          <p:nvPr/>
        </p:nvSpPr>
        <p:spPr>
          <a:xfrm>
            <a:off x="494581" y="5282655"/>
            <a:ext cx="6708936" cy="2595867"/>
          </a:xfrm>
          <a:prstGeom prst="rect">
            <a:avLst/>
          </a:prstGeom>
        </p:spPr>
        <p:txBody>
          <a:bodyPr wrap="square" lIns="101881" tIns="50941" rIns="101881" bIns="50941">
            <a:spAutoFit/>
          </a:bodyPr>
          <a:lstStyle/>
          <a:p>
            <a:r>
              <a:rPr lang="es-MX" sz="1700" b="1" dirty="0" smtClean="0">
                <a:latin typeface="Helvetica" pitchFamily="34" charset="0"/>
                <a:cs typeface="Helvetica" pitchFamily="34" charset="0"/>
              </a:rPr>
              <a:t> 2.   ¿Qué declaración es la más correcta? </a:t>
            </a:r>
          </a:p>
          <a:p>
            <a:endParaRPr lang="es-MX" sz="1700" b="1" dirty="0" smtClean="0">
              <a:latin typeface="Helvetica" pitchFamily="34" charset="0"/>
              <a:cs typeface="Helvetica" pitchFamily="34" charset="0"/>
            </a:endParaRPr>
          </a:p>
          <a:p>
            <a:pPr marL="685800" indent="-288925">
              <a:buFont typeface="+mj-lt"/>
              <a:buAutoNum type="alphaUcPeriod"/>
            </a:pPr>
            <a:r>
              <a:rPr lang="es-MX" sz="1600" dirty="0" smtClean="0">
                <a:latin typeface="Helvetica" pitchFamily="34" charset="0"/>
                <a:cs typeface="Helvetica" pitchFamily="34" charset="0"/>
              </a:rPr>
              <a:t>La atmósfera se define como la altura a la que uno se encuentra por encima de la tierra</a:t>
            </a:r>
          </a:p>
          <a:p>
            <a:pPr marL="685800" indent="-288925">
              <a:buFont typeface="+mj-lt"/>
              <a:buAutoNum type="alphaUcPeriod"/>
            </a:pPr>
            <a:endParaRPr lang="es-MX" sz="1600" dirty="0" smtClean="0">
              <a:latin typeface="Helvetica" pitchFamily="34" charset="0"/>
              <a:cs typeface="Helvetica" pitchFamily="34" charset="0"/>
            </a:endParaRPr>
          </a:p>
          <a:p>
            <a:pPr marL="685800" indent="-288925">
              <a:buFont typeface="+mj-lt"/>
              <a:buAutoNum type="alphaUcPeriod"/>
            </a:pPr>
            <a:r>
              <a:rPr lang="es-MX" sz="1600" dirty="0" smtClean="0">
                <a:latin typeface="Helvetica" pitchFamily="34" charset="0"/>
                <a:cs typeface="Helvetica" pitchFamily="34" charset="0"/>
              </a:rPr>
              <a:t>La presión y la temperatura del aire son la misma cosa.</a:t>
            </a:r>
          </a:p>
          <a:p>
            <a:pPr marL="685800" indent="-288925">
              <a:buFont typeface="+mj-lt"/>
              <a:buAutoNum type="alphaUcPeriod"/>
            </a:pPr>
            <a:endParaRPr lang="es-MX" sz="1600" dirty="0" smtClean="0">
              <a:latin typeface="Helvetica" pitchFamily="34" charset="0"/>
              <a:cs typeface="Helvetica" pitchFamily="34" charset="0"/>
            </a:endParaRPr>
          </a:p>
          <a:p>
            <a:pPr marL="685800" indent="-288925">
              <a:buFont typeface="+mj-lt"/>
              <a:buAutoNum type="alphaUcPeriod"/>
            </a:pPr>
            <a:r>
              <a:rPr lang="es-MX" sz="1600" dirty="0" smtClean="0">
                <a:latin typeface="Helvetica" pitchFamily="34" charset="0"/>
                <a:cs typeface="Helvetica" pitchFamily="34" charset="0"/>
              </a:rPr>
              <a:t>La altitud es otro nombre para altura.</a:t>
            </a:r>
          </a:p>
          <a:p>
            <a:pPr marL="685800" indent="-288925">
              <a:buFont typeface="+mj-lt"/>
              <a:buAutoNum type="alphaUcPeriod"/>
            </a:pPr>
            <a:endParaRPr lang="es-MX" sz="1600" dirty="0" smtClean="0">
              <a:latin typeface="Helvetica" pitchFamily="34" charset="0"/>
              <a:cs typeface="Helvetica" pitchFamily="34" charset="0"/>
            </a:endParaRPr>
          </a:p>
          <a:p>
            <a:pPr marL="685800" indent="-288925">
              <a:buFont typeface="+mj-lt"/>
              <a:buAutoNum type="alphaUcPeriod"/>
            </a:pPr>
            <a:r>
              <a:rPr lang="es-MX" sz="1600" dirty="0" smtClean="0">
                <a:latin typeface="Helvetica" pitchFamily="34" charset="0"/>
                <a:cs typeface="Helvetica" pitchFamily="34" charset="0"/>
              </a:rPr>
              <a:t>La luna está en la estratósfera.</a:t>
            </a:r>
            <a:endParaRPr lang="es-MX" sz="1600" dirty="0">
              <a:latin typeface="Helvetica" pitchFamily="34" charset="0"/>
              <a:cs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30919676"/>
              </p:ext>
            </p:extLst>
          </p:nvPr>
        </p:nvGraphicFramePr>
        <p:xfrm>
          <a:off x="5410200" y="3962400"/>
          <a:ext cx="1676400" cy="563229"/>
        </p:xfrm>
        <a:graphic>
          <a:graphicData uri="http://schemas.openxmlformats.org/drawingml/2006/table">
            <a:tbl>
              <a:tblPr firstRow="1" firstCol="1" bandRow="1"/>
              <a:tblGrid>
                <a:gridCol w="1676400"/>
              </a:tblGrid>
              <a:tr h="142605">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RL.5.1</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j</a:t>
                      </a:r>
                      <a:endParaRPr lang="en-US" sz="800" i="1" dirty="0">
                        <a:effectLst/>
                        <a:latin typeface="Calibri"/>
                        <a:ea typeface="Calibri"/>
                        <a:cs typeface="Times New Roman"/>
                      </a:endParaRPr>
                    </a:p>
                  </a:txBody>
                  <a:tcPr marL="35405" marR="3540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14595">
                <a:tc>
                  <a:txBody>
                    <a:bodyPr/>
                    <a:lstStyle/>
                    <a:p>
                      <a:pPr marL="0" marR="0">
                        <a:lnSpc>
                          <a:spcPct val="115000"/>
                        </a:lnSpc>
                        <a:spcBef>
                          <a:spcPts val="0"/>
                        </a:spcBef>
                        <a:spcAft>
                          <a:spcPts val="0"/>
                        </a:spcAft>
                      </a:pPr>
                      <a:r>
                        <a:rPr lang="es-419" sz="800" b="1" dirty="0" smtClean="0">
                          <a:solidFill>
                            <a:srgbClr val="000000"/>
                          </a:solidFill>
                          <a:effectLst/>
                          <a:latin typeface="+mn-lt"/>
                          <a:ea typeface="Times New Roman"/>
                          <a:cs typeface="Times New Roman"/>
                        </a:rPr>
                        <a:t>Cita del texto con precisión, cuando explica lo que dice el texto o cuando hace  inferencias .</a:t>
                      </a:r>
                      <a:endParaRPr lang="en-US" sz="800" dirty="0">
                        <a:effectLst/>
                        <a:latin typeface="Calibri"/>
                        <a:ea typeface="Calibri"/>
                        <a:cs typeface="Times New Roman"/>
                      </a:endParaRPr>
                    </a:p>
                  </a:txBody>
                  <a:tcPr marR="3540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44707551"/>
              </p:ext>
            </p:extLst>
          </p:nvPr>
        </p:nvGraphicFramePr>
        <p:xfrm>
          <a:off x="5486400" y="7924800"/>
          <a:ext cx="1604964" cy="563229"/>
        </p:xfrm>
        <a:graphic>
          <a:graphicData uri="http://schemas.openxmlformats.org/drawingml/2006/table">
            <a:tbl>
              <a:tblPr firstRow="1" firstCol="1" bandRow="1"/>
              <a:tblGrid>
                <a:gridCol w="1604964"/>
              </a:tblGrid>
              <a:tr h="142605">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RL.5.1</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l</a:t>
                      </a:r>
                      <a:endParaRPr lang="en-US" sz="800" i="1" dirty="0">
                        <a:effectLst/>
                        <a:latin typeface="Calibri"/>
                        <a:ea typeface="Calibri"/>
                        <a:cs typeface="Times New Roman"/>
                      </a:endParaRPr>
                    </a:p>
                  </a:txBody>
                  <a:tcPr marL="35405" marR="3540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07162">
                <a:tc>
                  <a:txBody>
                    <a:bodyPr/>
                    <a:lstStyle/>
                    <a:p>
                      <a:pPr marL="0" marR="0">
                        <a:lnSpc>
                          <a:spcPct val="115000"/>
                        </a:lnSpc>
                        <a:spcBef>
                          <a:spcPts val="0"/>
                        </a:spcBef>
                        <a:spcAft>
                          <a:spcPts val="1200"/>
                        </a:spcAft>
                      </a:pPr>
                      <a:r>
                        <a:rPr lang="es-419" sz="800" b="1" dirty="0" smtClean="0">
                          <a:solidFill>
                            <a:srgbClr val="000000"/>
                          </a:solidFill>
                          <a:effectLst/>
                          <a:latin typeface="+mn-lt"/>
                          <a:ea typeface="Times New Roman"/>
                          <a:cs typeface="Times New Roman"/>
                        </a:rPr>
                        <a:t>Cita del texto con precisión, cuando explica lo que dice el texto o cuando hace  inferencias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540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7" name="Group 16"/>
          <p:cNvGrpSpPr/>
          <p:nvPr/>
        </p:nvGrpSpPr>
        <p:grpSpPr>
          <a:xfrm>
            <a:off x="617616" y="5867400"/>
            <a:ext cx="255422" cy="1950102"/>
            <a:chOff x="623883" y="1561269"/>
            <a:chExt cx="255422" cy="1950102"/>
          </a:xfrm>
        </p:grpSpPr>
        <p:sp>
          <p:nvSpPr>
            <p:cNvPr id="18" name="Oval 17"/>
            <p:cNvSpPr/>
            <p:nvPr/>
          </p:nvSpPr>
          <p:spPr>
            <a:xfrm>
              <a:off x="623883" y="15612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623883" y="22515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636417" y="27617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636417" y="32718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260826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cxnSp>
        <p:nvCxnSpPr>
          <p:cNvPr id="10" name="Straight Connector 9"/>
          <p:cNvCxnSpPr/>
          <p:nvPr/>
        </p:nvCxnSpPr>
        <p:spPr>
          <a:xfrm>
            <a:off x="457200" y="4038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33412" y="362318"/>
            <a:ext cx="6300788" cy="2241924"/>
          </a:xfrm>
          <a:prstGeom prst="rect">
            <a:avLst/>
          </a:prstGeom>
        </p:spPr>
        <p:txBody>
          <a:bodyPr wrap="square" lIns="101881" tIns="50941" rIns="101881" bIns="50941">
            <a:spAutoFit/>
          </a:bodyPr>
          <a:lstStyle/>
          <a:p>
            <a:pPr marL="240944" indent="-240944"/>
            <a:r>
              <a:rPr lang="es-MX" sz="1700" b="1" dirty="0" smtClean="0">
                <a:latin typeface="Helvetica" panose="020B0604020202020204" pitchFamily="34" charset="0"/>
                <a:cs typeface="Helvetica" pitchFamily="34" charset="0"/>
              </a:rPr>
              <a:t>3.  ¿Cuál es el tema del texto </a:t>
            </a:r>
            <a:r>
              <a:rPr lang="es-MX" sz="1700" b="1" i="1" u="sng" dirty="0" smtClean="0">
                <a:latin typeface="Helvetica" panose="020B0604020202020204" pitchFamily="34" charset="0"/>
                <a:cs typeface="Helvetica" panose="020B0604020202020204" pitchFamily="34" charset="0"/>
              </a:rPr>
              <a:t>Vestimenta en la atmósfera</a:t>
            </a:r>
            <a:r>
              <a:rPr lang="es-MX" sz="1700" b="1" dirty="0" smtClean="0">
                <a:latin typeface="Helvetica" panose="020B0604020202020204" pitchFamily="34" charset="0"/>
                <a:cs typeface="Helvetica" panose="020B0604020202020204" pitchFamily="34" charset="0"/>
              </a:rPr>
              <a:t>?</a:t>
            </a:r>
          </a:p>
          <a:p>
            <a:pPr marL="240944" indent="-240944"/>
            <a:endParaRPr lang="es-MX" sz="1700" dirty="0" smtClean="0">
              <a:latin typeface="Helvetica" pitchFamily="34" charset="0"/>
              <a:cs typeface="Helvetica" pitchFamily="34" charset="0"/>
            </a:endParaRPr>
          </a:p>
          <a:p>
            <a:pPr marL="625475" indent="-276225">
              <a:buFont typeface="+mj-lt"/>
              <a:buAutoNum type="alphaUcPeriod"/>
            </a:pPr>
            <a:r>
              <a:rPr lang="es-MX" sz="1500" dirty="0" smtClean="0">
                <a:latin typeface="Helvetica" pitchFamily="34" charset="0"/>
                <a:cs typeface="Helvetica" pitchFamily="34" charset="0"/>
              </a:rPr>
              <a:t>La preparación para la feria de ciencias</a:t>
            </a:r>
          </a:p>
          <a:p>
            <a:pPr marL="625475" indent="-276225">
              <a:buFont typeface="+mj-lt"/>
              <a:buAutoNum type="alphaUcPeriod"/>
            </a:pPr>
            <a:endParaRPr lang="es-MX" sz="1500" dirty="0" smtClean="0">
              <a:latin typeface="Helvetica" pitchFamily="34" charset="0"/>
              <a:cs typeface="Helvetica" pitchFamily="34" charset="0"/>
            </a:endParaRPr>
          </a:p>
          <a:p>
            <a:pPr marL="625475" indent="-276225">
              <a:buFont typeface="+mj-lt"/>
              <a:buAutoNum type="alphaUcPeriod"/>
            </a:pPr>
            <a:r>
              <a:rPr lang="es-MX" sz="1500" dirty="0" smtClean="0">
                <a:latin typeface="Helvetica" pitchFamily="34" charset="0"/>
                <a:cs typeface="Helvetica" pitchFamily="34" charset="0"/>
              </a:rPr>
              <a:t>Las diferentes capas de la atmósfera </a:t>
            </a:r>
          </a:p>
          <a:p>
            <a:pPr marL="625475" indent="-276225">
              <a:buFont typeface="+mj-lt"/>
              <a:buAutoNum type="alphaUcPeriod"/>
            </a:pPr>
            <a:endParaRPr lang="es-MX" sz="1500" dirty="0" smtClean="0">
              <a:latin typeface="Helvetica" pitchFamily="34" charset="0"/>
              <a:cs typeface="Helvetica" pitchFamily="34" charset="0"/>
            </a:endParaRPr>
          </a:p>
          <a:p>
            <a:pPr marL="625475" indent="-276225">
              <a:buFont typeface="+mj-lt"/>
              <a:buAutoNum type="alphaUcPeriod"/>
            </a:pPr>
            <a:r>
              <a:rPr lang="es-MX" sz="1500" dirty="0" smtClean="0">
                <a:latin typeface="Helvetica" pitchFamily="34" charset="0"/>
                <a:cs typeface="Helvetica" pitchFamily="34" charset="0"/>
              </a:rPr>
              <a:t>Qué vestir en diferentes atmósfera</a:t>
            </a:r>
          </a:p>
          <a:p>
            <a:pPr marL="625475" indent="-276225">
              <a:buFont typeface="+mj-lt"/>
              <a:buAutoNum type="alphaUcPeriod"/>
            </a:pPr>
            <a:endParaRPr lang="es-MX" sz="1500" dirty="0" smtClean="0">
              <a:latin typeface="Helvetica" pitchFamily="34" charset="0"/>
              <a:cs typeface="Helvetica" pitchFamily="34" charset="0"/>
            </a:endParaRPr>
          </a:p>
          <a:p>
            <a:pPr marL="625475" indent="-276225">
              <a:buFont typeface="+mj-lt"/>
              <a:buAutoNum type="alphaUcPeriod"/>
            </a:pPr>
            <a:r>
              <a:rPr lang="es-MX" sz="1500" dirty="0" smtClean="0">
                <a:latin typeface="Helvetica" pitchFamily="34" charset="0"/>
                <a:cs typeface="Helvetica" pitchFamily="34" charset="0"/>
              </a:rPr>
              <a:t>La investigación para la feria de ciencias</a:t>
            </a:r>
            <a:endParaRPr lang="es-MX" sz="1500" dirty="0">
              <a:latin typeface="Helvetica" pitchFamily="34" charset="0"/>
              <a:cs typeface="Helvetica" pitchFamily="34" charset="0"/>
            </a:endParaRPr>
          </a:p>
        </p:txBody>
      </p:sp>
      <p:sp>
        <p:nvSpPr>
          <p:cNvPr id="30" name="Rectangle 29"/>
          <p:cNvSpPr/>
          <p:nvPr/>
        </p:nvSpPr>
        <p:spPr>
          <a:xfrm>
            <a:off x="709612" y="4419600"/>
            <a:ext cx="6072188" cy="3873140"/>
          </a:xfrm>
          <a:prstGeom prst="rect">
            <a:avLst/>
          </a:prstGeom>
        </p:spPr>
        <p:txBody>
          <a:bodyPr wrap="square" lIns="101881" tIns="50941" rIns="101881" bIns="50941">
            <a:spAutoFit/>
          </a:bodyPr>
          <a:lstStyle/>
          <a:p>
            <a:pPr marL="342900" indent="-342900">
              <a:buAutoNum type="arabicPeriod" startAt="4"/>
              <a:tabLst>
                <a:tab pos="0" algn="l"/>
              </a:tabLst>
            </a:pPr>
            <a:r>
              <a:rPr lang="es-MX" sz="1700" b="1" dirty="0" smtClean="0">
                <a:latin typeface="Helvetica" panose="020B0604020202020204" pitchFamily="34" charset="0"/>
                <a:cs typeface="Helvetica" panose="020B0604020202020204" pitchFamily="34" charset="0"/>
              </a:rPr>
              <a:t>¿Qué declaración del texto ayuda mejor a identificar el tema?</a:t>
            </a:r>
          </a:p>
          <a:p>
            <a:pPr marL="342900" indent="-342900">
              <a:buAutoNum type="arabicPeriod" startAt="4"/>
              <a:tabLst>
                <a:tab pos="0" algn="l"/>
              </a:tabLst>
            </a:pPr>
            <a:endParaRPr lang="es-MX" sz="1900" dirty="0" smtClean="0">
              <a:latin typeface="Helvetica" pitchFamily="34" charset="0"/>
              <a:cs typeface="Helvetica" pitchFamily="34" charset="0"/>
            </a:endParaRPr>
          </a:p>
          <a:p>
            <a:pPr marL="577850" indent="-288925">
              <a:buFont typeface="+mj-lt"/>
              <a:buAutoNum type="alphaUcPeriod"/>
            </a:pPr>
            <a:r>
              <a:rPr lang="es-MX" sz="1600" dirty="0" smtClean="0">
                <a:latin typeface="Helvetica" panose="020B0604020202020204" pitchFamily="34" charset="0"/>
                <a:cs typeface="Helvetica" panose="020B0604020202020204" pitchFamily="34" charset="0"/>
              </a:rPr>
              <a:t>Cada primavera la Escuela Primaria Derwood tiene una feria de ciencias.</a:t>
            </a:r>
          </a:p>
          <a:p>
            <a:pPr marL="577850" indent="-288925">
              <a:buFont typeface="+mj-lt"/>
              <a:buAutoNum type="alphaUcPeriod"/>
            </a:pPr>
            <a:endParaRPr lang="es-MX" sz="1600" dirty="0" smtClean="0">
              <a:latin typeface="Helvetica" panose="020B0604020202020204" pitchFamily="34" charset="0"/>
              <a:cs typeface="Helvetica" panose="020B0604020202020204" pitchFamily="34" charset="0"/>
            </a:endParaRPr>
          </a:p>
          <a:p>
            <a:pPr marL="577850" indent="-288925">
              <a:buFont typeface="+mj-lt"/>
              <a:buAutoNum type="alphaUcPeriod"/>
            </a:pPr>
            <a:r>
              <a:rPr lang="es-MX" sz="1600" dirty="0" smtClean="0">
                <a:latin typeface="Helvetica" panose="020B0604020202020204" pitchFamily="34" charset="0"/>
                <a:cs typeface="Helvetica" panose="020B0604020202020204" pitchFamily="34" charset="0"/>
              </a:rPr>
              <a:t>En quinto grado tenemos que citar tres fuentes de información.</a:t>
            </a:r>
          </a:p>
          <a:p>
            <a:pPr marL="577850" indent="-288925">
              <a:buFont typeface="+mj-lt"/>
              <a:buAutoNum type="alphaUcPeriod"/>
            </a:pPr>
            <a:endParaRPr lang="es-MX" sz="1600" dirty="0" smtClean="0">
              <a:latin typeface="Helvetica" panose="020B0604020202020204" pitchFamily="34" charset="0"/>
              <a:cs typeface="Helvetica" panose="020B0604020202020204" pitchFamily="34" charset="0"/>
            </a:endParaRPr>
          </a:p>
          <a:p>
            <a:pPr marL="577850" indent="-288925">
              <a:buFont typeface="+mj-lt"/>
              <a:buAutoNum type="alphaUcPeriod"/>
            </a:pPr>
            <a:r>
              <a:rPr lang="es-MX" sz="1600" dirty="0" smtClean="0">
                <a:latin typeface="Helvetica" panose="020B0604020202020204" pitchFamily="34" charset="0"/>
                <a:cs typeface="Helvetica" panose="020B0604020202020204" pitchFamily="34" charset="0"/>
              </a:rPr>
              <a:t>Yo quería seleccionar un proyecto sobre mi tema favorito, los viajes al espacio.</a:t>
            </a:r>
          </a:p>
          <a:p>
            <a:pPr marL="577850" indent="-288925">
              <a:buFont typeface="+mj-lt"/>
              <a:buAutoNum type="alphaUcPeriod"/>
            </a:pPr>
            <a:endParaRPr lang="es-MX" sz="1600" dirty="0" smtClean="0">
              <a:latin typeface="Helvetica" panose="020B0604020202020204" pitchFamily="34" charset="0"/>
              <a:cs typeface="Helvetica" panose="020B0604020202020204" pitchFamily="34" charset="0"/>
            </a:endParaRPr>
          </a:p>
          <a:p>
            <a:pPr marL="577850" indent="-288925">
              <a:buFont typeface="+mj-lt"/>
              <a:buAutoNum type="alphaUcPeriod"/>
            </a:pPr>
            <a:r>
              <a:rPr lang="es-MX" sz="1600" dirty="0" smtClean="0">
                <a:latin typeface="Helvetica" panose="020B0604020202020204" pitchFamily="34" charset="0"/>
                <a:cs typeface="Helvetica" panose="020B0604020202020204" pitchFamily="34" charset="0"/>
              </a:rPr>
              <a:t>Todos los estudiantes de quinto grado en Derwood deben planificar, completar y presentar una exposición en la feria.</a:t>
            </a:r>
            <a:endParaRPr lang="es-MX" sz="1600" dirty="0">
              <a:latin typeface="Helvetica" pitchFamily="34" charset="0"/>
              <a:cs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9959973"/>
              </p:ext>
            </p:extLst>
          </p:nvPr>
        </p:nvGraphicFramePr>
        <p:xfrm>
          <a:off x="5666835" y="2819173"/>
          <a:ext cx="1524000" cy="713877"/>
        </p:xfrm>
        <a:graphic>
          <a:graphicData uri="http://schemas.openxmlformats.org/drawingml/2006/table">
            <a:tbl>
              <a:tblPr firstRow="1" firstCol="1" bandRow="1"/>
              <a:tblGrid>
                <a:gridCol w="1524000"/>
              </a:tblGrid>
              <a:tr h="76427">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RL.5.2  DOK </a:t>
                      </a:r>
                      <a:r>
                        <a:rPr lang="en-US" sz="800" b="1" i="1" dirty="0">
                          <a:solidFill>
                            <a:srgbClr val="000000"/>
                          </a:solidFill>
                          <a:effectLst/>
                          <a:latin typeface="Calibri"/>
                          <a:ea typeface="Times New Roman"/>
                          <a:cs typeface="Times New Roman"/>
                        </a:rPr>
                        <a:t>1 - C</a:t>
                      </a:r>
                      <a:r>
                        <a:rPr lang="en-US" sz="800" i="1" dirty="0">
                          <a:solidFill>
                            <a:srgbClr val="000000"/>
                          </a:solidFill>
                          <a:effectLst/>
                          <a:latin typeface="Calibri"/>
                          <a:ea typeface="Times New Roman"/>
                          <a:cs typeface="Times New Roman"/>
                        </a:rPr>
                        <a:t>f</a:t>
                      </a:r>
                      <a:endParaRPr lang="en-US" sz="800" i="1" dirty="0">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573669">
                <a:tc>
                  <a:txBody>
                    <a:bodyPr/>
                    <a:lstStyle/>
                    <a:p>
                      <a:pPr marL="0" marR="0" algn="l">
                        <a:lnSpc>
                          <a:spcPct val="115000"/>
                        </a:lnSpc>
                        <a:spcBef>
                          <a:spcPts val="0"/>
                        </a:spcBef>
                        <a:spcAft>
                          <a:spcPts val="1200"/>
                        </a:spcAft>
                      </a:pPr>
                      <a:r>
                        <a:rPr lang="es-419" sz="800" b="1" dirty="0" smtClean="0">
                          <a:solidFill>
                            <a:srgbClr val="000000"/>
                          </a:solidFill>
                          <a:effectLst/>
                          <a:latin typeface="+mn-lt"/>
                          <a:ea typeface="Times New Roman"/>
                          <a:cs typeface="Times New Roman"/>
                        </a:rPr>
                        <a:t>Responde preguntas con: quién, qué, cuándo, dónde y cómo, sobre un tema, utilizando detalles como apoyo .</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26267039"/>
              </p:ext>
            </p:extLst>
          </p:nvPr>
        </p:nvGraphicFramePr>
        <p:xfrm>
          <a:off x="5257800" y="8292740"/>
          <a:ext cx="1913985" cy="470260"/>
        </p:xfrm>
        <a:graphic>
          <a:graphicData uri="http://schemas.openxmlformats.org/drawingml/2006/table">
            <a:tbl>
              <a:tblPr firstRow="1" firstCol="1" bandRow="1"/>
              <a:tblGrid>
                <a:gridCol w="1913985"/>
              </a:tblGrid>
              <a:tr h="145458">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RL.5.2   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k</a:t>
                      </a:r>
                      <a:endParaRPr lang="en-US" sz="800" i="1" dirty="0">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24802">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Identifica el tema de un cuento, drama o poema a partir de los detalles en el texto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6" name="Group 15"/>
          <p:cNvGrpSpPr/>
          <p:nvPr/>
        </p:nvGrpSpPr>
        <p:grpSpPr>
          <a:xfrm>
            <a:off x="709612" y="937821"/>
            <a:ext cx="242888" cy="1578060"/>
            <a:chOff x="623883" y="1620218"/>
            <a:chExt cx="242888" cy="1578060"/>
          </a:xfrm>
        </p:grpSpPr>
        <p:sp>
          <p:nvSpPr>
            <p:cNvPr id="17" name="Oval 16"/>
            <p:cNvSpPr/>
            <p:nvPr/>
          </p:nvSpPr>
          <p:spPr>
            <a:xfrm>
              <a:off x="623883" y="16202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623883" y="20618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623883" y="25004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623883" y="29587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5" name="Group 24"/>
          <p:cNvGrpSpPr/>
          <p:nvPr/>
        </p:nvGrpSpPr>
        <p:grpSpPr>
          <a:xfrm>
            <a:off x="709612" y="5334000"/>
            <a:ext cx="261561" cy="2388219"/>
            <a:chOff x="605210" y="1561269"/>
            <a:chExt cx="261561" cy="2388219"/>
          </a:xfrm>
        </p:grpSpPr>
        <p:sp>
          <p:nvSpPr>
            <p:cNvPr id="26" name="Oval 25"/>
            <p:cNvSpPr/>
            <p:nvPr/>
          </p:nvSpPr>
          <p:spPr>
            <a:xfrm>
              <a:off x="623883" y="15612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605210" y="22428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605210" y="29764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605210" y="37100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57616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375292"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5324" y="609600"/>
            <a:ext cx="6080276" cy="3334531"/>
          </a:xfrm>
          <a:prstGeom prst="rect">
            <a:avLst/>
          </a:prstGeom>
          <a:noFill/>
          <a:ln>
            <a:noFill/>
          </a:ln>
        </p:spPr>
        <p:txBody>
          <a:bodyPr wrap="square" lIns="101881" tIns="50941" rIns="101881" bIns="50941">
            <a:spAutoFit/>
          </a:bodyPr>
          <a:lstStyle/>
          <a:p>
            <a:pPr marL="396875" indent="-336550"/>
            <a:r>
              <a:rPr lang="en-US" sz="1700" b="1" dirty="0" smtClean="0">
                <a:latin typeface="Helvetica" pitchFamily="34" charset="0"/>
                <a:cs typeface="Helvetica" pitchFamily="34" charset="0"/>
              </a:rPr>
              <a:t>5.  </a:t>
            </a:r>
            <a:r>
              <a:rPr lang="es-MX" sz="1700" b="1" dirty="0" smtClean="0">
                <a:latin typeface="Helvetica" panose="020B0604020202020204" pitchFamily="34" charset="0"/>
                <a:cs typeface="Helvetica" panose="020B0604020202020204" pitchFamily="34" charset="0"/>
              </a:rPr>
              <a:t>¿</a:t>
            </a:r>
            <a:r>
              <a:rPr lang="es-MX" sz="1700" b="1" dirty="0">
                <a:latin typeface="Helvetica" panose="020B0604020202020204" pitchFamily="34" charset="0"/>
                <a:cs typeface="Helvetica" panose="020B0604020202020204" pitchFamily="34" charset="0"/>
              </a:rPr>
              <a:t>Qué </a:t>
            </a:r>
            <a:r>
              <a:rPr lang="es-ES" sz="1700" b="1" dirty="0" smtClean="0">
                <a:latin typeface="Helvetica" panose="020B0604020202020204" pitchFamily="34" charset="0"/>
                <a:cs typeface="Helvetica" panose="020B0604020202020204" pitchFamily="34" charset="0"/>
              </a:rPr>
              <a:t>influyó más en el estudiante y su selección del  tema </a:t>
            </a:r>
            <a:r>
              <a:rPr lang="es-ES" sz="1700" b="1" dirty="0">
                <a:latin typeface="Helvetica" panose="020B0604020202020204" pitchFamily="34" charset="0"/>
                <a:cs typeface="Helvetica" panose="020B0604020202020204" pitchFamily="34" charset="0"/>
              </a:rPr>
              <a:t>para el proyecto de la  </a:t>
            </a:r>
            <a:r>
              <a:rPr lang="es-ES" sz="1700" b="1" dirty="0" smtClean="0">
                <a:latin typeface="Helvetica" panose="020B0604020202020204" pitchFamily="34" charset="0"/>
                <a:cs typeface="Helvetica" panose="020B0604020202020204" pitchFamily="34" charset="0"/>
              </a:rPr>
              <a:t>feria de </a:t>
            </a:r>
            <a:r>
              <a:rPr lang="es-ES" sz="1700" b="1" dirty="0">
                <a:latin typeface="Helvetica" panose="020B0604020202020204" pitchFamily="34" charset="0"/>
                <a:cs typeface="Helvetica" panose="020B0604020202020204" pitchFamily="34" charset="0"/>
              </a:rPr>
              <a:t>ciencias?</a:t>
            </a:r>
            <a:r>
              <a:rPr lang="en-US" sz="1700" b="1" dirty="0">
                <a:latin typeface="Helvetica" panose="020B0604020202020204" pitchFamily="34" charset="0"/>
                <a:cs typeface="Helvetica" panose="020B0604020202020204" pitchFamily="34" charset="0"/>
              </a:rPr>
              <a:t> </a:t>
            </a:r>
            <a:endParaRPr lang="en-US" sz="1700" b="1" dirty="0" smtClean="0">
              <a:latin typeface="Helvetica" pitchFamily="34" charset="0"/>
              <a:cs typeface="Helvetica" pitchFamily="34" charset="0"/>
            </a:endParaRPr>
          </a:p>
          <a:p>
            <a:pPr marL="240944" indent="-240944"/>
            <a:endParaRPr lang="en-US" sz="1700" dirty="0">
              <a:latin typeface="Helvetica" pitchFamily="34" charset="0"/>
              <a:cs typeface="Helvetica" pitchFamily="34" charset="0"/>
            </a:endParaRPr>
          </a:p>
          <a:p>
            <a:pPr marL="625475" indent="-276225">
              <a:buFont typeface="+mj-lt"/>
              <a:buAutoNum type="alphaUcPeriod"/>
            </a:pPr>
            <a:r>
              <a:rPr lang="es-MX" sz="1600" dirty="0">
                <a:latin typeface="Helvetica" panose="020B0604020202020204" pitchFamily="34" charset="0"/>
                <a:cs typeface="Helvetica" panose="020B0604020202020204" pitchFamily="34" charset="0"/>
              </a:rPr>
              <a:t>Se requería que todos los estudiantes </a:t>
            </a:r>
            <a:r>
              <a:rPr lang="es-MX" sz="1600" dirty="0" smtClean="0">
                <a:latin typeface="Helvetica" panose="020B0604020202020204" pitchFamily="34" charset="0"/>
                <a:cs typeface="Helvetica" panose="020B0604020202020204" pitchFamily="34" charset="0"/>
              </a:rPr>
              <a:t>de quinto </a:t>
            </a:r>
            <a:r>
              <a:rPr lang="es-MX" sz="1600" dirty="0">
                <a:latin typeface="Helvetica" panose="020B0604020202020204" pitchFamily="34" charset="0"/>
                <a:cs typeface="Helvetica" panose="020B0604020202020204" pitchFamily="34" charset="0"/>
              </a:rPr>
              <a:t>grado </a:t>
            </a:r>
            <a:r>
              <a:rPr lang="es-MX" sz="1600" dirty="0" smtClean="0">
                <a:latin typeface="Helvetica" panose="020B0604020202020204" pitchFamily="34" charset="0"/>
                <a:cs typeface="Helvetica" panose="020B0604020202020204" pitchFamily="34" charset="0"/>
              </a:rPr>
              <a:t>completaran </a:t>
            </a:r>
            <a:r>
              <a:rPr lang="es-MX" sz="1600" dirty="0">
                <a:latin typeface="Helvetica" panose="020B0604020202020204" pitchFamily="34" charset="0"/>
                <a:cs typeface="Helvetica" panose="020B0604020202020204" pitchFamily="34" charset="0"/>
              </a:rPr>
              <a:t>un proyecto </a:t>
            </a:r>
            <a:r>
              <a:rPr lang="es-MX" sz="1600" dirty="0" smtClean="0">
                <a:latin typeface="Helvetica" panose="020B0604020202020204" pitchFamily="34" charset="0"/>
                <a:cs typeface="Helvetica" panose="020B0604020202020204" pitchFamily="34" charset="0"/>
              </a:rPr>
              <a:t>para la feria de ciencias.</a:t>
            </a:r>
          </a:p>
          <a:p>
            <a:pPr marL="625475" indent="-276225">
              <a:buFont typeface="+mj-lt"/>
              <a:buAutoNum type="alphaUcPeriod"/>
            </a:pPr>
            <a:endParaRPr lang="en-US" sz="1500" dirty="0">
              <a:latin typeface="Helvetica" pitchFamily="34" charset="0"/>
              <a:cs typeface="Helvetica" pitchFamily="34" charset="0"/>
            </a:endParaRPr>
          </a:p>
          <a:p>
            <a:pPr marL="625475" indent="-276225">
              <a:buFont typeface="+mj-lt"/>
              <a:buAutoNum type="alphaUcPeriod"/>
            </a:pPr>
            <a:r>
              <a:rPr lang="es-MX" sz="1600" dirty="0">
                <a:latin typeface="Helvetica" panose="020B0604020202020204" pitchFamily="34" charset="0"/>
                <a:cs typeface="Helvetica" panose="020B0604020202020204" pitchFamily="34" charset="0"/>
              </a:rPr>
              <a:t>El interés del </a:t>
            </a:r>
            <a:r>
              <a:rPr lang="es-MX" sz="1600" dirty="0" smtClean="0">
                <a:latin typeface="Helvetica" panose="020B0604020202020204" pitchFamily="34" charset="0"/>
                <a:cs typeface="Helvetica" panose="020B0604020202020204" pitchFamily="34" charset="0"/>
              </a:rPr>
              <a:t>estudiante por el </a:t>
            </a:r>
            <a:r>
              <a:rPr lang="es-MX" sz="1600" dirty="0">
                <a:latin typeface="Helvetica" panose="020B0604020202020204" pitchFamily="34" charset="0"/>
                <a:cs typeface="Helvetica" panose="020B0604020202020204" pitchFamily="34" charset="0"/>
              </a:rPr>
              <a:t>traje espacial de Neil Armstrong </a:t>
            </a:r>
            <a:r>
              <a:rPr lang="es-MX" sz="1600" dirty="0" smtClean="0">
                <a:latin typeface="Helvetica" panose="020B0604020202020204" pitchFamily="34" charset="0"/>
                <a:cs typeface="Helvetica" panose="020B0604020202020204" pitchFamily="34" charset="0"/>
              </a:rPr>
              <a:t>y los viajes espaciales influyeron en </a:t>
            </a:r>
            <a:r>
              <a:rPr lang="es-MX" sz="1600" dirty="0">
                <a:latin typeface="Helvetica" panose="020B0604020202020204" pitchFamily="34" charset="0"/>
                <a:cs typeface="Helvetica" panose="020B0604020202020204" pitchFamily="34" charset="0"/>
              </a:rPr>
              <a:t>la </a:t>
            </a:r>
            <a:r>
              <a:rPr lang="es-MX" sz="1600" dirty="0" smtClean="0">
                <a:latin typeface="Helvetica" panose="020B0604020202020204" pitchFamily="34" charset="0"/>
                <a:cs typeface="Helvetica" panose="020B0604020202020204" pitchFamily="34" charset="0"/>
              </a:rPr>
              <a:t>elección </a:t>
            </a:r>
            <a:r>
              <a:rPr lang="es-MX" sz="1600" dirty="0">
                <a:latin typeface="Helvetica" panose="020B0604020202020204" pitchFamily="34" charset="0"/>
                <a:cs typeface="Helvetica" panose="020B0604020202020204" pitchFamily="34" charset="0"/>
              </a:rPr>
              <a:t>del tema</a:t>
            </a:r>
            <a:r>
              <a:rPr lang="es-MX" sz="1600" dirty="0" smtClean="0">
                <a:latin typeface="Helvetica" panose="020B0604020202020204" pitchFamily="34" charset="0"/>
                <a:cs typeface="Helvetica" panose="020B0604020202020204" pitchFamily="34" charset="0"/>
              </a:rPr>
              <a:t>.</a:t>
            </a:r>
          </a:p>
          <a:p>
            <a:pPr marL="625475" indent="-276225">
              <a:buFont typeface="+mj-lt"/>
              <a:buAutoNum type="alphaUcPeriod"/>
            </a:pPr>
            <a:endParaRPr lang="en-US" sz="1500" dirty="0">
              <a:latin typeface="Helvetica" pitchFamily="34" charset="0"/>
              <a:cs typeface="Helvetica" pitchFamily="34" charset="0"/>
            </a:endParaRPr>
          </a:p>
          <a:p>
            <a:pPr marL="625475" indent="-276225">
              <a:buFont typeface="+mj-lt"/>
              <a:buAutoNum type="alphaUcPeriod"/>
            </a:pPr>
            <a:r>
              <a:rPr lang="es-MX" sz="1600" dirty="0">
                <a:latin typeface="Helvetica" panose="020B0604020202020204" pitchFamily="34" charset="0"/>
                <a:cs typeface="Helvetica" panose="020B0604020202020204" pitchFamily="34" charset="0"/>
              </a:rPr>
              <a:t>El Sr. Lars dio al estudiante una lista de </a:t>
            </a:r>
            <a:r>
              <a:rPr lang="es-MX" sz="1600" dirty="0" smtClean="0">
                <a:latin typeface="Helvetica" panose="020B0604020202020204" pitchFamily="34" charset="0"/>
                <a:cs typeface="Helvetica" panose="020B0604020202020204" pitchFamily="34" charset="0"/>
              </a:rPr>
              <a:t>instrucciones.</a:t>
            </a:r>
          </a:p>
          <a:p>
            <a:pPr marL="625475" indent="-276225">
              <a:buFont typeface="+mj-lt"/>
              <a:buAutoNum type="alphaUcPeriod"/>
            </a:pPr>
            <a:endParaRPr lang="en-US" sz="1500" dirty="0">
              <a:latin typeface="Helvetica" pitchFamily="34" charset="0"/>
              <a:cs typeface="Helvetica" pitchFamily="34" charset="0"/>
            </a:endParaRPr>
          </a:p>
          <a:p>
            <a:pPr marL="625475" indent="-276225">
              <a:buFont typeface="+mj-lt"/>
              <a:buAutoNum type="alphaUcPeriod"/>
            </a:pPr>
            <a:r>
              <a:rPr lang="es-MX" sz="1600" dirty="0">
                <a:latin typeface="Helvetica" panose="020B0604020202020204" pitchFamily="34" charset="0"/>
                <a:cs typeface="Helvetica" panose="020B0604020202020204" pitchFamily="34" charset="0"/>
              </a:rPr>
              <a:t>El estudiante encontró tres fuentes </a:t>
            </a:r>
            <a:r>
              <a:rPr lang="es-MX" sz="1600" dirty="0" smtClean="0">
                <a:latin typeface="Helvetica" panose="020B0604020202020204" pitchFamily="34" charset="0"/>
                <a:cs typeface="Helvetica" panose="020B0604020202020204" pitchFamily="34" charset="0"/>
              </a:rPr>
              <a:t>para investigar.</a:t>
            </a:r>
            <a:endParaRPr lang="en-US" sz="1500" dirty="0" smtClean="0">
              <a:latin typeface="Helvetica" pitchFamily="34" charset="0"/>
              <a:cs typeface="Helvetica" pitchFamily="34" charset="0"/>
            </a:endParaRPr>
          </a:p>
        </p:txBody>
      </p:sp>
      <p:sp>
        <p:nvSpPr>
          <p:cNvPr id="31" name="Oval 30"/>
          <p:cNvSpPr/>
          <p:nvPr/>
        </p:nvSpPr>
        <p:spPr>
          <a:xfrm>
            <a:off x="757237" y="14374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57237" y="21571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57237" y="31333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57237" y="36037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Rectangle 34"/>
          <p:cNvSpPr/>
          <p:nvPr/>
        </p:nvSpPr>
        <p:spPr>
          <a:xfrm>
            <a:off x="712115" y="5105400"/>
            <a:ext cx="6222085" cy="2872866"/>
          </a:xfrm>
          <a:prstGeom prst="rect">
            <a:avLst/>
          </a:prstGeom>
          <a:noFill/>
          <a:ln>
            <a:noFill/>
          </a:ln>
        </p:spPr>
        <p:txBody>
          <a:bodyPr wrap="square" lIns="101881" tIns="50941" rIns="101881" bIns="50941">
            <a:spAutoFit/>
          </a:bodyPr>
          <a:lstStyle/>
          <a:p>
            <a:endParaRPr lang="es-MX" sz="1700" dirty="0" smtClean="0">
              <a:latin typeface="Helvetica" pitchFamily="34" charset="0"/>
              <a:cs typeface="Helvetica" pitchFamily="34" charset="0"/>
            </a:endParaRPr>
          </a:p>
          <a:p>
            <a:pPr marL="396875" indent="-396875"/>
            <a:r>
              <a:rPr lang="es-MX" sz="1700" b="1" dirty="0" smtClean="0">
                <a:latin typeface="Helvetica" pitchFamily="34" charset="0"/>
                <a:cs typeface="Helvetica" pitchFamily="34" charset="0"/>
              </a:rPr>
              <a:t>6.  ¿Qué “necesidad” en la vestimenta es citada en las tres primeras capas de la atmósfera?</a:t>
            </a:r>
          </a:p>
          <a:p>
            <a:pPr marL="242618" indent="-242618"/>
            <a:endParaRPr lang="es-MX" sz="1700" dirty="0" smtClean="0">
              <a:latin typeface="Helvetica" pitchFamily="34" charset="0"/>
              <a:cs typeface="Helvetica" pitchFamily="34" charset="0"/>
            </a:endParaRPr>
          </a:p>
          <a:p>
            <a:pPr marL="517525" indent="-228600">
              <a:buFont typeface="+mj-lt"/>
              <a:buAutoNum type="alphaUcPeriod"/>
            </a:pPr>
            <a:r>
              <a:rPr lang="es-MX" sz="1500" dirty="0">
                <a:latin typeface="Helvetica" pitchFamily="34" charset="0"/>
                <a:cs typeface="Helvetica" pitchFamily="34" charset="0"/>
              </a:rPr>
              <a:t>r</a:t>
            </a:r>
            <a:r>
              <a:rPr lang="es-MX" sz="1500" dirty="0" smtClean="0">
                <a:latin typeface="Helvetica" pitchFamily="34" charset="0"/>
                <a:cs typeface="Helvetica" pitchFamily="34" charset="0"/>
              </a:rPr>
              <a:t>opa abrigada</a:t>
            </a:r>
          </a:p>
          <a:p>
            <a:pPr marL="517525" indent="-228600">
              <a:buFont typeface="+mj-lt"/>
              <a:buAutoNum type="alphaUcPeriod"/>
            </a:pPr>
            <a:endParaRPr lang="es-MX" sz="1500" dirty="0" smtClean="0">
              <a:latin typeface="Helvetica" pitchFamily="34" charset="0"/>
              <a:cs typeface="Helvetica" pitchFamily="34" charset="0"/>
            </a:endParaRPr>
          </a:p>
          <a:p>
            <a:pPr marL="517525" indent="-228600">
              <a:buFont typeface="+mj-lt"/>
              <a:buAutoNum type="alphaUcPeriod"/>
            </a:pPr>
            <a:r>
              <a:rPr lang="es-MX" sz="1500" dirty="0">
                <a:latin typeface="Helvetica" pitchFamily="34" charset="0"/>
                <a:cs typeface="Helvetica" pitchFamily="34" charset="0"/>
              </a:rPr>
              <a:t>u</a:t>
            </a:r>
            <a:r>
              <a:rPr lang="es-MX" sz="1500" dirty="0" smtClean="0">
                <a:latin typeface="Helvetica" pitchFamily="34" charset="0"/>
                <a:cs typeface="Helvetica" pitchFamily="34" charset="0"/>
              </a:rPr>
              <a:t>n escudo contra meteoritos</a:t>
            </a:r>
          </a:p>
          <a:p>
            <a:pPr marL="517525" indent="-228600">
              <a:buFont typeface="+mj-lt"/>
              <a:buAutoNum type="alphaUcPeriod"/>
            </a:pPr>
            <a:endParaRPr lang="es-MX" sz="1500" dirty="0" smtClean="0">
              <a:latin typeface="Helvetica" pitchFamily="34" charset="0"/>
              <a:cs typeface="Helvetica" pitchFamily="34" charset="0"/>
            </a:endParaRPr>
          </a:p>
          <a:p>
            <a:pPr marL="517525" indent="-228600">
              <a:buFont typeface="+mj-lt"/>
              <a:buAutoNum type="alphaUcPeriod"/>
            </a:pPr>
            <a:r>
              <a:rPr lang="es-MX" sz="1500" dirty="0">
                <a:latin typeface="Helvetica" pitchFamily="34" charset="0"/>
                <a:cs typeface="Helvetica" pitchFamily="34" charset="0"/>
              </a:rPr>
              <a:t>u</a:t>
            </a:r>
            <a:r>
              <a:rPr lang="es-MX" sz="1500" dirty="0" smtClean="0">
                <a:latin typeface="Helvetica" pitchFamily="34" charset="0"/>
                <a:cs typeface="Helvetica" pitchFamily="34" charset="0"/>
              </a:rPr>
              <a:t>na fuente de oxígeno</a:t>
            </a:r>
          </a:p>
          <a:p>
            <a:pPr marL="517525" indent="-228600">
              <a:buFont typeface="+mj-lt"/>
              <a:buAutoNum type="alphaUcPeriod"/>
            </a:pPr>
            <a:endParaRPr lang="es-MX" sz="1500" dirty="0" smtClean="0">
              <a:latin typeface="Helvetica" pitchFamily="34" charset="0"/>
              <a:cs typeface="Helvetica" pitchFamily="34" charset="0"/>
            </a:endParaRPr>
          </a:p>
          <a:p>
            <a:pPr marL="517525" indent="-228600">
              <a:buFont typeface="+mj-lt"/>
              <a:buAutoNum type="alphaUcPeriod"/>
            </a:pPr>
            <a:r>
              <a:rPr lang="es-ES" sz="1600" dirty="0">
                <a:latin typeface="Helvetica" panose="020B0604020202020204" pitchFamily="34" charset="0"/>
                <a:cs typeface="Helvetica" panose="020B0604020202020204" pitchFamily="34" charset="0"/>
              </a:rPr>
              <a:t>un motor autopropulsado</a:t>
            </a:r>
            <a:endParaRPr lang="es-MX" sz="1500" dirty="0">
              <a:latin typeface="Helvetica" pitchFamily="34" charset="0"/>
              <a:cs typeface="Helvetica" pitchFamily="34" charset="0"/>
            </a:endParaRPr>
          </a:p>
        </p:txBody>
      </p:sp>
      <p:sp>
        <p:nvSpPr>
          <p:cNvPr id="37" name="Oval 36"/>
          <p:cNvSpPr/>
          <p:nvPr/>
        </p:nvSpPr>
        <p:spPr>
          <a:xfrm>
            <a:off x="757237" y="62211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8" name="Oval 37"/>
          <p:cNvSpPr/>
          <p:nvPr/>
        </p:nvSpPr>
        <p:spPr>
          <a:xfrm>
            <a:off x="757237" y="66402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9" name="Oval 38"/>
          <p:cNvSpPr/>
          <p:nvPr/>
        </p:nvSpPr>
        <p:spPr>
          <a:xfrm>
            <a:off x="758907" y="71519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40" name="Oval 39"/>
          <p:cNvSpPr/>
          <p:nvPr/>
        </p:nvSpPr>
        <p:spPr>
          <a:xfrm>
            <a:off x="757237" y="75851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54857268"/>
              </p:ext>
            </p:extLst>
          </p:nvPr>
        </p:nvGraphicFramePr>
        <p:xfrm>
          <a:off x="5250180" y="3984172"/>
          <a:ext cx="2133600" cy="701040"/>
        </p:xfrm>
        <a:graphic>
          <a:graphicData uri="http://schemas.openxmlformats.org/drawingml/2006/table">
            <a:tbl>
              <a:tblPr firstRow="1" firstCol="1" bandRow="1"/>
              <a:tblGrid>
                <a:gridCol w="2133600"/>
              </a:tblGrid>
              <a:tr h="43597">
                <a:tc>
                  <a:txBody>
                    <a:bodyPr/>
                    <a:lstStyle/>
                    <a:p>
                      <a:pPr marL="0" marR="0" algn="ctr">
                        <a:lnSpc>
                          <a:spcPct val="115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RL.5.3    DOK </a:t>
                      </a:r>
                      <a:r>
                        <a:rPr lang="en-US" sz="800" b="1" i="1" dirty="0">
                          <a:solidFill>
                            <a:srgbClr val="000000"/>
                          </a:solidFill>
                          <a:effectLst/>
                          <a:latin typeface="Calibri"/>
                          <a:ea typeface="Times New Roman"/>
                          <a:cs typeface="Times New Roman"/>
                        </a:rPr>
                        <a:t>1 - C</a:t>
                      </a:r>
                      <a:r>
                        <a:rPr lang="en-US" sz="800" i="1" dirty="0">
                          <a:solidFill>
                            <a:srgbClr val="000000"/>
                          </a:solidFill>
                          <a:effectLst/>
                          <a:latin typeface="Calibri"/>
                          <a:ea typeface="Times New Roman"/>
                          <a:cs typeface="Times New Roman"/>
                        </a:rPr>
                        <a:t>f</a:t>
                      </a:r>
                      <a:endParaRPr lang="en-US" sz="800" i="1" dirty="0">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Responde a preguntas descriptivas con: quién, qué, cuándo, dónde o cómo,  acerca de  dos o más personajes, ambiente/ escenarios o acontecimientos en UN cuento o drama </a:t>
                      </a:r>
                      <a:r>
                        <a:rPr lang="en-US" sz="800" b="1" u="none" baseline="0" dirty="0" smtClean="0">
                          <a:solidFill>
                            <a:srgbClr val="000000"/>
                          </a:solidFill>
                          <a:effectLst/>
                          <a:latin typeface="Calibri"/>
                          <a:ea typeface="Times New Roman"/>
                          <a:cs typeface="Times New Roman"/>
                        </a:rPr>
                        <a:t>.</a:t>
                      </a:r>
                      <a:endParaRPr lang="en-US" sz="800" u="none"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78304004"/>
              </p:ext>
            </p:extLst>
          </p:nvPr>
        </p:nvGraphicFramePr>
        <p:xfrm>
          <a:off x="5029200" y="7881277"/>
          <a:ext cx="2354580" cy="701040"/>
        </p:xfrm>
        <a:graphic>
          <a:graphicData uri="http://schemas.openxmlformats.org/drawingml/2006/table">
            <a:tbl>
              <a:tblPr firstRow="1" firstCol="1" bandRow="1"/>
              <a:tblGrid>
                <a:gridCol w="2354580"/>
              </a:tblGrid>
              <a:tr h="138326">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RL.5.3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Localiza detalles descriptivos específicos que comparan o contrastan el ambiente/ escenario, acontecimientos o personajes (hace referencia al lenguaje clave utilizado para comparar y contrastar).</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76603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266788448"/>
              </p:ext>
            </p:extLst>
          </p:nvPr>
        </p:nvGraphicFramePr>
        <p:xfrm>
          <a:off x="1676399" y="4381500"/>
          <a:ext cx="4495800"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1"/>
                <a:gridCol w="1219200"/>
                <a:gridCol w="2215181"/>
                <a:gridCol w="680418"/>
              </a:tblGrid>
              <a:tr h="266700">
                <a:tc gridSpan="4">
                  <a:txBody>
                    <a:bodyPr/>
                    <a:lstStyle/>
                    <a:p>
                      <a:pPr algn="ctr"/>
                      <a:r>
                        <a:rPr lang="es-MX" sz="1200" b="1" noProof="0" dirty="0" smtClean="0"/>
                        <a:t>Lectura: Texto</a:t>
                      </a:r>
                      <a:r>
                        <a:rPr lang="es-MX" sz="1200" b="1" baseline="0" noProof="0" dirty="0" smtClean="0"/>
                        <a:t> informativo</a:t>
                      </a:r>
                      <a:endParaRPr lang="es-MX" sz="1200" b="1" noProof="0" dirty="0" smtClean="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S" sz="1200" b="1" noProof="0" dirty="0" smtClean="0"/>
                        <a:t>Objetivos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 sz="1200" b="1" noProof="0" dirty="0" smtClean="0"/>
                        <a:t>Estándares</a:t>
                      </a:r>
                      <a:endParaRPr lang="en-US" sz="1200" b="1" dirty="0" smtClean="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pPr algn="ctr"/>
                      <a:r>
                        <a:rPr lang="en-US" sz="1200" b="1" dirty="0" smtClean="0"/>
                        <a:t>8</a:t>
                      </a:r>
                      <a:endParaRPr lang="en-US" sz="1200" b="1" dirty="0"/>
                    </a:p>
                  </a:txBody>
                  <a:tcPr marL="103632" marR="103632" marT="50292" marB="50292">
                    <a:solidFill>
                      <a:srgbClr val="FFFFCC"/>
                    </a:solidFill>
                  </a:tcPr>
                </a:tc>
                <a:tc>
                  <a:txBody>
                    <a:bodyPr/>
                    <a:lstStyle/>
                    <a:p>
                      <a:r>
                        <a:rPr lang="es-MX" sz="1200" b="1" noProof="0" dirty="0" smtClean="0"/>
                        <a:t>Detalles clave</a:t>
                      </a:r>
                      <a:endParaRPr lang="es-MX" sz="1200" b="1" noProof="0" dirty="0"/>
                    </a:p>
                  </a:txBody>
                  <a:tcPr marL="103632" marR="103632" marT="50292" marB="50292">
                    <a:solidFill>
                      <a:srgbClr val="FFFFCC"/>
                    </a:solidFill>
                  </a:tcPr>
                </a:tc>
                <a:tc>
                  <a:txBody>
                    <a:bodyPr/>
                    <a:lstStyle/>
                    <a:p>
                      <a:r>
                        <a:rPr lang="en-US" sz="1200" b="1" dirty="0" smtClean="0"/>
                        <a:t>RL.5.1</a:t>
                      </a:r>
                      <a:r>
                        <a:rPr lang="en-US" sz="1200" b="1" baseline="0" dirty="0" smtClean="0"/>
                        <a:t>     </a:t>
                      </a:r>
                      <a:r>
                        <a:rPr lang="en-US" sz="1200" b="1" dirty="0" smtClean="0"/>
                        <a:t>RL.5.3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pPr algn="ctr"/>
                      <a:r>
                        <a:rPr lang="en-US" sz="1200" b="1" dirty="0" smtClean="0"/>
                        <a:t>9</a:t>
                      </a:r>
                      <a:endParaRPr lang="en-US" sz="1200" b="1" dirty="0"/>
                    </a:p>
                  </a:txBody>
                  <a:tcPr marL="103632" marR="103632" marT="50292" marB="50292">
                    <a:solidFill>
                      <a:srgbClr val="FFFFCC"/>
                    </a:solidFill>
                  </a:tcPr>
                </a:tc>
                <a:tc>
                  <a:txBody>
                    <a:bodyPr/>
                    <a:lstStyle/>
                    <a:p>
                      <a:r>
                        <a:rPr lang="es-MX" sz="1200" b="1" noProof="0" dirty="0" smtClean="0"/>
                        <a:t>Ideas</a:t>
                      </a:r>
                      <a:r>
                        <a:rPr lang="es-MX" sz="1200" b="1" baseline="0" noProof="0" dirty="0" smtClean="0"/>
                        <a:t> centrales</a:t>
                      </a:r>
                      <a:endParaRPr lang="es-MX" sz="1200" b="1" noProof="0" dirty="0"/>
                    </a:p>
                  </a:txBody>
                  <a:tcPr marL="103632" marR="103632" marT="50292" marB="50292">
                    <a:solidFill>
                      <a:srgbClr val="FFFFCC"/>
                    </a:solidFill>
                  </a:tcPr>
                </a:tc>
                <a:tc>
                  <a:txBody>
                    <a:bodyPr/>
                    <a:lstStyle/>
                    <a:p>
                      <a:r>
                        <a:rPr lang="en-US" sz="1200" b="1" dirty="0" smtClean="0"/>
                        <a:t>RL.5.2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1574898"/>
              </p:ext>
            </p:extLst>
          </p:nvPr>
        </p:nvGraphicFramePr>
        <p:xfrm>
          <a:off x="914400" y="5627657"/>
          <a:ext cx="5897880" cy="171297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46391"/>
                <a:gridCol w="2231948"/>
                <a:gridCol w="2709848"/>
                <a:gridCol w="509693"/>
              </a:tblGrid>
              <a:tr h="283464">
                <a:tc gridSpan="4">
                  <a:txBody>
                    <a:bodyPr/>
                    <a:lstStyle/>
                    <a:p>
                      <a:pPr algn="ctr"/>
                      <a:r>
                        <a:rPr lang="es-MX" sz="1200" b="1" noProof="0" dirty="0" smtClean="0"/>
                        <a:t>Escritura</a:t>
                      </a:r>
                      <a:endParaRPr lang="es-MX"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S" sz="1200" b="1" noProof="0" dirty="0" smtClean="0"/>
                        <a:t>Objetivos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 sz="1200" b="1" noProof="0" dirty="0" smtClean="0"/>
                        <a:t>Estándares</a:t>
                      </a:r>
                      <a:endParaRPr lang="en-US" sz="1200" b="1" dirty="0" smtClean="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95656">
                <a:tc>
                  <a:txBody>
                    <a:bodyPr/>
                    <a:lstStyle/>
                    <a:p>
                      <a:pPr algn="ctr"/>
                      <a:r>
                        <a:rPr lang="en-US" sz="1200" b="1" dirty="0" smtClean="0"/>
                        <a:t>6a</a:t>
                      </a:r>
                      <a:endParaRPr lang="en-US" sz="1200" b="1" dirty="0"/>
                    </a:p>
                  </a:txBody>
                  <a:tcPr marL="103632" marR="103632" marT="50292" marB="50292">
                    <a:solidFill>
                      <a:srgbClr val="FFFFCC"/>
                    </a:solidFill>
                  </a:tcPr>
                </a:tc>
                <a:tc>
                  <a:txBody>
                    <a:bodyPr/>
                    <a:lstStyle/>
                    <a:p>
                      <a:r>
                        <a:rPr lang="es-MX" sz="1200" b="1" noProof="0" dirty="0" smtClean="0"/>
                        <a:t>Escribir</a:t>
                      </a:r>
                      <a:r>
                        <a:rPr lang="es-MX" sz="1200" b="1" baseline="0" noProof="0" dirty="0" smtClean="0"/>
                        <a:t> una opinión breve</a:t>
                      </a:r>
                      <a:endParaRPr lang="es-MX" sz="1200" b="1" noProof="0" dirty="0"/>
                    </a:p>
                  </a:txBody>
                  <a:tcPr marL="103632" marR="103632" marT="50292" marB="50292">
                    <a:solidFill>
                      <a:srgbClr val="FFFFCC"/>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pl-PL" sz="1200" b="1" dirty="0" smtClean="0"/>
                        <a:t>W</a:t>
                      </a:r>
                      <a:r>
                        <a:rPr lang="en-US" sz="1200" b="1" dirty="0" smtClean="0"/>
                        <a:t>.5.</a:t>
                      </a:r>
                      <a:r>
                        <a:rPr lang="pl-PL" sz="1200" b="1" dirty="0" smtClean="0"/>
                        <a:t>1a, W</a:t>
                      </a:r>
                      <a:r>
                        <a:rPr lang="en-US" sz="1200" b="1" dirty="0" smtClean="0"/>
                        <a:t>.5.</a:t>
                      </a:r>
                      <a:r>
                        <a:rPr lang="pl-PL" sz="1200" b="1" dirty="0" smtClean="0"/>
                        <a:t>1b, W</a:t>
                      </a:r>
                      <a:r>
                        <a:rPr lang="en-US" sz="1200" b="1" dirty="0" smtClean="0"/>
                        <a:t>.5.</a:t>
                      </a:r>
                      <a:r>
                        <a:rPr lang="pl-PL" sz="1200" b="1" dirty="0" smtClean="0"/>
                        <a:t>1c, W</a:t>
                      </a:r>
                      <a:r>
                        <a:rPr lang="en-US" sz="1200" b="1" dirty="0" smtClean="0"/>
                        <a:t>.5.</a:t>
                      </a:r>
                      <a:r>
                        <a:rPr lang="pl-PL" sz="1200" b="1" dirty="0" smtClean="0"/>
                        <a:t>1d,</a:t>
                      </a:r>
                      <a:r>
                        <a:rPr lang="en-US" sz="1200" b="1" dirty="0" smtClean="0"/>
                        <a:t> </a:t>
                      </a:r>
                      <a:r>
                        <a:rPr lang="pl-PL" sz="1200" b="1" dirty="0" smtClean="0"/>
                        <a:t>W</a:t>
                      </a:r>
                      <a:r>
                        <a:rPr lang="en-US" sz="1200" b="1" dirty="0" smtClean="0"/>
                        <a:t>.5.</a:t>
                      </a:r>
                      <a:r>
                        <a:rPr lang="pl-PL" sz="1200" b="1" dirty="0" smtClean="0"/>
                        <a:t>8</a:t>
                      </a:r>
                      <a:endParaRPr lang="en-US" sz="1200" b="1" dirty="0" smtClean="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83464">
                <a:tc>
                  <a:txBody>
                    <a:bodyPr/>
                    <a:lstStyle/>
                    <a:p>
                      <a:pPr algn="ctr"/>
                      <a:r>
                        <a:rPr lang="en-US" sz="1200" b="1" dirty="0" smtClean="0"/>
                        <a:t>6b</a:t>
                      </a:r>
                      <a:endParaRPr lang="en-US" sz="1200" b="1" dirty="0"/>
                    </a:p>
                  </a:txBody>
                  <a:tcPr marL="103632" marR="103632" marT="50292" marB="50292">
                    <a:solidFill>
                      <a:srgbClr val="FFFFCC"/>
                    </a:solidFill>
                  </a:tcPr>
                </a:tc>
                <a:tc>
                  <a:txBody>
                    <a:bodyPr/>
                    <a:lstStyle/>
                    <a:p>
                      <a:r>
                        <a:rPr lang="es-MX" sz="1200" b="1" noProof="0" dirty="0" smtClean="0"/>
                        <a:t>Escribir-Revisar una opinión</a:t>
                      </a:r>
                      <a:endParaRPr lang="es-MX" sz="1200" b="1" noProof="0" dirty="0"/>
                    </a:p>
                  </a:txBody>
                  <a:tcPr marL="103632" marR="103632" marT="50292" marB="50292">
                    <a:solidFill>
                      <a:srgbClr val="FFFFCC"/>
                    </a:solidFill>
                  </a:tcPr>
                </a:tc>
                <a:tc>
                  <a:txBody>
                    <a:bodyPr/>
                    <a:lstStyle/>
                    <a:p>
                      <a:r>
                        <a:rPr lang="pl-PL" sz="1200" b="1" dirty="0" smtClean="0"/>
                        <a:t>W</a:t>
                      </a:r>
                      <a:r>
                        <a:rPr lang="en-US" sz="1200" b="1" dirty="0" smtClean="0"/>
                        <a:t>.5.</a:t>
                      </a:r>
                      <a:r>
                        <a:rPr lang="pl-PL" sz="1200" b="1" dirty="0" smtClean="0"/>
                        <a:t>1a, W</a:t>
                      </a:r>
                      <a:r>
                        <a:rPr lang="en-US" sz="1200" b="1" dirty="0" smtClean="0"/>
                        <a:t>.5.</a:t>
                      </a:r>
                      <a:r>
                        <a:rPr lang="pl-PL" sz="1200" b="1" dirty="0" smtClean="0"/>
                        <a:t>1b, W</a:t>
                      </a:r>
                      <a:r>
                        <a:rPr lang="en-US" sz="1200" b="1" dirty="0" smtClean="0"/>
                        <a:t>.5.</a:t>
                      </a:r>
                      <a:r>
                        <a:rPr lang="pl-PL" sz="1200" b="1" dirty="0" smtClean="0"/>
                        <a:t>1c, W</a:t>
                      </a:r>
                      <a:r>
                        <a:rPr lang="en-US" sz="1200" b="1" dirty="0" smtClean="0"/>
                        <a:t>.5.</a:t>
                      </a:r>
                      <a:r>
                        <a:rPr lang="pl-PL" sz="1200" b="1" dirty="0" smtClean="0"/>
                        <a:t>1d,</a:t>
                      </a:r>
                      <a:r>
                        <a:rPr lang="en-US" sz="1200" b="1" dirty="0" smtClean="0"/>
                        <a:t> </a:t>
                      </a:r>
                      <a:r>
                        <a:rPr lang="pl-PL" sz="1200" b="1" dirty="0" smtClean="0"/>
                        <a:t>W</a:t>
                      </a:r>
                      <a:r>
                        <a:rPr lang="en-US" sz="1200" b="1" dirty="0" smtClean="0"/>
                        <a:t>.5.</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83464">
                <a:tc>
                  <a:txBody>
                    <a:bodyPr/>
                    <a:lstStyle/>
                    <a:p>
                      <a:pPr algn="ctr"/>
                      <a:r>
                        <a:rPr lang="en-US" sz="1200" b="1" dirty="0" smtClean="0"/>
                        <a:t>8</a:t>
                      </a:r>
                      <a:endParaRPr lang="en-US" sz="1200" b="1" dirty="0"/>
                    </a:p>
                  </a:txBody>
                  <a:tcPr marL="103632" marR="103632" marT="50292" marB="50292">
                    <a:solidFill>
                      <a:srgbClr val="FFFFCC"/>
                    </a:solidFill>
                  </a:tcPr>
                </a:tc>
                <a:tc>
                  <a:txBody>
                    <a:bodyPr/>
                    <a:lstStyle/>
                    <a:p>
                      <a:r>
                        <a:rPr lang="es-MX" sz="1200" b="1" noProof="0" dirty="0" smtClean="0"/>
                        <a:t>Uso de lenguaje - vocabulario</a:t>
                      </a:r>
                      <a:endParaRPr lang="es-MX" sz="1200" b="1" noProof="0" dirty="0"/>
                    </a:p>
                  </a:txBody>
                  <a:tcPr marL="103632" marR="103632" marT="50292" marB="50292">
                    <a:solidFill>
                      <a:srgbClr val="FFFFCC"/>
                    </a:solidFill>
                  </a:tcPr>
                </a:tc>
                <a:tc>
                  <a:txBody>
                    <a:bodyPr/>
                    <a:lstStyle/>
                    <a:p>
                      <a:r>
                        <a:rPr lang="pl-PL" sz="1200" b="1" dirty="0" smtClean="0"/>
                        <a:t>L.5.3.a</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pPr algn="ctr"/>
                      <a:r>
                        <a:rPr lang="en-US" sz="1200" b="1" dirty="0" smtClean="0"/>
                        <a:t>9</a:t>
                      </a:r>
                      <a:endParaRPr lang="en-US" sz="1200" b="1" dirty="0"/>
                    </a:p>
                  </a:txBody>
                  <a:tcPr marL="103632" marR="103632" marT="50292" marB="50292">
                    <a:solidFill>
                      <a:srgbClr val="FFFFCC"/>
                    </a:solidFill>
                  </a:tcPr>
                </a:tc>
                <a:tc>
                  <a:txBody>
                    <a:bodyPr/>
                    <a:lstStyle/>
                    <a:p>
                      <a:r>
                        <a:rPr lang="es-MX" sz="1200" b="1" noProof="0" dirty="0" smtClean="0"/>
                        <a:t>Editar y clarificar</a:t>
                      </a:r>
                      <a:endParaRPr lang="es-MX" sz="1200" b="1" noProof="0" dirty="0"/>
                    </a:p>
                  </a:txBody>
                  <a:tcPr marL="103632" marR="103632" marT="50292" marB="50292">
                    <a:solidFill>
                      <a:srgbClr val="FFFFCC"/>
                    </a:solidFill>
                  </a:tcPr>
                </a:tc>
                <a:tc>
                  <a:txBody>
                    <a:bodyPr/>
                    <a:lstStyle/>
                    <a:p>
                      <a:r>
                        <a:rPr lang="en-US" sz="1200" b="1" dirty="0" smtClean="0"/>
                        <a:t>L.5.1c</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sp>
        <p:nvSpPr>
          <p:cNvPr id="7" name="TextBox 6"/>
          <p:cNvSpPr txBox="1"/>
          <p:nvPr/>
        </p:nvSpPr>
        <p:spPr>
          <a:xfrm>
            <a:off x="3151162" y="1537171"/>
            <a:ext cx="3021037"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s-MX" sz="2600" b="1" dirty="0" smtClean="0">
                <a:solidFill>
                  <a:schemeClr val="accent1">
                    <a:lumMod val="75000"/>
                  </a:schemeClr>
                </a:solidFill>
                <a:latin typeface="Bookman Old Style" pitchFamily="18" charset="0"/>
              </a:rPr>
              <a:t>Trimestre uno</a:t>
            </a:r>
          </a:p>
          <a:p>
            <a:r>
              <a:rPr lang="es-MX" sz="2400" b="1" dirty="0" smtClean="0">
                <a:latin typeface="Bookman Old Style" pitchFamily="18" charset="0"/>
              </a:rPr>
              <a:t>Pre-evaluación</a:t>
            </a:r>
            <a:endParaRPr lang="es-MX" b="1" dirty="0" smtClean="0">
              <a:latin typeface="Bookman Old Style" pitchFamily="18" charset="0"/>
            </a:endParaRPr>
          </a:p>
        </p:txBody>
      </p:sp>
      <p:grpSp>
        <p:nvGrpSpPr>
          <p:cNvPr id="15" name="Group 14"/>
          <p:cNvGrpSpPr/>
          <p:nvPr/>
        </p:nvGrpSpPr>
        <p:grpSpPr>
          <a:xfrm>
            <a:off x="762000" y="1295400"/>
            <a:ext cx="2285616"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7" name="Rectangle 16"/>
            <p:cNvSpPr/>
            <p:nvPr/>
          </p:nvSpPr>
          <p:spPr>
            <a:xfrm>
              <a:off x="5229894" y="228597"/>
              <a:ext cx="948774"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8"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13" name="Table 12"/>
          <p:cNvGraphicFramePr>
            <a:graphicFrameLocks noGrp="1"/>
          </p:cNvGraphicFramePr>
          <p:nvPr>
            <p:extLst>
              <p:ext uri="{D42A27DB-BD31-4B8C-83A1-F6EECF244321}">
                <p14:modId xmlns:p14="http://schemas.microsoft.com/office/powerpoint/2010/main" val="3668351834"/>
              </p:ext>
            </p:extLst>
          </p:nvPr>
        </p:nvGraphicFramePr>
        <p:xfrm>
          <a:off x="1673226" y="3077463"/>
          <a:ext cx="4498975"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246610"/>
                <a:gridCol w="2209800"/>
                <a:gridCol w="685800"/>
              </a:tblGrid>
              <a:tr h="283464">
                <a:tc gridSpan="4">
                  <a:txBody>
                    <a:bodyPr/>
                    <a:lstStyle/>
                    <a:p>
                      <a:pPr algn="ctr"/>
                      <a:r>
                        <a:rPr lang="es-ES" sz="1200" b="1" noProof="0" dirty="0" smtClean="0"/>
                        <a:t>Lectura: Texto</a:t>
                      </a:r>
                      <a:r>
                        <a:rPr lang="es-ES" sz="1200" b="1" baseline="0" noProof="0" dirty="0" smtClean="0"/>
                        <a:t> literario</a:t>
                      </a:r>
                      <a:endParaRPr lang="es-ES"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S" sz="1200" b="1" noProof="0" dirty="0" smtClean="0"/>
                        <a:t>Objetivos</a:t>
                      </a:r>
                      <a:endParaRPr lang="es-ES"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dirty="0" smtClean="0"/>
                        <a:t>Estándares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pPr algn="ctr"/>
                      <a:r>
                        <a:rPr lang="en-US" sz="1200" b="1" dirty="0" smtClean="0"/>
                        <a:t>1</a:t>
                      </a:r>
                      <a:endParaRPr lang="en-US" sz="1200" b="1" dirty="0"/>
                    </a:p>
                  </a:txBody>
                  <a:tcPr marL="103632" marR="103632" marT="50292" marB="50292">
                    <a:solidFill>
                      <a:srgbClr val="FFFFCC"/>
                    </a:solidFill>
                  </a:tcPr>
                </a:tc>
                <a:tc>
                  <a:txBody>
                    <a:bodyPr/>
                    <a:lstStyle/>
                    <a:p>
                      <a:r>
                        <a:rPr lang="es-MX" sz="1200" b="1" noProof="0" dirty="0" smtClean="0"/>
                        <a:t>Detalles clave</a:t>
                      </a:r>
                      <a:endParaRPr lang="es-MX" sz="1200" b="1" noProof="0" dirty="0"/>
                    </a:p>
                  </a:txBody>
                  <a:tcPr marL="103632" marR="103632" marT="50292" marB="50292">
                    <a:solidFill>
                      <a:srgbClr val="FFFFCC"/>
                    </a:solidFill>
                  </a:tcPr>
                </a:tc>
                <a:tc>
                  <a:txBody>
                    <a:bodyPr/>
                    <a:lstStyle/>
                    <a:p>
                      <a:r>
                        <a:rPr lang="en-US" sz="1200" b="1" dirty="0" smtClean="0"/>
                        <a:t>RL.5.1</a:t>
                      </a:r>
                      <a:r>
                        <a:rPr lang="en-US" sz="1200" b="1" baseline="0" dirty="0" smtClean="0"/>
                        <a:t>     </a:t>
                      </a:r>
                      <a:r>
                        <a:rPr lang="en-US" sz="1200" b="1" dirty="0" smtClean="0"/>
                        <a:t>RL.5.3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pPr algn="ctr"/>
                      <a:r>
                        <a:rPr lang="en-US" sz="1200" b="1" dirty="0" smtClean="0"/>
                        <a:t>2</a:t>
                      </a:r>
                      <a:endParaRPr lang="en-US" sz="1200" b="1" dirty="0"/>
                    </a:p>
                  </a:txBody>
                  <a:tcPr marL="103632" marR="103632" marT="50292" marB="50292">
                    <a:solidFill>
                      <a:srgbClr val="FFFFCC"/>
                    </a:solidFill>
                  </a:tcPr>
                </a:tc>
                <a:tc>
                  <a:txBody>
                    <a:bodyPr/>
                    <a:lstStyle/>
                    <a:p>
                      <a:r>
                        <a:rPr lang="es-MX" sz="1200" b="1" noProof="0" dirty="0" smtClean="0"/>
                        <a:t>Ideas</a:t>
                      </a:r>
                      <a:r>
                        <a:rPr lang="es-MX" sz="1200" b="1" baseline="0" noProof="0" dirty="0" smtClean="0"/>
                        <a:t> centrales</a:t>
                      </a:r>
                      <a:endParaRPr lang="es-MX" sz="1200" b="1" noProof="0" dirty="0"/>
                    </a:p>
                  </a:txBody>
                  <a:tcPr marL="103632" marR="103632" marT="50292" marB="50292">
                    <a:solidFill>
                      <a:srgbClr val="FFFFCC"/>
                    </a:solidFill>
                  </a:tcPr>
                </a:tc>
                <a:tc>
                  <a:txBody>
                    <a:bodyPr/>
                    <a:lstStyle/>
                    <a:p>
                      <a:r>
                        <a:rPr lang="en-US" sz="1200" b="1" dirty="0" smtClean="0"/>
                        <a:t>RL.5.2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sp>
        <p:nvSpPr>
          <p:cNvPr id="20" name="Oval 19"/>
          <p:cNvSpPr/>
          <p:nvPr/>
        </p:nvSpPr>
        <p:spPr>
          <a:xfrm>
            <a:off x="4191000" y="6172201"/>
            <a:ext cx="533400" cy="3119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1" name="Oval 20"/>
          <p:cNvSpPr/>
          <p:nvPr/>
        </p:nvSpPr>
        <p:spPr>
          <a:xfrm>
            <a:off x="3657600" y="6469856"/>
            <a:ext cx="533400" cy="3119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Tree>
    <p:extLst>
      <p:ext uri="{BB962C8B-B14F-4D97-AF65-F5344CB8AC3E}">
        <p14:creationId xmlns:p14="http://schemas.microsoft.com/office/powerpoint/2010/main" val="3581777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6966721"/>
              </p:ext>
            </p:extLst>
          </p:nvPr>
        </p:nvGraphicFramePr>
        <p:xfrm>
          <a:off x="228600" y="166900"/>
          <a:ext cx="7058025" cy="3824126"/>
        </p:xfrm>
        <a:graphic>
          <a:graphicData uri="http://schemas.openxmlformats.org/drawingml/2006/table">
            <a:tbl>
              <a:tblPr firstRow="1" bandRow="1">
                <a:tableStyleId>{5940675A-B579-460E-94D1-54222C63F5DA}</a:tableStyleId>
              </a:tblPr>
              <a:tblGrid>
                <a:gridCol w="7058025"/>
              </a:tblGrid>
              <a:tr h="918247">
                <a:tc>
                  <a:txBody>
                    <a:bodyPr/>
                    <a:lstStyle/>
                    <a:p>
                      <a:pPr marL="342900" indent="-342900">
                        <a:buAutoNum type="arabicPeriod" startAt="7"/>
                      </a:pPr>
                      <a:r>
                        <a:rPr lang="es-MX" sz="1600" b="1" noProof="0" dirty="0" smtClean="0">
                          <a:solidFill>
                            <a:schemeClr val="tx1"/>
                          </a:solidFill>
                          <a:latin typeface="+mn-lt"/>
                          <a:cs typeface="Helvetica" panose="020B0604020202020204" pitchFamily="34" charset="0"/>
                        </a:rPr>
                        <a:t>¿Cómo </a:t>
                      </a:r>
                      <a:r>
                        <a:rPr lang="es-MX" sz="1600" b="1" baseline="0" noProof="0" dirty="0" smtClean="0">
                          <a:solidFill>
                            <a:schemeClr val="tx1"/>
                          </a:solidFill>
                          <a:latin typeface="+mn-lt"/>
                          <a:cs typeface="Helvetica" panose="020B0604020202020204" pitchFamily="34" charset="0"/>
                        </a:rPr>
                        <a:t>el estudiante de quinto grado </a:t>
                      </a:r>
                      <a:r>
                        <a:rPr lang="es-MX" sz="1600" b="1" noProof="0" dirty="0" smtClean="0">
                          <a:solidFill>
                            <a:schemeClr val="tx1"/>
                          </a:solidFill>
                          <a:latin typeface="+mn-lt"/>
                          <a:cs typeface="Helvetica" panose="020B0604020202020204" pitchFamily="34" charset="0"/>
                        </a:rPr>
                        <a:t>se </a:t>
                      </a:r>
                      <a:r>
                        <a:rPr lang="es-MX" sz="1600" b="1" baseline="0" noProof="0" dirty="0" smtClean="0">
                          <a:solidFill>
                            <a:schemeClr val="tx1"/>
                          </a:solidFill>
                          <a:latin typeface="+mn-lt"/>
                          <a:cs typeface="Helvetica" panose="020B0604020202020204" pitchFamily="34" charset="0"/>
                        </a:rPr>
                        <a:t>preparó </a:t>
                      </a:r>
                      <a:r>
                        <a:rPr lang="es-MX" sz="1600" b="1" i="0" u="none" baseline="0" noProof="0" dirty="0" smtClean="0">
                          <a:solidFill>
                            <a:schemeClr val="tx1"/>
                          </a:solidFill>
                          <a:latin typeface="+mn-lt"/>
                          <a:cs typeface="Helvetica" panose="020B0604020202020204" pitchFamily="34" charset="0"/>
                        </a:rPr>
                        <a:t>para la feria de ciencias </a:t>
                      </a:r>
                      <a:r>
                        <a:rPr lang="es-MX" sz="1600" b="1" baseline="0" noProof="0" dirty="0" smtClean="0">
                          <a:solidFill>
                            <a:schemeClr val="tx1"/>
                          </a:solidFill>
                          <a:latin typeface="+mn-lt"/>
                          <a:cs typeface="Helvetica" panose="020B0604020202020204" pitchFamily="34" charset="0"/>
                        </a:rPr>
                        <a:t>en </a:t>
                      </a:r>
                      <a:r>
                        <a:rPr lang="es-MX" sz="1600" b="1" i="1" u="sng" baseline="0" noProof="0" dirty="0" smtClean="0">
                          <a:solidFill>
                            <a:schemeClr val="tx1"/>
                          </a:solidFill>
                          <a:latin typeface="+mn-lt"/>
                          <a:cs typeface="Helvetica" panose="020B0604020202020204" pitchFamily="34" charset="0"/>
                        </a:rPr>
                        <a:t>Vestimenta en la Atmósfera</a:t>
                      </a:r>
                      <a:r>
                        <a:rPr lang="es-MX" sz="1600" b="1" i="0" u="none" baseline="0" noProof="0" dirty="0" smtClean="0">
                          <a:solidFill>
                            <a:schemeClr val="tx1"/>
                          </a:solidFill>
                          <a:latin typeface="+mn-lt"/>
                          <a:cs typeface="Helvetica" panose="020B0604020202020204" pitchFamily="34" charset="0"/>
                        </a:rPr>
                        <a:t>? </a:t>
                      </a:r>
                      <a:r>
                        <a:rPr lang="es-MX" sz="1600" b="1" dirty="0" smtClean="0">
                          <a:solidFill>
                            <a:schemeClr val="tx1"/>
                          </a:solidFill>
                          <a:latin typeface="+mn-lt"/>
                          <a:cs typeface="Helvetica" panose="020B0604020202020204" pitchFamily="34" charset="0"/>
                        </a:rPr>
                        <a:t>Utiliza</a:t>
                      </a:r>
                      <a:r>
                        <a:rPr lang="es-MX" sz="1600" b="1" baseline="0" dirty="0" smtClean="0">
                          <a:solidFill>
                            <a:schemeClr val="tx1"/>
                          </a:solidFill>
                          <a:latin typeface="+mn-lt"/>
                          <a:cs typeface="Helvetica" panose="020B0604020202020204" pitchFamily="34" charset="0"/>
                        </a:rPr>
                        <a:t> </a:t>
                      </a:r>
                      <a:r>
                        <a:rPr lang="es-MX" sz="1600" b="1" dirty="0" smtClean="0">
                          <a:solidFill>
                            <a:schemeClr val="tx1"/>
                          </a:solidFill>
                          <a:latin typeface="+mn-lt"/>
                          <a:cs typeface="Helvetica" panose="020B0604020202020204" pitchFamily="34" charset="0"/>
                        </a:rPr>
                        <a:t>ejemplos del texto para apoyar tu respuesta. (2</a:t>
                      </a:r>
                      <a:r>
                        <a:rPr lang="es-MX" sz="1600" b="1" baseline="0" dirty="0" smtClean="0">
                          <a:solidFill>
                            <a:schemeClr val="tx1"/>
                          </a:solidFill>
                          <a:latin typeface="+mn-lt"/>
                          <a:cs typeface="Helvetica" panose="020B0604020202020204" pitchFamily="34" charset="0"/>
                        </a:rPr>
                        <a:t> puntos)</a:t>
                      </a:r>
                      <a:endParaRPr lang="es-MX" sz="1600" b="1" dirty="0" smtClean="0">
                        <a:solidFill>
                          <a:schemeClr val="tx1"/>
                        </a:solidFill>
                        <a:latin typeface="+mn-lt"/>
                        <a:cs typeface="Helvetica" panose="020B0604020202020204" pitchFamily="34" charset="0"/>
                      </a:endParaRPr>
                    </a:p>
                    <a:p>
                      <a:pPr marL="0" indent="0">
                        <a:buNone/>
                      </a:pPr>
                      <a:endParaRPr lang="es-MX" sz="1600" b="1" i="1" u="sng" noProof="0"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895">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790">
                <a:tc>
                  <a:txBody>
                    <a:bodyPr/>
                    <a:lstStyle/>
                    <a:p>
                      <a:endParaRPr lang="es-MX" sz="1400" noProof="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66558816"/>
              </p:ext>
            </p:extLst>
          </p:nvPr>
        </p:nvGraphicFramePr>
        <p:xfrm>
          <a:off x="323850" y="5088550"/>
          <a:ext cx="7219950" cy="3917420"/>
        </p:xfrm>
        <a:graphic>
          <a:graphicData uri="http://schemas.openxmlformats.org/drawingml/2006/table">
            <a:tbl>
              <a:tblPr firstRow="1" bandRow="1">
                <a:tableStyleId>{5940675A-B579-460E-94D1-54222C63F5DA}</a:tableStyleId>
              </a:tblPr>
              <a:tblGrid>
                <a:gridCol w="7219950"/>
              </a:tblGrid>
              <a:tr h="1007450">
                <a:tc>
                  <a:txBody>
                    <a:bodyPr/>
                    <a:lstStyle/>
                    <a:p>
                      <a:pPr marL="233363" lvl="0" indent="-211138" algn="l">
                        <a:buFont typeface="+mj-lt"/>
                        <a:buNone/>
                      </a:pPr>
                      <a:r>
                        <a:rPr lang="en-US" sz="1600" b="1" dirty="0" smtClean="0">
                          <a:solidFill>
                            <a:schemeClr val="tx1"/>
                          </a:solidFill>
                        </a:rPr>
                        <a:t>8. </a:t>
                      </a:r>
                      <a:r>
                        <a:rPr lang="es-MX" sz="1600" b="1" dirty="0" smtClean="0">
                          <a:solidFill>
                            <a:schemeClr val="tx1"/>
                          </a:solidFill>
                          <a:latin typeface="+mn-lt"/>
                          <a:cs typeface="Helvetica" panose="020B0604020202020204" pitchFamily="34" charset="0"/>
                        </a:rPr>
                        <a:t>Explica cómo el estudiante conecta las condiciones de</a:t>
                      </a:r>
                      <a:r>
                        <a:rPr lang="es-MX" sz="1600" b="1" baseline="0" dirty="0" smtClean="0">
                          <a:solidFill>
                            <a:schemeClr val="tx1"/>
                          </a:solidFill>
                          <a:latin typeface="+mn-lt"/>
                          <a:cs typeface="Helvetica" panose="020B0604020202020204" pitchFamily="34" charset="0"/>
                        </a:rPr>
                        <a:t> </a:t>
                      </a:r>
                      <a:r>
                        <a:rPr lang="es-MX" sz="1600" b="1" dirty="0" smtClean="0">
                          <a:solidFill>
                            <a:schemeClr val="tx1"/>
                          </a:solidFill>
                          <a:latin typeface="+mn-lt"/>
                          <a:cs typeface="Helvetica" panose="020B0604020202020204" pitchFamily="34" charset="0"/>
                        </a:rPr>
                        <a:t>las</a:t>
                      </a:r>
                      <a:r>
                        <a:rPr lang="es-MX" sz="1600" b="1" baseline="0" dirty="0" smtClean="0">
                          <a:solidFill>
                            <a:schemeClr val="tx1"/>
                          </a:solidFill>
                          <a:latin typeface="+mn-lt"/>
                          <a:cs typeface="Helvetica" panose="020B0604020202020204" pitchFamily="34" charset="0"/>
                        </a:rPr>
                        <a:t> </a:t>
                      </a:r>
                      <a:r>
                        <a:rPr lang="es-MX" sz="1600" b="1" dirty="0" smtClean="0">
                          <a:solidFill>
                            <a:schemeClr val="tx1"/>
                          </a:solidFill>
                          <a:latin typeface="+mn-lt"/>
                          <a:cs typeface="Helvetica" panose="020B0604020202020204" pitchFamily="34" charset="0"/>
                        </a:rPr>
                        <a:t>distintas capas de la atmósfera a la vestimenta.  </a:t>
                      </a:r>
                      <a:r>
                        <a:rPr lang="es-MX" sz="1600" b="1" baseline="0" dirty="0" smtClean="0">
                          <a:solidFill>
                            <a:schemeClr val="tx1"/>
                          </a:solidFill>
                          <a:latin typeface="+mn-lt"/>
                          <a:cs typeface="Helvetica" panose="020B0604020202020204" pitchFamily="34" charset="0"/>
                        </a:rPr>
                        <a:t>Proporciona razones</a:t>
                      </a:r>
                      <a:r>
                        <a:rPr lang="es-MX" sz="1600" b="1" dirty="0" smtClean="0">
                          <a:solidFill>
                            <a:schemeClr val="tx1"/>
                          </a:solidFill>
                          <a:latin typeface="+mn-lt"/>
                          <a:cs typeface="Helvetica" panose="020B0604020202020204" pitchFamily="34" charset="0"/>
                        </a:rPr>
                        <a:t> y evidencias tomadas del texto. (3 puntos)</a:t>
                      </a:r>
                    </a:p>
                    <a:p>
                      <a:pPr marL="342900" indent="-342900">
                        <a:buFont typeface="+mj-lt"/>
                        <a:buNone/>
                      </a:pPr>
                      <a:endParaRPr lang="en-US" sz="1600" b="1" baseline="0" dirty="0" smtClean="0">
                        <a:solidFill>
                          <a:schemeClr val="tx1"/>
                        </a:solidFill>
                        <a:latin typeface="Helvetica" panose="020B0604020202020204" pitchFamily="34" charset="0"/>
                        <a:cs typeface="Helvetica" panose="020B0604020202020204" pitchFamily="34" charset="0"/>
                      </a:endParaRPr>
                    </a:p>
                  </a:txBody>
                  <a:tcPr marR="102013" marT="51091" marB="5109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cxnSp>
        <p:nvCxnSpPr>
          <p:cNvPr id="6" name="Straight Connector 5"/>
          <p:cNvCxnSpPr/>
          <p:nvPr/>
        </p:nvCxnSpPr>
        <p:spPr>
          <a:xfrm>
            <a:off x="457200"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62576297"/>
              </p:ext>
            </p:extLst>
          </p:nvPr>
        </p:nvGraphicFramePr>
        <p:xfrm>
          <a:off x="5105400" y="3733800"/>
          <a:ext cx="2202180" cy="701040"/>
        </p:xfrm>
        <a:graphic>
          <a:graphicData uri="http://schemas.openxmlformats.org/drawingml/2006/table">
            <a:tbl>
              <a:tblPr firstRow="1" firstCol="1" bandRow="1"/>
              <a:tblGrid>
                <a:gridCol w="2202180"/>
              </a:tblGrid>
              <a:tr h="122217">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a:t>
                      </a:r>
                      <a:r>
                        <a:rPr lang="en-US" sz="800" b="1" i="1" dirty="0" smtClean="0">
                          <a:solidFill>
                            <a:schemeClr val="tx1"/>
                          </a:solidFill>
                          <a:effectLst/>
                          <a:latin typeface="+mn-lt"/>
                          <a:ea typeface="Times New Roman"/>
                          <a:cs typeface="Times New Roman"/>
                        </a:rPr>
                        <a:t>RL.5.2    DOK 2 - Cl</a:t>
                      </a:r>
                      <a:endParaRPr lang="en-US" sz="800" i="1" dirty="0" smtClean="0">
                        <a:solidFill>
                          <a:schemeClr val="tx1"/>
                        </a:solidFill>
                        <a:effectLst/>
                        <a:latin typeface="+mn-lt"/>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94881">
                <a:tc>
                  <a:txBody>
                    <a:bodyPr/>
                    <a:lstStyle/>
                    <a:p>
                      <a:pPr marL="0" marR="0" algn="l">
                        <a:lnSpc>
                          <a:spcPct val="115000"/>
                        </a:lnSpc>
                        <a:spcBef>
                          <a:spcPts val="0"/>
                        </a:spcBef>
                        <a:spcAft>
                          <a:spcPts val="0"/>
                        </a:spcAft>
                      </a:pPr>
                      <a:r>
                        <a:rPr lang="es-419" sz="800" b="1" dirty="0" smtClean="0">
                          <a:solidFill>
                            <a:schemeClr val="tx1"/>
                          </a:solidFill>
                          <a:effectLst/>
                          <a:latin typeface="+mn-lt"/>
                          <a:ea typeface="Times New Roman"/>
                          <a:cs typeface="Times New Roman"/>
                        </a:rPr>
                        <a:t>Localiza detalles en un cuento, drama o poema que muestra cómo un personaje responde a los  desafíos o retos, o cómo el hablante en un  poema reflexiona  en el  tema </a:t>
                      </a:r>
                      <a:r>
                        <a:rPr lang="en-US" sz="800" b="1" dirty="0" smtClean="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77064753"/>
              </p:ext>
            </p:extLst>
          </p:nvPr>
        </p:nvGraphicFramePr>
        <p:xfrm>
          <a:off x="5181600" y="8768143"/>
          <a:ext cx="2133600" cy="701040"/>
        </p:xfrm>
        <a:graphic>
          <a:graphicData uri="http://schemas.openxmlformats.org/drawingml/2006/table">
            <a:tbl>
              <a:tblPr firstRow="1" firstCol="1" bandRow="1"/>
              <a:tblGrid>
                <a:gridCol w="2133600"/>
              </a:tblGrid>
              <a:tr h="138326">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RL.5.3   DOK </a:t>
                      </a:r>
                      <a:r>
                        <a:rPr lang="en-US" sz="800" b="1" dirty="0">
                          <a:solidFill>
                            <a:srgbClr val="000000"/>
                          </a:solidFill>
                          <a:effectLst/>
                          <a:latin typeface="Calibri"/>
                          <a:ea typeface="Times New Roman"/>
                          <a:cs typeface="Times New Roman"/>
                        </a:rPr>
                        <a:t>3 - Cu</a:t>
                      </a:r>
                      <a:endParaRPr lang="en-US" sz="800" dirty="0">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Conecta ideas sobre 2 personajes, ambiente/escenarios o acontecimientos. ¿Qué detalles los hacen similares/diferentes? Explica y apoya con evidencia textual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014869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10" name="Rectangle 1"/>
          <p:cNvSpPr>
            <a:spLocks noChangeArrowheads="1"/>
          </p:cNvSpPr>
          <p:nvPr/>
        </p:nvSpPr>
        <p:spPr bwMode="auto">
          <a:xfrm>
            <a:off x="457200" y="373575"/>
            <a:ext cx="7010400" cy="8936064"/>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endParaRPr lang="es-MX" sz="1400" dirty="0" smtClean="0"/>
          </a:p>
          <a:p>
            <a:endParaRPr lang="es-MX" sz="1400" dirty="0"/>
          </a:p>
          <a:p>
            <a:endParaRPr lang="es-MX" sz="1400" dirty="0" smtClean="0"/>
          </a:p>
          <a:p>
            <a:endParaRPr lang="es-MX" sz="1400" dirty="0" smtClean="0"/>
          </a:p>
          <a:p>
            <a:r>
              <a:rPr lang="es-MX" sz="1400" dirty="0" smtClean="0"/>
              <a:t>La </a:t>
            </a:r>
            <a:r>
              <a:rPr lang="es-MX" sz="1400" dirty="0"/>
              <a:t>Tierra está rodeada de un océano de gases que llamamos la atmósfera. La atmósfera es importante porque contiene el aire que </a:t>
            </a:r>
            <a:r>
              <a:rPr lang="es-MX" sz="1400" dirty="0" smtClean="0"/>
              <a:t>respira la </a:t>
            </a:r>
            <a:r>
              <a:rPr lang="es-MX" sz="1400" dirty="0"/>
              <a:t>mayoría de </a:t>
            </a:r>
            <a:r>
              <a:rPr lang="es-MX" sz="1400" dirty="0" smtClean="0"/>
              <a:t>los seres vivientes. </a:t>
            </a:r>
            <a:r>
              <a:rPr lang="es-MX" sz="1400" dirty="0"/>
              <a:t>También absorbe el </a:t>
            </a:r>
            <a:r>
              <a:rPr lang="es-MX" sz="1400" dirty="0" smtClean="0"/>
              <a:t>calor de la radiación solar. </a:t>
            </a:r>
            <a:r>
              <a:rPr lang="es-MX" sz="1400" dirty="0"/>
              <a:t>Incluso recicla el agua </a:t>
            </a:r>
            <a:r>
              <a:rPr lang="es-MX" sz="1400" dirty="0" smtClean="0"/>
              <a:t>devolviéndola </a:t>
            </a:r>
            <a:r>
              <a:rPr lang="es-MX" sz="1400" dirty="0"/>
              <a:t>a la </a:t>
            </a:r>
            <a:r>
              <a:rPr lang="es-MX" sz="1400" dirty="0" smtClean="0"/>
              <a:t>Tierra en forma de lluvia. Sin </a:t>
            </a:r>
            <a:r>
              <a:rPr lang="es-MX" sz="1400" dirty="0"/>
              <a:t>la atmósfera, la vida tal como la conocemos no podría existir en la </a:t>
            </a:r>
            <a:r>
              <a:rPr lang="es-MX" sz="1400" dirty="0" smtClean="0"/>
              <a:t>Tierra</a:t>
            </a:r>
            <a:r>
              <a:rPr lang="es-MX" sz="1400" dirty="0"/>
              <a:t>. La atmósfera se extiende muy por encima de la superficie de la </a:t>
            </a:r>
            <a:r>
              <a:rPr lang="es-MX" sz="1400" dirty="0" smtClean="0"/>
              <a:t>tierra. Los </a:t>
            </a:r>
            <a:r>
              <a:rPr lang="es-MX" sz="1400" dirty="0"/>
              <a:t>científicos descubrieron que la atmósfera se divide en capas, </a:t>
            </a:r>
            <a:r>
              <a:rPr lang="es-MX" sz="1400" dirty="0" smtClean="0"/>
              <a:t>como un pastel de varias capas. </a:t>
            </a:r>
            <a:r>
              <a:rPr lang="es-MX" sz="1400" dirty="0"/>
              <a:t>Cada capa </a:t>
            </a:r>
            <a:r>
              <a:rPr lang="es-MX" sz="1400" dirty="0" smtClean="0"/>
              <a:t>varía </a:t>
            </a:r>
            <a:r>
              <a:rPr lang="es-MX" sz="1400" dirty="0"/>
              <a:t>en </a:t>
            </a:r>
            <a:r>
              <a:rPr lang="es-MX" sz="1400" dirty="0" smtClean="0"/>
              <a:t>grosor y </a:t>
            </a:r>
            <a:r>
              <a:rPr lang="es-MX" sz="1400" dirty="0"/>
              <a:t>en temperatura. Cada capa </a:t>
            </a:r>
            <a:r>
              <a:rPr lang="es-MX" sz="1400" dirty="0" smtClean="0"/>
              <a:t>está formada </a:t>
            </a:r>
            <a:r>
              <a:rPr lang="es-MX" sz="1400" dirty="0"/>
              <a:t>o hecha, de una </a:t>
            </a:r>
            <a:r>
              <a:rPr lang="es-MX" sz="1400" u="sng" dirty="0"/>
              <a:t>composición</a:t>
            </a:r>
            <a:r>
              <a:rPr lang="es-MX" sz="1400" dirty="0"/>
              <a:t>  de </a:t>
            </a:r>
            <a:r>
              <a:rPr lang="es-MX" sz="1400" dirty="0" smtClean="0"/>
              <a:t>diferentes gases</a:t>
            </a:r>
            <a:r>
              <a:rPr lang="es-MX" sz="1400" dirty="0"/>
              <a:t>.</a:t>
            </a:r>
            <a:endParaRPr lang="es-MX" sz="1400" dirty="0" smtClean="0"/>
          </a:p>
          <a:p>
            <a:endParaRPr lang="es-MX" sz="1400" dirty="0" smtClean="0"/>
          </a:p>
          <a:p>
            <a:r>
              <a:rPr lang="es-MX" sz="1400" dirty="0"/>
              <a:t>La capa de la atmósfera en la cual vivimos </a:t>
            </a:r>
            <a:r>
              <a:rPr lang="es-MX" sz="1400" dirty="0" smtClean="0"/>
              <a:t>se llama troposfera</a:t>
            </a:r>
            <a:r>
              <a:rPr lang="es-MX" sz="1400" dirty="0"/>
              <a:t>. Tropo es una palabra griega que significa</a:t>
            </a:r>
            <a:r>
              <a:rPr lang="es-MX" sz="1400" i="1" dirty="0"/>
              <a:t> </a:t>
            </a:r>
            <a:r>
              <a:rPr lang="es-MX" sz="1400" dirty="0" smtClean="0"/>
              <a:t>cambio</a:t>
            </a:r>
            <a:r>
              <a:rPr lang="es-MX" sz="1400" dirty="0"/>
              <a:t>. Esta primera capa comienza al nivel del mar y termina aproximadamente 9 </a:t>
            </a:r>
            <a:r>
              <a:rPr lang="es-MX" sz="1400" dirty="0" smtClean="0"/>
              <a:t>millas hacia arriba</a:t>
            </a:r>
            <a:r>
              <a:rPr lang="es-MX" sz="1400" dirty="0"/>
              <a:t>. La troposfera contiene alrededor de la mitad de todo el aire </a:t>
            </a:r>
            <a:r>
              <a:rPr lang="es-MX" sz="1400" dirty="0" smtClean="0"/>
              <a:t>en la atmósfera entera.  Debido a que se </a:t>
            </a:r>
            <a:r>
              <a:rPr lang="es-MX" sz="1400" dirty="0"/>
              <a:t>encuentra en la parte inferior, la presión </a:t>
            </a:r>
            <a:r>
              <a:rPr lang="es-MX" sz="1400" dirty="0" smtClean="0"/>
              <a:t>del aire, o </a:t>
            </a:r>
            <a:r>
              <a:rPr lang="es-MX" sz="1400" dirty="0"/>
              <a:t>el peso del aire, es mayor en esta capa. Todas las nubes que vemos y los cambios </a:t>
            </a:r>
            <a:r>
              <a:rPr lang="es-MX" sz="1400" dirty="0" smtClean="0"/>
              <a:t>que experimentamos en el  clima, se </a:t>
            </a:r>
            <a:r>
              <a:rPr lang="es-MX" sz="1400" dirty="0"/>
              <a:t>producen en la troposfera. </a:t>
            </a:r>
            <a:r>
              <a:rPr lang="es-MX" sz="1400" dirty="0" smtClean="0"/>
              <a:t>La temperatura y </a:t>
            </a:r>
            <a:r>
              <a:rPr lang="es-MX" sz="1400" dirty="0"/>
              <a:t>la presión </a:t>
            </a:r>
            <a:r>
              <a:rPr lang="es-MX" sz="1400" dirty="0" smtClean="0"/>
              <a:t>del </a:t>
            </a:r>
            <a:r>
              <a:rPr lang="es-MX" sz="1400" dirty="0"/>
              <a:t>aire no son </a:t>
            </a:r>
            <a:r>
              <a:rPr lang="es-MX" sz="1400" dirty="0" smtClean="0"/>
              <a:t>la misma </a:t>
            </a:r>
            <a:r>
              <a:rPr lang="es-MX" sz="1400" dirty="0"/>
              <a:t>a través de </a:t>
            </a:r>
            <a:r>
              <a:rPr lang="es-MX" sz="1400" dirty="0" smtClean="0"/>
              <a:t>toda la troposfera. A medida </a:t>
            </a:r>
            <a:r>
              <a:rPr lang="es-MX" sz="1400" dirty="0"/>
              <a:t>que la </a:t>
            </a:r>
            <a:r>
              <a:rPr lang="es-MX" sz="1400" dirty="0" smtClean="0"/>
              <a:t>altitud aumenta, </a:t>
            </a:r>
            <a:r>
              <a:rPr lang="es-MX" sz="1400" dirty="0"/>
              <a:t>la temperatura </a:t>
            </a:r>
            <a:r>
              <a:rPr lang="es-MX" sz="1400" dirty="0" smtClean="0"/>
              <a:t>y </a:t>
            </a:r>
            <a:r>
              <a:rPr lang="es-MX" sz="1400" dirty="0"/>
              <a:t>la presión del aire </a:t>
            </a:r>
            <a:r>
              <a:rPr lang="es-MX" sz="1400" dirty="0" smtClean="0"/>
              <a:t>disminuye. Los alpinistas (escaladores de montañas) deben vestir ropa caliente a medida que escalan más </a:t>
            </a:r>
            <a:r>
              <a:rPr lang="es-MX" sz="1400" dirty="0"/>
              <a:t>alto. Para mantener </a:t>
            </a:r>
            <a:r>
              <a:rPr lang="es-MX" sz="1400" dirty="0" smtClean="0"/>
              <a:t>la </a:t>
            </a:r>
            <a:r>
              <a:rPr lang="es-MX" sz="1400" dirty="0"/>
              <a:t>presión del aire constante </a:t>
            </a:r>
            <a:r>
              <a:rPr lang="es-MX" sz="1400" dirty="0" smtClean="0"/>
              <a:t>mientras ganan altitud</a:t>
            </a:r>
            <a:r>
              <a:rPr lang="es-MX" sz="1400" dirty="0"/>
              <a:t>, los aviones son sellados para evitar que el aire </a:t>
            </a:r>
            <a:r>
              <a:rPr lang="es-MX" sz="1400" dirty="0" smtClean="0"/>
              <a:t>escape.</a:t>
            </a:r>
          </a:p>
          <a:p>
            <a:r>
              <a:rPr lang="es-MX" sz="1400" dirty="0" smtClean="0"/>
              <a:t> </a:t>
            </a:r>
          </a:p>
          <a:p>
            <a:r>
              <a:rPr lang="es-MX" sz="1400" dirty="0"/>
              <a:t>Hay </a:t>
            </a:r>
            <a:r>
              <a:rPr lang="es-MX" sz="1400" dirty="0" smtClean="0"/>
              <a:t>otras tres capas por encima de la </a:t>
            </a:r>
            <a:r>
              <a:rPr lang="es-MX" sz="1400" dirty="0"/>
              <a:t>troposfera. </a:t>
            </a:r>
            <a:r>
              <a:rPr lang="es-MX" sz="1400" dirty="0" smtClean="0"/>
              <a:t> Ellas son </a:t>
            </a:r>
            <a:r>
              <a:rPr lang="es-MX" sz="1400" dirty="0"/>
              <a:t>la </a:t>
            </a:r>
            <a:r>
              <a:rPr lang="es-MX" sz="1400" dirty="0" smtClean="0"/>
              <a:t>estratósfera</a:t>
            </a:r>
            <a:r>
              <a:rPr lang="es-MX" sz="1400" dirty="0"/>
              <a:t>, mesosfera y termosfera. </a:t>
            </a:r>
            <a:r>
              <a:rPr lang="es-MX" sz="1400" dirty="0" smtClean="0"/>
              <a:t>Junt</a:t>
            </a:r>
            <a:r>
              <a:rPr lang="es-MX" sz="1400" dirty="0"/>
              <a:t>o</a:t>
            </a:r>
            <a:r>
              <a:rPr lang="es-MX" sz="1400" dirty="0" smtClean="0"/>
              <a:t>s conforman </a:t>
            </a:r>
            <a:r>
              <a:rPr lang="es-MX" sz="1400" dirty="0"/>
              <a:t>el resto de la mitad de todo el aire que rodea la tierra. Esto significa que el aire en estas capas es más </a:t>
            </a:r>
            <a:r>
              <a:rPr lang="es-MX" sz="1400" dirty="0" smtClean="0"/>
              <a:t>ligero y </a:t>
            </a:r>
            <a:r>
              <a:rPr lang="es-MX" sz="1400" dirty="0"/>
              <a:t>tiene menos presión que el aire en la </a:t>
            </a:r>
            <a:r>
              <a:rPr lang="es-MX" sz="1400" dirty="0" smtClean="0"/>
              <a:t>troposfera. </a:t>
            </a:r>
            <a:r>
              <a:rPr lang="es-MX" sz="1400" dirty="0"/>
              <a:t>La </a:t>
            </a:r>
            <a:r>
              <a:rPr lang="es-MX" sz="1400" dirty="0" smtClean="0"/>
              <a:t>estratósfera </a:t>
            </a:r>
            <a:r>
              <a:rPr lang="es-MX" sz="1400" dirty="0"/>
              <a:t>contiene un gas especial llamado </a:t>
            </a:r>
            <a:r>
              <a:rPr lang="es-MX" sz="1400" dirty="0" smtClean="0"/>
              <a:t>ozono</a:t>
            </a:r>
            <a:r>
              <a:rPr lang="es-MX" sz="1400" dirty="0"/>
              <a:t>, que es encontrado en una capa llamada la capa de ozono.</a:t>
            </a:r>
            <a:r>
              <a:rPr lang="es-MX" sz="1400" dirty="0" smtClean="0"/>
              <a:t> </a:t>
            </a:r>
            <a:r>
              <a:rPr lang="es-MX" sz="1400" dirty="0"/>
              <a:t>Esta capa bloquea la mayoría de los </a:t>
            </a:r>
            <a:r>
              <a:rPr lang="es-MX" sz="1400" dirty="0" smtClean="0"/>
              <a:t>rayos peligrosos de nuestro </a:t>
            </a:r>
            <a:r>
              <a:rPr lang="es-MX" sz="1400" dirty="0"/>
              <a:t>sol. Estos </a:t>
            </a:r>
            <a:r>
              <a:rPr lang="es-MX" sz="1400" dirty="0" smtClean="0"/>
              <a:t>rayos peligrosos causan </a:t>
            </a:r>
            <a:r>
              <a:rPr lang="es-MX" sz="1400" dirty="0"/>
              <a:t>quemaduras </a:t>
            </a:r>
            <a:r>
              <a:rPr lang="es-MX" sz="1400" dirty="0" smtClean="0"/>
              <a:t>provocadas por el sol</a:t>
            </a:r>
            <a:r>
              <a:rPr lang="es-MX" sz="1400" dirty="0"/>
              <a:t>, </a:t>
            </a:r>
            <a:r>
              <a:rPr lang="es-MX" sz="1400" dirty="0" smtClean="0"/>
              <a:t>que pueden ocasionar cáncer </a:t>
            </a:r>
            <a:r>
              <a:rPr lang="es-MX" sz="1400" dirty="0"/>
              <a:t>de piel. Ha habido mucha discusión acerca de esta capa en los últimos veinte años. Los científicos han descubierto que la capa de ozono se ha vuelto más delgada debido a la </a:t>
            </a:r>
            <a:r>
              <a:rPr lang="es-MX" sz="1400" dirty="0" smtClean="0"/>
              <a:t>polución. </a:t>
            </a:r>
            <a:r>
              <a:rPr lang="es-MX" sz="1400" dirty="0"/>
              <a:t>Ahora, </a:t>
            </a:r>
            <a:r>
              <a:rPr lang="es-MX" sz="1400" dirty="0" smtClean="0"/>
              <a:t>hay más rayos dañinos que llegan a la </a:t>
            </a:r>
            <a:r>
              <a:rPr lang="es-MX" sz="1400" dirty="0"/>
              <a:t>tierra.</a:t>
            </a:r>
            <a:r>
              <a:rPr lang="es-MX" sz="1400" dirty="0" smtClean="0"/>
              <a:t> </a:t>
            </a:r>
            <a:r>
              <a:rPr lang="es-MX" sz="1400" dirty="0"/>
              <a:t>Para proteger nuestra piel de </a:t>
            </a:r>
            <a:r>
              <a:rPr lang="es-MX" sz="1400" dirty="0" smtClean="0"/>
              <a:t>estos </a:t>
            </a:r>
            <a:r>
              <a:rPr lang="es-MX" sz="1400" dirty="0"/>
              <a:t>rayos, debemos usar bloqueador solar mientras </a:t>
            </a:r>
            <a:r>
              <a:rPr lang="es-MX" sz="1400" dirty="0" smtClean="0"/>
              <a:t>estamos afuera</a:t>
            </a:r>
            <a:r>
              <a:rPr lang="es-MX" sz="1400" dirty="0"/>
              <a:t>, especialmente en verano cuando nos ponemos menos ropa. También es aconsejable </a:t>
            </a:r>
            <a:r>
              <a:rPr lang="es-MX" sz="1400" dirty="0" smtClean="0"/>
              <a:t>usar gafas (lentes) </a:t>
            </a:r>
            <a:r>
              <a:rPr lang="es-MX" sz="1400" dirty="0"/>
              <a:t>de sol en días soleados para prevenir daños a los ojos.</a:t>
            </a:r>
            <a:endParaRPr lang="es-MX" sz="1400" dirty="0" smtClean="0"/>
          </a:p>
          <a:p>
            <a:endParaRPr lang="es-MX" sz="1400" dirty="0" smtClean="0"/>
          </a:p>
          <a:p>
            <a:r>
              <a:rPr lang="es-MX" sz="1400" dirty="0" smtClean="0"/>
              <a:t>Algunos científicos llaman el espacio más allá de la última capa, la exosfera, mientras </a:t>
            </a:r>
            <a:r>
              <a:rPr lang="es-MX" sz="1400" dirty="0"/>
              <a:t>que otros simplemente lo llaman el espacio </a:t>
            </a:r>
            <a:r>
              <a:rPr lang="es-MX" sz="1400" dirty="0" smtClean="0"/>
              <a:t>exterior. </a:t>
            </a:r>
          </a:p>
          <a:p>
            <a:r>
              <a:rPr lang="es-MX" sz="1400" dirty="0" smtClean="0"/>
              <a:t> </a:t>
            </a:r>
          </a:p>
          <a:p>
            <a:r>
              <a:rPr lang="es-MX" sz="1400" dirty="0" smtClean="0"/>
              <a:t>Por </a:t>
            </a:r>
            <a:r>
              <a:rPr lang="es-MX" sz="1400" dirty="0" err="1" smtClean="0"/>
              <a:t>Jim</a:t>
            </a:r>
            <a:r>
              <a:rPr lang="es-MX" sz="1400" dirty="0" smtClean="0"/>
              <a:t> </a:t>
            </a:r>
            <a:r>
              <a:rPr lang="es-MX" sz="1400" dirty="0" err="1" smtClean="0"/>
              <a:t>Cornish</a:t>
            </a:r>
            <a:endParaRPr lang="es-MX" sz="1400" dirty="0"/>
          </a:p>
        </p:txBody>
      </p:sp>
      <p:sp>
        <p:nvSpPr>
          <p:cNvPr id="11" name="Rectangle 10"/>
          <p:cNvSpPr/>
          <p:nvPr/>
        </p:nvSpPr>
        <p:spPr>
          <a:xfrm>
            <a:off x="1307306" y="912736"/>
            <a:ext cx="5310188" cy="405096"/>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78" tIns="48189" rIns="96378" bIns="48189">
            <a:spAutoFit/>
          </a:bodyPr>
          <a:lstStyle/>
          <a:p>
            <a:r>
              <a:rPr lang="es-MX" b="1" dirty="0" smtClean="0">
                <a:solidFill>
                  <a:srgbClr val="002060"/>
                </a:solidFill>
              </a:rPr>
              <a:t>La atmósfera: El océano de aire sobre nosotros</a:t>
            </a:r>
            <a:endParaRPr lang="es-MX" dirty="0">
              <a:solidFill>
                <a:srgbClr val="002060"/>
              </a:solidFill>
            </a:endParaRPr>
          </a:p>
        </p:txBody>
      </p:sp>
      <p:sp>
        <p:nvSpPr>
          <p:cNvPr id="12" name="Rectangle 11"/>
          <p:cNvSpPr/>
          <p:nvPr/>
        </p:nvSpPr>
        <p:spPr>
          <a:xfrm>
            <a:off x="449179" y="9223192"/>
            <a:ext cx="3352800" cy="386919"/>
          </a:xfrm>
          <a:prstGeom prst="rect">
            <a:avLst/>
          </a:prstGeom>
        </p:spPr>
        <p:txBody>
          <a:bodyPr wrap="square" lIns="96378" tIns="48189" rIns="96378" bIns="48189">
            <a:spAutoFit/>
          </a:bodyPr>
          <a:lstStyle/>
          <a:p>
            <a:r>
              <a:rPr lang="en-US" sz="900" b="1" dirty="0">
                <a:solidFill>
                  <a:srgbClr val="002060"/>
                </a:solidFill>
              </a:rPr>
              <a:t>Article from the Online resource site for the Improving Reading Comprehension Using Metacognitive Strategies (IRCMS) program.   </a:t>
            </a:r>
          </a:p>
        </p:txBody>
      </p:sp>
      <p:sp>
        <p:nvSpPr>
          <p:cNvPr id="6" name="Rectangle 5"/>
          <p:cNvSpPr/>
          <p:nvPr/>
        </p:nvSpPr>
        <p:spPr>
          <a:xfrm>
            <a:off x="5715000" y="303136"/>
            <a:ext cx="2057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800" dirty="0" smtClean="0">
                <a:solidFill>
                  <a:schemeClr val="tx1"/>
                </a:solidFill>
              </a:rPr>
              <a:t>Equivalencia de grado: </a:t>
            </a:r>
            <a:r>
              <a:rPr lang="es-ES_tradnl" sz="800" dirty="0" smtClean="0">
                <a:solidFill>
                  <a:schemeClr val="tx1"/>
                </a:solidFill>
              </a:rPr>
              <a:t>6.5</a:t>
            </a:r>
            <a:endParaRPr lang="es-ES_tradnl" sz="800" dirty="0" smtClean="0">
              <a:solidFill>
                <a:schemeClr val="tx1"/>
              </a:solidFill>
            </a:endParaRPr>
          </a:p>
          <a:p>
            <a:pPr lvl="0"/>
            <a:r>
              <a:rPr lang="es-ES" sz="800" dirty="0" smtClean="0">
                <a:solidFill>
                  <a:schemeClr val="tx1"/>
                </a:solidFill>
              </a:rPr>
              <a:t>Escala </a:t>
            </a:r>
            <a:r>
              <a:rPr lang="es-ES" sz="800" dirty="0" err="1">
                <a:solidFill>
                  <a:schemeClr val="tx1"/>
                </a:solidFill>
              </a:rPr>
              <a:t>Lexile</a:t>
            </a:r>
            <a:r>
              <a:rPr lang="es-ES" sz="800" dirty="0">
                <a:solidFill>
                  <a:schemeClr val="tx1"/>
                </a:solidFill>
              </a:rPr>
              <a:t>: </a:t>
            </a:r>
            <a:r>
              <a:rPr lang="es-ES" sz="800" dirty="0" smtClean="0">
                <a:solidFill>
                  <a:schemeClr val="tx1"/>
                </a:solidFill>
              </a:rPr>
              <a:t>870L</a:t>
            </a:r>
            <a:endParaRPr lang="es-ES" sz="800" dirty="0" smtClean="0">
              <a:solidFill>
                <a:schemeClr val="tx1"/>
              </a:solidFill>
            </a:endParaRPr>
          </a:p>
          <a:p>
            <a:pPr lvl="0"/>
            <a:r>
              <a:rPr lang="es-ES" sz="800" dirty="0">
                <a:solidFill>
                  <a:schemeClr val="tx1"/>
                </a:solidFill>
              </a:rPr>
              <a:t>P</a:t>
            </a:r>
            <a:r>
              <a:rPr lang="es-ES" sz="800" dirty="0" smtClean="0">
                <a:solidFill>
                  <a:schemeClr val="tx1"/>
                </a:solidFill>
              </a:rPr>
              <a:t>romedio del largo de la oración: </a:t>
            </a:r>
            <a:r>
              <a:rPr lang="es-ES" sz="800" dirty="0" smtClean="0">
                <a:solidFill>
                  <a:schemeClr val="tx1"/>
                </a:solidFill>
              </a:rPr>
              <a:t>12.74</a:t>
            </a:r>
          </a:p>
          <a:p>
            <a:pPr lvl="0"/>
            <a:r>
              <a:rPr lang="es-ES" sz="800" dirty="0" smtClean="0">
                <a:solidFill>
                  <a:schemeClr val="tx1"/>
                </a:solidFill>
              </a:rPr>
              <a:t>Promedio </a:t>
            </a:r>
            <a:r>
              <a:rPr lang="es-ES" sz="800" dirty="0" smtClean="0">
                <a:solidFill>
                  <a:schemeClr val="tx1"/>
                </a:solidFill>
              </a:rPr>
              <a:t>de la frecuencia de palabras: </a:t>
            </a:r>
            <a:r>
              <a:rPr lang="es-ES" sz="800" dirty="0" smtClean="0">
                <a:solidFill>
                  <a:schemeClr val="tx1"/>
                </a:solidFill>
              </a:rPr>
              <a:t> 3.48</a:t>
            </a:r>
            <a:endParaRPr lang="es-ES" sz="800" dirty="0" smtClean="0">
              <a:solidFill>
                <a:schemeClr val="tx1"/>
              </a:solidFill>
            </a:endParaRPr>
          </a:p>
          <a:p>
            <a:pPr lvl="0"/>
            <a:r>
              <a:rPr lang="es-ES" sz="800" dirty="0" smtClean="0">
                <a:solidFill>
                  <a:schemeClr val="tx1"/>
                </a:solidFill>
              </a:rPr>
              <a:t>Número de palabras: </a:t>
            </a:r>
            <a:r>
              <a:rPr lang="es-ES" sz="800" dirty="0" smtClean="0">
                <a:solidFill>
                  <a:schemeClr val="tx1"/>
                </a:solidFill>
              </a:rPr>
              <a:t>433</a:t>
            </a:r>
            <a:r>
              <a:rPr lang="es-ES" sz="800" dirty="0">
                <a:solidFill>
                  <a:schemeClr val="tx1"/>
                </a:solidFill>
              </a:rPr>
              <a:t/>
            </a:r>
            <a:br>
              <a:rPr lang="es-ES" sz="800" dirty="0">
                <a:solidFill>
                  <a:schemeClr val="tx1"/>
                </a:solidFill>
              </a:rPr>
            </a:br>
            <a:endParaRPr lang="es-ES_tradnl" sz="800" dirty="0">
              <a:solidFill>
                <a:schemeClr val="tx1"/>
              </a:solidFill>
            </a:endParaRPr>
          </a:p>
        </p:txBody>
      </p:sp>
    </p:spTree>
    <p:extLst>
      <p:ext uri="{BB962C8B-B14F-4D97-AF65-F5344CB8AC3E}">
        <p14:creationId xmlns:p14="http://schemas.microsoft.com/office/powerpoint/2010/main" val="3053192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06016" y="609600"/>
            <a:ext cx="6123384" cy="2934421"/>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700" b="1" dirty="0" smtClean="0">
                <a:latin typeface="Helvetica" pitchFamily="34" charset="0"/>
                <a:cs typeface="Helvetica" pitchFamily="34" charset="0"/>
              </a:rPr>
              <a:t>9.  </a:t>
            </a:r>
            <a:r>
              <a:rPr lang="es-MX" sz="1700" b="1" dirty="0" smtClean="0">
                <a:latin typeface="Helvetica" panose="020B0604020202020204" pitchFamily="34" charset="0"/>
                <a:cs typeface="Helvetica" panose="020B0604020202020204" pitchFamily="34" charset="0"/>
              </a:rPr>
              <a:t>¿</a:t>
            </a:r>
            <a:r>
              <a:rPr lang="es-MX" sz="1700" b="1" dirty="0">
                <a:latin typeface="Helvetica" panose="020B0604020202020204" pitchFamily="34" charset="0"/>
                <a:cs typeface="Helvetica" panose="020B0604020202020204" pitchFamily="34" charset="0"/>
              </a:rPr>
              <a:t>Por qué la palabra troposfera proviene de la palabra griega tropo? </a:t>
            </a:r>
            <a:endParaRPr lang="en-US" sz="1700" b="1" dirty="0">
              <a:latin typeface="Helvetica" pitchFamily="34" charset="0"/>
              <a:cs typeface="Helvetica" pitchFamily="34" charset="0"/>
            </a:endParaRPr>
          </a:p>
          <a:p>
            <a:pPr marL="240944" indent="-240944"/>
            <a:endParaRPr lang="en-US" sz="1600" b="1" dirty="0">
              <a:latin typeface="Helvetica" pitchFamily="34" charset="0"/>
              <a:cs typeface="Helvetica" pitchFamily="34" charset="0"/>
            </a:endParaRPr>
          </a:p>
          <a:p>
            <a:pPr marL="685800" indent="-288925">
              <a:buFont typeface="+mj-lt"/>
              <a:buAutoNum type="alphaUcPeriod"/>
            </a:pPr>
            <a:r>
              <a:rPr lang="es-MX" sz="1600" dirty="0">
                <a:latin typeface="Helvetica" panose="020B0604020202020204" pitchFamily="34" charset="0"/>
                <a:cs typeface="Helvetica" panose="020B0604020202020204" pitchFamily="34" charset="0"/>
              </a:rPr>
              <a:t>Los Griegos </a:t>
            </a:r>
            <a:r>
              <a:rPr lang="es-MX" sz="1600" dirty="0" smtClean="0">
                <a:latin typeface="Helvetica" panose="020B0604020202020204" pitchFamily="34" charset="0"/>
                <a:cs typeface="Helvetica" panose="020B0604020202020204" pitchFamily="34" charset="0"/>
              </a:rPr>
              <a:t>descubrieron la atmósfera por </a:t>
            </a:r>
            <a:r>
              <a:rPr lang="es-MX" sz="1600" dirty="0">
                <a:latin typeface="Helvetica" panose="020B0604020202020204" pitchFamily="34" charset="0"/>
                <a:cs typeface="Helvetica" panose="020B0604020202020204" pitchFamily="34" charset="0"/>
              </a:rPr>
              <a:t>primera </a:t>
            </a:r>
            <a:r>
              <a:rPr lang="es-MX" sz="1600" dirty="0" smtClean="0">
                <a:latin typeface="Helvetica" panose="020B0604020202020204" pitchFamily="34" charset="0"/>
                <a:cs typeface="Helvetica" panose="020B0604020202020204" pitchFamily="34" charset="0"/>
              </a:rPr>
              <a:t>vez</a:t>
            </a:r>
            <a:r>
              <a:rPr lang="es-MX" sz="1600" dirty="0" smtClean="0">
                <a:solidFill>
                  <a:srgbClr val="00B050"/>
                </a:solidFill>
                <a:latin typeface="Helvetica" panose="020B0604020202020204" pitchFamily="34" charset="0"/>
                <a:cs typeface="Helvetica" panose="020B0604020202020204" pitchFamily="34" charset="0"/>
              </a:rPr>
              <a:t>.</a:t>
            </a:r>
            <a:endParaRPr lang="es-MX" sz="1600" dirty="0" smtClean="0">
              <a:latin typeface="Helvetica" panose="020B0604020202020204" pitchFamily="34" charset="0"/>
              <a:cs typeface="Helvetica" panose="020B0604020202020204" pitchFamily="34" charset="0"/>
            </a:endParaRPr>
          </a:p>
          <a:p>
            <a:pPr marL="685800" indent="-288925">
              <a:buFont typeface="+mj-lt"/>
              <a:buAutoNum type="alphaUcPeriod"/>
            </a:pPr>
            <a:endParaRPr lang="en-US" sz="1600" dirty="0">
              <a:latin typeface="Helvetica" pitchFamily="34" charset="0"/>
              <a:cs typeface="Helvetica" pitchFamily="34" charset="0"/>
            </a:endParaRPr>
          </a:p>
          <a:p>
            <a:pPr marL="685800" indent="-288925">
              <a:buFont typeface="+mj-lt"/>
              <a:buAutoNum type="alphaUcPeriod"/>
            </a:pPr>
            <a:r>
              <a:rPr lang="es-MX" sz="1600" dirty="0">
                <a:latin typeface="Helvetica" panose="020B0604020202020204" pitchFamily="34" charset="0"/>
                <a:cs typeface="Helvetica" panose="020B0604020202020204" pitchFamily="34" charset="0"/>
              </a:rPr>
              <a:t>Tropo </a:t>
            </a:r>
            <a:r>
              <a:rPr lang="es-MX" sz="1600" dirty="0" smtClean="0">
                <a:latin typeface="Helvetica" panose="020B0604020202020204" pitchFamily="34" charset="0"/>
                <a:cs typeface="Helvetica" panose="020B0604020202020204" pitchFamily="34" charset="0"/>
              </a:rPr>
              <a:t>es el dios griego </a:t>
            </a:r>
            <a:r>
              <a:rPr lang="es-MX" sz="1600" dirty="0">
                <a:latin typeface="Helvetica" panose="020B0604020202020204" pitchFamily="34" charset="0"/>
                <a:cs typeface="Helvetica" panose="020B0604020202020204" pitchFamily="34" charset="0"/>
              </a:rPr>
              <a:t>del </a:t>
            </a:r>
            <a:r>
              <a:rPr lang="es-MX" sz="1600" dirty="0" smtClean="0">
                <a:latin typeface="Helvetica" panose="020B0604020202020204" pitchFamily="34" charset="0"/>
                <a:cs typeface="Helvetica" panose="020B0604020202020204" pitchFamily="34" charset="0"/>
              </a:rPr>
              <a:t>clima.</a:t>
            </a:r>
          </a:p>
          <a:p>
            <a:pPr marL="685800" indent="-288925">
              <a:buFont typeface="+mj-lt"/>
              <a:buAutoNum type="alphaUcPeriod"/>
            </a:pPr>
            <a:endParaRPr lang="en-US" sz="1600" dirty="0">
              <a:latin typeface="Helvetica" pitchFamily="34" charset="0"/>
              <a:cs typeface="Helvetica" pitchFamily="34" charset="0"/>
            </a:endParaRPr>
          </a:p>
          <a:p>
            <a:pPr marL="685800" indent="-288925">
              <a:buFont typeface="+mj-lt"/>
              <a:buAutoNum type="alphaUcPeriod"/>
            </a:pPr>
            <a:r>
              <a:rPr lang="es-MX" sz="1600" dirty="0">
                <a:latin typeface="Helvetica" panose="020B0604020202020204" pitchFamily="34" charset="0"/>
                <a:cs typeface="Helvetica" panose="020B0604020202020204" pitchFamily="34" charset="0"/>
              </a:rPr>
              <a:t>El clima siempre está cambiando dentro de la troposfera</a:t>
            </a:r>
            <a:r>
              <a:rPr lang="es-MX" sz="1600" dirty="0" smtClean="0">
                <a:latin typeface="Helvetica" panose="020B0604020202020204" pitchFamily="34" charset="0"/>
                <a:cs typeface="Helvetica" panose="020B0604020202020204" pitchFamily="34" charset="0"/>
              </a:rPr>
              <a:t>.</a:t>
            </a:r>
          </a:p>
          <a:p>
            <a:pPr marL="685800" indent="-288925">
              <a:buFont typeface="+mj-lt"/>
              <a:buAutoNum type="alphaUcPeriod"/>
            </a:pPr>
            <a:endParaRPr lang="en-US" sz="1600" dirty="0">
              <a:latin typeface="Helvetica" pitchFamily="34" charset="0"/>
              <a:cs typeface="Helvetica" pitchFamily="34" charset="0"/>
            </a:endParaRPr>
          </a:p>
          <a:p>
            <a:pPr marL="685800" indent="-288925">
              <a:buFont typeface="+mj-lt"/>
              <a:buAutoNum type="alphaUcPeriod"/>
            </a:pPr>
            <a:r>
              <a:rPr lang="es-MX" sz="1600" dirty="0">
                <a:latin typeface="Helvetica" panose="020B0604020202020204" pitchFamily="34" charset="0"/>
                <a:cs typeface="Helvetica" panose="020B0604020202020204" pitchFamily="34" charset="0"/>
              </a:rPr>
              <a:t>La Tierra tiene la forma de una esfera.</a:t>
            </a:r>
            <a:endParaRPr lang="en-US" sz="1600" dirty="0">
              <a:latin typeface="Helvetica" pitchFamily="34" charset="0"/>
              <a:cs typeface="Helvetica"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474386884"/>
              </p:ext>
            </p:extLst>
          </p:nvPr>
        </p:nvGraphicFramePr>
        <p:xfrm>
          <a:off x="5262562" y="3461614"/>
          <a:ext cx="1671638" cy="616610"/>
        </p:xfrm>
        <a:graphic>
          <a:graphicData uri="http://schemas.openxmlformats.org/drawingml/2006/table">
            <a:tbl>
              <a:tblPr/>
              <a:tblGrid>
                <a:gridCol w="1671638"/>
              </a:tblGrid>
              <a:tr h="195986">
                <a:tc>
                  <a:txBody>
                    <a:bodyPr/>
                    <a:lstStyle/>
                    <a:p>
                      <a:pPr marL="0" marR="0" algn="ctr">
                        <a:lnSpc>
                          <a:spcPct val="115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RI.5.1     DOK </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2  - </a:t>
                      </a:r>
                      <a:r>
                        <a:rPr lang="en-US" sz="800" b="1" i="1" dirty="0" err="1" smtClean="0">
                          <a:solidFill>
                            <a:srgbClr val="000000"/>
                          </a:solidFill>
                          <a:latin typeface="+mn-lt"/>
                          <a:ea typeface="Times New Roman"/>
                          <a:cs typeface="Times New Roman"/>
                        </a:rPr>
                        <a:t>Cj</a:t>
                      </a:r>
                      <a:endParaRPr lang="en-US" sz="800" b="1" i="1"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11905">
                <a:tc>
                  <a:txBody>
                    <a:bodyPr/>
                    <a:lstStyle/>
                    <a:p>
                      <a:pPr marL="0" marR="0">
                        <a:lnSpc>
                          <a:spcPct val="115000"/>
                        </a:lnSpc>
                        <a:spcBef>
                          <a:spcPts val="0"/>
                        </a:spcBef>
                        <a:spcAft>
                          <a:spcPts val="0"/>
                        </a:spcAft>
                      </a:pPr>
                      <a:r>
                        <a:rPr lang="es-419" sz="800" b="1" dirty="0" smtClean="0">
                          <a:solidFill>
                            <a:srgbClr val="000000"/>
                          </a:solidFill>
                          <a:latin typeface="+mn-lt"/>
                          <a:ea typeface="Times New Roman"/>
                          <a:cs typeface="Times New Roman"/>
                        </a:rPr>
                        <a:t>Cita partes específicas del texto correctamente para explicar lo que éste dice explícitamente </a:t>
                      </a:r>
                      <a:r>
                        <a:rPr lang="en-US" sz="800" b="1" dirty="0" smtClean="0">
                          <a:solidFill>
                            <a:srgbClr val="000000"/>
                          </a:solidFill>
                          <a:latin typeface="+mn-lt"/>
                          <a:ea typeface="Times New Roman"/>
                          <a:cs typeface="Times New Roman"/>
                        </a:rPr>
                        <a:t>.</a:t>
                      </a:r>
                      <a:endParaRPr lang="en-US" sz="800" b="1"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2" name="Group 1"/>
          <p:cNvGrpSpPr/>
          <p:nvPr/>
        </p:nvGrpSpPr>
        <p:grpSpPr>
          <a:xfrm>
            <a:off x="598289" y="1662755"/>
            <a:ext cx="251818" cy="1674871"/>
            <a:chOff x="485775" y="1667646"/>
            <a:chExt cx="251818" cy="1674871"/>
          </a:xfrm>
        </p:grpSpPr>
        <p:sp>
          <p:nvSpPr>
            <p:cNvPr id="22" name="Oval 21"/>
            <p:cNvSpPr/>
            <p:nvPr/>
          </p:nvSpPr>
          <p:spPr>
            <a:xfrm>
              <a:off x="485775" y="16676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85775" y="21843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494705" y="26475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494705" y="31030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6" name="Rectangle 25"/>
          <p:cNvSpPr/>
          <p:nvPr/>
        </p:nvSpPr>
        <p:spPr>
          <a:xfrm>
            <a:off x="415766" y="5322339"/>
            <a:ext cx="6823234" cy="2349646"/>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10.  </a:t>
            </a:r>
            <a:r>
              <a:rPr lang="es-MX" sz="1700" b="1" dirty="0" smtClean="0">
                <a:latin typeface="Helvetica" panose="020B0604020202020204" pitchFamily="34" charset="0"/>
                <a:cs typeface="Helvetica" panose="020B0604020202020204" pitchFamily="34" charset="0"/>
              </a:rPr>
              <a:t>¿</a:t>
            </a:r>
            <a:r>
              <a:rPr lang="es-MX" sz="1700" b="1" dirty="0">
                <a:latin typeface="Helvetica" panose="020B0604020202020204" pitchFamily="34" charset="0"/>
                <a:cs typeface="Helvetica" panose="020B0604020202020204" pitchFamily="34" charset="0"/>
              </a:rPr>
              <a:t>Qué significa la palabra </a:t>
            </a:r>
            <a:r>
              <a:rPr lang="es-MX" sz="1700" b="1" i="1" u="sng" dirty="0">
                <a:latin typeface="Helvetica" panose="020B0604020202020204" pitchFamily="34" charset="0"/>
                <a:cs typeface="Helvetica" panose="020B0604020202020204" pitchFamily="34" charset="0"/>
              </a:rPr>
              <a:t>composición</a:t>
            </a:r>
            <a:r>
              <a:rPr lang="es-MX" sz="1700" b="1" dirty="0">
                <a:latin typeface="Helvetica" panose="020B0604020202020204" pitchFamily="34" charset="0"/>
                <a:cs typeface="Helvetica" panose="020B0604020202020204" pitchFamily="34" charset="0"/>
              </a:rPr>
              <a:t> en este </a:t>
            </a:r>
            <a:r>
              <a:rPr lang="es-MX" sz="1700" b="1" dirty="0" smtClean="0">
                <a:latin typeface="Helvetica" panose="020B0604020202020204" pitchFamily="34" charset="0"/>
                <a:cs typeface="Helvetica" panose="020B0604020202020204" pitchFamily="34" charset="0"/>
              </a:rPr>
              <a:t>texto?</a:t>
            </a:r>
            <a:r>
              <a:rPr lang="en-US" sz="1700" b="1" dirty="0" smtClean="0">
                <a:latin typeface="Helvetica" panose="020B0604020202020204" pitchFamily="34" charset="0"/>
                <a:cs typeface="Helvetica" panose="020B0604020202020204" pitchFamily="34" charset="0"/>
              </a:rPr>
              <a:t> </a:t>
            </a:r>
            <a:endParaRPr lang="en-US" sz="1700" b="1" dirty="0">
              <a:latin typeface="Helvetica" panose="020B0604020202020204" pitchFamily="34" charset="0"/>
              <a:cs typeface="Helvetica" panose="020B0604020202020204" pitchFamily="34" charset="0"/>
            </a:endParaRPr>
          </a:p>
          <a:p>
            <a:pPr marL="361417" indent="-361417">
              <a:buAutoNum type="arabicPeriod" startAt="3"/>
            </a:pPr>
            <a:endParaRPr lang="en-US" sz="1700" b="1" dirty="0">
              <a:latin typeface="Helvetica" panose="020B0604020202020204" pitchFamily="34" charset="0"/>
              <a:cs typeface="Helvetica" panose="020B0604020202020204"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p</a:t>
            </a:r>
            <a:r>
              <a:rPr lang="es-MX" sz="1600" dirty="0" smtClean="0">
                <a:latin typeface="Helvetica" panose="020B0604020202020204" pitchFamily="34" charset="0"/>
                <a:cs typeface="Helvetica" panose="020B0604020202020204" pitchFamily="34" charset="0"/>
              </a:rPr>
              <a:t>rocesar material </a:t>
            </a:r>
            <a:r>
              <a:rPr lang="es-MX" sz="1600" dirty="0">
                <a:latin typeface="Helvetica" panose="020B0604020202020204" pitchFamily="34" charset="0"/>
                <a:cs typeface="Helvetica" panose="020B0604020202020204" pitchFamily="34" charset="0"/>
              </a:rPr>
              <a:t>para ser usado otra </a:t>
            </a:r>
            <a:r>
              <a:rPr lang="es-MX" sz="1600" dirty="0" smtClean="0">
                <a:latin typeface="Helvetica" panose="020B0604020202020204" pitchFamily="34" charset="0"/>
                <a:cs typeface="Helvetica" panose="020B0604020202020204" pitchFamily="34" charset="0"/>
              </a:rPr>
              <a:t>vez</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ES" sz="1600" dirty="0">
                <a:latin typeface="Helvetica" panose="020B0604020202020204" pitchFamily="34" charset="0"/>
                <a:cs typeface="Helvetica" panose="020B0604020202020204" pitchFamily="34" charset="0"/>
              </a:rPr>
              <a:t>a</a:t>
            </a:r>
            <a:r>
              <a:rPr lang="es-ES" sz="1600" dirty="0" smtClean="0">
                <a:latin typeface="Helvetica" panose="020B0604020202020204" pitchFamily="34" charset="0"/>
                <a:cs typeface="Helvetica" panose="020B0604020202020204" pitchFamily="34" charset="0"/>
              </a:rPr>
              <a:t>rreglar las partes </a:t>
            </a:r>
            <a:r>
              <a:rPr lang="es-ES" sz="1600" dirty="0">
                <a:latin typeface="Helvetica" panose="020B0604020202020204" pitchFamily="34" charset="0"/>
                <a:cs typeface="Helvetica" panose="020B0604020202020204" pitchFamily="34" charset="0"/>
              </a:rPr>
              <a:t>de </a:t>
            </a:r>
            <a:r>
              <a:rPr lang="es-ES" sz="1600" dirty="0" smtClean="0">
                <a:latin typeface="Helvetica" panose="020B0604020202020204" pitchFamily="34" charset="0"/>
                <a:cs typeface="Helvetica" panose="020B0604020202020204" pitchFamily="34" charset="0"/>
              </a:rPr>
              <a:t>algo</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ES" sz="1600" dirty="0" smtClean="0">
                <a:latin typeface="Helvetica" panose="020B0604020202020204" pitchFamily="34" charset="0"/>
                <a:cs typeface="Helvetica" panose="020B0604020202020204" pitchFamily="34" charset="0"/>
              </a:rPr>
              <a:t>mantener </a:t>
            </a:r>
            <a:r>
              <a:rPr lang="es-ES" sz="1600" dirty="0">
                <a:latin typeface="Helvetica" panose="020B0604020202020204" pitchFamily="34" charset="0"/>
                <a:cs typeface="Helvetica" panose="020B0604020202020204" pitchFamily="34" charset="0"/>
              </a:rPr>
              <a:t>la presión </a:t>
            </a:r>
            <a:r>
              <a:rPr lang="es-ES" sz="1600" dirty="0" smtClean="0">
                <a:latin typeface="Helvetica" panose="020B0604020202020204" pitchFamily="34" charset="0"/>
                <a:cs typeface="Helvetica" panose="020B0604020202020204" pitchFamily="34" charset="0"/>
              </a:rPr>
              <a:t>del aire constante</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n</a:t>
            </a:r>
            <a:r>
              <a:rPr lang="es-MX" sz="1600" dirty="0" smtClean="0">
                <a:latin typeface="Helvetica" panose="020B0604020202020204" pitchFamily="34" charset="0"/>
                <a:cs typeface="Helvetica" panose="020B0604020202020204" pitchFamily="34" charset="0"/>
              </a:rPr>
              <a:t>otas musicales escritas </a:t>
            </a:r>
            <a:r>
              <a:rPr lang="es-MX" sz="1600" dirty="0">
                <a:latin typeface="Helvetica" panose="020B0604020202020204" pitchFamily="34" charset="0"/>
                <a:cs typeface="Helvetica" panose="020B0604020202020204" pitchFamily="34" charset="0"/>
              </a:rPr>
              <a:t>en una página</a:t>
            </a:r>
            <a:endParaRPr lang="en-US" sz="1600" dirty="0">
              <a:latin typeface="Helvetica" pitchFamily="34" charset="0"/>
              <a:cs typeface="Helvetica"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3748530203"/>
              </p:ext>
            </p:extLst>
          </p:nvPr>
        </p:nvGraphicFramePr>
        <p:xfrm>
          <a:off x="5605462" y="8186389"/>
          <a:ext cx="1862138" cy="517335"/>
        </p:xfrm>
        <a:graphic>
          <a:graphicData uri="http://schemas.openxmlformats.org/drawingml/2006/table">
            <a:tbl>
              <a:tblPr/>
              <a:tblGrid>
                <a:gridCol w="1862138"/>
              </a:tblGrid>
              <a:tr h="123284">
                <a:tc>
                  <a:txBody>
                    <a:bodyPr/>
                    <a:lstStyle/>
                    <a:p>
                      <a:pPr marL="0" marR="0" algn="ctr">
                        <a:lnSpc>
                          <a:spcPct val="115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RI.5.1   DOK </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2 - Cl</a:t>
                      </a:r>
                      <a:endParaRPr lang="en-US" sz="800" b="1" i="1"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7127">
                <a:tc>
                  <a:txBody>
                    <a:bodyPr/>
                    <a:lstStyle/>
                    <a:p>
                      <a:pPr marL="0" marR="0">
                        <a:lnSpc>
                          <a:spcPct val="115000"/>
                        </a:lnSpc>
                        <a:spcBef>
                          <a:spcPts val="0"/>
                        </a:spcBef>
                        <a:spcAft>
                          <a:spcPts val="1200"/>
                        </a:spcAft>
                      </a:pPr>
                      <a:r>
                        <a:rPr lang="es-419" sz="800" b="1" dirty="0" smtClean="0">
                          <a:solidFill>
                            <a:srgbClr val="000000"/>
                          </a:solidFill>
                          <a:latin typeface="+mn-lt"/>
                          <a:ea typeface="Times New Roman"/>
                          <a:cs typeface="Times New Roman"/>
                        </a:rPr>
                        <a:t>Cita  correctamente del texto cuando hace inferencias del mismo </a:t>
                      </a:r>
                      <a:endParaRPr lang="en-US" sz="800" b="1"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593525" y="5943600"/>
            <a:ext cx="247652" cy="1629388"/>
            <a:chOff x="485775" y="5936184"/>
            <a:chExt cx="247652" cy="1629388"/>
          </a:xfrm>
        </p:grpSpPr>
        <p:sp>
          <p:nvSpPr>
            <p:cNvPr id="28" name="Oval 27"/>
            <p:cNvSpPr/>
            <p:nvPr/>
          </p:nvSpPr>
          <p:spPr>
            <a:xfrm>
              <a:off x="490539" y="59361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485775" y="63919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485775" y="685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485775" y="73260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892776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57200" y="4038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6205" y="550677"/>
            <a:ext cx="6545580" cy="2857477"/>
          </a:xfrm>
          <a:prstGeom prst="rect">
            <a:avLst/>
          </a:prstGeom>
        </p:spPr>
        <p:txBody>
          <a:bodyPr wrap="square" lIns="101881" tIns="50941" rIns="101881" bIns="50941">
            <a:spAutoFit/>
          </a:bodyPr>
          <a:lstStyle/>
          <a:p>
            <a:pPr marL="63675" indent="-63675"/>
            <a:endParaRPr lang="en-US" sz="1600" dirty="0">
              <a:latin typeface="Helvetica" pitchFamily="34" charset="0"/>
              <a:cs typeface="Helvetica" pitchFamily="34" charset="0"/>
            </a:endParaRPr>
          </a:p>
          <a:p>
            <a:endParaRPr lang="en-US" sz="1900" dirty="0">
              <a:latin typeface="Helvetica" pitchFamily="34" charset="0"/>
              <a:cs typeface="Helvetica" pitchFamily="34" charset="0"/>
            </a:endParaRPr>
          </a:p>
          <a:p>
            <a:pPr marL="240944" indent="-240944"/>
            <a:r>
              <a:rPr lang="en-US" sz="1700" b="1" dirty="0" smtClean="0">
                <a:latin typeface="Helvetica" pitchFamily="34" charset="0"/>
                <a:cs typeface="Helvetica" pitchFamily="34" charset="0"/>
              </a:rPr>
              <a:t>11. </a:t>
            </a:r>
            <a:r>
              <a:rPr lang="es-MX" sz="1700" b="1" dirty="0">
                <a:latin typeface="Helvetica" panose="020B0604020202020204" pitchFamily="34" charset="0"/>
                <a:cs typeface="Helvetica" panose="020B0604020202020204" pitchFamily="34" charset="0"/>
              </a:rPr>
              <a:t>Un título alternativo para este </a:t>
            </a:r>
            <a:r>
              <a:rPr lang="es-MX" sz="1700" b="1" dirty="0" smtClean="0">
                <a:latin typeface="Helvetica" panose="020B0604020202020204" pitchFamily="34" charset="0"/>
                <a:cs typeface="Helvetica" panose="020B0604020202020204" pitchFamily="34" charset="0"/>
              </a:rPr>
              <a:t>texto podría ser</a:t>
            </a:r>
            <a:r>
              <a:rPr lang="es-MX" sz="1700" b="1" dirty="0">
                <a:latin typeface="Helvetica" panose="020B0604020202020204" pitchFamily="34" charset="0"/>
                <a:cs typeface="Helvetica" panose="020B0604020202020204" pitchFamily="34" charset="0"/>
              </a:rPr>
              <a:t>:</a:t>
            </a:r>
            <a:endParaRPr lang="en-US" sz="1700" b="1" dirty="0">
              <a:latin typeface="Helvetica" pitchFamily="34" charset="0"/>
              <a:cs typeface="Helvetica" pitchFamily="34" charset="0"/>
            </a:endParaRPr>
          </a:p>
          <a:p>
            <a:pPr marL="240944" indent="-240944"/>
            <a:endParaRPr lang="en-US" sz="1700" i="1" dirty="0">
              <a:latin typeface="Helvetica" pitchFamily="34" charset="0"/>
              <a:cs typeface="Helvetica" pitchFamily="34" charset="0"/>
            </a:endParaRPr>
          </a:p>
          <a:p>
            <a:pPr marL="744538" indent="-287338">
              <a:buFont typeface="+mj-lt"/>
              <a:buAutoNum type="alphaUcPeriod"/>
            </a:pPr>
            <a:r>
              <a:rPr lang="es-MX" sz="1600" i="1" dirty="0">
                <a:latin typeface="Helvetica" panose="020B0604020202020204" pitchFamily="34" charset="0"/>
                <a:cs typeface="Helvetica" panose="020B0604020202020204" pitchFamily="34" charset="0"/>
              </a:rPr>
              <a:t>El </a:t>
            </a:r>
            <a:r>
              <a:rPr lang="es-MX" sz="1600" i="1" dirty="0" smtClean="0">
                <a:latin typeface="Helvetica" panose="020B0604020202020204" pitchFamily="34" charset="0"/>
                <a:cs typeface="Helvetica" panose="020B0604020202020204" pitchFamily="34" charset="0"/>
              </a:rPr>
              <a:t>adelgazamiento de la </a:t>
            </a:r>
            <a:r>
              <a:rPr lang="es-MX" sz="1600" i="1" dirty="0">
                <a:latin typeface="Helvetica" panose="020B0604020202020204" pitchFamily="34" charset="0"/>
                <a:cs typeface="Helvetica" panose="020B0604020202020204" pitchFamily="34" charset="0"/>
              </a:rPr>
              <a:t>capa de </a:t>
            </a:r>
            <a:r>
              <a:rPr lang="es-MX" sz="1600" i="1" dirty="0" smtClean="0">
                <a:latin typeface="Helvetica" panose="020B0604020202020204" pitchFamily="34" charset="0"/>
                <a:cs typeface="Helvetica" panose="020B0604020202020204" pitchFamily="34" charset="0"/>
              </a:rPr>
              <a:t>ozono</a:t>
            </a:r>
          </a:p>
          <a:p>
            <a:pPr marL="744538" indent="-287338">
              <a:buFont typeface="+mj-lt"/>
              <a:buAutoNum type="alphaUcPeriod"/>
            </a:pPr>
            <a:endParaRPr lang="en-US" sz="1500" i="1" dirty="0">
              <a:latin typeface="Helvetica" pitchFamily="34" charset="0"/>
              <a:cs typeface="Helvetica" pitchFamily="34" charset="0"/>
            </a:endParaRPr>
          </a:p>
          <a:p>
            <a:pPr marL="744538" indent="-287338">
              <a:buFont typeface="+mj-lt"/>
              <a:buAutoNum type="alphaUcPeriod"/>
            </a:pPr>
            <a:r>
              <a:rPr lang="es-MX" sz="1600" i="1" dirty="0" smtClean="0">
                <a:latin typeface="Helvetica" panose="020B0604020202020204" pitchFamily="34" charset="0"/>
                <a:cs typeface="Helvetica" panose="020B0604020202020204" pitchFamily="34" charset="0"/>
              </a:rPr>
              <a:t>La presión </a:t>
            </a:r>
            <a:r>
              <a:rPr lang="es-MX" sz="1600" i="1" dirty="0">
                <a:latin typeface="Helvetica" panose="020B0604020202020204" pitchFamily="34" charset="0"/>
                <a:cs typeface="Helvetica" panose="020B0604020202020204" pitchFamily="34" charset="0"/>
              </a:rPr>
              <a:t>del aire y la </a:t>
            </a:r>
            <a:r>
              <a:rPr lang="es-MX" sz="1600" i="1" dirty="0" smtClean="0">
                <a:latin typeface="Helvetica" panose="020B0604020202020204" pitchFamily="34" charset="0"/>
                <a:cs typeface="Helvetica" panose="020B0604020202020204" pitchFamily="34" charset="0"/>
              </a:rPr>
              <a:t>atmósfera</a:t>
            </a:r>
          </a:p>
          <a:p>
            <a:pPr marL="744538" indent="-287338">
              <a:buFont typeface="+mj-lt"/>
              <a:buAutoNum type="alphaUcPeriod"/>
            </a:pPr>
            <a:endParaRPr lang="en-US" sz="1500" i="1" dirty="0">
              <a:latin typeface="Helvetica" pitchFamily="34" charset="0"/>
              <a:cs typeface="Helvetica" pitchFamily="34" charset="0"/>
            </a:endParaRPr>
          </a:p>
          <a:p>
            <a:pPr marL="744538" indent="-287338">
              <a:buFont typeface="+mj-lt"/>
              <a:buAutoNum type="alphaUcPeriod"/>
            </a:pPr>
            <a:r>
              <a:rPr lang="es-MX" sz="1600" i="1" dirty="0">
                <a:latin typeface="Helvetica" panose="020B0604020202020204" pitchFamily="34" charset="0"/>
                <a:cs typeface="Helvetica" panose="020B0604020202020204" pitchFamily="34" charset="0"/>
              </a:rPr>
              <a:t>Eventos del clima y la </a:t>
            </a:r>
            <a:r>
              <a:rPr lang="es-MX" sz="1600" i="1" dirty="0" smtClean="0">
                <a:latin typeface="Helvetica" panose="020B0604020202020204" pitchFamily="34" charset="0"/>
                <a:cs typeface="Helvetica" panose="020B0604020202020204" pitchFamily="34" charset="0"/>
              </a:rPr>
              <a:t>atmósfera</a:t>
            </a:r>
          </a:p>
          <a:p>
            <a:pPr marL="744538" indent="-287338">
              <a:buFont typeface="+mj-lt"/>
              <a:buAutoNum type="alphaUcPeriod"/>
            </a:pPr>
            <a:endParaRPr lang="en-US" sz="1500" i="1" dirty="0">
              <a:latin typeface="Helvetica" pitchFamily="34" charset="0"/>
              <a:cs typeface="Helvetica" pitchFamily="34" charset="0"/>
            </a:endParaRPr>
          </a:p>
          <a:p>
            <a:pPr marL="744538" indent="-287338">
              <a:buFont typeface="+mj-lt"/>
              <a:buAutoNum type="alphaUcPeriod"/>
            </a:pPr>
            <a:r>
              <a:rPr lang="es-MX" sz="1600" i="1" dirty="0">
                <a:latin typeface="Helvetica" panose="020B0604020202020204" pitchFamily="34" charset="0"/>
                <a:cs typeface="Helvetica" panose="020B0604020202020204" pitchFamily="34" charset="0"/>
              </a:rPr>
              <a:t>Las múltiples capas de la </a:t>
            </a:r>
            <a:r>
              <a:rPr lang="es-MX" sz="1600" i="1" dirty="0" smtClean="0">
                <a:latin typeface="Helvetica" panose="020B0604020202020204" pitchFamily="34" charset="0"/>
                <a:cs typeface="Helvetica" panose="020B0604020202020204" pitchFamily="34" charset="0"/>
              </a:rPr>
              <a:t>atmósfera</a:t>
            </a:r>
            <a:r>
              <a:rPr lang="en-US" sz="1500" i="1" dirty="0" smtClean="0">
                <a:latin typeface="Helvetica" pitchFamily="34" charset="0"/>
                <a:cs typeface="Helvetica" pitchFamily="34" charset="0"/>
              </a:rPr>
              <a:t> </a:t>
            </a:r>
            <a:endParaRPr lang="en-US" sz="1500" i="1" dirty="0">
              <a:latin typeface="Helvetica" pitchFamily="34" charset="0"/>
              <a:cs typeface="Helvetica"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852576522"/>
              </p:ext>
            </p:extLst>
          </p:nvPr>
        </p:nvGraphicFramePr>
        <p:xfrm>
          <a:off x="5476875" y="3262087"/>
          <a:ext cx="1457325" cy="480984"/>
        </p:xfrm>
        <a:graphic>
          <a:graphicData uri="http://schemas.openxmlformats.org/drawingml/2006/table">
            <a:tbl>
              <a:tblPr/>
              <a:tblGrid>
                <a:gridCol w="1457325"/>
              </a:tblGrid>
              <a:tr h="90713">
                <a:tc>
                  <a:txBody>
                    <a:bodyPr/>
                    <a:lstStyle/>
                    <a:p>
                      <a:pPr marL="0" marR="0" algn="ctr">
                        <a:lnSpc>
                          <a:spcPct val="115000"/>
                        </a:lnSpc>
                        <a:spcBef>
                          <a:spcPts val="0"/>
                        </a:spcBef>
                        <a:spcAft>
                          <a:spcPts val="0"/>
                        </a:spcAft>
                      </a:pPr>
                      <a:r>
                        <a:rPr lang="en-US" sz="900" b="1" i="1" dirty="0" err="1" smtClean="0">
                          <a:latin typeface="+mn-lt"/>
                          <a:ea typeface="Calibri"/>
                          <a:cs typeface="Times New Roman"/>
                        </a:rPr>
                        <a:t>Hacia</a:t>
                      </a:r>
                      <a:r>
                        <a:rPr lang="en-US" sz="900" b="1" i="1" dirty="0" smtClean="0">
                          <a:latin typeface="+mn-lt"/>
                          <a:ea typeface="Calibri"/>
                          <a:cs typeface="Times New Roman"/>
                        </a:rPr>
                        <a:t>  RI.5.2    </a:t>
                      </a:r>
                      <a:r>
                        <a:rPr lang="en-US" sz="900" b="1" i="1" dirty="0" smtClean="0">
                          <a:solidFill>
                            <a:srgbClr val="000000"/>
                          </a:solidFill>
                          <a:latin typeface="+mn-lt"/>
                          <a:ea typeface="Times New Roman"/>
                          <a:cs typeface="Times New Roman"/>
                        </a:rPr>
                        <a:t>DOK  2 - </a:t>
                      </a:r>
                      <a:r>
                        <a:rPr lang="en-US" sz="900" b="1" i="1" dirty="0" smtClean="0">
                          <a:latin typeface="+mn-lt"/>
                          <a:ea typeface="Calibri"/>
                          <a:cs typeface="Times New Roman"/>
                        </a:rPr>
                        <a:t>Ci     </a:t>
                      </a:r>
                      <a:endParaRPr lang="en-US" sz="900" b="1" i="1"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3250">
                <a:tc>
                  <a:txBody>
                    <a:bodyPr/>
                    <a:lstStyle/>
                    <a:p>
                      <a:pPr marL="0" marR="0" algn="l">
                        <a:lnSpc>
                          <a:spcPct val="115000"/>
                        </a:lnSpc>
                        <a:spcBef>
                          <a:spcPts val="0"/>
                        </a:spcBef>
                        <a:spcAft>
                          <a:spcPts val="0"/>
                        </a:spcAft>
                      </a:pPr>
                      <a:r>
                        <a:rPr lang="es-419" sz="900" b="1" dirty="0" smtClean="0">
                          <a:solidFill>
                            <a:srgbClr val="000000"/>
                          </a:solidFill>
                          <a:latin typeface="+mn-lt"/>
                          <a:ea typeface="Times New Roman"/>
                          <a:cs typeface="Times New Roman"/>
                        </a:rPr>
                        <a:t>Resume los detalles clave de un texto.</a:t>
                      </a:r>
                      <a:endParaRPr lang="en-US" sz="900" b="1" dirty="0">
                        <a:latin typeface="+mn-lt"/>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757997" y="16613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59619" y="21294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57997" y="25782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59619" y="30275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Rectangle 29"/>
          <p:cNvSpPr/>
          <p:nvPr/>
        </p:nvSpPr>
        <p:spPr>
          <a:xfrm>
            <a:off x="633412" y="4419600"/>
            <a:ext cx="6605588" cy="4858025"/>
          </a:xfrm>
          <a:prstGeom prst="rect">
            <a:avLst/>
          </a:prstGeom>
        </p:spPr>
        <p:txBody>
          <a:bodyPr wrap="square" lIns="101881" tIns="50941" rIns="101881" bIns="50941">
            <a:spAutoFit/>
          </a:bodyPr>
          <a:lstStyle/>
          <a:p>
            <a:pPr marL="302854" indent="-302854">
              <a:tabLst>
                <a:tab pos="0" algn="l"/>
              </a:tabLst>
            </a:pPr>
            <a:r>
              <a:rPr lang="en-US" sz="1700" b="1" dirty="0" smtClean="0">
                <a:latin typeface="Helvetica" pitchFamily="34" charset="0"/>
                <a:cs typeface="Helvetica" pitchFamily="34" charset="0"/>
              </a:rPr>
              <a:t>12. </a:t>
            </a:r>
            <a:r>
              <a:rPr lang="es-MX" sz="1700" b="1" dirty="0" smtClean="0">
                <a:latin typeface="Helvetica" panose="020B0604020202020204" pitchFamily="34" charset="0"/>
                <a:cs typeface="Helvetica" panose="020B0604020202020204" pitchFamily="34" charset="0"/>
              </a:rPr>
              <a:t>¿Cuál </a:t>
            </a:r>
            <a:r>
              <a:rPr lang="es-MX" sz="1700" b="1" dirty="0">
                <a:latin typeface="Helvetica" panose="020B0604020202020204" pitchFamily="34" charset="0"/>
                <a:cs typeface="Helvetica" panose="020B0604020202020204" pitchFamily="34" charset="0"/>
              </a:rPr>
              <a:t>de los siguientes grupos </a:t>
            </a:r>
            <a:r>
              <a:rPr lang="es-MX" sz="1700" b="1" dirty="0" smtClean="0">
                <a:latin typeface="Helvetica" panose="020B0604020202020204" pitchFamily="34" charset="0"/>
                <a:cs typeface="Helvetica" panose="020B0604020202020204" pitchFamily="34" charset="0"/>
              </a:rPr>
              <a:t>de declaraciones identifican dos </a:t>
            </a:r>
            <a:r>
              <a:rPr lang="es-MX" sz="1700" b="1" dirty="0">
                <a:latin typeface="Helvetica" panose="020B0604020202020204" pitchFamily="34" charset="0"/>
                <a:cs typeface="Helvetica" panose="020B0604020202020204" pitchFamily="34" charset="0"/>
              </a:rPr>
              <a:t>ideas principales del </a:t>
            </a:r>
            <a:r>
              <a:rPr lang="es-MX" sz="1700" b="1" dirty="0" smtClean="0">
                <a:latin typeface="Helvetica" panose="020B0604020202020204" pitchFamily="34" charset="0"/>
                <a:cs typeface="Helvetica" panose="020B0604020202020204" pitchFamily="34" charset="0"/>
              </a:rPr>
              <a:t>texto? </a:t>
            </a:r>
          </a:p>
          <a:p>
            <a:pPr marL="302854" indent="-302854">
              <a:tabLst>
                <a:tab pos="0" algn="l"/>
              </a:tabLst>
            </a:pPr>
            <a:endParaRPr lang="en-US" sz="1900" dirty="0">
              <a:latin typeface="Helvetica" pitchFamily="34" charset="0"/>
              <a:cs typeface="Helvetica" pitchFamily="34" charset="0"/>
            </a:endParaRPr>
          </a:p>
          <a:p>
            <a:pPr marL="723900" indent="-360363">
              <a:buFont typeface="+mj-lt"/>
              <a:buAutoNum type="alphaUcPeriod"/>
            </a:pPr>
            <a:r>
              <a:rPr lang="es-MX" sz="1600" dirty="0">
                <a:latin typeface="Helvetica" panose="020B0604020202020204" pitchFamily="34" charset="0"/>
                <a:cs typeface="Helvetica" panose="020B0604020202020204" pitchFamily="34" charset="0"/>
              </a:rPr>
              <a:t>Ahora, </a:t>
            </a:r>
            <a:r>
              <a:rPr lang="es-MX" sz="1600" dirty="0" smtClean="0">
                <a:latin typeface="Helvetica" panose="020B0604020202020204" pitchFamily="34" charset="0"/>
                <a:cs typeface="Helvetica" panose="020B0604020202020204" pitchFamily="34" charset="0"/>
              </a:rPr>
              <a:t>hay más rayos dañinos que llegan a </a:t>
            </a:r>
            <a:r>
              <a:rPr lang="es-MX" sz="1600" dirty="0">
                <a:latin typeface="Helvetica" panose="020B0604020202020204" pitchFamily="34" charset="0"/>
                <a:cs typeface="Helvetica" panose="020B0604020202020204" pitchFamily="34" charset="0"/>
              </a:rPr>
              <a:t>la tierra. Para proteger nuestra piel de </a:t>
            </a:r>
            <a:r>
              <a:rPr lang="es-MX" sz="1600" dirty="0" smtClean="0">
                <a:latin typeface="Helvetica" panose="020B0604020202020204" pitchFamily="34" charset="0"/>
                <a:cs typeface="Helvetica" panose="020B0604020202020204" pitchFamily="34" charset="0"/>
              </a:rPr>
              <a:t>estos </a:t>
            </a:r>
            <a:r>
              <a:rPr lang="es-MX" sz="1600" dirty="0">
                <a:latin typeface="Helvetica" panose="020B0604020202020204" pitchFamily="34" charset="0"/>
                <a:cs typeface="Helvetica" panose="020B0604020202020204" pitchFamily="34" charset="0"/>
              </a:rPr>
              <a:t>rayos debemos usar bloqueador solar</a:t>
            </a:r>
            <a:r>
              <a:rPr lang="es-MX" sz="1600" dirty="0" smtClean="0">
                <a:latin typeface="Helvetica" panose="020B0604020202020204" pitchFamily="34" charset="0"/>
                <a:cs typeface="Helvetica" panose="020B0604020202020204" pitchFamily="34" charset="0"/>
              </a:rPr>
              <a:t>.</a:t>
            </a:r>
          </a:p>
          <a:p>
            <a:pPr marL="723900" indent="-360363"/>
            <a:r>
              <a:rPr lang="en-US" sz="1600"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723900" indent="-360363">
              <a:buFont typeface="+mj-lt"/>
              <a:buAutoNum type="alphaUcPeriod" startAt="2"/>
            </a:pPr>
            <a:r>
              <a:rPr lang="es-MX" sz="1600" dirty="0">
                <a:latin typeface="Helvetica" panose="020B0604020202020204" pitchFamily="34" charset="0"/>
                <a:cs typeface="Helvetica" panose="020B0604020202020204" pitchFamily="34" charset="0"/>
              </a:rPr>
              <a:t>Sin la atmósfera, la vida tal como la conocemos no podría existir en la tierra. Hay cuatro capas de la atmósfera que rodea la tierra</a:t>
            </a:r>
            <a:r>
              <a:rPr lang="es-MX" sz="1600" dirty="0" smtClean="0">
                <a:latin typeface="Helvetica" panose="020B0604020202020204" pitchFamily="34" charset="0"/>
                <a:cs typeface="Helvetica" panose="020B0604020202020204" pitchFamily="34" charset="0"/>
              </a:rPr>
              <a:t>.</a:t>
            </a:r>
          </a:p>
          <a:p>
            <a:pPr marL="723900" indent="-360363">
              <a:buFont typeface="+mj-lt"/>
              <a:buAutoNum type="alphaUcPeriod" startAt="2"/>
            </a:pPr>
            <a:endParaRPr lang="en-US" sz="1600" dirty="0">
              <a:latin typeface="Helvetica" pitchFamily="34" charset="0"/>
              <a:cs typeface="Helvetica" pitchFamily="34" charset="0"/>
            </a:endParaRPr>
          </a:p>
          <a:p>
            <a:pPr marL="723900" indent="-360363">
              <a:buFont typeface="+mj-lt"/>
              <a:buAutoNum type="alphaUcPeriod" startAt="2"/>
            </a:pPr>
            <a:r>
              <a:rPr lang="es-ES" sz="1600" dirty="0">
                <a:latin typeface="Helvetica" panose="020B0604020202020204" pitchFamily="34" charset="0"/>
                <a:cs typeface="Helvetica" panose="020B0604020202020204" pitchFamily="34" charset="0"/>
              </a:rPr>
              <a:t>Hay menos ozono </a:t>
            </a:r>
            <a:r>
              <a:rPr lang="es-ES" sz="1600" dirty="0" smtClean="0">
                <a:latin typeface="Helvetica" panose="020B0604020202020204" pitchFamily="34" charset="0"/>
                <a:cs typeface="Helvetica" panose="020B0604020202020204" pitchFamily="34" charset="0"/>
              </a:rPr>
              <a:t>para que los </a:t>
            </a:r>
            <a:r>
              <a:rPr lang="es-ES" sz="1600" dirty="0">
                <a:latin typeface="Helvetica" panose="020B0604020202020204" pitchFamily="34" charset="0"/>
                <a:cs typeface="Helvetica" panose="020B0604020202020204" pitchFamily="34" charset="0"/>
              </a:rPr>
              <a:t>seres </a:t>
            </a:r>
            <a:r>
              <a:rPr lang="es-ES" sz="1600" dirty="0" smtClean="0">
                <a:latin typeface="Helvetica" panose="020B0604020202020204" pitchFamily="34" charset="0"/>
                <a:cs typeface="Helvetica" panose="020B0604020202020204" pitchFamily="34" charset="0"/>
              </a:rPr>
              <a:t>humanos respiren. </a:t>
            </a:r>
            <a:r>
              <a:rPr lang="es-ES" sz="1600" dirty="0">
                <a:latin typeface="Helvetica" panose="020B0604020202020204" pitchFamily="34" charset="0"/>
                <a:cs typeface="Helvetica" panose="020B0604020202020204" pitchFamily="34" charset="0"/>
              </a:rPr>
              <a:t>El adelgazamiento de la capa de ozono está aumentando la presión de aire en los </a:t>
            </a:r>
            <a:r>
              <a:rPr lang="es-ES" sz="1600" dirty="0" smtClean="0">
                <a:latin typeface="Helvetica" panose="020B0604020202020204" pitchFamily="34" charset="0"/>
                <a:cs typeface="Helvetica" panose="020B0604020202020204" pitchFamily="34" charset="0"/>
              </a:rPr>
              <a:t>humanos.</a:t>
            </a:r>
          </a:p>
          <a:p>
            <a:pPr marL="723900" indent="-360363">
              <a:buFont typeface="+mj-lt"/>
              <a:buAutoNum type="alphaUcPeriod" startAt="2"/>
            </a:pPr>
            <a:endParaRPr lang="es-ES" sz="1600" dirty="0" smtClean="0">
              <a:latin typeface="Helvetica" panose="020B0604020202020204" pitchFamily="34" charset="0"/>
              <a:cs typeface="Helvetica" panose="020B0604020202020204" pitchFamily="34" charset="0"/>
            </a:endParaRPr>
          </a:p>
          <a:p>
            <a:pPr marL="723900" indent="-360363">
              <a:buFont typeface="+mj-lt"/>
              <a:buAutoNum type="alphaUcPeriod" startAt="2"/>
            </a:pPr>
            <a:r>
              <a:rPr lang="es-ES" sz="1600" dirty="0">
                <a:latin typeface="Helvetica" panose="020B0604020202020204" pitchFamily="34" charset="0"/>
                <a:cs typeface="Helvetica" panose="020B0604020202020204" pitchFamily="34" charset="0"/>
              </a:rPr>
              <a:t>La temperatura y la presión del aire no son la misma a través de toda la troposfera. A medida que la altitud aumenta, la temperatura y la presión del aire disminuye</a:t>
            </a:r>
            <a:endParaRPr lang="es-ES" sz="1600" dirty="0" smtClean="0"/>
          </a:p>
          <a:p>
            <a:pPr marL="363090"/>
            <a:endParaRPr lang="en-US" sz="1600" dirty="0">
              <a:latin typeface="Helvetica" pitchFamily="34" charset="0"/>
              <a:cs typeface="Helvetica" pitchFamily="34"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4247540371"/>
              </p:ext>
            </p:extLst>
          </p:nvPr>
        </p:nvGraphicFramePr>
        <p:xfrm>
          <a:off x="5562600" y="8991600"/>
          <a:ext cx="1524000" cy="420624"/>
        </p:xfrm>
        <a:graphic>
          <a:graphicData uri="http://schemas.openxmlformats.org/drawingml/2006/table">
            <a:tbl>
              <a:tblPr/>
              <a:tblGrid>
                <a:gridCol w="1524000"/>
              </a:tblGrid>
              <a:tr h="0">
                <a:tc>
                  <a:txBody>
                    <a:bodyPr/>
                    <a:lstStyle/>
                    <a:p>
                      <a:pPr marL="0" marR="0" algn="ctr">
                        <a:lnSpc>
                          <a:spcPct val="115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RI.5.2   DOK 2  - </a:t>
                      </a:r>
                      <a:r>
                        <a:rPr lang="en-US" sz="800" b="1" i="1" dirty="0" err="1" smtClean="0">
                          <a:solidFill>
                            <a:srgbClr val="000000"/>
                          </a:solidFill>
                          <a:latin typeface="+mn-lt"/>
                          <a:ea typeface="Times New Roman"/>
                          <a:cs typeface="Times New Roman"/>
                        </a:rPr>
                        <a:t>Ck</a:t>
                      </a:r>
                      <a:endParaRPr lang="en-US" sz="800" b="1" i="1" dirty="0">
                        <a:latin typeface="+mn-lt"/>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708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800" b="1" dirty="0" smtClean="0">
                          <a:solidFill>
                            <a:srgbClr val="000000"/>
                          </a:solidFill>
                          <a:latin typeface="+mn-lt"/>
                          <a:ea typeface="Times New Roman"/>
                          <a:cs typeface="Times New Roman"/>
                        </a:rPr>
                        <a:t>Identifica dos ideas principales en un texto de varios párrafos.</a:t>
                      </a:r>
                      <a:endParaRPr lang="en-US" sz="800" b="1" dirty="0" smtClean="0">
                        <a:latin typeface="+mn-lt"/>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2" name="Oval 31"/>
          <p:cNvSpPr/>
          <p:nvPr/>
        </p:nvSpPr>
        <p:spPr>
          <a:xfrm>
            <a:off x="757997" y="529140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57997" y="62829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57997" y="72479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Oval 34"/>
          <p:cNvSpPr/>
          <p:nvPr/>
        </p:nvSpPr>
        <p:spPr>
          <a:xfrm>
            <a:off x="759133" y="82209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983908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375292"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03419" y="665221"/>
            <a:ext cx="4371975" cy="2872866"/>
          </a:xfrm>
          <a:prstGeom prst="rect">
            <a:avLst/>
          </a:prstGeom>
          <a:noFill/>
          <a:ln>
            <a:noFill/>
          </a:ln>
        </p:spPr>
        <p:txBody>
          <a:bodyPr wrap="square" lIns="101881" tIns="50941" rIns="101881" bIns="50941">
            <a:spAutoFit/>
          </a:bodyPr>
          <a:lstStyle/>
          <a:p>
            <a:pPr marL="339725" indent="-339725"/>
            <a:r>
              <a:rPr lang="en-US" sz="1700" b="1" dirty="0" smtClean="0">
                <a:latin typeface="Helvetica" pitchFamily="34" charset="0"/>
                <a:cs typeface="Helvetica" pitchFamily="34" charset="0"/>
              </a:rPr>
              <a:t>13. </a:t>
            </a:r>
            <a:r>
              <a:rPr lang="es-MX" sz="1700" b="1" dirty="0" smtClean="0">
                <a:latin typeface="Helvetica" panose="020B0604020202020204" pitchFamily="34" charset="0"/>
                <a:cs typeface="Helvetica" panose="020B0604020202020204" pitchFamily="34" charset="0"/>
              </a:rPr>
              <a:t>Basado </a:t>
            </a:r>
            <a:r>
              <a:rPr lang="es-MX" sz="1700" b="1" dirty="0">
                <a:latin typeface="Helvetica" panose="020B0604020202020204" pitchFamily="34" charset="0"/>
                <a:cs typeface="Helvetica" panose="020B0604020202020204" pitchFamily="34" charset="0"/>
              </a:rPr>
              <a:t>en el diagrama, </a:t>
            </a:r>
            <a:r>
              <a:rPr lang="es-MX" sz="1700" b="1" dirty="0" smtClean="0">
                <a:latin typeface="Helvetica" panose="020B0604020202020204" pitchFamily="34" charset="0"/>
                <a:cs typeface="Helvetica" panose="020B0604020202020204" pitchFamily="34" charset="0"/>
              </a:rPr>
              <a:t>¿qué </a:t>
            </a:r>
            <a:r>
              <a:rPr lang="es-MX" sz="1700" b="1" dirty="0">
                <a:latin typeface="Helvetica" panose="020B0604020202020204" pitchFamily="34" charset="0"/>
                <a:cs typeface="Helvetica" panose="020B0604020202020204" pitchFamily="34" charset="0"/>
              </a:rPr>
              <a:t>dos </a:t>
            </a:r>
            <a:r>
              <a:rPr lang="es-MX" sz="1700" b="1" dirty="0" smtClean="0">
                <a:latin typeface="Helvetica" panose="020B0604020202020204" pitchFamily="34" charset="0"/>
                <a:cs typeface="Helvetica" panose="020B0604020202020204" pitchFamily="34" charset="0"/>
              </a:rPr>
              <a:t>capas </a:t>
            </a:r>
            <a:r>
              <a:rPr lang="es-MX" sz="1700" b="1" dirty="0">
                <a:latin typeface="Helvetica" panose="020B0604020202020204" pitchFamily="34" charset="0"/>
                <a:cs typeface="Helvetica" panose="020B0604020202020204" pitchFamily="34" charset="0"/>
              </a:rPr>
              <a:t>de la atmósfera </a:t>
            </a:r>
            <a:r>
              <a:rPr lang="es-MX" sz="1700" b="1" dirty="0" smtClean="0">
                <a:latin typeface="Helvetica" panose="020B0604020202020204" pitchFamily="34" charset="0"/>
                <a:cs typeface="Helvetica" panose="020B0604020202020204" pitchFamily="34" charset="0"/>
              </a:rPr>
              <a:t>están más </a:t>
            </a:r>
            <a:r>
              <a:rPr lang="es-MX" sz="1700" b="1" dirty="0">
                <a:latin typeface="Helvetica" panose="020B0604020202020204" pitchFamily="34" charset="0"/>
                <a:cs typeface="Helvetica" panose="020B0604020202020204" pitchFamily="34" charset="0"/>
              </a:rPr>
              <a:t>cercanas a la tierra</a:t>
            </a:r>
            <a:r>
              <a:rPr lang="es-MX" sz="1700" b="1" dirty="0" smtClean="0">
                <a:latin typeface="Helvetica" panose="020B0604020202020204" pitchFamily="34" charset="0"/>
                <a:cs typeface="Helvetica" panose="020B0604020202020204" pitchFamily="34" charset="0"/>
              </a:rPr>
              <a:t>?</a:t>
            </a:r>
          </a:p>
          <a:p>
            <a:pPr marL="240944" indent="-240944"/>
            <a:endParaRPr lang="en-US" sz="1700" dirty="0">
              <a:latin typeface="Helvetica" pitchFamily="34" charset="0"/>
              <a:cs typeface="Helvetica" pitchFamily="34" charset="0"/>
            </a:endParaRPr>
          </a:p>
          <a:p>
            <a:pPr marL="720725" indent="-263525">
              <a:buFont typeface="+mj-lt"/>
              <a:buAutoNum type="alphaUcPeriod"/>
            </a:pPr>
            <a:r>
              <a:rPr lang="es-MX" sz="1600" dirty="0" smtClean="0">
                <a:latin typeface="Helvetica" panose="020B0604020202020204" pitchFamily="34" charset="0"/>
                <a:cs typeface="Helvetica" panose="020B0604020202020204" pitchFamily="34" charset="0"/>
              </a:rPr>
              <a:t>la troposfera </a:t>
            </a:r>
            <a:r>
              <a:rPr lang="es-MX" sz="1600" dirty="0">
                <a:latin typeface="Helvetica" panose="020B0604020202020204" pitchFamily="34" charset="0"/>
                <a:cs typeface="Helvetica" panose="020B0604020202020204" pitchFamily="34" charset="0"/>
              </a:rPr>
              <a:t>y la </a:t>
            </a:r>
            <a:r>
              <a:rPr lang="es-MX" sz="1600" dirty="0" smtClean="0">
                <a:latin typeface="Helvetica" panose="020B0604020202020204" pitchFamily="34" charset="0"/>
                <a:cs typeface="Helvetica" panose="020B0604020202020204" pitchFamily="34" charset="0"/>
              </a:rPr>
              <a:t>mesosfera</a:t>
            </a:r>
          </a:p>
          <a:p>
            <a:pPr marL="720725" indent="-263525">
              <a:buFont typeface="+mj-lt"/>
              <a:buAutoNum type="alphaUcPeriod"/>
            </a:pPr>
            <a:endParaRPr lang="en-US" sz="1500" dirty="0">
              <a:latin typeface="Helvetica" pitchFamily="34" charset="0"/>
              <a:cs typeface="Helvetica" pitchFamily="34" charset="0"/>
            </a:endParaRPr>
          </a:p>
          <a:p>
            <a:pPr marL="720725" indent="-263525">
              <a:buFont typeface="+mj-lt"/>
              <a:buAutoNum type="alphaUcPeriod"/>
            </a:pPr>
            <a:r>
              <a:rPr lang="es-MX" sz="1600" dirty="0">
                <a:latin typeface="Helvetica" panose="020B0604020202020204" pitchFamily="34" charset="0"/>
                <a:cs typeface="Helvetica" panose="020B0604020202020204" pitchFamily="34" charset="0"/>
              </a:rPr>
              <a:t>l</a:t>
            </a:r>
            <a:r>
              <a:rPr lang="es-MX" sz="1600" dirty="0" smtClean="0">
                <a:latin typeface="Helvetica" panose="020B0604020202020204" pitchFamily="34" charset="0"/>
                <a:cs typeface="Helvetica" panose="020B0604020202020204" pitchFamily="34" charset="0"/>
              </a:rPr>
              <a:t>a mesosfera </a:t>
            </a:r>
            <a:r>
              <a:rPr lang="es-MX" sz="1600" dirty="0">
                <a:latin typeface="Helvetica" panose="020B0604020202020204" pitchFamily="34" charset="0"/>
                <a:cs typeface="Helvetica" panose="020B0604020202020204" pitchFamily="34" charset="0"/>
              </a:rPr>
              <a:t>y </a:t>
            </a:r>
            <a:r>
              <a:rPr lang="es-MX" sz="1600" dirty="0" smtClean="0">
                <a:latin typeface="Helvetica" panose="020B0604020202020204" pitchFamily="34" charset="0"/>
                <a:cs typeface="Helvetica" panose="020B0604020202020204" pitchFamily="34" charset="0"/>
              </a:rPr>
              <a:t>la termosfera</a:t>
            </a:r>
          </a:p>
          <a:p>
            <a:pPr marL="720725" indent="-263525">
              <a:buFont typeface="+mj-lt"/>
              <a:buAutoNum type="alphaUcPeriod"/>
            </a:pPr>
            <a:endParaRPr lang="en-US" sz="1500" dirty="0">
              <a:latin typeface="Helvetica" pitchFamily="34" charset="0"/>
              <a:cs typeface="Helvetica" pitchFamily="34" charset="0"/>
            </a:endParaRPr>
          </a:p>
          <a:p>
            <a:pPr marL="720725" indent="-263525">
              <a:buFont typeface="+mj-lt"/>
              <a:buAutoNum type="alphaUcPeriod"/>
            </a:pPr>
            <a:r>
              <a:rPr lang="es-MX" sz="1600" dirty="0">
                <a:latin typeface="Helvetica" panose="020B0604020202020204" pitchFamily="34" charset="0"/>
                <a:cs typeface="Helvetica" panose="020B0604020202020204" pitchFamily="34" charset="0"/>
              </a:rPr>
              <a:t>l</a:t>
            </a:r>
            <a:r>
              <a:rPr lang="es-MX" sz="1600" dirty="0" smtClean="0">
                <a:latin typeface="Helvetica" panose="020B0604020202020204" pitchFamily="34" charset="0"/>
                <a:cs typeface="Helvetica" panose="020B0604020202020204" pitchFamily="34" charset="0"/>
              </a:rPr>
              <a:t>a estratósfera y la mesosfera</a:t>
            </a:r>
          </a:p>
          <a:p>
            <a:pPr marL="720725" indent="-263525">
              <a:buFont typeface="+mj-lt"/>
              <a:buAutoNum type="alphaUcPeriod"/>
            </a:pPr>
            <a:endParaRPr lang="en-US" sz="1500" dirty="0">
              <a:latin typeface="Helvetica" pitchFamily="34" charset="0"/>
              <a:cs typeface="Helvetica" pitchFamily="34" charset="0"/>
            </a:endParaRPr>
          </a:p>
          <a:p>
            <a:pPr marL="720725" indent="-263525">
              <a:buFont typeface="+mj-lt"/>
              <a:buAutoNum type="alphaUcPeriod"/>
            </a:pPr>
            <a:r>
              <a:rPr lang="es-MX" sz="1600" dirty="0">
                <a:latin typeface="Helvetica" panose="020B0604020202020204" pitchFamily="34" charset="0"/>
                <a:cs typeface="Helvetica" panose="020B0604020202020204" pitchFamily="34" charset="0"/>
              </a:rPr>
              <a:t>l</a:t>
            </a:r>
            <a:r>
              <a:rPr lang="es-MX" sz="1600" dirty="0" smtClean="0">
                <a:latin typeface="Helvetica" panose="020B0604020202020204" pitchFamily="34" charset="0"/>
                <a:cs typeface="Helvetica" panose="020B0604020202020204" pitchFamily="34" charset="0"/>
              </a:rPr>
              <a:t>a troposfera </a:t>
            </a:r>
            <a:r>
              <a:rPr lang="es-MX" sz="1600" dirty="0">
                <a:latin typeface="Helvetica" panose="020B0604020202020204" pitchFamily="34" charset="0"/>
                <a:cs typeface="Helvetica" panose="020B0604020202020204" pitchFamily="34" charset="0"/>
              </a:rPr>
              <a:t>y </a:t>
            </a:r>
            <a:r>
              <a:rPr lang="es-MX" sz="1600" dirty="0" smtClean="0">
                <a:latin typeface="Helvetica" panose="020B0604020202020204" pitchFamily="34" charset="0"/>
                <a:cs typeface="Helvetica" panose="020B0604020202020204" pitchFamily="34" charset="0"/>
              </a:rPr>
              <a:t>la estratósfera</a:t>
            </a:r>
            <a:endParaRPr lang="en-US" sz="1500" dirty="0">
              <a:latin typeface="Helvetica" pitchFamily="34" charset="0"/>
              <a:cs typeface="Helvetica" pitchFamily="34" charset="0"/>
            </a:endParaRPr>
          </a:p>
        </p:txBody>
      </p:sp>
      <p:grpSp>
        <p:nvGrpSpPr>
          <p:cNvPr id="15" name="Group 14"/>
          <p:cNvGrpSpPr/>
          <p:nvPr/>
        </p:nvGrpSpPr>
        <p:grpSpPr>
          <a:xfrm>
            <a:off x="4828275" y="576383"/>
            <a:ext cx="2347913" cy="3831770"/>
            <a:chOff x="1905000" y="1101206"/>
            <a:chExt cx="3516775" cy="5212454"/>
          </a:xfrm>
          <a:scene3d>
            <a:camera prst="orthographicFront">
              <a:rot lat="0" lon="0" rev="0"/>
            </a:camera>
            <a:lightRig rig="contrasting" dir="t">
              <a:rot lat="0" lon="0" rev="1500000"/>
            </a:lightRig>
          </a:scene3d>
        </p:grpSpPr>
        <p:grpSp>
          <p:nvGrpSpPr>
            <p:cNvPr id="16" name="Group 11"/>
            <p:cNvGrpSpPr/>
            <p:nvPr/>
          </p:nvGrpSpPr>
          <p:grpSpPr>
            <a:xfrm>
              <a:off x="1905000" y="1101206"/>
              <a:ext cx="3516775" cy="1887268"/>
              <a:chOff x="5398625" y="5063606"/>
              <a:chExt cx="3516775" cy="1887268"/>
            </a:xfrm>
          </p:grpSpPr>
          <p:pic>
            <p:nvPicPr>
              <p:cNvPr id="22" name="Picture 1"/>
              <p:cNvPicPr>
                <a:picLocks noChangeAspect="1" noChangeArrowheads="1"/>
              </p:cNvPicPr>
              <p:nvPr/>
            </p:nvPicPr>
            <p:blipFill>
              <a:blip r:embed="rId2" cstate="print"/>
              <a:srcRect/>
              <a:stretch>
                <a:fillRect/>
              </a:stretch>
            </p:blipFill>
            <p:spPr bwMode="auto">
              <a:xfrm>
                <a:off x="5410199" y="5063606"/>
                <a:ext cx="3505201" cy="581024"/>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3" name="Picture 2"/>
              <p:cNvPicPr>
                <a:picLocks noChangeAspect="1" noChangeArrowheads="1"/>
              </p:cNvPicPr>
              <p:nvPr/>
            </p:nvPicPr>
            <p:blipFill>
              <a:blip r:embed="rId3" cstate="print"/>
              <a:srcRect/>
              <a:stretch>
                <a:fillRect/>
              </a:stretch>
            </p:blipFill>
            <p:spPr bwMode="auto">
              <a:xfrm>
                <a:off x="5410200" y="5687660"/>
                <a:ext cx="3505200" cy="581025"/>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4" name="Picture 3"/>
              <p:cNvPicPr>
                <a:picLocks noChangeAspect="1" noChangeArrowheads="1"/>
              </p:cNvPicPr>
              <p:nvPr/>
            </p:nvPicPr>
            <p:blipFill>
              <a:blip r:embed="rId4" cstate="print"/>
              <a:srcRect/>
              <a:stretch>
                <a:fillRect/>
              </a:stretch>
            </p:blipFill>
            <p:spPr bwMode="auto">
              <a:xfrm>
                <a:off x="5398625" y="6369850"/>
                <a:ext cx="3505201" cy="581024"/>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grpSp>
        <p:pic>
          <p:nvPicPr>
            <p:cNvPr id="17" name="Picture 5"/>
            <p:cNvPicPr>
              <a:picLocks noChangeAspect="1" noChangeArrowheads="1"/>
            </p:cNvPicPr>
            <p:nvPr/>
          </p:nvPicPr>
          <p:blipFill>
            <a:blip r:embed="rId5" cstate="print"/>
            <a:srcRect/>
            <a:stretch>
              <a:fillRect/>
            </a:stretch>
          </p:blipFill>
          <p:spPr bwMode="auto">
            <a:xfrm>
              <a:off x="1905000" y="3794948"/>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18" name="Picture 6"/>
            <p:cNvPicPr>
              <a:picLocks noChangeAspect="1" noChangeArrowheads="1"/>
            </p:cNvPicPr>
            <p:nvPr/>
          </p:nvPicPr>
          <p:blipFill>
            <a:blip r:embed="rId6" cstate="print"/>
            <a:srcRect/>
            <a:stretch>
              <a:fillRect/>
            </a:stretch>
          </p:blipFill>
          <p:spPr bwMode="auto">
            <a:xfrm>
              <a:off x="1905000" y="4467679"/>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19" name="Picture 7"/>
            <p:cNvPicPr>
              <a:picLocks noChangeAspect="1" noChangeArrowheads="1"/>
            </p:cNvPicPr>
            <p:nvPr/>
          </p:nvPicPr>
          <p:blipFill>
            <a:blip r:embed="rId7" cstate="print"/>
            <a:srcRect/>
            <a:stretch>
              <a:fillRect/>
            </a:stretch>
          </p:blipFill>
          <p:spPr bwMode="auto">
            <a:xfrm>
              <a:off x="1905000" y="5114886"/>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0" name="Picture 8"/>
            <p:cNvPicPr>
              <a:picLocks noChangeAspect="1" noChangeArrowheads="1"/>
            </p:cNvPicPr>
            <p:nvPr/>
          </p:nvPicPr>
          <p:blipFill>
            <a:blip r:embed="rId8" cstate="print"/>
            <a:srcRect/>
            <a:stretch>
              <a:fillRect/>
            </a:stretch>
          </p:blipFill>
          <p:spPr bwMode="auto">
            <a:xfrm>
              <a:off x="1916574" y="5742159"/>
              <a:ext cx="3505201" cy="571501"/>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1" name="Picture 4"/>
            <p:cNvPicPr>
              <a:picLocks noChangeAspect="1" noChangeArrowheads="1"/>
            </p:cNvPicPr>
            <p:nvPr/>
          </p:nvPicPr>
          <p:blipFill>
            <a:blip r:embed="rId9" cstate="print"/>
            <a:srcRect/>
            <a:stretch>
              <a:fillRect/>
            </a:stretch>
          </p:blipFill>
          <p:spPr bwMode="auto">
            <a:xfrm>
              <a:off x="1905000" y="3126406"/>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grpSp>
      <p:graphicFrame>
        <p:nvGraphicFramePr>
          <p:cNvPr id="25" name="Table 24"/>
          <p:cNvGraphicFramePr>
            <a:graphicFrameLocks noGrp="1"/>
          </p:cNvGraphicFramePr>
          <p:nvPr>
            <p:extLst>
              <p:ext uri="{D42A27DB-BD31-4B8C-83A1-F6EECF244321}">
                <p14:modId xmlns:p14="http://schemas.microsoft.com/office/powerpoint/2010/main" val="3303538363"/>
              </p:ext>
            </p:extLst>
          </p:nvPr>
        </p:nvGraphicFramePr>
        <p:xfrm>
          <a:off x="646729" y="3886200"/>
          <a:ext cx="2621310" cy="814612"/>
        </p:xfrm>
        <a:graphic>
          <a:graphicData uri="http://schemas.openxmlformats.org/drawingml/2006/table">
            <a:tbl>
              <a:tblPr/>
              <a:tblGrid>
                <a:gridCol w="2621310"/>
              </a:tblGrid>
              <a:tr h="23166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i="1" dirty="0" err="1" smtClean="0">
                          <a:latin typeface="+mn-lt"/>
                          <a:ea typeface="Calibri"/>
                          <a:cs typeface="Times New Roman"/>
                        </a:rPr>
                        <a:t>Hacia</a:t>
                      </a:r>
                      <a:r>
                        <a:rPr lang="en-US" sz="900" b="1" i="1" dirty="0" smtClean="0">
                          <a:latin typeface="+mn-lt"/>
                          <a:ea typeface="Calibri"/>
                          <a:cs typeface="Times New Roman"/>
                        </a:rPr>
                        <a:t>   RI.5.3        </a:t>
                      </a:r>
                      <a:r>
                        <a:rPr lang="en-US" sz="900" b="1" i="1" dirty="0" smtClean="0">
                          <a:solidFill>
                            <a:srgbClr val="000000"/>
                          </a:solidFill>
                          <a:latin typeface="+mn-lt"/>
                          <a:ea typeface="Times New Roman"/>
                          <a:cs typeface="Times New Roman"/>
                        </a:rPr>
                        <a:t>DOK 2 - </a:t>
                      </a:r>
                      <a:r>
                        <a:rPr lang="en-US" sz="900" b="1" i="1" dirty="0" smtClean="0">
                          <a:latin typeface="+mn-lt"/>
                          <a:ea typeface="Calibri"/>
                          <a:cs typeface="Times New Roman"/>
                        </a:rPr>
                        <a:t>Cl</a:t>
                      </a: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82950">
                <a:tc>
                  <a:txBody>
                    <a:bodyPr/>
                    <a:lstStyle/>
                    <a:p>
                      <a:pPr marL="0" marR="0" algn="l">
                        <a:lnSpc>
                          <a:spcPct val="115000"/>
                        </a:lnSpc>
                        <a:spcBef>
                          <a:spcPts val="0"/>
                        </a:spcBef>
                        <a:spcAft>
                          <a:spcPts val="1200"/>
                        </a:spcAft>
                      </a:pPr>
                      <a:r>
                        <a:rPr lang="es-419" sz="900" dirty="0" smtClean="0">
                          <a:solidFill>
                            <a:srgbClr val="000000"/>
                          </a:solidFill>
                          <a:latin typeface="+mn-lt"/>
                          <a:ea typeface="Times New Roman"/>
                          <a:cs typeface="Times New Roman"/>
                        </a:rPr>
                        <a:t>Localiza información específica para apoyar  cómo </a:t>
                      </a:r>
                      <a:r>
                        <a:rPr lang="es-419" sz="900" b="1" u="sng" dirty="0" smtClean="0">
                          <a:solidFill>
                            <a:srgbClr val="000000"/>
                          </a:solidFill>
                          <a:latin typeface="+mn-lt"/>
                          <a:ea typeface="Times New Roman"/>
                          <a:cs typeface="Times New Roman"/>
                        </a:rPr>
                        <a:t>dos</a:t>
                      </a:r>
                      <a:r>
                        <a:rPr lang="es-419" sz="900" dirty="0" smtClean="0">
                          <a:solidFill>
                            <a:srgbClr val="000000"/>
                          </a:solidFill>
                          <a:latin typeface="+mn-lt"/>
                          <a:ea typeface="Times New Roman"/>
                          <a:cs typeface="Times New Roman"/>
                        </a:rPr>
                        <a:t> individuos interactúan en un texto (continuar con acontecimientos, ideas o </a:t>
                      </a:r>
                      <a:r>
                        <a:rPr lang="es-419" sz="900" b="1" u="sng" dirty="0" smtClean="0">
                          <a:solidFill>
                            <a:srgbClr val="000000"/>
                          </a:solidFill>
                          <a:latin typeface="+mn-lt"/>
                          <a:ea typeface="Times New Roman"/>
                          <a:cs typeface="Times New Roman"/>
                        </a:rPr>
                        <a:t>conceptos</a:t>
                      </a:r>
                      <a:r>
                        <a:rPr lang="es-419" sz="900" dirty="0" smtClean="0">
                          <a:solidFill>
                            <a:srgbClr val="000000"/>
                          </a:solidFill>
                          <a:latin typeface="+mn-lt"/>
                          <a:ea typeface="Times New Roman"/>
                          <a:cs typeface="Times New Roman"/>
                        </a:rPr>
                        <a:t>), </a:t>
                      </a:r>
                      <a:endParaRPr lang="en-US" sz="900" dirty="0">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6" name="Group 5"/>
          <p:cNvGrpSpPr/>
          <p:nvPr/>
        </p:nvGrpSpPr>
        <p:grpSpPr>
          <a:xfrm>
            <a:off x="718909" y="1714894"/>
            <a:ext cx="254570" cy="1683415"/>
            <a:chOff x="613181" y="1736038"/>
            <a:chExt cx="254570" cy="1683415"/>
          </a:xfrm>
        </p:grpSpPr>
        <p:sp>
          <p:nvSpPr>
            <p:cNvPr id="31" name="Oval 30"/>
            <p:cNvSpPr/>
            <p:nvPr/>
          </p:nvSpPr>
          <p:spPr>
            <a:xfrm>
              <a:off x="624863" y="17360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24863" y="22677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24863" y="26994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13181" y="31799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35" name="Rectangle 34"/>
          <p:cNvSpPr/>
          <p:nvPr/>
        </p:nvSpPr>
        <p:spPr>
          <a:xfrm>
            <a:off x="618180" y="5292173"/>
            <a:ext cx="6610197" cy="2580478"/>
          </a:xfrm>
          <a:prstGeom prst="rect">
            <a:avLst/>
          </a:prstGeom>
          <a:noFill/>
          <a:ln>
            <a:noFill/>
          </a:ln>
        </p:spPr>
        <p:txBody>
          <a:bodyPr wrap="square" lIns="101881" tIns="50941" rIns="101881" bIns="50941">
            <a:spAutoFit/>
          </a:bodyPr>
          <a:lstStyle/>
          <a:p>
            <a:endParaRPr lang="en-US" sz="1700" dirty="0">
              <a:latin typeface="Helvetica" pitchFamily="34" charset="0"/>
              <a:cs typeface="Helvetica" pitchFamily="34" charset="0"/>
            </a:endParaRPr>
          </a:p>
          <a:p>
            <a:pPr marL="242618" indent="-242618"/>
            <a:r>
              <a:rPr lang="en-US" sz="1700" b="1" dirty="0" smtClean="0">
                <a:latin typeface="Helvetica" pitchFamily="34" charset="0"/>
                <a:cs typeface="Helvetica" pitchFamily="34" charset="0"/>
              </a:rPr>
              <a:t>14. </a:t>
            </a:r>
            <a:r>
              <a:rPr lang="es-ES" sz="1700" b="1" dirty="0">
                <a:latin typeface="Helvetica" panose="020B0604020202020204" pitchFamily="34" charset="0"/>
                <a:cs typeface="Helvetica" panose="020B0604020202020204" pitchFamily="34" charset="0"/>
              </a:rPr>
              <a:t>¿Por qué </a:t>
            </a:r>
            <a:r>
              <a:rPr lang="es-ES" sz="1700" b="1" dirty="0" smtClean="0">
                <a:latin typeface="Helvetica" panose="020B0604020202020204" pitchFamily="34" charset="0"/>
                <a:cs typeface="Helvetica" panose="020B0604020202020204" pitchFamily="34" charset="0"/>
              </a:rPr>
              <a:t>la </a:t>
            </a:r>
            <a:r>
              <a:rPr lang="es-ES" sz="1700" b="1" dirty="0">
                <a:latin typeface="Helvetica" panose="020B0604020202020204" pitchFamily="34" charset="0"/>
                <a:cs typeface="Helvetica" panose="020B0604020202020204" pitchFamily="34" charset="0"/>
              </a:rPr>
              <a:t>presión de aire </a:t>
            </a:r>
            <a:r>
              <a:rPr lang="es-ES" sz="1700" b="1" dirty="0" smtClean="0">
                <a:latin typeface="Helvetica" panose="020B0604020202020204" pitchFamily="34" charset="0"/>
                <a:cs typeface="Helvetica" panose="020B0604020202020204" pitchFamily="34" charset="0"/>
              </a:rPr>
              <a:t>es mayor </a:t>
            </a:r>
            <a:r>
              <a:rPr lang="es-ES" sz="1700" b="1" dirty="0">
                <a:latin typeface="Helvetica" panose="020B0604020202020204" pitchFamily="34" charset="0"/>
                <a:cs typeface="Helvetica" panose="020B0604020202020204" pitchFamily="34" charset="0"/>
              </a:rPr>
              <a:t>en la troposfera? </a:t>
            </a:r>
            <a:endParaRPr lang="es-ES" sz="1700" b="1" dirty="0" smtClean="0">
              <a:latin typeface="Helvetica" panose="020B0604020202020204" pitchFamily="34" charset="0"/>
              <a:cs typeface="Helvetica" panose="020B0604020202020204" pitchFamily="34" charset="0"/>
            </a:endParaRPr>
          </a:p>
          <a:p>
            <a:pPr marL="242618" indent="-242618"/>
            <a:endParaRPr lang="en-US" sz="1700" dirty="0">
              <a:latin typeface="Helvetica" pitchFamily="34" charset="0"/>
              <a:cs typeface="Helvetica" pitchFamily="34" charset="0"/>
            </a:endParaRPr>
          </a:p>
          <a:p>
            <a:pPr marL="668338" indent="-319088">
              <a:buFont typeface="+mj-lt"/>
              <a:buAutoNum type="alphaUcPeriod"/>
            </a:pPr>
            <a:r>
              <a:rPr lang="es-MX" sz="1600" dirty="0">
                <a:latin typeface="Helvetica" panose="020B0604020202020204" pitchFamily="34" charset="0"/>
                <a:cs typeface="Helvetica" panose="020B0604020202020204" pitchFamily="34" charset="0"/>
              </a:rPr>
              <a:t>A medida que disminuye la altitud, </a:t>
            </a:r>
            <a:r>
              <a:rPr lang="es-MX" sz="1600" dirty="0" smtClean="0">
                <a:latin typeface="Helvetica" panose="020B0604020202020204" pitchFamily="34" charset="0"/>
                <a:cs typeface="Helvetica" panose="020B0604020202020204" pitchFamily="34" charset="0"/>
              </a:rPr>
              <a:t>la </a:t>
            </a:r>
            <a:r>
              <a:rPr lang="es-MX" sz="1600" dirty="0">
                <a:latin typeface="Helvetica" panose="020B0604020202020204" pitchFamily="34" charset="0"/>
                <a:cs typeface="Helvetica" panose="020B0604020202020204" pitchFamily="34" charset="0"/>
              </a:rPr>
              <a:t>presión del </a:t>
            </a:r>
            <a:r>
              <a:rPr lang="es-MX" sz="1600" dirty="0" smtClean="0">
                <a:latin typeface="Helvetica" panose="020B0604020202020204" pitchFamily="34" charset="0"/>
                <a:cs typeface="Helvetica" panose="020B0604020202020204" pitchFamily="34" charset="0"/>
              </a:rPr>
              <a:t>aire aumenta.</a:t>
            </a:r>
          </a:p>
          <a:p>
            <a:pPr marL="668338" indent="-319088">
              <a:buFont typeface="+mj-lt"/>
              <a:buAutoNum type="alphaUcPeriod"/>
            </a:pPr>
            <a:endParaRPr lang="en-US" sz="1600" dirty="0" smtClean="0">
              <a:latin typeface="Helvetica" pitchFamily="34" charset="0"/>
              <a:cs typeface="Helvetica" pitchFamily="34" charset="0"/>
            </a:endParaRPr>
          </a:p>
          <a:p>
            <a:pPr marL="668338" indent="-319088">
              <a:buFont typeface="+mj-lt"/>
              <a:buAutoNum type="alphaUcPeriod"/>
            </a:pPr>
            <a:r>
              <a:rPr lang="es-MX" sz="1600" dirty="0" smtClean="0">
                <a:latin typeface="Helvetica" panose="020B0604020202020204" pitchFamily="34" charset="0"/>
                <a:cs typeface="Helvetica" panose="020B0604020202020204" pitchFamily="34" charset="0"/>
              </a:rPr>
              <a:t>Contiene </a:t>
            </a:r>
            <a:r>
              <a:rPr lang="es-MX" sz="1600" dirty="0">
                <a:latin typeface="Helvetica" panose="020B0604020202020204" pitchFamily="34" charset="0"/>
                <a:cs typeface="Helvetica" panose="020B0604020202020204" pitchFamily="34" charset="0"/>
              </a:rPr>
              <a:t>la mitad de todo el aire de la atmósfera</a:t>
            </a:r>
            <a:r>
              <a:rPr lang="es-MX" sz="1600" dirty="0" smtClean="0">
                <a:latin typeface="Helvetica" panose="020B0604020202020204" pitchFamily="34" charset="0"/>
                <a:cs typeface="Helvetica" panose="020B0604020202020204" pitchFamily="34" charset="0"/>
              </a:rPr>
              <a:t>.</a:t>
            </a:r>
          </a:p>
          <a:p>
            <a:pPr marL="668338" indent="-319088">
              <a:buFont typeface="+mj-lt"/>
              <a:buAutoNum type="alphaUcPeriod"/>
            </a:pPr>
            <a:endParaRPr lang="en-US" sz="1500" dirty="0">
              <a:latin typeface="Helvetica" pitchFamily="34" charset="0"/>
              <a:cs typeface="Helvetica" pitchFamily="34" charset="0"/>
            </a:endParaRPr>
          </a:p>
          <a:p>
            <a:pPr marL="668338" indent="-319088">
              <a:buFont typeface="+mj-lt"/>
              <a:buAutoNum type="alphaUcPeriod"/>
            </a:pPr>
            <a:r>
              <a:rPr lang="es-MX" sz="1600" dirty="0">
                <a:latin typeface="Helvetica" panose="020B0604020202020204" pitchFamily="34" charset="0"/>
                <a:cs typeface="Helvetica" panose="020B0604020202020204" pitchFamily="34" charset="0"/>
              </a:rPr>
              <a:t>La atmósfera está dividida en </a:t>
            </a:r>
            <a:r>
              <a:rPr lang="es-MX" sz="1600" dirty="0" smtClean="0">
                <a:latin typeface="Helvetica" panose="020B0604020202020204" pitchFamily="34" charset="0"/>
                <a:cs typeface="Helvetica" panose="020B0604020202020204" pitchFamily="34" charset="0"/>
              </a:rPr>
              <a:t>capas.</a:t>
            </a:r>
          </a:p>
          <a:p>
            <a:pPr marL="668338" indent="-319088">
              <a:buFont typeface="+mj-lt"/>
              <a:buAutoNum type="alphaUcPeriod"/>
            </a:pPr>
            <a:endParaRPr lang="en-US" sz="1500" dirty="0">
              <a:latin typeface="Helvetica" pitchFamily="34" charset="0"/>
              <a:cs typeface="Helvetica" pitchFamily="34" charset="0"/>
            </a:endParaRPr>
          </a:p>
          <a:p>
            <a:pPr marL="668338" indent="-319088">
              <a:buFont typeface="+mj-lt"/>
              <a:buAutoNum type="alphaUcPeriod"/>
            </a:pPr>
            <a:r>
              <a:rPr lang="es-MX" sz="1600" dirty="0">
                <a:latin typeface="Helvetica" panose="020B0604020202020204" pitchFamily="34" charset="0"/>
                <a:cs typeface="Helvetica" panose="020B0604020202020204" pitchFamily="34" charset="0"/>
              </a:rPr>
              <a:t>La altitud más alta tiene la </a:t>
            </a:r>
            <a:r>
              <a:rPr lang="es-MX" sz="1600" dirty="0" smtClean="0">
                <a:latin typeface="Helvetica" panose="020B0604020202020204" pitchFamily="34" charset="0"/>
                <a:cs typeface="Helvetica" panose="020B0604020202020204" pitchFamily="34" charset="0"/>
              </a:rPr>
              <a:t>mayor presión</a:t>
            </a:r>
            <a:r>
              <a:rPr lang="es-MX" sz="1600" dirty="0" smtClean="0">
                <a:solidFill>
                  <a:srgbClr val="00B050"/>
                </a:solidFill>
                <a:latin typeface="Helvetica" panose="020B0604020202020204" pitchFamily="34" charset="0"/>
                <a:cs typeface="Helvetica" panose="020B0604020202020204" pitchFamily="34" charset="0"/>
              </a:rPr>
              <a:t>.</a:t>
            </a:r>
            <a:r>
              <a:rPr lang="es-MX" sz="1600" dirty="0" smtClean="0">
                <a:latin typeface="Helvetica" panose="020B0604020202020204" pitchFamily="34" charset="0"/>
                <a:cs typeface="Helvetica" panose="020B0604020202020204" pitchFamily="34" charset="0"/>
              </a:rPr>
              <a:t> </a:t>
            </a:r>
            <a:endParaRPr lang="en-US" sz="1500" strike="sngStrike" dirty="0">
              <a:latin typeface="Helvetica" pitchFamily="34" charset="0"/>
              <a:cs typeface="Helvetica"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2866610021"/>
              </p:ext>
            </p:extLst>
          </p:nvPr>
        </p:nvGraphicFramePr>
        <p:xfrm>
          <a:off x="4953000" y="8894064"/>
          <a:ext cx="1700213" cy="630936"/>
        </p:xfrm>
        <a:graphic>
          <a:graphicData uri="http://schemas.openxmlformats.org/drawingml/2006/table">
            <a:tbl>
              <a:tblPr/>
              <a:tblGrid>
                <a:gridCol w="1700213"/>
              </a:tblGrid>
              <a:tr h="126479">
                <a:tc>
                  <a:txBody>
                    <a:bodyPr/>
                    <a:lstStyle/>
                    <a:p>
                      <a:pPr marL="0" marR="0" algn="ctr">
                        <a:lnSpc>
                          <a:spcPct val="115000"/>
                        </a:lnSpc>
                        <a:spcBef>
                          <a:spcPts val="0"/>
                        </a:spcBef>
                        <a:spcAft>
                          <a:spcPts val="0"/>
                        </a:spcAft>
                      </a:pPr>
                      <a:r>
                        <a:rPr lang="en-US" sz="900" b="1" i="1" dirty="0" err="1" smtClean="0">
                          <a:latin typeface="+mn-lt"/>
                          <a:ea typeface="Calibri"/>
                          <a:cs typeface="Times New Roman"/>
                        </a:rPr>
                        <a:t>Hacia</a:t>
                      </a:r>
                      <a:r>
                        <a:rPr lang="en-US" sz="900" b="1" i="1" dirty="0" smtClean="0">
                          <a:latin typeface="+mn-lt"/>
                          <a:ea typeface="Calibri"/>
                          <a:cs typeface="Times New Roman"/>
                        </a:rPr>
                        <a:t> RI.5.3   </a:t>
                      </a:r>
                      <a:r>
                        <a:rPr lang="en-US" sz="900" b="1" i="1" dirty="0" smtClean="0">
                          <a:solidFill>
                            <a:srgbClr val="000000"/>
                          </a:solidFill>
                          <a:latin typeface="+mn-lt"/>
                          <a:ea typeface="Times New Roman"/>
                          <a:cs typeface="Times New Roman"/>
                        </a:rPr>
                        <a:t>DOK 3 </a:t>
                      </a:r>
                      <a:r>
                        <a:rPr lang="en-US" sz="900" b="1" i="1" dirty="0" smtClean="0">
                          <a:latin typeface="+mn-lt"/>
                          <a:ea typeface="Calibri"/>
                          <a:cs typeface="Times New Roman"/>
                        </a:rPr>
                        <a:t> - Cu</a:t>
                      </a:r>
                      <a:endParaRPr lang="en-US" sz="900" b="1" i="1"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35216">
                <a:tc>
                  <a:txBody>
                    <a:bodyPr/>
                    <a:lstStyle/>
                    <a:p>
                      <a:pPr marL="0" marR="0" algn="l">
                        <a:lnSpc>
                          <a:spcPct val="115000"/>
                        </a:lnSpc>
                        <a:spcBef>
                          <a:spcPts val="0"/>
                        </a:spcBef>
                        <a:spcAft>
                          <a:spcPts val="1200"/>
                        </a:spcAft>
                      </a:pPr>
                      <a:r>
                        <a:rPr lang="es-419" sz="900" dirty="0" smtClean="0">
                          <a:solidFill>
                            <a:srgbClr val="000000"/>
                          </a:solidFill>
                          <a:latin typeface="+mn-lt"/>
                          <a:ea typeface="Times New Roman"/>
                          <a:cs typeface="Times New Roman"/>
                        </a:rPr>
                        <a:t>Explica la conexión entre dos o más acontecimientos o ideas en un texto científico.</a:t>
                      </a:r>
                      <a:endParaRPr lang="en-US" sz="900"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7" name="Oval 36"/>
          <p:cNvSpPr/>
          <p:nvPr/>
        </p:nvSpPr>
        <p:spPr>
          <a:xfrm>
            <a:off x="730591" y="60971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8" name="Oval 37"/>
          <p:cNvSpPr/>
          <p:nvPr/>
        </p:nvSpPr>
        <p:spPr>
          <a:xfrm>
            <a:off x="730591" y="66225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9" name="Oval 38"/>
          <p:cNvSpPr/>
          <p:nvPr/>
        </p:nvSpPr>
        <p:spPr>
          <a:xfrm>
            <a:off x="730591" y="71077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40" name="Oval 39"/>
          <p:cNvSpPr/>
          <p:nvPr/>
        </p:nvSpPr>
        <p:spPr>
          <a:xfrm>
            <a:off x="730591" y="75394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 name="TextBox 1"/>
          <p:cNvSpPr txBox="1"/>
          <p:nvPr/>
        </p:nvSpPr>
        <p:spPr>
          <a:xfrm>
            <a:off x="5334000" y="1044146"/>
            <a:ext cx="990600" cy="276999"/>
          </a:xfrm>
          <a:prstGeom prst="rect">
            <a:avLst/>
          </a:prstGeom>
          <a:solidFill>
            <a:schemeClr val="tx1">
              <a:lumMod val="75000"/>
              <a:lumOff val="25000"/>
            </a:schemeClr>
          </a:solidFill>
        </p:spPr>
        <p:txBody>
          <a:bodyPr wrap="square" rtlCol="0">
            <a:spAutoFit/>
          </a:bodyPr>
          <a:lstStyle/>
          <a:p>
            <a:r>
              <a:rPr lang="en-US" sz="1200" b="1" spc="50" dirty="0" smtClean="0">
                <a:ln w="0"/>
                <a:solidFill>
                  <a:schemeClr val="bg2"/>
                </a:solidFill>
                <a:effectLst>
                  <a:innerShdw blurRad="63500" dist="50800" dir="13500000">
                    <a:srgbClr val="000000">
                      <a:alpha val="50000"/>
                    </a:srgbClr>
                  </a:innerShdw>
                </a:effectLst>
              </a:rPr>
              <a:t>Termosfera</a:t>
            </a:r>
            <a:endParaRPr lang="es-MX" sz="1200" b="1" spc="50" dirty="0">
              <a:ln w="0"/>
              <a:solidFill>
                <a:schemeClr val="bg2"/>
              </a:solidFill>
              <a:effectLst>
                <a:innerShdw blurRad="63500" dist="50800" dir="13500000">
                  <a:srgbClr val="000000">
                    <a:alpha val="50000"/>
                  </a:srgbClr>
                </a:innerShdw>
              </a:effectLst>
            </a:endParaRPr>
          </a:p>
        </p:txBody>
      </p:sp>
      <p:sp>
        <p:nvSpPr>
          <p:cNvPr id="27" name="TextBox 26"/>
          <p:cNvSpPr txBox="1"/>
          <p:nvPr/>
        </p:nvSpPr>
        <p:spPr>
          <a:xfrm>
            <a:off x="5011632" y="2084095"/>
            <a:ext cx="990600" cy="276999"/>
          </a:xfrm>
          <a:prstGeom prst="rect">
            <a:avLst/>
          </a:prstGeom>
          <a:solidFill>
            <a:schemeClr val="tx1">
              <a:lumMod val="65000"/>
              <a:lumOff val="35000"/>
            </a:schemeClr>
          </a:solidFill>
        </p:spPr>
        <p:txBody>
          <a:bodyPr wrap="square" rtlCol="0">
            <a:spAutoFit/>
          </a:bodyPr>
          <a:lstStyle/>
          <a:p>
            <a:r>
              <a:rPr lang="en-US" sz="1200" b="1" spc="50" dirty="0" smtClean="0">
                <a:ln w="0"/>
                <a:solidFill>
                  <a:schemeClr val="bg2"/>
                </a:solidFill>
                <a:effectLst>
                  <a:innerShdw blurRad="63500" dist="50800" dir="13500000">
                    <a:srgbClr val="000000">
                      <a:alpha val="50000"/>
                    </a:srgbClr>
                  </a:innerShdw>
                </a:effectLst>
              </a:rPr>
              <a:t>Mesosfera</a:t>
            </a:r>
            <a:endParaRPr lang="es-MX" sz="1200" b="1" spc="50" dirty="0">
              <a:ln w="0"/>
              <a:solidFill>
                <a:schemeClr val="bg2"/>
              </a:solidFill>
              <a:effectLst>
                <a:innerShdw blurRad="63500" dist="50800" dir="13500000">
                  <a:srgbClr val="000000">
                    <a:alpha val="50000"/>
                  </a:srgbClr>
                </a:innerShdw>
              </a:effectLst>
            </a:endParaRPr>
          </a:p>
        </p:txBody>
      </p:sp>
      <p:sp>
        <p:nvSpPr>
          <p:cNvPr id="28" name="TextBox 27"/>
          <p:cNvSpPr txBox="1"/>
          <p:nvPr/>
        </p:nvSpPr>
        <p:spPr>
          <a:xfrm>
            <a:off x="5628352" y="3069158"/>
            <a:ext cx="1051198" cy="276999"/>
          </a:xfrm>
          <a:prstGeom prst="rect">
            <a:avLst/>
          </a:prstGeom>
          <a:solidFill>
            <a:schemeClr val="bg1">
              <a:lumMod val="65000"/>
              <a:alpha val="88000"/>
            </a:schemeClr>
          </a:solidFill>
        </p:spPr>
        <p:txBody>
          <a:bodyPr wrap="square" rtlCol="0">
            <a:spAutoFit/>
          </a:bodyPr>
          <a:lstStyle/>
          <a:p>
            <a:r>
              <a:rPr lang="es-GT" sz="1200" b="1" spc="50" dirty="0" smtClean="0">
                <a:ln w="0"/>
                <a:effectLst>
                  <a:innerShdw blurRad="63500" dist="50800" dir="13500000">
                    <a:srgbClr val="000000">
                      <a:alpha val="50000"/>
                    </a:srgbClr>
                  </a:innerShdw>
                </a:effectLst>
              </a:rPr>
              <a:t>Estratósfera</a:t>
            </a:r>
            <a:endParaRPr lang="es-GT" sz="1200" b="1" spc="50" dirty="0">
              <a:ln w="0"/>
              <a:effectLst>
                <a:innerShdw blurRad="63500" dist="50800" dir="13500000">
                  <a:srgbClr val="000000">
                    <a:alpha val="50000"/>
                  </a:srgbClr>
                </a:innerShdw>
              </a:effectLst>
            </a:endParaRPr>
          </a:p>
        </p:txBody>
      </p:sp>
      <p:sp>
        <p:nvSpPr>
          <p:cNvPr id="29" name="TextBox 28"/>
          <p:cNvSpPr txBox="1"/>
          <p:nvPr/>
        </p:nvSpPr>
        <p:spPr>
          <a:xfrm>
            <a:off x="5829300" y="3698030"/>
            <a:ext cx="964550" cy="253916"/>
          </a:xfrm>
          <a:prstGeom prst="rect">
            <a:avLst/>
          </a:prstGeom>
          <a:solidFill>
            <a:schemeClr val="bg1">
              <a:lumMod val="85000"/>
            </a:schemeClr>
          </a:solidFill>
          <a:ln>
            <a:solidFill>
              <a:schemeClr val="tx1"/>
            </a:solidFill>
          </a:ln>
          <a:effectLst>
            <a:softEdge rad="38100"/>
          </a:effectLst>
        </p:spPr>
        <p:txBody>
          <a:bodyPr wrap="square" rtlCol="0">
            <a:spAutoFit/>
          </a:bodyPr>
          <a:lstStyle/>
          <a:p>
            <a:r>
              <a:rPr lang="en-US" sz="1050" b="1" spc="50" dirty="0" smtClean="0">
                <a:ln w="3175">
                  <a:noFill/>
                </a:ln>
                <a:effectLst>
                  <a:innerShdw blurRad="63500" dist="50800" dir="13500000">
                    <a:srgbClr val="000000">
                      <a:alpha val="50000"/>
                    </a:srgbClr>
                  </a:innerShdw>
                </a:effectLst>
              </a:rPr>
              <a:t>Troposfera</a:t>
            </a:r>
            <a:endParaRPr lang="es-MX" sz="1050" b="1" spc="50" dirty="0">
              <a:ln w="3175">
                <a:noFill/>
              </a:ln>
              <a:effectLst>
                <a:innerShdw blurRad="63500" dist="50800" dir="13500000">
                  <a:srgbClr val="000000">
                    <a:alpha val="50000"/>
                  </a:srgbClr>
                </a:innerShdw>
              </a:effectLst>
            </a:endParaRPr>
          </a:p>
        </p:txBody>
      </p:sp>
      <p:sp>
        <p:nvSpPr>
          <p:cNvPr id="3" name="Rectangle 2"/>
          <p:cNvSpPr/>
          <p:nvPr/>
        </p:nvSpPr>
        <p:spPr>
          <a:xfrm>
            <a:off x="5181600" y="4198092"/>
            <a:ext cx="1447800" cy="145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4891111" y="4177867"/>
            <a:ext cx="2347913" cy="276999"/>
          </a:xfrm>
          <a:prstGeom prst="rect">
            <a:avLst/>
          </a:prstGeom>
          <a:noFill/>
          <a:ln>
            <a:noFill/>
          </a:ln>
        </p:spPr>
        <p:txBody>
          <a:bodyPr wrap="square" rtlCol="0">
            <a:spAutoFit/>
          </a:bodyPr>
          <a:lstStyle/>
          <a:p>
            <a:r>
              <a:rPr lang="es-MX" sz="1200" b="1" spc="50" dirty="0" smtClean="0">
                <a:ln w="0"/>
                <a:effectLst>
                  <a:innerShdw blurRad="63500" dist="50800" dir="13500000">
                    <a:srgbClr val="000000">
                      <a:alpha val="50000"/>
                    </a:srgbClr>
                  </a:innerShdw>
                </a:effectLst>
              </a:rPr>
              <a:t>Temperatura en grados Celsius </a:t>
            </a:r>
            <a:endParaRPr lang="es-MX" sz="1200" b="1" spc="50" dirty="0">
              <a:ln w="0"/>
              <a:effectLst>
                <a:innerShdw blurRad="63500" dist="50800" dir="13500000">
                  <a:srgbClr val="000000">
                    <a:alpha val="50000"/>
                  </a:srgbClr>
                </a:innerShdw>
              </a:effectLst>
            </a:endParaRPr>
          </a:p>
        </p:txBody>
      </p:sp>
      <p:sp>
        <p:nvSpPr>
          <p:cNvPr id="5" name="Rectangle 4"/>
          <p:cNvSpPr/>
          <p:nvPr/>
        </p:nvSpPr>
        <p:spPr>
          <a:xfrm>
            <a:off x="6973465" y="1539630"/>
            <a:ext cx="158061" cy="1514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rot="16200000">
            <a:off x="6259449" y="2158386"/>
            <a:ext cx="1660856" cy="276999"/>
          </a:xfrm>
          <a:prstGeom prst="rect">
            <a:avLst/>
          </a:prstGeom>
          <a:noFill/>
          <a:ln>
            <a:noFill/>
          </a:ln>
        </p:spPr>
        <p:txBody>
          <a:bodyPr wrap="square" rtlCol="0">
            <a:spAutoFit/>
          </a:bodyPr>
          <a:lstStyle/>
          <a:p>
            <a:r>
              <a:rPr lang="es-MX" sz="1200" b="1" spc="50" dirty="0" smtClean="0">
                <a:ln w="0"/>
              </a:rPr>
              <a:t>Altura</a:t>
            </a:r>
            <a:r>
              <a:rPr lang="es-MX" sz="1200" b="1" spc="50" dirty="0" smtClean="0">
                <a:ln w="0"/>
                <a:solidFill>
                  <a:schemeClr val="bg2"/>
                </a:solidFill>
              </a:rPr>
              <a:t> </a:t>
            </a:r>
            <a:r>
              <a:rPr lang="es-MX" sz="1200" b="1" spc="50" dirty="0" smtClean="0">
                <a:ln w="0"/>
              </a:rPr>
              <a:t>en</a:t>
            </a:r>
            <a:r>
              <a:rPr lang="es-MX" sz="1200" b="1" spc="50" dirty="0" smtClean="0">
                <a:ln w="0"/>
                <a:solidFill>
                  <a:schemeClr val="bg2"/>
                </a:solidFill>
              </a:rPr>
              <a:t> </a:t>
            </a:r>
            <a:r>
              <a:rPr lang="es-MX" sz="1200" b="1" spc="50" dirty="0" smtClean="0">
                <a:ln w="0"/>
              </a:rPr>
              <a:t>kilómetros</a:t>
            </a:r>
            <a:endParaRPr lang="es-MX" sz="1200" b="1" spc="50" dirty="0">
              <a:ln w="0"/>
            </a:endParaRPr>
          </a:p>
        </p:txBody>
      </p:sp>
    </p:spTree>
    <p:extLst>
      <p:ext uri="{BB962C8B-B14F-4D97-AF65-F5344CB8AC3E}">
        <p14:creationId xmlns:p14="http://schemas.microsoft.com/office/powerpoint/2010/main" val="3799763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70099760"/>
              </p:ext>
            </p:extLst>
          </p:nvPr>
        </p:nvGraphicFramePr>
        <p:xfrm>
          <a:off x="242887" y="166900"/>
          <a:ext cx="7043738" cy="3594621"/>
        </p:xfrm>
        <a:graphic>
          <a:graphicData uri="http://schemas.openxmlformats.org/drawingml/2006/table">
            <a:tbl>
              <a:tblPr firstRow="1" bandRow="1">
                <a:tableStyleId>{5940675A-B579-460E-94D1-54222C63F5DA}</a:tableStyleId>
              </a:tblPr>
              <a:tblGrid>
                <a:gridCol w="7043738"/>
              </a:tblGrid>
              <a:tr h="754743">
                <a:tc>
                  <a:txBody>
                    <a:bodyPr/>
                    <a:lstStyle/>
                    <a:p>
                      <a:pPr marL="342900" indent="-342900">
                        <a:buNone/>
                      </a:pPr>
                      <a:r>
                        <a:rPr lang="en-US" sz="1600" b="1" dirty="0" smtClean="0">
                          <a:solidFill>
                            <a:schemeClr val="tx1"/>
                          </a:solidFill>
                        </a:rPr>
                        <a:t>15. </a:t>
                      </a:r>
                      <a:r>
                        <a:rPr lang="es-MX" sz="1600" b="1" dirty="0" smtClean="0">
                          <a:latin typeface="+mn-lt"/>
                          <a:cs typeface="Helvetica" panose="020B0604020202020204" pitchFamily="34" charset="0"/>
                        </a:rPr>
                        <a:t>¿Cuáles son las dos ideas principales </a:t>
                      </a:r>
                      <a:r>
                        <a:rPr lang="es-MX" sz="1600" b="1" strike="noStrike" dirty="0" smtClean="0">
                          <a:latin typeface="+mn-lt"/>
                          <a:cs typeface="Helvetica" panose="020B0604020202020204" pitchFamily="34" charset="0"/>
                        </a:rPr>
                        <a:t>de </a:t>
                      </a:r>
                      <a:r>
                        <a:rPr lang="es-MX" sz="1600" b="1" dirty="0" smtClean="0">
                          <a:latin typeface="+mn-lt"/>
                          <a:cs typeface="Helvetica" panose="020B0604020202020204" pitchFamily="34" charset="0"/>
                        </a:rPr>
                        <a:t>este artículo? ¿Qué detalles </a:t>
                      </a:r>
                      <a:r>
                        <a:rPr lang="es-MX" sz="1600" b="1" strike="noStrike" dirty="0" smtClean="0">
                          <a:solidFill>
                            <a:schemeClr val="tx1"/>
                          </a:solidFill>
                          <a:latin typeface="+mn-lt"/>
                          <a:cs typeface="Helvetica" panose="020B0604020202020204" pitchFamily="34" charset="0"/>
                        </a:rPr>
                        <a:t>clave</a:t>
                      </a:r>
                      <a:r>
                        <a:rPr lang="es-MX" sz="1600" b="1" dirty="0" smtClean="0">
                          <a:solidFill>
                            <a:schemeClr val="tx1"/>
                          </a:solidFill>
                          <a:latin typeface="+mn-lt"/>
                          <a:cs typeface="Helvetica" panose="020B0604020202020204" pitchFamily="34" charset="0"/>
                        </a:rPr>
                        <a:t> </a:t>
                      </a:r>
                      <a:r>
                        <a:rPr lang="es-MX" sz="1600" b="1" dirty="0" smtClean="0">
                          <a:latin typeface="+mn-lt"/>
                          <a:cs typeface="Helvetica" panose="020B0604020202020204" pitchFamily="34" charset="0"/>
                        </a:rPr>
                        <a:t>en el artículo apoyan estas ideas principales? (2 puntos)</a:t>
                      </a:r>
                      <a:endParaRPr lang="en-US" sz="1600" b="1" baseline="0" dirty="0" smtClean="0">
                        <a:solidFill>
                          <a:srgbClr val="002060"/>
                        </a:solidFill>
                        <a:latin typeface="+mn-lt"/>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895">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35836042"/>
              </p:ext>
            </p:extLst>
          </p:nvPr>
        </p:nvGraphicFramePr>
        <p:xfrm>
          <a:off x="323850" y="5088550"/>
          <a:ext cx="7043738" cy="3886940"/>
        </p:xfrm>
        <a:graphic>
          <a:graphicData uri="http://schemas.openxmlformats.org/drawingml/2006/table">
            <a:tbl>
              <a:tblPr firstRow="1" bandRow="1">
                <a:tableStyleId>{5940675A-B579-460E-94D1-54222C63F5DA}</a:tableStyleId>
              </a:tblPr>
              <a:tblGrid>
                <a:gridCol w="7043738"/>
              </a:tblGrid>
              <a:tr h="758372">
                <a:tc>
                  <a:txBody>
                    <a:bodyPr/>
                    <a:lstStyle/>
                    <a:p>
                      <a:pPr marL="342900" indent="-342900">
                        <a:buFont typeface="+mj-lt"/>
                        <a:buNone/>
                      </a:pPr>
                      <a:r>
                        <a:rPr lang="en-US" sz="1600" b="1" dirty="0" smtClean="0">
                          <a:solidFill>
                            <a:schemeClr val="tx1"/>
                          </a:solidFill>
                        </a:rPr>
                        <a:t>16. </a:t>
                      </a:r>
                      <a:r>
                        <a:rPr lang="es-MX" sz="1600" b="1" dirty="0" smtClean="0">
                          <a:latin typeface="+mn-lt"/>
                          <a:cs typeface="Helvetica" panose="020B0604020202020204" pitchFamily="34" charset="0"/>
                        </a:rPr>
                        <a:t>¿Cómo pueden las personas adaptarse a los diferentes </a:t>
                      </a:r>
                      <a:r>
                        <a:rPr lang="es-MX" sz="1600" b="1" dirty="0" smtClean="0">
                          <a:solidFill>
                            <a:schemeClr val="tx1"/>
                          </a:solidFill>
                          <a:latin typeface="+mn-lt"/>
                          <a:cs typeface="Helvetica" panose="020B0604020202020204" pitchFamily="34" charset="0"/>
                        </a:rPr>
                        <a:t>efectos</a:t>
                      </a:r>
                      <a:r>
                        <a:rPr lang="es-MX" sz="1600" b="1" baseline="0" dirty="0" smtClean="0">
                          <a:solidFill>
                            <a:schemeClr val="tx1"/>
                          </a:solidFill>
                          <a:latin typeface="+mn-lt"/>
                          <a:cs typeface="Helvetica" panose="020B0604020202020204" pitchFamily="34" charset="0"/>
                        </a:rPr>
                        <a:t> d</a:t>
                      </a:r>
                      <a:r>
                        <a:rPr lang="es-MX" sz="1600" b="1" dirty="0" smtClean="0">
                          <a:solidFill>
                            <a:schemeClr val="tx1"/>
                          </a:solidFill>
                          <a:latin typeface="+mn-lt"/>
                          <a:cs typeface="Helvetica" panose="020B0604020202020204" pitchFamily="34" charset="0"/>
                        </a:rPr>
                        <a:t>e</a:t>
                      </a:r>
                      <a:r>
                        <a:rPr lang="es-MX" sz="1600" b="1" dirty="0" smtClean="0">
                          <a:latin typeface="+mn-lt"/>
                          <a:cs typeface="Helvetica" panose="020B0604020202020204" pitchFamily="34" charset="0"/>
                        </a:rPr>
                        <a:t> la atmósfera</a:t>
                      </a:r>
                      <a:r>
                        <a:rPr lang="es-MX" sz="1600" b="1" dirty="0" smtClean="0">
                          <a:solidFill>
                            <a:schemeClr val="tx1"/>
                          </a:solidFill>
                          <a:latin typeface="+mn-lt"/>
                          <a:cs typeface="Helvetica" panose="020B0604020202020204" pitchFamily="34" charset="0"/>
                        </a:rPr>
                        <a:t>? Utiliza</a:t>
                      </a:r>
                      <a:r>
                        <a:rPr lang="es-MX" sz="1600" b="1" baseline="0" dirty="0" smtClean="0">
                          <a:solidFill>
                            <a:schemeClr val="tx1"/>
                          </a:solidFill>
                          <a:latin typeface="+mn-lt"/>
                          <a:cs typeface="Helvetica" panose="020B0604020202020204" pitchFamily="34" charset="0"/>
                        </a:rPr>
                        <a:t> </a:t>
                      </a:r>
                      <a:r>
                        <a:rPr lang="es-MX" sz="1600" b="1" dirty="0" smtClean="0">
                          <a:latin typeface="+mn-lt"/>
                          <a:cs typeface="Helvetica" panose="020B0604020202020204" pitchFamily="34" charset="0"/>
                        </a:rPr>
                        <a:t>detalles y ejemplos del texto para </a:t>
                      </a:r>
                      <a:r>
                        <a:rPr lang="es-MX" sz="1600" b="1" dirty="0" smtClean="0">
                          <a:solidFill>
                            <a:schemeClr val="tx1"/>
                          </a:solidFill>
                          <a:latin typeface="+mn-lt"/>
                          <a:cs typeface="Helvetica" panose="020B0604020202020204" pitchFamily="34" charset="0"/>
                        </a:rPr>
                        <a:t>apoyar </a:t>
                      </a:r>
                      <a:r>
                        <a:rPr lang="es-MX" sz="1600" b="1" strike="noStrike" dirty="0" smtClean="0">
                          <a:solidFill>
                            <a:schemeClr val="tx1"/>
                          </a:solidFill>
                          <a:latin typeface="+mn-lt"/>
                          <a:cs typeface="Helvetica" panose="020B0604020202020204" pitchFamily="34" charset="0"/>
                        </a:rPr>
                        <a:t>tu </a:t>
                      </a:r>
                      <a:r>
                        <a:rPr lang="es-MX" sz="1600" b="1" dirty="0" smtClean="0">
                          <a:solidFill>
                            <a:schemeClr val="tx1"/>
                          </a:solidFill>
                          <a:latin typeface="+mn-lt"/>
                          <a:cs typeface="Helvetica" panose="020B0604020202020204" pitchFamily="34" charset="0"/>
                        </a:rPr>
                        <a:t>respuesta</a:t>
                      </a:r>
                      <a:r>
                        <a:rPr lang="es-MX" sz="1600" b="1" dirty="0" smtClean="0">
                          <a:latin typeface="+mn-lt"/>
                          <a:cs typeface="Helvetica" panose="020B0604020202020204" pitchFamily="34" charset="0"/>
                        </a:rPr>
                        <a:t>. </a:t>
                      </a:r>
                      <a:r>
                        <a:rPr lang="es-MX" sz="1400" b="1" dirty="0" smtClean="0">
                          <a:latin typeface="+mn-lt"/>
                          <a:cs typeface="Helvetica" panose="020B0604020202020204" pitchFamily="34" charset="0"/>
                        </a:rPr>
                        <a:t>(3 puntos)</a:t>
                      </a:r>
                      <a:endParaRPr lang="es-MX" sz="1600" b="1" dirty="0" smtClean="0">
                        <a:latin typeface="+mn-lt"/>
                        <a:cs typeface="Helvetica" panose="020B0604020202020204" pitchFamily="34" charset="0"/>
                      </a:endParaRPr>
                    </a:p>
                    <a:p>
                      <a:pPr marL="342900" indent="-342900">
                        <a:buFont typeface="+mj-lt"/>
                        <a:buNone/>
                      </a:pPr>
                      <a:endParaRPr lang="en-US" sz="1600" b="1" baseline="0"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100242469"/>
              </p:ext>
            </p:extLst>
          </p:nvPr>
        </p:nvGraphicFramePr>
        <p:xfrm>
          <a:off x="5486400" y="4114800"/>
          <a:ext cx="1752600" cy="567509"/>
        </p:xfrm>
        <a:graphic>
          <a:graphicData uri="http://schemas.openxmlformats.org/drawingml/2006/table">
            <a:tbl>
              <a:tblPr/>
              <a:tblGrid>
                <a:gridCol w="1752600"/>
              </a:tblGrid>
              <a:tr h="146885">
                <a:tc>
                  <a:txBody>
                    <a:bodyPr/>
                    <a:lstStyle/>
                    <a:p>
                      <a:pPr marL="0" marR="0" algn="ctr">
                        <a:lnSpc>
                          <a:spcPct val="115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RI.5.2   DOK </a:t>
                      </a:r>
                      <a:r>
                        <a:rPr lang="en-US" sz="800" b="1" i="1" dirty="0">
                          <a:solidFill>
                            <a:srgbClr val="000000"/>
                          </a:solidFill>
                          <a:latin typeface="Calibri"/>
                          <a:ea typeface="Times New Roman"/>
                          <a:cs typeface="Times New Roman"/>
                        </a:rPr>
                        <a:t>2 - C</a:t>
                      </a:r>
                      <a:r>
                        <a:rPr lang="en-US" sz="800" i="1" dirty="0">
                          <a:solidFill>
                            <a:srgbClr val="000000"/>
                          </a:solidFill>
                          <a:latin typeface="Calibri"/>
                          <a:ea typeface="Times New Roman"/>
                          <a:cs typeface="Times New Roman"/>
                        </a:rPr>
                        <a:t>l</a:t>
                      </a:r>
                      <a:endParaRPr lang="en-US" sz="800" i="1" dirty="0">
                        <a:latin typeface="Calibri"/>
                        <a:ea typeface="Calibri"/>
                        <a:cs typeface="Times New Roman"/>
                      </a:endParaRPr>
                    </a:p>
                  </a:txBody>
                  <a:tcPr marL="32885" marR="3288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00241">
                <a:tc>
                  <a:txBody>
                    <a:bodyPr/>
                    <a:lstStyle/>
                    <a:p>
                      <a:pPr marL="0" marR="0" algn="l">
                        <a:lnSpc>
                          <a:spcPct val="115000"/>
                        </a:lnSpc>
                        <a:spcBef>
                          <a:spcPts val="0"/>
                        </a:spcBef>
                        <a:spcAft>
                          <a:spcPts val="0"/>
                        </a:spcAft>
                      </a:pPr>
                      <a:r>
                        <a:rPr lang="es-419" sz="800" b="1" dirty="0" smtClean="0">
                          <a:solidFill>
                            <a:srgbClr val="000000"/>
                          </a:solidFill>
                          <a:latin typeface="+mn-lt"/>
                          <a:ea typeface="Times New Roman"/>
                          <a:cs typeface="Times New Roman"/>
                        </a:rPr>
                        <a:t>Localiza y da ejemplos de detalles clave que apoyan específicamente dos o más ideas principales de un texto.</a:t>
                      </a:r>
                      <a:endParaRPr lang="en-US" sz="800" b="1" dirty="0">
                        <a:latin typeface="Calibri"/>
                        <a:ea typeface="Calibri"/>
                        <a:cs typeface="Times New Roman"/>
                      </a:endParaRPr>
                    </a:p>
                  </a:txBody>
                  <a:tcPr marL="32885" marR="3288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61239749"/>
              </p:ext>
            </p:extLst>
          </p:nvPr>
        </p:nvGraphicFramePr>
        <p:xfrm>
          <a:off x="5105400" y="9067800"/>
          <a:ext cx="2278062" cy="560832"/>
        </p:xfrm>
        <a:graphic>
          <a:graphicData uri="http://schemas.openxmlformats.org/drawingml/2006/table">
            <a:tbl>
              <a:tblPr/>
              <a:tblGrid>
                <a:gridCol w="2278062"/>
              </a:tblGrid>
              <a:tr h="96602">
                <a:tc>
                  <a:txBody>
                    <a:bodyPr/>
                    <a:lstStyle/>
                    <a:p>
                      <a:pPr marL="0" marR="0" algn="ctr">
                        <a:lnSpc>
                          <a:spcPct val="115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RI.5.3    DOK </a:t>
                      </a:r>
                      <a:r>
                        <a:rPr lang="en-US" sz="800" b="1" i="1" dirty="0">
                          <a:solidFill>
                            <a:srgbClr val="000000"/>
                          </a:solidFill>
                          <a:latin typeface="+mn-lt"/>
                          <a:ea typeface="Times New Roman"/>
                          <a:cs typeface="Times New Roman"/>
                        </a:rPr>
                        <a:t>3 - ANz</a:t>
                      </a:r>
                      <a:endParaRPr lang="en-US" sz="800" b="1" i="1" dirty="0">
                        <a:latin typeface="+mn-lt"/>
                        <a:ea typeface="Calibri"/>
                        <a:cs typeface="Times New Roman"/>
                      </a:endParaRPr>
                    </a:p>
                  </a:txBody>
                  <a:tcPr marL="31983" marR="3198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51472">
                <a:tc>
                  <a:txBody>
                    <a:bodyPr/>
                    <a:lstStyle/>
                    <a:p>
                      <a:pPr marL="0" marR="0" algn="l">
                        <a:lnSpc>
                          <a:spcPct val="115000"/>
                        </a:lnSpc>
                        <a:spcBef>
                          <a:spcPts val="0"/>
                        </a:spcBef>
                        <a:spcAft>
                          <a:spcPts val="1200"/>
                        </a:spcAft>
                      </a:pPr>
                      <a:r>
                        <a:rPr lang="es-419" sz="800" b="1" dirty="0" smtClean="0">
                          <a:solidFill>
                            <a:srgbClr val="000000"/>
                          </a:solidFill>
                          <a:latin typeface="+mn-lt"/>
                          <a:ea typeface="Times New Roman"/>
                          <a:cs typeface="Times New Roman"/>
                        </a:rPr>
                        <a:t>Haciendo uso de la información específica de un texto, analiza las interrelaciones entre conceptos, ideas, acontecimientos o individuos.</a:t>
                      </a:r>
                      <a:endParaRPr lang="en-US" sz="800" b="1" dirty="0">
                        <a:latin typeface="+mn-lt"/>
                        <a:ea typeface="Calibri"/>
                        <a:cs typeface="Times New Roman"/>
                      </a:endParaRPr>
                    </a:p>
                  </a:txBody>
                  <a:tcPr marL="31983" marR="3198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819127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07795365"/>
              </p:ext>
            </p:extLst>
          </p:nvPr>
        </p:nvGraphicFramePr>
        <p:xfrm>
          <a:off x="296863" y="387880"/>
          <a:ext cx="7043738" cy="5359346"/>
        </p:xfrm>
        <a:graphic>
          <a:graphicData uri="http://schemas.openxmlformats.org/drawingml/2006/table">
            <a:tbl>
              <a:tblPr firstRow="1" bandRow="1">
                <a:tableStyleId>{5940675A-B579-460E-94D1-54222C63F5DA}</a:tableStyleId>
              </a:tblPr>
              <a:tblGrid>
                <a:gridCol w="7043738"/>
              </a:tblGrid>
              <a:tr h="1257300">
                <a:tc>
                  <a:txBody>
                    <a:bodyPr/>
                    <a:lstStyle/>
                    <a:p>
                      <a:pPr marL="396875" indent="-396875">
                        <a:buAutoNum type="arabicPeriod" startAt="17"/>
                      </a:pPr>
                      <a:r>
                        <a:rPr lang="es-MX" sz="1600" b="1" dirty="0" smtClean="0">
                          <a:solidFill>
                            <a:schemeClr val="tx1"/>
                          </a:solidFill>
                          <a:latin typeface="Helvetica" panose="020B0604020202020204" pitchFamily="34" charset="0"/>
                          <a:cs typeface="Helvetica" panose="020B0604020202020204" pitchFamily="34" charset="0"/>
                        </a:rPr>
                        <a:t>¿Cuál es tu opinión sobre el tema que el estudiante eligió para el proyecto de la feria de ciencias en </a:t>
                      </a:r>
                      <a:r>
                        <a:rPr lang="es-MX" sz="1600" b="1" i="1" u="sng" strike="noStrike" dirty="0" smtClean="0">
                          <a:solidFill>
                            <a:schemeClr val="tx1"/>
                          </a:solidFill>
                          <a:latin typeface="Helvetica" panose="020B0604020202020204" pitchFamily="34" charset="0"/>
                          <a:cs typeface="Helvetica" panose="020B0604020202020204" pitchFamily="34" charset="0"/>
                        </a:rPr>
                        <a:t>Vestimenta en </a:t>
                      </a:r>
                      <a:r>
                        <a:rPr lang="es-MX" sz="1600" b="1" i="1" u="sng" dirty="0" smtClean="0">
                          <a:solidFill>
                            <a:schemeClr val="tx1"/>
                          </a:solidFill>
                          <a:latin typeface="Helvetica" panose="020B0604020202020204" pitchFamily="34" charset="0"/>
                          <a:cs typeface="Helvetica" panose="020B0604020202020204" pitchFamily="34" charset="0"/>
                        </a:rPr>
                        <a:t>la Atmósfera</a:t>
                      </a:r>
                      <a:r>
                        <a:rPr lang="es-MX" sz="1600" b="1" dirty="0" smtClean="0">
                          <a:solidFill>
                            <a:schemeClr val="tx1"/>
                          </a:solidFill>
                          <a:latin typeface="Helvetica" panose="020B0604020202020204" pitchFamily="34" charset="0"/>
                          <a:cs typeface="Helvetica" panose="020B0604020202020204" pitchFamily="34" charset="0"/>
                        </a:rPr>
                        <a:t>? Proporciona razones lógicamente ordenadas que estén apoyadas por hechos y detalles.</a:t>
                      </a:r>
                      <a:r>
                        <a:rPr lang="en-US" sz="1600" b="1" dirty="0" smtClean="0">
                          <a:latin typeface="Helvetica" panose="020B0604020202020204" pitchFamily="34" charset="0"/>
                          <a:cs typeface="Helvetica" panose="020B0604020202020204" pitchFamily="34" charset="0"/>
                        </a:rPr>
                        <a:t>            </a:t>
                      </a:r>
                    </a:p>
                    <a:p>
                      <a:pPr marL="0" indent="0">
                        <a:buNone/>
                      </a:pPr>
                      <a:r>
                        <a:rPr lang="en-US" sz="1000" dirty="0" smtClean="0"/>
                        <a:t>                 W.5.1a  </a:t>
                      </a:r>
                      <a:r>
                        <a:rPr lang="en-US" sz="1000" dirty="0" err="1" smtClean="0"/>
                        <a:t>Objetivo</a:t>
                      </a:r>
                      <a:r>
                        <a:rPr lang="en-US" sz="1000" dirty="0" smtClean="0"/>
                        <a:t> 6a </a:t>
                      </a:r>
                      <a:r>
                        <a:rPr lang="en-US" sz="1000" dirty="0" err="1" smtClean="0"/>
                        <a:t>Escrito</a:t>
                      </a:r>
                      <a:r>
                        <a:rPr lang="en-US" sz="1000" dirty="0" smtClean="0"/>
                        <a:t> breve. </a:t>
                      </a:r>
                      <a:r>
                        <a:rPr lang="en-US" sz="1000" dirty="0" err="1" smtClean="0"/>
                        <a:t>Proporciona</a:t>
                      </a:r>
                      <a:r>
                        <a:rPr lang="en-US" sz="1000" dirty="0" smtClean="0"/>
                        <a:t> </a:t>
                      </a:r>
                      <a:r>
                        <a:rPr lang="en-US" sz="1000" dirty="0" err="1" smtClean="0"/>
                        <a:t>razones</a:t>
                      </a:r>
                      <a:r>
                        <a:rPr lang="en-US" sz="1000" dirty="0" smtClean="0"/>
                        <a:t> </a:t>
                      </a:r>
                      <a:r>
                        <a:rPr lang="en-US" sz="1000" dirty="0" err="1" smtClean="0"/>
                        <a:t>lógicamente</a:t>
                      </a:r>
                      <a:r>
                        <a:rPr lang="en-US" sz="1000" baseline="0" dirty="0" smtClean="0"/>
                        <a:t> </a:t>
                      </a:r>
                      <a:r>
                        <a:rPr lang="en-US" sz="1000" baseline="0" dirty="0" err="1" smtClean="0"/>
                        <a:t>ordenadas</a:t>
                      </a:r>
                      <a:r>
                        <a:rPr lang="en-US" sz="1000" baseline="0" dirty="0" smtClean="0"/>
                        <a:t> que son </a:t>
                      </a:r>
                      <a:r>
                        <a:rPr lang="en-US" sz="1000" baseline="0" dirty="0" err="1" smtClean="0"/>
                        <a:t>apoyadas</a:t>
                      </a:r>
                      <a:r>
                        <a:rPr lang="en-US" sz="1000" baseline="0" dirty="0" smtClean="0"/>
                        <a:t> </a:t>
                      </a:r>
                      <a:r>
                        <a:rPr lang="en-US" sz="1000" baseline="0" dirty="0" err="1" smtClean="0"/>
                        <a:t>por</a:t>
                      </a:r>
                      <a:r>
                        <a:rPr lang="en-US" sz="1000" baseline="0" dirty="0" smtClean="0"/>
                        <a:t> </a:t>
                      </a:r>
                      <a:r>
                        <a:rPr lang="en-US" sz="1000" baseline="0" dirty="0" err="1" smtClean="0"/>
                        <a:t>hechos</a:t>
                      </a:r>
                      <a:r>
                        <a:rPr lang="en-US" sz="1000" baseline="0" dirty="0" smtClean="0"/>
                        <a:t> y </a:t>
                      </a:r>
                      <a:r>
                        <a:rPr lang="en-US" sz="1000" baseline="0" dirty="0" err="1" smtClean="0"/>
                        <a:t>detalles</a:t>
                      </a:r>
                      <a:endParaRPr lang="en-US" sz="1000" b="1"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8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73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99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5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51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010818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818715042"/>
              </p:ext>
            </p:extLst>
          </p:nvPr>
        </p:nvGraphicFramePr>
        <p:xfrm>
          <a:off x="431801" y="152400"/>
          <a:ext cx="7035799" cy="9761956"/>
        </p:xfrm>
        <a:graphic>
          <a:graphicData uri="http://schemas.openxmlformats.org/drawingml/2006/table">
            <a:tbl>
              <a:tblPr firstRow="1" bandRow="1">
                <a:tableStyleId>{5940675A-B579-460E-94D1-54222C63F5DA}</a:tableStyleId>
              </a:tblPr>
              <a:tblGrid>
                <a:gridCol w="7035799"/>
              </a:tblGrid>
              <a:tr h="9446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400" b="0" baseline="0" noProof="0" dirty="0" smtClean="0">
                        <a:solidFill>
                          <a:schemeClr val="tx1"/>
                        </a:solidFill>
                        <a:latin typeface="Helvetica" panose="020B0604020202020204" pitchFamily="34" charset="0"/>
                        <a:cs typeface="Helvetica" panose="020B0604020202020204" pitchFamily="34" charset="0"/>
                      </a:endParaRPr>
                    </a:p>
                    <a:p>
                      <a:pPr marL="0" marR="0" indent="0" algn="l" defTabSz="966612" rtl="0" eaLnBrk="1" fontAlgn="auto" latinLnBrk="0" hangingPunct="1">
                        <a:lnSpc>
                          <a:spcPct val="100000"/>
                        </a:lnSpc>
                        <a:spcBef>
                          <a:spcPts val="0"/>
                        </a:spcBef>
                        <a:spcAft>
                          <a:spcPts val="0"/>
                        </a:spcAft>
                        <a:buClrTx/>
                        <a:buSzTx/>
                        <a:buFontTx/>
                        <a:buNone/>
                        <a:tabLst/>
                        <a:defRPr/>
                      </a:pPr>
                      <a:r>
                        <a:rPr lang="es-MX" sz="1600" b="1" noProof="0" dirty="0" smtClean="0">
                          <a:solidFill>
                            <a:schemeClr val="tx1"/>
                          </a:solidFill>
                          <a:latin typeface="Helvetica" pitchFamily="34" charset="0"/>
                          <a:cs typeface="Helvetica" panose="020B0604020202020204" pitchFamily="34" charset="0"/>
                        </a:rPr>
                        <a:t>18. </a:t>
                      </a:r>
                      <a:r>
                        <a:rPr lang="es-MX" sz="1600" b="1" strike="noStrike" baseline="0" dirty="0" smtClean="0">
                          <a:solidFill>
                            <a:schemeClr val="tx1"/>
                          </a:solidFill>
                          <a:latin typeface="Helvetica" panose="020B0604020202020204" pitchFamily="34" charset="0"/>
                          <a:cs typeface="Helvetica" panose="020B0604020202020204" pitchFamily="34" charset="0"/>
                        </a:rPr>
                        <a:t>Lee </a:t>
                      </a:r>
                      <a:r>
                        <a:rPr lang="es-MX" sz="1600" b="1" strike="noStrike" dirty="0" smtClean="0">
                          <a:solidFill>
                            <a:schemeClr val="tx1"/>
                          </a:solidFill>
                          <a:latin typeface="Helvetica" panose="020B0604020202020204" pitchFamily="34" charset="0"/>
                          <a:cs typeface="Helvetica" panose="020B0604020202020204" pitchFamily="34" charset="0"/>
                        </a:rPr>
                        <a:t>el</a:t>
                      </a:r>
                      <a:r>
                        <a:rPr lang="es-MX" sz="1600" b="1" dirty="0" smtClean="0">
                          <a:solidFill>
                            <a:schemeClr val="tx1"/>
                          </a:solidFill>
                          <a:latin typeface="Helvetica" panose="020B0604020202020204" pitchFamily="34" charset="0"/>
                          <a:cs typeface="Helvetica" panose="020B0604020202020204" pitchFamily="34" charset="0"/>
                        </a:rPr>
                        <a:t> siguiente párrafo y luego</a:t>
                      </a:r>
                      <a:r>
                        <a:rPr lang="es-MX" sz="1600" b="1" baseline="0" dirty="0" smtClean="0">
                          <a:solidFill>
                            <a:schemeClr val="tx1"/>
                          </a:solidFill>
                          <a:latin typeface="Helvetica" panose="020B0604020202020204" pitchFamily="34" charset="0"/>
                          <a:cs typeface="Helvetica" panose="020B0604020202020204" pitchFamily="34" charset="0"/>
                        </a:rPr>
                        <a:t> </a:t>
                      </a:r>
                      <a:r>
                        <a:rPr lang="es-MX" sz="1600" b="1" dirty="0" smtClean="0">
                          <a:solidFill>
                            <a:schemeClr val="tx1"/>
                          </a:solidFill>
                          <a:latin typeface="Helvetica" panose="020B0604020202020204" pitchFamily="34" charset="0"/>
                          <a:cs typeface="Helvetica" panose="020B0604020202020204" pitchFamily="34" charset="0"/>
                        </a:rPr>
                        <a:t>contesta la parte A y la parte B.</a:t>
                      </a:r>
                    </a:p>
                    <a:p>
                      <a:pPr marL="0" marR="0" indent="0" algn="l" defTabSz="966612" rtl="0" eaLnBrk="1" fontAlgn="auto" latinLnBrk="0" hangingPunct="1">
                        <a:lnSpc>
                          <a:spcPct val="100000"/>
                        </a:lnSpc>
                        <a:spcBef>
                          <a:spcPts val="0"/>
                        </a:spcBef>
                        <a:spcAft>
                          <a:spcPts val="0"/>
                        </a:spcAft>
                        <a:buClrTx/>
                        <a:buSzTx/>
                        <a:buFontTx/>
                        <a:buNone/>
                        <a:tabLst/>
                        <a:defRPr/>
                      </a:pPr>
                      <a:endParaRPr lang="es-MX" sz="1400" b="1" dirty="0" smtClean="0">
                        <a:solidFill>
                          <a:schemeClr val="tx1"/>
                        </a:solidFill>
                        <a:latin typeface="Helvetica" panose="020B0604020202020204" pitchFamily="34" charset="0"/>
                        <a:cs typeface="Helvetica" panose="020B0604020202020204" pitchFamily="34" charset="0"/>
                      </a:endParaRPr>
                    </a:p>
                    <a:p>
                      <a:pPr marL="0" marR="0" indent="0" algn="l" defTabSz="966612" rtl="0" eaLnBrk="1" fontAlgn="auto" latinLnBrk="0" hangingPunct="1">
                        <a:lnSpc>
                          <a:spcPct val="100000"/>
                        </a:lnSpc>
                        <a:spcBef>
                          <a:spcPts val="0"/>
                        </a:spcBef>
                        <a:spcAft>
                          <a:spcPts val="0"/>
                        </a:spcAft>
                        <a:buClrTx/>
                        <a:buSzTx/>
                        <a:buFontTx/>
                        <a:buNone/>
                        <a:tabLst>
                          <a:tab pos="2398713" algn="l"/>
                        </a:tabLst>
                        <a:defRPr/>
                      </a:pPr>
                      <a:r>
                        <a:rPr lang="es-MX" sz="1400" dirty="0" smtClean="0">
                          <a:solidFill>
                            <a:schemeClr val="tx1"/>
                          </a:solidFill>
                        </a:rPr>
                        <a:t>           Creo que deberíamos continuar con la exploración del espacio porque puede </a:t>
                      </a:r>
                      <a:r>
                        <a:rPr lang="es-MX" sz="1400" strike="noStrike" dirty="0" smtClean="0">
                          <a:solidFill>
                            <a:schemeClr val="tx1"/>
                          </a:solidFill>
                        </a:rPr>
                        <a:t>llevar</a:t>
                      </a:r>
                      <a:r>
                        <a:rPr lang="es-MX" sz="1400" dirty="0" smtClean="0">
                          <a:solidFill>
                            <a:schemeClr val="tx1"/>
                          </a:solidFill>
                        </a:rPr>
                        <a:t> a nuevos descubrimientos. En primer lugar, vale la pena gastar dinero en</a:t>
                      </a:r>
                      <a:r>
                        <a:rPr lang="es-MX" sz="1400" baseline="0" dirty="0" smtClean="0">
                          <a:solidFill>
                            <a:schemeClr val="tx1"/>
                          </a:solidFill>
                        </a:rPr>
                        <a:t> esto </a:t>
                      </a:r>
                      <a:r>
                        <a:rPr lang="es-MX" sz="1400" dirty="0" smtClean="0">
                          <a:solidFill>
                            <a:schemeClr val="tx1"/>
                          </a:solidFill>
                        </a:rPr>
                        <a:t>porque si alguna vez nos quedáramos sin agua,  la podríamos encontrar en el espacio exterior. Ir al espacio exterior sería una emocionante y divertida aventura.  </a:t>
                      </a:r>
                      <a:r>
                        <a:rPr lang="es-MX" sz="1400" strike="noStrike" dirty="0" smtClean="0">
                          <a:solidFill>
                            <a:schemeClr val="tx1"/>
                          </a:solidFill>
                        </a:rPr>
                        <a:t>En</a:t>
                      </a:r>
                      <a:r>
                        <a:rPr lang="es-MX" sz="1400" strike="noStrike" baseline="0" dirty="0" smtClean="0">
                          <a:solidFill>
                            <a:schemeClr val="tx1"/>
                          </a:solidFill>
                        </a:rPr>
                        <a:t> conclusión</a:t>
                      </a:r>
                      <a:r>
                        <a:rPr lang="es-MX" sz="1400" dirty="0" smtClean="0">
                          <a:solidFill>
                            <a:schemeClr val="tx1"/>
                          </a:solidFill>
                        </a:rPr>
                        <a:t>, explorar el espacio exterior podría </a:t>
                      </a:r>
                      <a:r>
                        <a:rPr lang="es-MX" sz="1400" strike="noStrike" dirty="0" smtClean="0">
                          <a:solidFill>
                            <a:schemeClr val="tx1"/>
                          </a:solidFill>
                        </a:rPr>
                        <a:t>llevar</a:t>
                      </a:r>
                      <a:r>
                        <a:rPr lang="es-MX" sz="1400" dirty="0" smtClean="0">
                          <a:solidFill>
                            <a:schemeClr val="tx1"/>
                          </a:solidFill>
                        </a:rPr>
                        <a:t> a descubrimientos emocionantes.</a:t>
                      </a:r>
                    </a:p>
                    <a:p>
                      <a:pPr marL="0" marR="0" indent="0" algn="l" defTabSz="966612" rtl="0" eaLnBrk="1" fontAlgn="auto" latinLnBrk="0" hangingPunct="1">
                        <a:lnSpc>
                          <a:spcPct val="100000"/>
                        </a:lnSpc>
                        <a:spcBef>
                          <a:spcPts val="0"/>
                        </a:spcBef>
                        <a:spcAft>
                          <a:spcPts val="0"/>
                        </a:spcAft>
                        <a:buClrTx/>
                        <a:buSzTx/>
                        <a:buFontTx/>
                        <a:buNone/>
                        <a:tabLst/>
                        <a:defRPr/>
                      </a:pPr>
                      <a:endParaRPr lang="en-US" sz="1400" b="1" baseline="0" noProof="0" dirty="0" smtClean="0">
                        <a:solidFill>
                          <a:schemeClr val="tx1"/>
                        </a:solidFill>
                        <a:latin typeface="Helvetica" panose="020B0604020202020204" pitchFamily="34" charset="0"/>
                        <a:cs typeface="Helvetica" panose="020B0604020202020204" pitchFamily="34" charset="0"/>
                      </a:endParaRPr>
                    </a:p>
                    <a:p>
                      <a:pPr marL="0" marR="0" indent="0" algn="l" defTabSz="966612" rtl="0" eaLnBrk="1" fontAlgn="auto" latinLnBrk="0" hangingPunct="1">
                        <a:lnSpc>
                          <a:spcPct val="100000"/>
                        </a:lnSpc>
                        <a:spcBef>
                          <a:spcPts val="0"/>
                        </a:spcBef>
                        <a:spcAft>
                          <a:spcPts val="0"/>
                        </a:spcAft>
                        <a:buClrTx/>
                        <a:buSzTx/>
                        <a:buFontTx/>
                        <a:buNone/>
                        <a:tabLst/>
                        <a:defRPr/>
                      </a:pPr>
                      <a:r>
                        <a:rPr lang="es-MX" sz="1700" b="1" dirty="0" smtClean="0">
                          <a:solidFill>
                            <a:schemeClr val="tx1"/>
                          </a:solidFill>
                        </a:rPr>
                        <a:t>Parte A. Selecciona la oración que no presenta un hecho o detalle para apoyar la opinión “la exploración espacial debe continuar porque puede </a:t>
                      </a:r>
                      <a:r>
                        <a:rPr lang="es-MX" sz="1700" b="1" strike="noStrike" dirty="0" smtClean="0">
                          <a:solidFill>
                            <a:schemeClr val="tx1"/>
                          </a:solidFill>
                        </a:rPr>
                        <a:t>llevar</a:t>
                      </a:r>
                      <a:r>
                        <a:rPr lang="es-MX" sz="1700" b="1" dirty="0" smtClean="0">
                          <a:solidFill>
                            <a:schemeClr val="tx1"/>
                          </a:solidFill>
                        </a:rPr>
                        <a:t> a nuevos descubrimientos.”</a:t>
                      </a:r>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1800" b="1" baseline="0" noProof="0" dirty="0" smtClean="0">
                        <a:solidFill>
                          <a:schemeClr val="tx1"/>
                        </a:solidFill>
                        <a:latin typeface="Helvetica" panose="020B0604020202020204" pitchFamily="34" charset="0"/>
                        <a:cs typeface="Helvetica" panose="020B0604020202020204" pitchFamily="34" charset="0"/>
                      </a:endParaRP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En conclusión, la exploración del espacio exterior podría llevar a</a:t>
                      </a:r>
                      <a:r>
                        <a:rPr lang="es-MX" sz="1800" baseline="0" dirty="0" smtClean="0">
                          <a:solidFill>
                            <a:schemeClr val="tx1"/>
                          </a:solidFill>
                        </a:rPr>
                        <a:t> </a:t>
                      </a:r>
                      <a:r>
                        <a:rPr lang="es-MX" sz="1800" dirty="0" smtClean="0">
                          <a:solidFill>
                            <a:schemeClr val="tx1"/>
                          </a:solidFill>
                        </a:rPr>
                        <a:t>descubrimientos emocionantes.</a:t>
                      </a: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En primer lugar, vale la pena </a:t>
                      </a:r>
                      <a:r>
                        <a:rPr lang="es-MX" sz="1800" strike="noStrike" dirty="0" smtClean="0">
                          <a:solidFill>
                            <a:schemeClr val="tx1"/>
                          </a:solidFill>
                        </a:rPr>
                        <a:t>gastar </a:t>
                      </a:r>
                      <a:r>
                        <a:rPr lang="es-MX" sz="1800" dirty="0" smtClean="0">
                          <a:solidFill>
                            <a:schemeClr val="tx1"/>
                          </a:solidFill>
                        </a:rPr>
                        <a:t>dinero en eso porque si alguna vez nos quedáramos sin agua, la podríamos encontrar en el espacio exterior. </a:t>
                      </a: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 Ir al espacio exterior sería una aventura emocionante y divertida.</a:t>
                      </a:r>
                      <a:endParaRPr lang="en-US" sz="1800" b="0" baseline="0" noProof="0" dirty="0" smtClean="0">
                        <a:solidFill>
                          <a:schemeClr val="tx1"/>
                        </a:solidFill>
                        <a:latin typeface="+mn-lt"/>
                        <a:cs typeface="Helvetica" panose="020B0604020202020204" pitchFamily="34" charset="0"/>
                      </a:endParaRP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Yo</a:t>
                      </a:r>
                      <a:r>
                        <a:rPr lang="es-MX" sz="1800" baseline="0" dirty="0" smtClean="0">
                          <a:solidFill>
                            <a:schemeClr val="tx1"/>
                          </a:solidFill>
                        </a:rPr>
                        <a:t> c</a:t>
                      </a:r>
                      <a:r>
                        <a:rPr lang="es-MX" sz="1800" dirty="0" smtClean="0">
                          <a:solidFill>
                            <a:schemeClr val="tx1"/>
                          </a:solidFill>
                        </a:rPr>
                        <a:t>reo que deberíamos continuar con la exploración del espacio</a:t>
                      </a:r>
                      <a:r>
                        <a:rPr lang="es-MX" sz="1800" baseline="0" dirty="0" smtClean="0">
                          <a:solidFill>
                            <a:schemeClr val="tx1"/>
                          </a:solidFill>
                        </a:rPr>
                        <a:t> </a:t>
                      </a:r>
                      <a:r>
                        <a:rPr lang="es-MX" sz="1800" dirty="0" smtClean="0">
                          <a:solidFill>
                            <a:schemeClr val="tx1"/>
                          </a:solidFill>
                        </a:rPr>
                        <a:t>porque</a:t>
                      </a:r>
                      <a:r>
                        <a:rPr lang="es-MX" sz="1800" baseline="0" dirty="0" smtClean="0">
                          <a:solidFill>
                            <a:schemeClr val="tx1"/>
                          </a:solidFill>
                        </a:rPr>
                        <a:t> </a:t>
                      </a:r>
                      <a:r>
                        <a:rPr lang="es-MX" sz="1800" dirty="0" smtClean="0">
                          <a:solidFill>
                            <a:schemeClr val="tx1"/>
                          </a:solidFill>
                        </a:rPr>
                        <a:t>puede </a:t>
                      </a:r>
                      <a:r>
                        <a:rPr lang="es-MX" sz="1800" strike="noStrike" dirty="0" smtClean="0">
                          <a:solidFill>
                            <a:schemeClr val="tx1"/>
                          </a:solidFill>
                        </a:rPr>
                        <a:t>llevar</a:t>
                      </a:r>
                      <a:r>
                        <a:rPr lang="es-MX" sz="1800" dirty="0" smtClean="0">
                          <a:solidFill>
                            <a:schemeClr val="tx1"/>
                          </a:solidFill>
                        </a:rPr>
                        <a:t> a nuevos descubrimientos. </a:t>
                      </a:r>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1800" b="0" baseline="0" noProof="0" dirty="0" smtClean="0">
                        <a:solidFill>
                          <a:schemeClr val="tx1"/>
                        </a:solidFill>
                        <a:latin typeface="+mn-lt"/>
                        <a:cs typeface="Helvetica" panose="020B0604020202020204" pitchFamily="34" charset="0"/>
                      </a:endParaRPr>
                    </a:p>
                    <a:p>
                      <a:pPr marL="0" marR="0" indent="0" algn="l" defTabSz="966612" rtl="0" eaLnBrk="1" fontAlgn="auto" latinLnBrk="0" hangingPunct="1">
                        <a:lnSpc>
                          <a:spcPct val="100000"/>
                        </a:lnSpc>
                        <a:spcBef>
                          <a:spcPts val="0"/>
                        </a:spcBef>
                        <a:spcAft>
                          <a:spcPts val="0"/>
                        </a:spcAft>
                        <a:buClrTx/>
                        <a:buSzTx/>
                        <a:buFont typeface="+mj-lt"/>
                        <a:buNone/>
                        <a:tabLst/>
                        <a:defRPr/>
                      </a:pPr>
                      <a:r>
                        <a:rPr lang="es-ES" sz="1700" b="1" dirty="0" smtClean="0">
                          <a:solidFill>
                            <a:schemeClr val="tx1"/>
                          </a:solidFill>
                        </a:rPr>
                        <a:t>Parte B. Selecciona una oración para reemplazar la oración seleccionada en la parte A que apoya la opinión </a:t>
                      </a:r>
                      <a:r>
                        <a:rPr lang="es-MX" sz="1700" b="1" dirty="0" smtClean="0">
                          <a:solidFill>
                            <a:schemeClr val="tx1"/>
                          </a:solidFill>
                        </a:rPr>
                        <a:t>“la exploración espacial debe continuar porque puede </a:t>
                      </a:r>
                      <a:r>
                        <a:rPr lang="es-MX" sz="1700" b="1" strike="noStrike" dirty="0" smtClean="0">
                          <a:solidFill>
                            <a:schemeClr val="tx1"/>
                          </a:solidFill>
                        </a:rPr>
                        <a:t>llevar</a:t>
                      </a:r>
                      <a:r>
                        <a:rPr lang="es-MX" sz="1700" b="1" dirty="0" smtClean="0">
                          <a:solidFill>
                            <a:schemeClr val="tx1"/>
                          </a:solidFill>
                        </a:rPr>
                        <a:t> a nuevos descubrimientos.”</a:t>
                      </a:r>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1800" b="1" dirty="0" smtClean="0">
                        <a:solidFill>
                          <a:schemeClr val="tx1"/>
                        </a:solidFill>
                      </a:endParaRP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Ir al espacio exterior podría llevar al descubrimiento de vida en otros planetas.</a:t>
                      </a:r>
                      <a:endParaRPr lang="es-MX" sz="1800" b="1" dirty="0" smtClean="0">
                        <a:solidFill>
                          <a:schemeClr val="tx1"/>
                        </a:solidFill>
                      </a:endParaRPr>
                    </a:p>
                    <a:p>
                      <a:pPr marL="852305" marR="0" lvl="1" indent="-342900" algn="l" defTabSz="966612"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Podemos usar tecnologías </a:t>
                      </a:r>
                      <a:r>
                        <a:rPr lang="es-MX" sz="1800" strike="noStrike" dirty="0" smtClean="0">
                          <a:solidFill>
                            <a:schemeClr val="tx1"/>
                          </a:solidFill>
                        </a:rPr>
                        <a:t>de </a:t>
                      </a:r>
                      <a:r>
                        <a:rPr lang="es-MX" sz="1800" dirty="0" smtClean="0">
                          <a:solidFill>
                            <a:schemeClr val="tx1"/>
                          </a:solidFill>
                        </a:rPr>
                        <a:t>la Tierra en el espacio exterior.</a:t>
                      </a:r>
                      <a:endParaRPr lang="en-US" sz="1800" b="0" baseline="0" noProof="0" dirty="0" smtClean="0">
                        <a:solidFill>
                          <a:schemeClr val="tx1"/>
                        </a:solidFill>
                        <a:latin typeface="+mn-lt"/>
                        <a:cs typeface="Helvetica" panose="020B0604020202020204" pitchFamily="34" charset="0"/>
                      </a:endParaRPr>
                    </a:p>
                    <a:p>
                      <a:pPr marL="852305" lvl="1" indent="-342900">
                        <a:buFont typeface="+mj-lt"/>
                        <a:buAutoNum type="alphaUcPeriod"/>
                      </a:pPr>
                      <a:r>
                        <a:rPr lang="es-MX" sz="1800" dirty="0" smtClean="0">
                          <a:solidFill>
                            <a:schemeClr val="tx1"/>
                          </a:solidFill>
                          <a:latin typeface="+mn-lt"/>
                        </a:rPr>
                        <a:t>Vivir</a:t>
                      </a:r>
                      <a:r>
                        <a:rPr lang="es-MX" sz="1800" baseline="0" dirty="0" smtClean="0">
                          <a:solidFill>
                            <a:schemeClr val="tx1"/>
                          </a:solidFill>
                          <a:latin typeface="+mn-lt"/>
                        </a:rPr>
                        <a:t> en </a:t>
                      </a:r>
                      <a:r>
                        <a:rPr lang="es-MX" sz="1800" dirty="0" smtClean="0">
                          <a:solidFill>
                            <a:schemeClr val="tx1"/>
                          </a:solidFill>
                          <a:latin typeface="+mn-lt"/>
                        </a:rPr>
                        <a:t>una estación espacial será importante para las futuras generaciones. </a:t>
                      </a:r>
                      <a:endParaRPr lang="es-MX" sz="1800" strike="sngStrike" dirty="0" smtClean="0">
                        <a:solidFill>
                          <a:schemeClr val="tx1"/>
                        </a:solidFill>
                        <a:latin typeface="+mn-lt"/>
                      </a:endParaRPr>
                    </a:p>
                    <a:p>
                      <a:pPr marL="852305" marR="0" lvl="1" indent="-342900" algn="l" defTabSz="1018809" rtl="0" eaLnBrk="1" fontAlgn="auto" latinLnBrk="0" hangingPunct="1">
                        <a:lnSpc>
                          <a:spcPct val="100000"/>
                        </a:lnSpc>
                        <a:spcBef>
                          <a:spcPts val="0"/>
                        </a:spcBef>
                        <a:spcAft>
                          <a:spcPts val="0"/>
                        </a:spcAft>
                        <a:buClrTx/>
                        <a:buSzTx/>
                        <a:buFont typeface="+mj-lt"/>
                        <a:buAutoNum type="alphaUcPeriod"/>
                        <a:tabLst/>
                        <a:defRPr/>
                      </a:pPr>
                      <a:r>
                        <a:rPr lang="es-MX" sz="1800" dirty="0" smtClean="0">
                          <a:solidFill>
                            <a:schemeClr val="tx1"/>
                          </a:solidFill>
                        </a:rPr>
                        <a:t>Aprender a vivir en el espacio es algo en</a:t>
                      </a:r>
                      <a:r>
                        <a:rPr lang="es-MX" sz="1800" baseline="0" dirty="0" smtClean="0">
                          <a:solidFill>
                            <a:schemeClr val="tx1"/>
                          </a:solidFill>
                        </a:rPr>
                        <a:t> lo </a:t>
                      </a:r>
                      <a:r>
                        <a:rPr lang="es-MX" sz="1800" dirty="0" smtClean="0">
                          <a:solidFill>
                            <a:schemeClr val="tx1"/>
                          </a:solidFill>
                        </a:rPr>
                        <a:t>que tenemos que invertir dinero.</a:t>
                      </a:r>
                      <a:endParaRPr lang="es-MX" sz="1800" noProof="0" dirty="0" smtClean="0">
                        <a:solidFill>
                          <a:schemeClr val="tx1"/>
                        </a:solidFill>
                        <a:latin typeface="Helvetica" panose="020B0604020202020204" pitchFamily="34" charset="0"/>
                        <a:cs typeface="Helvetica" panose="020B0604020202020204" pitchFamily="34" charset="0"/>
                      </a:endParaRPr>
                    </a:p>
                    <a:p>
                      <a:pPr marL="509405" lvl="1" indent="0">
                        <a:buFont typeface="+mj-lt"/>
                        <a:buNone/>
                      </a:pPr>
                      <a:endParaRPr lang="es-MX" sz="1800" dirty="0" smtClean="0">
                        <a:latin typeface="+mn-lt"/>
                      </a:endParaRPr>
                    </a:p>
                    <a:p>
                      <a:pPr marL="509405" lvl="1" indent="0">
                        <a:buFont typeface="+mj-lt"/>
                        <a:buNone/>
                      </a:pPr>
                      <a:endParaRPr lang="es-MX" sz="1800" noProof="0" dirty="0">
                        <a:solidFill>
                          <a:schemeClr val="tx1"/>
                        </a:solidFill>
                        <a:latin typeface="+mn-lt"/>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7186">
                <a:tc>
                  <a:txBody>
                    <a:bodyPr/>
                    <a:lstStyle/>
                    <a:p>
                      <a:endParaRPr lang="es-MX" sz="1400" noProof="0" dirty="0">
                        <a:solidFill>
                          <a:schemeClr val="tx1"/>
                        </a:solidFill>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Oval 5"/>
          <p:cNvSpPr/>
          <p:nvPr/>
        </p:nvSpPr>
        <p:spPr>
          <a:xfrm>
            <a:off x="685800" y="3228975"/>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5800" y="3788443"/>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 y="4576512"/>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5800" y="51440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85800" y="7071562"/>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5800" y="755182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5800" y="7868657"/>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03847" y="8395034"/>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291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4970" y="4774924"/>
            <a:ext cx="6842228" cy="3894403"/>
          </a:xfrm>
          <a:prstGeom prst="rect">
            <a:avLst/>
          </a:prstGeom>
          <a:noFill/>
          <a:ln>
            <a:noFill/>
          </a:ln>
        </p:spPr>
        <p:txBody>
          <a:bodyPr wrap="square" lIns="107700" tIns="53850" rIns="107700" bIns="53850">
            <a:spAutoFit/>
          </a:bodyPr>
          <a:lstStyle/>
          <a:p>
            <a:r>
              <a:rPr lang="en-US" sz="1700" b="1" dirty="0" smtClean="0">
                <a:latin typeface="Helvetica" pitchFamily="34" charset="0"/>
                <a:cs typeface="Helvetica" pitchFamily="34" charset="0"/>
              </a:rPr>
              <a:t>20.  </a:t>
            </a:r>
            <a:r>
              <a:rPr lang="es-MX" sz="1700" b="1" dirty="0" smtClean="0">
                <a:latin typeface="Helvetica" panose="020B0604020202020204" pitchFamily="34" charset="0"/>
                <a:cs typeface="Helvetica" panose="020B0604020202020204" pitchFamily="34" charset="0"/>
              </a:rPr>
              <a:t>Lee la oración y responde la siguiente pregunta</a:t>
            </a:r>
            <a:r>
              <a:rPr lang="en-US" sz="1700" b="1" dirty="0" smtClean="0">
                <a:latin typeface="Helvetica" pitchFamily="34" charset="0"/>
                <a:cs typeface="Helvetica" pitchFamily="34" charset="0"/>
              </a:rPr>
              <a:t>.</a:t>
            </a:r>
          </a:p>
          <a:p>
            <a:r>
              <a:rPr lang="en-US" sz="1700" b="1" dirty="0" smtClean="0">
                <a:latin typeface="Helvetica" pitchFamily="34" charset="0"/>
                <a:cs typeface="Helvetica" pitchFamily="34" charset="0"/>
              </a:rPr>
              <a:t> 				   </a:t>
            </a:r>
            <a:r>
              <a:rPr lang="en-US" sz="1000" dirty="0" err="1" smtClean="0">
                <a:latin typeface="Helvetica" pitchFamily="34" charset="0"/>
                <a:cs typeface="Helvetica" pitchFamily="34" charset="0"/>
              </a:rPr>
              <a:t>Lenguaje</a:t>
            </a:r>
            <a:r>
              <a:rPr lang="en-US" sz="1000" dirty="0" smtClean="0">
                <a:latin typeface="Helvetica" pitchFamily="34" charset="0"/>
                <a:cs typeface="Helvetica" pitchFamily="34" charset="0"/>
              </a:rPr>
              <a:t>–</a:t>
            </a:r>
            <a:r>
              <a:rPr lang="en-US" sz="1000" dirty="0" err="1" smtClean="0">
                <a:latin typeface="Helvetica" pitchFamily="34" charset="0"/>
                <a:cs typeface="Helvetica" pitchFamily="34" charset="0"/>
              </a:rPr>
              <a:t>Editar</a:t>
            </a:r>
            <a:r>
              <a:rPr lang="en-US" sz="1000" dirty="0" smtClean="0">
                <a:latin typeface="Helvetica" pitchFamily="34" charset="0"/>
                <a:cs typeface="Helvetica" pitchFamily="34" charset="0"/>
              </a:rPr>
              <a:t>  </a:t>
            </a:r>
            <a:r>
              <a:rPr lang="en-US" sz="1000" dirty="0" err="1" smtClean="0">
                <a:latin typeface="Helvetica" pitchFamily="34" charset="0"/>
                <a:cs typeface="Helvetica" pitchFamily="34" charset="0"/>
              </a:rPr>
              <a:t>Estándar</a:t>
            </a:r>
            <a:r>
              <a:rPr lang="en-US" sz="1000" dirty="0" smtClean="0">
                <a:latin typeface="Helvetica" pitchFamily="34" charset="0"/>
                <a:cs typeface="Helvetica" pitchFamily="34" charset="0"/>
              </a:rPr>
              <a:t>: </a:t>
            </a:r>
            <a:r>
              <a:rPr lang="en-US" sz="1000" dirty="0">
                <a:latin typeface="Helvetica" pitchFamily="34" charset="0"/>
                <a:cs typeface="Helvetica" pitchFamily="34" charset="0"/>
              </a:rPr>
              <a:t>L.5.1c</a:t>
            </a:r>
          </a:p>
          <a:p>
            <a:endParaRPr lang="en-US" sz="1900" b="1" dirty="0">
              <a:latin typeface="Helvetica" pitchFamily="34" charset="0"/>
              <a:cs typeface="Helvetica" pitchFamily="34" charset="0"/>
            </a:endParaRPr>
          </a:p>
          <a:p>
            <a:r>
              <a:rPr lang="es-GT" sz="1600" b="1" u="sng" dirty="0" smtClean="0">
                <a:latin typeface="Helvetica" pitchFamily="34" charset="0"/>
                <a:cs typeface="Helvetica" pitchFamily="34" charset="0"/>
              </a:rPr>
              <a:t>Polución</a:t>
            </a:r>
          </a:p>
          <a:p>
            <a:r>
              <a:rPr lang="es-MX" sz="1600" dirty="0" smtClean="0">
                <a:latin typeface="Helvetica" panose="020B0604020202020204" pitchFamily="34" charset="0"/>
                <a:cs typeface="Helvetica" panose="020B0604020202020204" pitchFamily="34" charset="0"/>
              </a:rPr>
              <a:t>Cada </a:t>
            </a:r>
            <a:r>
              <a:rPr lang="es-MX" sz="1600" dirty="0">
                <a:latin typeface="Helvetica" panose="020B0604020202020204" pitchFamily="34" charset="0"/>
                <a:cs typeface="Helvetica" panose="020B0604020202020204" pitchFamily="34" charset="0"/>
              </a:rPr>
              <a:t>capa de la </a:t>
            </a:r>
            <a:r>
              <a:rPr lang="es-MX" sz="1600" dirty="0" smtClean="0">
                <a:latin typeface="Helvetica" panose="020B0604020202020204" pitchFamily="34" charset="0"/>
                <a:cs typeface="Helvetica" panose="020B0604020202020204" pitchFamily="34" charset="0"/>
              </a:rPr>
              <a:t>atmósfera</a:t>
            </a:r>
            <a:r>
              <a:rPr lang="en-US" sz="1600" dirty="0" smtClean="0">
                <a:latin typeface="Helvetica" pitchFamily="34" charset="0"/>
                <a:cs typeface="Helvetica" pitchFamily="34" charset="0"/>
              </a:rPr>
              <a:t>_______ </a:t>
            </a:r>
            <a:r>
              <a:rPr lang="es-MX" sz="1600" dirty="0">
                <a:latin typeface="Helvetica" panose="020B0604020202020204" pitchFamily="34" charset="0"/>
                <a:cs typeface="Helvetica" panose="020B0604020202020204" pitchFamily="34" charset="0"/>
              </a:rPr>
              <a:t>sus propios gases</a:t>
            </a:r>
            <a:r>
              <a:rPr lang="es-MX" sz="1600" dirty="0" smtClean="0">
                <a:latin typeface="Helvetica" panose="020B0604020202020204" pitchFamily="34" charset="0"/>
                <a:cs typeface="Helvetica" panose="020B0604020202020204" pitchFamily="34" charset="0"/>
              </a:rPr>
              <a:t>.</a:t>
            </a:r>
          </a:p>
          <a:p>
            <a:endParaRPr lang="en-US" sz="1600" dirty="0">
              <a:latin typeface="Helvetica" pitchFamily="34" charset="0"/>
              <a:cs typeface="Helvetica" pitchFamily="34" charset="0"/>
            </a:endParaRPr>
          </a:p>
          <a:p>
            <a:r>
              <a:rPr lang="es-MX" sz="1600" b="1" dirty="0" smtClean="0">
                <a:latin typeface="Helvetica" panose="020B0604020202020204" pitchFamily="34" charset="0"/>
                <a:cs typeface="Helvetica" panose="020B0604020202020204" pitchFamily="34" charset="0"/>
              </a:rPr>
              <a:t>Elije </a:t>
            </a:r>
            <a:r>
              <a:rPr lang="es-MX" sz="1600" b="1" dirty="0">
                <a:latin typeface="Helvetica" panose="020B0604020202020204" pitchFamily="34" charset="0"/>
                <a:cs typeface="Helvetica" panose="020B0604020202020204" pitchFamily="34" charset="0"/>
              </a:rPr>
              <a:t>la palabra correcta para </a:t>
            </a:r>
            <a:r>
              <a:rPr lang="es-MX" sz="1600" b="1" dirty="0" smtClean="0">
                <a:latin typeface="Helvetica" panose="020B0604020202020204" pitchFamily="34" charset="0"/>
                <a:cs typeface="Helvetica" panose="020B0604020202020204" pitchFamily="34" charset="0"/>
              </a:rPr>
              <a:t>llenar </a:t>
            </a:r>
            <a:r>
              <a:rPr lang="es-MX" sz="1600" b="1" dirty="0">
                <a:latin typeface="Helvetica" panose="020B0604020202020204" pitchFamily="34" charset="0"/>
                <a:cs typeface="Helvetica" panose="020B0604020202020204" pitchFamily="34" charset="0"/>
              </a:rPr>
              <a:t>el espacio en blanco</a:t>
            </a:r>
            <a:r>
              <a:rPr lang="es-MX" sz="1600" b="1" dirty="0" smtClean="0">
                <a:latin typeface="Helvetica" panose="020B0604020202020204" pitchFamily="34" charset="0"/>
                <a:cs typeface="Helvetica" panose="020B0604020202020204" pitchFamily="34" charset="0"/>
              </a:rPr>
              <a:t>.</a:t>
            </a:r>
          </a:p>
          <a:p>
            <a:endParaRPr lang="en-US" sz="1600" dirty="0">
              <a:latin typeface="Helvetica" pitchFamily="34" charset="0"/>
              <a:cs typeface="Helvetica" pitchFamily="34" charset="0"/>
            </a:endParaRPr>
          </a:p>
          <a:p>
            <a:pPr marL="625475" indent="-276225">
              <a:buFont typeface="+mj-lt"/>
              <a:buAutoNum type="alphaUcPeriod"/>
            </a:pPr>
            <a:r>
              <a:rPr lang="es-MX" sz="1600" dirty="0">
                <a:latin typeface="Helvetica" panose="020B0604020202020204" pitchFamily="34" charset="0"/>
                <a:cs typeface="Helvetica" panose="020B0604020202020204" pitchFamily="34" charset="0"/>
              </a:rPr>
              <a:t>c</a:t>
            </a:r>
            <a:r>
              <a:rPr lang="es-MX" sz="1600" dirty="0" smtClean="0">
                <a:latin typeface="Helvetica" panose="020B0604020202020204" pitchFamily="34" charset="0"/>
                <a:cs typeface="Helvetica" panose="020B0604020202020204" pitchFamily="34" charset="0"/>
              </a:rPr>
              <a:t>onteniendo</a:t>
            </a:r>
          </a:p>
          <a:p>
            <a:pPr marL="625475" indent="-276225">
              <a:buFont typeface="+mj-lt"/>
              <a:buAutoNum type="alphaUcPeriod"/>
            </a:pPr>
            <a:endParaRPr lang="es-MX" sz="1600" dirty="0" smtClean="0">
              <a:latin typeface="Helvetica" panose="020B0604020202020204" pitchFamily="34" charset="0"/>
              <a:cs typeface="Helvetica" panose="020B0604020202020204" pitchFamily="34" charset="0"/>
            </a:endParaRPr>
          </a:p>
          <a:p>
            <a:pPr marL="625475" indent="-276225">
              <a:buFont typeface="+mj-lt"/>
              <a:buAutoNum type="alphaUcPeriod"/>
            </a:pPr>
            <a:r>
              <a:rPr lang="es-MX" sz="1600" dirty="0" smtClean="0">
                <a:latin typeface="Helvetica" panose="020B0604020202020204" pitchFamily="34" charset="0"/>
                <a:cs typeface="Helvetica" panose="020B0604020202020204" pitchFamily="34" charset="0"/>
              </a:rPr>
              <a:t>contenido</a:t>
            </a:r>
          </a:p>
          <a:p>
            <a:pPr marL="625475" indent="-276225">
              <a:buFont typeface="+mj-lt"/>
              <a:buAutoNum type="alphaUcPeriod"/>
            </a:pPr>
            <a:endParaRPr lang="es-MX" sz="1600" dirty="0" smtClean="0">
              <a:latin typeface="Helvetica" panose="020B0604020202020204" pitchFamily="34" charset="0"/>
              <a:cs typeface="Helvetica" panose="020B0604020202020204" pitchFamily="34" charset="0"/>
            </a:endParaRPr>
          </a:p>
          <a:p>
            <a:pPr marL="625475" indent="-276225">
              <a:buFont typeface="+mj-lt"/>
              <a:buAutoNum type="alphaUcPeriod"/>
            </a:pPr>
            <a:r>
              <a:rPr lang="es-MX" sz="1600" dirty="0" smtClean="0">
                <a:latin typeface="Helvetica" panose="020B0604020202020204" pitchFamily="34" charset="0"/>
                <a:cs typeface="Helvetica" panose="020B0604020202020204" pitchFamily="34" charset="0"/>
              </a:rPr>
              <a:t>contener</a:t>
            </a:r>
          </a:p>
          <a:p>
            <a:pPr marL="625475" indent="-276225">
              <a:buFont typeface="+mj-lt"/>
              <a:buAutoNum type="alphaUcPeriod"/>
            </a:pPr>
            <a:endParaRPr lang="es-MX" sz="1600" dirty="0" smtClean="0">
              <a:latin typeface="Helvetica" panose="020B0604020202020204" pitchFamily="34" charset="0"/>
              <a:cs typeface="Helvetica" panose="020B0604020202020204" pitchFamily="34" charset="0"/>
            </a:endParaRPr>
          </a:p>
          <a:p>
            <a:pPr marL="625475" indent="-276225">
              <a:buFont typeface="+mj-lt"/>
              <a:buAutoNum type="alphaUcPeriod"/>
            </a:pPr>
            <a:r>
              <a:rPr lang="es-MX" sz="1600" dirty="0" smtClean="0">
                <a:latin typeface="Helvetica" panose="020B0604020202020204" pitchFamily="34" charset="0"/>
                <a:cs typeface="Helvetica" panose="020B0604020202020204" pitchFamily="34" charset="0"/>
              </a:rPr>
              <a:t>contiene</a:t>
            </a:r>
            <a:endParaRPr lang="es-MX"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39799" y="191582"/>
            <a:ext cx="6930390" cy="3980854"/>
          </a:xfrm>
          <a:prstGeom prst="rect">
            <a:avLst/>
          </a:prstGeom>
        </p:spPr>
        <p:txBody>
          <a:bodyPr wrap="square" lIns="101874" tIns="50937" rIns="101874" bIns="50937">
            <a:spAutoFit/>
          </a:bodyPr>
          <a:lstStyle/>
          <a:p>
            <a:pPr marL="400050" lvl="0" indent="-400050"/>
            <a:r>
              <a:rPr lang="en-US" sz="1700" b="1" dirty="0">
                <a:latin typeface="Helvetica" pitchFamily="34" charset="0"/>
                <a:cs typeface="Helvetica" pitchFamily="34" charset="0"/>
              </a:rPr>
              <a:t>19. </a:t>
            </a:r>
            <a:r>
              <a:rPr lang="es-MX" sz="1700" b="1" dirty="0" smtClean="0">
                <a:latin typeface="Helvetica" panose="020B0604020202020204" pitchFamily="34" charset="0"/>
                <a:cs typeface="Helvetica" panose="020B0604020202020204" pitchFamily="34" charset="0"/>
              </a:rPr>
              <a:t> Combina las dos oraciones de la  mejor manera, sin cambiar el sentido de las oraciones originales.</a:t>
            </a:r>
            <a:endParaRPr lang="en-US" sz="1700" b="1" dirty="0" smtClean="0">
              <a:latin typeface="Helvetica" pitchFamily="34" charset="0"/>
              <a:cs typeface="Helvetica" pitchFamily="34" charset="0"/>
            </a:endParaRPr>
          </a:p>
          <a:p>
            <a:pPr lvl="0" algn="r"/>
            <a:r>
              <a:rPr lang="en-US" sz="1000" dirty="0" err="1" smtClean="0"/>
              <a:t>Lenguaje</a:t>
            </a:r>
            <a:r>
              <a:rPr lang="en-US" sz="1000" dirty="0" smtClean="0"/>
              <a:t> y </a:t>
            </a:r>
            <a:r>
              <a:rPr lang="en-US" sz="1000" dirty="0" err="1" smtClean="0"/>
              <a:t>vocabulario</a:t>
            </a:r>
            <a:r>
              <a:rPr lang="en-US" sz="1000" dirty="0" smtClean="0"/>
              <a:t>    </a:t>
            </a:r>
            <a:r>
              <a:rPr lang="en-US" sz="1000" dirty="0" err="1" smtClean="0"/>
              <a:t>Estándar</a:t>
            </a:r>
            <a:r>
              <a:rPr lang="en-US" sz="1000" dirty="0" smtClean="0"/>
              <a:t>: L.5.1a, L.5.3.a</a:t>
            </a:r>
            <a:endParaRPr lang="en-US" sz="1000" dirty="0" smtClean="0">
              <a:latin typeface="Helvetica" pitchFamily="34" charset="0"/>
              <a:cs typeface="Helvetica" pitchFamily="34" charset="0"/>
            </a:endParaRPr>
          </a:p>
          <a:p>
            <a:pPr algn="ctr"/>
            <a:endParaRPr lang="en-US" sz="1600" dirty="0">
              <a:latin typeface="Helvetica" pitchFamily="34" charset="0"/>
              <a:cs typeface="Helvetica" pitchFamily="34" charset="0"/>
            </a:endParaRPr>
          </a:p>
          <a:p>
            <a:pPr>
              <a:tabLst>
                <a:tab pos="685800" algn="l"/>
              </a:tabLst>
            </a:pPr>
            <a:r>
              <a:rPr lang="es-MX" sz="1600" dirty="0" smtClean="0"/>
              <a:t>                           La estratósfera </a:t>
            </a:r>
            <a:r>
              <a:rPr lang="es-MX" sz="1600" dirty="0"/>
              <a:t>es una capa de la atmósfera. </a:t>
            </a:r>
            <a:endParaRPr lang="es-MX" sz="1600" dirty="0" smtClean="0"/>
          </a:p>
          <a:p>
            <a:pPr>
              <a:tabLst>
                <a:tab pos="685800" algn="l"/>
              </a:tabLst>
            </a:pPr>
            <a:r>
              <a:rPr lang="es-MX" sz="1600" dirty="0" smtClean="0"/>
              <a:t>                           La </a:t>
            </a:r>
            <a:r>
              <a:rPr lang="es-MX" sz="1600" dirty="0"/>
              <a:t>t</a:t>
            </a:r>
            <a:r>
              <a:rPr lang="es-MX" sz="1600" dirty="0" smtClean="0"/>
              <a:t>roposfera </a:t>
            </a:r>
            <a:r>
              <a:rPr lang="es-MX" sz="1600" dirty="0"/>
              <a:t>es una capa de la </a:t>
            </a:r>
            <a:r>
              <a:rPr lang="es-MX" sz="1600" dirty="0" smtClean="0"/>
              <a:t>atmósfera.</a:t>
            </a:r>
          </a:p>
          <a:p>
            <a:pPr algn="ctr"/>
            <a:endParaRPr lang="en-US" sz="1600" dirty="0">
              <a:latin typeface="Helvetica" pitchFamily="34" charset="0"/>
              <a:cs typeface="Helvetica"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La </a:t>
            </a:r>
            <a:r>
              <a:rPr lang="es-MX" sz="1600" dirty="0" smtClean="0">
                <a:latin typeface="Helvetica" panose="020B0604020202020204" pitchFamily="34" charset="0"/>
                <a:cs typeface="Helvetica" panose="020B0604020202020204" pitchFamily="34" charset="0"/>
              </a:rPr>
              <a:t>estratósfera </a:t>
            </a:r>
            <a:r>
              <a:rPr lang="es-MX" sz="1600" dirty="0">
                <a:latin typeface="Helvetica" panose="020B0604020202020204" pitchFamily="34" charset="0"/>
                <a:cs typeface="Helvetica" panose="020B0604020202020204" pitchFamily="34" charset="0"/>
              </a:rPr>
              <a:t>es una capa de la atmósfera, pero también lo es la troposfera</a:t>
            </a:r>
            <a:r>
              <a:rPr lang="es-MX" sz="1600" dirty="0" smtClean="0">
                <a:latin typeface="Helvetica" panose="020B0604020202020204" pitchFamily="34" charset="0"/>
                <a:cs typeface="Helvetica" panose="020B0604020202020204" pitchFamily="34" charset="0"/>
              </a:rPr>
              <a:t>.</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La troposfera es una capa de la atmósfera y luego está la </a:t>
            </a:r>
            <a:r>
              <a:rPr lang="es-MX" sz="1600" dirty="0" smtClean="0">
                <a:latin typeface="Helvetica" panose="020B0604020202020204" pitchFamily="34" charset="0"/>
                <a:cs typeface="Helvetica" panose="020B0604020202020204" pitchFamily="34" charset="0"/>
              </a:rPr>
              <a:t>estratósfera.</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La troposfera </a:t>
            </a:r>
            <a:r>
              <a:rPr lang="es-MX" sz="1600" dirty="0" smtClean="0">
                <a:latin typeface="Helvetica" panose="020B0604020202020204" pitchFamily="34" charset="0"/>
                <a:cs typeface="Helvetica" panose="020B0604020202020204" pitchFamily="34" charset="0"/>
              </a:rPr>
              <a:t>y estratósfera </a:t>
            </a:r>
            <a:r>
              <a:rPr lang="es-MX" sz="1600" dirty="0">
                <a:latin typeface="Helvetica" panose="020B0604020202020204" pitchFamily="34" charset="0"/>
                <a:cs typeface="Helvetica" panose="020B0604020202020204" pitchFamily="34" charset="0"/>
              </a:rPr>
              <a:t>son capas de la atmósfera</a:t>
            </a:r>
            <a:r>
              <a:rPr lang="es-MX" sz="1600" dirty="0" smtClean="0">
                <a:latin typeface="Helvetica" panose="020B0604020202020204" pitchFamily="34" charset="0"/>
                <a:cs typeface="Helvetica" panose="020B0604020202020204" pitchFamily="34" charset="0"/>
              </a:rPr>
              <a:t>.</a:t>
            </a:r>
          </a:p>
          <a:p>
            <a:pPr marL="746125" indent="-288925">
              <a:buFont typeface="+mj-lt"/>
              <a:buAutoNum type="alphaUcPeriod"/>
            </a:pPr>
            <a:endParaRPr lang="en-US" sz="1600" dirty="0">
              <a:latin typeface="Helvetica" pitchFamily="34" charset="0"/>
              <a:cs typeface="Helvetica" pitchFamily="34" charset="0"/>
            </a:endParaRPr>
          </a:p>
          <a:p>
            <a:pPr marL="746125" indent="-288925">
              <a:buFont typeface="+mj-lt"/>
              <a:buAutoNum type="alphaUcPeriod"/>
            </a:pPr>
            <a:r>
              <a:rPr lang="es-MX" sz="1600" dirty="0">
                <a:latin typeface="Helvetica" panose="020B0604020202020204" pitchFamily="34" charset="0"/>
                <a:cs typeface="Helvetica" panose="020B0604020202020204" pitchFamily="34" charset="0"/>
              </a:rPr>
              <a:t>La atmósfera tiene una capa </a:t>
            </a:r>
            <a:r>
              <a:rPr lang="es-MX" sz="1600" dirty="0" smtClean="0">
                <a:latin typeface="Helvetica" panose="020B0604020202020204" pitchFamily="34" charset="0"/>
                <a:cs typeface="Helvetica" panose="020B0604020202020204" pitchFamily="34" charset="0"/>
              </a:rPr>
              <a:t>estratósfera </a:t>
            </a:r>
            <a:r>
              <a:rPr lang="es-MX" sz="1600" dirty="0">
                <a:latin typeface="Helvetica" panose="020B0604020202020204" pitchFamily="34" charset="0"/>
                <a:cs typeface="Helvetica" panose="020B0604020202020204" pitchFamily="34" charset="0"/>
              </a:rPr>
              <a:t>y una capa </a:t>
            </a:r>
            <a:r>
              <a:rPr lang="es-MX" sz="1600" dirty="0" smtClean="0">
                <a:latin typeface="Helvetica" panose="020B0604020202020204" pitchFamily="34" charset="0"/>
                <a:cs typeface="Helvetica" panose="020B0604020202020204" pitchFamily="34" charset="0"/>
              </a:rPr>
              <a:t>troposfera</a:t>
            </a:r>
            <a:r>
              <a:rPr lang="es-MX" sz="1600" dirty="0">
                <a:latin typeface="Helvetica" panose="020B0604020202020204" pitchFamily="34" charset="0"/>
                <a:cs typeface="Helvetica" panose="020B0604020202020204" pitchFamily="34" charset="0"/>
              </a:rPr>
              <a:t>.</a:t>
            </a:r>
            <a:endParaRPr lang="en-US" sz="1600" dirty="0">
              <a:latin typeface="Helvetica" pitchFamily="34" charset="0"/>
              <a:cs typeface="Helvetica" pitchFamily="34" charset="0"/>
            </a:endParaRPr>
          </a:p>
        </p:txBody>
      </p:sp>
      <p:sp>
        <p:nvSpPr>
          <p:cNvPr id="15" name="Oval 14"/>
          <p:cNvSpPr/>
          <p:nvPr/>
        </p:nvSpPr>
        <p:spPr>
          <a:xfrm>
            <a:off x="435081" y="382189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435081" y="188934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435081" y="261058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441286" y="33135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468042" y="832199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464970" y="68743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464970" y="73424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464970" y="78345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2391057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131" y="1523999"/>
            <a:ext cx="6073782" cy="550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899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5182" y="280695"/>
            <a:ext cx="2864958" cy="132842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5010" tIns="47505" rIns="95010" bIns="47505"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076234" y="731605"/>
          <a:ext cx="5364480" cy="6082755"/>
        </p:xfrm>
        <a:graphic>
          <a:graphicData uri="http://schemas.openxmlformats.org/drawingml/2006/table">
            <a:tbl>
              <a:tblPr firstRow="1" bandRow="1">
                <a:tableStyleId>{5940675A-B579-460E-94D1-54222C63F5DA}</a:tableStyleId>
              </a:tblPr>
              <a:tblGrid>
                <a:gridCol w="2724815"/>
                <a:gridCol w="2639665"/>
              </a:tblGrid>
              <a:tr h="1355395">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9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000" b="0" noProof="0" dirty="0">
                        <a:solidFill>
                          <a:srgbClr val="FF0000"/>
                        </a:solidFill>
                        <a:latin typeface="Lucida Handwriting" panose="03010101010101010101" pitchFamily="66" charset="0"/>
                      </a:endParaRPr>
                    </a:p>
                  </a:txBody>
                  <a:tcPr marL="102181" marR="102181" marT="49588" marB="495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28277" y="-86246"/>
            <a:ext cx="340602" cy="3305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455" tIns="50227" rIns="100455" bIns="50227" numCol="1" anchor="t" anchorCtr="0" compatLnSpc="1">
            <a:prstTxWarp prst="textNoShape">
              <a:avLst/>
            </a:prstTxWarp>
          </a:bodyPr>
          <a:lstStyle/>
          <a:p>
            <a:endParaRPr lang="en-US" sz="1873"/>
          </a:p>
        </p:txBody>
      </p:sp>
      <p:graphicFrame>
        <p:nvGraphicFramePr>
          <p:cNvPr id="6" name="Table 5"/>
          <p:cNvGraphicFramePr>
            <a:graphicFrameLocks noGrp="1"/>
          </p:cNvGraphicFramePr>
          <p:nvPr/>
        </p:nvGraphicFramePr>
        <p:xfrm>
          <a:off x="275096" y="7583714"/>
          <a:ext cx="7188914" cy="562574"/>
        </p:xfrm>
        <a:graphic>
          <a:graphicData uri="http://schemas.openxmlformats.org/drawingml/2006/table">
            <a:tbl>
              <a:tblPr firstRow="1" bandRow="1">
                <a:tableStyleId>{2D5ABB26-0587-4C30-8999-92F81FD0307C}</a:tableStyleId>
              </a:tblPr>
              <a:tblGrid>
                <a:gridCol w="7188914"/>
              </a:tblGrid>
              <a:tr h="552414">
                <a:tc>
                  <a:txBody>
                    <a:bodyPr/>
                    <a:lstStyle/>
                    <a:p>
                      <a:pPr algn="ctr"/>
                      <a:r>
                        <a:rPr lang="en-US" sz="1500" b="1" i="1" dirty="0" smtClean="0"/>
                        <a:t>Gracias a </a:t>
                      </a:r>
                      <a:r>
                        <a:rPr lang="en-US" sz="1500" b="1" i="1" dirty="0" err="1" smtClean="0"/>
                        <a:t>todos</a:t>
                      </a:r>
                      <a:r>
                        <a:rPr lang="en-US" sz="1500" b="1" i="1" dirty="0" smtClean="0"/>
                        <a:t> los </a:t>
                      </a:r>
                      <a:r>
                        <a:rPr lang="en-US" sz="1500" b="1" i="1" dirty="0" err="1" smtClean="0"/>
                        <a:t>que</a:t>
                      </a:r>
                      <a:r>
                        <a:rPr lang="en-US" sz="1500" b="1" i="1" dirty="0" smtClean="0"/>
                        <a:t> </a:t>
                      </a:r>
                      <a:r>
                        <a:rPr lang="en-US" sz="1500" b="1" i="1" dirty="0" err="1" smtClean="0"/>
                        <a:t>participaron</a:t>
                      </a:r>
                      <a:r>
                        <a:rPr lang="en-US" sz="1500" b="1" i="1" dirty="0" smtClean="0"/>
                        <a:t> </a:t>
                      </a:r>
                      <a:r>
                        <a:rPr lang="en-US" sz="1500" b="1" i="1" dirty="0" err="1" smtClean="0"/>
                        <a:t>en</a:t>
                      </a:r>
                      <a:r>
                        <a:rPr lang="en-US" sz="1500" b="1" i="1" dirty="0" smtClean="0"/>
                        <a:t> la </a:t>
                      </a:r>
                      <a:r>
                        <a:rPr lang="en-US" sz="1500" b="1" i="1" dirty="0" err="1" smtClean="0"/>
                        <a:t>traducción</a:t>
                      </a:r>
                      <a:r>
                        <a:rPr lang="en-US" sz="1500" b="1" i="1" dirty="0" smtClean="0"/>
                        <a:t> de </a:t>
                      </a:r>
                      <a:r>
                        <a:rPr lang="en-US" sz="1500" b="1" i="1" dirty="0" err="1" smtClean="0"/>
                        <a:t>esta</a:t>
                      </a:r>
                      <a:r>
                        <a:rPr lang="en-US" sz="1500" b="1" i="1" dirty="0" smtClean="0"/>
                        <a:t> </a:t>
                      </a:r>
                      <a:r>
                        <a:rPr lang="en-US" sz="1500" b="1" i="1" dirty="0" err="1" smtClean="0"/>
                        <a:t>evaluación</a:t>
                      </a:r>
                      <a:r>
                        <a:rPr lang="en-US" sz="15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err="1" smtClean="0"/>
                        <a:t>bajo</a:t>
                      </a:r>
                      <a:r>
                        <a:rPr lang="en-US" sz="1500" b="1" i="1" dirty="0" smtClean="0"/>
                        <a:t> la </a:t>
                      </a:r>
                      <a:r>
                        <a:rPr lang="en-US" sz="1500" b="1" i="1" dirty="0" err="1" smtClean="0"/>
                        <a:t>coordinación</a:t>
                      </a:r>
                      <a:r>
                        <a:rPr lang="en-US" sz="1500" b="1" i="1" baseline="0" dirty="0" smtClean="0"/>
                        <a:t> de </a:t>
                      </a:r>
                      <a:r>
                        <a:rPr kumimoji="0" lang="en-US" sz="13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3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5374" marR="105374" marT="52687" marB="52687"/>
                </a:tc>
              </a:tr>
            </a:tbl>
          </a:graphicData>
        </a:graphic>
      </p:graphicFrame>
    </p:spTree>
    <p:extLst>
      <p:ext uri="{BB962C8B-B14F-4D97-AF65-F5344CB8AC3E}">
        <p14:creationId xmlns:p14="http://schemas.microsoft.com/office/powerpoint/2010/main" val="3495035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49913" y="9512065"/>
            <a:ext cx="901446" cy="546335"/>
          </a:xfrm>
        </p:spPr>
        <p:txBody>
          <a:bodyPr/>
          <a:lstStyle/>
          <a:p>
            <a:fld id="{F177B04D-AEB5-43ED-B9BA-B3D1EC9C9067}" type="slidenum">
              <a:rPr lang="en-US" smtClean="0">
                <a:solidFill>
                  <a:schemeClr val="tx1"/>
                </a:solidFill>
              </a:rPr>
              <a:pPr/>
              <a:t>30</a:t>
            </a:fld>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76372467"/>
              </p:ext>
            </p:extLst>
          </p:nvPr>
        </p:nvGraphicFramePr>
        <p:xfrm>
          <a:off x="457200" y="4566023"/>
          <a:ext cx="6934197" cy="2956579"/>
        </p:xfrm>
        <a:graphic>
          <a:graphicData uri="http://schemas.openxmlformats.org/drawingml/2006/table">
            <a:tbl>
              <a:tblPr firstRow="1" bandRow="1">
                <a:tableStyleId>{5940675A-B579-460E-94D1-54222C63F5DA}</a:tableStyleId>
              </a:tblPr>
              <a:tblGrid>
                <a:gridCol w="552447"/>
                <a:gridCol w="5151626"/>
                <a:gridCol w="280770"/>
                <a:gridCol w="156614"/>
                <a:gridCol w="177678"/>
                <a:gridCol w="177678"/>
                <a:gridCol w="156614"/>
                <a:gridCol w="280770"/>
              </a:tblGrid>
              <a:tr h="330947">
                <a:tc gridSpan="8">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500" b="1" dirty="0" smtClean="0"/>
                        <a:t>Texto</a:t>
                      </a:r>
                      <a:r>
                        <a:rPr lang="es-GT" sz="1500" b="1" baseline="0" dirty="0" smtClean="0"/>
                        <a:t> informativo</a:t>
                      </a:r>
                      <a:endParaRPr lang="es-GT" sz="1500" b="1"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sz="1000"/>
                    </a:p>
                  </a:txBody>
                  <a:tcP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4630">
                <a:tc>
                  <a:txBody>
                    <a:bodyPr/>
                    <a:lstStyle/>
                    <a:p>
                      <a:pPr algn="ctr">
                        <a:lnSpc>
                          <a:spcPct val="100000"/>
                        </a:lnSpc>
                        <a:spcAft>
                          <a:spcPts val="0"/>
                        </a:spcAft>
                      </a:pPr>
                      <a:r>
                        <a:rPr lang="es-GT" sz="1500" b="1" dirty="0" smtClean="0">
                          <a:solidFill>
                            <a:schemeClr val="tx1"/>
                          </a:solidFill>
                        </a:rPr>
                        <a:t>9 </a:t>
                      </a:r>
                      <a:endParaRPr lang="es-GT" sz="1500" b="1" dirty="0">
                        <a:solidFill>
                          <a:schemeClr val="tx1"/>
                        </a:solidFill>
                      </a:endParaRPr>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citar una parte específica del texto cuando respondo a una pregunta</a:t>
                      </a:r>
                      <a:r>
                        <a:rPr lang="es-GT" sz="1000" dirty="0" smtClean="0">
                          <a:solidFill>
                            <a:schemeClr val="tx1"/>
                          </a:solidFill>
                        </a:rPr>
                        <a:t>. </a:t>
                      </a:r>
                      <a:r>
                        <a:rPr kumimoji="0" lang="es-GT" sz="1000" b="0" i="1" u="none" strike="noStrike" kern="1200" cap="none" spc="0" normalizeH="0" baseline="0" noProof="0" dirty="0" smtClean="0">
                          <a:ln>
                            <a:noFill/>
                          </a:ln>
                          <a:solidFill>
                            <a:schemeClr val="tx1"/>
                          </a:solidFill>
                          <a:effectLst/>
                          <a:uLnTx/>
                          <a:uFillTx/>
                          <a:latin typeface="+mn-lt"/>
                          <a:ea typeface="Times New Roman"/>
                          <a:cs typeface="Times New Roman"/>
                        </a:rPr>
                        <a:t>RI.5.1</a:t>
                      </a:r>
                      <a:endParaRPr kumimoji="0" lang="es-GT" sz="1000" b="1"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6944">
                <a:tc>
                  <a:txBody>
                    <a:bodyPr/>
                    <a:lstStyle/>
                    <a:p>
                      <a:pPr algn="ctr">
                        <a:lnSpc>
                          <a:spcPct val="100000"/>
                        </a:lnSpc>
                        <a:spcAft>
                          <a:spcPts val="0"/>
                        </a:spcAft>
                      </a:pPr>
                      <a:r>
                        <a:rPr lang="es-GT" sz="1500" b="1" dirty="0" smtClean="0">
                          <a:solidFill>
                            <a:schemeClr val="tx1"/>
                          </a:solidFill>
                        </a:rPr>
                        <a:t>10</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citar del texto con</a:t>
                      </a:r>
                      <a:r>
                        <a:rPr lang="es-GT" sz="1000" b="1" baseline="0" dirty="0" smtClean="0">
                          <a:solidFill>
                            <a:schemeClr val="tx1"/>
                          </a:solidFill>
                        </a:rPr>
                        <a:t> </a:t>
                      </a:r>
                      <a:r>
                        <a:rPr lang="es-GT" sz="1000" b="1" dirty="0" smtClean="0">
                          <a:solidFill>
                            <a:schemeClr val="tx1"/>
                          </a:solidFill>
                        </a:rPr>
                        <a:t>precisión para apoyar una inferencia. </a:t>
                      </a:r>
                      <a:r>
                        <a:rPr lang="es-GT" sz="1000" b="0" i="1" dirty="0" smtClean="0">
                          <a:solidFill>
                            <a:schemeClr val="tx1"/>
                          </a:solidFill>
                          <a:latin typeface="+mn-lt"/>
                          <a:ea typeface="Times New Roman"/>
                          <a:cs typeface="Times New Roman"/>
                        </a:rPr>
                        <a:t>RI.5.1</a:t>
                      </a:r>
                      <a:endParaRPr lang="es-GT"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0797">
                <a:tc>
                  <a:txBody>
                    <a:bodyPr/>
                    <a:lstStyle/>
                    <a:p>
                      <a:pPr algn="ctr">
                        <a:lnSpc>
                          <a:spcPct val="100000"/>
                        </a:lnSpc>
                        <a:spcAft>
                          <a:spcPts val="0"/>
                        </a:spcAft>
                      </a:pPr>
                      <a:r>
                        <a:rPr lang="es-GT" sz="1500" b="1" dirty="0" smtClean="0">
                          <a:solidFill>
                            <a:schemeClr val="tx1"/>
                          </a:solidFill>
                        </a:rPr>
                        <a:t>11</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resumir los detalles principales de un texto con un propósito</a:t>
                      </a:r>
                      <a:r>
                        <a:rPr lang="es-GT" sz="1000" dirty="0" smtClean="0">
                          <a:solidFill>
                            <a:schemeClr val="tx1"/>
                          </a:solidFill>
                        </a:rPr>
                        <a:t>.</a:t>
                      </a:r>
                      <a:r>
                        <a:rPr lang="es-GT" sz="1000" b="1" dirty="0" smtClean="0">
                          <a:solidFill>
                            <a:schemeClr val="tx1"/>
                          </a:solidFill>
                        </a:rPr>
                        <a:t> </a:t>
                      </a:r>
                      <a:r>
                        <a:rPr lang="es-GT" sz="1000" b="0" i="1" baseline="0" dirty="0" smtClean="0">
                          <a:solidFill>
                            <a:schemeClr val="tx1"/>
                          </a:solidFill>
                          <a:latin typeface="+mn-lt"/>
                          <a:ea typeface="Times New Roman"/>
                          <a:cs typeface="Times New Roman"/>
                        </a:rPr>
                        <a:t>RI.5.2</a:t>
                      </a:r>
                      <a:endParaRPr lang="es-GT" sz="1000" b="1" dirty="0">
                        <a:solidFill>
                          <a:schemeClr val="tx1"/>
                        </a:solidFill>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20535">
                <a:tc>
                  <a:txBody>
                    <a:bodyPr/>
                    <a:lstStyle/>
                    <a:p>
                      <a:pPr algn="ctr">
                        <a:lnSpc>
                          <a:spcPct val="100000"/>
                        </a:lnSpc>
                        <a:spcAft>
                          <a:spcPts val="0"/>
                        </a:spcAft>
                      </a:pPr>
                      <a:r>
                        <a:rPr lang="es-GT" sz="1500" b="1" dirty="0" smtClean="0">
                          <a:solidFill>
                            <a:schemeClr val="tx1"/>
                          </a:solidFill>
                        </a:rPr>
                        <a:t>12</a:t>
                      </a:r>
                      <a:endParaRPr lang="es-GT" sz="1500" b="1" dirty="0">
                        <a:solidFill>
                          <a:schemeClr val="tx1"/>
                        </a:solidFill>
                      </a:endParaRPr>
                    </a:p>
                  </a:txBody>
                  <a:tcPr marL="97155" marR="97155" marT="47897" marB="47897" anchor="ctr">
                    <a:solidFill>
                      <a:schemeClr val="bg1"/>
                    </a:solidFill>
                  </a:tcPr>
                </a:tc>
                <a:tc>
                  <a:txBody>
                    <a:bodyPr/>
                    <a:lstStyle/>
                    <a:p>
                      <a:pPr rtl="0"/>
                      <a:r>
                        <a:rPr lang="es-GT" sz="1000" b="1" dirty="0" smtClean="0">
                          <a:solidFill>
                            <a:schemeClr val="tx1"/>
                          </a:solidFill>
                          <a:effectLst/>
                        </a:rPr>
                        <a:t>Yo puedo identificar dos ideas principales en un texto.  </a:t>
                      </a:r>
                      <a:r>
                        <a:rPr lang="es-GT" sz="1000" b="0" i="1" baseline="0" dirty="0" smtClean="0">
                          <a:solidFill>
                            <a:schemeClr val="tx1"/>
                          </a:solidFill>
                          <a:latin typeface="+mn-lt"/>
                          <a:ea typeface="Times New Roman"/>
                          <a:cs typeface="Times New Roman"/>
                        </a:rPr>
                        <a:t>RI.5.2</a:t>
                      </a:r>
                      <a:endParaRPr lang="es-GT" sz="1000" b="1" dirty="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00941">
                <a:tc>
                  <a:txBody>
                    <a:bodyPr/>
                    <a:lstStyle/>
                    <a:p>
                      <a:pPr algn="ctr">
                        <a:lnSpc>
                          <a:spcPct val="100000"/>
                        </a:lnSpc>
                        <a:spcAft>
                          <a:spcPts val="0"/>
                        </a:spcAft>
                      </a:pPr>
                      <a:r>
                        <a:rPr lang="es-GT" sz="1500" b="1" dirty="0" smtClean="0">
                          <a:solidFill>
                            <a:schemeClr val="tx1"/>
                          </a:solidFill>
                        </a:rPr>
                        <a:t>13</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localizar información para apoyar cómo se relacionan dos conceptos.</a:t>
                      </a:r>
                      <a:r>
                        <a:rPr lang="es-GT" sz="1000" b="1" baseline="0" dirty="0" smtClean="0">
                          <a:solidFill>
                            <a:schemeClr val="tx1"/>
                          </a:solidFill>
                          <a:latin typeface="+mn-lt"/>
                          <a:ea typeface="Times New Roman"/>
                          <a:cs typeface="Times New Roman"/>
                        </a:rPr>
                        <a:t>  </a:t>
                      </a:r>
                      <a:r>
                        <a:rPr lang="es-GT" sz="1000" b="0" i="1" baseline="0" dirty="0" smtClean="0">
                          <a:solidFill>
                            <a:schemeClr val="tx1"/>
                          </a:solidFill>
                          <a:latin typeface="+mn-lt"/>
                          <a:ea typeface="Times New Roman"/>
                          <a:cs typeface="Times New Roman"/>
                        </a:rPr>
                        <a:t>RI.5.3</a:t>
                      </a:r>
                      <a:endParaRPr lang="es-GT" sz="1000" b="1" dirty="0" smtClean="0">
                        <a:solidFill>
                          <a:schemeClr val="tx1"/>
                        </a:solidFill>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1347">
                <a:tc>
                  <a:txBody>
                    <a:bodyPr/>
                    <a:lstStyle/>
                    <a:p>
                      <a:pPr algn="ctr">
                        <a:lnSpc>
                          <a:spcPct val="100000"/>
                        </a:lnSpc>
                        <a:spcAft>
                          <a:spcPts val="0"/>
                        </a:spcAft>
                      </a:pPr>
                      <a:r>
                        <a:rPr lang="es-GT" sz="1500" b="1" dirty="0" smtClean="0">
                          <a:solidFill>
                            <a:schemeClr val="tx1"/>
                          </a:solidFill>
                        </a:rPr>
                        <a:t>14</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explicar la conexión entre dos o más ideas. </a:t>
                      </a:r>
                      <a:r>
                        <a:rPr lang="es-GT" sz="1000" b="0" i="1" baseline="0" dirty="0" smtClean="0">
                          <a:solidFill>
                            <a:schemeClr val="tx1"/>
                          </a:solidFill>
                          <a:latin typeface="+mn-lt"/>
                          <a:ea typeface="Times New Roman"/>
                          <a:cs typeface="Times New Roman"/>
                        </a:rPr>
                        <a:t>RI.5.3</a:t>
                      </a:r>
                      <a:endParaRPr lang="es-GT" sz="1000" b="1" dirty="0" smtClean="0">
                        <a:solidFill>
                          <a:schemeClr val="tx1"/>
                        </a:solidFill>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s-GT" sz="1000" i="1" dirty="0"/>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61753">
                <a:tc>
                  <a:txBody>
                    <a:bodyPr/>
                    <a:lstStyle/>
                    <a:p>
                      <a:pPr algn="ctr">
                        <a:lnSpc>
                          <a:spcPct val="100000"/>
                        </a:lnSpc>
                        <a:spcAft>
                          <a:spcPts val="0"/>
                        </a:spcAft>
                      </a:pPr>
                      <a:r>
                        <a:rPr lang="es-GT" sz="1500" b="1" dirty="0" smtClean="0">
                          <a:solidFill>
                            <a:schemeClr val="tx1"/>
                          </a:solidFill>
                        </a:rPr>
                        <a:t>15</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a:t>
                      </a:r>
                      <a:r>
                        <a:rPr lang="es-GT" sz="1000" b="1" baseline="0" dirty="0" smtClean="0">
                          <a:solidFill>
                            <a:schemeClr val="tx1"/>
                          </a:solidFill>
                        </a:rPr>
                        <a:t> p</a:t>
                      </a:r>
                      <a:r>
                        <a:rPr lang="es-GT" sz="1000" b="1" dirty="0" smtClean="0">
                          <a:solidFill>
                            <a:schemeClr val="tx1"/>
                          </a:solidFill>
                        </a:rPr>
                        <a:t>uedo identificar detalles que apoyan dos ideas principales en un texto</a:t>
                      </a:r>
                      <a:r>
                        <a:rPr lang="es-GT" sz="1000" b="1" dirty="0" smtClean="0">
                          <a:solidFill>
                            <a:schemeClr val="tx1"/>
                          </a:solidFill>
                          <a:latin typeface="+mn-lt"/>
                          <a:ea typeface="Times New Roman"/>
                          <a:cs typeface="Times New Roman"/>
                        </a:rPr>
                        <a:t>.</a:t>
                      </a:r>
                      <a:r>
                        <a:rPr lang="es-GT" sz="1000" b="1" baseline="0" dirty="0" smtClean="0">
                          <a:solidFill>
                            <a:schemeClr val="tx1"/>
                          </a:solidFill>
                          <a:latin typeface="+mn-lt"/>
                          <a:ea typeface="Times New Roman"/>
                          <a:cs typeface="Times New Roman"/>
                        </a:rPr>
                        <a:t>  </a:t>
                      </a:r>
                      <a:r>
                        <a:rPr lang="es-GT" sz="1000" b="0" i="1" baseline="0" dirty="0" smtClean="0">
                          <a:solidFill>
                            <a:schemeClr val="tx1"/>
                          </a:solidFill>
                          <a:latin typeface="+mn-lt"/>
                          <a:ea typeface="Times New Roman"/>
                          <a:cs typeface="Times New Roman"/>
                        </a:rPr>
                        <a:t>RI.5.3</a:t>
                      </a:r>
                      <a:endParaRPr lang="es-GT" sz="1000" b="1" dirty="0" smtClean="0">
                        <a:solidFill>
                          <a:schemeClr val="tx1"/>
                        </a:solidFill>
                        <a:latin typeface="+mn-lt"/>
                        <a:ea typeface="Calibri"/>
                        <a:cs typeface="Times New Roman"/>
                      </a:endParaRPr>
                    </a:p>
                  </a:txBody>
                  <a:tcPr marL="97155" marR="97155" marT="47897" marB="47897" anchor="ctr">
                    <a:solidFill>
                      <a:schemeClr val="bg1"/>
                    </a:solidFill>
                  </a:tcPr>
                </a:tc>
                <a:tc gridSpan="2">
                  <a:txBody>
                    <a:bodyPr/>
                    <a:lstStyle/>
                    <a:p>
                      <a:pPr>
                        <a:lnSpc>
                          <a:spcPct val="100000"/>
                        </a:lnSpc>
                        <a:spcAft>
                          <a:spcPts val="0"/>
                        </a:spcAft>
                      </a:pPr>
                      <a:r>
                        <a:rPr lang="es-GT" sz="1600" b="1" i="0" dirty="0" smtClean="0">
                          <a:solidFill>
                            <a:schemeClr val="tx1"/>
                          </a:solidFill>
                        </a:rPr>
                        <a:t>2</a:t>
                      </a:r>
                      <a:endParaRPr lang="es-GT" sz="1600" b="1" i="0"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a:lnSpc>
                          <a:spcPct val="100000"/>
                        </a:lnSpc>
                        <a:spcAft>
                          <a:spcPts val="0"/>
                        </a:spcAft>
                      </a:pPr>
                      <a:r>
                        <a:rPr lang="es-GT" sz="1600" b="1" i="0" dirty="0" smtClean="0">
                          <a:solidFill>
                            <a:schemeClr val="tx1"/>
                          </a:solidFill>
                        </a:rPr>
                        <a:t>1</a:t>
                      </a:r>
                      <a:endParaRPr lang="es-GT" sz="1600" b="1" i="0"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a:lnSpc>
                          <a:spcPct val="100000"/>
                        </a:lnSpc>
                        <a:spcAft>
                          <a:spcPts val="0"/>
                        </a:spcAft>
                      </a:pPr>
                      <a:r>
                        <a:rPr lang="es-GT" sz="1600" b="1" i="0" dirty="0" smtClean="0">
                          <a:solidFill>
                            <a:schemeClr val="tx1"/>
                          </a:solidFill>
                        </a:rPr>
                        <a:t>0</a:t>
                      </a:r>
                      <a:endParaRPr lang="es-GT" sz="1600" b="1" i="0" dirty="0">
                        <a:solidFill>
                          <a:schemeClr val="tx1"/>
                        </a:solidFill>
                      </a:endParaRPr>
                    </a:p>
                  </a:txBody>
                  <a:tcPr marL="97155" marR="97155" marT="47897" marB="47897">
                    <a:solidFill>
                      <a:schemeClr val="bg1"/>
                    </a:solidFill>
                  </a:tcPr>
                </a:tc>
                <a:tc hMerge="1">
                  <a:txBody>
                    <a:bodyPr/>
                    <a:lstStyle/>
                    <a:p>
                      <a:endParaRPr lang="es-MX"/>
                    </a:p>
                  </a:txBody>
                  <a:tcPr/>
                </a:tc>
              </a:tr>
              <a:tr h="303119">
                <a:tc>
                  <a:txBody>
                    <a:bodyPr/>
                    <a:lstStyle/>
                    <a:p>
                      <a:pPr algn="ctr">
                        <a:lnSpc>
                          <a:spcPct val="100000"/>
                        </a:lnSpc>
                        <a:spcAft>
                          <a:spcPts val="0"/>
                        </a:spcAft>
                      </a:pPr>
                      <a:r>
                        <a:rPr lang="es-GT" sz="1500" b="1" dirty="0" smtClean="0">
                          <a:solidFill>
                            <a:schemeClr val="tx1"/>
                          </a:solidFill>
                        </a:rPr>
                        <a:t>16</a:t>
                      </a:r>
                      <a:endParaRPr lang="es-GT"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1" dirty="0" smtClean="0">
                          <a:solidFill>
                            <a:schemeClr val="tx1"/>
                          </a:solidFill>
                        </a:rPr>
                        <a:t>Yo puedo analizar las conexiones entre dos o vatios conceptos.  </a:t>
                      </a:r>
                      <a:r>
                        <a:rPr lang="es-GT" sz="1000" b="0" i="1" dirty="0" smtClean="0">
                          <a:solidFill>
                            <a:schemeClr val="tx1"/>
                          </a:solidFill>
                          <a:latin typeface="+mn-lt"/>
                          <a:ea typeface="+mn-ea"/>
                          <a:cs typeface="+mn-cs"/>
                        </a:rPr>
                        <a:t>RI.5.3</a:t>
                      </a:r>
                      <a:endParaRPr lang="es-GT" sz="1000" b="1"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r>
                        <a:rPr lang="es-GT" sz="1600" b="1" i="0" dirty="0" smtClean="0">
                          <a:solidFill>
                            <a:schemeClr val="tx1"/>
                          </a:solidFill>
                        </a:rPr>
                        <a:t>3</a:t>
                      </a:r>
                      <a:endParaRPr lang="es-GT" sz="1600" b="1" i="0" dirty="0">
                        <a:solidFill>
                          <a:schemeClr val="tx1"/>
                        </a:solidFill>
                      </a:endParaRPr>
                    </a:p>
                  </a:txBody>
                  <a:tcPr marL="97155" marR="97155" marT="47897" marB="47897">
                    <a:solidFill>
                      <a:schemeClr val="bg1"/>
                    </a:solidFill>
                  </a:tcPr>
                </a:tc>
                <a:tc gridSpan="2">
                  <a:txBody>
                    <a:bodyPr/>
                    <a:lstStyle/>
                    <a:p>
                      <a:pPr>
                        <a:lnSpc>
                          <a:spcPct val="100000"/>
                        </a:lnSpc>
                        <a:spcAft>
                          <a:spcPts val="0"/>
                        </a:spcAft>
                      </a:pPr>
                      <a:r>
                        <a:rPr lang="es-GT" sz="1600" b="1" i="0" dirty="0" smtClean="0">
                          <a:solidFill>
                            <a:schemeClr val="tx1"/>
                          </a:solidFill>
                        </a:rPr>
                        <a:t>2</a:t>
                      </a:r>
                      <a:endParaRPr lang="es-GT" sz="1600" b="1" i="0"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a:lnSpc>
                          <a:spcPct val="100000"/>
                        </a:lnSpc>
                        <a:spcAft>
                          <a:spcPts val="0"/>
                        </a:spcAft>
                      </a:pPr>
                      <a:r>
                        <a:rPr lang="es-GT" sz="1600" b="1" i="0" dirty="0" smtClean="0">
                          <a:solidFill>
                            <a:schemeClr val="tx1"/>
                          </a:solidFill>
                        </a:rPr>
                        <a:t>1</a:t>
                      </a:r>
                      <a:endParaRPr lang="es-GT" sz="1600" b="1" i="0" dirty="0">
                        <a:solidFill>
                          <a:schemeClr val="tx1"/>
                        </a:solidFill>
                      </a:endParaRPr>
                    </a:p>
                  </a:txBody>
                  <a:tcPr marL="97155" marR="97155" marT="47897" marB="47897">
                    <a:solidFill>
                      <a:schemeClr val="bg1"/>
                    </a:solidFill>
                  </a:tcPr>
                </a:tc>
                <a:tc hMerge="1">
                  <a:txBody>
                    <a:bodyPr/>
                    <a:lstStyle/>
                    <a:p>
                      <a:endParaRPr lang="es-MX"/>
                    </a:p>
                  </a:txBody>
                  <a:tcPr/>
                </a:tc>
                <a:tc>
                  <a:txBody>
                    <a:bodyPr/>
                    <a:lstStyle/>
                    <a:p>
                      <a:r>
                        <a:rPr lang="es-GT" sz="1600" b="1" i="0" dirty="0" smtClean="0">
                          <a:solidFill>
                            <a:schemeClr val="tx1"/>
                          </a:solidFill>
                        </a:rPr>
                        <a:t>0</a:t>
                      </a:r>
                      <a:endParaRPr lang="es-GT" sz="1600" b="1" i="0" dirty="0">
                        <a:solidFill>
                          <a:schemeClr val="tx1"/>
                        </a:solidFill>
                      </a:endParaRPr>
                    </a:p>
                  </a:txBody>
                  <a:tcPr marL="97155" marR="97155" marT="47897" marB="47897">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24345289"/>
              </p:ext>
            </p:extLst>
          </p:nvPr>
        </p:nvGraphicFramePr>
        <p:xfrm>
          <a:off x="457200" y="760630"/>
          <a:ext cx="6934201" cy="3750304"/>
        </p:xfrm>
        <a:graphic>
          <a:graphicData uri="http://schemas.openxmlformats.org/drawingml/2006/table">
            <a:tbl>
              <a:tblPr firstRow="1" bandRow="1">
                <a:tableStyleId>{5940675A-B579-460E-94D1-54222C63F5DA}</a:tableStyleId>
              </a:tblPr>
              <a:tblGrid>
                <a:gridCol w="552448"/>
                <a:gridCol w="5146811"/>
                <a:gridCol w="282412"/>
                <a:gridCol w="157531"/>
                <a:gridCol w="177528"/>
                <a:gridCol w="177528"/>
                <a:gridCol w="157531"/>
                <a:gridCol w="282412"/>
              </a:tblGrid>
              <a:tr h="324394">
                <a:tc gridSpan="8">
                  <a:txBody>
                    <a:bodyPr/>
                    <a:lstStyle/>
                    <a:p>
                      <a:pPr algn="ctr">
                        <a:lnSpc>
                          <a:spcPct val="100000"/>
                        </a:lnSpc>
                        <a:spcAft>
                          <a:spcPts val="0"/>
                        </a:spcAft>
                      </a:pPr>
                      <a:r>
                        <a:rPr lang="en-US" sz="1500" b="1" dirty="0" smtClean="0"/>
                        <a:t>Texto</a:t>
                      </a:r>
                      <a:r>
                        <a:rPr lang="en-US" sz="1500" b="1" baseline="0" dirty="0" smtClean="0"/>
                        <a:t> literario</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sz="1000"/>
                    </a:p>
                  </a:txBody>
                  <a:tcP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08686">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citar detalles del texto para apoyar </a:t>
                      </a:r>
                      <a:r>
                        <a:rPr lang="es-MX" sz="1000" b="1" strike="noStrike" dirty="0" smtClean="0">
                          <a:solidFill>
                            <a:schemeClr val="tx1"/>
                          </a:solidFill>
                        </a:rPr>
                        <a:t>inferencias</a:t>
                      </a:r>
                      <a:r>
                        <a:rPr lang="es-MX" sz="1000" b="1" dirty="0" smtClean="0">
                          <a:solidFill>
                            <a:schemeClr val="tx1"/>
                          </a:solidFill>
                        </a:rPr>
                        <a:t>. </a:t>
                      </a:r>
                      <a:r>
                        <a:rPr kumimoji="0" lang="en-US" sz="1000" b="0" i="1" u="none" strike="noStrike" kern="1200" cap="none" spc="0" normalizeH="0" baseline="0" noProof="0" dirty="0" smtClean="0">
                          <a:ln>
                            <a:noFill/>
                          </a:ln>
                          <a:solidFill>
                            <a:schemeClr val="tx1"/>
                          </a:solidFill>
                          <a:effectLst/>
                          <a:uLnTx/>
                          <a:uFillTx/>
                          <a:latin typeface="+mn-lt"/>
                          <a:ea typeface="Calibri"/>
                          <a:cs typeface="Times New Roman"/>
                        </a:rPr>
                        <a:t>RL.5.1</a:t>
                      </a:r>
                      <a:endPar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solidFill>
                          <a:schemeClr val="tx1"/>
                        </a:solidFill>
                      </a:endParaRPr>
                    </a:p>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35090">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citar para</a:t>
                      </a:r>
                      <a:r>
                        <a:rPr lang="es-MX" sz="1000" b="1" baseline="0" dirty="0" smtClean="0">
                          <a:solidFill>
                            <a:schemeClr val="tx1"/>
                          </a:solidFill>
                        </a:rPr>
                        <a:t> </a:t>
                      </a:r>
                      <a:r>
                        <a:rPr lang="es-MX" sz="1000" b="1" dirty="0" smtClean="0">
                          <a:solidFill>
                            <a:schemeClr val="tx1"/>
                          </a:solidFill>
                        </a:rPr>
                        <a:t>explicar lo que dice el texto o </a:t>
                      </a:r>
                      <a:r>
                        <a:rPr lang="es-MX" sz="1000" b="1" strike="noStrike" dirty="0" smtClean="0">
                          <a:solidFill>
                            <a:schemeClr val="tx1"/>
                          </a:solidFill>
                        </a:rPr>
                        <a:t>cuando se hacen inferencias.</a:t>
                      </a:r>
                      <a:r>
                        <a:rPr lang="es-MX" sz="1000" b="1" dirty="0" smtClean="0">
                          <a:solidFill>
                            <a:schemeClr val="tx1"/>
                          </a:solidFill>
                        </a:rPr>
                        <a:t> </a:t>
                      </a:r>
                      <a:r>
                        <a:rPr lang="en-US" sz="1000" b="0" i="1" dirty="0" smtClean="0">
                          <a:solidFill>
                            <a:schemeClr val="tx1"/>
                          </a:solidFill>
                          <a:effectLst/>
                          <a:latin typeface="+mn-lt"/>
                          <a:ea typeface="Calibri"/>
                          <a:cs typeface="Times New Roman"/>
                        </a:rPr>
                        <a:t>RL.5.1</a:t>
                      </a:r>
                      <a:endParaRPr lang="en-US"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solidFill>
                          <a:schemeClr val="tx1"/>
                        </a:solidFill>
                      </a:endParaRPr>
                    </a:p>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91696">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s-MX" sz="1000" b="1" dirty="0" smtClean="0">
                          <a:solidFill>
                            <a:schemeClr val="tx1"/>
                          </a:solidFill>
                        </a:rPr>
                        <a:t>Yo</a:t>
                      </a:r>
                      <a:r>
                        <a:rPr lang="es-MX" sz="1000" b="1" baseline="0" dirty="0" smtClean="0">
                          <a:solidFill>
                            <a:schemeClr val="tx1"/>
                          </a:solidFill>
                        </a:rPr>
                        <a:t> </a:t>
                      </a:r>
                      <a:r>
                        <a:rPr lang="es-MX" sz="1000" b="1" dirty="0" smtClean="0">
                          <a:solidFill>
                            <a:schemeClr val="tx1"/>
                          </a:solidFill>
                        </a:rPr>
                        <a:t>utilizo datos como evidencia de apoyo para responder preguntas</a:t>
                      </a:r>
                      <a:r>
                        <a:rPr lang="en-US" sz="1000" b="1" baseline="0" dirty="0" smtClean="0">
                          <a:solidFill>
                            <a:schemeClr val="tx1"/>
                          </a:solidFill>
                          <a:effectLst/>
                          <a:latin typeface="+mn-lt"/>
                          <a:ea typeface="Times New Roman"/>
                          <a:cs typeface="Times New Roman"/>
                        </a:rPr>
                        <a:t>.  </a:t>
                      </a:r>
                      <a:r>
                        <a:rPr lang="en-US" sz="1000" b="0" i="1" dirty="0" smtClean="0">
                          <a:solidFill>
                            <a:schemeClr val="tx1"/>
                          </a:solidFill>
                          <a:effectLst/>
                          <a:latin typeface="+mn-lt"/>
                          <a:ea typeface="Times New Roman"/>
                          <a:cs typeface="Times New Roman"/>
                        </a:rPr>
                        <a:t>RL.5.2</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28600">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identificar el tema por</a:t>
                      </a:r>
                      <a:r>
                        <a:rPr lang="es-MX" sz="1000" b="1" baseline="0" dirty="0" smtClean="0">
                          <a:solidFill>
                            <a:schemeClr val="tx1"/>
                          </a:solidFill>
                        </a:rPr>
                        <a:t> medio de </a:t>
                      </a:r>
                      <a:r>
                        <a:rPr lang="es-MX" sz="1000" b="1" dirty="0" smtClean="0">
                          <a:solidFill>
                            <a:schemeClr val="tx1"/>
                          </a:solidFill>
                        </a:rPr>
                        <a:t>los detalles en el texto. </a:t>
                      </a:r>
                      <a:r>
                        <a:rPr lang="en-US" sz="1000" b="0" i="1" dirty="0" smtClean="0">
                          <a:solidFill>
                            <a:schemeClr val="tx1"/>
                          </a:solidFill>
                          <a:effectLst/>
                          <a:latin typeface="+mn-lt"/>
                          <a:ea typeface="Calibri"/>
                          <a:cs typeface="Times New Roman"/>
                        </a:rPr>
                        <a:t>RL.5.2</a:t>
                      </a:r>
                      <a:endParaRPr lang="en-US" sz="1000" b="1" dirty="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solidFill>
                          <a:schemeClr val="tx1"/>
                        </a:solidFill>
                      </a:endParaRPr>
                    </a:p>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08686">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Yo</a:t>
                      </a:r>
                      <a:r>
                        <a:rPr lang="es-ES" sz="1000" b="1" baseline="0" dirty="0" smtClean="0">
                          <a:solidFill>
                            <a:schemeClr val="tx1"/>
                          </a:solidFill>
                        </a:rPr>
                        <a:t> p</a:t>
                      </a:r>
                      <a:r>
                        <a:rPr lang="es-ES" sz="1000" b="1" dirty="0" smtClean="0">
                          <a:solidFill>
                            <a:schemeClr val="tx1"/>
                          </a:solidFill>
                        </a:rPr>
                        <a:t>uedo responder preguntas descriptivas</a:t>
                      </a:r>
                      <a:r>
                        <a:rPr lang="es-ES" sz="1000" b="1" baseline="0" dirty="0" smtClean="0">
                          <a:solidFill>
                            <a:schemeClr val="tx1"/>
                          </a:solidFill>
                        </a:rPr>
                        <a:t> </a:t>
                      </a:r>
                      <a:r>
                        <a:rPr lang="es-ES" sz="1000" b="1" dirty="0" smtClean="0">
                          <a:solidFill>
                            <a:schemeClr val="tx1"/>
                          </a:solidFill>
                        </a:rPr>
                        <a:t>acerca de dos o más personajes, ambiente/escenarios o </a:t>
                      </a:r>
                      <a:r>
                        <a:rPr lang="es-ES" sz="1000" b="1" strike="noStrike" dirty="0" smtClean="0">
                          <a:solidFill>
                            <a:schemeClr val="tx1"/>
                          </a:solidFill>
                        </a:rPr>
                        <a:t> acontecimientos</a:t>
                      </a:r>
                      <a:r>
                        <a:rPr lang="es-ES" sz="1000" b="1" dirty="0" smtClean="0">
                          <a:solidFill>
                            <a:schemeClr val="tx1"/>
                          </a:solidFill>
                        </a:rPr>
                        <a:t>. </a:t>
                      </a:r>
                      <a:r>
                        <a:rPr lang="en-US" sz="1000" b="0" i="1" dirty="0" smtClean="0">
                          <a:solidFill>
                            <a:schemeClr val="tx1"/>
                          </a:solidFill>
                          <a:latin typeface="+mn-lt"/>
                          <a:ea typeface="Calibri"/>
                          <a:cs typeface="Times New Roman"/>
                        </a:rPr>
                        <a:t>RL.5.3</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23494">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localizar detalles descriptivos específicos que comparan o contrastan el</a:t>
                      </a:r>
                      <a:r>
                        <a:rPr lang="es-MX" sz="1000" b="1" baseline="0" dirty="0" smtClean="0">
                          <a:solidFill>
                            <a:schemeClr val="tx1"/>
                          </a:solidFill>
                        </a:rPr>
                        <a:t> ambiente/escenario, </a:t>
                      </a:r>
                      <a:r>
                        <a:rPr lang="es-MX" sz="1000" b="1" strike="noStrike" baseline="0" dirty="0" smtClean="0">
                          <a:solidFill>
                            <a:schemeClr val="tx1"/>
                          </a:solidFill>
                        </a:rPr>
                        <a:t>acontecimientos</a:t>
                      </a:r>
                      <a:r>
                        <a:rPr lang="es-MX" sz="1000" b="1" baseline="0" dirty="0" smtClean="0">
                          <a:solidFill>
                            <a:schemeClr val="tx1"/>
                          </a:solidFill>
                        </a:rPr>
                        <a:t> o personajes.  </a:t>
                      </a:r>
                      <a:r>
                        <a:rPr lang="en-US" sz="1000" b="0" i="1" dirty="0" smtClean="0">
                          <a:solidFill>
                            <a:schemeClr val="tx1"/>
                          </a:solidFill>
                          <a:latin typeface="+mn-lt"/>
                          <a:ea typeface="Calibri"/>
                          <a:cs typeface="Times New Roman"/>
                        </a:rPr>
                        <a:t>RL.5.3</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solidFill>
                          <a:schemeClr val="tx1"/>
                        </a:solidFill>
                      </a:endParaRPr>
                    </a:p>
                    <a:p>
                      <a:pPr>
                        <a:lnSpc>
                          <a:spcPct val="100000"/>
                        </a:lnSpc>
                        <a:spcAft>
                          <a:spcPts val="0"/>
                        </a:spcAft>
                      </a:pPr>
                      <a:endParaRPr lang="en-US" sz="1000" dirty="0">
                        <a:solidFill>
                          <a:schemeClr val="tx1"/>
                        </a:solidFill>
                      </a:endParaRPr>
                    </a:p>
                  </a:txBody>
                  <a:tcPr marL="97155" marR="97155" marT="47897" marB="47897">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5933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localizar detalles para explicar cómo responde un personaje</a:t>
                      </a:r>
                      <a:r>
                        <a:rPr lang="es-MX" sz="1000" b="1" baseline="0" dirty="0" smtClean="0">
                          <a:solidFill>
                            <a:schemeClr val="tx1"/>
                          </a:solidFill>
                        </a:rPr>
                        <a:t> ante los</a:t>
                      </a:r>
                      <a:r>
                        <a:rPr lang="es-MX" sz="1000" b="1" dirty="0" smtClean="0">
                          <a:solidFill>
                            <a:schemeClr val="tx1"/>
                          </a:solidFill>
                        </a:rPr>
                        <a:t> desafíos, o cómo el</a:t>
                      </a:r>
                      <a:r>
                        <a:rPr lang="es-MX" sz="1000" b="1" baseline="0" dirty="0" smtClean="0">
                          <a:solidFill>
                            <a:schemeClr val="tx1"/>
                          </a:solidFill>
                        </a:rPr>
                        <a:t> hablante </a:t>
                      </a:r>
                      <a:r>
                        <a:rPr lang="es-MX" sz="1000" b="1" dirty="0" smtClean="0">
                          <a:solidFill>
                            <a:schemeClr val="tx1"/>
                          </a:solidFill>
                        </a:rPr>
                        <a:t>en un poema reflexiona sobre un tema. </a:t>
                      </a:r>
                      <a:r>
                        <a:rPr lang="en-US" sz="1000" b="1" dirty="0" smtClean="0">
                          <a:solidFill>
                            <a:schemeClr val="tx1"/>
                          </a:solidFill>
                          <a:latin typeface="+mn-lt"/>
                          <a:ea typeface="Calibri"/>
                          <a:cs typeface="Times New Roman"/>
                        </a:rPr>
                        <a:t> </a:t>
                      </a:r>
                      <a:r>
                        <a:rPr lang="en-US" sz="1000" b="0" i="1" dirty="0" smtClean="0">
                          <a:solidFill>
                            <a:schemeClr val="tx1"/>
                          </a:solidFill>
                          <a:latin typeface="+mn-lt"/>
                          <a:ea typeface="Calibri"/>
                          <a:cs typeface="Times New Roman"/>
                        </a:rPr>
                        <a:t>RL.5.2</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gridSpan="2">
                  <a:txBody>
                    <a:bodyPr/>
                    <a:lstStyle/>
                    <a:p>
                      <a:pPr>
                        <a:lnSpc>
                          <a:spcPct val="100000"/>
                        </a:lnSpc>
                        <a:spcAft>
                          <a:spcPts val="0"/>
                        </a:spcAft>
                      </a:pPr>
                      <a:r>
                        <a:rPr lang="en-US" sz="1600" b="1" dirty="0" smtClean="0">
                          <a:solidFill>
                            <a:schemeClr val="tx1"/>
                          </a:solidFill>
                        </a:rPr>
                        <a:t>2</a:t>
                      </a:r>
                      <a:endParaRPr lang="en-US" sz="1600" b="1"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1</a:t>
                      </a:r>
                    </a:p>
                    <a:p>
                      <a:pPr>
                        <a:lnSpc>
                          <a:spcPct val="100000"/>
                        </a:lnSpc>
                        <a:spcAft>
                          <a:spcPts val="0"/>
                        </a:spcAft>
                      </a:pPr>
                      <a:endParaRPr lang="en-US" sz="1600" b="1"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0</a:t>
                      </a:r>
                      <a:endParaRPr lang="en-US" sz="1600" b="1" dirty="0">
                        <a:solidFill>
                          <a:schemeClr val="tx1"/>
                        </a:solidFill>
                      </a:endParaRPr>
                    </a:p>
                  </a:txBody>
                  <a:tcPr marL="97155" marR="97155" marT="47897" marB="47897">
                    <a:solidFill>
                      <a:schemeClr val="bg1"/>
                    </a:solidFill>
                  </a:tcPr>
                </a:tc>
                <a:tc hMerge="1">
                  <a:txBody>
                    <a:bodyPr/>
                    <a:lstStyle/>
                    <a:p>
                      <a:endParaRPr lang="es-MX"/>
                    </a:p>
                  </a:txBody>
                  <a:tcPr/>
                </a:tc>
              </a:tr>
              <a:tr h="40868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Yo</a:t>
                      </a:r>
                      <a:r>
                        <a:rPr lang="es-ES" sz="1000" b="1" baseline="0" dirty="0" smtClean="0">
                          <a:solidFill>
                            <a:schemeClr val="tx1"/>
                          </a:solidFill>
                        </a:rPr>
                        <a:t> p</a:t>
                      </a:r>
                      <a:r>
                        <a:rPr lang="es-ES" sz="1000" b="1" dirty="0" smtClean="0">
                          <a:solidFill>
                            <a:schemeClr val="tx1"/>
                          </a:solidFill>
                        </a:rPr>
                        <a:t>uedo conectar ideas sobre 2 personajes, ambiente/escenarios o </a:t>
                      </a:r>
                      <a:r>
                        <a:rPr lang="es-ES" sz="1000" b="1" strike="noStrike" dirty="0" smtClean="0">
                          <a:solidFill>
                            <a:schemeClr val="tx1"/>
                          </a:solidFill>
                        </a:rPr>
                        <a:t>acontecimientos con</a:t>
                      </a:r>
                      <a:r>
                        <a:rPr lang="es-ES" sz="1000" b="1" dirty="0" smtClean="0">
                          <a:solidFill>
                            <a:schemeClr val="tx1"/>
                          </a:solidFill>
                        </a:rPr>
                        <a:t> evidencia textual. </a:t>
                      </a:r>
                      <a:r>
                        <a:rPr lang="en-US" sz="1000" b="0" i="1" dirty="0" smtClean="0">
                          <a:solidFill>
                            <a:schemeClr val="tx1"/>
                          </a:solidFill>
                          <a:latin typeface="+mn-lt"/>
                          <a:ea typeface="Calibri"/>
                          <a:cs typeface="Times New Roman"/>
                        </a:rPr>
                        <a:t>RL.5.3</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r>
                        <a:rPr lang="en-US" sz="1600" b="1" dirty="0" smtClean="0">
                          <a:solidFill>
                            <a:schemeClr val="tx1"/>
                          </a:solidFill>
                        </a:rPr>
                        <a:t>3</a:t>
                      </a:r>
                      <a:endParaRPr lang="en-US" sz="1600" b="1" dirty="0">
                        <a:solidFill>
                          <a:schemeClr val="tx1"/>
                        </a:solidFill>
                      </a:endParaRPr>
                    </a:p>
                  </a:txBody>
                  <a:tcPr marL="97155" marR="97155" marT="47897" marB="47897">
                    <a:solidFill>
                      <a:schemeClr val="bg1"/>
                    </a:solidFill>
                  </a:tcPr>
                </a:tc>
                <a:tc gridSpan="2">
                  <a:txBody>
                    <a:bodyPr/>
                    <a:lstStyle/>
                    <a:p>
                      <a:pPr>
                        <a:lnSpc>
                          <a:spcPct val="100000"/>
                        </a:lnSpc>
                        <a:spcAft>
                          <a:spcPts val="0"/>
                        </a:spcAft>
                      </a:pPr>
                      <a:r>
                        <a:rPr lang="en-US" sz="1600" b="1" dirty="0" smtClean="0">
                          <a:solidFill>
                            <a:schemeClr val="tx1"/>
                          </a:solidFill>
                        </a:rPr>
                        <a:t>2</a:t>
                      </a:r>
                      <a:endParaRPr lang="en-US" sz="1600" b="1" dirty="0">
                        <a:solidFill>
                          <a:schemeClr val="tx1"/>
                        </a:solidFill>
                      </a:endParaRPr>
                    </a:p>
                  </a:txBody>
                  <a:tcPr marL="97155" marR="97155" marT="47897" marB="47897">
                    <a:solidFill>
                      <a:schemeClr val="bg1"/>
                    </a:solidFill>
                  </a:tcPr>
                </a:tc>
                <a:tc hMerge="1">
                  <a:txBody>
                    <a:bodyPr/>
                    <a:lstStyle/>
                    <a:p>
                      <a:endParaRPr lang="es-MX"/>
                    </a:p>
                  </a:txBody>
                  <a:tcPr/>
                </a:tc>
                <a:tc gridSpan="2">
                  <a:txBody>
                    <a:bodyPr/>
                    <a:lstStyle/>
                    <a:p>
                      <a:pPr>
                        <a:lnSpc>
                          <a:spcPct val="100000"/>
                        </a:lnSpc>
                        <a:spcAft>
                          <a:spcPts val="0"/>
                        </a:spcAft>
                      </a:pPr>
                      <a:r>
                        <a:rPr lang="en-US" sz="1600" b="1" dirty="0" smtClean="0">
                          <a:solidFill>
                            <a:schemeClr val="tx1"/>
                          </a:solidFill>
                        </a:rPr>
                        <a:t>1</a:t>
                      </a:r>
                      <a:endParaRPr lang="en-US" sz="1600" b="1" dirty="0">
                        <a:solidFill>
                          <a:schemeClr val="tx1"/>
                        </a:solidFill>
                      </a:endParaRPr>
                    </a:p>
                  </a:txBody>
                  <a:tcPr marL="97155" marR="97155" marT="47897" marB="47897">
                    <a:solidFill>
                      <a:schemeClr val="bg1"/>
                    </a:solidFill>
                  </a:tcPr>
                </a:tc>
                <a:tc hMerge="1">
                  <a:txBody>
                    <a:bodyPr/>
                    <a:lstStyle/>
                    <a:p>
                      <a:endParaRPr lang="es-MX" dirty="0"/>
                    </a:p>
                  </a:txBody>
                  <a:tcPr/>
                </a:tc>
                <a:tc>
                  <a:txBody>
                    <a:bodyPr/>
                    <a:lstStyle/>
                    <a:p>
                      <a:pPr>
                        <a:lnSpc>
                          <a:spcPct val="100000"/>
                        </a:lnSpc>
                        <a:spcAft>
                          <a:spcPts val="0"/>
                        </a:spcAft>
                      </a:pPr>
                      <a:r>
                        <a:rPr lang="en-US" sz="1600" b="1" dirty="0" smtClean="0">
                          <a:solidFill>
                            <a:schemeClr val="tx1"/>
                          </a:solidFill>
                        </a:rPr>
                        <a:t>0</a:t>
                      </a:r>
                      <a:endParaRPr lang="en-US" sz="1600" b="1" dirty="0">
                        <a:solidFill>
                          <a:schemeClr val="tx1"/>
                        </a:solidFill>
                      </a:endParaRPr>
                    </a:p>
                  </a:txBody>
                  <a:tcPr marL="97155" marR="97155" marT="47897" marB="47897">
                    <a:solidFill>
                      <a:schemeClr val="bg1"/>
                    </a:solidFill>
                  </a:tcPr>
                </a:tc>
              </a:tr>
            </a:tbl>
          </a:graphicData>
        </a:graphic>
      </p:graphicFrame>
      <p:sp>
        <p:nvSpPr>
          <p:cNvPr id="6" name="Curved Down Arrow 5"/>
          <p:cNvSpPr/>
          <p:nvPr/>
        </p:nvSpPr>
        <p:spPr>
          <a:xfrm rot="723699">
            <a:off x="5790449" y="4614910"/>
            <a:ext cx="1232697" cy="36658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7" name="Curved Down Arrow 6"/>
          <p:cNvSpPr/>
          <p:nvPr/>
        </p:nvSpPr>
        <p:spPr>
          <a:xfrm rot="1081135">
            <a:off x="5741469" y="791266"/>
            <a:ext cx="1232697" cy="36658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9" name="TextBox 8"/>
          <p:cNvSpPr txBox="1"/>
          <p:nvPr/>
        </p:nvSpPr>
        <p:spPr>
          <a:xfrm>
            <a:off x="609602" y="123566"/>
            <a:ext cx="5797196" cy="659387"/>
          </a:xfrm>
          <a:prstGeom prst="rect">
            <a:avLst/>
          </a:prstGeom>
          <a:noFill/>
        </p:spPr>
        <p:txBody>
          <a:bodyPr wrap="square" rtlCol="0">
            <a:spAutoFit/>
          </a:bodyPr>
          <a:lstStyle/>
          <a:p>
            <a:r>
              <a:rPr lang="es-ES" sz="1200" b="1" u="sng" dirty="0" smtClean="0"/>
              <a:t>Puntuación del estudiante: </a:t>
            </a:r>
          </a:p>
          <a:p>
            <a:r>
              <a:rPr lang="es-ES" sz="1200" dirty="0" smtClean="0"/>
              <a:t>Colorea </a:t>
            </a:r>
            <a:r>
              <a:rPr lang="es-ES" sz="1200" dirty="0"/>
              <a:t>la casilla de color verde si tu respuesta </a:t>
            </a:r>
            <a:r>
              <a:rPr lang="es-ES" sz="1200" dirty="0" smtClean="0"/>
              <a:t>está </a:t>
            </a:r>
            <a:r>
              <a:rPr lang="es-ES" sz="1200" dirty="0"/>
              <a:t>correcta. </a:t>
            </a:r>
            <a:endParaRPr lang="es-ES" sz="1200" dirty="0" smtClean="0"/>
          </a:p>
          <a:p>
            <a:r>
              <a:rPr lang="es-ES" sz="1200" dirty="0" smtClean="0"/>
              <a:t>Colorea </a:t>
            </a:r>
            <a:r>
              <a:rPr lang="es-ES" sz="1200" dirty="0"/>
              <a:t>la casilla de color rojo si tu respuesta </a:t>
            </a:r>
            <a:r>
              <a:rPr lang="es-ES" sz="1200" dirty="0" smtClean="0"/>
              <a:t>está </a:t>
            </a:r>
            <a:r>
              <a:rPr lang="es-ES" sz="1200" dirty="0"/>
              <a:t>incorrecta</a:t>
            </a:r>
            <a:r>
              <a:rPr lang="en-US" sz="1200" dirty="0" smtClean="0"/>
              <a:t>.</a:t>
            </a:r>
            <a:endParaRPr lang="en-US" sz="1200" dirty="0"/>
          </a:p>
        </p:txBody>
      </p:sp>
      <p:graphicFrame>
        <p:nvGraphicFramePr>
          <p:cNvPr id="10" name="Table 9"/>
          <p:cNvGraphicFramePr>
            <a:graphicFrameLocks noGrp="1"/>
          </p:cNvGraphicFramePr>
          <p:nvPr>
            <p:extLst>
              <p:ext uri="{D42A27DB-BD31-4B8C-83A1-F6EECF244321}">
                <p14:modId xmlns:p14="http://schemas.microsoft.com/office/powerpoint/2010/main" val="470965504"/>
              </p:ext>
            </p:extLst>
          </p:nvPr>
        </p:nvGraphicFramePr>
        <p:xfrm>
          <a:off x="457200" y="7543800"/>
          <a:ext cx="6934202" cy="1957599"/>
        </p:xfrm>
        <a:graphic>
          <a:graphicData uri="http://schemas.openxmlformats.org/drawingml/2006/table">
            <a:tbl>
              <a:tblPr firstRow="1" bandRow="1">
                <a:tableStyleId>{5940675A-B579-460E-94D1-54222C63F5DA}</a:tableStyleId>
              </a:tblPr>
              <a:tblGrid>
                <a:gridCol w="552450"/>
                <a:gridCol w="5175281"/>
                <a:gridCol w="308417"/>
                <a:gridCol w="308417"/>
                <a:gridCol w="308417"/>
                <a:gridCol w="281220"/>
              </a:tblGrid>
              <a:tr h="330947">
                <a:tc gridSpan="6">
                  <a:txBody>
                    <a:bodyPr/>
                    <a:lstStyle/>
                    <a:p>
                      <a:pPr algn="ctr">
                        <a:lnSpc>
                          <a:spcPct val="100000"/>
                        </a:lnSpc>
                        <a:spcAft>
                          <a:spcPts val="0"/>
                        </a:spcAft>
                      </a:pPr>
                      <a:r>
                        <a:rPr lang="en-US" sz="1500" b="1" dirty="0" smtClean="0">
                          <a:solidFill>
                            <a:schemeClr val="tx1"/>
                          </a:solidFill>
                        </a:rPr>
                        <a:t>Escritura</a:t>
                      </a:r>
                      <a:endParaRPr lang="en-US" sz="1500" b="1" dirty="0">
                        <a:solidFill>
                          <a:schemeClr val="tx1"/>
                        </a:solidFill>
                      </a:endParaRPr>
                    </a:p>
                  </a:txBody>
                  <a:tcPr marL="97155" marR="97155" marT="47897" marB="478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1" dirty="0">
                        <a:effectLst/>
                        <a:latin typeface="+mn-lt"/>
                        <a:ea typeface="Calibri"/>
                        <a:cs typeface="Times New Roman"/>
                      </a:endParaRPr>
                    </a:p>
                  </a:txBody>
                  <a:tcPr marL="97155" marR="97155" marT="47897" marB="47897" anchor="ctr">
                    <a:lnL w="12700" cmpd="sng">
                      <a:noFill/>
                    </a:lnL>
                    <a:lnR w="12700" cmpd="sng">
                      <a:noFill/>
                    </a:lnR>
                    <a:solidFill>
                      <a:schemeClr val="bg1"/>
                    </a:solidFill>
                  </a:tcPr>
                </a:tc>
                <a:tc hMerge="1">
                  <a:txBody>
                    <a:bodyPr/>
                    <a:lstStyle/>
                    <a:p>
                      <a:pPr>
                        <a:lnSpc>
                          <a:spcPct val="100000"/>
                        </a:lnSpc>
                        <a:spcAft>
                          <a:spcPts val="0"/>
                        </a:spcAft>
                      </a:pPr>
                      <a:endParaRPr lang="en-US" sz="1000" i="1" dirty="0"/>
                    </a:p>
                  </a:txBody>
                  <a:tcPr marL="97155" marR="97155" marT="47897" marB="4789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08686">
                <a:tc>
                  <a:txBody>
                    <a:bodyPr/>
                    <a:lstStyle/>
                    <a:p>
                      <a:pPr algn="ctr">
                        <a:lnSpc>
                          <a:spcPct val="100000"/>
                        </a:lnSpc>
                        <a:spcAft>
                          <a:spcPts val="0"/>
                        </a:spcAft>
                      </a:pPr>
                      <a:r>
                        <a:rPr lang="en-US" sz="1500" b="1" dirty="0" smtClean="0">
                          <a:solidFill>
                            <a:schemeClr val="tx1"/>
                          </a:solidFill>
                        </a:rPr>
                        <a:t>17</a:t>
                      </a:r>
                      <a:endParaRPr lang="en-US" sz="1500" b="1" dirty="0">
                        <a:solidFill>
                          <a:schemeClr val="tx1"/>
                        </a:solidFill>
                      </a:endParaRPr>
                    </a:p>
                  </a:txBody>
                  <a:tcPr marL="97155" marR="97155" marT="47897" marB="47897" anchor="ctr">
                    <a:lnT w="1270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introducir un tema o título de un libro, establecer una opinión y crear una estructura </a:t>
                      </a:r>
                      <a:r>
                        <a:rPr lang="es-MX" sz="1000" b="1" strike="noStrike" dirty="0" smtClean="0">
                          <a:solidFill>
                            <a:schemeClr val="tx1"/>
                          </a:solidFill>
                        </a:rPr>
                        <a:t>organizacional</a:t>
                      </a:r>
                      <a:r>
                        <a:rPr lang="es-MX" sz="1000" b="1" dirty="0" smtClean="0">
                          <a:solidFill>
                            <a:schemeClr val="tx1"/>
                          </a:solidFill>
                        </a:rPr>
                        <a:t> que apoya mi </a:t>
                      </a:r>
                      <a:r>
                        <a:rPr lang="es-MX" sz="1000" b="1" strike="noStrike" dirty="0" smtClean="0">
                          <a:solidFill>
                            <a:schemeClr val="tx1"/>
                          </a:solidFill>
                        </a:rPr>
                        <a:t>propósito</a:t>
                      </a:r>
                      <a:r>
                        <a:rPr lang="es-MX" sz="1000" b="1" dirty="0" smtClean="0">
                          <a:solidFill>
                            <a:schemeClr val="tx1"/>
                          </a:solidFill>
                        </a:rPr>
                        <a:t>. </a:t>
                      </a:r>
                      <a:r>
                        <a:rPr lang="es-MX" sz="1000" b="0" i="1" kern="1200" dirty="0" smtClean="0">
                          <a:solidFill>
                            <a:schemeClr val="tx1"/>
                          </a:solidFill>
                          <a:latin typeface="+mn-lt"/>
                          <a:ea typeface="+mn-ea"/>
                          <a:cs typeface="+mn-cs"/>
                        </a:rPr>
                        <a:t>W.5.1a</a:t>
                      </a:r>
                      <a:endParaRPr lang="en-US" sz="1000" b="0" i="1" kern="1200" dirty="0" smtClean="0">
                        <a:solidFill>
                          <a:schemeClr val="tx1"/>
                        </a:solidFill>
                        <a:latin typeface="+mn-lt"/>
                        <a:ea typeface="+mn-ea"/>
                        <a:cs typeface="+mn-cs"/>
                      </a:endParaRPr>
                    </a:p>
                  </a:txBody>
                  <a:tcPr marL="97155" marR="97155" marT="47897" marB="47897" anchor="ctr">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0" dirty="0" smtClean="0">
                          <a:solidFill>
                            <a:schemeClr val="tx1"/>
                          </a:solidFill>
                        </a:rPr>
                        <a:t>3</a:t>
                      </a:r>
                      <a:endParaRPr lang="en-US" sz="1600" b="1" i="0" dirty="0">
                        <a:solidFill>
                          <a:schemeClr val="tx1"/>
                        </a:solidFill>
                      </a:endParaRPr>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0" dirty="0" smtClean="0">
                          <a:solidFill>
                            <a:schemeClr val="tx1"/>
                          </a:solidFill>
                        </a:rPr>
                        <a:t>2</a:t>
                      </a:r>
                      <a:endParaRPr lang="en-US" sz="1600" b="1" i="0" dirty="0">
                        <a:solidFill>
                          <a:schemeClr val="tx1"/>
                        </a:solidFill>
                      </a:endParaRPr>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0" dirty="0" smtClean="0">
                          <a:solidFill>
                            <a:schemeClr val="tx1"/>
                          </a:solidFill>
                        </a:rPr>
                        <a:t>1</a:t>
                      </a:r>
                      <a:endParaRPr lang="en-US" sz="1600" b="1" i="0" dirty="0">
                        <a:solidFill>
                          <a:schemeClr val="tx1"/>
                        </a:solidFill>
                      </a:endParaRPr>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0" dirty="0" smtClean="0">
                          <a:solidFill>
                            <a:schemeClr val="tx1"/>
                          </a:solidFill>
                        </a:rPr>
                        <a:t>0</a:t>
                      </a:r>
                      <a:endParaRPr lang="en-US" sz="1600" b="1" i="0" dirty="0">
                        <a:solidFill>
                          <a:schemeClr val="tx1"/>
                        </a:solidFill>
                      </a:endParaRPr>
                    </a:p>
                  </a:txBody>
                  <a:tcPr marL="97155" marR="97155" marT="47897" marB="47897">
                    <a:lnT w="12700" cap="flat" cmpd="sng" algn="ctr">
                      <a:solidFill>
                        <a:schemeClr val="tx1"/>
                      </a:solidFill>
                      <a:prstDash val="solid"/>
                      <a:round/>
                      <a:headEnd type="none" w="med" len="med"/>
                      <a:tailEnd type="none" w="med" len="med"/>
                    </a:lnT>
                    <a:solidFill>
                      <a:schemeClr val="bg1"/>
                    </a:solidFill>
                  </a:tcPr>
                </a:tc>
              </a:tr>
              <a:tr h="408686">
                <a:tc>
                  <a:txBody>
                    <a:bodyPr/>
                    <a:lstStyle/>
                    <a:p>
                      <a:pPr algn="ctr">
                        <a:lnSpc>
                          <a:spcPct val="100000"/>
                        </a:lnSpc>
                        <a:spcAft>
                          <a:spcPts val="0"/>
                        </a:spcAft>
                      </a:pPr>
                      <a:r>
                        <a:rPr lang="en-US" sz="1500" b="1" dirty="0" smtClean="0">
                          <a:solidFill>
                            <a:schemeClr val="tx1"/>
                          </a:solidFill>
                        </a:rPr>
                        <a:t>18</a:t>
                      </a:r>
                      <a:endParaRPr lang="en-US"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a:t>
                      </a:r>
                      <a:r>
                        <a:rPr lang="es-MX" sz="1000" b="1" baseline="0" dirty="0" smtClean="0">
                          <a:solidFill>
                            <a:schemeClr val="tx1"/>
                          </a:solidFill>
                        </a:rPr>
                        <a:t> p</a:t>
                      </a:r>
                      <a:r>
                        <a:rPr lang="es-MX" sz="1000" b="1" dirty="0" smtClean="0">
                          <a:solidFill>
                            <a:schemeClr val="tx1"/>
                          </a:solidFill>
                        </a:rPr>
                        <a:t>uedo proporcionar razones que son apoyadas por hechos y detalles,</a:t>
                      </a:r>
                      <a:r>
                        <a:rPr lang="es-MX" sz="1000" b="1" baseline="0" dirty="0" smtClean="0">
                          <a:solidFill>
                            <a:schemeClr val="tx1"/>
                          </a:solidFill>
                        </a:rPr>
                        <a:t> </a:t>
                      </a:r>
                      <a:r>
                        <a:rPr lang="es-MX" sz="1000" b="1" dirty="0" smtClean="0">
                          <a:solidFill>
                            <a:schemeClr val="tx1"/>
                          </a:solidFill>
                        </a:rPr>
                        <a:t>y ordenadas lógicamente. </a:t>
                      </a:r>
                      <a:r>
                        <a:rPr lang="es-MX" sz="1000" b="0" i="1" kern="1200" dirty="0" smtClean="0">
                          <a:solidFill>
                            <a:schemeClr val="tx1"/>
                          </a:solidFill>
                          <a:latin typeface="+mn-lt"/>
                          <a:ea typeface="+mn-ea"/>
                          <a:cs typeface="+mn-cs"/>
                        </a:rPr>
                        <a:t>W.5.1b</a:t>
                      </a:r>
                      <a:endParaRPr lang="en-US" sz="1000" b="0" i="1" kern="1200" dirty="0" smtClean="0">
                        <a:solidFill>
                          <a:schemeClr val="tx1"/>
                        </a:solidFill>
                        <a:latin typeface="+mn-lt"/>
                        <a:ea typeface="+mn-ea"/>
                        <a:cs typeface="+mn-cs"/>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0947">
                <a:tc>
                  <a:txBody>
                    <a:bodyPr/>
                    <a:lstStyle/>
                    <a:p>
                      <a:pPr algn="ctr">
                        <a:lnSpc>
                          <a:spcPct val="100000"/>
                        </a:lnSpc>
                        <a:spcAft>
                          <a:spcPts val="0"/>
                        </a:spcAft>
                      </a:pPr>
                      <a:r>
                        <a:rPr lang="en-US" sz="1500" b="1" dirty="0" smtClean="0">
                          <a:solidFill>
                            <a:schemeClr val="tx1"/>
                          </a:solidFill>
                        </a:rPr>
                        <a:t>19</a:t>
                      </a:r>
                      <a:endParaRPr lang="en-US"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 puedo ampliar, combinar y/o reducir oraciones por motivo de significado,</a:t>
                      </a:r>
                      <a:r>
                        <a:rPr lang="es-MX" sz="1000" b="1" baseline="0" dirty="0" smtClean="0">
                          <a:solidFill>
                            <a:schemeClr val="tx1"/>
                          </a:solidFill>
                        </a:rPr>
                        <a:t> </a:t>
                      </a:r>
                      <a:r>
                        <a:rPr lang="es-MX" sz="1000" b="1" dirty="0" smtClean="0">
                          <a:solidFill>
                            <a:schemeClr val="tx1"/>
                          </a:solidFill>
                        </a:rPr>
                        <a:t>interés o estilo. </a:t>
                      </a:r>
                      <a:r>
                        <a:rPr lang="es-MX" sz="1000" b="0" i="1" kern="1200" dirty="0" smtClean="0">
                          <a:solidFill>
                            <a:schemeClr val="tx1"/>
                          </a:solidFill>
                          <a:latin typeface="+mn-lt"/>
                          <a:ea typeface="+mn-ea"/>
                          <a:cs typeface="+mn-cs"/>
                        </a:rPr>
                        <a:t>L.5.3a</a:t>
                      </a:r>
                      <a:endParaRPr lang="en-US" sz="1000" b="0" i="1" kern="1200" dirty="0" smtClean="0">
                        <a:solidFill>
                          <a:schemeClr val="tx1"/>
                        </a:solidFill>
                        <a:latin typeface="+mn-lt"/>
                        <a:ea typeface="+mn-ea"/>
                        <a:cs typeface="+mn-cs"/>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08686">
                <a:tc>
                  <a:txBody>
                    <a:bodyPr/>
                    <a:lstStyle/>
                    <a:p>
                      <a:pPr algn="ctr">
                        <a:lnSpc>
                          <a:spcPct val="100000"/>
                        </a:lnSpc>
                        <a:spcAft>
                          <a:spcPts val="0"/>
                        </a:spcAft>
                      </a:pPr>
                      <a:r>
                        <a:rPr lang="en-US" sz="1500" b="1" dirty="0" smtClean="0">
                          <a:solidFill>
                            <a:schemeClr val="tx1"/>
                          </a:solidFill>
                        </a:rPr>
                        <a:t>20</a:t>
                      </a:r>
                      <a:endParaRPr lang="en-US" sz="15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1" dirty="0" smtClean="0">
                          <a:solidFill>
                            <a:schemeClr val="tx1"/>
                          </a:solidFill>
                        </a:rPr>
                        <a:t>Yo puedo usar los tiempos  verbales para </a:t>
                      </a:r>
                      <a:r>
                        <a:rPr lang="es-MX" sz="1000" b="1" strike="noStrike" dirty="0" smtClean="0">
                          <a:solidFill>
                            <a:schemeClr val="tx1"/>
                          </a:solidFill>
                        </a:rPr>
                        <a:t>expresar distintos tiempos</a:t>
                      </a:r>
                      <a:r>
                        <a:rPr lang="es-MX" sz="1000" b="1" dirty="0" smtClean="0">
                          <a:solidFill>
                            <a:schemeClr val="tx1"/>
                          </a:solidFill>
                        </a:rPr>
                        <a:t>, secuencias, estados y condiciones. </a:t>
                      </a:r>
                      <a:r>
                        <a:rPr lang="es-MX" sz="1000" b="0" i="1" kern="1200" dirty="0" smtClean="0">
                          <a:solidFill>
                            <a:schemeClr val="tx1"/>
                          </a:solidFill>
                          <a:latin typeface="+mn-lt"/>
                          <a:ea typeface="+mn-ea"/>
                          <a:cs typeface="+mn-cs"/>
                        </a:rPr>
                        <a:t>L.5.1c</a:t>
                      </a:r>
                      <a:endParaRPr lang="en-US" sz="1000" b="0" i="1" kern="1200" dirty="0" smtClean="0">
                        <a:solidFill>
                          <a:schemeClr val="tx1"/>
                        </a:solidFill>
                        <a:latin typeface="+mn-lt"/>
                        <a:ea typeface="+mn-ea"/>
                        <a:cs typeface="+mn-cs"/>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15837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839068"/>
            <a:ext cx="6758818" cy="3084159"/>
          </a:xfrm>
          <a:prstGeom prst="rect">
            <a:avLst/>
          </a:prstGeom>
          <a:noFill/>
        </p:spPr>
        <p:txBody>
          <a:bodyPr wrap="square" lIns="101264" tIns="50632" rIns="101264" bIns="50632" rtlCol="0">
            <a:spAutoFit/>
          </a:bodyPr>
          <a:lstStyle/>
          <a:p>
            <a:pPr lvl="0"/>
            <a:r>
              <a:rPr lang="es-419" sz="1781" b="1" u="sng" dirty="0">
                <a:solidFill>
                  <a:prstClr val="black"/>
                </a:solidFill>
              </a:rPr>
              <a:t>Instrucciones</a:t>
            </a:r>
            <a:endParaRPr lang="es-419" sz="1571" dirty="0"/>
          </a:p>
          <a:p>
            <a:r>
              <a:rPr lang="es-419" sz="1152" dirty="0"/>
              <a:t>Las </a:t>
            </a:r>
            <a:r>
              <a:rPr lang="es-419" sz="1152" dirty="0" smtClean="0"/>
              <a:t>Evaluaciones </a:t>
            </a:r>
            <a:r>
              <a:rPr lang="es-419" sz="1152" dirty="0"/>
              <a:t>de HSD para las </a:t>
            </a:r>
            <a:r>
              <a:rPr lang="es-419" sz="1152" dirty="0" smtClean="0"/>
              <a:t>escuela</a:t>
            </a:r>
            <a:r>
              <a:rPr lang="en-US" sz="1152" dirty="0" smtClean="0"/>
              <a:t>s</a:t>
            </a:r>
            <a:r>
              <a:rPr lang="es-419" sz="1152" dirty="0" smtClean="0"/>
              <a:t> </a:t>
            </a:r>
            <a:r>
              <a:rPr lang="es-419" sz="1152" dirty="0"/>
              <a:t>primarias no ofrecen un guión para el maestro, ni son por tiempo. Son una herramienta para tomar decisiones informadas relacionadas con la instrucción.  </a:t>
            </a:r>
          </a:p>
          <a:p>
            <a:endParaRPr lang="es-419" sz="1152" dirty="0"/>
          </a:p>
          <a:p>
            <a:r>
              <a:rPr lang="es-419" sz="1152" dirty="0"/>
              <a:t>Todos los estudiantes deben “avanzar hacia" el punto en que puedan tomar las evaluaciones independientemente, pero muchos necesitarán estrategias que los ayuden a desarrollar académicamente.</a:t>
            </a:r>
          </a:p>
          <a:p>
            <a:endParaRPr lang="es-419" sz="1152" dirty="0"/>
          </a:p>
          <a:p>
            <a:r>
              <a:rPr lang="es-419" sz="1152"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pPr algn="ctr"/>
            <a:r>
              <a:rPr lang="es-419" sz="1152" dirty="0"/>
              <a:t/>
            </a:r>
            <a:br>
              <a:rPr lang="es-419" sz="1152" dirty="0"/>
            </a:br>
            <a:r>
              <a:rPr lang="es-419" sz="1467" b="1" u="sng" dirty="0"/>
              <a:t>Conectando la evaluación con la enseñanza en el salón de clases</a:t>
            </a:r>
          </a:p>
          <a:p>
            <a:r>
              <a:rPr lang="es-419" sz="1152"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764314" y="159658"/>
            <a:ext cx="2315029"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152" b="1" dirty="0">
                <a:solidFill>
                  <a:schemeClr val="tx1"/>
                </a:solidFill>
              </a:rPr>
              <a:t>Ordenar en la Imprenta de HSD…</a:t>
            </a:r>
          </a:p>
          <a:p>
            <a:r>
              <a:rPr lang="en-US" sz="838" dirty="0">
                <a:solidFill>
                  <a:schemeClr val="tx1"/>
                </a:solidFill>
                <a:hlinkClick r:id="rId2"/>
              </a:rPr>
              <a:t>http://www.hsd.k12.or.us/Departments/PrintShop/WebSubmissionForms.aspx</a:t>
            </a:r>
            <a:endParaRPr lang="en-US" sz="838" dirty="0">
              <a:solidFill>
                <a:schemeClr val="tx1"/>
              </a:solidFill>
            </a:endParaRPr>
          </a:p>
          <a:p>
            <a:endParaRPr lang="en-US" sz="838" dirty="0">
              <a:solidFill>
                <a:schemeClr val="tx1"/>
              </a:solidFill>
            </a:endParaRPr>
          </a:p>
        </p:txBody>
      </p:sp>
      <p:graphicFrame>
        <p:nvGraphicFramePr>
          <p:cNvPr id="5" name="Table 4"/>
          <p:cNvGraphicFramePr>
            <a:graphicFrameLocks noGrp="1"/>
          </p:cNvGraphicFramePr>
          <p:nvPr>
            <p:extLst/>
          </p:nvPr>
        </p:nvGraphicFramePr>
        <p:xfrm>
          <a:off x="533400" y="3926399"/>
          <a:ext cx="6545943" cy="5622834"/>
        </p:xfrm>
        <a:graphic>
          <a:graphicData uri="http://schemas.openxmlformats.org/drawingml/2006/table">
            <a:tbl>
              <a:tblPr firstRow="1" bandRow="1">
                <a:tableStyleId>{5940675A-B579-460E-94D1-54222C63F5DA}</a:tableStyleId>
              </a:tblPr>
              <a:tblGrid>
                <a:gridCol w="2394857"/>
                <a:gridCol w="4151086"/>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000" b="1" i="1" noProof="0" dirty="0" smtClean="0"/>
                        <a:t>Componentes de la evaluación como prácticas</a:t>
                      </a:r>
                      <a:r>
                        <a:rPr lang="es-419" sz="1000" b="1" i="1" baseline="0" noProof="0" dirty="0" smtClean="0"/>
                        <a:t> de rutina en el salón de clases</a:t>
                      </a:r>
                      <a:r>
                        <a:rPr lang="es-419" sz="1000" noProof="0" dirty="0" smtClean="0"/>
                        <a:t> </a:t>
                      </a:r>
                    </a:p>
                  </a:txBody>
                  <a:tcPr marL="95794" marR="95794"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s-419" sz="1000" b="1" i="1" noProof="0" dirty="0" smtClean="0"/>
                        <a:t>Componentes de la evaluación </a:t>
                      </a:r>
                      <a:endParaRPr lang="es-419" sz="1000" b="1" noProof="0" dirty="0"/>
                    </a:p>
                  </a:txBody>
                  <a:tcPr marL="95794" marR="95794" marT="47897" marB="47897">
                    <a:solidFill>
                      <a:schemeClr val="accent3">
                        <a:lumMod val="20000"/>
                        <a:lumOff val="80000"/>
                      </a:schemeClr>
                    </a:solidFill>
                  </a:tcPr>
                </a:tc>
                <a:tc>
                  <a:txBody>
                    <a:bodyPr/>
                    <a:lstStyle/>
                    <a:p>
                      <a:pPr algn="ctr"/>
                      <a:r>
                        <a:rPr lang="es-419" sz="1000" b="1" noProof="0" dirty="0" smtClean="0"/>
                        <a:t>Componentes de enseñanza</a:t>
                      </a:r>
                      <a:endParaRPr lang="es-419" sz="1000" b="1" noProof="0" dirty="0"/>
                    </a:p>
                  </a:txBody>
                  <a:tcPr marL="95794" marR="95794" marT="47897" marB="47897">
                    <a:solidFill>
                      <a:schemeClr val="accent3">
                        <a:lumMod val="20000"/>
                        <a:lumOff val="80000"/>
                      </a:schemeClr>
                    </a:solidFill>
                  </a:tcPr>
                </a:tc>
              </a:tr>
              <a:tr h="239486">
                <a:tc>
                  <a:txBody>
                    <a:bodyPr/>
                    <a:lstStyle/>
                    <a:p>
                      <a:r>
                        <a:rPr lang="es-419" sz="900" noProof="0" dirty="0" smtClean="0"/>
                        <a:t>Pre-evaluaciones</a:t>
                      </a:r>
                      <a:endParaRPr lang="es-419" sz="900" noProof="0" dirty="0"/>
                    </a:p>
                  </a:txBody>
                  <a:tcPr marL="95794" marR="95794"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noProof="0" dirty="0" smtClean="0"/>
                        <a:t>Utilizar las </a:t>
                      </a:r>
                      <a:r>
                        <a:rPr lang="es-419" sz="900" b="1" noProof="0" dirty="0" smtClean="0">
                          <a:solidFill>
                            <a:schemeClr val="tx1"/>
                          </a:solidFill>
                        </a:rPr>
                        <a:t>Tareas de progresión del aprendizaje</a:t>
                      </a:r>
                      <a:r>
                        <a:rPr lang="es-419" sz="900" b="1" baseline="0" noProof="0" dirty="0" smtClean="0">
                          <a:solidFill>
                            <a:schemeClr val="tx1"/>
                          </a:solidFill>
                        </a:rPr>
                        <a:t> </a:t>
                      </a:r>
                      <a:r>
                        <a:rPr lang="es-419" sz="900" baseline="0" noProof="0" dirty="0" smtClean="0"/>
                        <a:t>DOK por niveles para monitorear el dominio de los estándares.</a:t>
                      </a:r>
                      <a:endParaRPr lang="es-419" sz="900" noProof="0" dirty="0" smtClean="0"/>
                    </a:p>
                  </a:txBody>
                  <a:tcPr marL="95794" marR="95794" marT="47897" marB="47897" anchor="ctr">
                    <a:solidFill>
                      <a:schemeClr val="bg1"/>
                    </a:solidFill>
                  </a:tcPr>
                </a:tc>
              </a:tr>
              <a:tr h="239486">
                <a:tc>
                  <a:txBody>
                    <a:bodyPr/>
                    <a:lstStyle/>
                    <a:p>
                      <a:r>
                        <a:rPr lang="es-419" sz="900" noProof="0" dirty="0" smtClean="0"/>
                        <a:t>Nivel DOK estándar </a:t>
                      </a:r>
                      <a:endParaRPr lang="es-419" sz="900" noProof="0" dirty="0"/>
                    </a:p>
                  </a:txBody>
                  <a:tcPr marL="95794" marR="95794" marT="47897" marB="47897">
                    <a:solidFill>
                      <a:schemeClr val="bg1"/>
                    </a:solidFill>
                  </a:tcPr>
                </a:tc>
                <a:tc vMerge="1">
                  <a:txBody>
                    <a:bodyPr/>
                    <a:lstStyle/>
                    <a:p>
                      <a:endParaRPr lang="en-US" sz="900" dirty="0"/>
                    </a:p>
                  </a:txBody>
                  <a:tcPr>
                    <a:solidFill>
                      <a:schemeClr val="bg1"/>
                    </a:solidFill>
                  </a:tcPr>
                </a:tc>
              </a:tr>
              <a:tr h="239486">
                <a:tc>
                  <a:txBody>
                    <a:bodyPr/>
                    <a:lstStyle/>
                    <a:p>
                      <a:r>
                        <a:rPr lang="es-419" sz="900" noProof="0" dirty="0" smtClean="0"/>
                        <a:t>50% texto</a:t>
                      </a:r>
                      <a:r>
                        <a:rPr lang="es-419" sz="900" baseline="0" noProof="0" dirty="0" smtClean="0"/>
                        <a:t> literario y 50% texto informativo</a:t>
                      </a:r>
                      <a:endParaRPr lang="es-419" sz="900" noProof="0" dirty="0"/>
                    </a:p>
                  </a:txBody>
                  <a:tcPr marL="95794" marR="95794" marT="47897" marB="47897">
                    <a:solidFill>
                      <a:schemeClr val="bg1"/>
                    </a:solidFill>
                  </a:tcPr>
                </a:tc>
                <a:tc>
                  <a:txBody>
                    <a:bodyPr/>
                    <a:lstStyle/>
                    <a:p>
                      <a:r>
                        <a:rPr lang="es-419" sz="900" noProof="0" dirty="0" smtClean="0"/>
                        <a:t>Los</a:t>
                      </a:r>
                      <a:r>
                        <a:rPr lang="es-419" sz="900" baseline="0" noProof="0" dirty="0" smtClean="0"/>
                        <a:t> estudiantes tienen igual acceso a ambos tipos de textos.</a:t>
                      </a:r>
                      <a:endParaRPr lang="es-419" sz="900" noProof="0" dirty="0"/>
                    </a:p>
                  </a:txBody>
                  <a:tcPr marL="95794" marR="95794" marT="47897" marB="47897">
                    <a:solidFill>
                      <a:schemeClr val="bg1"/>
                    </a:solidFill>
                  </a:tcPr>
                </a:tc>
              </a:tr>
              <a:tr h="383177">
                <a:tc>
                  <a:txBody>
                    <a:bodyPr/>
                    <a:lstStyle/>
                    <a:p>
                      <a:r>
                        <a:rPr lang="es-419" sz="900" noProof="0" dirty="0" smtClean="0"/>
                        <a:t>Texto</a:t>
                      </a:r>
                      <a:r>
                        <a:rPr lang="es-419" sz="900" baseline="0" noProof="0" dirty="0" smtClean="0"/>
                        <a:t> a nivel de grado de rico contenido </a:t>
                      </a:r>
                      <a:endParaRPr lang="es-419" sz="900" noProof="0" dirty="0"/>
                    </a:p>
                  </a:txBody>
                  <a:tcPr marL="95794" marR="95794" marT="47897" marB="47897">
                    <a:solidFill>
                      <a:schemeClr val="bg1"/>
                    </a:solidFill>
                  </a:tcPr>
                </a:tc>
                <a:tc>
                  <a:txBody>
                    <a:bodyPr/>
                    <a:lstStyle/>
                    <a:p>
                      <a:r>
                        <a:rPr lang="es-419" sz="900" noProof="0" dirty="0" smtClean="0"/>
                        <a:t>Todos los estudiantes leen textos a nivel de grado; textos ricos en contenido  (con las estrategias de enseñanza necesarias).</a:t>
                      </a:r>
                      <a:endParaRPr lang="es-419" sz="900" noProof="0" dirty="0"/>
                    </a:p>
                  </a:txBody>
                  <a:tcPr marL="95794" marR="95794" marT="47897" marB="47897">
                    <a:solidFill>
                      <a:schemeClr val="bg1"/>
                    </a:solidFill>
                  </a:tcPr>
                </a:tc>
              </a:tr>
              <a:tr h="383177">
                <a:tc>
                  <a:txBody>
                    <a:bodyPr/>
                    <a:lstStyle/>
                    <a:p>
                      <a:r>
                        <a:rPr lang="es-419" sz="900" noProof="0" dirty="0" smtClean="0"/>
                        <a:t>Vocabulario académico estándar</a:t>
                      </a:r>
                      <a:endParaRPr lang="es-419" sz="900" baseline="0" noProof="0" dirty="0" smtClean="0"/>
                    </a:p>
                    <a:p>
                      <a:r>
                        <a:rPr lang="es-419" sz="900" baseline="0" noProof="0" dirty="0" smtClean="0"/>
                        <a:t>Vocabulario de contenido</a:t>
                      </a:r>
                      <a:endParaRPr lang="es-419" sz="900" noProof="0" dirty="0"/>
                    </a:p>
                  </a:txBody>
                  <a:tcPr marL="95794" marR="95794" marT="47897" marB="47897" anchor="ctr">
                    <a:solidFill>
                      <a:schemeClr val="bg1"/>
                    </a:solidFill>
                  </a:tcPr>
                </a:tc>
                <a:tc>
                  <a:txBody>
                    <a:bodyPr/>
                    <a:lstStyle/>
                    <a:p>
                      <a:r>
                        <a:rPr lang="es-419" sz="900" noProof="0" dirty="0" smtClean="0"/>
                        <a:t>Hacer preguntas utilizando</a:t>
                      </a:r>
                      <a:r>
                        <a:rPr lang="es-419" sz="900" baseline="0" noProof="0" dirty="0" smtClean="0"/>
                        <a:t> el vocabulario estándar, así como vocabulario de contenido.</a:t>
                      </a:r>
                      <a:endParaRPr lang="es-419" sz="900" noProof="0" dirty="0"/>
                    </a:p>
                  </a:txBody>
                  <a:tcPr marL="95794" marR="95794" marT="47897" marB="47897" anchor="ctr">
                    <a:solidFill>
                      <a:schemeClr val="bg1"/>
                    </a:solidFill>
                  </a:tcPr>
                </a:tc>
              </a:tr>
              <a:tr h="239486">
                <a:tc>
                  <a:txBody>
                    <a:bodyPr/>
                    <a:lstStyle/>
                    <a:p>
                      <a:r>
                        <a:rPr lang="es-419" sz="900" noProof="0" dirty="0" smtClean="0"/>
                        <a:t>Preguntas dependientes del texto</a:t>
                      </a:r>
                      <a:endParaRPr lang="es-419" sz="900" noProof="0" dirty="0"/>
                    </a:p>
                  </a:txBody>
                  <a:tcPr marL="95794" marR="95794" marT="47897" marB="47897">
                    <a:solidFill>
                      <a:schemeClr val="bg1"/>
                    </a:solidFill>
                  </a:tcPr>
                </a:tc>
                <a:tc>
                  <a:txBody>
                    <a:bodyPr/>
                    <a:lstStyle/>
                    <a:p>
                      <a:r>
                        <a:rPr lang="es-419" sz="900" noProof="0" dirty="0" smtClean="0"/>
                        <a:t>Hacer preguntas que</a:t>
                      </a:r>
                      <a:r>
                        <a:rPr lang="es-419" sz="900" baseline="0" noProof="0" dirty="0" smtClean="0"/>
                        <a:t> dependen del texto, utilizando los niveles </a:t>
                      </a:r>
                      <a:r>
                        <a:rPr lang="en-US" sz="900" baseline="0" noProof="0" dirty="0" smtClean="0"/>
                        <a:t>DOK de </a:t>
                      </a:r>
                      <a:r>
                        <a:rPr lang="en-US" sz="900" baseline="0" noProof="0" dirty="0" err="1" smtClean="0"/>
                        <a:t>los</a:t>
                      </a:r>
                      <a:r>
                        <a:rPr lang="en-US" sz="900" baseline="0" noProof="0" dirty="0" smtClean="0"/>
                        <a:t> </a:t>
                      </a:r>
                      <a:r>
                        <a:rPr lang="es-419" sz="900" baseline="0" noProof="0" dirty="0" smtClean="0"/>
                        <a:t>estándares.</a:t>
                      </a:r>
                      <a:endParaRPr lang="es-419" sz="900" noProof="0" dirty="0"/>
                    </a:p>
                  </a:txBody>
                  <a:tcPr marL="95794" marR="95794" marT="47897" marB="47897">
                    <a:solidFill>
                      <a:schemeClr val="bg1"/>
                    </a:solidFill>
                  </a:tcPr>
                </a:tc>
              </a:tr>
              <a:tr h="383177">
                <a:tc>
                  <a:txBody>
                    <a:bodyPr/>
                    <a:lstStyle/>
                    <a:p>
                      <a:r>
                        <a:rPr lang="es-419" sz="900" noProof="0" dirty="0" smtClean="0"/>
                        <a:t>Respuestas de</a:t>
                      </a:r>
                      <a:r>
                        <a:rPr lang="es-419" sz="900" baseline="0" noProof="0" dirty="0" smtClean="0"/>
                        <a:t> selección múltiple y respuestas construidas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tienen muchas oportunidades para responder preguntas de selección múltiple o de respuesta construida</a:t>
                      </a:r>
                      <a:r>
                        <a:rPr lang="es-419" sz="900" noProof="0" dirty="0" smtClean="0"/>
                        <a:t>.</a:t>
                      </a:r>
                      <a:endParaRPr lang="es-419" sz="900" noProof="0" dirty="0"/>
                    </a:p>
                  </a:txBody>
                  <a:tcPr marL="95794" marR="95794" marT="47897" marB="47897" anchor="ctr">
                    <a:solidFill>
                      <a:schemeClr val="bg1"/>
                    </a:solidFill>
                  </a:tcPr>
                </a:tc>
              </a:tr>
              <a:tr h="526869">
                <a:tc>
                  <a:txBody>
                    <a:bodyPr/>
                    <a:lstStyle/>
                    <a:p>
                      <a:r>
                        <a:rPr lang="es-419" sz="900" noProof="0" dirty="0" smtClean="0"/>
                        <a:t>Lectura con objetivo (con un propósito)</a:t>
                      </a:r>
                      <a:endParaRPr lang="es-419" sz="900" noProof="0" dirty="0"/>
                    </a:p>
                  </a:txBody>
                  <a:tcPr marL="95794" marR="95794" marT="47897" marB="47897" anchor="ctr">
                    <a:solidFill>
                      <a:schemeClr val="bg1"/>
                    </a:solidFill>
                  </a:tcPr>
                </a:tc>
                <a:tc>
                  <a:txBody>
                    <a:bodyPr/>
                    <a:lstStyle/>
                    <a:p>
                      <a:r>
                        <a:rPr lang="es-419" sz="900" noProof="0" dirty="0" smtClean="0"/>
                        <a:t>Evaluar </a:t>
                      </a:r>
                      <a:r>
                        <a:rPr lang="es-419" sz="900" baseline="0" noProof="0" dirty="0" smtClean="0"/>
                        <a:t>la comprensión utilizando textos nunca antes vistos (sin embargo el tema o tópico debe ser a nivel de grado, “agradable” o familiar) y las rúbricas de lectura.</a:t>
                      </a:r>
                      <a:endParaRPr lang="es-419" sz="900" noProof="0" dirty="0"/>
                    </a:p>
                  </a:txBody>
                  <a:tcPr marL="95794" marR="95794" marT="47897" marB="47897" anchor="ctr">
                    <a:solidFill>
                      <a:schemeClr val="bg1"/>
                    </a:solidFill>
                  </a:tcPr>
                </a:tc>
              </a:tr>
              <a:tr h="383177">
                <a:tc>
                  <a:txBody>
                    <a:bodyPr/>
                    <a:lstStyle/>
                    <a:p>
                      <a:r>
                        <a:rPr lang="es-419" sz="900" noProof="0" dirty="0" smtClean="0"/>
                        <a:t>Tomar notas</a:t>
                      </a:r>
                      <a:endParaRPr lang="es-419" sz="900" noProof="0" dirty="0"/>
                    </a:p>
                  </a:txBody>
                  <a:tcPr marL="95794" marR="95794" marT="47897" marB="47897" anchor="ctr">
                    <a:solidFill>
                      <a:schemeClr val="bg1"/>
                    </a:solidFill>
                  </a:tcPr>
                </a:tc>
                <a:tc>
                  <a:txBody>
                    <a:bodyPr/>
                    <a:lstStyle/>
                    <a:p>
                      <a:r>
                        <a:rPr lang="es-419" sz="900" noProof="0" dirty="0" smtClean="0"/>
                        <a:t>Los</a:t>
                      </a:r>
                      <a:r>
                        <a:rPr lang="es-419" sz="900" baseline="0" noProof="0" dirty="0" smtClean="0"/>
                        <a:t> estudiantes “toman notas” a medida que leen para identificar la idea central o principal, y sus detalles de apoyo.  </a:t>
                      </a:r>
                      <a:endParaRPr lang="es-419" sz="900" noProof="0" dirty="0"/>
                    </a:p>
                  </a:txBody>
                  <a:tcPr marL="95794" marR="95794" marT="47897" marB="47897" anchor="ctr">
                    <a:solidFill>
                      <a:schemeClr val="bg1"/>
                    </a:solidFill>
                  </a:tcPr>
                </a:tc>
              </a:tr>
              <a:tr h="239486">
                <a:tc>
                  <a:txBody>
                    <a:bodyPr/>
                    <a:lstStyle/>
                    <a:p>
                      <a:r>
                        <a:rPr lang="es-419" sz="900" noProof="0" dirty="0" smtClean="0"/>
                        <a:t>Rúbricas de SBAC en lectura</a:t>
                      </a:r>
                      <a:r>
                        <a:rPr lang="es-419" sz="900" baseline="0" noProof="0" dirty="0" smtClean="0"/>
                        <a:t>/escritura</a:t>
                      </a:r>
                      <a:endParaRPr lang="es-419" sz="900" noProof="0" dirty="0"/>
                    </a:p>
                  </a:txBody>
                  <a:tcPr marL="95794" marR="95794" marT="47897" marB="47897">
                    <a:solidFill>
                      <a:schemeClr val="bg1"/>
                    </a:solidFill>
                  </a:tcPr>
                </a:tc>
                <a:tc>
                  <a:txBody>
                    <a:bodyPr/>
                    <a:lstStyle/>
                    <a:p>
                      <a:r>
                        <a:rPr lang="es-419" sz="900" noProof="0" dirty="0" smtClean="0"/>
                        <a:t>Utilizar </a:t>
                      </a:r>
                      <a:r>
                        <a:rPr lang="es-419" sz="900" baseline="0" noProof="0" dirty="0" smtClean="0"/>
                        <a:t>las rúbricas de </a:t>
                      </a:r>
                      <a:r>
                        <a:rPr lang="es-419" sz="900" noProof="0" dirty="0" smtClean="0"/>
                        <a:t>SBAC para acceder</a:t>
                      </a:r>
                      <a:r>
                        <a:rPr lang="es-419" sz="900" baseline="0" noProof="0" dirty="0" smtClean="0"/>
                        <a:t> a la lectura/escritura.</a:t>
                      </a:r>
                      <a:endParaRPr lang="es-419" sz="900" noProof="0" dirty="0"/>
                    </a:p>
                  </a:txBody>
                  <a:tcPr marL="95794" marR="95794" marT="47897" marB="47897">
                    <a:solidFill>
                      <a:schemeClr val="bg1"/>
                    </a:solidFill>
                  </a:tcPr>
                </a:tc>
              </a:tr>
              <a:tr h="383177">
                <a:tc>
                  <a:txBody>
                    <a:bodyPr/>
                    <a:lstStyle/>
                    <a:p>
                      <a:r>
                        <a:rPr lang="es-419" sz="900" noProof="0" dirty="0" smtClean="0"/>
                        <a:t>Leer para escribir modelos fundamentados en la</a:t>
                      </a:r>
                      <a:r>
                        <a:rPr lang="es-419" sz="900" baseline="0" noProof="0" dirty="0" smtClean="0"/>
                        <a:t> </a:t>
                      </a:r>
                      <a:r>
                        <a:rPr lang="es-419" sz="900" noProof="0" dirty="0" smtClean="0"/>
                        <a:t>evidencia</a:t>
                      </a:r>
                      <a:endParaRPr lang="es-419" sz="900" noProof="0" dirty="0"/>
                    </a:p>
                  </a:txBody>
                  <a:tcPr marL="95794" marR="95794" marT="47897" marB="47897" anchor="ctr">
                    <a:noFill/>
                  </a:tcPr>
                </a:tc>
                <a:tc>
                  <a:txBody>
                    <a:bodyPr/>
                    <a:lstStyle/>
                    <a:p>
                      <a:r>
                        <a:rPr lang="es-419" sz="900" noProof="0" dirty="0" smtClean="0"/>
                        <a:t>Los estudiantes leen, hablan y escriben sobre un tema utilizando evidencia del texto para apoyar inferencias, conclusiones y generalizaciones.</a:t>
                      </a:r>
                      <a:endParaRPr lang="es-419" sz="900" noProof="0" dirty="0"/>
                    </a:p>
                  </a:txBody>
                  <a:tcPr marL="95794" marR="95794" marT="47897" marB="47897" anchor="ctr">
                    <a:solidFill>
                      <a:schemeClr val="bg1"/>
                    </a:solidFill>
                  </a:tcPr>
                </a:tc>
              </a:tr>
              <a:tr h="526869">
                <a:tc>
                  <a:txBody>
                    <a:bodyPr/>
                    <a:lstStyle/>
                    <a:p>
                      <a:r>
                        <a:rPr lang="es-419" sz="900" noProof="0" dirty="0" smtClean="0"/>
                        <a:t>Escribir y revisar</a:t>
                      </a:r>
                      <a:endParaRPr lang="es-419" sz="900" noProof="0" dirty="0"/>
                    </a:p>
                  </a:txBody>
                  <a:tcPr marL="95794" marR="95794" marT="47897" marB="47897" anchor="ctr">
                    <a:solidFill>
                      <a:schemeClr val="bg1"/>
                    </a:solidFill>
                  </a:tcPr>
                </a:tc>
                <a:tc>
                  <a:txBody>
                    <a:bodyPr/>
                    <a:lstStyle/>
                    <a:p>
                      <a:r>
                        <a:rPr lang="es-419" sz="900" noProof="0" dirty="0" smtClean="0"/>
                        <a:t>Los estudiantes revisan textos breves, corrigen la gramática y el lenguaje/vocabulario en contexto, y escriben textos breves (se debe</a:t>
                      </a:r>
                      <a:r>
                        <a:rPr lang="es-419" sz="900" baseline="0" noProof="0" dirty="0" smtClean="0"/>
                        <a:t> utilizar la rúbrica de escritos breves</a:t>
                      </a:r>
                      <a:r>
                        <a:rPr lang="es-419" sz="900" noProof="0" dirty="0" smtClean="0"/>
                        <a:t>).</a:t>
                      </a:r>
                      <a:endParaRPr lang="es-419" sz="900" noProof="0" dirty="0"/>
                    </a:p>
                  </a:txBody>
                  <a:tcPr marL="95794" marR="95794" marT="47897" marB="47897" anchor="ctr">
                    <a:solidFill>
                      <a:schemeClr val="bg1"/>
                    </a:solidFill>
                  </a:tcPr>
                </a:tc>
              </a:tr>
              <a:tr h="814251">
                <a:tc>
                  <a:txBody>
                    <a:bodyPr/>
                    <a:lstStyle/>
                    <a:p>
                      <a:r>
                        <a:rPr lang="es-419" sz="900" noProof="0" dirty="0" smtClean="0"/>
                        <a:t>Tareas</a:t>
                      </a:r>
                      <a:r>
                        <a:rPr lang="es-419" sz="900" baseline="0" noProof="0" dirty="0" smtClean="0"/>
                        <a:t> de rendimiento</a:t>
                      </a:r>
                      <a:endParaRPr lang="es-419" sz="900" noProof="0" dirty="0"/>
                    </a:p>
                  </a:txBody>
                  <a:tcPr marL="95794" marR="95794" marT="47897" marB="47897" anchor="ctr">
                    <a:solidFill>
                      <a:schemeClr val="bg1"/>
                    </a:solidFill>
                  </a:tcPr>
                </a:tc>
                <a:tc>
                  <a:txBody>
                    <a:bodyPr/>
                    <a:lstStyle/>
                    <a:p>
                      <a:r>
                        <a:rPr lang="es-419" sz="9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es-419" sz="900" baseline="0" noProof="0" dirty="0" smtClean="0"/>
                        <a:t> todos los </a:t>
                      </a:r>
                      <a:r>
                        <a:rPr lang="es-419" sz="900" noProof="0" dirty="0" smtClean="0"/>
                        <a:t>criterios.</a:t>
                      </a:r>
                      <a:endParaRPr lang="es-419" sz="900" noProof="0" dirty="0"/>
                    </a:p>
                  </a:txBody>
                  <a:tcPr marL="95794" marR="95794" marT="47897" marB="47897"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3301117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304800" y="304800"/>
            <a:ext cx="7078980" cy="8373898"/>
          </a:xfrm>
          <a:prstGeom prst="rect">
            <a:avLst/>
          </a:prstGeom>
          <a:noFill/>
        </p:spPr>
        <p:txBody>
          <a:bodyPr wrap="square" lIns="95889" tIns="47944" rIns="95889" bIns="47944" rtlCol="0">
            <a:spAutoFit/>
          </a:bodyPr>
          <a:lstStyle/>
          <a:p>
            <a:pPr algn="ctr"/>
            <a:r>
              <a:rPr lang="es-419" sz="1506" b="1" dirty="0" smtClean="0"/>
              <a:t>Determinando textos a nivel de grado</a:t>
            </a:r>
          </a:p>
          <a:p>
            <a:pPr algn="ctr"/>
            <a:endParaRPr lang="es-419" sz="800" b="1" dirty="0" smtClean="0"/>
          </a:p>
          <a:p>
            <a:r>
              <a:rPr lang="es-419" sz="1506" dirty="0" smtClean="0"/>
              <a:t>Un texto a nivel de grado se determina utilizando una combinación tanto de las nuevas escalas cuantitativas como de las medidas cualitativas de los CCSS.</a:t>
            </a:r>
          </a:p>
          <a:p>
            <a:endParaRPr lang="es-419" sz="1506" dirty="0" smtClean="0"/>
          </a:p>
          <a:p>
            <a:r>
              <a:rPr lang="es-419" sz="1506" b="1" dirty="0" smtClean="0"/>
              <a:t>Ejemplo</a:t>
            </a:r>
            <a:r>
              <a:rPr lang="es-419" sz="1506" dirty="0" smtClean="0"/>
              <a:t>:  Si el grado equivalente de un texto es </a:t>
            </a:r>
            <a:r>
              <a:rPr lang="es-419" sz="1788" b="1" dirty="0" smtClean="0">
                <a:solidFill>
                  <a:srgbClr val="0070C0"/>
                </a:solidFill>
              </a:rPr>
              <a:t>6.8</a:t>
            </a:r>
            <a:r>
              <a:rPr lang="es-419" sz="1506" dirty="0" smtClean="0"/>
              <a:t> y tiene una medida </a:t>
            </a:r>
            <a:r>
              <a:rPr lang="es-419" sz="1506" i="1" dirty="0" err="1" smtClean="0"/>
              <a:t>lexile</a:t>
            </a:r>
            <a:r>
              <a:rPr lang="es-419" sz="1506" dirty="0" smtClean="0"/>
              <a:t> de </a:t>
            </a:r>
            <a:r>
              <a:rPr lang="es-419" sz="1788" b="1" dirty="0" smtClean="0">
                <a:solidFill>
                  <a:srgbClr val="0070C0"/>
                </a:solidFill>
              </a:rPr>
              <a:t>970</a:t>
            </a:r>
            <a:r>
              <a:rPr lang="es-419" sz="1506" dirty="0" smtClean="0"/>
              <a:t>, los datos cuantitativos muestran que la ubicación debe ser </a:t>
            </a:r>
            <a:r>
              <a:rPr lang="es-419" sz="1506" b="1" dirty="0" smtClean="0"/>
              <a:t>entre los grados  4 y 8.</a:t>
            </a:r>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r>
              <a:rPr lang="es-419" sz="1506" b="1" dirty="0" smtClean="0"/>
              <a:t>Cuatro medidas </a:t>
            </a:r>
            <a:r>
              <a:rPr lang="es-419" sz="1506" dirty="0" smtClean="0"/>
              <a:t>cualitativas pueden examinarse desde la banda inferior de 4</a:t>
            </a:r>
            <a:r>
              <a:rPr lang="es-419" sz="1506" baseline="30000" dirty="0" smtClean="0"/>
              <a:t>to</a:t>
            </a:r>
            <a:r>
              <a:rPr lang="es-419" sz="1506" dirty="0" smtClean="0"/>
              <a:t> grado  hasta la banda superior de 8</a:t>
            </a:r>
            <a:r>
              <a:rPr lang="es-419" sz="1506" baseline="30000" dirty="0" smtClean="0"/>
              <a:t>vo</a:t>
            </a:r>
            <a:r>
              <a:rPr lang="es-419" sz="1506" dirty="0" smtClean="0"/>
              <a:t> grado para determinar la legibilidad a nivel de grado.</a:t>
            </a:r>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endParaRPr lang="es-419" sz="1506" dirty="0" smtClean="0"/>
          </a:p>
          <a:p>
            <a:r>
              <a:rPr lang="es-419" sz="1506" dirty="0" smtClean="0"/>
              <a:t>La combinación de la escala </a:t>
            </a:r>
            <a:r>
              <a:rPr lang="es-419" sz="1506" b="1" dirty="0" smtClean="0"/>
              <a:t>cuantitativa</a:t>
            </a:r>
            <a:r>
              <a:rPr lang="es-419" sz="1506" dirty="0" smtClean="0"/>
              <a:t> y las medidas </a:t>
            </a:r>
            <a:r>
              <a:rPr lang="es-419" sz="1506" b="1" dirty="0" smtClean="0"/>
              <a:t>cualitativas</a:t>
            </a:r>
            <a:r>
              <a:rPr lang="es-419" sz="1506" dirty="0" smtClean="0"/>
              <a:t>, para este texto en particular, muestra que el mejor nivel de legibilidad para este texto sería 6</a:t>
            </a:r>
            <a:r>
              <a:rPr lang="es-419" sz="1506" baseline="30000" dirty="0" smtClean="0"/>
              <a:t>to </a:t>
            </a:r>
            <a:r>
              <a:rPr lang="es-419" sz="1506" dirty="0" smtClean="0"/>
              <a:t>grado.</a:t>
            </a:r>
          </a:p>
          <a:p>
            <a:endParaRPr lang="es-419" sz="1506" dirty="0"/>
          </a:p>
        </p:txBody>
      </p:sp>
      <p:graphicFrame>
        <p:nvGraphicFramePr>
          <p:cNvPr id="10" name="Table 9"/>
          <p:cNvGraphicFramePr>
            <a:graphicFrameLocks noGrp="1"/>
          </p:cNvGraphicFramePr>
          <p:nvPr>
            <p:extLst/>
          </p:nvPr>
        </p:nvGraphicFramePr>
        <p:xfrm>
          <a:off x="533400" y="1936971"/>
          <a:ext cx="6014720" cy="1909784"/>
        </p:xfrm>
        <a:graphic>
          <a:graphicData uri="http://schemas.openxmlformats.org/drawingml/2006/table">
            <a:tbl>
              <a:tblPr/>
              <a:tblGrid>
                <a:gridCol w="2124794"/>
                <a:gridCol w="1944624"/>
                <a:gridCol w="1945302"/>
              </a:tblGrid>
              <a:tr h="480568">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1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1752">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5975">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8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539">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450" marR="7450" marT="72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88640" y="2723154"/>
            <a:ext cx="3251200" cy="552226"/>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graphicFrame>
        <p:nvGraphicFramePr>
          <p:cNvPr id="14" name="Table 13"/>
          <p:cNvGraphicFramePr>
            <a:graphicFrameLocks noGrp="1"/>
          </p:cNvGraphicFramePr>
          <p:nvPr>
            <p:extLst/>
          </p:nvPr>
        </p:nvGraphicFramePr>
        <p:xfrm>
          <a:off x="254000" y="4585715"/>
          <a:ext cx="6908800" cy="3093366"/>
        </p:xfrm>
        <a:graphic>
          <a:graphicData uri="http://schemas.openxmlformats.org/drawingml/2006/table">
            <a:tbl>
              <a:tblPr firstRow="1" bandRow="1">
                <a:tableStyleId>{5940675A-B579-460E-94D1-54222C63F5DA}</a:tableStyleId>
              </a:tblPr>
              <a:tblGrid>
                <a:gridCol w="1381760"/>
                <a:gridCol w="1451087"/>
                <a:gridCol w="1393713"/>
                <a:gridCol w="1056640"/>
                <a:gridCol w="863600"/>
                <a:gridCol w="762000"/>
              </a:tblGrid>
              <a:tr h="315558">
                <a:tc rowSpan="2">
                  <a:txBody>
                    <a:bodyPr/>
                    <a:lstStyle/>
                    <a:p>
                      <a:pPr algn="ctr"/>
                      <a:endParaRPr lang="es-419" sz="1000" noProof="0" dirty="0" smtClean="0">
                        <a:solidFill>
                          <a:srgbClr val="002060"/>
                        </a:solidFill>
                      </a:endParaRPr>
                    </a:p>
                    <a:p>
                      <a:pPr algn="ctr"/>
                      <a:r>
                        <a:rPr lang="es-419" sz="1000" b="1" u="sng" noProof="0" dirty="0" smtClean="0">
                          <a:solidFill>
                            <a:srgbClr val="002060"/>
                          </a:solidFill>
                          <a:effectLst>
                            <a:outerShdw blurRad="38100" dist="38100" dir="2700000" algn="tl">
                              <a:srgbClr val="000000">
                                <a:alpha val="43137"/>
                              </a:srgbClr>
                            </a:outerShdw>
                          </a:effectLst>
                        </a:rPr>
                        <a:t>4 factores cualitativos</a:t>
                      </a:r>
                      <a:endParaRPr lang="es-419" sz="1000" b="1" u="sng" noProof="0" dirty="0">
                        <a:solidFill>
                          <a:srgbClr val="002060"/>
                        </a:solidFill>
                        <a:effectLst>
                          <a:outerShdw blurRad="38100" dist="38100" dir="2700000" algn="tl">
                            <a:srgbClr val="000000">
                              <a:alpha val="43137"/>
                            </a:srgbClr>
                          </a:outerShdw>
                        </a:effectLst>
                      </a:endParaRPr>
                    </a:p>
                  </a:txBody>
                  <a:tcPr marL="97536" marR="97536" marT="47334" marB="47334" anchor="ctr"/>
                </a:tc>
                <a:tc gridSpan="5">
                  <a:txBody>
                    <a:bodyPr/>
                    <a:lstStyle/>
                    <a:p>
                      <a:pPr algn="ctr"/>
                      <a:r>
                        <a:rPr lang="es-419" sz="1400" b="1" noProof="0" dirty="0" smtClean="0">
                          <a:solidFill>
                            <a:srgbClr val="002060"/>
                          </a:solidFill>
                        </a:rPr>
                        <a:t>Clasifica el texto desde más</a:t>
                      </a:r>
                      <a:r>
                        <a:rPr lang="es-419" sz="1400" b="1" baseline="0" noProof="0" dirty="0" smtClean="0">
                          <a:solidFill>
                            <a:srgbClr val="002060"/>
                          </a:solidFill>
                        </a:rPr>
                        <a:t> fácil hasta más difícil, </a:t>
                      </a:r>
                      <a:r>
                        <a:rPr lang="es-419" sz="1400" b="1" u="sng" baseline="0" noProof="0" dirty="0" smtClean="0">
                          <a:solidFill>
                            <a:srgbClr val="002060"/>
                          </a:solidFill>
                        </a:rPr>
                        <a:t>entre las bandas</a:t>
                      </a:r>
                      <a:r>
                        <a:rPr lang="es-419" sz="1400" b="1" baseline="0" noProof="0" dirty="0" smtClean="0">
                          <a:solidFill>
                            <a:srgbClr val="002060"/>
                          </a:solidFill>
                        </a:rPr>
                        <a:t>.</a:t>
                      </a:r>
                      <a:endParaRPr lang="es-419" sz="1400" b="1"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8004">
                <a:tc vMerge="1">
                  <a:txBody>
                    <a:bodyPr/>
                    <a:lstStyle/>
                    <a:p>
                      <a:endParaRPr lang="en-US" sz="1400" dirty="0"/>
                    </a:p>
                  </a:txBody>
                  <a:tcPr/>
                </a:tc>
                <a:tc>
                  <a:txBody>
                    <a:bodyPr/>
                    <a:lstStyle/>
                    <a:p>
                      <a:pPr algn="ctr"/>
                      <a:r>
                        <a:rPr lang="es-419" sz="1000" b="1" noProof="0" dirty="0" smtClean="0">
                          <a:solidFill>
                            <a:srgbClr val="002060"/>
                          </a:solidFill>
                        </a:rPr>
                        <a:t>Principio del grado inferior  (banda)</a:t>
                      </a:r>
                      <a:endParaRPr lang="es-419" sz="1000" b="1" noProof="0" dirty="0">
                        <a:solidFill>
                          <a:srgbClr val="002060"/>
                        </a:solidFill>
                      </a:endParaRPr>
                    </a:p>
                  </a:txBody>
                  <a:tcPr marL="97536" marR="97536" marT="47334" marB="47334" anchor="ctr">
                    <a:solidFill>
                      <a:schemeClr val="bg1">
                        <a:lumMod val="95000"/>
                      </a:schemeClr>
                    </a:solidFill>
                  </a:tcPr>
                </a:tc>
                <a:tc>
                  <a:txBody>
                    <a:bodyPr/>
                    <a:lstStyle/>
                    <a:p>
                      <a:pPr algn="ctr"/>
                      <a:r>
                        <a:rPr lang="es-419" sz="1000" b="1" noProof="0" dirty="0" smtClean="0">
                          <a:solidFill>
                            <a:srgbClr val="002060"/>
                          </a:solidFill>
                        </a:rPr>
                        <a:t>Fin del grado inferior (banda) </a:t>
                      </a:r>
                      <a:endParaRPr lang="es-419" sz="1000" b="1" noProof="0" dirty="0">
                        <a:solidFill>
                          <a:srgbClr val="002060"/>
                        </a:solidFill>
                      </a:endParaRPr>
                    </a:p>
                  </a:txBody>
                  <a:tcPr marL="97536" marR="97536" marT="47334" marB="47334" anchor="ctr">
                    <a:solidFill>
                      <a:schemeClr val="bg1">
                        <a:lumMod val="85000"/>
                      </a:schemeClr>
                    </a:solidFill>
                  </a:tcPr>
                </a:tc>
                <a:tc>
                  <a:txBody>
                    <a:bodyPr/>
                    <a:lstStyle/>
                    <a:p>
                      <a:pPr algn="ctr"/>
                      <a:r>
                        <a:rPr lang="es-419" sz="1000" b="1" noProof="0" dirty="0" smtClean="0">
                          <a:solidFill>
                            <a:srgbClr val="002060"/>
                          </a:solidFill>
                        </a:rPr>
                        <a:t>Principio de un grado</a:t>
                      </a:r>
                      <a:r>
                        <a:rPr lang="es-419" sz="1000" b="1" baseline="0" noProof="0" dirty="0" smtClean="0">
                          <a:solidFill>
                            <a:srgbClr val="002060"/>
                          </a:solidFill>
                        </a:rPr>
                        <a:t> </a:t>
                      </a:r>
                      <a:r>
                        <a:rPr lang="es-419" sz="1000" b="1" noProof="0" dirty="0" smtClean="0">
                          <a:solidFill>
                            <a:srgbClr val="002060"/>
                          </a:solidFill>
                        </a:rPr>
                        <a:t>más alto (banda) hasta la mitad </a:t>
                      </a:r>
                      <a:endParaRPr lang="es-419" sz="1000" b="1" noProof="0" dirty="0">
                        <a:solidFill>
                          <a:srgbClr val="002060"/>
                        </a:solidFill>
                      </a:endParaRPr>
                    </a:p>
                  </a:txBody>
                  <a:tcPr marL="97536" marR="97536" marT="47334" marB="47334" anchor="ctr">
                    <a:solidFill>
                      <a:schemeClr val="accent1">
                        <a:lumMod val="20000"/>
                        <a:lumOff val="80000"/>
                      </a:schemeClr>
                    </a:solidFill>
                  </a:tcPr>
                </a:tc>
                <a:tc>
                  <a:txBody>
                    <a:bodyPr/>
                    <a:lstStyle/>
                    <a:p>
                      <a:pPr algn="ctr"/>
                      <a:r>
                        <a:rPr lang="es-419" sz="1000" b="1" noProof="0" dirty="0" smtClean="0">
                          <a:solidFill>
                            <a:srgbClr val="002060"/>
                          </a:solidFill>
                        </a:rPr>
                        <a:t>Fin de un   grado (banda) más alto</a:t>
                      </a:r>
                      <a:endParaRPr lang="es-419" sz="1000" b="1" noProof="0" dirty="0">
                        <a:solidFill>
                          <a:srgbClr val="002060"/>
                        </a:solidFill>
                      </a:endParaRPr>
                    </a:p>
                  </a:txBody>
                  <a:tcPr marL="97536" marR="97536" marT="47334" marB="47334" anchor="ctr">
                    <a:solidFill>
                      <a:schemeClr val="accent1">
                        <a:lumMod val="40000"/>
                        <a:lumOff val="60000"/>
                      </a:schemeClr>
                    </a:solidFill>
                  </a:tcPr>
                </a:tc>
                <a:tc>
                  <a:txBody>
                    <a:bodyPr/>
                    <a:lstStyle/>
                    <a:p>
                      <a:pPr algn="ctr"/>
                      <a:r>
                        <a:rPr lang="es-419" sz="1000" b="1" noProof="0" dirty="0" smtClean="0">
                          <a:solidFill>
                            <a:srgbClr val="002060"/>
                          </a:solidFill>
                        </a:rPr>
                        <a:t>No es adecuado</a:t>
                      </a:r>
                      <a:r>
                        <a:rPr lang="es-419" sz="1000" b="1" baseline="0" noProof="0" dirty="0" smtClean="0">
                          <a:solidFill>
                            <a:srgbClr val="002060"/>
                          </a:solidFill>
                        </a:rPr>
                        <a:t> para banda</a:t>
                      </a:r>
                      <a:endParaRPr lang="es-419" sz="1000" b="1" noProof="0" dirty="0">
                        <a:solidFill>
                          <a:srgbClr val="002060"/>
                        </a:solidFill>
                      </a:endParaRPr>
                    </a:p>
                  </a:txBody>
                  <a:tcPr marL="97536" marR="97536" marT="47334" marB="47334" anchor="ctr">
                    <a:solidFill>
                      <a:schemeClr val="accent6">
                        <a:lumMod val="20000"/>
                        <a:lumOff val="80000"/>
                      </a:schemeClr>
                    </a:solidFill>
                  </a:tcPr>
                </a:tc>
              </a:tr>
              <a:tr h="410225">
                <a:tc>
                  <a:txBody>
                    <a:bodyPr/>
                    <a:lstStyle/>
                    <a:p>
                      <a:r>
                        <a:rPr lang="es-419" sz="1000" noProof="0" dirty="0" smtClean="0">
                          <a:solidFill>
                            <a:srgbClr val="002060"/>
                          </a:solidFill>
                        </a:rPr>
                        <a:t>Propósito/significado</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Estructura</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Claridad del lenguaje</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Lenguaje </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225">
                <a:tc>
                  <a:txBody>
                    <a:bodyPr/>
                    <a:lstStyle/>
                    <a:p>
                      <a:r>
                        <a:rPr lang="es-419" sz="1000" noProof="0" dirty="0" smtClean="0">
                          <a:solidFill>
                            <a:srgbClr val="002060"/>
                          </a:solidFill>
                        </a:rPr>
                        <a:t>Ubicación general</a:t>
                      </a:r>
                      <a:endParaRPr lang="es-419" sz="1000" noProof="0" dirty="0">
                        <a:solidFill>
                          <a:srgbClr val="002060"/>
                        </a:solidFill>
                      </a:endParaRPr>
                    </a:p>
                  </a:txBody>
                  <a:tcPr marL="97536" marR="97536" marT="47334" marB="47334"/>
                </a:tc>
                <a:tc gridSpan="5">
                  <a:txBody>
                    <a:bodyPr/>
                    <a:lstStyle/>
                    <a:p>
                      <a:endParaRPr lang="es-419" sz="2100" noProof="0" dirty="0">
                        <a:solidFill>
                          <a:srgbClr val="002060"/>
                        </a:solidFill>
                      </a:endParaRPr>
                    </a:p>
                  </a:txBody>
                  <a:tcPr marL="97536" marR="97536" marT="47334" marB="47334"/>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10080" y="5715000"/>
            <a:ext cx="4876800" cy="1818041"/>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grpSp>
      <p:sp>
        <p:nvSpPr>
          <p:cNvPr id="27" name="Rectangle 26"/>
          <p:cNvSpPr/>
          <p:nvPr/>
        </p:nvSpPr>
        <p:spPr>
          <a:xfrm>
            <a:off x="3537367" y="9667676"/>
            <a:ext cx="2993062" cy="230832"/>
          </a:xfrm>
          <a:prstGeom prst="rect">
            <a:avLst/>
          </a:prstGeom>
        </p:spPr>
        <p:txBody>
          <a:bodyPr wrap="square">
            <a:spAutoFit/>
          </a:bodyPr>
          <a:lstStyle/>
          <a:p>
            <a:r>
              <a:rPr lang="en-US" sz="900" dirty="0"/>
              <a:t>Rev. Control:  07/01/15 – OSP and S. Richmond</a:t>
            </a:r>
          </a:p>
        </p:txBody>
      </p:sp>
      <p:sp>
        <p:nvSpPr>
          <p:cNvPr id="4" name="Rectangle 3"/>
          <p:cNvSpPr/>
          <p:nvPr/>
        </p:nvSpPr>
        <p:spPr>
          <a:xfrm>
            <a:off x="643890" y="8605709"/>
            <a:ext cx="6400800" cy="400110"/>
          </a:xfrm>
          <a:prstGeom prst="rect">
            <a:avLst/>
          </a:prstGeom>
        </p:spPr>
        <p:txBody>
          <a:bodyPr wrap="square">
            <a:spAutoFit/>
          </a:bodyPr>
          <a:lstStyle/>
          <a:p>
            <a:pPr algn="ctr"/>
            <a:r>
              <a:rPr lang="es-419" sz="1000" b="1" dirty="0" smtClean="0">
                <a:solidFill>
                  <a:schemeClr val="tx2"/>
                </a:solidFill>
              </a:rPr>
              <a:t>Para ver más detalles sobre cada una de las medidas cualitativas, favor de ir a la diapositiva 6 de:</a:t>
            </a:r>
          </a:p>
          <a:p>
            <a:pPr algn="ctr"/>
            <a:r>
              <a:rPr lang="es-419" sz="1000" dirty="0" smtClean="0"/>
              <a:t> </a:t>
            </a:r>
            <a:r>
              <a:rPr lang="es-419" sz="1000" b="1" dirty="0" smtClean="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1367625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smtClean="0"/>
              <a:t>CFAs </a:t>
            </a:r>
            <a:r>
              <a:rPr lang="es-419" sz="1183" dirty="0"/>
              <a:t>(</a:t>
            </a:r>
            <a:r>
              <a:rPr lang="es-419" sz="1183" b="1" i="1" u="sng" dirty="0"/>
              <a:t>C</a:t>
            </a:r>
            <a:r>
              <a:rPr lang="es-419" sz="1183" i="1" dirty="0"/>
              <a:t>ommon </a:t>
            </a:r>
            <a:r>
              <a:rPr lang="es-419" sz="1183" b="1" i="1" u="sng" dirty="0"/>
              <a:t>F</a:t>
            </a:r>
            <a:r>
              <a:rPr lang="es-419" sz="1183" i="1" dirty="0"/>
              <a:t>ormative </a:t>
            </a:r>
            <a:r>
              <a:rPr lang="es-419" sz="1183" b="1" i="1" u="sng" dirty="0"/>
              <a:t>A</a:t>
            </a:r>
            <a:r>
              <a:rPr lang="es-419" sz="1183" i="1" dirty="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dirty="0"/>
              <a:t>, se evalúa en el salón de clases durante la instrucción y la evaluación formativa en el salón. Por esta razón los </a:t>
            </a:r>
            <a:r>
              <a:rPr lang="es-419" sz="1183" dirty="0" err="1"/>
              <a:t>CFAs</a:t>
            </a:r>
            <a:r>
              <a:rPr lang="es-419" sz="1183" dirty="0"/>
              <a:t> no se 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predicho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89" dirty="0"/>
          </a:p>
          <a:p>
            <a:r>
              <a:rPr lang="es-419" sz="1183" dirty="0"/>
              <a:t>Hay una lista de cotejo de las Progresiones de aprendizaje en lectura para cada estándar en cada grado,  que se puede utilizar para monitorear el progreso. Está disponible en: </a:t>
            </a:r>
            <a:endParaRPr lang="es-419" sz="1183" dirty="0" smtClean="0"/>
          </a:p>
          <a:p>
            <a:endParaRPr lang="es-419" sz="1183" dirty="0">
              <a:hlinkClick r:id="rId3"/>
            </a:endParaRPr>
          </a:p>
          <a:p>
            <a:pPr algn="ctr"/>
            <a:r>
              <a:rPr lang="es-419" sz="1183" dirty="0" smtClean="0">
                <a:hlinkClick r:id="rId3"/>
              </a:rPr>
              <a:t>http</a:t>
            </a:r>
            <a:r>
              <a:rPr lang="es-419" sz="1183" dirty="0">
                <a:hlinkClick r:id="rId3"/>
              </a:rPr>
              <a:t>://</a:t>
            </a:r>
            <a:r>
              <a:rPr lang="es-419" sz="1183" dirty="0" smtClean="0">
                <a:hlinkClick r:id="rId3"/>
              </a:rPr>
              <a:t>sresource.homestead.com/Grade-5.html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0"/>
            <a:ext cx="7222664" cy="1060748"/>
            <a:chOff x="215458" y="1762005"/>
            <a:chExt cx="6894361" cy="1026915"/>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a:t>
                </a:r>
                <a:r>
                  <a:rPr lang="es-419" sz="1183" dirty="0" smtClean="0">
                    <a:solidFill>
                      <a:schemeClr val="tx1"/>
                    </a:solidFill>
                  </a:rPr>
                  <a:t>RL.2.1</a:t>
                </a:r>
                <a:endParaRPr lang="es-419" sz="1183" dirty="0">
                  <a:solidFill>
                    <a:schemeClr val="tx1"/>
                  </a:solidFill>
                </a:endParaRP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
        <p:nvSpPr>
          <p:cNvPr id="21" name="Rounded Rectangle 20"/>
          <p:cNvSpPr/>
          <p:nvPr/>
        </p:nvSpPr>
        <p:spPr>
          <a:xfrm>
            <a:off x="2819400" y="4876800"/>
            <a:ext cx="1563886" cy="221532"/>
          </a:xfrm>
          <a:prstGeom prst="roundRect">
            <a:avLst>
              <a:gd name="adj" fmla="val 50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effectLst>
                  <a:outerShdw blurRad="38100" dist="38100" dir="2700000" algn="tl">
                    <a:srgbClr val="000000">
                      <a:alpha val="43137"/>
                    </a:srgbClr>
                  </a:outerShdw>
                </a:effectLst>
              </a:rPr>
              <a:t>Durante el </a:t>
            </a:r>
            <a:r>
              <a:rPr lang="en-US" sz="900" b="1" dirty="0" err="1" smtClean="0">
                <a:solidFill>
                  <a:schemeClr val="tx1"/>
                </a:solidFill>
                <a:effectLst>
                  <a:outerShdw blurRad="38100" dist="38100" dir="2700000" algn="tl">
                    <a:srgbClr val="000000">
                      <a:alpha val="43137"/>
                    </a:srgbClr>
                  </a:outerShdw>
                </a:effectLst>
              </a:rPr>
              <a:t>trimestre</a:t>
            </a:r>
            <a:endParaRPr lang="en-US"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561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6876285"/>
              </p:ext>
            </p:extLst>
          </p:nvPr>
        </p:nvGraphicFramePr>
        <p:xfrm>
          <a:off x="388937" y="1906138"/>
          <a:ext cx="6994525" cy="1391269"/>
        </p:xfrm>
        <a:graphic>
          <a:graphicData uri="http://schemas.openxmlformats.org/drawingml/2006/table">
            <a:tbl>
              <a:tblPr firstRow="1" firstCol="1" bandRow="1"/>
              <a:tblGrid>
                <a:gridCol w="1142670"/>
                <a:gridCol w="934912"/>
                <a:gridCol w="969538"/>
                <a:gridCol w="969538"/>
                <a:gridCol w="776004"/>
                <a:gridCol w="1219200"/>
                <a:gridCol w="982663"/>
              </a:tblGrid>
              <a:tr h="14260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j</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405" marR="35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407162">
                <a:tc>
                  <a:txBody>
                    <a:bodyPr/>
                    <a:lstStyle/>
                    <a:p>
                      <a:pPr marL="0" marR="0">
                        <a:lnSpc>
                          <a:spcPct val="115000"/>
                        </a:lnSpc>
                        <a:spcBef>
                          <a:spcPts val="0"/>
                        </a:spcBef>
                        <a:spcAft>
                          <a:spcPts val="1000"/>
                        </a:spcAft>
                      </a:pPr>
                      <a:r>
                        <a:rPr lang="es-CO" sz="800" i="0" dirty="0">
                          <a:effectLst/>
                          <a:latin typeface="+mn-lt"/>
                          <a:ea typeface="Calibri" panose="020F0502020204030204" pitchFamily="34" charset="0"/>
                          <a:cs typeface="Times New Roman" panose="02020603050405020304" pitchFamily="18" charset="0"/>
                        </a:rPr>
                        <a:t>Recuerda  lo que un texto dice explícitamente sobre los acontecimientos y detalles específicos (</a:t>
                      </a:r>
                      <a:r>
                        <a:rPr lang="es-CO" sz="800" i="0" u="sng" dirty="0">
                          <a:effectLst/>
                          <a:latin typeface="+mn-lt"/>
                          <a:ea typeface="Calibri" panose="020F0502020204030204" pitchFamily="34" charset="0"/>
                          <a:cs typeface="Times New Roman" panose="02020603050405020304" pitchFamily="18" charset="0"/>
                        </a:rPr>
                        <a:t>leído y discutido</a:t>
                      </a:r>
                      <a:r>
                        <a:rPr lang="es-CO" sz="800" i="0" dirty="0">
                          <a:effectLst/>
                          <a:latin typeface="+mn-lt"/>
                          <a:ea typeface="Calibri" panose="020F0502020204030204" pitchFamily="34" charset="0"/>
                          <a:cs typeface="Times New Roman" panose="02020603050405020304" pitchFamily="18" charset="0"/>
                        </a:rPr>
                        <a:t> en clase).</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s-CO" sz="800" i="0" dirty="0">
                          <a:effectLst/>
                          <a:latin typeface="+mn-lt"/>
                          <a:ea typeface="Calibri" panose="020F0502020204030204" pitchFamily="34" charset="0"/>
                          <a:cs typeface="Times New Roman" panose="02020603050405020304" pitchFamily="18" charset="0"/>
                        </a:rPr>
                        <a:t>Define (entiende el significado de...) términos de </a:t>
                      </a:r>
                      <a:r>
                        <a:rPr lang="es-CO" sz="800" i="0" u="sng" dirty="0">
                          <a:effectLst/>
                          <a:latin typeface="+mn-lt"/>
                          <a:ea typeface="Calibri" panose="020F0502020204030204" pitchFamily="34" charset="0"/>
                          <a:cs typeface="Times New Roman" panose="02020603050405020304" pitchFamily="18" charset="0"/>
                        </a:rPr>
                        <a:t>Lenguaje Académico Estándar</a:t>
                      </a:r>
                      <a:r>
                        <a:rPr lang="es-CO" sz="800" i="0" dirty="0">
                          <a:effectLst/>
                          <a:latin typeface="+mn-lt"/>
                          <a:ea typeface="Calibri" panose="020F0502020204030204" pitchFamily="34" charset="0"/>
                          <a:cs typeface="Times New Roman" panose="02020603050405020304" pitchFamily="18" charset="0"/>
                        </a:rPr>
                        <a:t>: "cita con precisión", inferir,  y explícitamente.</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s-CO" sz="800" b="1" i="0" dirty="0">
                          <a:effectLst/>
                          <a:latin typeface="+mn-lt"/>
                          <a:ea typeface="Calibri" panose="020F0502020204030204" pitchFamily="34" charset="0"/>
                          <a:cs typeface="Times New Roman" panose="02020603050405020304" pitchFamily="18" charset="0"/>
                        </a:rPr>
                        <a:t>Cita con precisión para responder preguntas explícitas con: qué, cuándo, dónde y cómo (sin hacer inferencias).</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nSpc>
                          <a:spcPct val="115000"/>
                        </a:lnSpc>
                        <a:spcBef>
                          <a:spcPts val="0"/>
                        </a:spcBef>
                        <a:spcAft>
                          <a:spcPts val="1000"/>
                        </a:spcAft>
                      </a:pPr>
                      <a:r>
                        <a:rPr lang="es-CO" sz="800" i="0" u="sng" dirty="0">
                          <a:effectLst/>
                          <a:latin typeface="+mn-lt"/>
                          <a:ea typeface="Calibri" panose="020F0502020204030204" pitchFamily="34" charset="0"/>
                          <a:cs typeface="Times New Roman" panose="02020603050405020304" pitchFamily="18" charset="0"/>
                        </a:rPr>
                        <a:t>Desarrollo de concepto</a:t>
                      </a:r>
                      <a:endParaRPr lang="es-419" sz="800" i="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s-CO" sz="800" i="0" dirty="0">
                          <a:effectLst/>
                          <a:latin typeface="+mn-lt"/>
                          <a:ea typeface="Calibri" panose="020F0502020204030204" pitchFamily="34" charset="0"/>
                          <a:cs typeface="Times New Roman" panose="02020603050405020304" pitchFamily="18" charset="0"/>
                        </a:rPr>
                        <a:t>Explica la conexión entre el texto y explicar o hacer inferencias (usa el texto como razón y evidencia).</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s-CO" sz="800" b="1" i="0" dirty="0">
                          <a:effectLst/>
                          <a:latin typeface="+mn-lt"/>
                          <a:ea typeface="Calibri" panose="020F0502020204030204" pitchFamily="34" charset="0"/>
                          <a:cs typeface="Times New Roman" panose="02020603050405020304" pitchFamily="18" charset="0"/>
                        </a:rPr>
                        <a:t>Cita partes específicas del texto cuando hace inferencias.</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nSpc>
                          <a:spcPct val="115000"/>
                        </a:lnSpc>
                        <a:spcBef>
                          <a:spcPts val="0"/>
                        </a:spcBef>
                        <a:spcAft>
                          <a:spcPts val="1000"/>
                        </a:spcAft>
                      </a:pPr>
                      <a:r>
                        <a:rPr lang="es-CO" sz="800" b="1" i="0" dirty="0">
                          <a:effectLst/>
                          <a:latin typeface="+mn-lt"/>
                          <a:ea typeface="Calibri" panose="020F0502020204030204" pitchFamily="34" charset="0"/>
                          <a:cs typeface="Times New Roman" panose="02020603050405020304" pitchFamily="18" charset="0"/>
                        </a:rPr>
                        <a:t>Cita del texto con precisión, cuando explica lo que dice el texto o cuando hace  inferencias (</a:t>
                      </a:r>
                      <a:r>
                        <a:rPr lang="es-CO" sz="800" b="1" i="0" u="sng" dirty="0">
                          <a:effectLst/>
                          <a:latin typeface="+mn-lt"/>
                          <a:ea typeface="Calibri" panose="020F0502020204030204" pitchFamily="34" charset="0"/>
                          <a:cs typeface="Times New Roman" panose="02020603050405020304" pitchFamily="18" charset="0"/>
                        </a:rPr>
                        <a:t>texto nuevo</a:t>
                      </a:r>
                      <a:r>
                        <a:rPr lang="es-CO" sz="800" b="1" i="0" dirty="0">
                          <a:effectLst/>
                          <a:latin typeface="+mn-lt"/>
                          <a:ea typeface="Calibri" panose="020F0502020204030204" pitchFamily="34" charset="0"/>
                          <a:cs typeface="Times New Roman" panose="02020603050405020304" pitchFamily="18" charset="0"/>
                        </a:rPr>
                        <a:t> no discutido en clase).</a:t>
                      </a:r>
                      <a:endParaRPr lang="es-419" sz="800" i="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nSpc>
                          <a:spcPct val="115000"/>
                        </a:lnSpc>
                        <a:spcBef>
                          <a:spcPts val="0"/>
                        </a:spcBef>
                        <a:spcAft>
                          <a:spcPts val="1200"/>
                        </a:spcAft>
                      </a:pPr>
                      <a:r>
                        <a:rPr lang="es-419" sz="800" b="1" i="0" u="sng" dirty="0" smtClean="0">
                          <a:solidFill>
                            <a:srgbClr val="000000"/>
                          </a:solidFill>
                          <a:effectLst/>
                          <a:latin typeface="+mn-lt"/>
                          <a:ea typeface="Times New Roman"/>
                          <a:cs typeface="Times New Roman"/>
                        </a:rPr>
                        <a:t>RL5.1  </a:t>
                      </a:r>
                      <a:r>
                        <a:rPr lang="es-419" sz="800" b="1" i="0" u="none" dirty="0" smtClean="0">
                          <a:solidFill>
                            <a:srgbClr val="000000"/>
                          </a:solidFill>
                          <a:effectLst/>
                          <a:latin typeface="+mn-lt"/>
                          <a:ea typeface="Times New Roman"/>
                          <a:cs typeface="Times New Roman"/>
                        </a:rPr>
                        <a:t> </a:t>
                      </a:r>
                      <a:r>
                        <a:rPr lang="es-419" sz="800" b="0" i="0" u="none" dirty="0" smtClean="0">
                          <a:solidFill>
                            <a:srgbClr val="000000"/>
                          </a:solidFill>
                          <a:effectLst/>
                          <a:latin typeface="+mn-lt"/>
                          <a:ea typeface="Times New Roman"/>
                          <a:cs typeface="Times New Roman"/>
                        </a:rPr>
                        <a:t>Citan correctamente un texto al explicar lo que dice explícitamente y al hacer inferencias del mismo.</a:t>
                      </a:r>
                      <a:endParaRPr lang="en-US" sz="800" b="0" i="0" u="none" dirty="0">
                        <a:effectLst/>
                        <a:latin typeface="+mn-lt"/>
                        <a:ea typeface="Calibri"/>
                        <a:cs typeface="Times New Roman"/>
                      </a:endParaRPr>
                    </a:p>
                  </a:txBody>
                  <a:tcPr marL="35405" marR="354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sp>
        <p:nvSpPr>
          <p:cNvPr id="2" name="Rectangle 1"/>
          <p:cNvSpPr/>
          <p:nvPr/>
        </p:nvSpPr>
        <p:spPr>
          <a:xfrm>
            <a:off x="323850" y="718458"/>
            <a:ext cx="7124700" cy="1143760"/>
          </a:xfrm>
          <a:prstGeom prst="rect">
            <a:avLst/>
          </a:prstGeom>
        </p:spPr>
        <p:txBody>
          <a:bodyPr wrap="square" lIns="96371" tIns="48186" rIns="96371" bIns="48186">
            <a:spAutoFit/>
          </a:bodyPr>
          <a:lstStyle/>
          <a:p>
            <a:r>
              <a:rPr lang="x-none" sz="1700" b="1" dirty="0"/>
              <a:t>Trimestre uno: </a:t>
            </a:r>
            <a:r>
              <a:rPr lang="x-none" sz="1700" dirty="0"/>
              <a:t>Progresión de aprendizaje de </a:t>
            </a:r>
            <a:r>
              <a:rPr lang="x-none" sz="1700" b="1" u="sng" dirty="0"/>
              <a:t>Lectura de Texto Literario  </a:t>
            </a:r>
          </a:p>
          <a:p>
            <a:r>
              <a:rPr lang="x-none" sz="1700" dirty="0"/>
              <a:t>En esta pre-evaluación se evalúan las casillas indicadas y resaltadas </a:t>
            </a:r>
            <a:r>
              <a:rPr lang="x-none" sz="1700" b="1" dirty="0"/>
              <a:t>antes del estándar</a:t>
            </a:r>
            <a:r>
              <a:rPr lang="x-none" sz="1700" dirty="0"/>
              <a:t>. El estándar como tal se evalúa en el CFA (</a:t>
            </a:r>
            <a:r>
              <a:rPr lang="x-none" sz="1700" i="1" dirty="0"/>
              <a:t>Common Formative Assessment </a:t>
            </a:r>
            <a:r>
              <a:rPr lang="x-none" sz="1700" dirty="0"/>
              <a:t>) al final de cada trimestre.</a:t>
            </a:r>
          </a:p>
        </p:txBody>
      </p:sp>
      <p:graphicFrame>
        <p:nvGraphicFramePr>
          <p:cNvPr id="8" name="Table 7"/>
          <p:cNvGraphicFramePr>
            <a:graphicFrameLocks noGrp="1"/>
          </p:cNvGraphicFramePr>
          <p:nvPr>
            <p:extLst>
              <p:ext uri="{D42A27DB-BD31-4B8C-83A1-F6EECF244321}">
                <p14:modId xmlns:p14="http://schemas.microsoft.com/office/powerpoint/2010/main" val="2406049525"/>
              </p:ext>
            </p:extLst>
          </p:nvPr>
        </p:nvGraphicFramePr>
        <p:xfrm>
          <a:off x="228599" y="3581400"/>
          <a:ext cx="7315201" cy="3200400"/>
        </p:xfrm>
        <a:graphic>
          <a:graphicData uri="http://schemas.openxmlformats.org/drawingml/2006/table">
            <a:tbl>
              <a:tblPr firstRow="1" firstCol="1" bandRow="1">
                <a:effectLst/>
              </a:tblPr>
              <a:tblGrid>
                <a:gridCol w="598341"/>
                <a:gridCol w="816219"/>
                <a:gridCol w="956322"/>
                <a:gridCol w="659700"/>
                <a:gridCol w="695090"/>
                <a:gridCol w="557855"/>
                <a:gridCol w="717241"/>
                <a:gridCol w="615917"/>
                <a:gridCol w="849258"/>
                <a:gridCol w="849258"/>
              </a:tblGrid>
              <a:tr h="18855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i</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k</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538" marR="335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919984">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específicos  sobre personajes y temas,  en un cuento, drama o poema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leído y discutido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y entiende términos del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tema, detalles, resume, hablante, determina, personajes, desafíos o retos, secuencia, cuento, drama, poema, respuesta y  reflexión.</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Identifica los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elementos  literarias</a:t>
                      </a:r>
                      <a:r>
                        <a:rPr lang="es-CO" sz="800" i="0" dirty="0">
                          <a:effectLst/>
                          <a:latin typeface="Calibri" panose="020F0502020204030204" pitchFamily="34" charset="0"/>
                          <a:ea typeface="Calibri" panose="020F0502020204030204" pitchFamily="34" charset="0"/>
                          <a:cs typeface="Times New Roman" panose="02020603050405020304" pitchFamily="18" charset="0"/>
                        </a:rPr>
                        <a:t> clave propios de un poema (rima, aliteración, etc....), un drama (elenco de personajes, etc....) y cuentos (personajes, ambiente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escenario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acontecimientos).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preguntas con: quién, qué, cuándo, dónde y cómo,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sobre un tema</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utilizando detalles como apoyo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detalles clave en un texto acerca de la respuesta del personaje, pueden ayudar al lector a determinar el tema.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detalles clave en un texto sobre cómo el hablante reflexiona sobre un tema,  puede ayudar al lector a determinar el tema.</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Resume los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clave en un cuento,  drama o poema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incluyendo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las respuestas del personaje a esos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a:effectLst/>
                          <a:latin typeface="Calibri" panose="020F0502020204030204" pitchFamily="34" charset="0"/>
                          <a:ea typeface="Calibri" panose="020F0502020204030204" pitchFamily="34" charset="0"/>
                          <a:cs typeface="Times New Roman" panose="02020603050405020304" pitchFamily="18" charset="0"/>
                        </a:rPr>
                        <a:t>).</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Identifica el tema de un cuento, drama o poema a partir de los detalles en el texto (leído pero no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detalles en un cuento, drama o poema que muestra cómo un personaje responde a los  desafíos o retos, o cómo el hablante en un  poema reflexiona  en el  tema (leído pero no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RL5.2</a:t>
                      </a:r>
                      <a:r>
                        <a:rPr lang="es-MX" sz="800" b="1"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0" dirty="0">
                          <a:solidFill>
                            <a:srgbClr val="000000"/>
                          </a:solidFill>
                          <a:effectLst/>
                          <a:latin typeface="Calibri" panose="020F0502020204030204" pitchFamily="34" charset="0"/>
                          <a:ea typeface="Calibri" panose="020F0502020204030204" pitchFamily="34" charset="0"/>
                          <a:cs typeface="Folio Light"/>
                        </a:rPr>
                        <a:t> </a:t>
                      </a:r>
                      <a:r>
                        <a:rPr lang="es-MX" sz="800" i="0" dirty="0">
                          <a:solidFill>
                            <a:srgbClr val="000000"/>
                          </a:solidFill>
                          <a:effectLst/>
                          <a:latin typeface="Calibri" panose="020F0502020204030204" pitchFamily="34" charset="0"/>
                          <a:ea typeface="Calibri" panose="020F0502020204030204" pitchFamily="34" charset="0"/>
                          <a:cs typeface="Folio Light"/>
                        </a:rPr>
                        <a:t>Determinan el tema de un cuento, obra de teatro o poema utilizando los detalles en el texto, incluyendo cómo los personajes en un cuento u obra de teatro reaccionan a retos o cómo la voz del poeta reflexiona sobre un tema; hacen un resumen del </a:t>
                      </a:r>
                      <a:r>
                        <a:rPr lang="es-MX" sz="800" i="0" dirty="0" smtClean="0">
                          <a:solidFill>
                            <a:srgbClr val="000000"/>
                          </a:solidFill>
                          <a:effectLst/>
                          <a:latin typeface="Calibri" panose="020F0502020204030204" pitchFamily="34" charset="0"/>
                          <a:ea typeface="Calibri" panose="020F0502020204030204" pitchFamily="34" charset="0"/>
                          <a:cs typeface="Folio Light"/>
                        </a:rPr>
                        <a:t>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74723554"/>
              </p:ext>
            </p:extLst>
          </p:nvPr>
        </p:nvGraphicFramePr>
        <p:xfrm>
          <a:off x="228602" y="6858000"/>
          <a:ext cx="7315199" cy="2777744"/>
        </p:xfrm>
        <a:graphic>
          <a:graphicData uri="http://schemas.openxmlformats.org/drawingml/2006/table">
            <a:tbl>
              <a:tblPr firstRow="1" firstCol="1" bandRow="1"/>
              <a:tblGrid>
                <a:gridCol w="664560"/>
                <a:gridCol w="850663"/>
                <a:gridCol w="695997"/>
                <a:gridCol w="848780"/>
                <a:gridCol w="775214"/>
                <a:gridCol w="850663"/>
                <a:gridCol w="850663"/>
                <a:gridCol w="927996"/>
                <a:gridCol w="850663"/>
              </a:tblGrid>
              <a:tr h="138326">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343" marR="343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552922">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específicos sobre personajes, ambiente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escenarios </a:t>
                      </a:r>
                      <a:r>
                        <a:rPr lang="es-CO" sz="800" i="0" dirty="0">
                          <a:effectLst/>
                          <a:latin typeface="Calibri" panose="020F0502020204030204" pitchFamily="34" charset="0"/>
                          <a:ea typeface="Calibri" panose="020F0502020204030204" pitchFamily="34" charset="0"/>
                          <a:cs typeface="Times New Roman" panose="02020603050405020304" pitchFamily="18" charset="0"/>
                        </a:rPr>
                        <a:t>o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 un cuento o drama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leído y discutido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y entiende los términos del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elementos literarios, (personajes, ambiente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escenario</a:t>
                      </a:r>
                      <a:r>
                        <a:rPr lang="es-CO" sz="800" i="0" dirty="0">
                          <a:effectLst/>
                          <a:latin typeface="Calibri" panose="020F0502020204030204" pitchFamily="34" charset="0"/>
                          <a:ea typeface="Calibri" panose="020F0502020204030204" pitchFamily="34" charset="0"/>
                          <a:cs typeface="Times New Roman" panose="02020603050405020304" pitchFamily="18" charset="0"/>
                        </a:rPr>
                        <a:t>, trama, </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acontecimiento,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etc.), comparar  y contrastar, drama, detalles específicos e interacciones.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Describe detalles específicos acerca de dos o más personajes, ambiente/ escenarios o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 un cuento o drama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a preguntas descriptivas con: quién, qué, cuándo, dónde o cómo,  acerca de  dos o más personajes, ambiente/ escenarios o acontecimientos en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UN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cuento o drama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leído y discutido</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personajes, ambiente/ escenario y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CO" sz="800" i="0" dirty="0">
                          <a:effectLst/>
                          <a:latin typeface="Calibri" panose="020F0502020204030204" pitchFamily="34" charset="0"/>
                          <a:ea typeface="Calibri" panose="020F0502020204030204" pitchFamily="34" charset="0"/>
                          <a:cs typeface="Times New Roman" panose="02020603050405020304" pitchFamily="18" charset="0"/>
                        </a:rPr>
                        <a:t>dentro de un cuento o drama pueden ser comparados y contrastados.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detalles descriptivos específicos que comparan o contrastan el ambiente/ escenario, acontecimientos o personajes (hace referencia al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lenguaje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clave utilizado </a:t>
                      </a: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para comparar y contrastar</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ES" sz="800" i="0" dirty="0">
                          <a:solidFill>
                            <a:srgbClr val="222222"/>
                          </a:solidFill>
                          <a:effectLst/>
                          <a:latin typeface="Calibri" panose="020F0502020204030204" pitchFamily="34" charset="0"/>
                          <a:ea typeface="Calibri" panose="020F0502020204030204" pitchFamily="34" charset="0"/>
                          <a:cs typeface="Arial" panose="020B0604020202020204" pitchFamily="34" charset="0"/>
                        </a:rPr>
                        <a:t>Clasifica detalles que comparan  y contrastan dos o más personajes, ambiente/ escenarios  o </a:t>
                      </a:r>
                      <a:r>
                        <a:rPr lang="es-ES" sz="800" i="0" dirty="0" err="1" smtClean="0">
                          <a:solidFill>
                            <a:srgbClr val="222222"/>
                          </a:solidFill>
                          <a:effectLst/>
                          <a:latin typeface="Calibri" panose="020F0502020204030204" pitchFamily="34" charset="0"/>
                          <a:ea typeface="Calibri" panose="020F0502020204030204" pitchFamily="34" charset="0"/>
                          <a:cs typeface="Arial" panose="020B0604020202020204" pitchFamily="34" charset="0"/>
                        </a:rPr>
                        <a:t>aconteci-mientos</a:t>
                      </a:r>
                      <a:r>
                        <a:rPr lang="es-ES" sz="800" i="0" dirty="0">
                          <a:solidFill>
                            <a:srgbClr val="222222"/>
                          </a:solidFill>
                          <a:effectLst/>
                          <a:latin typeface="Calibri" panose="020F0502020204030204" pitchFamily="34" charset="0"/>
                          <a:ea typeface="Calibri" panose="020F0502020204030204" pitchFamily="34" charset="0"/>
                          <a:cs typeface="Arial" panose="020B0604020202020204" pitchFamily="34" charset="0"/>
                        </a:rPr>
                        <a:t>, utilizando un organizador gráfico (texto nuevo).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Conecta ideas sobre 2 personajes, ambiente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 escenarios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o acontecimientos. ¿Qué detalles los hacen similares</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 diferentes</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Explica y apoya con evidencia textual (texto nuevo).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RL5.3</a:t>
                      </a:r>
                      <a:r>
                        <a:rPr lang="es-MX" sz="800" b="1"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b="1" i="0" dirty="0">
                          <a:solidFill>
                            <a:srgbClr val="000000"/>
                          </a:solidFill>
                          <a:effectLst/>
                          <a:latin typeface="Calibri" panose="020F0502020204030204" pitchFamily="34" charset="0"/>
                          <a:ea typeface="Calibri" panose="020F0502020204030204" pitchFamily="34" charset="0"/>
                          <a:cs typeface="Folio Light"/>
                        </a:rPr>
                        <a:t> </a:t>
                      </a:r>
                      <a:r>
                        <a:rPr lang="es-MX" sz="800" i="0" dirty="0">
                          <a:solidFill>
                            <a:srgbClr val="000000"/>
                          </a:solidFill>
                          <a:effectLst/>
                          <a:latin typeface="Calibri" panose="020F0502020204030204" pitchFamily="34" charset="0"/>
                          <a:ea typeface="Calibri" panose="020F0502020204030204" pitchFamily="34" charset="0"/>
                          <a:cs typeface="Folio Light"/>
                        </a:rPr>
                        <a:t>Comparan y contrastan dos o más personajes, </a:t>
                      </a:r>
                      <a:r>
                        <a:rPr lang="es-MX" sz="800" i="0" dirty="0" smtClean="0">
                          <a:solidFill>
                            <a:srgbClr val="000000"/>
                          </a:solidFill>
                          <a:effectLst/>
                          <a:latin typeface="Calibri" panose="020F0502020204030204" pitchFamily="34" charset="0"/>
                          <a:ea typeface="Calibri" panose="020F0502020204030204" pitchFamily="34" charset="0"/>
                          <a:cs typeface="Folio Light"/>
                        </a:rPr>
                        <a:t>ambiente/</a:t>
                      </a:r>
                      <a:r>
                        <a:rPr lang="es-MX" sz="800" i="0" baseline="0" dirty="0" smtClean="0">
                          <a:solidFill>
                            <a:srgbClr val="000000"/>
                          </a:solidFill>
                          <a:effectLst/>
                          <a:latin typeface="Calibri" panose="020F0502020204030204" pitchFamily="34" charset="0"/>
                          <a:ea typeface="Calibri" panose="020F0502020204030204" pitchFamily="34" charset="0"/>
                          <a:cs typeface="Folio Light"/>
                        </a:rPr>
                        <a:t> </a:t>
                      </a:r>
                      <a:r>
                        <a:rPr lang="es-MX" sz="800" i="0" dirty="0" smtClean="0">
                          <a:solidFill>
                            <a:srgbClr val="000000"/>
                          </a:solidFill>
                          <a:effectLst/>
                          <a:latin typeface="Calibri" panose="020F0502020204030204" pitchFamily="34" charset="0"/>
                          <a:ea typeface="Calibri" panose="020F0502020204030204" pitchFamily="34" charset="0"/>
                          <a:cs typeface="Folio Light"/>
                        </a:rPr>
                        <a:t>escenarios </a:t>
                      </a:r>
                      <a:r>
                        <a:rPr lang="es-MX" sz="800" i="0" dirty="0">
                          <a:solidFill>
                            <a:srgbClr val="000000"/>
                          </a:solidFill>
                          <a:effectLst/>
                          <a:latin typeface="Calibri" panose="020F0502020204030204" pitchFamily="34" charset="0"/>
                          <a:ea typeface="Calibri" panose="020F0502020204030204" pitchFamily="34" charset="0"/>
                          <a:cs typeface="Folio Light"/>
                        </a:rPr>
                        <a:t>o acontecimientos en un cuento u obra de teatro, basándose en detalles específicos del texto (ejemplo: cómo interactúan los personajes). </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
        <p:nvSpPr>
          <p:cNvPr id="3" name="TextBox 2"/>
          <p:cNvSpPr txBox="1"/>
          <p:nvPr/>
        </p:nvSpPr>
        <p:spPr>
          <a:xfrm>
            <a:off x="2514600" y="3075801"/>
            <a:ext cx="822661" cy="215444"/>
          </a:xfrm>
          <a:prstGeom prst="rect">
            <a:avLst/>
          </a:prstGeom>
          <a:noFill/>
          <a:ln w="19050">
            <a:solidFill>
              <a:srgbClr val="FF0000"/>
            </a:solidFill>
          </a:ln>
        </p:spPr>
        <p:txBody>
          <a:bodyPr wrap="none" rtlCol="0">
            <a:spAutoFit/>
          </a:bodyPr>
          <a:lstStyle/>
          <a:p>
            <a:r>
              <a:rPr lang="en-US" sz="800" dirty="0" smtClean="0"/>
              <a:t>NO EVALUADO</a:t>
            </a:r>
            <a:endParaRPr lang="es-419" sz="800" dirty="0"/>
          </a:p>
        </p:txBody>
      </p:sp>
      <p:sp>
        <p:nvSpPr>
          <p:cNvPr id="12" name="TextBox 11"/>
          <p:cNvSpPr txBox="1"/>
          <p:nvPr/>
        </p:nvSpPr>
        <p:spPr>
          <a:xfrm>
            <a:off x="4419600" y="2906524"/>
            <a:ext cx="685800" cy="338554"/>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a:t>
            </a:r>
            <a:endParaRPr lang="en-US" sz="800" dirty="0">
              <a:latin typeface="Calibri" panose="020F0502020204030204" pitchFamily="34" charset="0"/>
            </a:endParaRPr>
          </a:p>
        </p:txBody>
      </p:sp>
      <p:sp>
        <p:nvSpPr>
          <p:cNvPr id="13" name="TextBox 12"/>
          <p:cNvSpPr txBox="1"/>
          <p:nvPr/>
        </p:nvSpPr>
        <p:spPr>
          <a:xfrm>
            <a:off x="5410200" y="2906524"/>
            <a:ext cx="685800" cy="338554"/>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#2</a:t>
            </a:r>
            <a:endParaRPr lang="en-US" sz="800" dirty="0">
              <a:latin typeface="Calibri" panose="020F0502020204030204" pitchFamily="34" charset="0"/>
            </a:endParaRPr>
          </a:p>
        </p:txBody>
      </p:sp>
      <p:sp>
        <p:nvSpPr>
          <p:cNvPr id="16" name="TextBox 15"/>
          <p:cNvSpPr txBox="1"/>
          <p:nvPr/>
        </p:nvSpPr>
        <p:spPr>
          <a:xfrm>
            <a:off x="2603720" y="6130593"/>
            <a:ext cx="644419"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#3</a:t>
            </a:r>
            <a:endParaRPr lang="en-US" sz="800" dirty="0">
              <a:latin typeface="Calibri" panose="020F0502020204030204" pitchFamily="34" charset="0"/>
            </a:endParaRPr>
          </a:p>
        </p:txBody>
      </p:sp>
      <p:sp>
        <p:nvSpPr>
          <p:cNvPr id="17" name="TextBox 16"/>
          <p:cNvSpPr txBox="1"/>
          <p:nvPr/>
        </p:nvSpPr>
        <p:spPr>
          <a:xfrm>
            <a:off x="5257800" y="6250695"/>
            <a:ext cx="6096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#4</a:t>
            </a:r>
            <a:endParaRPr lang="en-US" sz="800" dirty="0">
              <a:latin typeface="Calibri" panose="020F0502020204030204" pitchFamily="34" charset="0"/>
            </a:endParaRPr>
          </a:p>
        </p:txBody>
      </p:sp>
      <p:sp>
        <p:nvSpPr>
          <p:cNvPr id="18" name="TextBox 17"/>
          <p:cNvSpPr txBox="1"/>
          <p:nvPr/>
        </p:nvSpPr>
        <p:spPr>
          <a:xfrm>
            <a:off x="5943600" y="6250695"/>
            <a:ext cx="698274"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Respuesta</a:t>
            </a:r>
            <a:r>
              <a:rPr lang="en-US" sz="800" dirty="0" smtClean="0">
                <a:latin typeface="Calibri" panose="020F0502020204030204" pitchFamily="34" charset="0"/>
              </a:rPr>
              <a:t> </a:t>
            </a:r>
            <a:r>
              <a:rPr lang="en-US" sz="800" dirty="0" err="1" smtClean="0">
                <a:latin typeface="Calibri" panose="020F0502020204030204" pitchFamily="34" charset="0"/>
              </a:rPr>
              <a:t>Construida</a:t>
            </a:r>
            <a:r>
              <a:rPr lang="en-US" sz="800" dirty="0" smtClean="0">
                <a:latin typeface="Calibri" panose="020F0502020204030204" pitchFamily="34" charset="0"/>
              </a:rPr>
              <a:t> #7</a:t>
            </a:r>
            <a:endParaRPr lang="en-US" sz="800" dirty="0">
              <a:latin typeface="Calibri" panose="020F0502020204030204" pitchFamily="34" charset="0"/>
            </a:endParaRPr>
          </a:p>
        </p:txBody>
      </p:sp>
      <p:sp>
        <p:nvSpPr>
          <p:cNvPr id="19" name="TextBox 18"/>
          <p:cNvSpPr txBox="1"/>
          <p:nvPr/>
        </p:nvSpPr>
        <p:spPr>
          <a:xfrm>
            <a:off x="2514600" y="9143999"/>
            <a:ext cx="644419"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#5</a:t>
            </a:r>
            <a:endParaRPr lang="en-US" sz="800" dirty="0">
              <a:latin typeface="Calibri" panose="020F0502020204030204" pitchFamily="34" charset="0"/>
            </a:endParaRPr>
          </a:p>
        </p:txBody>
      </p:sp>
      <p:sp>
        <p:nvSpPr>
          <p:cNvPr id="20" name="TextBox 19"/>
          <p:cNvSpPr txBox="1"/>
          <p:nvPr/>
        </p:nvSpPr>
        <p:spPr>
          <a:xfrm>
            <a:off x="4156181" y="9053869"/>
            <a:ext cx="644419"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#6</a:t>
            </a:r>
            <a:endParaRPr lang="en-US" sz="800" dirty="0">
              <a:latin typeface="Calibri" panose="020F0502020204030204" pitchFamily="34" charset="0"/>
            </a:endParaRPr>
          </a:p>
        </p:txBody>
      </p:sp>
      <p:sp>
        <p:nvSpPr>
          <p:cNvPr id="21" name="TextBox 20"/>
          <p:cNvSpPr txBox="1"/>
          <p:nvPr/>
        </p:nvSpPr>
        <p:spPr>
          <a:xfrm>
            <a:off x="5867400" y="9129354"/>
            <a:ext cx="762000" cy="338554"/>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Respuesta</a:t>
            </a:r>
            <a:r>
              <a:rPr lang="en-US" sz="800" dirty="0" smtClean="0">
                <a:latin typeface="Calibri" panose="020F0502020204030204" pitchFamily="34" charset="0"/>
              </a:rPr>
              <a:t> </a:t>
            </a:r>
            <a:r>
              <a:rPr lang="en-US" sz="800" dirty="0" err="1" smtClean="0">
                <a:latin typeface="Calibri" panose="020F0502020204030204" pitchFamily="34" charset="0"/>
              </a:rPr>
              <a:t>Construida</a:t>
            </a:r>
            <a:r>
              <a:rPr lang="en-US" sz="800" dirty="0" smtClean="0">
                <a:latin typeface="Calibri" panose="020F0502020204030204" pitchFamily="34" charset="0"/>
              </a:rPr>
              <a:t> #8</a:t>
            </a:r>
            <a:endParaRPr lang="en-US" sz="800" dirty="0">
              <a:latin typeface="Calibri" panose="020F0502020204030204" pitchFamily="34" charset="0"/>
            </a:endParaRPr>
          </a:p>
        </p:txBody>
      </p:sp>
    </p:spTree>
    <p:extLst>
      <p:ext uri="{BB962C8B-B14F-4D97-AF65-F5344CB8AC3E}">
        <p14:creationId xmlns:p14="http://schemas.microsoft.com/office/powerpoint/2010/main" val="1153184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72078911"/>
              </p:ext>
            </p:extLst>
          </p:nvPr>
        </p:nvGraphicFramePr>
        <p:xfrm>
          <a:off x="377521" y="1564809"/>
          <a:ext cx="7205663" cy="2090058"/>
        </p:xfrm>
        <a:graphic>
          <a:graphicData uri="http://schemas.openxmlformats.org/drawingml/2006/table">
            <a:tbl>
              <a:tblPr/>
              <a:tblGrid>
                <a:gridCol w="1024155"/>
                <a:gridCol w="1060732"/>
                <a:gridCol w="1097309"/>
                <a:gridCol w="1060732"/>
                <a:gridCol w="877847"/>
                <a:gridCol w="986882"/>
                <a:gridCol w="1098006"/>
              </a:tblGrid>
              <a:tr h="146885">
                <a:tc gridSpan="6">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3724" marR="33724" marT="0" marB="0">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3724" marR="33724"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3724" marR="33724"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j</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028192">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acerca de los acontecimientos de textos leídos y discutidos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y entiende 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"Cita con precisión", inferir, y explícitamente.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Responde preguntas con: quién, qué, cuándo, dónde y cómo, cuando explica lo que el texto dice explícitamente,  o haciendo inferencias básicas (texto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cómo detalles en un texto debe citarse correctamente, cuando explica  lo que dice el texto o cuando hace  inferencias.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Cita partes específicas del texto correctamente para explicar lo que éste dice explícitamente (en un texto nuevo</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 </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Cita  correctamente del texto cuando hace inferencias del mismo (en un texto nuevo).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RL5.1</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 Citan correctamente un texto, al explicar lo que dice explícitamente y al hacer inferencias del mismo.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58969011"/>
              </p:ext>
            </p:extLst>
          </p:nvPr>
        </p:nvGraphicFramePr>
        <p:xfrm>
          <a:off x="323850" y="3733800"/>
          <a:ext cx="7274288" cy="2078878"/>
        </p:xfrm>
        <a:graphic>
          <a:graphicData uri="http://schemas.openxmlformats.org/drawingml/2006/table">
            <a:tbl>
              <a:tblPr/>
              <a:tblGrid>
                <a:gridCol w="1009351"/>
                <a:gridCol w="974547"/>
                <a:gridCol w="800519"/>
                <a:gridCol w="904937"/>
                <a:gridCol w="765714"/>
                <a:gridCol w="800519"/>
                <a:gridCol w="765714"/>
                <a:gridCol w="1252987"/>
              </a:tblGrid>
              <a:tr h="148913">
                <a:tc gridSpan="7">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2885" marR="32885"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2885" marR="32885"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2885" marR="32885"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i</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k</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028192">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Recuerda detalles clave que apoyan la(s) idea(s) principal(es) de un texto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Define  y entiende 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a:t>
                      </a:r>
                      <a:r>
                        <a:rPr lang="es-ES" sz="800" i="0" dirty="0">
                          <a:solidFill>
                            <a:srgbClr val="222222"/>
                          </a:solidFill>
                          <a:effectLst/>
                          <a:latin typeface="Calibri" panose="020F0502020204030204" pitchFamily="34" charset="0"/>
                          <a:ea typeface="Calibri" panose="020F0502020204030204" pitchFamily="34" charset="0"/>
                          <a:cs typeface="Arial" panose="020B0604020202020204" pitchFamily="34" charset="0"/>
                        </a:rPr>
                        <a:t>idea principal, resumir, apoyar y detalles clave.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Responde a preguntas con: quién, qué, cuándo, dónde y cómo, acerca de la(s) idea(s) principal(es), utilizando los detalles clave del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Entiende que los detalles clave apoyan la(s) idea(s) principal(es) específica(s),  y pueden ser pistas para determinar esas  ideas.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Resume los detalles clave de un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Identifica dos ideas principales en un texto de varios párrafos.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Localiza y da ejemplos de detalles clave que apoyan específicamente dos o más ideas principales de un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RI5.2</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 Determinan dos o más ideas principales de un texto y explican la forma en que los detalles clave apoyan dichas ideas; hacen un resumen del texto</a:t>
                      </a:r>
                      <a:r>
                        <a:rPr lang="es-MX" sz="800" i="0" dirty="0" smtClean="0">
                          <a:solidFill>
                            <a:srgbClr val="000000"/>
                          </a:solidFill>
                          <a:effectLst/>
                          <a:latin typeface="Calibri" panose="020F0502020204030204" pitchFamily="34" charset="0"/>
                          <a:ea typeface="Calibri" panose="020F0502020204030204" pitchFamily="34" charset="0"/>
                          <a:cs typeface="Folio Light"/>
                        </a:rPr>
                        <a:t>.</a:t>
                      </a:r>
                    </a:p>
                    <a:p>
                      <a:pPr marL="0" marR="0" algn="l">
                        <a:lnSpc>
                          <a:spcPct val="115000"/>
                        </a:lnSpc>
                        <a:spcBef>
                          <a:spcPts val="0"/>
                        </a:spcBef>
                        <a:spcAft>
                          <a:spcPts val="1000"/>
                        </a:spcAft>
                      </a:pPr>
                      <a:endParaRPr lang="es-MX" sz="8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MX" sz="800" i="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54580068"/>
              </p:ext>
            </p:extLst>
          </p:nvPr>
        </p:nvGraphicFramePr>
        <p:xfrm>
          <a:off x="358306" y="5867400"/>
          <a:ext cx="7279411" cy="3244814"/>
        </p:xfrm>
        <a:graphic>
          <a:graphicData uri="http://schemas.openxmlformats.org/drawingml/2006/table">
            <a:tbl>
              <a:tblPr/>
              <a:tblGrid>
                <a:gridCol w="697322"/>
                <a:gridCol w="597704"/>
                <a:gridCol w="763734"/>
                <a:gridCol w="730528"/>
                <a:gridCol w="730528"/>
                <a:gridCol w="630911"/>
                <a:gridCol w="597704"/>
                <a:gridCol w="664117"/>
                <a:gridCol w="837482"/>
                <a:gridCol w="1029381"/>
              </a:tblGrid>
              <a:tr h="146885">
                <a:tc gridSpan="9">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1983" marR="31983"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1983" marR="31983"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293769">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1983" marR="3198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a:t>
                      </a:r>
                      <a:r>
                        <a:rPr lang="en-US" sz="800" dirty="0">
                          <a:solidFill>
                            <a:srgbClr val="000000"/>
                          </a:solidFill>
                          <a:latin typeface="Calibri"/>
                          <a:ea typeface="Times New Roman"/>
                          <a:cs typeface="Times New Roman"/>
                        </a:rPr>
                        <a:t>f</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h</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a:t>
                      </a:r>
                      <a:r>
                        <a:rPr lang="en-US" sz="800" b="1" dirty="0" smtClean="0">
                          <a:solidFill>
                            <a:srgbClr val="000000"/>
                          </a:solidFill>
                          <a:latin typeface="Calibri"/>
                          <a:ea typeface="Times New Roman"/>
                          <a:cs typeface="Times New Roman"/>
                        </a:rPr>
                        <a:t>– </a:t>
                      </a:r>
                      <a:r>
                        <a:rPr lang="en-US" sz="800" b="1" dirty="0">
                          <a:solidFill>
                            <a:srgbClr val="000000"/>
                          </a:solidFill>
                          <a:latin typeface="Calibri"/>
                          <a:ea typeface="Times New Roman"/>
                          <a:cs typeface="Times New Roman"/>
                        </a:rPr>
                        <a:t>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3">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C</a:t>
                      </a:r>
                      <a:r>
                        <a:rPr lang="en-US" sz="800" dirty="0">
                          <a:solidFill>
                            <a:srgbClr val="000000"/>
                          </a:solidFill>
                          <a:latin typeface="Calibri"/>
                          <a:ea typeface="Times New Roman"/>
                          <a:cs typeface="Times New Roman"/>
                        </a:rPr>
                        <a:t>u</a:t>
                      </a:r>
                      <a:endParaRPr lang="en-US" sz="800" dirty="0">
                        <a:latin typeface="Calibri"/>
                        <a:ea typeface="Calibri"/>
                        <a:cs typeface="Times New Roman"/>
                      </a:endParaRPr>
                    </a:p>
                    <a:p>
                      <a:pPr marL="0" marR="0" algn="ctr">
                        <a:lnSpc>
                          <a:spcPct val="115000"/>
                        </a:lnSpc>
                        <a:spcBef>
                          <a:spcPts val="0"/>
                        </a:spcBef>
                        <a:spcAft>
                          <a:spcPts val="0"/>
                        </a:spcAft>
                      </a:pPr>
                      <a:r>
                        <a:rPr lang="en-US" sz="800" dirty="0">
                          <a:solidFill>
                            <a:srgbClr val="000000"/>
                          </a:solidFill>
                          <a:latin typeface="Calibri"/>
                          <a:ea typeface="Times New Roman"/>
                          <a:cs typeface="Times New Roman"/>
                        </a:rPr>
                        <a:t>(taught in several lessons)</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AN</a:t>
                      </a:r>
                      <a:r>
                        <a:rPr lang="en-US" sz="800" dirty="0">
                          <a:solidFill>
                            <a:srgbClr val="000000"/>
                          </a:solidFill>
                          <a:latin typeface="Calibri"/>
                          <a:ea typeface="Times New Roman"/>
                          <a:cs typeface="Times New Roman"/>
                        </a:rPr>
                        <a:t>z</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Recuerda</a:t>
                      </a:r>
                      <a:r>
                        <a:rPr lang="es-CO" sz="800" i="0" dirty="0">
                          <a:effectLst/>
                          <a:latin typeface="Calibri" panose="020F0502020204030204" pitchFamily="34" charset="0"/>
                          <a:ea typeface="Calibri" panose="020F0502020204030204" pitchFamily="34" charset="0"/>
                          <a:cs typeface="Times New Roman" panose="02020603050405020304" pitchFamily="18" charset="0"/>
                        </a:rPr>
                        <a:t> o localiza información específica en un texto histórico, científico o técnico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Define</a:t>
                      </a:r>
                      <a:r>
                        <a:rPr lang="es-CO" sz="800" i="0" dirty="0">
                          <a:effectLst/>
                          <a:latin typeface="Calibri" panose="020F0502020204030204" pitchFamily="34" charset="0"/>
                          <a:ea typeface="Calibri" panose="020F0502020204030204" pitchFamily="34" charset="0"/>
                          <a:cs typeface="Times New Roman" panose="02020603050405020304" pitchFamily="18" charset="0"/>
                        </a:rPr>
                        <a:t>  y entiende el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a:t>
                      </a:r>
                      <a:r>
                        <a:rPr lang="es-CO" sz="800" i="0" dirty="0">
                          <a:effectLst/>
                          <a:latin typeface="Calibri" panose="020F0502020204030204" pitchFamily="34" charset="0"/>
                          <a:ea typeface="Calibri" panose="020F0502020204030204" pitchFamily="34" charset="0"/>
                          <a:cs typeface="Times New Roman" panose="02020603050405020304" pitchFamily="18" charset="0"/>
                        </a:rPr>
                        <a:t>:   relaciones,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interac-ciones</a:t>
                      </a:r>
                      <a:r>
                        <a:rPr lang="es-CO" sz="800" i="0" dirty="0">
                          <a:effectLst/>
                          <a:latin typeface="Calibri" panose="020F0502020204030204" pitchFamily="34" charset="0"/>
                          <a:ea typeface="Calibri" panose="020F0502020204030204" pitchFamily="34" charset="0"/>
                          <a:cs typeface="Times New Roman" panose="02020603050405020304" pitchFamily="18" charset="0"/>
                        </a:rPr>
                        <a:t>, evidencia (para apoyar las ideas), texto histórico, científico  y técnico, y la  frase "entre 2 o más".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Responde </a:t>
                      </a:r>
                      <a:r>
                        <a:rPr lang="es-CO" sz="800" i="0" dirty="0">
                          <a:effectLst/>
                          <a:latin typeface="Calibri" panose="020F0502020204030204" pitchFamily="34" charset="0"/>
                          <a:ea typeface="Calibri" panose="020F0502020204030204" pitchFamily="34" charset="0"/>
                          <a:cs typeface="Times New Roman" panose="02020603050405020304" pitchFamily="18" charset="0"/>
                        </a:rPr>
                        <a:t>preguntas con: quién, qué, cuándo, dónde y cómo, sobre individuos,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i="0" dirty="0">
                          <a:effectLst/>
                          <a:latin typeface="Calibri" panose="020F0502020204030204" pitchFamily="34" charset="0"/>
                          <a:ea typeface="Calibri" panose="020F0502020204030204" pitchFamily="34" charset="0"/>
                          <a:cs typeface="Times New Roman" panose="02020603050405020304" pitchFamily="18" charset="0"/>
                        </a:rPr>
                        <a:t>, ideas o conceptos basados en información específica en un texto histórico, científico o técnico (leído y discutido en clase).</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Explica y entiende cómo los individuos,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ideas o conceptos pueden interactuar en el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Localiza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información específica para apoyar  cómo dos individuos interactúan en un texto (continuar con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aconteci-mientos</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ideas o conceptos), (leído pero no discutido en clase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endParaRPr lang="es-CO" sz="8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u="sng" dirty="0">
                          <a:effectLst/>
                          <a:latin typeface="Calibri" panose="020F0502020204030204" pitchFamily="34" charset="0"/>
                          <a:ea typeface="Calibri" panose="020F0502020204030204" pitchFamily="34" charset="0"/>
                          <a:cs typeface="Times New Roman" panose="02020603050405020304" pitchFamily="18" charset="0"/>
                        </a:rPr>
                        <a:t>Explica  </a:t>
                      </a:r>
                      <a:r>
                        <a:rPr lang="es-CO" sz="800" i="0" dirty="0">
                          <a:effectLst/>
                          <a:latin typeface="Calibri" panose="020F0502020204030204" pitchFamily="34" charset="0"/>
                          <a:ea typeface="Calibri" panose="020F0502020204030204" pitchFamily="34" charset="0"/>
                          <a:cs typeface="Times New Roman" panose="02020603050405020304" pitchFamily="18" charset="0"/>
                        </a:rPr>
                        <a:t>la conexión entre dos o más individuos o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 un texto histórico.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u="sng" dirty="0">
                          <a:effectLst/>
                          <a:latin typeface="Calibri" panose="020F0502020204030204" pitchFamily="34" charset="0"/>
                          <a:ea typeface="Calibri" panose="020F0502020204030204" pitchFamily="34" charset="0"/>
                          <a:cs typeface="Times New Roman" panose="02020603050405020304" pitchFamily="18" charset="0"/>
                        </a:rPr>
                        <a:t>Explica</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 la conexión entre dos o más </a:t>
                      </a:r>
                      <a:r>
                        <a:rPr lang="es-CO" sz="800" b="1"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b="1"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CO" sz="800" b="1" i="0" dirty="0">
                          <a:effectLst/>
                          <a:latin typeface="Calibri" panose="020F0502020204030204" pitchFamily="34" charset="0"/>
                          <a:ea typeface="Calibri" panose="020F0502020204030204" pitchFamily="34" charset="0"/>
                          <a:cs typeface="Times New Roman" panose="02020603050405020304" pitchFamily="18" charset="0"/>
                        </a:rPr>
                        <a:t>o ideas en un texto científico.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CO" sz="800" i="0" dirty="0">
                          <a:effectLst/>
                          <a:latin typeface="Calibri" panose="020F0502020204030204" pitchFamily="34" charset="0"/>
                          <a:ea typeface="Calibri" panose="020F0502020204030204" pitchFamily="34" charset="0"/>
                          <a:cs typeface="Times New Roman" panose="02020603050405020304" pitchFamily="18" charset="0"/>
                        </a:rPr>
                        <a:t>Utiliza el texto para </a:t>
                      </a:r>
                      <a:r>
                        <a:rPr lang="es-CO" sz="800" i="0" u="sng" dirty="0">
                          <a:effectLst/>
                          <a:latin typeface="Calibri" panose="020F0502020204030204" pitchFamily="34" charset="0"/>
                          <a:ea typeface="Calibri" panose="020F0502020204030204" pitchFamily="34" charset="0"/>
                          <a:cs typeface="Times New Roman" panose="02020603050405020304" pitchFamily="18" charset="0"/>
                        </a:rPr>
                        <a:t>explicar </a:t>
                      </a:r>
                      <a:r>
                        <a:rPr lang="es-CO" sz="800" i="0" dirty="0">
                          <a:effectLst/>
                          <a:latin typeface="Calibri" panose="020F0502020204030204" pitchFamily="34" charset="0"/>
                          <a:ea typeface="Calibri" panose="020F0502020204030204" pitchFamily="34" charset="0"/>
                          <a:cs typeface="Times New Roman" panose="02020603050405020304" pitchFamily="18" charset="0"/>
                        </a:rPr>
                        <a:t>las relaciones o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interac-ciones</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0" dirty="0">
                          <a:effectLst/>
                          <a:latin typeface="Calibri" panose="020F0502020204030204" pitchFamily="34" charset="0"/>
                          <a:ea typeface="Calibri" panose="020F0502020204030204" pitchFamily="34" charset="0"/>
                          <a:cs typeface="Times New Roman" panose="02020603050405020304" pitchFamily="18" charset="0"/>
                        </a:rPr>
                        <a:t>entre ideas, individuos o </a:t>
                      </a:r>
                      <a:r>
                        <a:rPr lang="es-CO" sz="800" i="0" dirty="0" err="1" smtClean="0">
                          <a:effectLst/>
                          <a:latin typeface="Calibri" panose="020F0502020204030204" pitchFamily="34" charset="0"/>
                          <a:ea typeface="Calibri" panose="020F0502020204030204" pitchFamily="34" charset="0"/>
                          <a:cs typeface="Times New Roman" panose="02020603050405020304" pitchFamily="18" charset="0"/>
                        </a:rPr>
                        <a:t>aconte</a:t>
                      </a:r>
                      <a:r>
                        <a:rPr lang="es-CO" sz="800" i="0" dirty="0" smtClean="0">
                          <a:effectLst/>
                          <a:latin typeface="Calibri" panose="020F0502020204030204" pitchFamily="34" charset="0"/>
                          <a:ea typeface="Calibri" panose="020F0502020204030204" pitchFamily="34" charset="0"/>
                          <a:cs typeface="Times New Roman" panose="02020603050405020304" pitchFamily="18" charset="0"/>
                        </a:rPr>
                        <a:t>-cimientos </a:t>
                      </a:r>
                      <a:r>
                        <a:rPr lang="es-CO" sz="800" i="0" dirty="0">
                          <a:effectLst/>
                          <a:latin typeface="Calibri" panose="020F0502020204030204" pitchFamily="34" charset="0"/>
                          <a:ea typeface="Calibri" panose="020F0502020204030204" pitchFamily="34" charset="0"/>
                          <a:cs typeface="Times New Roman" panose="02020603050405020304" pitchFamily="18" charset="0"/>
                        </a:rPr>
                        <a:t>dentro de un texto.</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CO" sz="800" b="1" i="0" dirty="0">
                          <a:effectLst/>
                          <a:latin typeface="Calibri" panose="020F0502020204030204" pitchFamily="34" charset="0"/>
                          <a:ea typeface="Calibri" panose="020F0502020204030204" pitchFamily="34" charset="0"/>
                          <a:cs typeface="Times New Roman" panose="02020603050405020304" pitchFamily="18" charset="0"/>
                        </a:rPr>
                        <a:t>Haciendo uso de la información específica de un texto, analiza las interrelaciones entre conceptos, ideas, acontecimientos o individuos.</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000"/>
                        </a:spcAft>
                      </a:pPr>
                      <a:r>
                        <a:rPr lang="es-MX" sz="800" b="1" i="0" u="sng" dirty="0">
                          <a:effectLst/>
                          <a:latin typeface="Calibri" panose="020F0502020204030204" pitchFamily="34" charset="0"/>
                          <a:ea typeface="Calibri" panose="020F0502020204030204" pitchFamily="34" charset="0"/>
                          <a:cs typeface="Times New Roman" panose="02020603050405020304" pitchFamily="18" charset="0"/>
                        </a:rPr>
                        <a:t>RI5.3</a:t>
                      </a:r>
                      <a:r>
                        <a:rPr lang="es-MX" sz="800" i="0" dirty="0">
                          <a:effectLst/>
                          <a:latin typeface="Calibri" panose="020F0502020204030204" pitchFamily="34" charset="0"/>
                          <a:ea typeface="Calibri" panose="020F0502020204030204" pitchFamily="34" charset="0"/>
                          <a:cs typeface="Times New Roman" panose="02020603050405020304" pitchFamily="18" charset="0"/>
                        </a:rPr>
                        <a:t> </a:t>
                      </a:r>
                      <a:r>
                        <a:rPr lang="es-MX" sz="800" i="0" dirty="0">
                          <a:solidFill>
                            <a:srgbClr val="000000"/>
                          </a:solidFill>
                          <a:effectLst/>
                          <a:latin typeface="Calibri" panose="020F0502020204030204" pitchFamily="34" charset="0"/>
                          <a:ea typeface="Calibri" panose="020F0502020204030204" pitchFamily="34" charset="0"/>
                          <a:cs typeface="Folio Light"/>
                        </a:rPr>
                        <a:t> Explican la relación o interacción existente entre dos o más personas, acontecimientos, ideas o conceptos en un texto histórico, científico o técnico, basándose en la información específica del texto. </a:t>
                      </a:r>
                      <a:r>
                        <a:rPr lang="es-MX" sz="800" i="0" dirty="0">
                          <a:effectLst/>
                          <a:latin typeface="Calibri" panose="020F0502020204030204" pitchFamily="34" charset="0"/>
                          <a:ea typeface="Calibri" panose="020F0502020204030204" pitchFamily="34" charset="0"/>
                          <a:cs typeface="Times New Roman" panose="02020603050405020304" pitchFamily="18" charset="0"/>
                        </a:rPr>
                        <a:t>.</a:t>
                      </a:r>
                      <a:endParaRPr lang="es-419"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FBFBF"/>
                    </a:solidFill>
                  </a:tcPr>
                </a:tc>
              </a:tr>
            </a:tbl>
          </a:graphicData>
        </a:graphic>
      </p:graphicFrame>
      <p:sp>
        <p:nvSpPr>
          <p:cNvPr id="11" name="Rectangle 10"/>
          <p:cNvSpPr/>
          <p:nvPr/>
        </p:nvSpPr>
        <p:spPr>
          <a:xfrm>
            <a:off x="323850" y="380240"/>
            <a:ext cx="7124700" cy="1143760"/>
          </a:xfrm>
          <a:prstGeom prst="rect">
            <a:avLst/>
          </a:prstGeom>
        </p:spPr>
        <p:txBody>
          <a:bodyPr wrap="square" lIns="96371" tIns="48186" rIns="96371" bIns="48186">
            <a:spAutoFit/>
          </a:bodyPr>
          <a:lstStyle/>
          <a:p>
            <a:r>
              <a:rPr lang="x-none" sz="1700" b="1" dirty="0"/>
              <a:t>Trimestre uno: </a:t>
            </a:r>
            <a:r>
              <a:rPr lang="x-none" sz="1700" dirty="0"/>
              <a:t>Progresión de aprendizaje de </a:t>
            </a:r>
            <a:r>
              <a:rPr lang="x-none" sz="1700" b="1" u="sng" dirty="0"/>
              <a:t>Lectura de Texto Informativo  </a:t>
            </a:r>
          </a:p>
          <a:p>
            <a:r>
              <a:rPr lang="x-none" sz="1700" dirty="0"/>
              <a:t>En esta pre-evaluación se evalúan las casillas indicadas y resaltadas </a:t>
            </a:r>
            <a:r>
              <a:rPr lang="x-none" sz="1700" b="1" dirty="0"/>
              <a:t>antes del estándar</a:t>
            </a:r>
            <a:r>
              <a:rPr lang="x-none" sz="1700" dirty="0"/>
              <a:t>. El estándar como tal se evalúa en el CFA (</a:t>
            </a:r>
            <a:r>
              <a:rPr lang="x-none" sz="1700" i="1" dirty="0"/>
              <a:t>Common Formative Assessment </a:t>
            </a:r>
            <a:r>
              <a:rPr lang="x-none" sz="1700" dirty="0"/>
              <a:t>)  al final de cada trimestre.</a:t>
            </a:r>
          </a:p>
        </p:txBody>
      </p:sp>
      <p:sp>
        <p:nvSpPr>
          <p:cNvPr id="14" name="TextBox 13"/>
          <p:cNvSpPr txBox="1"/>
          <p:nvPr/>
        </p:nvSpPr>
        <p:spPr>
          <a:xfrm>
            <a:off x="2514600" y="3200400"/>
            <a:ext cx="822661" cy="215444"/>
          </a:xfrm>
          <a:prstGeom prst="rect">
            <a:avLst/>
          </a:prstGeom>
          <a:noFill/>
          <a:ln w="19050">
            <a:solidFill>
              <a:srgbClr val="FF0000"/>
            </a:solidFill>
          </a:ln>
        </p:spPr>
        <p:txBody>
          <a:bodyPr wrap="none" rtlCol="0">
            <a:spAutoFit/>
          </a:bodyPr>
          <a:lstStyle/>
          <a:p>
            <a:r>
              <a:rPr lang="en-US" sz="800" dirty="0" smtClean="0"/>
              <a:t>NO EVALUADO</a:t>
            </a:r>
            <a:endParaRPr lang="es-419" sz="800" dirty="0"/>
          </a:p>
        </p:txBody>
      </p:sp>
      <p:sp>
        <p:nvSpPr>
          <p:cNvPr id="15" name="TextBox 14"/>
          <p:cNvSpPr txBox="1"/>
          <p:nvPr/>
        </p:nvSpPr>
        <p:spPr>
          <a:xfrm>
            <a:off x="4720756" y="3246567"/>
            <a:ext cx="685800" cy="338554"/>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#9</a:t>
            </a:r>
            <a:endParaRPr lang="en-US" sz="800" dirty="0">
              <a:latin typeface="Calibri" panose="020F0502020204030204" pitchFamily="34" charset="0"/>
            </a:endParaRPr>
          </a:p>
        </p:txBody>
      </p:sp>
      <p:sp>
        <p:nvSpPr>
          <p:cNvPr id="16" name="TextBox 15"/>
          <p:cNvSpPr txBox="1"/>
          <p:nvPr/>
        </p:nvSpPr>
        <p:spPr>
          <a:xfrm>
            <a:off x="5612958" y="3132806"/>
            <a:ext cx="6858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#10</a:t>
            </a:r>
          </a:p>
        </p:txBody>
      </p:sp>
      <p:sp>
        <p:nvSpPr>
          <p:cNvPr id="17" name="TextBox 16"/>
          <p:cNvSpPr txBox="1"/>
          <p:nvPr/>
        </p:nvSpPr>
        <p:spPr>
          <a:xfrm>
            <a:off x="5591755" y="5280967"/>
            <a:ext cx="6858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Respuesta</a:t>
            </a:r>
            <a:r>
              <a:rPr lang="en-US" sz="800" dirty="0" smtClean="0">
                <a:latin typeface="Calibri" panose="020F0502020204030204" pitchFamily="34" charset="0"/>
              </a:rPr>
              <a:t> </a:t>
            </a:r>
            <a:r>
              <a:rPr lang="en-US" sz="800" dirty="0" err="1" smtClean="0">
                <a:latin typeface="Calibri" panose="020F0502020204030204" pitchFamily="34" charset="0"/>
              </a:rPr>
              <a:t>construida</a:t>
            </a:r>
            <a:r>
              <a:rPr lang="en-US" sz="800" dirty="0" smtClean="0">
                <a:latin typeface="Calibri" panose="020F0502020204030204" pitchFamily="34" charset="0"/>
              </a:rPr>
              <a:t> #15</a:t>
            </a:r>
            <a:endParaRPr lang="en-US" sz="800" dirty="0">
              <a:latin typeface="Calibri" panose="020F0502020204030204" pitchFamily="34" charset="0"/>
            </a:endParaRPr>
          </a:p>
        </p:txBody>
      </p:sp>
      <p:sp>
        <p:nvSpPr>
          <p:cNvPr id="18" name="TextBox 17"/>
          <p:cNvSpPr txBox="1"/>
          <p:nvPr/>
        </p:nvSpPr>
        <p:spPr>
          <a:xfrm>
            <a:off x="4861560" y="5280966"/>
            <a:ext cx="6858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#12</a:t>
            </a:r>
            <a:endParaRPr lang="en-US" sz="800" dirty="0">
              <a:latin typeface="Calibri" panose="020F0502020204030204" pitchFamily="34" charset="0"/>
            </a:endParaRPr>
          </a:p>
        </p:txBody>
      </p:sp>
      <p:sp>
        <p:nvSpPr>
          <p:cNvPr id="19" name="TextBox 18"/>
          <p:cNvSpPr txBox="1"/>
          <p:nvPr/>
        </p:nvSpPr>
        <p:spPr>
          <a:xfrm>
            <a:off x="4038600" y="5280965"/>
            <a:ext cx="6858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#11</a:t>
            </a:r>
            <a:endParaRPr lang="en-US" sz="800" dirty="0">
              <a:latin typeface="Calibri" panose="020F0502020204030204" pitchFamily="34" charset="0"/>
            </a:endParaRPr>
          </a:p>
        </p:txBody>
      </p:sp>
      <p:sp>
        <p:nvSpPr>
          <p:cNvPr id="20" name="TextBox 19"/>
          <p:cNvSpPr txBox="1"/>
          <p:nvPr/>
        </p:nvSpPr>
        <p:spPr>
          <a:xfrm>
            <a:off x="2362201" y="8637688"/>
            <a:ext cx="838199" cy="215444"/>
          </a:xfrm>
          <a:prstGeom prst="rect">
            <a:avLst/>
          </a:prstGeom>
          <a:noFill/>
          <a:ln w="19050">
            <a:solidFill>
              <a:srgbClr val="FF0000"/>
            </a:solidFill>
          </a:ln>
        </p:spPr>
        <p:txBody>
          <a:bodyPr wrap="square" rtlCol="0">
            <a:spAutoFit/>
          </a:bodyPr>
          <a:lstStyle/>
          <a:p>
            <a:r>
              <a:rPr lang="en-US" sz="800" dirty="0" smtClean="0"/>
              <a:t>NO EVALUADO</a:t>
            </a:r>
            <a:endParaRPr lang="es-419" sz="800" dirty="0"/>
          </a:p>
        </p:txBody>
      </p:sp>
      <p:sp>
        <p:nvSpPr>
          <p:cNvPr id="21" name="TextBox 20"/>
          <p:cNvSpPr txBox="1"/>
          <p:nvPr/>
        </p:nvSpPr>
        <p:spPr>
          <a:xfrm>
            <a:off x="3230731" y="8579366"/>
            <a:ext cx="6096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#13</a:t>
            </a:r>
            <a:endParaRPr lang="en-US" sz="800" dirty="0">
              <a:latin typeface="Calibri" panose="020F0502020204030204" pitchFamily="34" charset="0"/>
            </a:endParaRPr>
          </a:p>
        </p:txBody>
      </p:sp>
      <p:sp>
        <p:nvSpPr>
          <p:cNvPr id="22" name="TextBox 21"/>
          <p:cNvSpPr txBox="1"/>
          <p:nvPr/>
        </p:nvSpPr>
        <p:spPr>
          <a:xfrm>
            <a:off x="4524624" y="8514577"/>
            <a:ext cx="580776"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#14</a:t>
            </a:r>
            <a:endParaRPr lang="en-US" sz="800" dirty="0">
              <a:latin typeface="Calibri" panose="020F0502020204030204" pitchFamily="34" charset="0"/>
            </a:endParaRPr>
          </a:p>
        </p:txBody>
      </p:sp>
      <p:sp>
        <p:nvSpPr>
          <p:cNvPr id="23" name="TextBox 22"/>
          <p:cNvSpPr txBox="1"/>
          <p:nvPr/>
        </p:nvSpPr>
        <p:spPr>
          <a:xfrm>
            <a:off x="5864387" y="8514576"/>
            <a:ext cx="685800" cy="46166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 dirty="0" err="1" smtClean="0">
                <a:latin typeface="Calibri" panose="020F0502020204030204" pitchFamily="34" charset="0"/>
              </a:rPr>
              <a:t>Selección</a:t>
            </a:r>
            <a:r>
              <a:rPr lang="en-US" sz="800" dirty="0" smtClean="0">
                <a:latin typeface="Calibri" panose="020F0502020204030204" pitchFamily="34" charset="0"/>
              </a:rPr>
              <a:t> </a:t>
            </a:r>
            <a:r>
              <a:rPr lang="en-US" sz="800" dirty="0" err="1" smtClean="0">
                <a:latin typeface="Calibri" panose="020F0502020204030204" pitchFamily="34" charset="0"/>
              </a:rPr>
              <a:t>Múltiple</a:t>
            </a:r>
            <a:r>
              <a:rPr lang="en-US" sz="800" dirty="0" smtClean="0">
                <a:latin typeface="Calibri" panose="020F0502020204030204" pitchFamily="34" charset="0"/>
              </a:rPr>
              <a:t> #16</a:t>
            </a:r>
            <a:endParaRPr lang="en-US" sz="800" dirty="0">
              <a:latin typeface="Calibri" panose="020F0502020204030204" pitchFamily="34" charset="0"/>
            </a:endParaRPr>
          </a:p>
        </p:txBody>
      </p:sp>
    </p:spTree>
    <p:extLst>
      <p:ext uri="{BB962C8B-B14F-4D97-AF65-F5344CB8AC3E}">
        <p14:creationId xmlns:p14="http://schemas.microsoft.com/office/powerpoint/2010/main" val="1510321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fld id="{F177B04D-AEB5-43ED-B9BA-B3D1EC9C9067}" type="slidenum">
              <a:rPr lang="en-US"/>
              <a:pPr/>
              <a:t>9</a:t>
            </a:fld>
            <a:endParaRPr lang="en-US" dirty="0"/>
          </a:p>
        </p:txBody>
      </p:sp>
      <p:graphicFrame>
        <p:nvGraphicFramePr>
          <p:cNvPr id="143" name="Table 143"/>
          <p:cNvGraphicFramePr/>
          <p:nvPr>
            <p:extLst>
              <p:ext uri="{D42A27DB-BD31-4B8C-83A1-F6EECF244321}">
                <p14:modId xmlns:p14="http://schemas.microsoft.com/office/powerpoint/2010/main" val="3282239073"/>
              </p:ext>
            </p:extLst>
          </p:nvPr>
        </p:nvGraphicFramePr>
        <p:xfrm>
          <a:off x="609600" y="609600"/>
          <a:ext cx="6553114" cy="7147468"/>
        </p:xfrm>
        <a:graphic>
          <a:graphicData uri="http://schemas.openxmlformats.org/drawingml/2006/table">
            <a:tbl>
              <a:tblPr firstRow="1"/>
              <a:tblGrid>
                <a:gridCol w="680633"/>
                <a:gridCol w="5872481"/>
              </a:tblGrid>
              <a:tr h="70402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419" sz="1400" b="1" noProof="0" dirty="0" smtClean="0">
                          <a:effectLst/>
                        </a:rPr>
                        <a:t>Pre-evaluación Trimestre 1: Clave para la Respuesta construida</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defRPr sz="1800" b="0" i="0"/>
                      </a:pPr>
                      <a:r>
                        <a:rPr lang="es-ES_tradnl" sz="1400" b="1" dirty="0" smtClean="0">
                          <a:latin typeface="+mn-lt"/>
                        </a:rPr>
                        <a:t>Estándar </a:t>
                      </a:r>
                      <a:r>
                        <a:rPr lang="es-ES_tradnl" sz="1400" b="1" dirty="0" smtClean="0"/>
                        <a:t>RL.5.2:  Rúbrica de 2 puntos: Respuesta Construida – Lectura corta </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1143000" marR="0" indent="-1143000" algn="l" defTabSz="966612" rtl="0" eaLnBrk="1" fontAlgn="auto" latinLnBrk="0" hangingPunct="1">
                        <a:lnSpc>
                          <a:spcPct val="100000"/>
                        </a:lnSpc>
                        <a:spcBef>
                          <a:spcPts val="0"/>
                        </a:spcBef>
                        <a:spcAft>
                          <a:spcPts val="0"/>
                        </a:spcAft>
                        <a:buClrTx/>
                        <a:buSzTx/>
                        <a:buFont typeface="+mj-lt"/>
                        <a:buNone/>
                        <a:tabLst/>
                        <a:defRPr/>
                      </a:pPr>
                      <a:r>
                        <a:rPr lang="es-MX" sz="1600" b="1" dirty="0" smtClean="0">
                          <a:solidFill>
                            <a:schemeClr val="tx1"/>
                          </a:solidFill>
                        </a:rPr>
                        <a:t>Pregunta #7: </a:t>
                      </a:r>
                      <a:r>
                        <a:rPr lang="es-ES" sz="1600" b="1" dirty="0" smtClean="0">
                          <a:solidFill>
                            <a:schemeClr val="tx1"/>
                          </a:solidFill>
                        </a:rPr>
                        <a:t>¿Cómo el estudiante de quinto grado se preparó para la feria de ciencias en </a:t>
                      </a:r>
                      <a:r>
                        <a:rPr lang="es-ES" sz="1600" b="1" i="1" u="sng" dirty="0" smtClean="0">
                          <a:solidFill>
                            <a:schemeClr val="tx1"/>
                          </a:solidFill>
                        </a:rPr>
                        <a:t>Vestimenta en la Atmósfera</a:t>
                      </a:r>
                      <a:r>
                        <a:rPr lang="es-ES" sz="1600" b="1" dirty="0" smtClean="0">
                          <a:solidFill>
                            <a:schemeClr val="tx1"/>
                          </a:solidFill>
                        </a:rPr>
                        <a:t>? Utiliza ejemplos del texto para apoyar tu respuesta. </a:t>
                      </a:r>
                      <a:endParaRPr lang="en-US" sz="1600" b="1"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916339">
                <a:tc gridSpan="2">
                  <a:txBody>
                    <a:bodyPr/>
                    <a:lstStyle/>
                    <a:p>
                      <a:pPr lvl="0" algn="l">
                        <a:lnSpc>
                          <a:spcPct val="100000"/>
                        </a:lnSpc>
                        <a:spcBef>
                          <a:spcPts val="0"/>
                        </a:spcBef>
                        <a:spcAft>
                          <a:spcPts val="0"/>
                        </a:spcAft>
                        <a:defRPr sz="1800" b="0" i="0"/>
                      </a:pPr>
                      <a:r>
                        <a:rPr lang="es-MX" sz="1000" b="1" u="sng" dirty="0" smtClean="0">
                          <a:solidFill>
                            <a:schemeClr val="tx1"/>
                          </a:solidFill>
                        </a:rPr>
                        <a:t>Lenguaje del maestro y notas </a:t>
                      </a:r>
                      <a:r>
                        <a:rPr lang="es-MX" sz="1000" b="1" u="sng" strike="noStrike" dirty="0" smtClean="0">
                          <a:solidFill>
                            <a:schemeClr val="tx1"/>
                          </a:solidFill>
                        </a:rPr>
                        <a:t>para</a:t>
                      </a:r>
                      <a:r>
                        <a:rPr lang="es-MX" sz="1000" b="1" u="sng" strike="noStrike" baseline="0" dirty="0" smtClean="0">
                          <a:solidFill>
                            <a:schemeClr val="tx1"/>
                          </a:solidFill>
                        </a:rPr>
                        <a:t> calificar</a:t>
                      </a:r>
                      <a:r>
                        <a:rPr lang="es-MX" sz="1000" b="1" u="sng" dirty="0" smtClean="0">
                          <a:solidFill>
                            <a:schemeClr val="tx1"/>
                          </a:solidFill>
                        </a:rPr>
                        <a:t>: </a:t>
                      </a:r>
                    </a:p>
                    <a:p>
                      <a:pPr lvl="0" algn="l">
                        <a:lnSpc>
                          <a:spcPct val="100000"/>
                        </a:lnSpc>
                        <a:spcBef>
                          <a:spcPts val="0"/>
                        </a:spcBef>
                        <a:spcAft>
                          <a:spcPts val="0"/>
                        </a:spcAft>
                        <a:defRPr sz="1800" b="0" i="0"/>
                      </a:pPr>
                      <a:r>
                        <a:rPr lang="es-MX" sz="1000" b="1" u="sng" strike="noStrike" dirty="0" smtClean="0">
                          <a:solidFill>
                            <a:schemeClr val="tx1"/>
                          </a:solidFill>
                        </a:rPr>
                        <a:t>Suficiente</a:t>
                      </a:r>
                      <a:r>
                        <a:rPr lang="es-MX" sz="1000" b="1" u="sng" strike="noStrike" baseline="0" dirty="0" smtClean="0">
                          <a:solidFill>
                            <a:schemeClr val="tx1"/>
                          </a:solidFill>
                        </a:rPr>
                        <a:t> evidencia</a:t>
                      </a:r>
                      <a:r>
                        <a:rPr lang="es-MX" sz="1000" b="1" u="none" strike="noStrike" baseline="0" dirty="0" smtClean="0">
                          <a:solidFill>
                            <a:schemeClr val="tx1"/>
                          </a:solidFill>
                        </a:rPr>
                        <a:t> </a:t>
                      </a:r>
                      <a:r>
                        <a:rPr lang="es-MX" sz="1000" dirty="0" smtClean="0">
                          <a:solidFill>
                            <a:schemeClr val="tx1"/>
                          </a:solidFill>
                        </a:rPr>
                        <a:t>para </a:t>
                      </a:r>
                      <a:r>
                        <a:rPr lang="es-MX" sz="1000" strike="noStrike" baseline="0" dirty="0" smtClean="0">
                          <a:solidFill>
                            <a:schemeClr val="tx1"/>
                          </a:solidFill>
                        </a:rPr>
                        <a:t>la pregunta </a:t>
                      </a:r>
                      <a:r>
                        <a:rPr lang="es-MX" sz="1000" strike="noStrike" dirty="0" smtClean="0">
                          <a:solidFill>
                            <a:schemeClr val="tx1"/>
                          </a:solidFill>
                        </a:rPr>
                        <a:t>debería proporcionar </a:t>
                      </a:r>
                      <a:r>
                        <a:rPr lang="es-MX" sz="1000" dirty="0" smtClean="0">
                          <a:solidFill>
                            <a:schemeClr val="tx1"/>
                          </a:solidFill>
                        </a:rPr>
                        <a:t>ejemplos específicos y detalles de apoyo de cómo el estudiante en el </a:t>
                      </a:r>
                      <a:r>
                        <a:rPr lang="es-MX" sz="1000" strike="noStrike" dirty="0" smtClean="0">
                          <a:solidFill>
                            <a:schemeClr val="tx1"/>
                          </a:solidFill>
                        </a:rPr>
                        <a:t>texto</a:t>
                      </a:r>
                      <a:r>
                        <a:rPr lang="es-MX" sz="1000" dirty="0" smtClean="0">
                          <a:solidFill>
                            <a:schemeClr val="tx1"/>
                          </a:solidFill>
                        </a:rPr>
                        <a:t> se preparó para la feria de </a:t>
                      </a:r>
                      <a:r>
                        <a:rPr lang="es-MX" sz="1000" strike="noStrike" dirty="0" smtClean="0">
                          <a:solidFill>
                            <a:schemeClr val="tx1"/>
                          </a:solidFill>
                        </a:rPr>
                        <a:t>ciencias</a:t>
                      </a:r>
                      <a:r>
                        <a:rPr lang="es-MX" sz="1000" dirty="0" smtClean="0">
                          <a:solidFill>
                            <a:schemeClr val="tx1"/>
                          </a:solidFill>
                        </a:rPr>
                        <a:t>. Ejemplos específicos del estudiante podrían incluir: (1) seleccionó un tema o un proyecto, (2) encontró tres fuentes para investigar o como evidencia para el proyecto, y (3) escribió datos importantes sobre cada parte del tema. </a:t>
                      </a:r>
                    </a:p>
                    <a:p>
                      <a:pPr lvl="0" algn="l">
                        <a:lnSpc>
                          <a:spcPct val="100000"/>
                        </a:lnSpc>
                        <a:spcBef>
                          <a:spcPts val="0"/>
                        </a:spcBef>
                        <a:spcAft>
                          <a:spcPts val="0"/>
                        </a:spcAft>
                        <a:defRPr sz="1800" b="0" i="0"/>
                      </a:pPr>
                      <a:r>
                        <a:rPr lang="es-MX" sz="1000" b="1" u="sng" dirty="0" smtClean="0">
                          <a:solidFill>
                            <a:schemeClr val="tx1"/>
                          </a:solidFill>
                        </a:rPr>
                        <a:t>Las</a:t>
                      </a:r>
                      <a:r>
                        <a:rPr lang="es-MX" sz="1000" b="1" u="sng" baseline="0" dirty="0" smtClean="0">
                          <a:solidFill>
                            <a:schemeClr val="tx1"/>
                          </a:solidFill>
                        </a:rPr>
                        <a:t> </a:t>
                      </a:r>
                      <a:r>
                        <a:rPr lang="es-MX" sz="1000" b="1" u="sng" baseline="0" dirty="0" err="1" smtClean="0">
                          <a:solidFill>
                            <a:schemeClr val="tx1"/>
                          </a:solidFill>
                        </a:rPr>
                        <a:t>i</a:t>
                      </a:r>
                      <a:r>
                        <a:rPr lang="es-MX" sz="1000" b="1" u="sng" dirty="0" err="1" smtClean="0">
                          <a:solidFill>
                            <a:schemeClr val="tx1"/>
                          </a:solidFill>
                        </a:rPr>
                        <a:t>dentificaciónes</a:t>
                      </a:r>
                      <a:r>
                        <a:rPr lang="es-MX" sz="1000" b="1" u="sng" dirty="0" smtClean="0">
                          <a:solidFill>
                            <a:schemeClr val="tx1"/>
                          </a:solidFill>
                        </a:rPr>
                        <a:t> específicas (detalles de apoyo</a:t>
                      </a:r>
                      <a:r>
                        <a:rPr lang="es-MX" sz="1000" b="1" dirty="0" smtClean="0">
                          <a:solidFill>
                            <a:schemeClr val="tx1"/>
                          </a:solidFill>
                        </a:rPr>
                        <a:t>)</a:t>
                      </a:r>
                      <a:r>
                        <a:rPr lang="es-MX" sz="1000" dirty="0" smtClean="0">
                          <a:solidFill>
                            <a:schemeClr val="tx1"/>
                          </a:solidFill>
                        </a:rPr>
                        <a:t> para ejemplos específicos podrían incluir: (1) el estudiante eligió un tema basado en su interés por los viajes espaciales, (2) listar las 3 fuentes (</a:t>
                      </a:r>
                      <a:r>
                        <a:rPr lang="es-MX" sz="1000" strike="noStrike" dirty="0" smtClean="0">
                          <a:solidFill>
                            <a:schemeClr val="tx1"/>
                          </a:solidFill>
                        </a:rPr>
                        <a:t>por</a:t>
                      </a:r>
                      <a:r>
                        <a:rPr lang="es-MX" sz="1000" strike="noStrike" baseline="0" dirty="0" smtClean="0">
                          <a:solidFill>
                            <a:schemeClr val="tx1"/>
                          </a:solidFill>
                        </a:rPr>
                        <a:t> ejemplo, </a:t>
                      </a:r>
                      <a:r>
                        <a:rPr lang="es-MX" sz="1000" dirty="0" smtClean="0">
                          <a:solidFill>
                            <a:schemeClr val="tx1"/>
                          </a:solidFill>
                        </a:rPr>
                        <a:t>una foto, el artículo universitario y la información del Servicio Nacional de Meteorología),y (3) escribió información sobre las diferentes capas de la atmósfera que</a:t>
                      </a:r>
                      <a:r>
                        <a:rPr lang="es-MX" sz="1000" baseline="0" dirty="0" smtClean="0">
                          <a:solidFill>
                            <a:schemeClr val="tx1"/>
                          </a:solidFill>
                        </a:rPr>
                        <a:t> se encuentran </a:t>
                      </a:r>
                      <a:r>
                        <a:rPr lang="es-MX" sz="1000" dirty="0" smtClean="0">
                          <a:solidFill>
                            <a:schemeClr val="tx1"/>
                          </a:solidFill>
                        </a:rPr>
                        <a:t>sobre la tierra.  </a:t>
                      </a:r>
                    </a:p>
                    <a:p>
                      <a:pPr lvl="0" algn="l">
                        <a:lnSpc>
                          <a:spcPct val="100000"/>
                        </a:lnSpc>
                        <a:spcBef>
                          <a:spcPts val="0"/>
                        </a:spcBef>
                        <a:spcAft>
                          <a:spcPts val="0"/>
                        </a:spcAft>
                        <a:defRPr sz="1800" b="0" i="0"/>
                      </a:pPr>
                      <a:r>
                        <a:rPr lang="es-MX" sz="1000" b="1" u="sng" strike="noStrike" dirty="0" smtClean="0">
                          <a:solidFill>
                            <a:schemeClr val="tx1"/>
                          </a:solidFill>
                        </a:rPr>
                        <a:t>Pleno apoyo </a:t>
                      </a:r>
                      <a:r>
                        <a:rPr lang="es-MX" sz="1000" b="1" dirty="0" smtClean="0">
                          <a:solidFill>
                            <a:schemeClr val="tx1"/>
                          </a:solidFill>
                        </a:rPr>
                        <a:t>(otros detalles) </a:t>
                      </a:r>
                      <a:r>
                        <a:rPr lang="es-MX" sz="1000" dirty="0" smtClean="0">
                          <a:solidFill>
                            <a:schemeClr val="tx1"/>
                          </a:solidFill>
                        </a:rPr>
                        <a:t>podría incluir cualquier detalle que añada a o apoye lo antes mencionado, incluso el interés del estudiante en</a:t>
                      </a:r>
                      <a:r>
                        <a:rPr lang="es-MX" sz="1000" baseline="0" dirty="0" smtClean="0">
                          <a:solidFill>
                            <a:schemeClr val="tx1"/>
                          </a:solidFill>
                        </a:rPr>
                        <a:t> </a:t>
                      </a:r>
                      <a:r>
                        <a:rPr lang="es-MX" sz="1000" dirty="0" smtClean="0">
                          <a:solidFill>
                            <a:schemeClr val="tx1"/>
                          </a:solidFill>
                        </a:rPr>
                        <a:t>Neil Armstrong, los requisitos de quinto grado, o detalles específicos sobre la atmósfera de la tierra, siempre y cuando los detalles </a:t>
                      </a:r>
                      <a:r>
                        <a:rPr lang="es-MX" sz="1000" strike="noStrike" dirty="0" smtClean="0">
                          <a:solidFill>
                            <a:schemeClr val="tx1"/>
                          </a:solidFill>
                        </a:rPr>
                        <a:t>respondan a la pregunta.</a:t>
                      </a:r>
                      <a:endParaRPr lang="en-US" sz="1000" strike="noStrike"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smtClean="0"/>
                        <a:t>2</a:t>
                      </a:r>
                      <a:endParaRPr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ES" sz="1000" i="1" dirty="0" smtClean="0">
                          <a:solidFill>
                            <a:schemeClr val="tx1"/>
                          </a:solidFill>
                        </a:rPr>
                        <a:t>El </a:t>
                      </a:r>
                      <a:r>
                        <a:rPr lang="es-ES" sz="1000" i="1" strike="noStrike" dirty="0" smtClean="0">
                          <a:solidFill>
                            <a:schemeClr val="tx1"/>
                          </a:solidFill>
                        </a:rPr>
                        <a:t>estudiante proporciona </a:t>
                      </a:r>
                      <a:r>
                        <a:rPr lang="es-ES" sz="1000" i="1" dirty="0" smtClean="0">
                          <a:solidFill>
                            <a:schemeClr val="tx1"/>
                          </a:solidFill>
                        </a:rPr>
                        <a:t>una respuesta competente</a:t>
                      </a:r>
                      <a:r>
                        <a:rPr lang="es-ES" sz="1000" i="1" strike="noStrike" dirty="0" smtClean="0">
                          <a:solidFill>
                            <a:schemeClr val="tx1"/>
                          </a:solidFill>
                        </a:rPr>
                        <a:t>, presentando </a:t>
                      </a:r>
                      <a:r>
                        <a:rPr lang="es-ES" sz="1000" i="1" dirty="0" smtClean="0">
                          <a:solidFill>
                            <a:schemeClr val="tx1"/>
                          </a:solidFill>
                        </a:rPr>
                        <a:t>evidencia con ejemplos y detalles de apoyo, sobre cómo el estudiante de quinto grado se preparó para la feria de ciencias.</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s-MX" sz="1000" dirty="0" smtClean="0">
                          <a:solidFill>
                            <a:schemeClr val="tx1"/>
                          </a:solidFill>
                        </a:rPr>
                        <a:t>En el </a:t>
                      </a:r>
                      <a:r>
                        <a:rPr lang="es-MX" sz="1000" strike="noStrike" dirty="0" smtClean="0">
                          <a:solidFill>
                            <a:schemeClr val="tx1"/>
                          </a:solidFill>
                          <a:effectLst/>
                        </a:rPr>
                        <a:t>texto </a:t>
                      </a:r>
                      <a:r>
                        <a:rPr lang="es-MX" sz="1000" dirty="0" smtClean="0">
                          <a:solidFill>
                            <a:schemeClr val="tx1"/>
                          </a:solidFill>
                        </a:rPr>
                        <a:t>llamado </a:t>
                      </a:r>
                      <a:r>
                        <a:rPr lang="es-MX" sz="1000" i="1" u="sng" dirty="0" smtClean="0">
                          <a:solidFill>
                            <a:schemeClr val="tx1"/>
                          </a:solidFill>
                        </a:rPr>
                        <a:t>Vestimenta en la Atmósfera</a:t>
                      </a:r>
                      <a:r>
                        <a:rPr lang="es-MX" sz="1000" dirty="0" smtClean="0">
                          <a:solidFill>
                            <a:schemeClr val="tx1"/>
                          </a:solidFill>
                        </a:rPr>
                        <a:t>, un estudiante </a:t>
                      </a:r>
                      <a:r>
                        <a:rPr lang="es-MX" sz="1000" strike="noStrike" dirty="0" smtClean="0">
                          <a:solidFill>
                            <a:schemeClr val="tx1"/>
                          </a:solidFill>
                        </a:rPr>
                        <a:t>de </a:t>
                      </a:r>
                      <a:r>
                        <a:rPr lang="es-MX" sz="1000" dirty="0" smtClean="0">
                          <a:solidFill>
                            <a:schemeClr val="tx1"/>
                          </a:solidFill>
                        </a:rPr>
                        <a:t>quinto grado tiene que </a:t>
                      </a:r>
                      <a:r>
                        <a:rPr lang="es-MX" sz="1000" strike="noStrike" dirty="0" smtClean="0">
                          <a:solidFill>
                            <a:schemeClr val="tx1"/>
                          </a:solidFill>
                        </a:rPr>
                        <a:t>planificar</a:t>
                      </a:r>
                      <a:r>
                        <a:rPr lang="es-MX" sz="1000" dirty="0" smtClean="0">
                          <a:solidFill>
                            <a:schemeClr val="tx1"/>
                          </a:solidFill>
                        </a:rPr>
                        <a:t> un proyecto para la feria de ciencias</a:t>
                      </a:r>
                      <a:r>
                        <a:rPr lang="es-MX" sz="1000" baseline="0" dirty="0" smtClean="0">
                          <a:solidFill>
                            <a:schemeClr val="tx1"/>
                          </a:solidFill>
                        </a:rPr>
                        <a:t> de la escuela. </a:t>
                      </a:r>
                      <a:r>
                        <a:rPr lang="es-MX" sz="1000" dirty="0" smtClean="0">
                          <a:solidFill>
                            <a:schemeClr val="tx1"/>
                          </a:solidFill>
                        </a:rPr>
                        <a:t>En primer lugar, el estudiante piensa qué es lo más que le interesa. Por ejemplo, a este estudiante le gusta aprender </a:t>
                      </a:r>
                      <a:r>
                        <a:rPr lang="es-MX" sz="1000" strike="noStrike" dirty="0" smtClean="0">
                          <a:solidFill>
                            <a:schemeClr val="tx1"/>
                          </a:solidFill>
                        </a:rPr>
                        <a:t>acerca de los viajes </a:t>
                      </a:r>
                      <a:r>
                        <a:rPr lang="es-MX" sz="1000" dirty="0" smtClean="0">
                          <a:solidFill>
                            <a:schemeClr val="tx1"/>
                          </a:solidFill>
                        </a:rPr>
                        <a:t>espaciales y ha leído sobre Neil Armstrong. Esto ayudó al estudiante a planificar</a:t>
                      </a:r>
                      <a:r>
                        <a:rPr lang="es-MX" sz="1000" baseline="0" dirty="0" smtClean="0">
                          <a:solidFill>
                            <a:schemeClr val="tx1"/>
                          </a:solidFill>
                        </a:rPr>
                        <a:t> el</a:t>
                      </a:r>
                      <a:r>
                        <a:rPr lang="es-MX" sz="1000" dirty="0" smtClean="0">
                          <a:solidFill>
                            <a:schemeClr val="tx1"/>
                          </a:solidFill>
                        </a:rPr>
                        <a:t> tema. Luego, él o ella tiene que encontrar tres fuentes a citar para apoyar el proyecto. El proyecto en este </a:t>
                      </a:r>
                      <a:r>
                        <a:rPr lang="es-MX" sz="1000" strike="noStrike" dirty="0" smtClean="0">
                          <a:solidFill>
                            <a:schemeClr val="tx1"/>
                          </a:solidFill>
                        </a:rPr>
                        <a:t>texto</a:t>
                      </a:r>
                      <a:r>
                        <a:rPr lang="es-MX" sz="1000" dirty="0" smtClean="0">
                          <a:solidFill>
                            <a:schemeClr val="tx1"/>
                          </a:solidFill>
                        </a:rPr>
                        <a:t> es acerca de lo que la gente necesitaría vestir para sobrevivir en las diferentes atmósferas. Así que,</a:t>
                      </a:r>
                      <a:r>
                        <a:rPr lang="es-MX" sz="1000" baseline="0" dirty="0" smtClean="0">
                          <a:solidFill>
                            <a:schemeClr val="tx1"/>
                          </a:solidFill>
                        </a:rPr>
                        <a:t> </a:t>
                      </a:r>
                      <a:r>
                        <a:rPr lang="es-MX" sz="1000" dirty="0" smtClean="0">
                          <a:solidFill>
                            <a:schemeClr val="tx1"/>
                          </a:solidFill>
                        </a:rPr>
                        <a:t>u</a:t>
                      </a:r>
                      <a:r>
                        <a:rPr lang="es-ES" sz="1000" dirty="0" smtClean="0">
                          <a:solidFill>
                            <a:schemeClr val="tx1"/>
                          </a:solidFill>
                        </a:rPr>
                        <a:t>n ejemplo </a:t>
                      </a:r>
                      <a:r>
                        <a:rPr lang="es-ES" sz="1000" strike="noStrike" dirty="0" smtClean="0">
                          <a:solidFill>
                            <a:schemeClr val="tx1"/>
                          </a:solidFill>
                        </a:rPr>
                        <a:t>de </a:t>
                      </a:r>
                      <a:r>
                        <a:rPr lang="es-ES" sz="1000" dirty="0" smtClean="0">
                          <a:solidFill>
                            <a:schemeClr val="tx1"/>
                          </a:solidFill>
                        </a:rPr>
                        <a:t>cómo el estudiante utilizó el artículo universitario como una fuente, fue para hablar de las diferentes capas de la atmósfera. Después el estudiante escribió lo que aprendió de las fuentes de información</a:t>
                      </a:r>
                      <a:r>
                        <a:rPr lang="es-ES" sz="1000" baseline="0" dirty="0" smtClean="0">
                          <a:solidFill>
                            <a:schemeClr val="tx1"/>
                          </a:solidFill>
                        </a:rPr>
                        <a:t> </a:t>
                      </a:r>
                      <a:r>
                        <a:rPr lang="es-ES" sz="1000" dirty="0" smtClean="0">
                          <a:solidFill>
                            <a:schemeClr val="tx1"/>
                          </a:solidFill>
                        </a:rPr>
                        <a:t>acerca</a:t>
                      </a:r>
                      <a:r>
                        <a:rPr lang="es-ES" sz="1000" baseline="0" dirty="0" smtClean="0">
                          <a:solidFill>
                            <a:schemeClr val="tx1"/>
                          </a:solidFill>
                        </a:rPr>
                        <a:t> de </a:t>
                      </a:r>
                      <a:r>
                        <a:rPr lang="es-ES" sz="1000" dirty="0" smtClean="0">
                          <a:solidFill>
                            <a:schemeClr val="tx1"/>
                          </a:solidFill>
                        </a:rPr>
                        <a:t>cada capa.</a:t>
                      </a:r>
                      <a:endParaRPr lang="en-US" sz="1000" b="0" u="none" strike="sngStrik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533400">
                <a:tc>
                  <a:txBody>
                    <a:bodyPr/>
                    <a:lstStyle/>
                    <a:p>
                      <a:pPr lvl="0" algn="ctr">
                        <a:lnSpc>
                          <a:spcPct val="100000"/>
                        </a:lnSpc>
                        <a:spcBef>
                          <a:spcPts val="0"/>
                        </a:spcBef>
                        <a:spcAft>
                          <a:spcPts val="0"/>
                        </a:spcAft>
                        <a:defRPr sz="1800" b="0" i="0"/>
                      </a:pPr>
                      <a:r>
                        <a:rPr sz="2000" b="1" smtClean="0"/>
                        <a:t>1</a:t>
                      </a:r>
                      <a:endParaRPr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MX" sz="1000" i="1" dirty="0" smtClean="0">
                          <a:solidFill>
                            <a:schemeClr val="tx1"/>
                          </a:solidFill>
                        </a:rPr>
                        <a:t>El estudiante </a:t>
                      </a:r>
                      <a:r>
                        <a:rPr lang="es-MX" sz="1000" i="1" strike="noStrike" dirty="0" smtClean="0">
                          <a:solidFill>
                            <a:schemeClr val="tx1"/>
                          </a:solidFill>
                        </a:rPr>
                        <a:t>proporciona </a:t>
                      </a:r>
                      <a:r>
                        <a:rPr lang="es-MX" sz="1000" i="1" dirty="0" smtClean="0">
                          <a:solidFill>
                            <a:schemeClr val="tx1"/>
                          </a:solidFill>
                        </a:rPr>
                        <a:t>una respuesta parcial, </a:t>
                      </a:r>
                      <a:r>
                        <a:rPr lang="es-ES" sz="1000" i="1" strike="noStrike" dirty="0" smtClean="0">
                          <a:solidFill>
                            <a:schemeClr val="tx1"/>
                          </a:solidFill>
                        </a:rPr>
                        <a:t>presentando </a:t>
                      </a:r>
                      <a:r>
                        <a:rPr lang="es-MX" sz="1000" i="1" u="sng" dirty="0" smtClean="0">
                          <a:solidFill>
                            <a:schemeClr val="tx1"/>
                          </a:solidFill>
                        </a:rPr>
                        <a:t>alguna</a:t>
                      </a:r>
                      <a:r>
                        <a:rPr lang="es-MX" sz="1000" i="1" dirty="0" smtClean="0">
                          <a:solidFill>
                            <a:schemeClr val="tx1"/>
                          </a:solidFill>
                        </a:rPr>
                        <a:t> evidencia de cómo el estudiante </a:t>
                      </a:r>
                      <a:r>
                        <a:rPr lang="es-MX" sz="1000" i="1" strike="noStrike" dirty="0" smtClean="0">
                          <a:solidFill>
                            <a:schemeClr val="tx1"/>
                          </a:solidFill>
                        </a:rPr>
                        <a:t>de</a:t>
                      </a:r>
                      <a:r>
                        <a:rPr lang="es-MX" sz="1000" i="1" dirty="0" smtClean="0">
                          <a:solidFill>
                            <a:schemeClr val="tx1"/>
                          </a:solidFill>
                        </a:rPr>
                        <a:t> quinto grado se preparó para la feria de ciencias, y da algunos ejemplos.</a:t>
                      </a:r>
                    </a:p>
                    <a:p>
                      <a:pPr lvl="0" algn="l" defTabSz="914400">
                        <a:lnSpc>
                          <a:spcPct val="100000"/>
                        </a:lnSpc>
                        <a:spcBef>
                          <a:spcPts val="0"/>
                        </a:spcBef>
                        <a:spcAft>
                          <a:spcPts val="0"/>
                        </a:spcAft>
                        <a:defRPr sz="1800" b="0" i="0"/>
                      </a:pPr>
                      <a:r>
                        <a:rPr lang="es-MX" sz="1000" dirty="0" smtClean="0">
                          <a:solidFill>
                            <a:schemeClr val="tx1"/>
                          </a:solidFill>
                        </a:rPr>
                        <a:t>Un</a:t>
                      </a:r>
                      <a:r>
                        <a:rPr lang="es-MX" sz="1000" baseline="0" dirty="0" smtClean="0">
                          <a:solidFill>
                            <a:schemeClr val="tx1"/>
                          </a:solidFill>
                        </a:rPr>
                        <a:t> </a:t>
                      </a:r>
                      <a:r>
                        <a:rPr lang="es-MX" sz="1000" dirty="0" smtClean="0">
                          <a:solidFill>
                            <a:schemeClr val="tx1"/>
                          </a:solidFill>
                        </a:rPr>
                        <a:t>niño tiene que planificar un proyecto para la feria de ciencias, por lo que piensa acerca de lo que más le gusta. ¡El espacio! Él </a:t>
                      </a:r>
                      <a:r>
                        <a:rPr lang="es-MX" sz="1000" u="none" dirty="0" smtClean="0">
                          <a:solidFill>
                            <a:schemeClr val="tx1"/>
                          </a:solidFill>
                        </a:rPr>
                        <a:t>leyó sobre Neil Armstrong y su traje espacial, por lo que el niño</a:t>
                      </a:r>
                      <a:r>
                        <a:rPr lang="es-MX" sz="1000" u="none" baseline="0" dirty="0" smtClean="0">
                          <a:solidFill>
                            <a:schemeClr val="tx1"/>
                          </a:solidFill>
                        </a:rPr>
                        <a:t> </a:t>
                      </a:r>
                      <a:r>
                        <a:rPr lang="es-MX" sz="1000" u="none" dirty="0" smtClean="0">
                          <a:solidFill>
                            <a:schemeClr val="tx1"/>
                          </a:solidFill>
                        </a:rPr>
                        <a:t>decide hacer un proyecto sobre </a:t>
                      </a:r>
                      <a:r>
                        <a:rPr lang="es-MX" sz="1000" u="none" strike="noStrike" dirty="0" smtClean="0">
                          <a:solidFill>
                            <a:schemeClr val="tx1"/>
                          </a:solidFill>
                        </a:rPr>
                        <a:t>qué</a:t>
                      </a:r>
                      <a:r>
                        <a:rPr lang="es-MX" sz="1000" u="none" dirty="0" smtClean="0">
                          <a:solidFill>
                            <a:schemeClr val="tx1"/>
                          </a:solidFill>
                        </a:rPr>
                        <a:t> tipo de </a:t>
                      </a:r>
                      <a:r>
                        <a:rPr lang="es-MX" sz="1000" u="none" strike="noStrike" dirty="0" smtClean="0">
                          <a:solidFill>
                            <a:schemeClr val="tx1"/>
                          </a:solidFill>
                        </a:rPr>
                        <a:t>trajes</a:t>
                      </a:r>
                      <a:r>
                        <a:rPr lang="es-MX" sz="1000" u="none" strike="noStrike" baseline="0" dirty="0" smtClean="0">
                          <a:solidFill>
                            <a:schemeClr val="tx1"/>
                          </a:solidFill>
                        </a:rPr>
                        <a:t> la gente n</a:t>
                      </a:r>
                      <a:r>
                        <a:rPr lang="es-MX" sz="1000" strike="noStrike" baseline="0" dirty="0" smtClean="0">
                          <a:solidFill>
                            <a:schemeClr val="tx1"/>
                          </a:solidFill>
                        </a:rPr>
                        <a:t>ecesita </a:t>
                      </a:r>
                      <a:r>
                        <a:rPr lang="es-MX" sz="1000" baseline="0" dirty="0" smtClean="0">
                          <a:solidFill>
                            <a:schemeClr val="tx1"/>
                          </a:solidFill>
                        </a:rPr>
                        <a:t>usar en las diferentes atmósferas.</a:t>
                      </a:r>
                      <a:r>
                        <a:rPr lang="es-MX" sz="1000" dirty="0" smtClean="0">
                          <a:solidFill>
                            <a:schemeClr val="tx1"/>
                          </a:solidFill>
                        </a:rPr>
                        <a:t> </a:t>
                      </a:r>
                      <a:r>
                        <a:rPr lang="es-ES" sz="1000" dirty="0" smtClean="0">
                          <a:solidFill>
                            <a:schemeClr val="tx1"/>
                          </a:solidFill>
                        </a:rPr>
                        <a:t>Él tiene que investigar y leer mucho de</a:t>
                      </a:r>
                      <a:r>
                        <a:rPr lang="es-ES" sz="1000" baseline="0" dirty="0" smtClean="0">
                          <a:solidFill>
                            <a:schemeClr val="tx1"/>
                          </a:solidFill>
                        </a:rPr>
                        <a:t> varias</a:t>
                      </a:r>
                      <a:r>
                        <a:rPr lang="es-ES" sz="1000" dirty="0" smtClean="0">
                          <a:solidFill>
                            <a:schemeClr val="tx1"/>
                          </a:solidFill>
                        </a:rPr>
                        <a:t> fuentes de información sobre las diferentes atmósferas. </a:t>
                      </a:r>
                      <a:r>
                        <a:rPr lang="es-ES" sz="1000" strike="noStrike" dirty="0" smtClean="0">
                          <a:solidFill>
                            <a:schemeClr val="tx1"/>
                          </a:solidFill>
                        </a:rPr>
                        <a:t> </a:t>
                      </a:r>
                      <a:r>
                        <a:rPr lang="es-ES" sz="1000" dirty="0" smtClean="0">
                          <a:solidFill>
                            <a:schemeClr val="tx1"/>
                          </a:solidFill>
                        </a:rPr>
                        <a:t>Así es cómo se preparó para la feria de ciencias.</a:t>
                      </a:r>
                      <a:endParaRPr lang="en-US" sz="1000" b="0" i="0" u="non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38354">
                <a:tc>
                  <a:txBody>
                    <a:bodyPr/>
                    <a:lstStyle/>
                    <a:p>
                      <a:pPr lvl="0" algn="ctr">
                        <a:lnSpc>
                          <a:spcPct val="100000"/>
                        </a:lnSpc>
                        <a:spcBef>
                          <a:spcPts val="0"/>
                        </a:spcBef>
                        <a:spcAft>
                          <a:spcPts val="0"/>
                        </a:spcAft>
                        <a:defRPr sz="1800" b="0" i="0"/>
                      </a:pPr>
                      <a:r>
                        <a:rPr sz="2000" b="1" smtClean="0"/>
                        <a:t>0</a:t>
                      </a:r>
                      <a:endParaRPr sz="2000" b="1" dirty="0"/>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s-ES" sz="1000" i="1" dirty="0" smtClean="0"/>
                        <a:t>El estudiante no proporciona evidencia </a:t>
                      </a:r>
                      <a:r>
                        <a:rPr lang="es-ES" sz="1000" i="1" dirty="0" smtClean="0">
                          <a:solidFill>
                            <a:schemeClr val="tx1"/>
                          </a:solidFill>
                        </a:rPr>
                        <a:t>acerca de cómo el estudiante de quinto grado se preparó para la feria de ciencias</a:t>
                      </a:r>
                      <a:r>
                        <a:rPr lang="es-ES" sz="1000" dirty="0" smtClean="0">
                          <a:solidFill>
                            <a:schemeClr val="tx1"/>
                          </a:solidFill>
                        </a:rPr>
                        <a:t>. </a:t>
                      </a:r>
                    </a:p>
                    <a:p>
                      <a:pPr lvl="0" algn="l" defTabSz="914400">
                        <a:lnSpc>
                          <a:spcPct val="100000"/>
                        </a:lnSpc>
                        <a:spcBef>
                          <a:spcPts val="0"/>
                        </a:spcBef>
                        <a:spcAft>
                          <a:spcPts val="0"/>
                        </a:spcAft>
                        <a:defRPr sz="1800" b="0" i="0"/>
                      </a:pPr>
                      <a:r>
                        <a:rPr lang="es-MX" sz="1000" dirty="0" smtClean="0">
                          <a:solidFill>
                            <a:schemeClr val="tx1"/>
                          </a:solidFill>
                        </a:rPr>
                        <a:t>Si yo estuviera en la feria de ciencias haría un volcán enorme y mostraría cómo explota con</a:t>
                      </a:r>
                      <a:r>
                        <a:rPr lang="es-MX" sz="1000" dirty="0" smtClean="0"/>
                        <a:t> lava y polvo</a:t>
                      </a:r>
                      <a:r>
                        <a:rPr lang="en-US" sz="1000" i="0" baseline="0" dirty="0" smtClean="0">
                          <a:solidFill>
                            <a:schemeClr val="tx1"/>
                          </a:solidFill>
                        </a:rPr>
                        <a:t>.</a:t>
                      </a:r>
                      <a:endParaRPr sz="1100" i="0" dirty="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46517126"/>
              </p:ext>
            </p:extLst>
          </p:nvPr>
        </p:nvGraphicFramePr>
        <p:xfrm>
          <a:off x="5334000" y="8077200"/>
          <a:ext cx="1820862" cy="1029806"/>
        </p:xfrm>
        <a:graphic>
          <a:graphicData uri="http://schemas.openxmlformats.org/drawingml/2006/table">
            <a:tbl>
              <a:tblPr firstRow="1" firstCol="1" bandRow="1"/>
              <a:tblGrid>
                <a:gridCol w="1820862"/>
              </a:tblGrid>
              <a:tr h="188558">
                <a:tc>
                  <a:txBody>
                    <a:bodyPr/>
                    <a:lstStyle/>
                    <a:p>
                      <a:pPr marL="0" marR="0" algn="ctr">
                        <a:lnSpc>
                          <a:spcPct val="115000"/>
                        </a:lnSpc>
                        <a:spcBef>
                          <a:spcPts val="0"/>
                        </a:spcBef>
                        <a:spcAft>
                          <a:spcPts val="0"/>
                        </a:spcAft>
                      </a:pPr>
                      <a:r>
                        <a:rPr lang="en-US" sz="800" b="1" i="1" dirty="0" err="1" smtClean="0">
                          <a:solidFill>
                            <a:schemeClr val="tx1"/>
                          </a:solidFill>
                          <a:effectLst/>
                          <a:latin typeface="Calibri"/>
                          <a:ea typeface="Times New Roman"/>
                          <a:cs typeface="Times New Roman"/>
                        </a:rPr>
                        <a:t>Hacia</a:t>
                      </a:r>
                      <a:r>
                        <a:rPr lang="en-US" sz="800" b="1" i="1" dirty="0" smtClean="0">
                          <a:solidFill>
                            <a:schemeClr val="tx1"/>
                          </a:solidFill>
                          <a:effectLst/>
                          <a:latin typeface="Calibri"/>
                          <a:ea typeface="Times New Roman"/>
                          <a:cs typeface="Times New Roman"/>
                        </a:rPr>
                        <a:t> RL.5.2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Cl</a:t>
                      </a:r>
                      <a:endParaRPr lang="en-US" sz="800" i="1" dirty="0">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17098">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Localiza detalles en un cuento, drama o poema que muestra cómo un personaje responde a los  desafíos o retos, o cómo el hablante en un  poema reflexiona  en el  tema (leído pero no discutido en clase).</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85092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36386</TotalTime>
  <Words>10318</Words>
  <Application>Microsoft Office PowerPoint</Application>
  <PresentationFormat>Custom</PresentationFormat>
  <Paragraphs>927</Paragraphs>
  <Slides>30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Bookman Old Style</vt:lpstr>
      <vt:lpstr>Calibri</vt:lpstr>
      <vt:lpstr>Folio Light</vt:lpstr>
      <vt:lpstr>Franklin Gothic Book</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Rosa, Zaida</cp:lastModifiedBy>
  <cp:revision>734</cp:revision>
  <cp:lastPrinted>2015-08-10T22:59:45Z</cp:lastPrinted>
  <dcterms:created xsi:type="dcterms:W3CDTF">2013-06-13T16:49:22Z</dcterms:created>
  <dcterms:modified xsi:type="dcterms:W3CDTF">2015-08-10T23:10:18Z</dcterms:modified>
</cp:coreProperties>
</file>