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336" r:id="rId2"/>
    <p:sldId id="337" r:id="rId3"/>
    <p:sldId id="396" r:id="rId4"/>
    <p:sldId id="392" r:id="rId5"/>
    <p:sldId id="393" r:id="rId6"/>
    <p:sldId id="394" r:id="rId7"/>
    <p:sldId id="311" r:id="rId8"/>
    <p:sldId id="339" r:id="rId9"/>
    <p:sldId id="340" r:id="rId10"/>
    <p:sldId id="341" r:id="rId11"/>
    <p:sldId id="344" r:id="rId12"/>
    <p:sldId id="345" r:id="rId13"/>
    <p:sldId id="346" r:id="rId14"/>
    <p:sldId id="395"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4" r:id="rId30"/>
    <p:sldId id="385" r:id="rId3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pezLopez, Gaspar" initials="L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3" autoAdjust="0"/>
    <p:restoredTop sz="94758" autoAdjust="0"/>
  </p:normalViewPr>
  <p:slideViewPr>
    <p:cSldViewPr>
      <p:cViewPr>
        <p:scale>
          <a:sx n="100" d="100"/>
          <a:sy n="100" d="100"/>
        </p:scale>
        <p:origin x="648" y="-1950"/>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3488775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309377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9</a:t>
            </a:fld>
            <a:endParaRPr lang="en-US" dirty="0"/>
          </a:p>
        </p:txBody>
      </p:sp>
    </p:spTree>
    <p:extLst>
      <p:ext uri="{BB962C8B-B14F-4D97-AF65-F5344CB8AC3E}">
        <p14:creationId xmlns:p14="http://schemas.microsoft.com/office/powerpoint/2010/main" val="107985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25</a:t>
            </a:fld>
            <a:endParaRPr lang="en-US" dirty="0"/>
          </a:p>
        </p:txBody>
      </p:sp>
    </p:spTree>
    <p:extLst>
      <p:ext uri="{BB962C8B-B14F-4D97-AF65-F5344CB8AC3E}">
        <p14:creationId xmlns:p14="http://schemas.microsoft.com/office/powerpoint/2010/main" val="4095372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29</a:t>
            </a:fld>
            <a:endParaRPr lang="en-US" dirty="0"/>
          </a:p>
        </p:txBody>
      </p:sp>
    </p:spTree>
    <p:extLst>
      <p:ext uri="{BB962C8B-B14F-4D97-AF65-F5344CB8AC3E}">
        <p14:creationId xmlns:p14="http://schemas.microsoft.com/office/powerpoint/2010/main" val="293224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sz="1400"/>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07/01/15  – OSP and S.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8/10/2015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8/10/2015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8/10/2015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8/10/2015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teacher.depaul.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Young_Thomas_Edison.jpg"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en.wikipedia.org/wiki/File:Thomas_Edison2.jp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3.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942825" y="1271365"/>
            <a:ext cx="2305840" cy="3469883"/>
            <a:chOff x="4725760" y="-935928"/>
            <a:chExt cx="2170203" cy="3312161"/>
          </a:xfrm>
        </p:grpSpPr>
        <p:sp>
          <p:nvSpPr>
            <p:cNvPr id="26" name="Parallelogram 25"/>
            <p:cNvSpPr/>
            <p:nvPr/>
          </p:nvSpPr>
          <p:spPr>
            <a:xfrm rot="1584430" flipH="1">
              <a:off x="4725760" y="464791"/>
              <a:ext cx="2170203" cy="1911442"/>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787587" y="-935928"/>
              <a:ext cx="1077581" cy="925428"/>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to</a:t>
              </a: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9"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noFill/>
            <a:effectLst>
              <a:softEdge rad="317500"/>
            </a:effectLst>
          </p:spPr>
        </p:pic>
      </p:grpSp>
      <p:sp>
        <p:nvSpPr>
          <p:cNvPr id="22" name="Right Triangle 2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 name="Group 2"/>
          <p:cNvGrpSpPr/>
          <p:nvPr/>
        </p:nvGrpSpPr>
        <p:grpSpPr>
          <a:xfrm>
            <a:off x="737172" y="2285836"/>
            <a:ext cx="5907798" cy="5917764"/>
            <a:chOff x="737172" y="2285836"/>
            <a:chExt cx="5907798" cy="5917764"/>
          </a:xfrm>
        </p:grpSpPr>
        <p:grpSp>
          <p:nvGrpSpPr>
            <p:cNvPr id="16" name="Group 15"/>
            <p:cNvGrpSpPr/>
            <p:nvPr/>
          </p:nvGrpSpPr>
          <p:grpSpPr>
            <a:xfrm>
              <a:off x="737172" y="2285836"/>
              <a:ext cx="5907798" cy="3958129"/>
              <a:chOff x="693808" y="814600"/>
              <a:chExt cx="5560280" cy="3778214"/>
            </a:xfrm>
          </p:grpSpPr>
          <p:sp>
            <p:nvSpPr>
              <p:cNvPr id="17" name="TextBox 16"/>
              <p:cNvSpPr txBox="1"/>
              <p:nvPr/>
            </p:nvSpPr>
            <p:spPr>
              <a:xfrm>
                <a:off x="767688" y="3001333"/>
                <a:ext cx="5486400" cy="1591481"/>
              </a:xfrm>
              <a:prstGeom prst="rect">
                <a:avLst/>
              </a:prstGeom>
              <a:noFill/>
              <a:ln>
                <a:noFill/>
              </a:ln>
            </p:spPr>
            <p:txBody>
              <a:bodyPr wrap="square" lIns="96661" tIns="48331" rIns="96661" bIns="48331" rtlCol="0">
                <a:spAutoFit/>
              </a:bodyPr>
              <a:lstStyle/>
              <a:p>
                <a:r>
                  <a:rPr lang="es-GT" sz="3400" b="1" dirty="0" smtClean="0">
                    <a:effectLst>
                      <a:outerShdw blurRad="38100" dist="38100" dir="2700000" algn="tl">
                        <a:srgbClr val="000000">
                          <a:alpha val="43137"/>
                        </a:srgbClr>
                      </a:outerShdw>
                    </a:effectLst>
                  </a:rPr>
                  <a:t>Instrucciones del Maestro</a:t>
                </a:r>
              </a:p>
              <a:p>
                <a:r>
                  <a:rPr lang="es-GT" sz="3400" b="1" dirty="0" smtClean="0">
                    <a:effectLst>
                      <a:outerShdw blurRad="38100" dist="38100" dir="2700000" algn="tl">
                        <a:srgbClr val="000000">
                          <a:alpha val="43137"/>
                        </a:srgbClr>
                      </a:outerShdw>
                    </a:effectLst>
                  </a:rPr>
                  <a:t>Pre-Evaluación Trimestre 1</a:t>
                </a:r>
              </a:p>
              <a:p>
                <a:pPr algn="ctr"/>
                <a:endParaRPr lang="es-GT" sz="3400" b="1" dirty="0">
                  <a:effectLst>
                    <a:outerShdw blurRad="38100" dist="38100" dir="2700000" algn="tl">
                      <a:srgbClr val="000000">
                        <a:alpha val="43137"/>
                      </a:srgbClr>
                    </a:outerShdw>
                  </a:effectLst>
                </a:endParaRPr>
              </a:p>
            </p:txBody>
          </p:sp>
          <p:sp>
            <p:nvSpPr>
              <p:cNvPr id="19" name="Rectangle 18"/>
              <p:cNvSpPr/>
              <p:nvPr/>
            </p:nvSpPr>
            <p:spPr>
              <a:xfrm>
                <a:off x="693808" y="814600"/>
                <a:ext cx="1735377" cy="837292"/>
              </a:xfrm>
              <a:prstGeom prst="rect">
                <a:avLst/>
              </a:prstGeom>
            </p:spPr>
            <p:txBody>
              <a:bodyPr wrap="none">
                <a:spAutoFit/>
              </a:bodyPr>
              <a:lstStyle/>
              <a:p>
                <a:r>
                  <a:rPr lang="es-GT" sz="5100" b="1" dirty="0" smtClean="0">
                    <a:effectLst>
                      <a:outerShdw blurRad="38100" dist="38100" dir="2700000" algn="tl">
                        <a:srgbClr val="000000">
                          <a:alpha val="43137"/>
                        </a:srgbClr>
                      </a:outerShdw>
                    </a:effectLst>
                  </a:rPr>
                  <a:t>Grado</a:t>
                </a:r>
                <a:endParaRPr lang="es-GT" sz="5100" b="1" dirty="0">
                  <a:effectLst>
                    <a:outerShdw blurRad="38100" dist="38100" dir="2700000" algn="tl">
                      <a:srgbClr val="000000">
                        <a:alpha val="43137"/>
                      </a:srgbClr>
                    </a:outerShdw>
                  </a:effectLst>
                </a:endParaRPr>
              </a:p>
            </p:txBody>
          </p:sp>
        </p:grpSp>
        <p:sp>
          <p:nvSpPr>
            <p:cNvPr id="13" name="Rectangle 12"/>
            <p:cNvSpPr/>
            <p:nvPr/>
          </p:nvSpPr>
          <p:spPr>
            <a:xfrm>
              <a:off x="791478" y="6105733"/>
              <a:ext cx="3628122" cy="2097867"/>
            </a:xfrm>
            <a:prstGeom prst="rect">
              <a:avLst/>
            </a:prstGeom>
            <a:noFill/>
            <a:ln>
              <a:noFill/>
            </a:ln>
          </p:spPr>
          <p:txBody>
            <a:bodyPr wrap="square" lIns="96378" tIns="48189" rIns="96378" bIns="48189">
              <a:spAutoFit/>
            </a:bodyPr>
            <a:lstStyle/>
            <a:p>
              <a:r>
                <a:rPr lang="es-GT" sz="1300" b="1" u="sng" dirty="0" smtClean="0"/>
                <a:t>Lectura</a:t>
              </a:r>
            </a:p>
            <a:p>
              <a:r>
                <a:rPr lang="es-GT" sz="1300" dirty="0" smtClean="0">
                  <a:solidFill>
                    <a:srgbClr val="C00000"/>
                  </a:solidFill>
                </a:rPr>
                <a:t>12</a:t>
              </a:r>
              <a:r>
                <a:rPr lang="es-GT" sz="1300" dirty="0" smtClean="0"/>
                <a:t> Preguntas de selección múltiple</a:t>
              </a:r>
              <a:r>
                <a:rPr lang="es-GT" sz="1300" dirty="0" smtClean="0">
                  <a:solidFill>
                    <a:srgbClr val="C00000"/>
                  </a:solidFill>
                </a:rPr>
                <a:t> </a:t>
              </a:r>
            </a:p>
            <a:p>
              <a:r>
                <a:rPr lang="es-GT" sz="1300" dirty="0" smtClean="0">
                  <a:solidFill>
                    <a:srgbClr val="C00000"/>
                  </a:solidFill>
                </a:rPr>
                <a:t>  4</a:t>
              </a:r>
              <a:r>
                <a:rPr lang="es-GT" sz="1300" dirty="0" smtClean="0"/>
                <a:t> Preguntas de respuesta construida </a:t>
              </a:r>
            </a:p>
            <a:p>
              <a:r>
                <a:rPr lang="es-GT" sz="1300" b="1" u="sng" dirty="0" smtClean="0"/>
                <a:t>Escritura</a:t>
              </a:r>
            </a:p>
            <a:p>
              <a:r>
                <a:rPr lang="es-GT" sz="1300" b="1" dirty="0" smtClean="0"/>
                <a:t>  </a:t>
              </a:r>
              <a:r>
                <a:rPr lang="es-GT" sz="1300" dirty="0" smtClean="0">
                  <a:solidFill>
                    <a:srgbClr val="C00000"/>
                  </a:solidFill>
                </a:rPr>
                <a:t>1</a:t>
              </a:r>
              <a:r>
                <a:rPr lang="es-GT" sz="1300" dirty="0" smtClean="0"/>
                <a:t> Escritura breve </a:t>
              </a:r>
            </a:p>
            <a:p>
              <a:r>
                <a:rPr lang="es-GT" sz="1300" dirty="0" smtClean="0"/>
                <a:t>  </a:t>
              </a:r>
              <a:r>
                <a:rPr lang="es-GT" sz="1300" dirty="0" smtClean="0">
                  <a:solidFill>
                    <a:srgbClr val="C00000"/>
                  </a:solidFill>
                </a:rPr>
                <a:t>1 </a:t>
              </a:r>
              <a:r>
                <a:rPr lang="es-GT" sz="1300" dirty="0" smtClean="0"/>
                <a:t>Escritura para revisar un texto</a:t>
              </a:r>
            </a:p>
            <a:p>
              <a:r>
                <a:rPr lang="es-GT" sz="1300" b="1" u="sng" dirty="0" smtClean="0"/>
                <a:t>Escritura con lenguaje integrado</a:t>
              </a:r>
            </a:p>
            <a:p>
              <a:r>
                <a:rPr lang="es-GT" sz="1300" b="1" dirty="0" smtClean="0"/>
                <a:t>  </a:t>
              </a:r>
              <a:r>
                <a:rPr lang="es-GT" sz="1300" dirty="0" smtClean="0">
                  <a:solidFill>
                    <a:srgbClr val="C00000"/>
                  </a:solidFill>
                </a:rPr>
                <a:t>1 </a:t>
              </a:r>
              <a:r>
                <a:rPr lang="es-GT" sz="1300" dirty="0" smtClean="0"/>
                <a:t>Escritura para revisar el lenguaje/vocabulario</a:t>
              </a:r>
            </a:p>
            <a:p>
              <a:r>
                <a:rPr lang="es-GT" sz="1300" dirty="0" smtClean="0"/>
                <a:t>  </a:t>
              </a:r>
              <a:r>
                <a:rPr lang="es-GT" sz="1300" dirty="0" smtClean="0">
                  <a:solidFill>
                    <a:srgbClr val="C00000"/>
                  </a:solidFill>
                </a:rPr>
                <a:t>1 </a:t>
              </a:r>
              <a:r>
                <a:rPr lang="es-GT" sz="1300" dirty="0" smtClean="0"/>
                <a:t>Escritura para editar o clarificar</a:t>
              </a:r>
            </a:p>
            <a:p>
              <a:endParaRPr lang="es-GT" sz="1300" dirty="0"/>
            </a:p>
          </p:txBody>
        </p:sp>
      </p:grpSp>
      <p:sp>
        <p:nvSpPr>
          <p:cNvPr id="4" name="TextBox 3"/>
          <p:cNvSpPr txBox="1"/>
          <p:nvPr/>
        </p:nvSpPr>
        <p:spPr>
          <a:xfrm>
            <a:off x="4495800" y="6858000"/>
            <a:ext cx="2590800" cy="1015663"/>
          </a:xfrm>
          <a:prstGeom prst="rect">
            <a:avLst/>
          </a:prstGeom>
          <a:solidFill>
            <a:schemeClr val="bg2"/>
          </a:solidFill>
        </p:spPr>
        <p:txBody>
          <a:bodyPr wrap="square" rtlCol="0">
            <a:spAutoFit/>
          </a:bodyPr>
          <a:lstStyle/>
          <a:p>
            <a:pPr algn="ctr"/>
            <a:r>
              <a:rPr lang="es-GT" b="1" dirty="0" smtClean="0">
                <a:effectLst>
                  <a:outerShdw blurRad="38100" dist="38100" dir="2700000" algn="tl">
                    <a:srgbClr val="000000">
                      <a:alpha val="43137"/>
                    </a:srgbClr>
                  </a:outerShdw>
                </a:effectLst>
              </a:rPr>
              <a:t>Pasos secuenciales </a:t>
            </a:r>
            <a:r>
              <a:rPr lang="es-GT" b="1" u="sng" dirty="0" smtClean="0">
                <a:effectLst>
                  <a:outerShdw blurRad="38100" dist="38100" dir="2700000" algn="tl">
                    <a:srgbClr val="000000">
                      <a:alpha val="43137"/>
                    </a:srgbClr>
                  </a:outerShdw>
                </a:effectLst>
              </a:rPr>
              <a:t>hacia</a:t>
            </a:r>
            <a:r>
              <a:rPr lang="es-GT" b="1" dirty="0" smtClean="0">
                <a:effectLst>
                  <a:outerShdw blurRad="38100" dist="38100" dir="2700000" algn="tl">
                    <a:srgbClr val="000000">
                      <a:alpha val="43137"/>
                    </a:srgbClr>
                  </a:outerShdw>
                </a:effectLst>
              </a:rPr>
              <a:t> el dominio del Estándar </a:t>
            </a:r>
            <a:endParaRPr lang="es-GT"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5890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1662362823"/>
              </p:ext>
            </p:extLst>
          </p:nvPr>
        </p:nvGraphicFramePr>
        <p:xfrm>
          <a:off x="327986" y="518160"/>
          <a:ext cx="6995160" cy="6669314"/>
        </p:xfrm>
        <a:graphic>
          <a:graphicData uri="http://schemas.openxmlformats.org/drawingml/2006/table">
            <a:tbl>
              <a:tblPr firstRow="1"/>
              <a:tblGrid>
                <a:gridCol w="967414"/>
                <a:gridCol w="6027746"/>
              </a:tblGrid>
              <a:tr h="79828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x-none" sz="1400" b="1" dirty="0" smtClean="0"/>
                        <a:t>Pre-evaluación Trimestre 1: Clave para la 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lang="es-ES_tradnl" sz="1400" b="1" dirty="0" smtClean="0">
                          <a:latin typeface="+mn-lt"/>
                        </a:rPr>
                        <a:t>Estándar RL.4.3:  Rúbrica de 3 puntos: Respuesta Construida – Lectura </a:t>
                      </a:r>
                      <a:endParaRPr lang="es-ES_tradnl" sz="1400" b="1"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542834">
                <a:tc gridSpan="2">
                  <a:txBody>
                    <a:bodyPr/>
                    <a:lstStyle/>
                    <a:p>
                      <a:pPr marL="1200150" indent="-1200150" algn="l">
                        <a:buFont typeface="+mj-lt"/>
                        <a:buNone/>
                        <a:tabLst/>
                      </a:pPr>
                      <a:r>
                        <a:rPr lang="es-GT" sz="1600" b="1" noProof="0" dirty="0" smtClean="0">
                          <a:latin typeface="+mn-lt"/>
                        </a:rPr>
                        <a:t>Pregunta</a:t>
                      </a:r>
                      <a:r>
                        <a:rPr sz="1600" b="1" dirty="0" smtClean="0">
                          <a:latin typeface="+mn-lt"/>
                        </a:rPr>
                        <a:t> </a:t>
                      </a:r>
                      <a:r>
                        <a:rPr lang="en-US" sz="1600" b="1" dirty="0" smtClean="0">
                          <a:latin typeface="+mn-lt"/>
                        </a:rPr>
                        <a:t>#8</a:t>
                      </a:r>
                      <a:r>
                        <a:rPr sz="1600" b="1" dirty="0" smtClean="0">
                          <a:latin typeface="+mn-lt"/>
                        </a:rPr>
                        <a:t>:</a:t>
                      </a:r>
                      <a:r>
                        <a:rPr lang="es-GT" sz="1600" b="1" noProof="0" dirty="0" smtClean="0">
                          <a:latin typeface="+mn-lt"/>
                        </a:rPr>
                        <a:t> </a:t>
                      </a:r>
                      <a:r>
                        <a:rPr lang="es-419" sz="1600" b="1" noProof="0" dirty="0" smtClean="0">
                          <a:latin typeface="+mn-lt"/>
                        </a:rPr>
                        <a:t>¿Qué demuestran las acciones de Ícaro sobre él? Utiliza detalles del texto para apoyar tu respuesta.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defRPr sz="1800" b="0" i="0"/>
                      </a:pPr>
                      <a:r>
                        <a:rPr lang="es-GT" sz="1000" b="1" u="sng" noProof="0" dirty="0" smtClean="0"/>
                        <a:t>Instrucciones</a:t>
                      </a:r>
                      <a:r>
                        <a:rPr lang="es-GT" sz="1000" b="1" u="sng" baseline="0" noProof="0" dirty="0" smtClean="0"/>
                        <a:t> para calificar</a:t>
                      </a:r>
                      <a:r>
                        <a:rPr lang="es-GT" sz="1000" u="none" noProof="0" dirty="0" smtClean="0"/>
                        <a:t>: </a:t>
                      </a:r>
                      <a:r>
                        <a:rPr lang="es-GT" sz="1000" kern="1200" noProof="0" dirty="0" smtClean="0">
                          <a:solidFill>
                            <a:srgbClr val="000000"/>
                          </a:solidFill>
                          <a:effectLst/>
                          <a:latin typeface="+mn-lt"/>
                          <a:ea typeface="Times New Roman"/>
                          <a:cs typeface="Arial"/>
                        </a:rPr>
                        <a:t>Escriba una visión</a:t>
                      </a:r>
                      <a:r>
                        <a:rPr lang="es-GT" sz="1000" kern="1200" baseline="0" noProof="0" dirty="0" smtClean="0">
                          <a:solidFill>
                            <a:srgbClr val="000000"/>
                          </a:solidFill>
                          <a:effectLst/>
                          <a:latin typeface="+mn-lt"/>
                          <a:ea typeface="Times New Roman"/>
                          <a:cs typeface="Arial"/>
                        </a:rPr>
                        <a:t> general de lo que los estudiantes podrían incluir en una respuesta competente que incluya ejemplos del texto.  Favor de ser muy específico y “extenso”.</a:t>
                      </a:r>
                      <a:endParaRPr lang="es-GT" sz="1000" u="none" baseline="0" noProof="0" dirty="0" smtClean="0"/>
                    </a:p>
                    <a:p>
                      <a:pPr lvl="0" algn="l">
                        <a:defRPr sz="1800" b="0" i="0"/>
                      </a:pPr>
                      <a:r>
                        <a:rPr lang="es-GT" sz="1000" b="1" u="sng" noProof="0" dirty="0" smtClean="0"/>
                        <a:t>Lenguaje del maestro y notas para calificar:</a:t>
                      </a:r>
                    </a:p>
                    <a:p>
                      <a:pPr lvl="0" algn="l">
                        <a:defRPr sz="1800" b="0" i="0"/>
                      </a:pPr>
                      <a:r>
                        <a:rPr lang="es-GT" sz="1000" b="1" noProof="0" dirty="0" smtClean="0">
                          <a:latin typeface="+mn-lt"/>
                        </a:rPr>
                        <a:t>Suficiente evidencia </a:t>
                      </a:r>
                      <a:r>
                        <a:rPr lang="es-GT" sz="1000" b="0" noProof="0" dirty="0" smtClean="0">
                          <a:latin typeface="+mn-lt"/>
                        </a:rPr>
                        <a:t>debe incluir respuestas que describan específicamente la personalidad de Ícaro, basado en la</a:t>
                      </a:r>
                      <a:r>
                        <a:rPr lang="es-GT" sz="1000" b="0" baseline="0" noProof="0" dirty="0" smtClean="0">
                          <a:latin typeface="+mn-lt"/>
                        </a:rPr>
                        <a:t> inferencia o en el razonamiento de a sus acciones en el texto.  Esta es una pregunta DOK 3.  El razonamiento va más allá de lo obvio, aunque es apoyado con inferencias textuales.  </a:t>
                      </a:r>
                    </a:p>
                    <a:p>
                      <a:pPr lvl="0" algn="l">
                        <a:defRPr sz="1800" b="0" i="0"/>
                      </a:pPr>
                      <a:r>
                        <a:rPr lang="es-GT" sz="1000" b="1" dirty="0" smtClean="0">
                          <a:latin typeface="+mn-lt"/>
                        </a:rPr>
                        <a:t>Las identificaciones específicas </a:t>
                      </a:r>
                      <a:r>
                        <a:rPr lang="es-GT" sz="1000" b="0" baseline="0" dirty="0" smtClean="0">
                          <a:uFill>
                            <a:solidFill/>
                          </a:uFill>
                          <a:latin typeface="+mn-lt"/>
                        </a:rPr>
                        <a:t>(detalles de apoyo) podrían incluir estas acciones específicas que infieren la personalidad/carácter de Ícaro, tales como: (1) Ícaro olvidó lo que dijo su padre o no lo escuchó, lo que podría implicar que él era descuidado, (2) A Ícaro le gustaba arriesgarse de manera peligrosa, e (3) Ícaro no respetaba a su padre. </a:t>
                      </a:r>
                    </a:p>
                    <a:p>
                      <a:pPr lvl="0" algn="l">
                        <a:defRPr sz="1800" b="0" i="0"/>
                      </a:pPr>
                      <a:r>
                        <a:rPr lang="es-GT" sz="1000" b="1" dirty="0" smtClean="0">
                          <a:latin typeface="+mn-lt"/>
                        </a:rPr>
                        <a:t>Pleno apoyo</a:t>
                      </a:r>
                      <a:r>
                        <a:rPr lang="es-GT" sz="1000" b="1" baseline="0" dirty="0" smtClean="0">
                          <a:latin typeface="+mn-lt"/>
                        </a:rPr>
                        <a:t> </a:t>
                      </a:r>
                      <a:r>
                        <a:rPr lang="es-GT" sz="1000" b="0" baseline="0" dirty="0" smtClean="0">
                          <a:latin typeface="+mn-lt"/>
                        </a:rPr>
                        <a:t>(otros detalles) para apoyar los rasgos de personalidad específicamente identificados podrían ser: (1) la falta de mención en el cuento de si Ícaro ayudó a su padre a construir las alas, y (2) la suposición de que Ícaro sabía que el sol era caliente en donde él vivía, pero no pareció importarle. </a:t>
                      </a:r>
                      <a:endParaRPr lang="es-GT" sz="1000" b="0" dirty="0">
                        <a:uFill>
                          <a:solidFill/>
                        </a:u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1051560">
                <a:tc>
                  <a:txBody>
                    <a:bodyPr/>
                    <a:lstStyle/>
                    <a:p>
                      <a:pPr lvl="0" algn="ctr">
                        <a:defRPr sz="1800" b="0" i="0"/>
                      </a:pPr>
                      <a:r>
                        <a:rPr sz="2000" b="1" dirty="0">
                          <a:latin typeface="+mn-lt"/>
                        </a:rPr>
                        <a:t>3</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s-GT" sz="1000" i="1" noProof="0" dirty="0" smtClean="0"/>
                        <a:t>El estudiante proporciona una respuesta competente, indicando</a:t>
                      </a:r>
                      <a:r>
                        <a:rPr lang="es-GT" sz="1000" i="1" baseline="0" noProof="0" dirty="0" smtClean="0"/>
                        <a:t> acciones específicas de Ícaro que podrían ser interpretada o razonadas como indicadores de sus rasgos de personalidad, así como una explicación del razonamiento del estudiante.  </a:t>
                      </a:r>
                      <a:endParaRPr lang="es-GT" sz="1000" i="1" baseline="0" dirty="0" smtClean="0">
                        <a:latin typeface="+mn-lt"/>
                      </a:endParaRPr>
                    </a:p>
                    <a:p>
                      <a:pPr lvl="0" algn="l">
                        <a:defRPr sz="1800" b="0" i="0"/>
                      </a:pPr>
                      <a:r>
                        <a:rPr lang="es-GT" sz="1100" i="0" baseline="0" noProof="0" dirty="0" smtClean="0">
                          <a:latin typeface="+mn-lt"/>
                        </a:rPr>
                        <a:t>El padre de Ícaro hizo alas de cera.  El mito no mencionó si él ayudó a su padre a hacer las alas. Después su padre le advirtió acerca de cómo se derrite la cera en el sol.  Creo que Ícaro probablemente ya lo sabía porque había vivido allí durante mucho tiempo.  Si su padre tuvo que advertirle, tal vez su padre no confiaba en las propias habilidades de toma de decisiones de Ícaro.  Cuando Ícaro escogió no escuchar y voló cerca del sol, mostró que no escuchaba a su padre con seriedad, y que por lo general él hacía lo que quería.  Basado en ejemplos, creo que Ícaro no era sabio (inteligente).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685800">
                <a:tc>
                  <a:txBody>
                    <a:bodyPr/>
                    <a:lstStyle/>
                    <a:p>
                      <a:pPr lvl="0" algn="ctr">
                        <a:defRPr sz="1800" b="0" i="0"/>
                      </a:pPr>
                      <a:r>
                        <a:rPr sz="2000" b="1" dirty="0">
                          <a:latin typeface="+mn-lt"/>
                        </a:rPr>
                        <a:t>2</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s-GT" sz="1000" i="1" noProof="0" dirty="0" smtClean="0">
                          <a:latin typeface="+mn-lt"/>
                        </a:rPr>
                        <a:t>El estudiante</a:t>
                      </a:r>
                      <a:r>
                        <a:rPr lang="es-GT" sz="1000" i="1" baseline="0" noProof="0" dirty="0" smtClean="0">
                          <a:latin typeface="+mn-lt"/>
                        </a:rPr>
                        <a:t> proporciona una respuesta parcial</a:t>
                      </a:r>
                      <a:r>
                        <a:rPr lang="es-419" sz="1000" i="1" baseline="0" noProof="0" dirty="0" smtClean="0">
                          <a:latin typeface="+mn-lt"/>
                        </a:rPr>
                        <a:t>, indicando acciones específicas de Ícaro que podrían ser interpretada o razonadas como indicadores de sus rasgos de personalidad, y una explicación breve del razonamiento del estudiante. </a:t>
                      </a:r>
                    </a:p>
                    <a:p>
                      <a:pPr lvl="0" algn="l">
                        <a:defRPr sz="1800" b="0" i="0"/>
                      </a:pPr>
                      <a:r>
                        <a:rPr lang="es-419" sz="1100" b="0" i="0" kern="1200" baseline="0" noProof="0" dirty="0" smtClean="0">
                          <a:solidFill>
                            <a:schemeClr val="tx1"/>
                          </a:solidFill>
                          <a:latin typeface="+mn-lt"/>
                          <a:ea typeface="+mn-ea"/>
                          <a:cs typeface="+mn-cs"/>
                        </a:rPr>
                        <a:t>Al</a:t>
                      </a:r>
                      <a:r>
                        <a:rPr lang="es-GT" sz="1100" b="0" i="0" baseline="0" noProof="0" dirty="0" smtClean="0">
                          <a:latin typeface="+mn-lt"/>
                        </a:rPr>
                        <a:t> joven en el cuento no le gustaba escuchar.  Su padre le dijo que tuviera cuidado, pero Ícaro no tuvo cuidado.  No era un buen oyente.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defRPr sz="1800" b="0" i="0"/>
                      </a:pPr>
                      <a:r>
                        <a:rPr sz="2000" b="1" dirty="0">
                          <a:latin typeface="+mn-lt"/>
                        </a:rPr>
                        <a:t>1</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s-GT" sz="1000" i="1" noProof="0" dirty="0" smtClean="0">
                          <a:latin typeface="+mn-lt"/>
                        </a:rPr>
                        <a:t>El estudiante proporciona una respuesta mínima acerca de las acciones de Ícaro, pero sin explicar el razonamiento.</a:t>
                      </a:r>
                      <a:endParaRPr lang="es-GT" sz="1000" i="1" baseline="0" noProof="0" dirty="0" smtClean="0">
                        <a:latin typeface="+mn-lt"/>
                      </a:endParaRPr>
                    </a:p>
                    <a:p>
                      <a:pPr lvl="0" algn="l">
                        <a:defRPr sz="1800" b="0" i="0"/>
                      </a:pPr>
                      <a:r>
                        <a:rPr lang="es-GT" sz="1100" i="0" noProof="0" dirty="0" smtClean="0">
                          <a:latin typeface="+mn-lt"/>
                        </a:rPr>
                        <a:t>Ícaro voló</a:t>
                      </a:r>
                      <a:r>
                        <a:rPr lang="es-GT" sz="1100" i="0" baseline="0" noProof="0" dirty="0" smtClean="0">
                          <a:latin typeface="+mn-lt"/>
                        </a:rPr>
                        <a:t> cerca del sol y cayó al mar. </a:t>
                      </a:r>
                      <a:endParaRPr lang="es-GT" sz="1100" i="0" noProof="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s-GT" sz="1000" i="1" baseline="0" noProof="0" dirty="0" smtClean="0">
                          <a:latin typeface="+mn-lt"/>
                        </a:rPr>
                        <a:t>El estudiante no proporciona una respuesta acerca de las acciones de Ícaro.  </a:t>
                      </a:r>
                    </a:p>
                    <a:p>
                      <a:pPr lvl="0" algn="l">
                        <a:defRPr sz="1800" b="0" i="0"/>
                      </a:pPr>
                      <a:r>
                        <a:rPr lang="es-GT" sz="1100" i="0" baseline="0" noProof="0" dirty="0" smtClean="0">
                          <a:latin typeface="+mn-lt"/>
                        </a:rPr>
                        <a:t>Puedes salir lastimado si te caes al agua.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62231816"/>
              </p:ext>
            </p:extLst>
          </p:nvPr>
        </p:nvGraphicFramePr>
        <p:xfrm>
          <a:off x="5257800" y="7543800"/>
          <a:ext cx="2011361" cy="645883"/>
        </p:xfrm>
        <a:graphic>
          <a:graphicData uri="http://schemas.openxmlformats.org/drawingml/2006/table">
            <a:tbl>
              <a:tblPr firstRow="1" firstCol="1" bandRow="1"/>
              <a:tblGrid>
                <a:gridCol w="2011361"/>
              </a:tblGrid>
              <a:tr h="135628">
                <a:tc>
                  <a:txBody>
                    <a:bodyPr/>
                    <a:lstStyle/>
                    <a:p>
                      <a:pPr marL="0" marR="0" algn="ctr">
                        <a:lnSpc>
                          <a:spcPct val="100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RL.4.3  DOK </a:t>
                      </a:r>
                      <a:r>
                        <a:rPr lang="en-US" sz="800" b="1" i="1" dirty="0">
                          <a:solidFill>
                            <a:srgbClr val="000000"/>
                          </a:solidFill>
                          <a:effectLst/>
                          <a:latin typeface="Calibri"/>
                          <a:ea typeface="Times New Roman"/>
                          <a:cs typeface="Times New Roman"/>
                        </a:rPr>
                        <a:t>3 - Cu</a:t>
                      </a:r>
                      <a:endParaRPr lang="en-US" sz="800" i="1"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10255">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Cuando se le hacen preguntas sobre un personaje, ambiente/escenario o acontecimiento, el estudiante toma detalles específicos del texto como  pruebas de apoyo.</a:t>
                      </a:r>
                      <a:endParaRPr lang="es-419" sz="800" b="1" dirty="0">
                        <a:solidFill>
                          <a:srgbClr val="000000"/>
                        </a:solidFill>
                        <a:effectLst/>
                        <a:latin typeface="+mn-lt"/>
                        <a:ea typeface="Times New Roman"/>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6" name="Slide Number Placeholder 3"/>
          <p:cNvSpPr>
            <a:spLocks noGrp="1"/>
          </p:cNvSpPr>
          <p:nvPr>
            <p:ph type="sldNum" sz="quarter" idx="12"/>
          </p:nvPr>
        </p:nvSpPr>
        <p:spPr>
          <a:xfrm>
            <a:off x="6557963" y="9522884"/>
            <a:ext cx="842010" cy="535517"/>
          </a:xfrm>
        </p:spPr>
        <p:txBody>
          <a:bodyPr/>
          <a:lstStyle/>
          <a:p>
            <a:r>
              <a:rPr lang="en-US" dirty="0" smtClean="0"/>
              <a:t>10</a:t>
            </a:r>
            <a:endParaRPr lang="en-US" dirty="0"/>
          </a:p>
        </p:txBody>
      </p:sp>
    </p:spTree>
    <p:extLst>
      <p:ext uri="{BB962C8B-B14F-4D97-AF65-F5344CB8AC3E}">
        <p14:creationId xmlns:p14="http://schemas.microsoft.com/office/powerpoint/2010/main" val="1325206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 name="Table 143"/>
          <p:cNvGraphicFramePr/>
          <p:nvPr>
            <p:extLst>
              <p:ext uri="{D42A27DB-BD31-4B8C-83A1-F6EECF244321}">
                <p14:modId xmlns:p14="http://schemas.microsoft.com/office/powerpoint/2010/main" val="3477216293"/>
              </p:ext>
            </p:extLst>
          </p:nvPr>
        </p:nvGraphicFramePr>
        <p:xfrm>
          <a:off x="567094" y="990600"/>
          <a:ext cx="6553114" cy="6146741"/>
        </p:xfrm>
        <a:graphic>
          <a:graphicData uri="http://schemas.openxmlformats.org/drawingml/2006/table">
            <a:tbl>
              <a:tblPr firstRow="1"/>
              <a:tblGrid>
                <a:gridCol w="680633"/>
                <a:gridCol w="5872481"/>
              </a:tblGrid>
              <a:tr h="75999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102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x-none" sz="1400" b="1" dirty="0" smtClean="0"/>
                        <a:t>Pre-evaluación Trimestre 1: Clave para la Respuesta Construida</a:t>
                      </a:r>
                      <a:endParaRPr lang="es-ES_tradnl" sz="1400" b="1" dirty="0" smtClean="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1028">
                <a:tc gridSpan="2">
                  <a:txBody>
                    <a:bodyPr/>
                    <a:lstStyle/>
                    <a:p>
                      <a:pPr lvl="0" algn="l">
                        <a:defRPr sz="1800" b="0" i="0"/>
                      </a:pPr>
                      <a:r>
                        <a:rPr lang="es-ES_tradnl" sz="1400" b="1" dirty="0" smtClean="0">
                          <a:latin typeface="+mn-lt"/>
                        </a:rPr>
                        <a:t>Estándar </a:t>
                      </a:r>
                      <a:r>
                        <a:rPr lang="es-ES_tradnl" sz="1400" b="1" dirty="0" smtClean="0"/>
                        <a:t>RI.4.2:   Rúbrica de 2 puntos: Respuesta Construida – Lectura corta </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37093">
                <a:tc gridSpan="2">
                  <a:txBody>
                    <a:bodyPr/>
                    <a:lstStyle/>
                    <a:p>
                      <a:pPr marL="1255713" marR="0" indent="-1255713" algn="l" defTabSz="966612" rtl="0" eaLnBrk="1" fontAlgn="auto" latinLnBrk="0" hangingPunct="1">
                        <a:lnSpc>
                          <a:spcPct val="100000"/>
                        </a:lnSpc>
                        <a:spcBef>
                          <a:spcPts val="0"/>
                        </a:spcBef>
                        <a:spcAft>
                          <a:spcPts val="0"/>
                        </a:spcAft>
                        <a:buClrTx/>
                        <a:buSzTx/>
                        <a:buFont typeface="+mj-lt"/>
                        <a:buNone/>
                        <a:tabLst/>
                        <a:defRPr/>
                      </a:pPr>
                      <a:r>
                        <a:rPr lang="es-GT" sz="1600" b="1" noProof="0" dirty="0" smtClean="0"/>
                        <a:t>Pregunta #15: </a:t>
                      </a:r>
                      <a:r>
                        <a:rPr lang="es-419" sz="1600" b="1" noProof="0" dirty="0" smtClean="0"/>
                        <a:t>¿Cuál es la idea principal de este texto? Apoya tu respuesta con detalles y ejemplos del texto. </a:t>
                      </a:r>
                      <a:endParaRPr lang="es-GT" sz="1600" noProof="0" dirty="0" smtClean="0">
                        <a:solidFill>
                          <a:srgbClr val="002060"/>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1228629">
                <a:tc gridSpan="2">
                  <a:txBody>
                    <a:bodyPr/>
                    <a:lstStyle/>
                    <a:p>
                      <a:pPr lvl="0" algn="l">
                        <a:defRPr sz="1800" b="0" i="0"/>
                      </a:pPr>
                      <a:r>
                        <a:rPr lang="es-GT" sz="1000" b="1" u="sng" noProof="0" dirty="0" smtClean="0"/>
                        <a:t>Instrucciones</a:t>
                      </a:r>
                      <a:r>
                        <a:rPr lang="es-GT" sz="1000" b="1" u="sng" baseline="0" noProof="0" dirty="0" smtClean="0"/>
                        <a:t> para calificar</a:t>
                      </a:r>
                      <a:r>
                        <a:rPr lang="es-GT" sz="1000" u="none" noProof="0" dirty="0" smtClean="0"/>
                        <a:t>: </a:t>
                      </a:r>
                      <a:r>
                        <a:rPr lang="es-GT" sz="1000" kern="1200" noProof="0" dirty="0" smtClean="0">
                          <a:solidFill>
                            <a:srgbClr val="000000"/>
                          </a:solidFill>
                          <a:effectLst/>
                          <a:latin typeface="+mn-lt"/>
                          <a:ea typeface="Times New Roman"/>
                          <a:cs typeface="Arial"/>
                        </a:rPr>
                        <a:t>Escriba una visión</a:t>
                      </a:r>
                      <a:r>
                        <a:rPr lang="es-GT" sz="1000" kern="1200" baseline="0" noProof="0" dirty="0" smtClean="0">
                          <a:solidFill>
                            <a:srgbClr val="000000"/>
                          </a:solidFill>
                          <a:effectLst/>
                          <a:latin typeface="+mn-lt"/>
                          <a:ea typeface="Times New Roman"/>
                          <a:cs typeface="Arial"/>
                        </a:rPr>
                        <a:t> general de lo que los estudiantes podrían incluir en una respuesta competente que incluya ejemplos del texto.  Favor de ser muy específico y “extenso”.</a:t>
                      </a:r>
                      <a:endParaRPr lang="es-GT" sz="1000" u="none" baseline="0" noProof="0" dirty="0" smtClean="0"/>
                    </a:p>
                    <a:p>
                      <a:pPr lvl="0" algn="l">
                        <a:defRPr sz="1800" b="0" i="0"/>
                      </a:pPr>
                      <a:r>
                        <a:rPr lang="es-GT" sz="1000" b="1" u="sng" noProof="0" dirty="0" smtClean="0"/>
                        <a:t>Lenguaje del maestro y notas para calificar:</a:t>
                      </a:r>
                    </a:p>
                    <a:p>
                      <a:pPr lvl="0" algn="l">
                        <a:lnSpc>
                          <a:spcPct val="100000"/>
                        </a:lnSpc>
                        <a:spcBef>
                          <a:spcPts val="0"/>
                        </a:spcBef>
                        <a:spcAft>
                          <a:spcPts val="0"/>
                        </a:spcAft>
                        <a:defRPr sz="1800" b="0" i="0"/>
                      </a:pPr>
                      <a:r>
                        <a:rPr lang="es-GT" sz="1000" b="1" dirty="0" smtClean="0"/>
                        <a:t>Suficiente evidencia:  </a:t>
                      </a:r>
                      <a:r>
                        <a:rPr lang="es-GT" sz="1000" b="0" i="0" dirty="0" smtClean="0"/>
                        <a:t>Al</a:t>
                      </a:r>
                      <a:r>
                        <a:rPr lang="es-GT" sz="1000" b="0" i="0" baseline="0" dirty="0" smtClean="0"/>
                        <a:t> referirse a </a:t>
                      </a:r>
                      <a:r>
                        <a:rPr lang="es-GT" sz="1000" b="0" dirty="0" smtClean="0">
                          <a:solidFill>
                            <a:schemeClr val="tx1"/>
                          </a:solidFill>
                        </a:rPr>
                        <a:t>la idea principal, los estudiantes deben indicar de alguna forma, cómo</a:t>
                      </a:r>
                      <a:r>
                        <a:rPr lang="es-GT" sz="1000" b="0" baseline="0" dirty="0" smtClean="0">
                          <a:solidFill>
                            <a:schemeClr val="tx1"/>
                          </a:solidFill>
                        </a:rPr>
                        <a:t> y por qué Edison creó muchos inventos desde que era un niño hasta que murió. </a:t>
                      </a:r>
                      <a:endParaRPr lang="es-GT" sz="1000" dirty="0" smtClean="0"/>
                    </a:p>
                    <a:p>
                      <a:pPr lvl="0" algn="l">
                        <a:lnSpc>
                          <a:spcPct val="100000"/>
                        </a:lnSpc>
                        <a:spcBef>
                          <a:spcPts val="0"/>
                        </a:spcBef>
                        <a:spcAft>
                          <a:spcPts val="0"/>
                        </a:spcAft>
                        <a:defRPr sz="1800" b="0" i="0"/>
                      </a:pPr>
                      <a:r>
                        <a:rPr lang="es-GT" sz="1000" b="1" dirty="0" smtClean="0"/>
                        <a:t>Las identificaciones específicas (detalles</a:t>
                      </a:r>
                      <a:r>
                        <a:rPr lang="es-GT" sz="1000" b="1" baseline="0" dirty="0" smtClean="0"/>
                        <a:t> de apoyo) </a:t>
                      </a:r>
                      <a:r>
                        <a:rPr lang="es-GT" sz="1000" b="0" dirty="0" smtClean="0"/>
                        <a:t>podrían incluir cosas específicas que él inventó,</a:t>
                      </a:r>
                      <a:r>
                        <a:rPr lang="es-GT" sz="1000" b="0" baseline="0" dirty="0" smtClean="0"/>
                        <a:t> tales como: (1) el fonógrafo, (2) la luz eléctrica, (3) un tablero de cotizaciones, y (4) un registrador de votos. </a:t>
                      </a:r>
                      <a:endParaRPr lang="es-GT" sz="1000" dirty="0" smtClean="0">
                        <a:solidFill>
                          <a:schemeClr val="tx1"/>
                        </a:solidFill>
                      </a:endParaRPr>
                    </a:p>
                    <a:p>
                      <a:pPr lvl="0" algn="l">
                        <a:lnSpc>
                          <a:spcPct val="100000"/>
                        </a:lnSpc>
                        <a:spcBef>
                          <a:spcPts val="0"/>
                        </a:spcBef>
                        <a:spcAft>
                          <a:spcPts val="0"/>
                        </a:spcAft>
                        <a:defRPr sz="1800" b="0" i="0"/>
                      </a:pPr>
                      <a:r>
                        <a:rPr lang="es-GT" sz="1000" b="1" dirty="0" smtClean="0"/>
                        <a:t>Pleno</a:t>
                      </a:r>
                      <a:r>
                        <a:rPr lang="es-GT" sz="1000" b="1" baseline="0" dirty="0" smtClean="0"/>
                        <a:t> apoyo</a:t>
                      </a:r>
                      <a:r>
                        <a:rPr lang="es-GT" sz="1000" b="1" dirty="0" smtClean="0"/>
                        <a:t> (otros detalles) </a:t>
                      </a:r>
                      <a:r>
                        <a:rPr lang="es-GT" sz="1000" b="0" dirty="0" smtClean="0"/>
                        <a:t>que respalda a Edison como inventor podría incluir:</a:t>
                      </a:r>
                      <a:r>
                        <a:rPr lang="es-GT" sz="1000" b="0" baseline="0" dirty="0" smtClean="0"/>
                        <a:t> (1) la curiosidad y la inteligencia de Edison (es decir, su capacidad para educarse a sí mismo), (2) experimentar incluso cuando tenía otros trabajos, (3) sus patentes, y (4) cómo sus inventos mejoraron la calidad de vida en todo el mundo.  </a:t>
                      </a:r>
                      <a:endParaRPr lang="es-GT" sz="1000" dirty="0" smtClean="0">
                        <a:solidFill>
                          <a:schemeClr val="tx1"/>
                        </a:solidFill>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1131124">
                <a:tc>
                  <a:txBody>
                    <a:bodyPr/>
                    <a:lstStyle/>
                    <a:p>
                      <a:pPr lvl="0" algn="ctr">
                        <a:lnSpc>
                          <a:spcPct val="100000"/>
                        </a:lnSpc>
                        <a:spcBef>
                          <a:spcPts val="0"/>
                        </a:spcBef>
                        <a:spcAft>
                          <a:spcPts val="0"/>
                        </a:spcAft>
                        <a:defRPr sz="1800" b="0" i="0"/>
                      </a:pPr>
                      <a:r>
                        <a:rPr sz="2000" b="1" dirty="0"/>
                        <a:t>2</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GT" sz="1000" i="1" noProof="0" dirty="0" smtClean="0"/>
                        <a:t>El estudiante proporciona una respuesta, presentando evidencia de la idea principal del</a:t>
                      </a:r>
                      <a:r>
                        <a:rPr lang="es-GT" sz="1000" i="1" baseline="0" noProof="0" dirty="0" smtClean="0"/>
                        <a:t> texto y utiliza ejemplos concretos del texto, así como detalles (apoyos) para cada ejemplo.  </a:t>
                      </a:r>
                      <a:endParaRPr lang="es-GT" sz="1000" b="0" u="none" kern="1200" baseline="0" noProof="0" dirty="0" smtClean="0">
                        <a:solidFill>
                          <a:srgbClr val="00206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GT" sz="1100" b="0" u="none" kern="1200" baseline="0" noProof="0" dirty="0" smtClean="0">
                          <a:solidFill>
                            <a:schemeClr val="tx1"/>
                          </a:solidFill>
                          <a:latin typeface="+mn-lt"/>
                          <a:ea typeface="+mn-ea"/>
                          <a:cs typeface="+mn-cs"/>
                        </a:rPr>
                        <a:t>Este cuento es acerca de un hombre que creó muchos inventos importantes.  Su nombre era Thomas Edison. Cuando era un niño, era muy curioso y muy inteligente.  Él se educó a sí mismo y sólo fue a la escuela durante unos pocos meses.  Cuando obtuvo su primer empleo, experimentó haciendo inventos.  Él siguió experimentando a medida que crecía.  Thomas Edison inventó el fonógrafo, un registrador de votos, e incluso ¡un tablero de cotizaciones!  ¡Gracias a Edison tenemos luz eléctrica! Él hizo del mundo un lugar mejor.    </a:t>
                      </a: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804534">
                <a:tc>
                  <a:txBody>
                    <a:bodyPr/>
                    <a:lstStyle/>
                    <a:p>
                      <a:pPr lvl="0" algn="ctr">
                        <a:lnSpc>
                          <a:spcPct val="100000"/>
                        </a:lnSpc>
                        <a:spcBef>
                          <a:spcPts val="0"/>
                        </a:spcBef>
                        <a:spcAft>
                          <a:spcPts val="0"/>
                        </a:spcAft>
                        <a:defRPr sz="1800" b="0" i="0"/>
                      </a:pPr>
                      <a:r>
                        <a:rPr sz="2000" b="1" dirty="0"/>
                        <a:t>1</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GT" sz="1000" i="1" noProof="0" dirty="0" smtClean="0"/>
                        <a:t>El estudiante proporciona una respuesta parcial, presentando </a:t>
                      </a:r>
                      <a:r>
                        <a:rPr lang="es-GT" sz="1000" i="1" u="sng" noProof="0" dirty="0" smtClean="0"/>
                        <a:t>alguna</a:t>
                      </a:r>
                      <a:r>
                        <a:rPr lang="es-GT" sz="1000" i="1" baseline="0" noProof="0" dirty="0" smtClean="0"/>
                        <a:t> evidencia de la idea principal del texto y algunos detalles para apoyar la respuesta</a:t>
                      </a:r>
                    </a:p>
                    <a:p>
                      <a:pPr lvl="0" algn="l" defTabSz="914400">
                        <a:lnSpc>
                          <a:spcPct val="100000"/>
                        </a:lnSpc>
                        <a:spcBef>
                          <a:spcPts val="0"/>
                        </a:spcBef>
                        <a:spcAft>
                          <a:spcPts val="0"/>
                        </a:spcAft>
                        <a:defRPr sz="1800" b="0" i="0"/>
                      </a:pPr>
                      <a:r>
                        <a:rPr lang="es-GT" sz="1100" b="0" u="none" kern="1200" baseline="0" noProof="0" dirty="0" smtClean="0">
                          <a:solidFill>
                            <a:schemeClr val="tx1"/>
                          </a:solidFill>
                          <a:latin typeface="+mn-lt"/>
                          <a:ea typeface="+mn-ea"/>
                          <a:cs typeface="+mn-cs"/>
                        </a:rPr>
                        <a:t>Thomas Edison era un inventor.  Él hizo muchas cosas.  Le gustaba hacer cosas aún cuando todavía era un niño pequeño. ¡Él trabajaba muchas horas para inventar cosas! Ayudó a la gente de todo el mundo.  La luz eléctrica es un buen ejemplo de uno de sus inventos.  </a:t>
                      </a: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477944">
                <a:tc>
                  <a:txBody>
                    <a:bodyPr/>
                    <a:lstStyle/>
                    <a:p>
                      <a:pPr lvl="0" algn="ctr">
                        <a:lnSpc>
                          <a:spcPct val="100000"/>
                        </a:lnSpc>
                        <a:spcBef>
                          <a:spcPts val="0"/>
                        </a:spcBef>
                        <a:spcAft>
                          <a:spcPts val="0"/>
                        </a:spcAft>
                        <a:defRPr sz="1800" b="0" i="0"/>
                      </a:pPr>
                      <a:r>
                        <a:rPr sz="2000" b="1" dirty="0"/>
                        <a:t>0</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GT" sz="1000" i="1" noProof="0" dirty="0" smtClean="0"/>
                        <a:t>El estudiante no proporciona evidencia de la idea principal del texto.</a:t>
                      </a:r>
                      <a:r>
                        <a:rPr lang="es-GT" sz="1000" i="1" baseline="0" noProof="0" dirty="0" smtClean="0"/>
                        <a:t> </a:t>
                      </a:r>
                      <a:r>
                        <a:rPr lang="es-GT" sz="1000" i="1" noProof="0" dirty="0" smtClean="0"/>
                        <a:t>       </a:t>
                      </a:r>
                    </a:p>
                    <a:p>
                      <a:pPr lvl="0" algn="l" defTabSz="914400">
                        <a:lnSpc>
                          <a:spcPct val="100000"/>
                        </a:lnSpc>
                        <a:spcBef>
                          <a:spcPts val="0"/>
                        </a:spcBef>
                        <a:spcAft>
                          <a:spcPts val="0"/>
                        </a:spcAft>
                        <a:defRPr sz="1800" b="0" i="0"/>
                      </a:pPr>
                      <a:r>
                        <a:rPr lang="es-GT" sz="1100" i="0" noProof="0" dirty="0" smtClean="0"/>
                        <a:t>Thomas Edison era famoso</a:t>
                      </a:r>
                      <a:r>
                        <a:rPr lang="es-GT" sz="1100" i="0" baseline="0" noProof="0" dirty="0" smtClean="0"/>
                        <a:t> y muy inteligente. </a:t>
                      </a:r>
                      <a:endParaRPr lang="es-GT" sz="1100" i="0" noProof="0" dirty="0"/>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72041069"/>
              </p:ext>
            </p:extLst>
          </p:nvPr>
        </p:nvGraphicFramePr>
        <p:xfrm>
          <a:off x="4876800" y="7315200"/>
          <a:ext cx="1935161" cy="629248"/>
        </p:xfrm>
        <a:graphic>
          <a:graphicData uri="http://schemas.openxmlformats.org/drawingml/2006/table">
            <a:tbl>
              <a:tblPr firstRow="1" firstCol="1" bandRow="1"/>
              <a:tblGrid>
                <a:gridCol w="1935161"/>
              </a:tblGrid>
              <a:tr h="204071">
                <a:tc>
                  <a:txBody>
                    <a:bodyPr/>
                    <a:lstStyle/>
                    <a:p>
                      <a:pPr marL="0" marR="0" algn="ctr">
                        <a:lnSpc>
                          <a:spcPct val="100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RI. 4.2   DOK </a:t>
                      </a:r>
                      <a:r>
                        <a:rPr lang="en-US" sz="800" b="1" i="1" dirty="0">
                          <a:solidFill>
                            <a:srgbClr val="000000"/>
                          </a:solidFill>
                          <a:effectLst/>
                          <a:latin typeface="Calibri"/>
                          <a:ea typeface="Times New Roman"/>
                          <a:cs typeface="Times New Roman"/>
                        </a:rPr>
                        <a:t>2 - Cl</a:t>
                      </a:r>
                      <a:endParaRPr lang="en-US" sz="800" i="1"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25177">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Localiza detalles explícitos-implícitos en el texto que apoyan las ideas principales o generalizaciones sobre una idea principal.</a:t>
                      </a:r>
                      <a:endParaRPr lang="es-419" sz="800" b="1" dirty="0">
                        <a:solidFill>
                          <a:srgbClr val="000000"/>
                        </a:solidFill>
                        <a:effectLst/>
                        <a:latin typeface="+mn-lt"/>
                        <a:ea typeface="Times New Roman"/>
                        <a:cs typeface="Times New Roman"/>
                      </a:endParaRPr>
                    </a:p>
                  </a:txBody>
                  <a:tcPr marR="3329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5" name="Slide Number Placeholder 3"/>
          <p:cNvSpPr>
            <a:spLocks noGrp="1"/>
          </p:cNvSpPr>
          <p:nvPr>
            <p:ph type="sldNum" sz="quarter" idx="12"/>
          </p:nvPr>
        </p:nvSpPr>
        <p:spPr>
          <a:xfrm>
            <a:off x="6557963" y="9522884"/>
            <a:ext cx="842010" cy="535517"/>
          </a:xfrm>
        </p:spPr>
        <p:txBody>
          <a:bodyPr/>
          <a:lstStyle/>
          <a:p>
            <a:r>
              <a:rPr lang="en-US" dirty="0" smtClean="0"/>
              <a:t>11</a:t>
            </a:r>
            <a:endParaRPr lang="en-US" dirty="0"/>
          </a:p>
        </p:txBody>
      </p:sp>
    </p:spTree>
    <p:extLst>
      <p:ext uri="{BB962C8B-B14F-4D97-AF65-F5344CB8AC3E}">
        <p14:creationId xmlns:p14="http://schemas.microsoft.com/office/powerpoint/2010/main" val="790469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3498286938"/>
              </p:ext>
            </p:extLst>
          </p:nvPr>
        </p:nvGraphicFramePr>
        <p:xfrm>
          <a:off x="327986" y="518160"/>
          <a:ext cx="6995160" cy="6858000"/>
        </p:xfrm>
        <a:graphic>
          <a:graphicData uri="http://schemas.openxmlformats.org/drawingml/2006/table">
            <a:tbl>
              <a:tblPr firstRow="1"/>
              <a:tblGrid>
                <a:gridCol w="967414"/>
                <a:gridCol w="6027746"/>
              </a:tblGrid>
              <a:tr h="798286">
                <a:tc gridSpan="2">
                  <a:txBody>
                    <a:bodyPr/>
                    <a:lstStyle/>
                    <a:p>
                      <a:pPr marL="55563"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400" b="1" dirty="0" smtClean="0"/>
                        <a:t>Pre-evaluación Trimestre 1: Guía clave para la</a:t>
                      </a:r>
                      <a:r>
                        <a:rPr lang="es-ES_tradnl" sz="1400" b="1" baseline="0" dirty="0" smtClean="0"/>
                        <a:t> </a:t>
                      </a:r>
                      <a:r>
                        <a:rPr lang="es-ES_tradnl" sz="1400" b="1" dirty="0" smtClean="0"/>
                        <a:t>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lang="es-ES_tradnl" sz="1400" b="1" dirty="0" smtClean="0">
                          <a:latin typeface="+mn-lt"/>
                        </a:rPr>
                        <a:t>Estándar RI.4.3:   Rúbrica de 3 puntos: Respuesta Construida – Lectura </a:t>
                      </a:r>
                      <a:endParaRPr lang="es-ES_tradnl" sz="1400" b="1"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731520">
                <a:tc gridSpan="2">
                  <a:txBody>
                    <a:bodyPr/>
                    <a:lstStyle/>
                    <a:p>
                      <a:pPr marL="1200150" marR="0" lvl="0" indent="-1200150" algn="l" defTabSz="1018809" rtl="0" eaLnBrk="1" fontAlgn="auto" latinLnBrk="0" hangingPunct="1">
                        <a:lnSpc>
                          <a:spcPct val="100000"/>
                        </a:lnSpc>
                        <a:spcBef>
                          <a:spcPts val="0"/>
                        </a:spcBef>
                        <a:spcAft>
                          <a:spcPts val="0"/>
                        </a:spcAft>
                        <a:buClrTx/>
                        <a:buSzTx/>
                        <a:buFontTx/>
                        <a:buNone/>
                        <a:tabLst/>
                        <a:defRPr sz="1800" b="0" i="0"/>
                      </a:pPr>
                      <a:r>
                        <a:rPr lang="es-GT" sz="1600" b="1" dirty="0" smtClean="0">
                          <a:latin typeface="+mn-lt"/>
                        </a:rPr>
                        <a:t>Pregunta #16: </a:t>
                      </a:r>
                      <a:r>
                        <a:rPr lang="es-419" sz="1600" b="1" noProof="0" dirty="0" smtClean="0">
                          <a:solidFill>
                            <a:schemeClr val="tx1"/>
                          </a:solidFill>
                        </a:rPr>
                        <a:t>Describe la relación entre las muchas horas que Thomas Edison trabajó y su éxito como un inventor. En tu respuesta, utiliza detalles y ejemplos del texto para apoyar tu descripción.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563914">
                <a:tc gridSpan="2">
                  <a:txBody>
                    <a:bodyPr/>
                    <a:lstStyle/>
                    <a:p>
                      <a:pPr lvl="0" algn="l">
                        <a:defRPr sz="1800" b="0" i="0"/>
                      </a:pPr>
                      <a:r>
                        <a:rPr lang="es-GT" sz="1000" b="1" u="sng" noProof="0" dirty="0" smtClean="0"/>
                        <a:t>Instrucciones</a:t>
                      </a:r>
                      <a:r>
                        <a:rPr lang="es-GT" sz="1000" b="1" u="sng" baseline="0" noProof="0" dirty="0" smtClean="0"/>
                        <a:t> para calificar</a:t>
                      </a:r>
                      <a:r>
                        <a:rPr lang="es-GT" sz="1000" u="none" noProof="0" dirty="0" smtClean="0"/>
                        <a:t>: </a:t>
                      </a:r>
                      <a:r>
                        <a:rPr lang="es-GT" sz="1000" kern="1200" noProof="0" dirty="0" smtClean="0">
                          <a:solidFill>
                            <a:srgbClr val="000000"/>
                          </a:solidFill>
                          <a:effectLst/>
                          <a:latin typeface="+mn-lt"/>
                          <a:ea typeface="Times New Roman"/>
                          <a:cs typeface="Arial"/>
                        </a:rPr>
                        <a:t>Escriba una visión</a:t>
                      </a:r>
                      <a:r>
                        <a:rPr lang="es-GT" sz="1000" kern="1200" baseline="0" noProof="0" dirty="0" smtClean="0">
                          <a:solidFill>
                            <a:srgbClr val="000000"/>
                          </a:solidFill>
                          <a:effectLst/>
                          <a:latin typeface="+mn-lt"/>
                          <a:ea typeface="Times New Roman"/>
                          <a:cs typeface="Arial"/>
                        </a:rPr>
                        <a:t> general de lo que los estudiantes podrían incluir en una respuesta competente que incluya ejemplos del texto.  Favor de ser muy específico y “extenso”.</a:t>
                      </a:r>
                      <a:endParaRPr lang="es-GT" sz="1000" u="none" baseline="0" noProof="0" dirty="0" smtClean="0"/>
                    </a:p>
                    <a:p>
                      <a:pPr lvl="0" algn="l">
                        <a:defRPr sz="1800" b="0" i="0"/>
                      </a:pPr>
                      <a:r>
                        <a:rPr lang="es-GT" sz="1000" b="1" u="sng" noProof="0" dirty="0" smtClean="0"/>
                        <a:t>Lenguaje del maestro y notas para calificar:</a:t>
                      </a:r>
                    </a:p>
                    <a:p>
                      <a:pPr lvl="0" algn="l">
                        <a:defRPr sz="1800" b="0" i="0"/>
                      </a:pPr>
                      <a:r>
                        <a:rPr lang="es-GT" sz="1000" b="1" dirty="0" smtClean="0">
                          <a:latin typeface="+mn-lt"/>
                        </a:rPr>
                        <a:t>Suficiente evidencia </a:t>
                      </a:r>
                      <a:r>
                        <a:rPr lang="es-GT" sz="1000" b="0" u="none" dirty="0" smtClean="0">
                          <a:solidFill>
                            <a:schemeClr val="tx1"/>
                          </a:solidFill>
                          <a:latin typeface="+mn-lt"/>
                        </a:rPr>
                        <a:t>debe</a:t>
                      </a:r>
                      <a:r>
                        <a:rPr lang="es-GT" sz="1000" b="0" u="none" baseline="0" dirty="0" smtClean="0">
                          <a:solidFill>
                            <a:schemeClr val="tx1"/>
                          </a:solidFill>
                          <a:latin typeface="+mn-lt"/>
                        </a:rPr>
                        <a:t> indicar de alguna forma que Edison trabajaba largas horas que dieron lugar a que Edison fuera capaz de crear un gran número de inventos.  Los detalles deben referirse constantemente a la idea de sus horas de trabajo y a la intensidad o el compromiso del mismo. </a:t>
                      </a:r>
                    </a:p>
                    <a:p>
                      <a:pPr lvl="0" algn="l">
                        <a:defRPr sz="1800" b="0" i="0"/>
                      </a:pPr>
                      <a:r>
                        <a:rPr lang="es-GT" sz="1000" b="1" dirty="0" smtClean="0">
                          <a:latin typeface="+mn-lt"/>
                        </a:rPr>
                        <a:t>Las identificaciones</a:t>
                      </a:r>
                      <a:r>
                        <a:rPr lang="es-GT" sz="1000" b="1" baseline="0" dirty="0" smtClean="0">
                          <a:latin typeface="+mn-lt"/>
                        </a:rPr>
                        <a:t> específicas </a:t>
                      </a:r>
                      <a:r>
                        <a:rPr lang="es-GT" sz="1000" b="0" baseline="0" dirty="0" smtClean="0">
                          <a:uFill>
                            <a:solidFill/>
                          </a:uFill>
                          <a:latin typeface="+mn-lt"/>
                        </a:rPr>
                        <a:t>(detalles de apoyo) podrían incluir: (1) que su esposa frecuentemente le decía cuándo comer y dormir, (2) la propia referencia de Edison llamándose un hombre “de dos turnos”, y (3) su hábito de trabajar incluso en su tiempo libre.  </a:t>
                      </a:r>
                      <a:r>
                        <a:rPr lang="es-GT" sz="1000" dirty="0" smtClean="0">
                          <a:solidFill>
                            <a:schemeClr val="tx1"/>
                          </a:solidFill>
                        </a:rPr>
                        <a:t> </a:t>
                      </a:r>
                    </a:p>
                    <a:p>
                      <a:pPr lvl="0" algn="l">
                        <a:defRPr sz="1800" b="0" i="0"/>
                      </a:pPr>
                      <a:r>
                        <a:rPr lang="es-GT" sz="1000" b="1" dirty="0" smtClean="0">
                          <a:latin typeface="+mn-lt"/>
                        </a:rPr>
                        <a:t>Pleno</a:t>
                      </a:r>
                      <a:r>
                        <a:rPr lang="es-GT" sz="1000" b="1" baseline="0" dirty="0" smtClean="0">
                          <a:latin typeface="+mn-lt"/>
                        </a:rPr>
                        <a:t> apoyo</a:t>
                      </a:r>
                      <a:r>
                        <a:rPr lang="es-GT" sz="1000" b="1" dirty="0" smtClean="0">
                          <a:latin typeface="+mn-lt"/>
                        </a:rPr>
                        <a:t> </a:t>
                      </a:r>
                      <a:r>
                        <a:rPr lang="es-GT" sz="1000" b="0" baseline="0" dirty="0" smtClean="0">
                          <a:latin typeface="+mn-lt"/>
                        </a:rPr>
                        <a:t>(otros detalles)</a:t>
                      </a:r>
                      <a:r>
                        <a:rPr lang="es-GT" sz="1000" dirty="0" smtClean="0">
                          <a:solidFill>
                            <a:schemeClr val="tx1"/>
                          </a:solidFill>
                        </a:rPr>
                        <a:t> podría incluir cómo</a:t>
                      </a:r>
                      <a:r>
                        <a:rPr lang="es-GT" sz="1000" baseline="0" dirty="0" smtClean="0">
                          <a:solidFill>
                            <a:schemeClr val="tx1"/>
                          </a:solidFill>
                        </a:rPr>
                        <a:t> siendo parcialmente sordo, mantenía que sus conversaciones cortas para poder trabajar más. </a:t>
                      </a:r>
                      <a:endParaRPr lang="es-GT" sz="1000" b="0" dirty="0">
                        <a:uFill>
                          <a:solidFill/>
                        </a:u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1051560">
                <a:tc>
                  <a:txBody>
                    <a:bodyPr/>
                    <a:lstStyle/>
                    <a:p>
                      <a:pPr lvl="0" algn="ctr">
                        <a:defRPr sz="1800" b="0" i="0"/>
                      </a:pPr>
                      <a:r>
                        <a:rPr sz="2000" b="1" dirty="0">
                          <a:latin typeface="+mn-lt"/>
                        </a:rPr>
                        <a:t>3</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noProof="0" dirty="0" smtClean="0">
                          <a:latin typeface="+mn-lt"/>
                        </a:rPr>
                        <a:t>El estudiante proporciona una respuesta competente, describiendo cómo </a:t>
                      </a:r>
                      <a:r>
                        <a:rPr lang="es-GT" sz="1000" i="1" baseline="0" noProof="0" dirty="0" smtClean="0">
                          <a:latin typeface="+mn-lt"/>
                        </a:rPr>
                        <a:t>trabajando </a:t>
                      </a:r>
                      <a:r>
                        <a:rPr lang="es-GT" sz="1000" i="1" noProof="0" dirty="0" smtClean="0">
                          <a:latin typeface="+mn-lt"/>
                        </a:rPr>
                        <a:t>muchas horas Edison fue capaz de crear más inventos</a:t>
                      </a:r>
                      <a:r>
                        <a:rPr lang="es-GT" sz="1000" i="1" baseline="0" noProof="0" dirty="0" smtClean="0">
                          <a:latin typeface="+mn-lt"/>
                        </a:rPr>
                        <a:t>, </a:t>
                      </a:r>
                      <a:r>
                        <a:rPr lang="es-GT" sz="1000" i="1" noProof="0" dirty="0" smtClean="0">
                          <a:latin typeface="+mn-lt"/>
                        </a:rPr>
                        <a:t>así como detalles</a:t>
                      </a:r>
                      <a:r>
                        <a:rPr lang="es-GT" sz="1000" i="1" baseline="0" noProof="0" dirty="0" smtClean="0">
                          <a:latin typeface="+mn-lt"/>
                        </a:rPr>
                        <a:t> para apoyar esta declaración.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100" noProof="0" dirty="0" smtClean="0">
                          <a:solidFill>
                            <a:schemeClr val="tx1"/>
                          </a:solidFill>
                        </a:rPr>
                        <a:t>Creo que Thomas Edison fue un gran inventor</a:t>
                      </a:r>
                      <a:r>
                        <a:rPr lang="es-GT" sz="1100" baseline="0" noProof="0" dirty="0" smtClean="0">
                          <a:solidFill>
                            <a:schemeClr val="tx1"/>
                          </a:solidFill>
                        </a:rPr>
                        <a:t> </a:t>
                      </a:r>
                      <a:r>
                        <a:rPr lang="es-GT" sz="1100" noProof="0" dirty="0" smtClean="0">
                          <a:solidFill>
                            <a:schemeClr val="tx1"/>
                          </a:solidFill>
                        </a:rPr>
                        <a:t>por muchas razones.  Principalmente, él era</a:t>
                      </a:r>
                      <a:r>
                        <a:rPr lang="es-GT" sz="1100" baseline="0" noProof="0" dirty="0" smtClean="0">
                          <a:solidFill>
                            <a:schemeClr val="tx1"/>
                          </a:solidFill>
                        </a:rPr>
                        <a:t> un gran trabajador y trabajaba 16 horas al día.  ¡Él se refería a sí mismo como un hombre “de dos turnos” (que significaba que él tenía dos trabajos cada día)! También él era  muy intenso.  ¡Él se concentraba tanto en su trabajo, que su esposa a veces tenía que decirle cuándo comer y dormir!  Incluso en su tiempo libre Thomas Edison hacía experimentos.  El resultado de su trabajo duro y su esfuerzo valió la pena.  ¡Él inventó 1200 cosas!  No creo que hubiera tenido tanto éxito si no hubiera trabajado o no se hubiera preocupado tanto por su trabajo.  </a:t>
                      </a:r>
                      <a:endParaRPr lang="es-GT" sz="1000" noProof="0"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685800">
                <a:tc>
                  <a:txBody>
                    <a:bodyPr/>
                    <a:lstStyle/>
                    <a:p>
                      <a:pPr lvl="0" algn="ctr">
                        <a:defRPr sz="1800" b="0" i="0"/>
                      </a:pPr>
                      <a:r>
                        <a:rPr sz="2000" b="1" dirty="0">
                          <a:latin typeface="+mn-lt"/>
                        </a:rPr>
                        <a:t>2</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noProof="0" dirty="0" smtClean="0">
                          <a:latin typeface="+mn-lt"/>
                        </a:rPr>
                        <a:t>El estudiante proporciona una respuesta parcial, describiendo cómo </a:t>
                      </a:r>
                      <a:r>
                        <a:rPr lang="es-GT" sz="1000" i="1" baseline="0" noProof="0" dirty="0" smtClean="0">
                          <a:latin typeface="+mn-lt"/>
                        </a:rPr>
                        <a:t>trabajando </a:t>
                      </a:r>
                      <a:r>
                        <a:rPr lang="es-GT" sz="1000" i="1" noProof="0" dirty="0" smtClean="0">
                          <a:latin typeface="+mn-lt"/>
                        </a:rPr>
                        <a:t>muchas horas Edison fue capaz de crear más inventos</a:t>
                      </a:r>
                      <a:r>
                        <a:rPr lang="es-GT" sz="1000" i="1" baseline="0" noProof="0" dirty="0" smtClean="0">
                          <a:latin typeface="+mn-lt"/>
                        </a:rPr>
                        <a:t>, </a:t>
                      </a:r>
                      <a:r>
                        <a:rPr lang="es-GT" sz="1000" i="1" noProof="0" dirty="0" smtClean="0">
                          <a:latin typeface="+mn-lt"/>
                        </a:rPr>
                        <a:t>así como algunos detalles</a:t>
                      </a:r>
                      <a:r>
                        <a:rPr lang="es-GT" sz="1000" i="1" baseline="0" noProof="0" dirty="0" smtClean="0">
                          <a:latin typeface="+mn-lt"/>
                        </a:rPr>
                        <a:t> para apoyar esta declaración.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100" b="0" u="none" kern="1200" baseline="0" noProof="0" dirty="0" smtClean="0">
                          <a:solidFill>
                            <a:schemeClr val="tx1"/>
                          </a:solidFill>
                          <a:latin typeface="+mn-lt"/>
                          <a:ea typeface="+mn-ea"/>
                          <a:cs typeface="+mn-cs"/>
                        </a:rPr>
                        <a:t>Thomas Edison trabajó muchas largas horas. A veces trabajaba 16 horas al día.  Trabajaba tanto que tuvo tiempo para hacer muchos inventos.  ¡Incluso cuando él tenía otros trabajos, él continuaba inventando!  </a:t>
                      </a:r>
                      <a:endParaRPr lang="es-GT" sz="1200" b="0" u="none" kern="1200" baseline="0" noProof="0" dirty="0" smtClean="0">
                        <a:solidFill>
                          <a:srgbClr val="002060"/>
                        </a:solidFill>
                        <a:latin typeface="+mn-lt"/>
                        <a:ea typeface="+mn-ea"/>
                        <a:cs typeface="+mn-cs"/>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44714">
                <a:tc>
                  <a:txBody>
                    <a:bodyPr/>
                    <a:lstStyle/>
                    <a:p>
                      <a:pPr lvl="0" algn="ctr">
                        <a:defRPr sz="1800" b="0" i="0"/>
                      </a:pPr>
                      <a:r>
                        <a:rPr sz="2000" b="1" dirty="0">
                          <a:latin typeface="+mn-lt"/>
                        </a:rPr>
                        <a:t>1</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noProof="0" dirty="0" smtClean="0">
                          <a:latin typeface="+mn-lt"/>
                        </a:rPr>
                        <a:t>El estudiante proporciona una</a:t>
                      </a:r>
                      <a:r>
                        <a:rPr lang="es-GT" sz="1000" i="1" baseline="0" noProof="0" dirty="0" smtClean="0">
                          <a:latin typeface="+mn-lt"/>
                        </a:rPr>
                        <a:t> respuesta mínima, describiendo cómo Edison trabajó duro, pero no ofrece detalles para apoyar la respuesta.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100" i="0" baseline="0" noProof="0" dirty="0" smtClean="0">
                          <a:latin typeface="+mn-lt"/>
                        </a:rPr>
                        <a:t>Thomas Edison trabajó duro para hacer muchos inventos.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defRPr sz="1800" b="0" i="0"/>
                      </a:pPr>
                      <a:r>
                        <a:rPr sz="2000" b="1" dirty="0">
                          <a:latin typeface="+mn-lt"/>
                        </a:rPr>
                        <a:t>0</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noProof="0" dirty="0" smtClean="0">
                          <a:latin typeface="+mn-lt"/>
                        </a:rPr>
                        <a:t>El estudiante no proporciona</a:t>
                      </a:r>
                      <a:r>
                        <a:rPr lang="es-GT" sz="1000" i="1" baseline="0" noProof="0" dirty="0" smtClean="0">
                          <a:latin typeface="+mn-lt"/>
                        </a:rPr>
                        <a:t> ninguna descripción de cómo Thomas Edison trabajó muchas horas para convertirse en un inventor exitoso.  </a:t>
                      </a:r>
                      <a:endParaRPr lang="es-GT" sz="1000" i="1" noProof="0" dirty="0" smtClean="0">
                        <a:latin typeface="+mn-lt"/>
                      </a:endParaRP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100" i="0" baseline="0" noProof="0" dirty="0" smtClean="0">
                          <a:latin typeface="+mn-lt"/>
                        </a:rPr>
                        <a:t>Si quieres ser un inventor tienes que hacerlo todo el tiempo.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90169371"/>
              </p:ext>
            </p:extLst>
          </p:nvPr>
        </p:nvGraphicFramePr>
        <p:xfrm>
          <a:off x="5029200" y="7467600"/>
          <a:ext cx="2209800" cy="640080"/>
        </p:xfrm>
        <a:graphic>
          <a:graphicData uri="http://schemas.openxmlformats.org/drawingml/2006/table">
            <a:tbl>
              <a:tblPr firstRow="1" firstCol="1" bandRow="1"/>
              <a:tblGrid>
                <a:gridCol w="2209800"/>
              </a:tblGrid>
              <a:tr h="152400">
                <a:tc>
                  <a:txBody>
                    <a:bodyPr/>
                    <a:lstStyle/>
                    <a:p>
                      <a:pPr marL="0" marR="0" algn="ctr">
                        <a:lnSpc>
                          <a:spcPct val="100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RI.4.3  </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3 – ANz</a:t>
                      </a:r>
                      <a:endParaRPr lang="en-US" sz="800" i="1"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426720">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Arial"/>
                        </a:rPr>
                        <a:t>Analiza  la interrelación entre un acontecimiento en un texto histórico, analizando lo que pasó y por qué paso (continúa  con procedimientos, ideas o conceptos).</a:t>
                      </a:r>
                      <a:endParaRPr lang="es-419" sz="800" b="1" dirty="0">
                        <a:solidFill>
                          <a:srgbClr val="000000"/>
                        </a:solidFill>
                        <a:effectLst/>
                        <a:latin typeface="+mn-lt"/>
                        <a:ea typeface="Times New Roman"/>
                        <a:cs typeface="Arial"/>
                      </a:endParaRPr>
                    </a:p>
                  </a:txBody>
                  <a:tcPr marR="3329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5" name="Slide Number Placeholder 3"/>
          <p:cNvSpPr>
            <a:spLocks noGrp="1"/>
          </p:cNvSpPr>
          <p:nvPr>
            <p:ph type="sldNum" sz="quarter" idx="12"/>
          </p:nvPr>
        </p:nvSpPr>
        <p:spPr>
          <a:xfrm>
            <a:off x="6557963" y="9522884"/>
            <a:ext cx="842010" cy="535517"/>
          </a:xfrm>
        </p:spPr>
        <p:txBody>
          <a:bodyPr/>
          <a:lstStyle/>
          <a:p>
            <a:r>
              <a:rPr lang="en-US" dirty="0" smtClean="0"/>
              <a:t>12</a:t>
            </a:r>
            <a:endParaRPr lang="en-US" dirty="0"/>
          </a:p>
        </p:txBody>
      </p:sp>
    </p:spTree>
    <p:extLst>
      <p:ext uri="{BB962C8B-B14F-4D97-AF65-F5344CB8AC3E}">
        <p14:creationId xmlns:p14="http://schemas.microsoft.com/office/powerpoint/2010/main" val="2986928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66055226"/>
              </p:ext>
            </p:extLst>
          </p:nvPr>
        </p:nvGraphicFramePr>
        <p:xfrm>
          <a:off x="458297" y="663132"/>
          <a:ext cx="6918036" cy="7093736"/>
        </p:xfrm>
        <a:graphic>
          <a:graphicData uri="http://schemas.openxmlformats.org/drawingml/2006/table">
            <a:tbl>
              <a:tblPr firstRow="1" firstCol="1" bandRow="1"/>
              <a:tblGrid>
                <a:gridCol w="750743"/>
                <a:gridCol w="6167293"/>
              </a:tblGrid>
              <a:tr h="533400">
                <a:tc gridSpan="2">
                  <a:txBody>
                    <a:bodyPr/>
                    <a:lstStyle/>
                    <a:p>
                      <a:pPr marL="0" marR="0" algn="l">
                        <a:lnSpc>
                          <a:spcPct val="100000"/>
                        </a:lnSpc>
                        <a:spcBef>
                          <a:spcPts val="0"/>
                        </a:spcBef>
                        <a:spcAft>
                          <a:spcPts val="0"/>
                        </a:spcAft>
                      </a:pPr>
                      <a:r>
                        <a:rPr kumimoji="0" lang="x-none" sz="1000" b="0" i="0" u="none" strike="noStrike" kern="1200" cap="none" spc="0" normalizeH="0" baseline="0" noProof="0" dirty="0" smtClean="0">
                          <a:ln>
                            <a:noFill/>
                          </a:ln>
                          <a:solidFill>
                            <a:prstClr val="black"/>
                          </a:solidFill>
                          <a:effectLst/>
                          <a:uLnTx/>
                          <a:uFillTx/>
                          <a:latin typeface="+mn-lt"/>
                          <a:ea typeface="Calibri"/>
                          <a:cs typeface="Times New Roman"/>
                        </a:rPr>
                        <a:t>Nota:  Los “escritos breves” no deben tomar más de 10 minutos.   Los escritos breves se califican con una rúbrica de 3 puntos. Las composiciones más extensas o completas se califican con una rúbrica de 4 puntos. La diferencia entre esta rúbrica y las rúbricas de Respuesta construida -Lectura, es que la  </a:t>
                      </a:r>
                      <a:r>
                        <a:rPr kumimoji="0" lang="x-none" sz="1000" b="1" i="0" u="none" strike="noStrike" kern="1200" cap="none" spc="0" normalizeH="0" baseline="0" noProof="0" dirty="0" smtClean="0">
                          <a:ln>
                            <a:noFill/>
                          </a:ln>
                          <a:solidFill>
                            <a:prstClr val="black"/>
                          </a:solidFill>
                          <a:effectLst/>
                          <a:uLnTx/>
                          <a:uFillTx/>
                          <a:latin typeface="+mn-lt"/>
                          <a:ea typeface="Calibri"/>
                          <a:cs typeface="Times New Roman"/>
                        </a:rPr>
                        <a:t>Rúbrica de Escrito Breve está evaluando el dominio de la escritura</a:t>
                      </a:r>
                      <a:r>
                        <a:rPr kumimoji="0" lang="en-US" sz="1000" b="1" i="0" u="none" strike="noStrike" kern="1200" cap="none" spc="0" normalizeH="0" baseline="0" noProof="0" dirty="0" smtClean="0">
                          <a:ln>
                            <a:noFill/>
                          </a:ln>
                          <a:solidFill>
                            <a:prstClr val="black"/>
                          </a:solidFill>
                          <a:effectLst/>
                          <a:uLnTx/>
                          <a:uFillTx/>
                          <a:latin typeface="+mn-lt"/>
                          <a:ea typeface="Calibri"/>
                          <a:cs typeface="Times New Roman"/>
                        </a:rPr>
                        <a:t>,</a:t>
                      </a:r>
                      <a:r>
                        <a:rPr kumimoji="0" lang="x-none" sz="1000" b="0" i="0" u="none" strike="noStrike" kern="1200" cap="none" spc="0" normalizeH="0" baseline="0" noProof="0" dirty="0" smtClean="0">
                          <a:ln>
                            <a:noFill/>
                          </a:ln>
                          <a:solidFill>
                            <a:prstClr val="black"/>
                          </a:solidFill>
                          <a:effectLst/>
                          <a:uLnTx/>
                          <a:uFillTx/>
                          <a:latin typeface="+mn-lt"/>
                          <a:ea typeface="Calibri"/>
                          <a:cs typeface="Times New Roman"/>
                        </a:rPr>
                        <a:t> mientras que las rúbricas de lectura están evaluando la comprensión. </a:t>
                      </a:r>
                      <a:endParaRPr lang="en-US" sz="1000" baseline="0" dirty="0" smtClean="0">
                        <a:effectLst/>
                        <a:latin typeface="+mn-lt"/>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632268">
                <a:tc gridSpan="2">
                  <a:txBody>
                    <a:bodyPr/>
                    <a:lstStyle/>
                    <a:p>
                      <a:pPr marL="0" marR="0" algn="ctr">
                        <a:lnSpc>
                          <a:spcPct val="100000"/>
                        </a:lnSpc>
                        <a:spcBef>
                          <a:spcPts val="0"/>
                        </a:spcBef>
                        <a:spcAft>
                          <a:spcPts val="0"/>
                        </a:spcAft>
                      </a:pPr>
                      <a:r>
                        <a:rPr lang="es-ES_tradnl" sz="1200" b="1" kern="1200" noProof="0" dirty="0" smtClean="0">
                          <a:solidFill>
                            <a:srgbClr val="000000"/>
                          </a:solidFill>
                          <a:effectLst/>
                          <a:latin typeface="+mn-lt"/>
                          <a:ea typeface="Times New Roman"/>
                          <a:cs typeface="Times New Roman"/>
                        </a:rPr>
                        <a:t>Rúbrica para un Escrito Breve</a:t>
                      </a:r>
                    </a:p>
                    <a:p>
                      <a:pPr marL="0" marR="0" algn="ctr">
                        <a:lnSpc>
                          <a:spcPct val="100000"/>
                        </a:lnSpc>
                        <a:spcBef>
                          <a:spcPts val="0"/>
                        </a:spcBef>
                        <a:spcAft>
                          <a:spcPts val="0"/>
                        </a:spcAft>
                      </a:pPr>
                      <a:r>
                        <a:rPr lang="es-GT" sz="1200" b="1" kern="1200" noProof="0" dirty="0" smtClean="0">
                          <a:solidFill>
                            <a:schemeClr val="tx1"/>
                          </a:solidFill>
                          <a:effectLst/>
                          <a:latin typeface="Calibri"/>
                          <a:ea typeface="Times New Roman"/>
                          <a:cs typeface="Times New Roman"/>
                        </a:rPr>
                        <a:t>Pre-evaluación Trimestre 1</a:t>
                      </a:r>
                    </a:p>
                    <a:p>
                      <a:pPr marL="0" marR="0" algn="ctr">
                        <a:lnSpc>
                          <a:spcPct val="100000"/>
                        </a:lnSpc>
                        <a:spcBef>
                          <a:spcPts val="0"/>
                        </a:spcBef>
                        <a:spcAft>
                          <a:spcPts val="0"/>
                        </a:spcAft>
                      </a:pPr>
                      <a:r>
                        <a:rPr lang="es-ES_tradnl" sz="1000" kern="1200" noProof="0" dirty="0" smtClean="0">
                          <a:solidFill>
                            <a:srgbClr val="000000"/>
                          </a:solidFill>
                          <a:effectLst/>
                          <a:latin typeface="+mn-lt"/>
                          <a:ea typeface="Times New Roman"/>
                          <a:cs typeface="Times New Roman"/>
                        </a:rPr>
                        <a:t>Estándar de Escritura   W.4.1a  Escribir una propuesta de opinión</a:t>
                      </a:r>
                      <a:endParaRPr lang="es-ES_tradnl" sz="900" noProof="0" dirty="0" smtClean="0">
                        <a:effectLst/>
                        <a:latin typeface="+mn-lt"/>
                        <a:ea typeface="Calibri"/>
                        <a:cs typeface="Times New Roman"/>
                      </a:endParaRPr>
                    </a:p>
                    <a:p>
                      <a:pPr marL="0" marR="0" indent="0" algn="ctr" defTabSz="1018809" rtl="0" eaLnBrk="1" fontAlgn="auto" latinLnBrk="0" hangingPunct="1">
                        <a:lnSpc>
                          <a:spcPct val="100000"/>
                        </a:lnSpc>
                        <a:spcBef>
                          <a:spcPts val="0"/>
                        </a:spcBef>
                        <a:spcAft>
                          <a:spcPts val="0"/>
                        </a:spcAft>
                        <a:buClrTx/>
                        <a:buSzTx/>
                        <a:buFontTx/>
                        <a:buNone/>
                        <a:tabLst/>
                        <a:defRPr/>
                      </a:pPr>
                      <a:r>
                        <a:rPr lang="es-ES_tradnl" sz="1000" kern="1200" noProof="0" dirty="0" smtClean="0">
                          <a:solidFill>
                            <a:srgbClr val="000000"/>
                          </a:solidFill>
                          <a:effectLst/>
                          <a:latin typeface="+mn-lt"/>
                          <a:ea typeface="Times New Roman"/>
                          <a:cs typeface="Times New Roman"/>
                        </a:rPr>
                        <a:t>Objetivo</a:t>
                      </a:r>
                      <a:r>
                        <a:rPr lang="es-ES_tradnl" sz="1000" kern="1200" baseline="0" noProof="0" dirty="0" smtClean="0">
                          <a:solidFill>
                            <a:srgbClr val="000000"/>
                          </a:solidFill>
                          <a:effectLst/>
                          <a:latin typeface="+mn-lt"/>
                          <a:ea typeface="Times New Roman"/>
                          <a:cs typeface="Times New Roman"/>
                        </a:rPr>
                        <a:t> </a:t>
                      </a:r>
                      <a:r>
                        <a:rPr lang="es-ES_tradnl" sz="1000" kern="1200" noProof="0" dirty="0" smtClean="0">
                          <a:solidFill>
                            <a:srgbClr val="000000"/>
                          </a:solidFill>
                          <a:effectLst/>
                          <a:latin typeface="+mn-lt"/>
                          <a:ea typeface="Times New Roman"/>
                          <a:cs typeface="Times New Roman"/>
                        </a:rPr>
                        <a:t>6a</a:t>
                      </a:r>
                      <a:endParaRPr lang="es-ES_tradnl" sz="900" noProof="0" dirty="0" smtClean="0">
                        <a:effectLst/>
                        <a:latin typeface="+mn-lt"/>
                        <a:ea typeface="Calibri"/>
                        <a:cs typeface="Times New Roman"/>
                      </a:endParaRPr>
                    </a:p>
                    <a:p>
                      <a:pPr marL="0" marR="0" algn="ctr">
                        <a:lnSpc>
                          <a:spcPct val="100000"/>
                        </a:lnSpc>
                        <a:spcBef>
                          <a:spcPts val="0"/>
                        </a:spcBef>
                        <a:spcAft>
                          <a:spcPts val="0"/>
                        </a:spcAft>
                      </a:pPr>
                      <a:r>
                        <a:rPr lang="es-ES" sz="1000" i="1" dirty="0" smtClean="0"/>
                        <a:t>Proporciona razones que son apoyadas por hechos y detalles</a:t>
                      </a:r>
                      <a:endParaRPr lang="en-US" sz="1000" i="1"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8600">
                <a:tc gridSpan="2">
                  <a:txBody>
                    <a:bodyPr/>
                    <a:lstStyle/>
                    <a:p>
                      <a:pPr marL="1255713" marR="0" indent="-1255713" algn="l" defTabSz="1018809" rtl="0" eaLnBrk="1" fontAlgn="auto" latinLnBrk="0" hangingPunct="1">
                        <a:lnSpc>
                          <a:spcPct val="100000"/>
                        </a:lnSpc>
                        <a:spcBef>
                          <a:spcPts val="0"/>
                        </a:spcBef>
                        <a:spcAft>
                          <a:spcPts val="0"/>
                        </a:spcAft>
                        <a:buClrTx/>
                        <a:buSzTx/>
                        <a:buFontTx/>
                        <a:buNone/>
                        <a:tabLst/>
                        <a:defRPr/>
                      </a:pPr>
                      <a:r>
                        <a:rPr lang="es-GT" sz="1600" b="1" i="0" kern="1200" noProof="0" dirty="0" smtClean="0">
                          <a:solidFill>
                            <a:srgbClr val="000000"/>
                          </a:solidFill>
                          <a:effectLst/>
                          <a:latin typeface="+mn-lt"/>
                          <a:ea typeface="Times New Roman"/>
                          <a:cs typeface="Times New Roman"/>
                        </a:rPr>
                        <a:t>Pregunta</a:t>
                      </a:r>
                      <a:r>
                        <a:rPr lang="es-GT" sz="1600" b="1" i="0" kern="1200" baseline="0" noProof="0" dirty="0" smtClean="0">
                          <a:solidFill>
                            <a:srgbClr val="000000"/>
                          </a:solidFill>
                          <a:effectLst/>
                          <a:latin typeface="+mn-lt"/>
                          <a:ea typeface="Times New Roman"/>
                          <a:cs typeface="Times New Roman"/>
                        </a:rPr>
                        <a:t> #17</a:t>
                      </a:r>
                      <a:r>
                        <a:rPr lang="es-GT" sz="1600" b="1" i="0" kern="1200" noProof="0" dirty="0" smtClean="0">
                          <a:solidFill>
                            <a:srgbClr val="000000"/>
                          </a:solidFill>
                          <a:effectLst/>
                          <a:latin typeface="+mn-lt"/>
                          <a:ea typeface="Times New Roman"/>
                          <a:cs typeface="Times New Roman"/>
                        </a:rPr>
                        <a:t>:  </a:t>
                      </a:r>
                      <a:r>
                        <a:rPr lang="es-419" sz="1600" b="1" i="0" kern="1200" noProof="0" dirty="0" smtClean="0">
                          <a:solidFill>
                            <a:srgbClr val="000000"/>
                          </a:solidFill>
                          <a:effectLst/>
                          <a:latin typeface="+mn-lt"/>
                          <a:ea typeface="Times New Roman"/>
                          <a:cs typeface="Times New Roman"/>
                        </a:rPr>
                        <a:t>Escribe un breve párrafo indicando tu opinión acerca de Dédalo como padre.  Proporciona detalles para apoyar tus razones.    </a:t>
                      </a:r>
                    </a:p>
                  </a:txBody>
                  <a:tcPr marL="129540" marR="129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spcBef>
                          <a:spcPts val="0"/>
                        </a:spcBef>
                        <a:spcAft>
                          <a:spcPts val="0"/>
                        </a:spcAft>
                      </a:pPr>
                      <a:endParaRPr lang="en-US" sz="1200" dirty="0">
                        <a:effectLst/>
                        <a:latin typeface="Calibri"/>
                        <a:ea typeface="Times New Roman"/>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16551">
                <a:tc gridSpan="2">
                  <a:txBody>
                    <a:bodyPr/>
                    <a:lstStyle/>
                    <a:p>
                      <a:pPr marL="0" marR="0" algn="l">
                        <a:lnSpc>
                          <a:spcPct val="100000"/>
                        </a:lnSpc>
                        <a:spcBef>
                          <a:spcPts val="0"/>
                        </a:spcBef>
                        <a:spcAft>
                          <a:spcPts val="0"/>
                        </a:spcAft>
                      </a:pPr>
                      <a:r>
                        <a:rPr lang="es-GT" sz="1000" b="1" u="sng" noProof="0" dirty="0" smtClean="0"/>
                        <a:t>Instrucciones</a:t>
                      </a:r>
                      <a:r>
                        <a:rPr lang="es-GT" sz="1000" b="1" u="sng" baseline="0" noProof="0" dirty="0" smtClean="0"/>
                        <a:t> para calificar</a:t>
                      </a:r>
                      <a:r>
                        <a:rPr lang="es-GT" sz="1000" u="none" noProof="0" dirty="0" smtClean="0"/>
                        <a:t>: </a:t>
                      </a:r>
                    </a:p>
                    <a:p>
                      <a:pPr marL="0" marR="0" algn="l">
                        <a:lnSpc>
                          <a:spcPct val="100000"/>
                        </a:lnSpc>
                        <a:spcBef>
                          <a:spcPts val="0"/>
                        </a:spcBef>
                        <a:spcAft>
                          <a:spcPts val="0"/>
                        </a:spcAft>
                      </a:pPr>
                      <a:r>
                        <a:rPr lang="es-GT" sz="1000" b="1" kern="1200" dirty="0" smtClean="0">
                          <a:solidFill>
                            <a:srgbClr val="000000"/>
                          </a:solidFill>
                          <a:effectLst/>
                          <a:latin typeface="Calibri"/>
                          <a:ea typeface="Times New Roman"/>
                          <a:cs typeface="Times New Roman"/>
                        </a:rPr>
                        <a:t>Proporciona elementos esenciales</a:t>
                      </a:r>
                      <a:r>
                        <a:rPr lang="es-GT" sz="1000" b="1" kern="1200" baseline="0" dirty="0" smtClean="0">
                          <a:solidFill>
                            <a:srgbClr val="000000"/>
                          </a:solidFill>
                          <a:effectLst/>
                          <a:latin typeface="Calibri"/>
                          <a:ea typeface="Times New Roman"/>
                          <a:cs typeface="Times New Roman"/>
                        </a:rPr>
                        <a:t> </a:t>
                      </a:r>
                      <a:r>
                        <a:rPr lang="es-GT" sz="1000" b="0" kern="1200" baseline="0" dirty="0" smtClean="0">
                          <a:solidFill>
                            <a:srgbClr val="000000"/>
                          </a:solidFill>
                          <a:effectLst/>
                          <a:latin typeface="Calibri"/>
                          <a:ea typeface="Times New Roman"/>
                          <a:cs typeface="Times New Roman"/>
                        </a:rPr>
                        <a:t>de una interpretación completa de la pregunta que incluiría un artículo de opinión específico sobre Dédalo como padre, incluyendo una razón apoyada con suficientes detalles.</a:t>
                      </a:r>
                    </a:p>
                    <a:p>
                      <a:pPr marL="0" marR="0" algn="l">
                        <a:lnSpc>
                          <a:spcPct val="100000"/>
                        </a:lnSpc>
                        <a:spcBef>
                          <a:spcPts val="0"/>
                        </a:spcBef>
                        <a:spcAft>
                          <a:spcPts val="0"/>
                        </a:spcAft>
                      </a:pPr>
                      <a:r>
                        <a:rPr lang="es-GT" sz="1000" b="1" kern="1200" dirty="0" smtClean="0">
                          <a:solidFill>
                            <a:srgbClr val="000000"/>
                          </a:solidFill>
                          <a:effectLst/>
                          <a:latin typeface="Calibri"/>
                          <a:ea typeface="Times New Roman"/>
                          <a:cs typeface="Times New Roman"/>
                        </a:rPr>
                        <a:t>Aborda</a:t>
                      </a:r>
                      <a:r>
                        <a:rPr lang="es-GT" sz="1000" b="1" kern="1200" baseline="0" dirty="0" smtClean="0">
                          <a:solidFill>
                            <a:srgbClr val="000000"/>
                          </a:solidFill>
                          <a:effectLst/>
                          <a:latin typeface="Calibri"/>
                          <a:ea typeface="Times New Roman"/>
                          <a:cs typeface="Times New Roman"/>
                        </a:rPr>
                        <a:t> muchos aspectos </a:t>
                      </a:r>
                      <a:r>
                        <a:rPr lang="es-GT" sz="1000" kern="1200" dirty="0" smtClean="0">
                          <a:solidFill>
                            <a:srgbClr val="000000"/>
                          </a:solidFill>
                          <a:effectLst/>
                          <a:latin typeface="Calibri"/>
                          <a:ea typeface="Times New Roman"/>
                          <a:cs typeface="Times New Roman"/>
                        </a:rPr>
                        <a:t>de la tarea y proporciona suficiente </a:t>
                      </a:r>
                      <a:r>
                        <a:rPr lang="es-GT" sz="1000" kern="1200" dirty="0" smtClean="0">
                          <a:solidFill>
                            <a:srgbClr val="000000"/>
                          </a:solidFill>
                          <a:effectLst/>
                          <a:latin typeface="+mn-lt"/>
                          <a:ea typeface="Times New Roman"/>
                          <a:cs typeface="Times New Roman"/>
                        </a:rPr>
                        <a:t>evidencia</a:t>
                      </a:r>
                      <a:r>
                        <a:rPr lang="es-GT" sz="1000" kern="1200" baseline="0" dirty="0" smtClean="0">
                          <a:solidFill>
                            <a:srgbClr val="000000"/>
                          </a:solidFill>
                          <a:effectLst/>
                          <a:latin typeface="+mn-lt"/>
                          <a:ea typeface="Times New Roman"/>
                          <a:cs typeface="Times New Roman"/>
                        </a:rPr>
                        <a:t> relevante </a:t>
                      </a:r>
                      <a:r>
                        <a:rPr lang="es-GT" sz="1000" kern="1200" baseline="0" dirty="0" smtClean="0">
                          <a:solidFill>
                            <a:srgbClr val="000000"/>
                          </a:solidFill>
                          <a:effectLst/>
                          <a:latin typeface="Calibri"/>
                          <a:ea typeface="Times New Roman"/>
                          <a:cs typeface="Times New Roman"/>
                        </a:rPr>
                        <a:t>para apoyar la razón de la declaración de opinión, utilizando detalles que aparecen explícitamente en el texto.  Los detalles que apoyan la opinión dependen de la declaración hecha. Un ejemplo podría ser una opinión declarando que Dédalo era inteligente </a:t>
                      </a:r>
                      <a:r>
                        <a:rPr lang="es-GT" sz="1000" b="1" kern="1200" baseline="0" dirty="0" smtClean="0">
                          <a:solidFill>
                            <a:srgbClr val="000000"/>
                          </a:solidFill>
                          <a:effectLst/>
                          <a:latin typeface="Calibri"/>
                          <a:ea typeface="Times New Roman"/>
                          <a:cs typeface="Times New Roman"/>
                        </a:rPr>
                        <a:t>porque:</a:t>
                      </a:r>
                      <a:r>
                        <a:rPr lang="es-GT" sz="1000" kern="1200" baseline="0" dirty="0" smtClean="0">
                          <a:solidFill>
                            <a:srgbClr val="000000"/>
                          </a:solidFill>
                          <a:effectLst/>
                          <a:latin typeface="Calibri"/>
                          <a:ea typeface="Times New Roman"/>
                          <a:cs typeface="Times New Roman"/>
                        </a:rPr>
                        <a:t> (1) fue un inventor, y (2) creó alas para poder volar.  Otra opinión podría ser de que Dédalo era amoroso </a:t>
                      </a:r>
                      <a:r>
                        <a:rPr lang="es-GT" sz="1000" b="1" kern="1200" baseline="0" dirty="0" smtClean="0">
                          <a:solidFill>
                            <a:schemeClr val="tx1"/>
                          </a:solidFill>
                          <a:effectLst/>
                          <a:latin typeface="Calibri"/>
                          <a:ea typeface="Times New Roman"/>
                          <a:cs typeface="Times New Roman"/>
                        </a:rPr>
                        <a:t>porque: </a:t>
                      </a:r>
                      <a:r>
                        <a:rPr lang="es-GT" sz="1000" kern="1200" baseline="0" dirty="0" smtClean="0">
                          <a:solidFill>
                            <a:schemeClr val="tx1"/>
                          </a:solidFill>
                          <a:effectLst/>
                          <a:latin typeface="Calibri"/>
                          <a:ea typeface="Times New Roman"/>
                          <a:cs typeface="Times New Roman"/>
                        </a:rPr>
                        <a:t>(1) hizo alas para que él y su hijo pudieran escapar, (2) advirtió a su hijo que tuviera cuidado, y (3) él estaba triste cuando su hijo cayó al mar.  Sin embargo, otra declaración de opinión podría declarar que Dédalo no hizo lo suficiente por su hijo </a:t>
                      </a:r>
                      <a:r>
                        <a:rPr lang="es-GT" sz="1000" b="1" kern="1200" baseline="0" dirty="0" smtClean="0">
                          <a:solidFill>
                            <a:schemeClr val="tx1"/>
                          </a:solidFill>
                          <a:effectLst/>
                          <a:latin typeface="Calibri"/>
                          <a:ea typeface="Times New Roman"/>
                          <a:cs typeface="Times New Roman"/>
                        </a:rPr>
                        <a:t>porque:</a:t>
                      </a:r>
                      <a:r>
                        <a:rPr lang="es-GT" sz="1000" kern="1200" baseline="0" dirty="0" smtClean="0">
                          <a:solidFill>
                            <a:schemeClr val="tx1"/>
                          </a:solidFill>
                          <a:effectLst/>
                          <a:latin typeface="Calibri"/>
                          <a:ea typeface="Times New Roman"/>
                          <a:cs typeface="Times New Roman"/>
                        </a:rPr>
                        <a:t> (1) no cuidó </a:t>
                      </a:r>
                      <a:r>
                        <a:rPr lang="es-GT" sz="1000" kern="1200" baseline="0" dirty="0" smtClean="0">
                          <a:solidFill>
                            <a:schemeClr val="tx1"/>
                          </a:solidFill>
                          <a:effectLst/>
                          <a:latin typeface="+mn-lt"/>
                          <a:ea typeface="Times New Roman"/>
                          <a:cs typeface="Times New Roman"/>
                        </a:rPr>
                        <a:t>a su hijo lo </a:t>
                      </a:r>
                      <a:r>
                        <a:rPr lang="es-GT" sz="1000" kern="1200" baseline="0" dirty="0" smtClean="0">
                          <a:solidFill>
                            <a:schemeClr val="tx1"/>
                          </a:solidFill>
                          <a:effectLst/>
                          <a:latin typeface="Calibri"/>
                          <a:ea typeface="Times New Roman"/>
                          <a:cs typeface="Times New Roman"/>
                        </a:rPr>
                        <a:t>suficiente para darse cuenta que estaba volando demasiado cerca del sol, y (2) que él pudo haber bajado volando para buscar a su hijo en el mar.  Esta última opinión es la menos apoyada (respaldada). </a:t>
                      </a:r>
                    </a:p>
                    <a:p>
                      <a:pPr marL="0" marR="0" algn="l">
                        <a:lnSpc>
                          <a:spcPct val="100000"/>
                        </a:lnSpc>
                        <a:spcBef>
                          <a:spcPts val="0"/>
                        </a:spcBef>
                        <a:spcAft>
                          <a:spcPts val="0"/>
                        </a:spcAft>
                      </a:pPr>
                      <a:r>
                        <a:rPr lang="es-GT" sz="1000" b="1" kern="1200" dirty="0" smtClean="0">
                          <a:solidFill>
                            <a:srgbClr val="000000"/>
                          </a:solidFill>
                          <a:effectLst/>
                          <a:latin typeface="Calibri"/>
                          <a:ea typeface="Times New Roman"/>
                          <a:cs typeface="Times New Roman"/>
                        </a:rPr>
                        <a:t>Es centrado y organizado, </a:t>
                      </a:r>
                      <a:r>
                        <a:rPr lang="es-GT" sz="1000" kern="1200" dirty="0" smtClean="0">
                          <a:solidFill>
                            <a:srgbClr val="000000"/>
                          </a:solidFill>
                          <a:effectLst/>
                          <a:latin typeface="Calibri"/>
                          <a:ea typeface="Times New Roman"/>
                          <a:cs typeface="Times New Roman"/>
                        </a:rPr>
                        <a:t>aborda</a:t>
                      </a:r>
                      <a:r>
                        <a:rPr lang="es-GT" sz="1000" kern="1200" baseline="0" dirty="0" smtClean="0">
                          <a:solidFill>
                            <a:srgbClr val="000000"/>
                          </a:solidFill>
                          <a:effectLst/>
                          <a:latin typeface="Calibri"/>
                          <a:ea typeface="Times New Roman"/>
                          <a:cs typeface="Times New Roman"/>
                        </a:rPr>
                        <a:t> consistentemente el propósito, la audiencia y la tarea, lo cual es proporcionar razones para apoyar una opinión.  </a:t>
                      </a:r>
                      <a:endParaRPr lang="es-GT" sz="1000" dirty="0" smtClean="0">
                        <a:effectLst/>
                        <a:latin typeface="Calibri"/>
                        <a:ea typeface="Calibri"/>
                        <a:cs typeface="Times New Roman"/>
                      </a:endParaRPr>
                    </a:p>
                    <a:p>
                      <a:pPr marL="0" marR="0" algn="l">
                        <a:lnSpc>
                          <a:spcPct val="100000"/>
                        </a:lnSpc>
                        <a:spcBef>
                          <a:spcPts val="0"/>
                        </a:spcBef>
                        <a:spcAft>
                          <a:spcPts val="0"/>
                        </a:spcAft>
                      </a:pPr>
                      <a:r>
                        <a:rPr lang="es-GT" sz="1000" b="1" kern="1200" dirty="0" smtClean="0">
                          <a:solidFill>
                            <a:srgbClr val="000000"/>
                          </a:solidFill>
                          <a:effectLst/>
                          <a:latin typeface="Calibri"/>
                          <a:ea typeface="Times New Roman"/>
                          <a:cs typeface="Times New Roman"/>
                        </a:rPr>
                        <a:t>Incluye </a:t>
                      </a:r>
                      <a:r>
                        <a:rPr lang="es-GT" sz="1000" b="0" kern="1200" dirty="0" smtClean="0">
                          <a:solidFill>
                            <a:srgbClr val="000000"/>
                          </a:solidFill>
                          <a:effectLst/>
                          <a:latin typeface="Calibri"/>
                          <a:ea typeface="Times New Roman"/>
                          <a:cs typeface="Times New Roman"/>
                        </a:rPr>
                        <a:t>oraciones</a:t>
                      </a:r>
                      <a:r>
                        <a:rPr lang="es-GT" sz="1000" b="1" kern="1200" dirty="0" smtClean="0">
                          <a:solidFill>
                            <a:srgbClr val="000000"/>
                          </a:solidFill>
                          <a:effectLst/>
                          <a:latin typeface="Calibri"/>
                          <a:ea typeface="Times New Roman"/>
                          <a:cs typeface="Times New Roman"/>
                        </a:rPr>
                        <a:t> </a:t>
                      </a:r>
                      <a:r>
                        <a:rPr lang="es-GT" sz="1000" b="0" kern="1200" baseline="0" dirty="0" smtClean="0">
                          <a:solidFill>
                            <a:srgbClr val="000000"/>
                          </a:solidFill>
                          <a:effectLst/>
                          <a:latin typeface="Calibri"/>
                          <a:ea typeface="Times New Roman"/>
                          <a:cs typeface="Times New Roman"/>
                        </a:rPr>
                        <a:t>de longitud y estructura variada, según amerite para expresar la opinión de manera adecuada.  </a:t>
                      </a:r>
                      <a:endParaRPr lang="es-GT" sz="1000"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3933">
                <a:tc>
                  <a:txBody>
                    <a:bodyPr/>
                    <a:lstStyle/>
                    <a:p>
                      <a:pPr marL="0" marR="0" algn="ctr">
                        <a:lnSpc>
                          <a:spcPct val="100000"/>
                        </a:lnSpc>
                        <a:spcBef>
                          <a:spcPts val="0"/>
                        </a:spcBef>
                        <a:spcAft>
                          <a:spcPts val="0"/>
                        </a:spcAft>
                      </a:pPr>
                      <a:r>
                        <a:rPr lang="en-US" sz="2600" b="1" dirty="0" smtClean="0">
                          <a:effectLst/>
                          <a:latin typeface="Calibri"/>
                          <a:ea typeface="Times New Roman"/>
                          <a:cs typeface="Times New Roman"/>
                        </a:rPr>
                        <a:t>3</a:t>
                      </a:r>
                      <a:endParaRPr lang="en-US" sz="2600" b="1" dirty="0">
                        <a:effectLst/>
                        <a:latin typeface="Calibri"/>
                        <a:ea typeface="Times New Roman"/>
                        <a:cs typeface="Times New Roman"/>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i="1" noProof="0" dirty="0" smtClean="0">
                          <a:effectLst/>
                          <a:latin typeface="+mn-lt"/>
                          <a:ea typeface="Times New Roman"/>
                          <a:cs typeface="Times New Roman"/>
                        </a:rPr>
                        <a:t>El estudiante proporciona una respuesta competente,</a:t>
                      </a:r>
                      <a:r>
                        <a:rPr lang="es-GT" sz="1000" i="1" baseline="0" noProof="0" dirty="0" smtClean="0">
                          <a:effectLst/>
                          <a:latin typeface="+mn-lt"/>
                          <a:ea typeface="Times New Roman"/>
                          <a:cs typeface="Times New Roman"/>
                        </a:rPr>
                        <a:t> expresando </a:t>
                      </a:r>
                      <a:r>
                        <a:rPr lang="es-GT" sz="1000" i="1" noProof="0" dirty="0" smtClean="0">
                          <a:effectLst/>
                          <a:latin typeface="+mn-lt"/>
                          <a:ea typeface="Times New Roman"/>
                          <a:cs typeface="Times New Roman"/>
                        </a:rPr>
                        <a:t>una </a:t>
                      </a:r>
                      <a:r>
                        <a:rPr lang="es-GT" sz="1000" b="1" i="1" noProof="0" dirty="0" smtClean="0">
                          <a:effectLst/>
                          <a:latin typeface="+mn-lt"/>
                          <a:ea typeface="Times New Roman"/>
                          <a:cs typeface="Times New Roman"/>
                        </a:rPr>
                        <a:t>opinión definida (elemento esencial)</a:t>
                      </a:r>
                      <a:r>
                        <a:rPr lang="es-GT" sz="1000" i="1" noProof="0" dirty="0" smtClean="0">
                          <a:effectLst/>
                          <a:latin typeface="+mn-lt"/>
                          <a:ea typeface="Times New Roman"/>
                          <a:cs typeface="Times New Roman"/>
                        </a:rPr>
                        <a:t> sobre Dédalo como padre,</a:t>
                      </a:r>
                      <a:r>
                        <a:rPr lang="es-GT" sz="1000" i="1" baseline="0" noProof="0" dirty="0" smtClean="0">
                          <a:effectLst/>
                          <a:latin typeface="+mn-lt"/>
                          <a:ea typeface="Times New Roman"/>
                          <a:cs typeface="Times New Roman"/>
                        </a:rPr>
                        <a:t> apoyada con razones (</a:t>
                      </a:r>
                      <a:r>
                        <a:rPr lang="es-GT" sz="1000" b="1" i="1" baseline="0" noProof="0" dirty="0" smtClean="0">
                          <a:effectLst/>
                          <a:latin typeface="+mn-lt"/>
                          <a:ea typeface="Times New Roman"/>
                          <a:cs typeface="Times New Roman"/>
                        </a:rPr>
                        <a:t>muchos aspectos</a:t>
                      </a:r>
                      <a:r>
                        <a:rPr lang="es-GT" sz="1000" i="1" baseline="0" noProof="0" dirty="0" smtClean="0">
                          <a:effectLst/>
                          <a:latin typeface="+mn-lt"/>
                          <a:ea typeface="Times New Roman"/>
                          <a:cs typeface="Times New Roman"/>
                        </a:rPr>
                        <a:t>) específicas a la opinión, y abordando consistentemente el propósito (</a:t>
                      </a:r>
                      <a:r>
                        <a:rPr lang="es-GT" sz="1000" b="1" i="1" baseline="0" noProof="0" dirty="0" smtClean="0">
                          <a:effectLst/>
                          <a:latin typeface="+mn-lt"/>
                          <a:ea typeface="Times New Roman"/>
                          <a:cs typeface="Times New Roman"/>
                        </a:rPr>
                        <a:t>enfocado y organizado</a:t>
                      </a:r>
                      <a:r>
                        <a:rPr lang="es-GT" sz="1000" i="1" baseline="0" noProof="0" dirty="0" smtClean="0">
                          <a:effectLst/>
                          <a:latin typeface="+mn-lt"/>
                          <a:ea typeface="Times New Roman"/>
                          <a:cs typeface="Times New Roman"/>
                        </a:rPr>
                        <a:t>). </a:t>
                      </a:r>
                    </a:p>
                    <a:p>
                      <a:r>
                        <a:rPr lang="es-GT" sz="1100" kern="1200" noProof="0" dirty="0" smtClean="0">
                          <a:solidFill>
                            <a:schemeClr val="tx1"/>
                          </a:solidFill>
                          <a:effectLst/>
                          <a:latin typeface="+mn-lt"/>
                          <a:ea typeface="+mn-ea"/>
                          <a:cs typeface="+mn-cs"/>
                        </a:rPr>
                        <a:t>Mi opinión de Dédalo es que él era un padre bueno y amoroso. Dédalo hizo alas para su hijo para ayudarle a escapar de la prisión.  Un buen padre hace todo lo posible para cuidar de sus hijos. También le advirtió a su hijo tener cuidado y no volar demasiado cerca del sol. Un padre amoroso advierte a sus hijos cuando hay peligro. Cuando su hijo cayó al mar,</a:t>
                      </a:r>
                      <a:r>
                        <a:rPr lang="es-GT" sz="1100" kern="1200" baseline="0" noProof="0" dirty="0" smtClean="0">
                          <a:solidFill>
                            <a:schemeClr val="tx1"/>
                          </a:solidFill>
                          <a:effectLst/>
                          <a:latin typeface="+mn-lt"/>
                          <a:ea typeface="+mn-ea"/>
                          <a:cs typeface="+mn-cs"/>
                        </a:rPr>
                        <a:t> </a:t>
                      </a:r>
                      <a:r>
                        <a:rPr lang="es-GT" sz="1100" kern="1200" noProof="0" dirty="0" smtClean="0">
                          <a:solidFill>
                            <a:schemeClr val="tx1"/>
                          </a:solidFill>
                          <a:effectLst/>
                          <a:latin typeface="+mn-lt"/>
                          <a:ea typeface="+mn-ea"/>
                          <a:cs typeface="+mn-cs"/>
                        </a:rPr>
                        <a:t>Dédalo estaba triste. Sólo un padre que se preocupa se sentiría triste al ver que algo malo le sucede a su hijo.</a:t>
                      </a:r>
                      <a:endParaRPr lang="es-GT" sz="1100" kern="1200" noProof="0" dirty="0">
                        <a:solidFill>
                          <a:schemeClr val="tx1"/>
                        </a:solidFill>
                        <a:effectLst/>
                        <a:latin typeface="+mn-lt"/>
                        <a:ea typeface="+mn-ea"/>
                        <a:cs typeface="+mn-cs"/>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6683">
                <a:tc>
                  <a:txBody>
                    <a:bodyPr/>
                    <a:lstStyle/>
                    <a:p>
                      <a:pPr algn="ctr">
                        <a:lnSpc>
                          <a:spcPct val="100000"/>
                        </a:lnSpc>
                        <a:spcAft>
                          <a:spcPts val="0"/>
                        </a:spcAft>
                      </a:pPr>
                      <a:r>
                        <a:rPr lang="en-US" sz="2600" b="1" dirty="0" smtClean="0">
                          <a:effectLst/>
                          <a:latin typeface="Calibri"/>
                        </a:rPr>
                        <a:t>2</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000" i="1" noProof="0" dirty="0" smtClean="0">
                          <a:effectLst/>
                          <a:latin typeface="+mn-lt"/>
                          <a:ea typeface="Times New Roman"/>
                          <a:cs typeface="Times New Roman"/>
                        </a:rPr>
                        <a:t>El estudiante proporciona una respuesta parcial, expresando una </a:t>
                      </a:r>
                      <a:r>
                        <a:rPr lang="es-419" sz="1000" b="1" i="1" noProof="0" dirty="0" smtClean="0">
                          <a:effectLst/>
                          <a:latin typeface="+mn-lt"/>
                          <a:ea typeface="Times New Roman"/>
                          <a:cs typeface="Times New Roman"/>
                        </a:rPr>
                        <a:t>opinión definida </a:t>
                      </a:r>
                      <a:r>
                        <a:rPr lang="es-419" sz="1000" i="1" noProof="0" dirty="0" smtClean="0">
                          <a:effectLst/>
                          <a:latin typeface="+mn-lt"/>
                          <a:ea typeface="Times New Roman"/>
                          <a:cs typeface="Times New Roman"/>
                        </a:rPr>
                        <a:t>(elemento esencial) sobre Dédalo como padre, apoyada con razones parciales (</a:t>
                      </a:r>
                      <a:r>
                        <a:rPr lang="es-419" sz="1000" b="1" i="1" noProof="0" dirty="0" smtClean="0">
                          <a:effectLst/>
                          <a:latin typeface="+mn-lt"/>
                          <a:ea typeface="Times New Roman"/>
                          <a:cs typeface="Times New Roman"/>
                        </a:rPr>
                        <a:t>muchos aspectos</a:t>
                      </a:r>
                      <a:r>
                        <a:rPr lang="es-419" sz="1000" i="1" noProof="0" dirty="0" smtClean="0">
                          <a:effectLst/>
                          <a:latin typeface="+mn-lt"/>
                          <a:ea typeface="Times New Roman"/>
                          <a:cs typeface="Times New Roman"/>
                        </a:rPr>
                        <a:t>) específicas a la opinión, pero no aborda consistentemente el propósito (</a:t>
                      </a:r>
                      <a:r>
                        <a:rPr lang="es-419" sz="1000" b="1" i="1" noProof="0" dirty="0" smtClean="0">
                          <a:effectLst/>
                          <a:latin typeface="+mn-lt"/>
                          <a:ea typeface="Times New Roman"/>
                          <a:cs typeface="Times New Roman"/>
                        </a:rPr>
                        <a:t>enfocado y organizado</a:t>
                      </a:r>
                      <a:r>
                        <a:rPr lang="es-419" sz="1000" i="1" noProof="0" dirty="0" smtClean="0">
                          <a:effectLst/>
                          <a:latin typeface="+mn-lt"/>
                          <a:ea typeface="Times New Roman"/>
                          <a:cs typeface="Times New Roman"/>
                        </a:rPr>
                        <a:t>). </a:t>
                      </a:r>
                    </a:p>
                    <a:p>
                      <a:pPr marL="0" marR="0" indent="0" algn="l" defTabSz="1018809" rtl="0" eaLnBrk="1" fontAlgn="auto" latinLnBrk="0" hangingPunct="1">
                        <a:lnSpc>
                          <a:spcPct val="100000"/>
                        </a:lnSpc>
                        <a:spcBef>
                          <a:spcPts val="0"/>
                        </a:spcBef>
                        <a:spcAft>
                          <a:spcPts val="0"/>
                        </a:spcAft>
                        <a:buClrTx/>
                        <a:buSzTx/>
                        <a:buFontTx/>
                        <a:buNone/>
                        <a:tabLst/>
                        <a:defRPr/>
                      </a:pPr>
                      <a:r>
                        <a:rPr lang="es-GT" sz="1100" i="0" u="none" baseline="0" noProof="0" dirty="0" smtClean="0">
                          <a:effectLst/>
                          <a:latin typeface="+mn-lt"/>
                          <a:ea typeface="Times New Roman"/>
                          <a:cs typeface="Times New Roman"/>
                        </a:rPr>
                        <a:t>Creo que Dédalo era un padre muy inteligente porque pudo inventar alas.  Los inventores tienen que ser realmente curiosos como </a:t>
                      </a:r>
                      <a:r>
                        <a:rPr lang="es-GT" sz="1100" i="0" u="none" baseline="0" noProof="0" dirty="0" smtClean="0">
                          <a:solidFill>
                            <a:schemeClr val="tx1"/>
                          </a:solidFill>
                          <a:effectLst/>
                          <a:latin typeface="+mn-lt"/>
                          <a:ea typeface="Times New Roman"/>
                          <a:cs typeface="Times New Roman"/>
                        </a:rPr>
                        <a:t>Thomas Edison.  </a:t>
                      </a:r>
                      <a:r>
                        <a:rPr lang="es-GT" sz="1100" i="0" u="none" baseline="0" noProof="0" dirty="0" smtClean="0">
                          <a:effectLst/>
                          <a:latin typeface="+mn-lt"/>
                          <a:ea typeface="Times New Roman"/>
                          <a:cs typeface="Times New Roman"/>
                        </a:rPr>
                        <a:t>Él </a:t>
                      </a:r>
                      <a:r>
                        <a:rPr lang="es-GT" sz="1100" i="0" u="none" baseline="0" noProof="0" dirty="0" smtClean="0">
                          <a:effectLst/>
                          <a:latin typeface="+mn-lt"/>
                          <a:ea typeface="Times New Roman"/>
                          <a:cs typeface="Times New Roman"/>
                        </a:rPr>
                        <a:t>era un buen inventor también.  </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4044">
                <a:tc>
                  <a:txBody>
                    <a:bodyPr/>
                    <a:lstStyle/>
                    <a:p>
                      <a:pPr algn="ctr">
                        <a:lnSpc>
                          <a:spcPct val="100000"/>
                        </a:lnSpc>
                        <a:spcAft>
                          <a:spcPts val="0"/>
                        </a:spcAft>
                      </a:pPr>
                      <a:r>
                        <a:rPr lang="en-US" sz="2600" b="1" dirty="0" smtClean="0">
                          <a:effectLst/>
                          <a:latin typeface="Calibri"/>
                        </a:rPr>
                        <a:t>1</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i="1" noProof="0" dirty="0" smtClean="0">
                          <a:effectLst/>
                          <a:latin typeface="+mn-lt"/>
                          <a:ea typeface="Times New Roman"/>
                          <a:cs typeface="Times New Roman"/>
                        </a:rPr>
                        <a:t>El estudiante proporciona una respuesta mínima expresando una </a:t>
                      </a:r>
                      <a:r>
                        <a:rPr lang="es-GT" sz="1000" b="1" i="1" noProof="0" dirty="0" smtClean="0">
                          <a:effectLst/>
                          <a:latin typeface="+mn-lt"/>
                          <a:ea typeface="Times New Roman"/>
                          <a:cs typeface="Times New Roman"/>
                        </a:rPr>
                        <a:t>opinión </a:t>
                      </a:r>
                      <a:r>
                        <a:rPr lang="es-GT" sz="1000" b="1" i="1" baseline="0" noProof="0" dirty="0" smtClean="0">
                          <a:effectLst/>
                          <a:latin typeface="+mn-lt"/>
                          <a:ea typeface="Times New Roman"/>
                          <a:cs typeface="Times New Roman"/>
                        </a:rPr>
                        <a:t>vaga (elemento esencial) </a:t>
                      </a:r>
                      <a:r>
                        <a:rPr lang="es-GT" sz="1000" i="1" baseline="0" noProof="0" dirty="0" smtClean="0">
                          <a:effectLst/>
                          <a:latin typeface="+mn-lt"/>
                          <a:ea typeface="Times New Roman"/>
                          <a:cs typeface="Times New Roman"/>
                        </a:rPr>
                        <a:t>sobre Dédalo como padre, pero no esta apoyada con razones (</a:t>
                      </a:r>
                      <a:r>
                        <a:rPr lang="es-GT" sz="1000" b="1" i="1" baseline="0" noProof="0" dirty="0" smtClean="0">
                          <a:effectLst/>
                          <a:latin typeface="+mn-lt"/>
                          <a:ea typeface="Times New Roman"/>
                          <a:cs typeface="Times New Roman"/>
                        </a:rPr>
                        <a:t>muchos aspectos</a:t>
                      </a:r>
                      <a:r>
                        <a:rPr lang="es-GT" sz="1000" i="1" baseline="0" noProof="0" dirty="0" smtClean="0">
                          <a:effectLst/>
                          <a:latin typeface="+mn-lt"/>
                          <a:ea typeface="Times New Roman"/>
                          <a:cs typeface="Times New Roman"/>
                        </a:rPr>
                        <a:t>) específicas a la opinión. </a:t>
                      </a:r>
                    </a:p>
                    <a:p>
                      <a:pPr marL="0" marR="0" indent="0" algn="l" defTabSz="1018809" rtl="0" eaLnBrk="1" fontAlgn="auto" latinLnBrk="0" hangingPunct="1">
                        <a:lnSpc>
                          <a:spcPct val="100000"/>
                        </a:lnSpc>
                        <a:spcBef>
                          <a:spcPts val="0"/>
                        </a:spcBef>
                        <a:spcAft>
                          <a:spcPts val="0"/>
                        </a:spcAft>
                        <a:buClrTx/>
                        <a:buSzTx/>
                        <a:buFontTx/>
                        <a:buNone/>
                        <a:tabLst/>
                        <a:defRPr/>
                      </a:pPr>
                      <a:r>
                        <a:rPr lang="es-GT" sz="1100" i="0" baseline="0" noProof="0" dirty="0" smtClean="0">
                          <a:effectLst/>
                          <a:latin typeface="+mn-lt"/>
                          <a:cs typeface="Times New Roman"/>
                        </a:rPr>
                        <a:t>Dédalo no era muy buen padre o tal vez simplemente se olvidó de advertir a su hijo. </a:t>
                      </a:r>
                      <a:endParaRPr lang="es-GT" sz="1100" i="0" noProof="0" dirty="0">
                        <a:effectLst/>
                        <a:latin typeface="Calibri"/>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0000"/>
                        </a:lnSpc>
                        <a:spcAft>
                          <a:spcPts val="0"/>
                        </a:spcAft>
                      </a:pPr>
                      <a:r>
                        <a:rPr lang="en-US" sz="2600" b="1" dirty="0" smtClean="0">
                          <a:effectLst/>
                          <a:latin typeface="Calibri"/>
                        </a:rPr>
                        <a:t>0</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i="1" noProof="0" dirty="0" smtClean="0">
                          <a:effectLst/>
                          <a:latin typeface="+mn-lt"/>
                          <a:ea typeface="Times New Roman"/>
                          <a:cs typeface="Times New Roman"/>
                        </a:rPr>
                        <a:t>El estudiante no proporciona ninguna </a:t>
                      </a:r>
                      <a:r>
                        <a:rPr lang="es-GT" sz="1000" b="1" i="1" noProof="0" dirty="0" smtClean="0">
                          <a:effectLst/>
                          <a:latin typeface="+mn-lt"/>
                          <a:ea typeface="Times New Roman"/>
                          <a:cs typeface="Times New Roman"/>
                        </a:rPr>
                        <a:t>opinión (elemento esencial)</a:t>
                      </a:r>
                      <a:r>
                        <a:rPr lang="es-GT" sz="1000" i="1" noProof="0" dirty="0" smtClean="0">
                          <a:effectLst/>
                          <a:latin typeface="+mn-lt"/>
                          <a:ea typeface="Times New Roman"/>
                          <a:cs typeface="Times New Roman"/>
                        </a:rPr>
                        <a:t> sobre Dédalo</a:t>
                      </a:r>
                      <a:r>
                        <a:rPr lang="es-GT" sz="1000" i="1" baseline="0" noProof="0" dirty="0" smtClean="0">
                          <a:effectLst/>
                          <a:latin typeface="+mn-lt"/>
                          <a:ea typeface="Times New Roman"/>
                          <a:cs typeface="Times New Roman"/>
                        </a:rPr>
                        <a:t> como padre.  </a:t>
                      </a:r>
                    </a:p>
                    <a:p>
                      <a:pPr marL="0" marR="0" indent="0" algn="l" defTabSz="1018809" rtl="0" eaLnBrk="1" fontAlgn="auto" latinLnBrk="0" hangingPunct="1">
                        <a:lnSpc>
                          <a:spcPct val="100000"/>
                        </a:lnSpc>
                        <a:spcBef>
                          <a:spcPts val="0"/>
                        </a:spcBef>
                        <a:spcAft>
                          <a:spcPts val="0"/>
                        </a:spcAft>
                        <a:buClrTx/>
                        <a:buSzTx/>
                        <a:buFontTx/>
                        <a:buNone/>
                        <a:tabLst/>
                        <a:defRPr/>
                      </a:pPr>
                      <a:r>
                        <a:rPr lang="es-GT" sz="1100" i="0" baseline="0" noProof="0" dirty="0" smtClean="0">
                          <a:effectLst/>
                          <a:latin typeface="+mn-lt"/>
                          <a:cs typeface="Times New Roman"/>
                        </a:rPr>
                        <a:t>Una vez mi padre y yo fuimos a pescar.  Eso era ser muy buen padre.  </a:t>
                      </a:r>
                      <a:endParaRPr lang="es-GT" sz="1100" i="0" noProof="0" dirty="0">
                        <a:effectLst/>
                        <a:latin typeface="Calibri"/>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01039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10513833"/>
              </p:ext>
            </p:extLst>
          </p:nvPr>
        </p:nvGraphicFramePr>
        <p:xfrm>
          <a:off x="323850" y="609600"/>
          <a:ext cx="7189470" cy="8681356"/>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_tradnl" sz="1400" b="1" i="0" u="none" noProof="0" dirty="0" smtClean="0">
                          <a:solidFill>
                            <a:schemeClr val="tx1"/>
                          </a:solidFill>
                          <a:effectLst/>
                          <a:latin typeface="+mn-lt"/>
                        </a:rPr>
                        <a:t>Grado 4: </a:t>
                      </a:r>
                      <a:r>
                        <a:rPr lang="es-ES_tradnl" sz="1400" b="1" i="0" u="none" baseline="0" noProof="0" dirty="0" smtClean="0">
                          <a:solidFill>
                            <a:schemeClr val="tx1"/>
                          </a:solidFill>
                          <a:effectLst/>
                          <a:latin typeface="+mn-lt"/>
                        </a:rPr>
                        <a:t>Pre-Evaluación </a:t>
                      </a:r>
                      <a:r>
                        <a:rPr lang="es-ES_tradnl" sz="1400" b="1" i="0" u="none" noProof="0" dirty="0" smtClean="0">
                          <a:solidFill>
                            <a:schemeClr val="tx1"/>
                          </a:solidFill>
                          <a:effectLst/>
                          <a:latin typeface="+mn-lt"/>
                        </a:rPr>
                        <a:t>Trimestre </a:t>
                      </a:r>
                      <a:r>
                        <a:rPr lang="es-ES_tradnl" sz="1400" b="1" i="0" u="none" baseline="0" noProof="0" dirty="0" smtClean="0">
                          <a:solidFill>
                            <a:schemeClr val="tx1"/>
                          </a:solidFill>
                          <a:effectLst/>
                          <a:latin typeface="+mn-lt"/>
                        </a:rPr>
                        <a:t>1 </a:t>
                      </a:r>
                    </a:p>
                    <a:p>
                      <a:pPr marL="0" marR="0" indent="0" algn="ctr" defTabSz="966612" rtl="0" eaLnBrk="1" fontAlgn="auto" latinLnBrk="0" hangingPunct="1">
                        <a:lnSpc>
                          <a:spcPct val="100000"/>
                        </a:lnSpc>
                        <a:spcBef>
                          <a:spcPts val="0"/>
                        </a:spcBef>
                        <a:spcAft>
                          <a:spcPts val="0"/>
                        </a:spcAft>
                        <a:buClrTx/>
                        <a:buSzTx/>
                        <a:buFontTx/>
                        <a:buNone/>
                        <a:tabLst/>
                        <a:defRPr/>
                      </a:pPr>
                      <a:r>
                        <a:rPr lang="es-ES_tradnl" sz="1400" b="1" i="0" u="none" baseline="0" noProof="0" dirty="0" smtClean="0">
                          <a:solidFill>
                            <a:schemeClr val="tx1"/>
                          </a:solidFill>
                          <a:effectLst/>
                          <a:latin typeface="+mn-lt"/>
                        </a:rPr>
                        <a:t>Clave para las Respuestas de Selección Múltiple</a:t>
                      </a:r>
                    </a:p>
                  </a:txBody>
                  <a:tcPr marL="97155" marR="97155" marT="47897" marB="47897" anchor="ctr">
                    <a:solidFill>
                      <a:schemeClr val="bg1"/>
                    </a:solidFill>
                  </a:tcPr>
                </a:tc>
                <a:tc>
                  <a:txBody>
                    <a:bodyPr/>
                    <a:lstStyle/>
                    <a:p>
                      <a:pPr algn="ct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1</a:t>
                      </a:r>
                      <a:r>
                        <a:rPr lang="es-GT" sz="1200" b="1" u="none" dirty="0" smtClean="0">
                          <a:solidFill>
                            <a:schemeClr val="tx1"/>
                          </a:solidFill>
                          <a:effectLst>
                            <a:outerShdw blurRad="38100" dist="38100" dir="2700000" algn="tl">
                              <a:srgbClr val="000000">
                                <a:alpha val="43137"/>
                              </a:srgbClr>
                            </a:outerShdw>
                          </a:effectLst>
                          <a:latin typeface="+mn-lt"/>
                        </a:rPr>
                        <a:t>  </a:t>
                      </a:r>
                      <a:r>
                        <a:rPr kumimoji="0" lang="es-419" sz="1200" b="0" i="0" u="none" strike="noStrike" kern="1200" cap="none" spc="0" normalizeH="0" baseline="0" noProof="0" dirty="0" smtClean="0">
                          <a:ln>
                            <a:noFill/>
                          </a:ln>
                          <a:solidFill>
                            <a:prstClr val="black"/>
                          </a:solidFill>
                          <a:effectLst/>
                          <a:uLnTx/>
                          <a:uFillTx/>
                          <a:latin typeface="+mn-lt"/>
                          <a:cs typeface="Helvetica" pitchFamily="34" charset="0"/>
                        </a:rPr>
                        <a:t>¿Qué oración resume mejor lo que Dédalo sabía que le podía suceder a Ícaro? </a:t>
                      </a:r>
                    </a:p>
                    <a:p>
                      <a:pPr marL="0" marR="0" indent="0" algn="l" defTabSz="966612" rtl="0" eaLnBrk="1" fontAlgn="auto" latinLnBrk="0" hangingPunct="1">
                        <a:lnSpc>
                          <a:spcPct val="100000"/>
                        </a:lnSpc>
                        <a:spcBef>
                          <a:spcPts val="0"/>
                        </a:spcBef>
                        <a:spcAft>
                          <a:spcPts val="0"/>
                        </a:spcAft>
                        <a:buClrTx/>
                        <a:buSzTx/>
                        <a:buFontTx/>
                        <a:buNone/>
                        <a:tabLst/>
                        <a:defRPr/>
                      </a:pPr>
                      <a:r>
                        <a:rPr kumimoji="0" lang="es-GT" sz="1200" b="0" i="0" u="none" strike="noStrike" kern="1200" cap="none" spc="0" normalizeH="0" baseline="0" noProof="0" dirty="0" smtClean="0">
                          <a:ln>
                            <a:noFill/>
                          </a:ln>
                          <a:solidFill>
                            <a:prstClr val="black"/>
                          </a:solidFill>
                          <a:effectLst/>
                          <a:uLnTx/>
                          <a:uFillTx/>
                          <a:latin typeface="+mn-lt"/>
                          <a:cs typeface="Helvetica" pitchFamily="34" charset="0"/>
                        </a:rPr>
                        <a:t>                        </a:t>
                      </a:r>
                      <a:r>
                        <a:rPr lang="es-GT" sz="1000" b="0" u="none" kern="1200" baseline="0" noProof="0" dirty="0" smtClean="0">
                          <a:solidFill>
                            <a:schemeClr val="tx1"/>
                          </a:solidFill>
                          <a:effectLst/>
                          <a:latin typeface="+mn-lt"/>
                          <a:ea typeface="+mn-ea"/>
                          <a:cs typeface="+mn-cs"/>
                        </a:rPr>
                        <a:t>Hacia </a:t>
                      </a:r>
                      <a:r>
                        <a:rPr lang="es-GT" sz="1000" b="0" u="none" kern="1200" baseline="0" dirty="0" smtClean="0">
                          <a:solidFill>
                            <a:schemeClr val="tx1"/>
                          </a:solidFill>
                          <a:effectLst/>
                          <a:latin typeface="+mn-lt"/>
                          <a:ea typeface="+mn-ea"/>
                          <a:cs typeface="+mn-cs"/>
                        </a:rPr>
                        <a:t>R</a:t>
                      </a:r>
                      <a:r>
                        <a:rPr lang="es-GT" sz="1000" b="0" u="none" baseline="0" dirty="0" smtClean="0">
                          <a:solidFill>
                            <a:schemeClr val="tx1"/>
                          </a:solidFill>
                          <a:effectLst/>
                          <a:latin typeface="+mn-lt"/>
                        </a:rPr>
                        <a:t>L.4.1 DOK 2 - Ci</a:t>
                      </a:r>
                    </a:p>
                  </a:txBody>
                  <a:tcPr marL="97155" marR="97155" marT="47897" marB="47897" anchor="ctr">
                    <a:solidFill>
                      <a:schemeClr val="bg1">
                        <a:lumMod val="85000"/>
                      </a:schemeClr>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739775" marR="0" indent="-739775"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2</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latin typeface="+mn-lt"/>
                          <a:cs typeface="Helvetica" pitchFamily="34" charset="0"/>
                        </a:rPr>
                        <a:t>Basado en las creencias de aquel tiempo, ¿por qué el autor dijo que “la gente no sabía cuán lejos estaba el sol.”? </a:t>
                      </a:r>
                      <a:r>
                        <a:rPr lang="es-GT" sz="1000" b="0" dirty="0" smtClean="0">
                          <a:latin typeface="+mn-lt"/>
                          <a:cs typeface="Helvetica" pitchFamily="34" charset="0"/>
                        </a:rPr>
                        <a:t>Hacia</a:t>
                      </a:r>
                      <a:r>
                        <a:rPr lang="es-GT" sz="1200" b="0" dirty="0" smtClean="0">
                          <a:latin typeface="+mn-lt"/>
                          <a:cs typeface="Helvetica" pitchFamily="34" charset="0"/>
                        </a:rPr>
                        <a:t> </a:t>
                      </a:r>
                      <a:r>
                        <a:rPr lang="es-GT" sz="1000" b="0" i="0" u="none" dirty="0" smtClean="0">
                          <a:solidFill>
                            <a:schemeClr val="tx1"/>
                          </a:solidFill>
                          <a:effectLst/>
                          <a:latin typeface="+mn-lt"/>
                        </a:rPr>
                        <a:t>RL.4.1 DOK 2 - Cl</a:t>
                      </a:r>
                    </a:p>
                  </a:txBody>
                  <a:tcPr marL="97155" marR="97155" marT="47897" marB="47897" anchor="ctr">
                    <a:solidFill>
                      <a:schemeClr val="bg2"/>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C</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r>
                        <a:rPr lang="es-GT" sz="1200" b="1" u="sng" dirty="0" smtClean="0">
                          <a:solidFill>
                            <a:schemeClr val="tx1"/>
                          </a:solidFill>
                          <a:effectLst>
                            <a:outerShdw blurRad="38100" dist="38100" dir="2700000" algn="tl">
                              <a:srgbClr val="000000">
                                <a:alpha val="43137"/>
                              </a:srgbClr>
                            </a:outerShdw>
                          </a:effectLst>
                          <a:latin typeface="+mn-lt"/>
                        </a:rPr>
                        <a:t>Pregunta 3</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latin typeface="+mn-lt"/>
                          <a:cs typeface="Helvetica" pitchFamily="34" charset="0"/>
                        </a:rPr>
                        <a:t>¿Qué título resumiría mejor el tema en este mito? </a:t>
                      </a:r>
                      <a:r>
                        <a:rPr lang="es-GT" sz="1000" b="0" baseline="0" dirty="0" smtClean="0">
                          <a:latin typeface="+mn-lt"/>
                          <a:cs typeface="Helvetica" pitchFamily="34" charset="0"/>
                        </a:rPr>
                        <a:t>Hacia </a:t>
                      </a:r>
                      <a:r>
                        <a:rPr lang="es-GT" sz="1000" b="0" u="none" baseline="0" dirty="0" smtClean="0">
                          <a:solidFill>
                            <a:schemeClr val="tx1"/>
                          </a:solidFill>
                          <a:effectLst/>
                          <a:latin typeface="+mn-lt"/>
                        </a:rPr>
                        <a:t>RL.4.2   DOK 2 - Ch</a:t>
                      </a:r>
                      <a:endParaRPr lang="es-GT" sz="1000" b="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4</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latin typeface="+mn-lt"/>
                          <a:cs typeface="Helvetica" pitchFamily="34" charset="0"/>
                        </a:rPr>
                        <a:t>¿Qué detalle clave apoya más la idea central del mito </a:t>
                      </a:r>
                      <a:r>
                        <a:rPr lang="es-GT" sz="1200" b="1" i="1" u="sng" dirty="0" smtClean="0">
                          <a:solidFill>
                            <a:schemeClr val="tx1"/>
                          </a:solidFill>
                          <a:latin typeface="+mn-lt"/>
                          <a:cs typeface="Helvetica" pitchFamily="34" charset="0"/>
                        </a:rPr>
                        <a:t>Un vuelo orgulloso</a:t>
                      </a:r>
                      <a:r>
                        <a:rPr lang="es-GT" sz="1200" b="1" i="1" dirty="0" smtClean="0">
                          <a:solidFill>
                            <a:schemeClr val="tx1"/>
                          </a:solidFill>
                          <a:latin typeface="+mn-lt"/>
                          <a:cs typeface="Helvetica" pitchFamily="34" charset="0"/>
                        </a:rPr>
                        <a:t>?</a:t>
                      </a:r>
                      <a:r>
                        <a:rPr lang="es-GT" sz="1200" b="1" dirty="0" smtClean="0">
                          <a:solidFill>
                            <a:schemeClr val="tx1"/>
                          </a:solidFill>
                          <a:latin typeface="+mn-lt"/>
                          <a:cs typeface="Helvetica" pitchFamily="34" charset="0"/>
                        </a:rPr>
                        <a:t> </a:t>
                      </a:r>
                    </a:p>
                    <a:p>
                      <a:pPr marL="858838" marR="0" indent="-55563" algn="l" defTabSz="966612" rtl="0" eaLnBrk="1" fontAlgn="auto" latinLnBrk="0" hangingPunct="1">
                        <a:lnSpc>
                          <a:spcPct val="100000"/>
                        </a:lnSpc>
                        <a:spcBef>
                          <a:spcPts val="0"/>
                        </a:spcBef>
                        <a:spcAft>
                          <a:spcPts val="0"/>
                        </a:spcAft>
                        <a:buClrTx/>
                        <a:buSzTx/>
                        <a:buFontTx/>
                        <a:buNone/>
                        <a:tabLst/>
                        <a:defRPr/>
                      </a:pPr>
                      <a:r>
                        <a:rPr lang="es-GT" sz="1000" b="0" dirty="0" smtClean="0">
                          <a:latin typeface="+mn-lt"/>
                          <a:cs typeface="Helvetica" pitchFamily="34" charset="0"/>
                        </a:rPr>
                        <a:t>Hacia  </a:t>
                      </a:r>
                      <a:r>
                        <a:rPr lang="es-GT" sz="1000" b="0" u="none" baseline="0" dirty="0" smtClean="0">
                          <a:solidFill>
                            <a:schemeClr val="tx1"/>
                          </a:solidFill>
                          <a:effectLst/>
                          <a:latin typeface="+mn-lt"/>
                        </a:rPr>
                        <a:t>RL.4.2 </a:t>
                      </a:r>
                      <a:r>
                        <a:rPr lang="es-GT" sz="1000" b="0" u="none" baseline="0" dirty="0" smtClean="0">
                          <a:solidFill>
                            <a:schemeClr val="tx1"/>
                          </a:solidFill>
                          <a:effectLst/>
                          <a:latin typeface="+mn-lt"/>
                        </a:rPr>
                        <a:t>DOK 2 - Cl</a:t>
                      </a:r>
                      <a:endParaRPr lang="es-GT" sz="1000" b="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D</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a:t>
                      </a:r>
                      <a:r>
                        <a:rPr lang="es-GT" sz="1200" b="0" u="sng" dirty="0" smtClean="0">
                          <a:solidFill>
                            <a:schemeClr val="tx1"/>
                          </a:solidFill>
                          <a:effectLst>
                            <a:outerShdw blurRad="38100" dist="38100" dir="2700000" algn="tl">
                              <a:srgbClr val="000000">
                                <a:alpha val="43137"/>
                              </a:srgbClr>
                            </a:outerShdw>
                          </a:effectLst>
                          <a:latin typeface="+mn-lt"/>
                        </a:rPr>
                        <a:t>5</a:t>
                      </a:r>
                      <a:r>
                        <a:rPr lang="es-GT" sz="1200" b="0" u="none" dirty="0" smtClean="0">
                          <a:solidFill>
                            <a:schemeClr val="tx1"/>
                          </a:solidFill>
                          <a:effectLst>
                            <a:outerShdw blurRad="38100" dist="38100" dir="2700000" algn="tl">
                              <a:srgbClr val="000000">
                                <a:alpha val="43137"/>
                              </a:srgbClr>
                            </a:outerShdw>
                          </a:effectLst>
                          <a:latin typeface="+mn-lt"/>
                        </a:rPr>
                        <a:t>  </a:t>
                      </a:r>
                      <a:r>
                        <a:rPr lang="es-419" sz="1200" b="0" dirty="0" smtClean="0">
                          <a:latin typeface="+mn-lt"/>
                          <a:cs typeface="Helvetica" pitchFamily="34" charset="0"/>
                        </a:rPr>
                        <a:t>¿Cuál es la mejor descripción del ambiente/escenario de </a:t>
                      </a:r>
                      <a:r>
                        <a:rPr lang="es-419" sz="1200" b="1" i="1" u="sng" dirty="0" smtClean="0">
                          <a:latin typeface="+mn-lt"/>
                          <a:cs typeface="Helvetica" pitchFamily="34" charset="0"/>
                        </a:rPr>
                        <a:t>Un vuelo orgulloso</a:t>
                      </a:r>
                      <a:r>
                        <a:rPr lang="es-419" sz="1200" b="0" dirty="0" smtClean="0">
                          <a:latin typeface="+mn-lt"/>
                          <a:cs typeface="Helvetica" pitchFamily="34" charset="0"/>
                        </a:rPr>
                        <a:t>? </a:t>
                      </a:r>
                    </a:p>
                    <a:p>
                      <a:pPr marL="0" marR="0" indent="803275" algn="l" defTabSz="966612" rtl="0" eaLnBrk="1" fontAlgn="auto" latinLnBrk="0" hangingPunct="1">
                        <a:lnSpc>
                          <a:spcPct val="100000"/>
                        </a:lnSpc>
                        <a:spcBef>
                          <a:spcPts val="0"/>
                        </a:spcBef>
                        <a:spcAft>
                          <a:spcPts val="0"/>
                        </a:spcAft>
                        <a:buClrTx/>
                        <a:buSzTx/>
                        <a:buFontTx/>
                        <a:buNone/>
                        <a:tabLst/>
                        <a:defRPr/>
                      </a:pPr>
                      <a:r>
                        <a:rPr lang="es-GT" sz="1000" b="0" u="none" dirty="0" smtClean="0">
                          <a:solidFill>
                            <a:schemeClr val="tx1"/>
                          </a:solidFill>
                          <a:effectLst/>
                          <a:latin typeface="+mn-lt"/>
                        </a:rPr>
                        <a:t>Hacia RL.4.3 DOK</a:t>
                      </a:r>
                      <a:r>
                        <a:rPr lang="es-GT" sz="1000" b="0" u="none" baseline="0" dirty="0" smtClean="0">
                          <a:solidFill>
                            <a:schemeClr val="tx1"/>
                          </a:solidFill>
                          <a:effectLst/>
                          <a:latin typeface="+mn-lt"/>
                        </a:rPr>
                        <a:t> </a:t>
                      </a:r>
                      <a:r>
                        <a:rPr lang="es-GT" sz="1000" b="0" u="none" dirty="0" smtClean="0">
                          <a:solidFill>
                            <a:schemeClr val="tx1"/>
                          </a:solidFill>
                          <a:effectLst/>
                          <a:latin typeface="+mn-lt"/>
                        </a:rPr>
                        <a:t>1 - Ce</a:t>
                      </a:r>
                    </a:p>
                  </a:txBody>
                  <a:tcPr marL="97155" marR="97155" marT="47897" marB="47897" anchor="ctr">
                    <a:lnB w="12700" cmpd="sng">
                      <a:noFill/>
                    </a:lnB>
                    <a:solidFill>
                      <a:schemeClr val="bg1">
                        <a:lumMod val="85000"/>
                      </a:schemeClr>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6</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latin typeface="+mn-lt"/>
                          <a:cs typeface="Helvetica" pitchFamily="34" charset="0"/>
                        </a:rPr>
                        <a:t>¿Qué implica el mito sobre el carácter de Dédalo</a:t>
                      </a:r>
                      <a:r>
                        <a:rPr lang="es-GT" sz="1400" b="0" dirty="0" smtClean="0">
                          <a:latin typeface="+mn-lt"/>
                          <a:cs typeface="Helvetica" pitchFamily="34" charset="0"/>
                        </a:rPr>
                        <a:t>? </a:t>
                      </a:r>
                      <a:r>
                        <a:rPr lang="es-GT" sz="1000" b="0" dirty="0" smtClean="0">
                          <a:latin typeface="+mn-lt"/>
                          <a:cs typeface="Helvetica" pitchFamily="34" charset="0"/>
                        </a:rPr>
                        <a:t>Hacia </a:t>
                      </a:r>
                      <a:r>
                        <a:rPr lang="es-GT" sz="1000" b="0" u="none" dirty="0" smtClean="0">
                          <a:solidFill>
                            <a:schemeClr val="tx1"/>
                          </a:solidFill>
                          <a:effectLst/>
                          <a:latin typeface="+mn-lt"/>
                        </a:rPr>
                        <a:t>RL.4.3 DOK 2 - Cl</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7</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a:t>
                      </a:r>
                      <a:r>
                        <a:rPr lang="es-GT" sz="1200" b="1" u="sng" baseline="0" dirty="0" smtClean="0">
                          <a:solidFill>
                            <a:schemeClr val="tx1"/>
                          </a:solidFill>
                          <a:effectLst>
                            <a:outerShdw blurRad="38100" dist="38100" dir="2700000" algn="tl">
                              <a:srgbClr val="000000">
                                <a:alpha val="43137"/>
                              </a:srgbClr>
                            </a:outerShdw>
                          </a:effectLst>
                          <a:latin typeface="+mn-lt"/>
                        </a:rPr>
                        <a:t> construida de Texto literario</a:t>
                      </a:r>
                      <a:endParaRPr lang="es-GT"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RL.4.2</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s-GT" sz="1200" b="1" u="sng" dirty="0" smtClean="0">
                          <a:solidFill>
                            <a:schemeClr val="tx1"/>
                          </a:solidFill>
                          <a:effectLst>
                            <a:outerShdw blurRad="38100" dist="38100" dir="2700000" algn="tl">
                              <a:srgbClr val="000000">
                                <a:alpha val="43137"/>
                              </a:srgbClr>
                            </a:outerShdw>
                          </a:effectLst>
                          <a:latin typeface="+mn-lt"/>
                        </a:rPr>
                        <a:t>Pregunta 8</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a:t>
                      </a:r>
                      <a:r>
                        <a:rPr lang="es-GT" sz="1200" b="1" u="sng" baseline="0" dirty="0" smtClean="0">
                          <a:solidFill>
                            <a:schemeClr val="tx1"/>
                          </a:solidFill>
                          <a:effectLst>
                            <a:outerShdw blurRad="38100" dist="38100" dir="2700000" algn="tl">
                              <a:srgbClr val="000000">
                                <a:alpha val="43137"/>
                              </a:srgbClr>
                            </a:outerShdw>
                          </a:effectLst>
                          <a:latin typeface="+mn-lt"/>
                        </a:rPr>
                        <a:t>  construida de Texto literario</a:t>
                      </a:r>
                      <a:endParaRPr lang="es-GT"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RL.4.3</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9</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latin typeface="+mn-lt"/>
                          <a:cs typeface="Helvetica" pitchFamily="34" charset="0"/>
                        </a:rPr>
                        <a:t>¿Por qué Edison pudo construir su primer taller en Newark, New Jersey?  </a:t>
                      </a:r>
                    </a:p>
                    <a:p>
                      <a:pPr marL="0" marR="0" indent="914400" algn="l" defTabSz="966612" rtl="0" eaLnBrk="1" fontAlgn="auto" latinLnBrk="0" hangingPunct="1">
                        <a:lnSpc>
                          <a:spcPct val="100000"/>
                        </a:lnSpc>
                        <a:spcBef>
                          <a:spcPts val="0"/>
                        </a:spcBef>
                        <a:spcAft>
                          <a:spcPts val="0"/>
                        </a:spcAft>
                        <a:buClrTx/>
                        <a:buSzTx/>
                        <a:buFontTx/>
                        <a:buNone/>
                        <a:tabLst/>
                        <a:defRPr/>
                      </a:pPr>
                      <a:r>
                        <a:rPr lang="es-GT" sz="1000" b="0" baseline="0" dirty="0" smtClean="0">
                          <a:solidFill>
                            <a:srgbClr val="000000"/>
                          </a:solidFill>
                          <a:latin typeface="+mn-lt"/>
                          <a:cs typeface="Times New Roman"/>
                        </a:rPr>
                        <a:t>Hacia</a:t>
                      </a:r>
                      <a:r>
                        <a:rPr lang="es-GT" sz="1000" b="0" baseline="0" dirty="0" smtClean="0">
                          <a:solidFill>
                            <a:srgbClr val="000000"/>
                          </a:solidFill>
                          <a:latin typeface="+mn-lt"/>
                          <a:ea typeface="Times New Roman"/>
                          <a:cs typeface="Times New Roman"/>
                        </a:rPr>
                        <a:t> </a:t>
                      </a:r>
                      <a:r>
                        <a:rPr lang="es-GT" sz="1000" b="0" kern="1200" dirty="0" smtClean="0">
                          <a:solidFill>
                            <a:srgbClr val="000000"/>
                          </a:solidFill>
                          <a:effectLst/>
                          <a:latin typeface="+mn-lt"/>
                          <a:ea typeface="Times New Roman"/>
                          <a:cs typeface="Times New Roman"/>
                        </a:rPr>
                        <a:t>RI.4.1 DOK</a:t>
                      </a:r>
                      <a:r>
                        <a:rPr lang="es-GT" sz="1000" b="0" kern="1200" baseline="0" dirty="0" smtClean="0">
                          <a:solidFill>
                            <a:srgbClr val="000000"/>
                          </a:solidFill>
                          <a:effectLst/>
                          <a:latin typeface="+mn-lt"/>
                          <a:ea typeface="Times New Roman"/>
                          <a:cs typeface="Times New Roman"/>
                        </a:rPr>
                        <a:t> </a:t>
                      </a:r>
                      <a:r>
                        <a:rPr lang="es-GT" sz="1000" b="0" kern="1200" dirty="0" smtClean="0">
                          <a:solidFill>
                            <a:srgbClr val="000000"/>
                          </a:solidFill>
                          <a:effectLst/>
                          <a:latin typeface="+mn-lt"/>
                          <a:ea typeface="Times New Roman"/>
                          <a:cs typeface="Times New Roman"/>
                        </a:rPr>
                        <a:t>2 - </a:t>
                      </a:r>
                      <a:r>
                        <a:rPr lang="es-GT" sz="1000" b="0" kern="1200" dirty="0" err="1" smtClean="0">
                          <a:solidFill>
                            <a:srgbClr val="000000"/>
                          </a:solidFill>
                          <a:effectLst/>
                          <a:latin typeface="+mn-lt"/>
                          <a:ea typeface="Times New Roman"/>
                          <a:cs typeface="Times New Roman"/>
                        </a:rPr>
                        <a:t>Cj</a:t>
                      </a:r>
                      <a:endParaRPr lang="es-GT" sz="1000" b="0" kern="1200" dirty="0" smtClean="0">
                        <a:solidFill>
                          <a:srgbClr val="000000"/>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D</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2562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10</a:t>
                      </a:r>
                      <a:r>
                        <a:rPr lang="es-GT" sz="1200" b="1" u="none" dirty="0" smtClean="0">
                          <a:solidFill>
                            <a:schemeClr val="tx1"/>
                          </a:solidFill>
                          <a:effectLst>
                            <a:outerShdw blurRad="38100" dist="38100" dir="2700000" algn="tl">
                              <a:srgbClr val="000000">
                                <a:alpha val="43137"/>
                              </a:srgbClr>
                            </a:outerShdw>
                          </a:effectLst>
                          <a:latin typeface="+mn-lt"/>
                        </a:rPr>
                        <a:t>  </a:t>
                      </a:r>
                      <a:r>
                        <a:rPr lang="es-419" sz="1200" b="0" dirty="0" smtClean="0">
                          <a:latin typeface="+mn-lt"/>
                          <a:cs typeface="Helvetica" pitchFamily="34" charset="0"/>
                        </a:rPr>
                        <a:t>¿Qué declaración no está apoyada por información en el texto? </a:t>
                      </a:r>
                      <a:endParaRPr lang="es-GT" sz="1400" b="0" dirty="0" smtClean="0">
                        <a:latin typeface="+mn-lt"/>
                        <a:cs typeface="Helvetica" pitchFamily="34" charset="0"/>
                      </a:endParaRPr>
                    </a:p>
                    <a:p>
                      <a:pPr marL="0" marR="0" indent="914400" algn="l" defTabSz="966612" rtl="0" eaLnBrk="1" fontAlgn="auto" latinLnBrk="0" hangingPunct="1">
                        <a:lnSpc>
                          <a:spcPct val="100000"/>
                        </a:lnSpc>
                        <a:spcBef>
                          <a:spcPts val="0"/>
                        </a:spcBef>
                        <a:spcAft>
                          <a:spcPts val="0"/>
                        </a:spcAft>
                        <a:buClrTx/>
                        <a:buSzTx/>
                        <a:buFontTx/>
                        <a:buNone/>
                        <a:tabLst/>
                        <a:defRPr/>
                      </a:pPr>
                      <a:r>
                        <a:rPr lang="es-GT" sz="1000" baseline="0" dirty="0" smtClean="0">
                          <a:latin typeface="+mn-lt"/>
                          <a:ea typeface="Calibri"/>
                          <a:cs typeface="Helvetica"/>
                        </a:rPr>
                        <a:t>Hacia </a:t>
                      </a:r>
                      <a:r>
                        <a:rPr lang="es-GT" sz="1000" b="0" u="none" dirty="0" smtClean="0">
                          <a:solidFill>
                            <a:schemeClr val="tx1"/>
                          </a:solidFill>
                          <a:effectLst/>
                          <a:latin typeface="+mn-lt"/>
                        </a:rPr>
                        <a:t>RI.4.1 DOK 2 - Cl</a:t>
                      </a:r>
                    </a:p>
                  </a:txBody>
                  <a:tcPr marL="97155" marR="97155" marT="47897" marB="47897" anchor="ctr">
                    <a:solidFill>
                      <a:schemeClr val="bg2"/>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18218">
                <a:tc>
                  <a:txBody>
                    <a:bodyPr/>
                    <a:lstStyle/>
                    <a:p>
                      <a:pPr marL="914400" indent="-914400"/>
                      <a:r>
                        <a:rPr lang="es-GT" sz="1200" b="1" u="sng" dirty="0" smtClean="0">
                          <a:solidFill>
                            <a:schemeClr val="tx1"/>
                          </a:solidFill>
                          <a:effectLst>
                            <a:outerShdw blurRad="38100" dist="38100" dir="2700000" algn="tl">
                              <a:srgbClr val="000000">
                                <a:alpha val="43137"/>
                              </a:srgbClr>
                            </a:outerShdw>
                          </a:effectLst>
                          <a:latin typeface="+mn-lt"/>
                        </a:rPr>
                        <a:t>Pregunta 11</a:t>
                      </a:r>
                      <a:r>
                        <a:rPr lang="es-GT" sz="1200" b="0" u="none" dirty="0" smtClean="0">
                          <a:solidFill>
                            <a:schemeClr val="tx1"/>
                          </a:solidFill>
                          <a:effectLst>
                            <a:outerShdw blurRad="38100" dist="38100" dir="2700000" algn="tl">
                              <a:srgbClr val="000000">
                                <a:alpha val="43137"/>
                              </a:srgbClr>
                            </a:outerShdw>
                          </a:effectLst>
                          <a:latin typeface="+mn-lt"/>
                        </a:rPr>
                        <a:t>  </a:t>
                      </a:r>
                      <a:r>
                        <a:rPr lang="es-419" sz="1200" b="0" dirty="0" smtClean="0">
                          <a:latin typeface="+mn-lt"/>
                          <a:cs typeface="Helvetica" pitchFamily="34" charset="0"/>
                        </a:rPr>
                        <a:t>¿Qué declaración resume mejor por qué los inventos de Thomas Edison fueron importantes? </a:t>
                      </a:r>
                      <a:r>
                        <a:rPr lang="es-GT" sz="1000" b="0" dirty="0" smtClean="0">
                          <a:latin typeface="+mn-lt"/>
                          <a:cs typeface="Helvetica" pitchFamily="34" charset="0"/>
                        </a:rPr>
                        <a:t>Hacia</a:t>
                      </a:r>
                      <a:r>
                        <a:rPr lang="es-GT" sz="1000" b="0" baseline="0" dirty="0" smtClean="0">
                          <a:latin typeface="+mn-lt"/>
                          <a:cs typeface="Helvetica" pitchFamily="34" charset="0"/>
                        </a:rPr>
                        <a:t> </a:t>
                      </a:r>
                      <a:r>
                        <a:rPr lang="es-GT" sz="1000" b="0" u="none" kern="1200" dirty="0" smtClean="0">
                          <a:solidFill>
                            <a:schemeClr val="tx1"/>
                          </a:solidFill>
                          <a:effectLst/>
                          <a:latin typeface="+mn-lt"/>
                          <a:ea typeface="+mn-ea"/>
                          <a:cs typeface="+mn-cs"/>
                        </a:rPr>
                        <a:t>RI.4.2</a:t>
                      </a:r>
                      <a:r>
                        <a:rPr lang="es-GT" sz="1000" b="0" u="none" kern="1200" baseline="0" dirty="0" smtClean="0">
                          <a:solidFill>
                            <a:schemeClr val="tx1"/>
                          </a:solidFill>
                          <a:effectLst/>
                          <a:latin typeface="+mn-lt"/>
                          <a:ea typeface="+mn-ea"/>
                          <a:cs typeface="+mn-cs"/>
                        </a:rPr>
                        <a:t> DOK 2 - Ci</a:t>
                      </a:r>
                      <a:endParaRPr lang="es-GT" sz="1000" b="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12</a:t>
                      </a:r>
                      <a:r>
                        <a:rPr lang="es-GT" sz="1200" b="0" u="none" dirty="0" smtClean="0">
                          <a:solidFill>
                            <a:schemeClr val="tx1"/>
                          </a:solidFill>
                          <a:effectLst>
                            <a:outerShdw blurRad="38100" dist="38100" dir="2700000" algn="tl">
                              <a:srgbClr val="000000">
                                <a:alpha val="43137"/>
                              </a:srgbClr>
                            </a:outerShdw>
                          </a:effectLst>
                          <a:latin typeface="+mn-lt"/>
                        </a:rPr>
                        <a:t>  </a:t>
                      </a:r>
                      <a:r>
                        <a:rPr lang="es-GT" sz="1200" b="0" dirty="0" smtClean="0">
                          <a:latin typeface="+mn-lt"/>
                          <a:cs typeface="Helvetica" pitchFamily="34" charset="0"/>
                        </a:rPr>
                        <a:t>¿Cuál es la idea principal de este</a:t>
                      </a:r>
                      <a:r>
                        <a:rPr lang="es-GT" sz="1200" b="0" baseline="0" dirty="0" smtClean="0">
                          <a:latin typeface="+mn-lt"/>
                          <a:cs typeface="Helvetica" pitchFamily="34" charset="0"/>
                        </a:rPr>
                        <a:t> texto</a:t>
                      </a:r>
                      <a:r>
                        <a:rPr lang="es-GT" sz="1200" b="0" dirty="0" smtClean="0">
                          <a:latin typeface="+mn-lt"/>
                          <a:cs typeface="Helvetica" pitchFamily="34" charset="0"/>
                        </a:rPr>
                        <a:t>? </a:t>
                      </a:r>
                      <a:r>
                        <a:rPr lang="es-GT" sz="1000" b="0" baseline="0" dirty="0" smtClean="0">
                          <a:solidFill>
                            <a:srgbClr val="000000"/>
                          </a:solidFill>
                          <a:latin typeface="+mn-lt"/>
                          <a:cs typeface="Times New Roman"/>
                        </a:rPr>
                        <a:t>Hacia</a:t>
                      </a:r>
                      <a:r>
                        <a:rPr lang="es-GT" sz="1000" baseline="0" dirty="0" smtClean="0">
                          <a:solidFill>
                            <a:srgbClr val="000000"/>
                          </a:solidFill>
                          <a:latin typeface="+mn-lt"/>
                          <a:ea typeface="Times New Roman"/>
                          <a:cs typeface="Times New Roman"/>
                        </a:rPr>
                        <a:t> </a:t>
                      </a:r>
                      <a:r>
                        <a:rPr lang="es-GT" sz="1000" b="0" u="none" kern="1200" dirty="0" smtClean="0">
                          <a:solidFill>
                            <a:schemeClr val="tx1"/>
                          </a:solidFill>
                          <a:effectLst/>
                          <a:latin typeface="+mn-lt"/>
                          <a:ea typeface="+mn-ea"/>
                          <a:cs typeface="+mn-cs"/>
                        </a:rPr>
                        <a:t>RI.4.2 DOK 2</a:t>
                      </a:r>
                      <a:r>
                        <a:rPr lang="es-GT" sz="1000" b="0" u="none" kern="1200" baseline="0" dirty="0" smtClean="0">
                          <a:solidFill>
                            <a:schemeClr val="tx1"/>
                          </a:solidFill>
                          <a:effectLst/>
                          <a:latin typeface="+mn-lt"/>
                          <a:ea typeface="+mn-ea"/>
                          <a:cs typeface="+mn-cs"/>
                        </a:rPr>
                        <a:t> - </a:t>
                      </a:r>
                      <a:r>
                        <a:rPr lang="es-GT" sz="1000" b="0" u="none" kern="1200" baseline="0" dirty="0" err="1" smtClean="0">
                          <a:solidFill>
                            <a:schemeClr val="tx1"/>
                          </a:solidFill>
                          <a:effectLst/>
                          <a:latin typeface="+mn-lt"/>
                          <a:ea typeface="+mn-ea"/>
                          <a:cs typeface="+mn-cs"/>
                        </a:rPr>
                        <a:t>Ck</a:t>
                      </a:r>
                      <a:endParaRPr lang="es-GT" sz="10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A</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28600">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13</a:t>
                      </a:r>
                      <a:r>
                        <a:rPr lang="es-GT" sz="1200" b="0" u="none" baseline="0" dirty="0" smtClean="0">
                          <a:solidFill>
                            <a:schemeClr val="tx1"/>
                          </a:solidFill>
                          <a:effectLst/>
                          <a:latin typeface="+mn-lt"/>
                        </a:rPr>
                        <a:t>  </a:t>
                      </a:r>
                      <a:r>
                        <a:rPr lang="es-419" sz="1200" b="0" dirty="0" smtClean="0">
                          <a:latin typeface="+mn-lt"/>
                          <a:cs typeface="Helvetica" pitchFamily="34" charset="0"/>
                        </a:rPr>
                        <a:t>Thomas Edison asistió sólo dos meses a la escuela.  ¿Por qué él fue tan exitoso con tan poco tiempo de escuela? </a:t>
                      </a:r>
                      <a:r>
                        <a:rPr lang="es-419" sz="1000" b="0" kern="1200" baseline="0" dirty="0" smtClean="0">
                          <a:solidFill>
                            <a:schemeClr val="dk1"/>
                          </a:solidFill>
                          <a:latin typeface="+mn-lt"/>
                          <a:ea typeface="+mn-ea"/>
                          <a:cs typeface="Helvetica" pitchFamily="34" charset="0"/>
                        </a:rPr>
                        <a:t>H</a:t>
                      </a:r>
                      <a:r>
                        <a:rPr lang="es-GT" sz="1000" b="0" baseline="0" dirty="0" err="1" smtClean="0">
                          <a:latin typeface="+mn-lt"/>
                          <a:cs typeface="Helvetica" pitchFamily="34" charset="0"/>
                        </a:rPr>
                        <a:t>acia</a:t>
                      </a:r>
                      <a:r>
                        <a:rPr lang="es-GT" sz="1000" b="0" baseline="0" dirty="0" smtClean="0">
                          <a:latin typeface="+mn-lt"/>
                          <a:cs typeface="Helvetica" pitchFamily="34" charset="0"/>
                        </a:rPr>
                        <a:t> </a:t>
                      </a:r>
                      <a:r>
                        <a:rPr lang="es-GT" sz="1000" b="0" u="none" kern="1200" dirty="0" smtClean="0">
                          <a:solidFill>
                            <a:schemeClr val="tx1"/>
                          </a:solidFill>
                          <a:effectLst/>
                          <a:latin typeface="+mn-lt"/>
                          <a:ea typeface="+mn-ea"/>
                          <a:cs typeface="+mn-cs"/>
                        </a:rPr>
                        <a:t>RI.4.3  DOK 2 - Ch</a:t>
                      </a:r>
                      <a:endParaRPr lang="es-GT" sz="10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D</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78675">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1</a:t>
                      </a:r>
                      <a:r>
                        <a:rPr lang="es-GT" sz="1200" b="1" u="sng" dirty="0" smtClean="0">
                          <a:solidFill>
                            <a:schemeClr val="tx1"/>
                          </a:solidFill>
                          <a:effectLst>
                            <a:outerShdw blurRad="38100" dist="38100" dir="2700000" algn="tl">
                              <a:srgbClr val="000000">
                                <a:alpha val="43137"/>
                              </a:srgbClr>
                            </a:outerShdw>
                          </a:effectLst>
                          <a:latin typeface="+mn-lt"/>
                        </a:rPr>
                        <a:t>4</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u="none" baseline="0" dirty="0" smtClean="0">
                          <a:solidFill>
                            <a:schemeClr val="tx1"/>
                          </a:solidFill>
                          <a:effectLst/>
                          <a:latin typeface="+mn-lt"/>
                        </a:rPr>
                        <a:t> </a:t>
                      </a:r>
                      <a:r>
                        <a:rPr lang="es-419" sz="1200" b="0" dirty="0" smtClean="0">
                          <a:latin typeface="+mn-lt"/>
                          <a:cs typeface="Helvetica" pitchFamily="34" charset="0"/>
                        </a:rPr>
                        <a:t>¿Qué oración apoya mejor el hecho de que Thomas Edison fue capaz de crear tantos inventos? </a:t>
                      </a:r>
                      <a:r>
                        <a:rPr lang="es-GT" sz="1000" b="0" baseline="0" dirty="0" smtClean="0">
                          <a:solidFill>
                            <a:schemeClr val="tx1"/>
                          </a:solidFill>
                          <a:latin typeface="+mn-lt"/>
                          <a:cs typeface="Helvetica" pitchFamily="34" charset="0"/>
                        </a:rPr>
                        <a:t>Hacia </a:t>
                      </a:r>
                      <a:r>
                        <a:rPr lang="es-GT" sz="1000" b="0" u="none" kern="1200" dirty="0" smtClean="0">
                          <a:solidFill>
                            <a:schemeClr val="tx1"/>
                          </a:solidFill>
                          <a:effectLst/>
                          <a:latin typeface="+mn-lt"/>
                          <a:ea typeface="+mn-ea"/>
                          <a:cs typeface="+mn-cs"/>
                        </a:rPr>
                        <a:t>RI.4.3  DOK</a:t>
                      </a:r>
                      <a:r>
                        <a:rPr lang="es-GT" sz="1000" b="0" u="none" kern="1200" baseline="0" dirty="0" smtClean="0">
                          <a:solidFill>
                            <a:schemeClr val="tx1"/>
                          </a:solidFill>
                          <a:effectLst/>
                          <a:latin typeface="+mn-lt"/>
                          <a:ea typeface="+mn-ea"/>
                          <a:cs typeface="+mn-cs"/>
                        </a:rPr>
                        <a:t> </a:t>
                      </a:r>
                      <a:r>
                        <a:rPr lang="es-GT" sz="1000" b="0" u="none" kern="1200" dirty="0" smtClean="0">
                          <a:solidFill>
                            <a:schemeClr val="tx1"/>
                          </a:solidFill>
                          <a:effectLst/>
                          <a:latin typeface="+mn-lt"/>
                          <a:ea typeface="+mn-ea"/>
                          <a:cs typeface="+mn-cs"/>
                        </a:rPr>
                        <a:t>2 - </a:t>
                      </a:r>
                      <a:r>
                        <a:rPr lang="es-GT" sz="1000" b="0" u="none" kern="1200" dirty="0" err="1" smtClean="0">
                          <a:solidFill>
                            <a:schemeClr val="tx1"/>
                          </a:solidFill>
                          <a:effectLst/>
                          <a:latin typeface="+mn-lt"/>
                          <a:ea typeface="+mn-ea"/>
                          <a:cs typeface="+mn-cs"/>
                        </a:rPr>
                        <a:t>Ans</a:t>
                      </a:r>
                      <a:endParaRPr lang="es-GT" sz="10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A</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15</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none" dirty="0" smtClean="0">
                          <a:solidFill>
                            <a:schemeClr val="tx1"/>
                          </a:solidFill>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de Texto informativo</a:t>
                      </a:r>
                      <a:endParaRPr lang="es-GT" sz="1200" b="0" i="1"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RI.4.2</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16</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a:t>
                      </a:r>
                      <a:r>
                        <a:rPr lang="es-GT" sz="1200" b="1" u="sng" baseline="0" dirty="0" smtClean="0">
                          <a:solidFill>
                            <a:schemeClr val="tx1"/>
                          </a:solidFill>
                          <a:effectLst>
                            <a:outerShdw blurRad="38100" dist="38100" dir="2700000" algn="tl">
                              <a:srgbClr val="000000">
                                <a:alpha val="43137"/>
                              </a:srgbClr>
                            </a:outerShdw>
                          </a:effectLst>
                          <a:latin typeface="+mn-lt"/>
                        </a:rPr>
                        <a:t> construida de Texto informativo</a:t>
                      </a:r>
                      <a:endParaRPr lang="es-GT"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RI.4.3</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Escribir</a:t>
                      </a:r>
                      <a:r>
                        <a:rPr lang="es-GT" sz="1200" b="1" u="sng" baseline="0" dirty="0" smtClean="0">
                          <a:solidFill>
                            <a:schemeClr val="tx1"/>
                          </a:solidFill>
                          <a:effectLst>
                            <a:outerShdw blurRad="38100" dist="38100" dir="2700000" algn="tl">
                              <a:srgbClr val="000000">
                                <a:alpha val="43137"/>
                              </a:srgbClr>
                            </a:outerShdw>
                          </a:effectLst>
                          <a:latin typeface="+mn-lt"/>
                        </a:rPr>
                        <a:t> y Revisar</a:t>
                      </a:r>
                      <a:endParaRPr lang="es-GT"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17</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E</a:t>
                      </a:r>
                      <a:r>
                        <a:rPr lang="es-GT" sz="1200" b="1" u="sng" baseline="0" dirty="0" smtClean="0">
                          <a:solidFill>
                            <a:schemeClr val="tx1"/>
                          </a:solidFill>
                          <a:effectLst>
                            <a:outerShdw blurRad="38100" dist="38100" dir="2700000" algn="tl">
                              <a:srgbClr val="000000">
                                <a:alpha val="43137"/>
                              </a:srgbClr>
                            </a:outerShdw>
                          </a:effectLst>
                          <a:latin typeface="+mn-lt"/>
                        </a:rPr>
                        <a:t>scrito Breve</a:t>
                      </a:r>
                      <a:endParaRPr lang="es-GT"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W.4.1b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464603">
                <a:tc>
                  <a:txBody>
                    <a:bodyPr/>
                    <a:lstStyle/>
                    <a:p>
                      <a:pPr marL="854075" marR="0" indent="-854075"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18</a:t>
                      </a:r>
                      <a:r>
                        <a:rPr lang="es-GT" sz="1200" b="1" u="none" dirty="0" smtClean="0">
                          <a:solidFill>
                            <a:schemeClr val="tx1"/>
                          </a:solidFill>
                          <a:effectLst>
                            <a:outerShdw blurRad="38100" dist="38100" dir="2700000" algn="tl">
                              <a:srgbClr val="000000">
                                <a:alpha val="43137"/>
                              </a:srgbClr>
                            </a:outerShdw>
                          </a:effectLst>
                          <a:latin typeface="+mn-lt"/>
                        </a:rPr>
                        <a:t>  Escrito breve para revisar  </a:t>
                      </a:r>
                      <a:r>
                        <a:rPr lang="es-419" sz="1200" b="0" kern="1200" dirty="0" smtClean="0">
                          <a:solidFill>
                            <a:schemeClr val="dk1"/>
                          </a:solidFill>
                          <a:latin typeface="+mn-lt"/>
                          <a:ea typeface="+mn-ea"/>
                          <a:cs typeface="Helvetica" pitchFamily="34" charset="0"/>
                        </a:rPr>
                        <a:t>¿Cuál es la forma correcta de cambiar el orden de las oraciones para que el artículo de opinión esté en orden lógico? </a:t>
                      </a:r>
                      <a:r>
                        <a:rPr lang="es-GT" sz="1200" b="0" kern="1200" dirty="0" smtClean="0">
                          <a:solidFill>
                            <a:schemeClr val="dk1"/>
                          </a:solidFill>
                          <a:latin typeface="+mn-lt"/>
                          <a:ea typeface="+mn-ea"/>
                          <a:cs typeface="Helvetica" pitchFamily="34" charset="0"/>
                        </a:rPr>
                        <a:t> </a:t>
                      </a:r>
                      <a:r>
                        <a:rPr lang="es-GT" sz="1200" kern="1200" dirty="0" smtClean="0">
                          <a:solidFill>
                            <a:srgbClr val="000000"/>
                          </a:solidFill>
                          <a:effectLst/>
                          <a:latin typeface="+mn-lt"/>
                          <a:ea typeface="Times New Roman"/>
                          <a:cs typeface="Times New Roman"/>
                        </a:rPr>
                        <a:t>W.4.1a (organización)</a:t>
                      </a:r>
                      <a:endParaRPr lang="es-GT"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A</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9315">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19</a:t>
                      </a:r>
                      <a:r>
                        <a:rPr lang="es-GT" sz="1200" b="1" u="none" dirty="0" smtClean="0">
                          <a:solidFill>
                            <a:schemeClr val="tx1"/>
                          </a:solidFill>
                          <a:effectLst>
                            <a:outerShdw blurRad="38100" dist="38100" dir="2700000" algn="tl">
                              <a:srgbClr val="000000">
                                <a:alpha val="43137"/>
                              </a:srgbClr>
                            </a:outerShdw>
                          </a:effectLst>
                          <a:latin typeface="+mn-lt"/>
                        </a:rPr>
                        <a:t>  </a:t>
                      </a:r>
                      <a:r>
                        <a:rPr kumimoji="0" lang="es-419" sz="1200" b="0" i="0" u="none" strike="noStrike" kern="1200" cap="none" spc="0" normalizeH="0" baseline="0" noProof="0" dirty="0" smtClean="0">
                          <a:ln>
                            <a:noFill/>
                          </a:ln>
                          <a:solidFill>
                            <a:prstClr val="black"/>
                          </a:solidFill>
                          <a:effectLst/>
                          <a:uLnTx/>
                          <a:uFillTx/>
                          <a:latin typeface="+mn-lt"/>
                          <a:cs typeface="Helvetica" panose="020B0604020202020204" pitchFamily="34" charset="0"/>
                        </a:rPr>
                        <a:t>Escoge una palabra para sustituir “</a:t>
                      </a:r>
                      <a:r>
                        <a:rPr kumimoji="0" lang="es-419" sz="1200" b="0" i="0" u="sng" strike="noStrike" kern="1200" cap="none" spc="0" normalizeH="0" baseline="0" noProof="0" dirty="0" smtClean="0">
                          <a:ln>
                            <a:noFill/>
                          </a:ln>
                          <a:solidFill>
                            <a:prstClr val="black"/>
                          </a:solidFill>
                          <a:effectLst/>
                          <a:uLnTx/>
                          <a:uFillTx/>
                          <a:latin typeface="+mn-lt"/>
                          <a:cs typeface="Helvetica" panose="020B0604020202020204" pitchFamily="34" charset="0"/>
                        </a:rPr>
                        <a:t>natural</a:t>
                      </a:r>
                      <a:r>
                        <a:rPr kumimoji="0" lang="es-419" sz="1200" b="0" i="0" u="none" strike="noStrike" kern="1200" cap="none" spc="0" normalizeH="0" baseline="0" noProof="0" dirty="0" smtClean="0">
                          <a:ln>
                            <a:noFill/>
                          </a:ln>
                          <a:solidFill>
                            <a:prstClr val="black"/>
                          </a:solidFill>
                          <a:effectLst/>
                          <a:uLnTx/>
                          <a:uFillTx/>
                          <a:latin typeface="+mn-lt"/>
                          <a:cs typeface="Helvetica" panose="020B0604020202020204" pitchFamily="34" charset="0"/>
                        </a:rPr>
                        <a:t>” que también podría ser usada en el texto. </a:t>
                      </a:r>
                    </a:p>
                    <a:p>
                      <a:pPr marL="0" marR="0" lvl="0" indent="858838" algn="l" defTabSz="1018809" rtl="0" eaLnBrk="1" fontAlgn="auto" latinLnBrk="0" hangingPunct="1">
                        <a:lnSpc>
                          <a:spcPct val="100000"/>
                        </a:lnSpc>
                        <a:spcBef>
                          <a:spcPts val="0"/>
                        </a:spcBef>
                        <a:spcAft>
                          <a:spcPts val="0"/>
                        </a:spcAft>
                        <a:buClrTx/>
                        <a:buSzTx/>
                        <a:buFontTx/>
                        <a:buNone/>
                        <a:tabLst/>
                        <a:defRPr/>
                      </a:pPr>
                      <a:r>
                        <a:rPr kumimoji="0" lang="es-GT" sz="1200" b="0" i="0" u="none" strike="noStrike" kern="1200" cap="none" spc="0" normalizeH="0" baseline="0" noProof="0" dirty="0" smtClean="0">
                          <a:ln>
                            <a:noFill/>
                          </a:ln>
                          <a:solidFill>
                            <a:prstClr val="black"/>
                          </a:solidFill>
                          <a:effectLst/>
                          <a:uLnTx/>
                          <a:uFillTx/>
                          <a:latin typeface="+mn-lt"/>
                          <a:cs typeface="Helvetica" panose="020B0604020202020204" pitchFamily="34" charset="0"/>
                        </a:rPr>
                        <a:t> </a:t>
                      </a:r>
                      <a:r>
                        <a:rPr lang="es-GT" sz="1200" b="0" dirty="0" smtClean="0">
                          <a:latin typeface="+mn-lt"/>
                          <a:cs typeface="Helvetica" panose="020B0604020202020204" pitchFamily="34" charset="0"/>
                        </a:rPr>
                        <a:t>L.4.3.a, L.4.6 </a:t>
                      </a:r>
                    </a:p>
                  </a:txBody>
                  <a:tcPr marL="97155" marR="97155" marT="47897" marB="47897" anchor="ctr">
                    <a:solidFill>
                      <a:schemeClr val="bg2"/>
                    </a:solidFill>
                  </a:tcPr>
                </a:tc>
                <a:tc>
                  <a:txBody>
                    <a:bodyPr/>
                    <a:lstStyle/>
                    <a:p>
                      <a:pPr algn="ctr"/>
                      <a:r>
                        <a:rPr lang="es-GT" sz="1200" b="1" smtClean="0">
                          <a:solidFill>
                            <a:schemeClr val="tx1"/>
                          </a:solidFill>
                          <a:effectLst>
                            <a:outerShdw blurRad="38100" dist="38100" dir="2700000" algn="tl">
                              <a:srgbClr val="000000">
                                <a:alpha val="43137"/>
                              </a:srgbClr>
                            </a:outerShdw>
                          </a:effectLst>
                          <a:latin typeface="+mn-lt"/>
                        </a:rPr>
                        <a:t>C</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464603">
                <a:tc>
                  <a:txBody>
                    <a:bodyPr/>
                    <a:lstStyle/>
                    <a:p>
                      <a:pPr marL="914400" marR="0" lvl="0" indent="-914400" algn="l" defTabSz="914400"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 20</a:t>
                      </a:r>
                      <a:r>
                        <a:rPr lang="es-GT" sz="1200" b="1" u="none" dirty="0" smtClean="0">
                          <a:solidFill>
                            <a:schemeClr val="tx1"/>
                          </a:solidFill>
                          <a:effectLst>
                            <a:outerShdw blurRad="38100" dist="38100" dir="2700000" algn="tl">
                              <a:srgbClr val="000000">
                                <a:alpha val="43137"/>
                              </a:srgbClr>
                            </a:outerShdw>
                          </a:effectLst>
                          <a:latin typeface="+mn-lt"/>
                        </a:rPr>
                        <a:t>   </a:t>
                      </a:r>
                      <a:r>
                        <a:rPr lang="es-419" sz="1200" b="0" u="none" dirty="0" smtClean="0">
                          <a:solidFill>
                            <a:schemeClr val="dk1"/>
                          </a:solidFill>
                          <a:effectLst/>
                          <a:latin typeface="+mn-lt"/>
                          <a:cs typeface="Helvetica" panose="020B0604020202020204" pitchFamily="34" charset="0"/>
                        </a:rPr>
                        <a:t>¿Qué oración combina correctamente estas oraciones en una oración compuesta? </a:t>
                      </a:r>
                      <a:r>
                        <a:rPr kumimoji="0" lang="es-GT" sz="12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L.4.2.c</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C</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1440980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pSp>
        <p:nvGrpSpPr>
          <p:cNvPr id="23" name="Group 22"/>
          <p:cNvGrpSpPr/>
          <p:nvPr/>
        </p:nvGrpSpPr>
        <p:grpSpPr>
          <a:xfrm>
            <a:off x="984735" y="1297168"/>
            <a:ext cx="2403499" cy="3478251"/>
            <a:chOff x="4633845" y="-943916"/>
            <a:chExt cx="2262118" cy="3320149"/>
          </a:xfrm>
        </p:grpSpPr>
        <p:sp>
          <p:nvSpPr>
            <p:cNvPr id="24" name="Parallelogram 23"/>
            <p:cNvSpPr/>
            <p:nvPr/>
          </p:nvSpPr>
          <p:spPr>
            <a:xfrm rot="1584430" flipH="1">
              <a:off x="4725760" y="464791"/>
              <a:ext cx="2170203" cy="1911442"/>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4633845" y="-943916"/>
              <a:ext cx="1077581" cy="925428"/>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to</a:t>
              </a: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noFill/>
            <a:effectLst>
              <a:softEdge rad="317500"/>
            </a:effectLst>
          </p:spPr>
        </p:pic>
      </p:grpSp>
      <p:grpSp>
        <p:nvGrpSpPr>
          <p:cNvPr id="5" name="Group 19"/>
          <p:cNvGrpSpPr/>
          <p:nvPr/>
        </p:nvGrpSpPr>
        <p:grpSpPr>
          <a:xfrm>
            <a:off x="835909" y="2229900"/>
            <a:ext cx="5829300" cy="4704301"/>
            <a:chOff x="786738" y="761207"/>
            <a:chExt cx="5486400" cy="4490469"/>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s-GT" sz="3400" b="1" dirty="0" smtClean="0">
                  <a:effectLst>
                    <a:outerShdw blurRad="38100" dist="38100" dir="2700000" algn="tl">
                      <a:srgbClr val="000000">
                        <a:alpha val="43137"/>
                      </a:srgbClr>
                    </a:outerShdw>
                  </a:effectLst>
                </a:rPr>
                <a:t>Copia del Estudiante</a:t>
              </a:r>
            </a:p>
            <a:p>
              <a:r>
                <a:rPr lang="es-GT" sz="3400" b="1" dirty="0" smtClean="0">
                  <a:effectLst>
                    <a:outerShdw blurRad="38100" dist="38100" dir="2700000" algn="tl">
                      <a:srgbClr val="000000">
                        <a:alpha val="43137"/>
                      </a:srgbClr>
                    </a:outerShdw>
                  </a:effectLst>
                </a:rPr>
                <a:t>Pre-Evaluación Trimestre 1</a:t>
              </a:r>
            </a:p>
            <a:p>
              <a:endParaRPr lang="es-GT" sz="3400" b="1" dirty="0" smtClean="0">
                <a:effectLst>
                  <a:outerShdw blurRad="38100" dist="38100" dir="2700000" algn="tl">
                    <a:srgbClr val="000000">
                      <a:alpha val="43137"/>
                    </a:srgbClr>
                  </a:outerShdw>
                </a:effectLst>
              </a:endParaRPr>
            </a:p>
            <a:p>
              <a:r>
                <a:rPr lang="es-GT" sz="3400" b="1" dirty="0" smtClean="0">
                  <a:effectLst>
                    <a:outerShdw blurRad="38100" dist="38100" dir="2700000" algn="tl">
                      <a:srgbClr val="000000">
                        <a:alpha val="43137"/>
                      </a:srgbClr>
                    </a:outerShdw>
                  </a:effectLst>
                </a:rPr>
                <a:t>Nombre___________________</a:t>
              </a:r>
              <a:endParaRPr lang="es-GT" sz="3400" b="1" dirty="0">
                <a:effectLst>
                  <a:outerShdw blurRad="38100" dist="38100" dir="2700000" algn="tl">
                    <a:srgbClr val="000000">
                      <a:alpha val="43137"/>
                    </a:srgbClr>
                  </a:outerShdw>
                </a:effectLst>
              </a:endParaRPr>
            </a:p>
          </p:txBody>
        </p:sp>
        <p:sp>
          <p:nvSpPr>
            <p:cNvPr id="9" name="Rectangle 8"/>
            <p:cNvSpPr/>
            <p:nvPr/>
          </p:nvSpPr>
          <p:spPr>
            <a:xfrm>
              <a:off x="926810" y="761207"/>
              <a:ext cx="1735377" cy="837292"/>
            </a:xfrm>
            <a:prstGeom prst="rect">
              <a:avLst/>
            </a:prstGeom>
          </p:spPr>
          <p:txBody>
            <a:bodyPr wrap="none">
              <a:spAutoFit/>
            </a:bodyPr>
            <a:lstStyle/>
            <a:p>
              <a:r>
                <a:rPr lang="es-GT" sz="5100" b="1" dirty="0" smtClean="0">
                  <a:effectLst>
                    <a:outerShdw blurRad="38100" dist="38100" dir="2700000" algn="tl">
                      <a:srgbClr val="000000">
                        <a:alpha val="43137"/>
                      </a:srgbClr>
                    </a:outerShdw>
                  </a:effectLst>
                </a:rPr>
                <a:t>Grado</a:t>
              </a:r>
              <a:endParaRPr lang="es-GT" sz="5100" b="1" dirty="0">
                <a:effectLst>
                  <a:outerShdw blurRad="38100" dist="38100" dir="2700000" algn="tl">
                    <a:srgbClr val="000000">
                      <a:alpha val="43137"/>
                    </a:srgbClr>
                  </a:outerShdw>
                </a:effectLst>
              </a:endParaRPr>
            </a:p>
          </p:txBody>
        </p:sp>
      </p:grpSp>
      <p:sp>
        <p:nvSpPr>
          <p:cNvPr id="12" name="Right Triangle 1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4252738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sp>
        <p:nvSpPr>
          <p:cNvPr id="5" name="Rectangle 4"/>
          <p:cNvSpPr/>
          <p:nvPr/>
        </p:nvSpPr>
        <p:spPr>
          <a:xfrm>
            <a:off x="685800" y="1066800"/>
            <a:ext cx="6396038" cy="7760956"/>
          </a:xfrm>
          <a:prstGeom prst="rect">
            <a:avLst/>
          </a:prstGeom>
        </p:spPr>
        <p:txBody>
          <a:bodyPr wrap="square" lIns="96378" tIns="48189" rIns="96378" bIns="48189">
            <a:spAutoFit/>
          </a:bodyPr>
          <a:lstStyle/>
          <a:p>
            <a:pPr algn="ctr"/>
            <a:r>
              <a:rPr lang="es-GT" sz="1600" b="1" u="sng" dirty="0" smtClean="0"/>
              <a:t>Un vuelo orgulloso</a:t>
            </a:r>
          </a:p>
          <a:p>
            <a:pPr algn="ctr"/>
            <a:r>
              <a:rPr lang="es-ES" sz="1000" i="1" dirty="0" smtClean="0"/>
              <a:t>Centro </a:t>
            </a:r>
            <a:r>
              <a:rPr lang="es-ES" sz="1000" i="1" dirty="0"/>
              <a:t>de Educación Urbana de la Universidad </a:t>
            </a:r>
            <a:r>
              <a:rPr lang="es-ES" sz="1000" i="1" dirty="0" err="1"/>
              <a:t>DePaul</a:t>
            </a:r>
            <a:r>
              <a:rPr lang="es-ES" sz="1000" i="1" dirty="0"/>
              <a:t> </a:t>
            </a:r>
            <a:r>
              <a:rPr lang="es-GT" sz="1000" i="1" dirty="0" smtClean="0"/>
              <a:t>© 2005 </a:t>
            </a:r>
            <a:r>
              <a:rPr lang="es-GT" sz="1000" i="1" dirty="0" smtClean="0">
                <a:hlinkClick r:id="rId2"/>
              </a:rPr>
              <a:t>http://teacher.depaul.edu</a:t>
            </a:r>
            <a:endParaRPr lang="es-GT" sz="1000" i="1" dirty="0" smtClean="0"/>
          </a:p>
          <a:p>
            <a:pPr algn="ctr"/>
            <a:endParaRPr lang="es-GT" sz="1000" b="1" i="1" u="sng" dirty="0" smtClean="0"/>
          </a:p>
          <a:p>
            <a:r>
              <a:rPr lang="es-GT" sz="1400" dirty="0" smtClean="0"/>
              <a:t>Hace mucho tiempo, la gente miraba al cielo y veían a las aves volar.  Se preguntaban si había alguna manera de poder volar como las aves.</a:t>
            </a:r>
          </a:p>
          <a:p>
            <a:endParaRPr lang="es-GT" sz="1400" dirty="0" smtClean="0"/>
          </a:p>
          <a:p>
            <a:r>
              <a:rPr lang="es-GT" sz="1400" dirty="0" smtClean="0"/>
              <a:t>La gente inventaba mitos sobre volar. Un mito es un cuento que tiene personas y lugares imaginarios.</a:t>
            </a:r>
          </a:p>
          <a:p>
            <a:endParaRPr lang="es-GT" sz="1400" dirty="0" smtClean="0"/>
          </a:p>
          <a:p>
            <a:r>
              <a:rPr lang="es-GT" sz="1400" dirty="0" smtClean="0"/>
              <a:t>Un mito que la gente inventó en Grecia trataba de un hombre joven. El joven se llamaba Ícaro. En el cuento, él y su padre, Dédalo, fueron encarcelados por un hombre malvado. Los mantenía en una isla. Ellos no podían escapar porque habían muros altos</a:t>
            </a:r>
            <a:r>
              <a:rPr lang="es-GT" sz="1400" dirty="0"/>
              <a:t>. </a:t>
            </a:r>
            <a:r>
              <a:rPr lang="es-GT" sz="1400" dirty="0" smtClean="0"/>
              <a:t>La isla estaba rodeada de agua.</a:t>
            </a:r>
          </a:p>
          <a:p>
            <a:endParaRPr lang="es-GT" sz="1400" dirty="0" smtClean="0"/>
          </a:p>
          <a:p>
            <a:r>
              <a:rPr lang="es-GT" sz="1400" dirty="0" smtClean="0"/>
              <a:t>Su padre era un inventor. Inventó unas alas hechas de plumas de aves. Él utilizó cera para conseguir que se pegaran a un marco con forma de alas. Ellos utilizarían las alas para escapar. Debido a que fueron hechas con cera, las alas podrían derretirse si se calentaban. Así que Dédalo advirtió a su hijo que no volara cerca del sol.</a:t>
            </a:r>
          </a:p>
          <a:p>
            <a:endParaRPr lang="es-GT" sz="1400" dirty="0" smtClean="0"/>
          </a:p>
          <a:p>
            <a:r>
              <a:rPr lang="es-GT" sz="1400" dirty="0" smtClean="0"/>
              <a:t>En ese momento, ocurrido cientos de años atrás, la gente no sabía cuán lejos estaba el sol.  El cuento proviene de Grecia, en dónde el sol se siente muy caliente durante el verano. Probablemente ya adivinaste lo que pasó después. Dédalo e Ícaro utilizaron las alas para escapar. Ellos volaron sobre los muros. Volaron lejos de la isla. Volaron sobre el mar.</a:t>
            </a:r>
          </a:p>
          <a:p>
            <a:endParaRPr lang="es-GT" sz="1400" dirty="0" smtClean="0"/>
          </a:p>
          <a:p>
            <a:r>
              <a:rPr lang="es-GT" sz="1400" dirty="0" smtClean="0"/>
              <a:t>Sin embargo, Ícaro olvidó lo que su padre le había advertido. Olvidó que tenía que mantenerse lejos del sol. No había nubes. El sol brillaba con fuerza. La cera se derritió. Las plumas se despegaron de las alas. Ya las alas no pudieron sostenerlo en el aire. </a:t>
            </a:r>
          </a:p>
          <a:p>
            <a:endParaRPr lang="es-GT" sz="1400" dirty="0" smtClean="0"/>
          </a:p>
          <a:p>
            <a:r>
              <a:rPr lang="es-GT" sz="1400" dirty="0" smtClean="0"/>
              <a:t>Así que él cayó al mar. Dédalo se sintió triste al ver a su hijo caer en el mar,  pero él no podía ayudarlo. Él sabía  que esto podría suceder. Por eso él había tratado de decirle a su hijo lo peligroso que era volar cerca del sol.</a:t>
            </a:r>
          </a:p>
          <a:p>
            <a:endParaRPr lang="es-GT" sz="1400" dirty="0" smtClean="0"/>
          </a:p>
          <a:p>
            <a:r>
              <a:rPr lang="es-GT" sz="1400" dirty="0" smtClean="0"/>
              <a:t>En Grecia, muchas veces la gente utiliza mitos para educar a otras personas. Hay lecciones que aprender de este mito. ¿Sabes cuáles son?</a:t>
            </a:r>
            <a:endParaRPr lang="es-GT" sz="1400" dirty="0"/>
          </a:p>
        </p:txBody>
      </p:sp>
      <p:sp>
        <p:nvSpPr>
          <p:cNvPr id="3" name="Rectangle 2"/>
          <p:cNvSpPr/>
          <p:nvPr/>
        </p:nvSpPr>
        <p:spPr>
          <a:xfrm>
            <a:off x="5438299" y="254853"/>
            <a:ext cx="2239327" cy="830997"/>
          </a:xfrm>
          <a:prstGeom prst="rect">
            <a:avLst/>
          </a:prstGeom>
        </p:spPr>
        <p:txBody>
          <a:bodyPr wrap="square">
            <a:spAutoFit/>
          </a:bodyPr>
          <a:lstStyle/>
          <a:p>
            <a:pPr lvl="0"/>
            <a:r>
              <a:rPr lang="es-ES_tradnl" sz="800" dirty="0">
                <a:solidFill>
                  <a:prstClr val="black"/>
                </a:solidFill>
                <a:latin typeface="Helvetica" panose="020B0604020202020204" pitchFamily="34" charset="0"/>
                <a:cs typeface="Helvetica" panose="020B0604020202020204" pitchFamily="34" charset="0"/>
              </a:rPr>
              <a:t>Equivalencia de grado: </a:t>
            </a:r>
            <a:r>
              <a:rPr lang="es-ES_tradnl" sz="800" dirty="0" smtClean="0">
                <a:solidFill>
                  <a:prstClr val="black"/>
                </a:solidFill>
                <a:latin typeface="Helvetica" panose="020B0604020202020204" pitchFamily="34" charset="0"/>
                <a:cs typeface="Helvetica" panose="020B0604020202020204" pitchFamily="34" charset="0"/>
              </a:rPr>
              <a:t>2.6</a:t>
            </a:r>
            <a:endParaRPr lang="es-ES_tradnl" sz="800" dirty="0">
              <a:solidFill>
                <a:prstClr val="black"/>
              </a:solidFill>
              <a:latin typeface="Helvetica" panose="020B0604020202020204" pitchFamily="34" charset="0"/>
              <a:cs typeface="Helvetica" panose="020B0604020202020204" pitchFamily="34" charset="0"/>
            </a:endParaRPr>
          </a:p>
          <a:p>
            <a:pPr lvl="0"/>
            <a:r>
              <a:rPr lang="es-ES" sz="800" dirty="0">
                <a:solidFill>
                  <a:prstClr val="black"/>
                </a:solidFill>
                <a:latin typeface="Helvetica" panose="020B0604020202020204" pitchFamily="34" charset="0"/>
                <a:cs typeface="Helvetica" panose="020B0604020202020204" pitchFamily="34" charset="0"/>
              </a:rPr>
              <a:t>Escala </a:t>
            </a:r>
            <a:r>
              <a:rPr lang="es-ES" sz="800" i="1" dirty="0" err="1">
                <a:solidFill>
                  <a:prstClr val="black"/>
                </a:solidFill>
                <a:latin typeface="Helvetica" panose="020B0604020202020204" pitchFamily="34" charset="0"/>
                <a:cs typeface="Helvetica" panose="020B0604020202020204" pitchFamily="34" charset="0"/>
              </a:rPr>
              <a:t>Lexile</a:t>
            </a:r>
            <a:r>
              <a:rPr lang="es-ES" sz="800" dirty="0">
                <a:solidFill>
                  <a:prstClr val="black"/>
                </a:solidFill>
                <a:latin typeface="Helvetica" panose="020B0604020202020204" pitchFamily="34" charset="0"/>
                <a:cs typeface="Helvetica" panose="020B0604020202020204" pitchFamily="34" charset="0"/>
              </a:rPr>
              <a:t>: </a:t>
            </a:r>
            <a:r>
              <a:rPr lang="es-ES" sz="800" dirty="0" smtClean="0">
                <a:solidFill>
                  <a:prstClr val="black"/>
                </a:solidFill>
                <a:latin typeface="Helvetica" panose="020B0604020202020204" pitchFamily="34" charset="0"/>
                <a:cs typeface="Helvetica" panose="020B0604020202020204" pitchFamily="34" charset="0"/>
              </a:rPr>
              <a:t>560L</a:t>
            </a:r>
            <a:endParaRPr lang="es-ES" sz="800" dirty="0">
              <a:solidFill>
                <a:prstClr val="black"/>
              </a:solidFill>
              <a:latin typeface="Helvetica" panose="020B0604020202020204" pitchFamily="34" charset="0"/>
              <a:cs typeface="Helvetica" panose="020B0604020202020204" pitchFamily="34" charset="0"/>
            </a:endParaRPr>
          </a:p>
          <a:p>
            <a:pPr lvl="0"/>
            <a:r>
              <a:rPr lang="es-ES" sz="800" dirty="0">
                <a:solidFill>
                  <a:prstClr val="black"/>
                </a:solidFill>
                <a:latin typeface="Helvetica" panose="020B0604020202020204" pitchFamily="34" charset="0"/>
                <a:cs typeface="Helvetica" panose="020B0604020202020204" pitchFamily="34" charset="0"/>
              </a:rPr>
              <a:t>Promedio del largo de la oración: </a:t>
            </a:r>
            <a:r>
              <a:rPr lang="es-ES" sz="800" dirty="0" smtClean="0">
                <a:solidFill>
                  <a:prstClr val="black"/>
                </a:solidFill>
                <a:latin typeface="Helvetica" panose="020B0604020202020204" pitchFamily="34" charset="0"/>
                <a:cs typeface="Helvetica" panose="020B0604020202020204" pitchFamily="34" charset="0"/>
              </a:rPr>
              <a:t>9.21</a:t>
            </a:r>
            <a:endParaRPr lang="es-ES" sz="800" dirty="0">
              <a:solidFill>
                <a:prstClr val="black"/>
              </a:solidFill>
              <a:latin typeface="Helvetica" panose="020B0604020202020204" pitchFamily="34" charset="0"/>
              <a:cs typeface="Helvetica" panose="020B0604020202020204" pitchFamily="34" charset="0"/>
            </a:endParaRPr>
          </a:p>
          <a:p>
            <a:pPr lvl="0"/>
            <a:r>
              <a:rPr lang="es-ES" sz="800" dirty="0">
                <a:solidFill>
                  <a:prstClr val="black"/>
                </a:solidFill>
                <a:latin typeface="Helvetica" panose="020B0604020202020204" pitchFamily="34" charset="0"/>
                <a:cs typeface="Helvetica" panose="020B0604020202020204" pitchFamily="34" charset="0"/>
              </a:rPr>
              <a:t>Promedio de la frecuencia de palabras: </a:t>
            </a:r>
            <a:r>
              <a:rPr lang="es-ES" sz="800" dirty="0" smtClean="0">
                <a:solidFill>
                  <a:prstClr val="black"/>
                </a:solidFill>
                <a:latin typeface="Helvetica" panose="020B0604020202020204" pitchFamily="34" charset="0"/>
                <a:cs typeface="Helvetica" panose="020B0604020202020204" pitchFamily="34" charset="0"/>
              </a:rPr>
              <a:t>3.67</a:t>
            </a:r>
            <a:endParaRPr lang="es-ES" sz="800" dirty="0">
              <a:solidFill>
                <a:prstClr val="black"/>
              </a:solidFill>
              <a:latin typeface="Helvetica" panose="020B0604020202020204" pitchFamily="34" charset="0"/>
              <a:cs typeface="Helvetica" panose="020B0604020202020204" pitchFamily="34" charset="0"/>
            </a:endParaRPr>
          </a:p>
          <a:p>
            <a:pPr lvl="0"/>
            <a:r>
              <a:rPr lang="es-ES" sz="800" dirty="0">
                <a:solidFill>
                  <a:prstClr val="black"/>
                </a:solidFill>
                <a:latin typeface="Helvetica" panose="020B0604020202020204" pitchFamily="34" charset="0"/>
                <a:cs typeface="Helvetica" panose="020B0604020202020204" pitchFamily="34" charset="0"/>
              </a:rPr>
              <a:t>Número de palabras: </a:t>
            </a:r>
            <a:r>
              <a:rPr lang="es-ES" sz="800" dirty="0" smtClean="0">
                <a:solidFill>
                  <a:prstClr val="black"/>
                </a:solidFill>
                <a:latin typeface="Helvetica" panose="020B0604020202020204" pitchFamily="34" charset="0"/>
                <a:cs typeface="Helvetica" panose="020B0604020202020204" pitchFamily="34" charset="0"/>
              </a:rPr>
              <a:t>350</a:t>
            </a:r>
            <a:r>
              <a:rPr lang="es-ES" sz="800" dirty="0">
                <a:solidFill>
                  <a:prstClr val="black"/>
                </a:solidFill>
              </a:rPr>
              <a:t/>
            </a:r>
            <a:br>
              <a:rPr lang="es-ES" sz="800" dirty="0">
                <a:solidFill>
                  <a:prstClr val="black"/>
                </a:solidFill>
              </a:rPr>
            </a:br>
            <a:endParaRPr lang="es-ES_tradnl" sz="800" dirty="0">
              <a:solidFill>
                <a:prstClr val="black"/>
              </a:solidFill>
            </a:endParaRPr>
          </a:p>
        </p:txBody>
      </p:sp>
    </p:spTree>
    <p:extLst>
      <p:ext uri="{BB962C8B-B14F-4D97-AF65-F5344CB8AC3E}">
        <p14:creationId xmlns:p14="http://schemas.microsoft.com/office/powerpoint/2010/main" val="1405707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sp>
        <p:nvSpPr>
          <p:cNvPr id="8" name="Rectangle 7"/>
          <p:cNvSpPr/>
          <p:nvPr/>
        </p:nvSpPr>
        <p:spPr>
          <a:xfrm>
            <a:off x="418947" y="762636"/>
            <a:ext cx="6693927" cy="3226809"/>
          </a:xfrm>
          <a:prstGeom prst="rect">
            <a:avLst/>
          </a:prstGeom>
        </p:spPr>
        <p:txBody>
          <a:bodyPr wrap="square" lIns="101881" tIns="50941" rIns="101881" bIns="50941">
            <a:spAutoFit/>
          </a:bodyPr>
          <a:lstStyle/>
          <a:p>
            <a:pPr marL="342900" indent="-342900">
              <a:buAutoNum type="arabicPeriod"/>
            </a:pPr>
            <a:r>
              <a:rPr lang="es-GT" sz="1700" b="1" dirty="0" smtClean="0">
                <a:latin typeface="Helvetica" pitchFamily="34" charset="0"/>
                <a:cs typeface="Helvetica" pitchFamily="34" charset="0"/>
              </a:rPr>
              <a:t>¿Qué oración resume mejor </a:t>
            </a:r>
            <a:r>
              <a:rPr lang="es-GT" sz="1700" b="1" dirty="0">
                <a:latin typeface="Helvetica" pitchFamily="34" charset="0"/>
                <a:cs typeface="Helvetica" pitchFamily="34" charset="0"/>
              </a:rPr>
              <a:t>lo </a:t>
            </a:r>
            <a:r>
              <a:rPr lang="es-GT" sz="1700" b="1" dirty="0" smtClean="0">
                <a:latin typeface="Helvetica" pitchFamily="34" charset="0"/>
                <a:cs typeface="Helvetica" pitchFamily="34" charset="0"/>
              </a:rPr>
              <a:t>que Dédalo sabía que le podía suceder a Ícaro? </a:t>
            </a:r>
            <a:endParaRPr lang="es-GT" sz="1900" b="1" dirty="0" smtClean="0">
              <a:latin typeface="Helvetica" pitchFamily="34" charset="0"/>
              <a:cs typeface="Helvetica" pitchFamily="34" charset="0"/>
            </a:endParaRPr>
          </a:p>
          <a:p>
            <a:pPr marL="852305" lvl="1" indent="-342900">
              <a:buAutoNum type="arabicPeriod"/>
            </a:pPr>
            <a:endParaRPr lang="es-GT" sz="1900" b="1" dirty="0" smtClean="0">
              <a:latin typeface="Helvetica" pitchFamily="34" charset="0"/>
              <a:cs typeface="Helvetica" pitchFamily="34" charset="0"/>
            </a:endParaRPr>
          </a:p>
          <a:p>
            <a:pPr marL="685800" indent="-288925">
              <a:buFont typeface="+mj-lt"/>
              <a:buAutoNum type="alphaUcPeriod"/>
            </a:pPr>
            <a:r>
              <a:rPr lang="es-GT" sz="1600" dirty="0" smtClean="0">
                <a:latin typeface="Helvetica" pitchFamily="34" charset="0"/>
                <a:cs typeface="Helvetica" pitchFamily="34" charset="0"/>
              </a:rPr>
              <a:t>Él hizo alas de cera.</a:t>
            </a:r>
          </a:p>
          <a:p>
            <a:pPr marL="685800" indent="-288925">
              <a:buFont typeface="+mj-lt"/>
              <a:buAutoNum type="alphaUcPeriod"/>
            </a:pPr>
            <a:endParaRPr lang="es-GT" sz="1800" dirty="0" smtClean="0">
              <a:latin typeface="Helvetica" pitchFamily="34" charset="0"/>
              <a:cs typeface="Helvetica" pitchFamily="34" charset="0"/>
            </a:endParaRPr>
          </a:p>
          <a:p>
            <a:pPr marL="685800" indent="-288925">
              <a:buFont typeface="+mj-lt"/>
              <a:buAutoNum type="alphaUcPeriod"/>
            </a:pPr>
            <a:r>
              <a:rPr lang="es-GT" sz="1600" dirty="0" smtClean="0">
                <a:latin typeface="Helvetica" pitchFamily="34" charset="0"/>
                <a:cs typeface="Helvetica" pitchFamily="34" charset="0"/>
              </a:rPr>
              <a:t>Dédalo le advirtió a su hijo no volar cerca del sol.</a:t>
            </a:r>
          </a:p>
          <a:p>
            <a:pPr marL="685800" indent="-288925">
              <a:buFont typeface="+mj-lt"/>
              <a:buAutoNum type="alphaUcPeriod"/>
            </a:pPr>
            <a:endParaRPr lang="es-GT" sz="1800" dirty="0" smtClean="0">
              <a:latin typeface="Helvetica" pitchFamily="34" charset="0"/>
              <a:cs typeface="Helvetica" pitchFamily="34" charset="0"/>
            </a:endParaRPr>
          </a:p>
          <a:p>
            <a:pPr marL="685800" indent="-288925">
              <a:buFont typeface="+mj-lt"/>
              <a:buAutoNum type="alphaUcPeriod"/>
            </a:pPr>
            <a:r>
              <a:rPr lang="es-GT" sz="1600" dirty="0" smtClean="0">
                <a:latin typeface="Helvetica" pitchFamily="34" charset="0"/>
                <a:cs typeface="Helvetica" pitchFamily="34" charset="0"/>
              </a:rPr>
              <a:t>Ícaro olvidó lo que su padre le había advertido.</a:t>
            </a:r>
          </a:p>
          <a:p>
            <a:pPr marL="685800" indent="-288925">
              <a:buFont typeface="+mj-lt"/>
              <a:buAutoNum type="alphaUcPeriod"/>
            </a:pPr>
            <a:endParaRPr lang="es-GT" sz="1700" dirty="0" smtClean="0">
              <a:latin typeface="Helvetica" pitchFamily="34" charset="0"/>
              <a:cs typeface="Helvetica" pitchFamily="34" charset="0"/>
            </a:endParaRPr>
          </a:p>
          <a:p>
            <a:pPr marL="685800" indent="-288925">
              <a:buFont typeface="+mj-lt"/>
              <a:buAutoNum type="alphaUcPeriod"/>
            </a:pPr>
            <a:r>
              <a:rPr lang="es-GT" sz="1600" dirty="0" smtClean="0">
                <a:latin typeface="Helvetica" pitchFamily="34" charset="0"/>
                <a:cs typeface="Helvetica" pitchFamily="34" charset="0"/>
              </a:rPr>
              <a:t>Ícaro y Dédalo hicieron alas para escapar de la prisión.</a:t>
            </a:r>
          </a:p>
          <a:p>
            <a:pPr marL="605707" indent="-361417">
              <a:buFont typeface="+mj-lt"/>
              <a:buAutoNum type="alphaUcPeriod"/>
            </a:pPr>
            <a:endParaRPr lang="es-GT" sz="1600" dirty="0" smtClean="0">
              <a:latin typeface="Helvetica" pitchFamily="34" charset="0"/>
              <a:cs typeface="Helvetica" pitchFamily="34" charset="0"/>
            </a:endParaRPr>
          </a:p>
          <a:p>
            <a:pPr marL="244290"/>
            <a:endParaRPr lang="es-GT" sz="1600" dirty="0">
              <a:latin typeface="Helvetica" pitchFamily="34" charset="0"/>
              <a:cs typeface="Helvetica"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5387646"/>
              </p:ext>
            </p:extLst>
          </p:nvPr>
        </p:nvGraphicFramePr>
        <p:xfrm>
          <a:off x="5491703" y="3657600"/>
          <a:ext cx="1747297" cy="578358"/>
        </p:xfrm>
        <a:graphic>
          <a:graphicData uri="http://schemas.openxmlformats.org/drawingml/2006/table">
            <a:tbl>
              <a:tblPr/>
              <a:tblGrid>
                <a:gridCol w="1747297"/>
              </a:tblGrid>
              <a:tr h="58212">
                <a:tc>
                  <a:txBody>
                    <a:bodyPr/>
                    <a:lstStyle/>
                    <a:p>
                      <a:pPr marL="0" marR="0" algn="ctr">
                        <a:lnSpc>
                          <a:spcPct val="115000"/>
                        </a:lnSpc>
                        <a:spcBef>
                          <a:spcPts val="0"/>
                        </a:spcBef>
                        <a:spcAft>
                          <a:spcPts val="0"/>
                        </a:spcAft>
                      </a:pPr>
                      <a:r>
                        <a:rPr lang="es-GT" sz="900" b="1" i="1" u="none" noProof="0" dirty="0" smtClean="0">
                          <a:solidFill>
                            <a:srgbClr val="000000"/>
                          </a:solidFill>
                          <a:effectLst/>
                          <a:latin typeface="Calibri"/>
                          <a:ea typeface="Times New Roman"/>
                          <a:cs typeface="Times New Roman"/>
                        </a:rPr>
                        <a:t>Ha</a:t>
                      </a:r>
                      <a:r>
                        <a:rPr lang="es-GT" sz="900" b="1" i="1" u="none" baseline="0" noProof="0" dirty="0" smtClean="0">
                          <a:solidFill>
                            <a:srgbClr val="000000"/>
                          </a:solidFill>
                          <a:effectLst/>
                          <a:latin typeface="Calibri"/>
                          <a:ea typeface="Times New Roman"/>
                          <a:cs typeface="Times New Roman"/>
                        </a:rPr>
                        <a:t>cia</a:t>
                      </a:r>
                      <a:r>
                        <a:rPr lang="es-GT" sz="900" b="1" i="1" u="none" noProof="0" dirty="0" smtClean="0">
                          <a:solidFill>
                            <a:srgbClr val="000000"/>
                          </a:solidFill>
                          <a:effectLst/>
                          <a:latin typeface="Calibri"/>
                          <a:ea typeface="Times New Roman"/>
                          <a:cs typeface="Times New Roman"/>
                        </a:rPr>
                        <a:t> RL.4.1  DOK 2 - Ci</a:t>
                      </a:r>
                      <a:endParaRPr lang="es-GT" sz="900" i="1" u="none" noProof="0" dirty="0">
                        <a:effectLst/>
                        <a:latin typeface="Calibri"/>
                        <a:ea typeface="Calibri"/>
                        <a:cs typeface="Times New Roman"/>
                      </a:endParaRPr>
                    </a:p>
                  </a:txBody>
                  <a:tcPr marL="32626" marR="326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16203">
                <a:tc>
                  <a:txBody>
                    <a:bodyPr/>
                    <a:lstStyle/>
                    <a:p>
                      <a:pPr marL="0" marR="0">
                        <a:lnSpc>
                          <a:spcPct val="115000"/>
                        </a:lnSpc>
                        <a:spcBef>
                          <a:spcPts val="0"/>
                        </a:spcBef>
                        <a:spcAft>
                          <a:spcPts val="1200"/>
                        </a:spcAft>
                      </a:pPr>
                      <a:r>
                        <a:rPr lang="es-419" sz="800" b="1" noProof="0" dirty="0" smtClean="0">
                          <a:solidFill>
                            <a:srgbClr val="000000"/>
                          </a:solidFill>
                          <a:effectLst/>
                          <a:latin typeface="+mn-lt"/>
                          <a:ea typeface="Times New Roman"/>
                          <a:cs typeface="Times New Roman"/>
                        </a:rPr>
                        <a:t>Resume el texto utilizando detalles clave (para mostrar  su comprensión de los detalles clave).</a:t>
                      </a:r>
                      <a:endParaRPr lang="es-GT" sz="800" b="1" noProof="0" dirty="0" smtClean="0">
                        <a:solidFill>
                          <a:srgbClr val="000000"/>
                        </a:solidFill>
                        <a:effectLst/>
                        <a:latin typeface="Calibri"/>
                        <a:ea typeface="Times New Roman"/>
                        <a:cs typeface="Times New Roman"/>
                      </a:endParaRPr>
                    </a:p>
                  </a:txBody>
                  <a:tcPr marL="32626" marR="3262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1" name="Straight Connector 10"/>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69023" y="5334000"/>
            <a:ext cx="6793777" cy="2903644"/>
          </a:xfrm>
          <a:prstGeom prst="rect">
            <a:avLst/>
          </a:prstGeom>
        </p:spPr>
        <p:txBody>
          <a:bodyPr wrap="square" lIns="101881" tIns="50941" rIns="101881" bIns="50941">
            <a:spAutoFit/>
          </a:bodyPr>
          <a:lstStyle/>
          <a:p>
            <a:pPr marL="457200" indent="-457200">
              <a:buAutoNum type="arabicPeriod" startAt="2"/>
            </a:pPr>
            <a:r>
              <a:rPr lang="es-GT" sz="1700" b="1" dirty="0" smtClean="0">
                <a:latin typeface="Helvetica" pitchFamily="34" charset="0"/>
                <a:cs typeface="Helvetica" pitchFamily="34" charset="0"/>
              </a:rPr>
              <a:t>Basado en las creencias de aquel tiempo, ¿por qué el autor dijo que “la gente no sabía cuán lejos estaba el sol”?</a:t>
            </a:r>
          </a:p>
          <a:p>
            <a:pPr marL="457200" indent="-457200">
              <a:buAutoNum type="arabicPeriod" startAt="2"/>
            </a:pPr>
            <a:endParaRPr lang="es-GT" sz="1900" dirty="0" smtClean="0">
              <a:latin typeface="Helvetica" pitchFamily="34" charset="0"/>
              <a:cs typeface="Helvetica" pitchFamily="34" charset="0"/>
            </a:endParaRPr>
          </a:p>
          <a:p>
            <a:pPr marL="746125" indent="-288925">
              <a:buFont typeface="+mj-lt"/>
              <a:buAutoNum type="alphaUcPeriod"/>
            </a:pPr>
            <a:r>
              <a:rPr lang="es-GT" sz="1600" dirty="0" smtClean="0">
                <a:latin typeface="Helvetica" pitchFamily="34" charset="0"/>
                <a:cs typeface="Helvetica" pitchFamily="34" charset="0"/>
              </a:rPr>
              <a:t>Dédalo no quería que su hijo volara muy cerca del sol. </a:t>
            </a:r>
          </a:p>
          <a:p>
            <a:pPr marL="746125" indent="-288925">
              <a:buFont typeface="+mj-lt"/>
              <a:buAutoNum type="alphaUcPeriod"/>
            </a:pPr>
            <a:endParaRPr lang="es-GT" sz="1600" dirty="0" smtClean="0">
              <a:latin typeface="Helvetica" pitchFamily="34" charset="0"/>
              <a:cs typeface="Helvetica" pitchFamily="34" charset="0"/>
            </a:endParaRPr>
          </a:p>
          <a:p>
            <a:pPr marL="746125" indent="-288925">
              <a:buFont typeface="+mj-lt"/>
              <a:buAutoNum type="alphaUcPeriod"/>
            </a:pPr>
            <a:r>
              <a:rPr lang="es-GT" sz="1600" dirty="0" smtClean="0">
                <a:latin typeface="Helvetica" pitchFamily="34" charset="0"/>
                <a:cs typeface="Helvetica" pitchFamily="34" charset="0"/>
              </a:rPr>
              <a:t>Sus alas podrían llevarlos a muchos lugares.  </a:t>
            </a:r>
          </a:p>
          <a:p>
            <a:pPr marL="746125" indent="-288925">
              <a:buFont typeface="+mj-lt"/>
              <a:buAutoNum type="alphaUcPeriod"/>
            </a:pPr>
            <a:endParaRPr lang="es-GT" sz="1600" dirty="0" smtClean="0">
              <a:latin typeface="Helvetica" pitchFamily="34" charset="0"/>
              <a:cs typeface="Helvetica" pitchFamily="34" charset="0"/>
            </a:endParaRPr>
          </a:p>
          <a:p>
            <a:pPr marL="746125" indent="-288925">
              <a:buFont typeface="+mj-lt"/>
              <a:buAutoNum type="alphaUcPeriod"/>
            </a:pPr>
            <a:r>
              <a:rPr lang="es-GT" sz="1600" dirty="0" smtClean="0">
                <a:latin typeface="Helvetica" pitchFamily="34" charset="0"/>
                <a:cs typeface="Helvetica" pitchFamily="34" charset="0"/>
              </a:rPr>
              <a:t>La gente en Grecia pensaba que era posible volar muy cerca del sol. </a:t>
            </a:r>
          </a:p>
          <a:p>
            <a:pPr marL="746125" indent="-288925">
              <a:buFont typeface="+mj-lt"/>
              <a:buAutoNum type="alphaUcPeriod"/>
            </a:pPr>
            <a:endParaRPr lang="es-GT" sz="1700" dirty="0" smtClean="0">
              <a:latin typeface="Helvetica" pitchFamily="34" charset="0"/>
              <a:cs typeface="Helvetica" pitchFamily="34" charset="0"/>
            </a:endParaRPr>
          </a:p>
          <a:p>
            <a:pPr marL="746125" indent="-288925">
              <a:buFont typeface="+mj-lt"/>
              <a:buAutoNum type="alphaUcPeriod"/>
            </a:pPr>
            <a:r>
              <a:rPr lang="es-GT" sz="1600" dirty="0" smtClean="0">
                <a:latin typeface="Helvetica" pitchFamily="34" charset="0"/>
                <a:cs typeface="Helvetica" pitchFamily="34" charset="0"/>
              </a:rPr>
              <a:t>El sol estaba muy caliente en Grecia durante el verano.</a:t>
            </a:r>
            <a:endParaRPr lang="es-GT" sz="1600" dirty="0">
              <a:latin typeface="Helvetica" pitchFamily="34" charset="0"/>
              <a:cs typeface="Helvetica"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44270026"/>
              </p:ext>
            </p:extLst>
          </p:nvPr>
        </p:nvGraphicFramePr>
        <p:xfrm>
          <a:off x="5257800" y="8593401"/>
          <a:ext cx="1981200" cy="578358"/>
        </p:xfrm>
        <a:graphic>
          <a:graphicData uri="http://schemas.openxmlformats.org/drawingml/2006/table">
            <a:tbl>
              <a:tblPr/>
              <a:tblGrid>
                <a:gridCol w="1981200"/>
              </a:tblGrid>
              <a:tr h="76200">
                <a:tc>
                  <a:txBody>
                    <a:bodyPr/>
                    <a:lstStyle/>
                    <a:p>
                      <a:pPr marL="0" marR="0" algn="ctr">
                        <a:lnSpc>
                          <a:spcPct val="115000"/>
                        </a:lnSpc>
                        <a:spcBef>
                          <a:spcPts val="0"/>
                        </a:spcBef>
                        <a:spcAft>
                          <a:spcPts val="0"/>
                        </a:spcAft>
                      </a:pPr>
                      <a:r>
                        <a:rPr lang="es-GT" sz="900" b="1" i="1" noProof="0" dirty="0" smtClean="0">
                          <a:solidFill>
                            <a:srgbClr val="000000"/>
                          </a:solidFill>
                          <a:effectLst/>
                          <a:latin typeface="Calibri"/>
                          <a:ea typeface="Times New Roman"/>
                          <a:cs typeface="Times New Roman"/>
                        </a:rPr>
                        <a:t>Hacia RL.4.1  DOK 2 - Cl</a:t>
                      </a:r>
                      <a:endParaRPr lang="es-GT" sz="900" i="1" noProof="0" dirty="0">
                        <a:effectLst/>
                        <a:latin typeface="Calibri"/>
                        <a:ea typeface="Calibri"/>
                        <a:cs typeface="Times New Roman"/>
                      </a:endParaRPr>
                    </a:p>
                  </a:txBody>
                  <a:tcPr marL="32626" marR="326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34191">
                <a:tc>
                  <a:txBody>
                    <a:bodyPr/>
                    <a:lstStyle/>
                    <a:p>
                      <a:pPr marL="0" marR="0">
                        <a:lnSpc>
                          <a:spcPct val="115000"/>
                        </a:lnSpc>
                        <a:spcBef>
                          <a:spcPts val="0"/>
                        </a:spcBef>
                        <a:spcAft>
                          <a:spcPts val="0"/>
                        </a:spcAft>
                      </a:pPr>
                      <a:r>
                        <a:rPr lang="es-419" sz="800" b="1" noProof="0" dirty="0" smtClean="0">
                          <a:effectLst/>
                          <a:latin typeface="+mn-lt"/>
                          <a:ea typeface="Calibri"/>
                          <a:cs typeface="Helvetica"/>
                        </a:rPr>
                        <a:t>Hace  y explica inferencias del texto utilizando detalles clave y ejemplos como evidencia.</a:t>
                      </a:r>
                      <a:endParaRPr lang="es-GT" sz="800" b="1" noProof="0" dirty="0" smtClean="0">
                        <a:effectLst/>
                        <a:latin typeface="Calibri"/>
                        <a:ea typeface="Calibri"/>
                        <a:cs typeface="Helvetica"/>
                      </a:endParaRPr>
                    </a:p>
                  </a:txBody>
                  <a:tcPr marL="32626" marR="3262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8" name="Oval 27"/>
          <p:cNvSpPr/>
          <p:nvPr/>
        </p:nvSpPr>
        <p:spPr>
          <a:xfrm>
            <a:off x="553873" y="16380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557212" y="21365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557212" y="26374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57212" y="31353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2" name="Group 1"/>
          <p:cNvGrpSpPr/>
          <p:nvPr/>
        </p:nvGrpSpPr>
        <p:grpSpPr>
          <a:xfrm>
            <a:off x="540064" y="6214027"/>
            <a:ext cx="256697" cy="1923217"/>
            <a:chOff x="553873" y="6407369"/>
            <a:chExt cx="256697" cy="1923217"/>
          </a:xfrm>
        </p:grpSpPr>
        <p:sp>
          <p:nvSpPr>
            <p:cNvPr id="25" name="Oval 24"/>
            <p:cNvSpPr/>
            <p:nvPr/>
          </p:nvSpPr>
          <p:spPr>
            <a:xfrm>
              <a:off x="553873" y="68955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567682" y="735416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567682" y="80911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553873" y="64073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4079644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sp>
        <p:nvSpPr>
          <p:cNvPr id="7" name="Rectangle 6"/>
          <p:cNvSpPr/>
          <p:nvPr/>
        </p:nvSpPr>
        <p:spPr>
          <a:xfrm>
            <a:off x="634088" y="5494489"/>
            <a:ext cx="6452512" cy="3165254"/>
          </a:xfrm>
          <a:prstGeom prst="rect">
            <a:avLst/>
          </a:prstGeom>
        </p:spPr>
        <p:txBody>
          <a:bodyPr wrap="square" lIns="101881" tIns="50941" rIns="101881" bIns="50941">
            <a:spAutoFit/>
          </a:bodyPr>
          <a:lstStyle/>
          <a:p>
            <a:pPr marL="361417" indent="-361417">
              <a:buFont typeface="+mj-lt"/>
              <a:buAutoNum type="arabicPeriod" startAt="4"/>
            </a:pPr>
            <a:r>
              <a:rPr lang="es-GT" sz="1700" b="1" dirty="0" smtClean="0">
                <a:latin typeface="Helvetica" pitchFamily="34" charset="0"/>
                <a:cs typeface="Helvetica" pitchFamily="34" charset="0"/>
              </a:rPr>
              <a:t>¿Qué detalle clave apoya más la idea central del mito </a:t>
            </a:r>
            <a:r>
              <a:rPr lang="es-GT" sz="1700" b="1" i="1" u="sng" dirty="0" smtClean="0">
                <a:latin typeface="Helvetica" pitchFamily="34" charset="0"/>
                <a:cs typeface="Helvetica" pitchFamily="34" charset="0"/>
              </a:rPr>
              <a:t>Un vuelo orgulloso</a:t>
            </a:r>
            <a:r>
              <a:rPr lang="es-GT" sz="1700" b="1" i="1" dirty="0" smtClean="0">
                <a:latin typeface="Helvetica" pitchFamily="34" charset="0"/>
                <a:cs typeface="Helvetica" pitchFamily="34" charset="0"/>
              </a:rPr>
              <a:t>?</a:t>
            </a:r>
            <a:r>
              <a:rPr lang="es-GT" sz="1700" b="1" dirty="0" smtClean="0">
                <a:latin typeface="Helvetica" pitchFamily="34" charset="0"/>
                <a:cs typeface="Helvetica" pitchFamily="34" charset="0"/>
              </a:rPr>
              <a:t> </a:t>
            </a:r>
          </a:p>
          <a:p>
            <a:pPr marL="361417" indent="-361417">
              <a:buFont typeface="+mj-lt"/>
              <a:buAutoNum type="arabicPeriod" startAt="4"/>
            </a:pPr>
            <a:endParaRPr lang="es-GT" sz="1900" dirty="0" smtClean="0">
              <a:latin typeface="Helvetica" pitchFamily="34" charset="0"/>
              <a:cs typeface="Helvetica" pitchFamily="34" charset="0"/>
            </a:endParaRPr>
          </a:p>
          <a:p>
            <a:pPr marL="625475" indent="-336550">
              <a:buFont typeface="+mj-lt"/>
              <a:buAutoNum type="alphaUcPeriod"/>
            </a:pPr>
            <a:r>
              <a:rPr lang="es-GT" sz="1600" dirty="0" smtClean="0">
                <a:latin typeface="Helvetica" pitchFamily="34" charset="0"/>
                <a:cs typeface="Helvetica" pitchFamily="34" charset="0"/>
              </a:rPr>
              <a:t>El padre de Ícaro era un inventor. </a:t>
            </a:r>
          </a:p>
          <a:p>
            <a:pPr marL="625475" indent="-336550">
              <a:buFont typeface="+mj-lt"/>
              <a:buAutoNum type="alphaUcPeriod"/>
            </a:pPr>
            <a:endParaRPr lang="es-GT" sz="1600" dirty="0" smtClean="0">
              <a:latin typeface="Helvetica" pitchFamily="34" charset="0"/>
              <a:cs typeface="Helvetica" pitchFamily="34" charset="0"/>
            </a:endParaRPr>
          </a:p>
          <a:p>
            <a:pPr marL="625475" indent="-336550">
              <a:buFont typeface="+mj-lt"/>
              <a:buAutoNum type="alphaUcPeriod"/>
            </a:pPr>
            <a:r>
              <a:rPr lang="es-GT" sz="1600" dirty="0" smtClean="0">
                <a:latin typeface="Helvetica" pitchFamily="34" charset="0"/>
                <a:cs typeface="Helvetica" pitchFamily="34" charset="0"/>
              </a:rPr>
              <a:t>Las alas de cera no son seguras. </a:t>
            </a:r>
          </a:p>
          <a:p>
            <a:pPr marL="625475" indent="-336550">
              <a:buFont typeface="+mj-lt"/>
              <a:buAutoNum type="alphaUcPeriod"/>
            </a:pPr>
            <a:endParaRPr lang="es-GT" sz="1600" dirty="0" smtClean="0">
              <a:latin typeface="Helvetica" pitchFamily="34" charset="0"/>
              <a:cs typeface="Helvetica" pitchFamily="34" charset="0"/>
            </a:endParaRPr>
          </a:p>
          <a:p>
            <a:pPr marL="625475" indent="-336550">
              <a:buFont typeface="+mj-lt"/>
              <a:buAutoNum type="alphaUcPeriod"/>
            </a:pPr>
            <a:r>
              <a:rPr lang="es-GT" sz="1600" dirty="0" smtClean="0">
                <a:latin typeface="Helvetica" pitchFamily="34" charset="0"/>
                <a:cs typeface="Helvetica" pitchFamily="34" charset="0"/>
              </a:rPr>
              <a:t>Las plumas se despegaron de las alas de Ícaro. </a:t>
            </a:r>
          </a:p>
          <a:p>
            <a:pPr marL="625475" indent="-336550">
              <a:buFont typeface="+mj-lt"/>
              <a:buAutoNum type="alphaUcPeriod"/>
            </a:pPr>
            <a:endParaRPr lang="es-GT" sz="1400" dirty="0" smtClean="0">
              <a:latin typeface="Helvetica" pitchFamily="34" charset="0"/>
              <a:cs typeface="Helvetica" pitchFamily="34" charset="0"/>
            </a:endParaRPr>
          </a:p>
          <a:p>
            <a:pPr marL="625475" indent="-336550">
              <a:buFont typeface="+mj-lt"/>
              <a:buAutoNum type="alphaUcPeriod"/>
            </a:pPr>
            <a:r>
              <a:rPr lang="es-GT" sz="1600" dirty="0" smtClean="0">
                <a:latin typeface="Helvetica" pitchFamily="34" charset="0"/>
                <a:cs typeface="Helvetica" pitchFamily="34" charset="0"/>
              </a:rPr>
              <a:t>Ícaro olvidó escuchar a su padre. </a:t>
            </a:r>
          </a:p>
          <a:p>
            <a:pPr marL="478542"/>
            <a:endParaRPr lang="en-US" sz="1700" dirty="0">
              <a:latin typeface="Helvetica" pitchFamily="34" charset="0"/>
              <a:cs typeface="Helvetica" pitchFamily="34" charset="0"/>
            </a:endParaRPr>
          </a:p>
          <a:p>
            <a:pPr marL="839959" indent="-361417">
              <a:buFont typeface="+mj-lt"/>
              <a:buAutoNum type="alphaUcPeriod"/>
            </a:pPr>
            <a:endParaRPr lang="en-US" sz="1700" dirty="0">
              <a:latin typeface="Helvetica" pitchFamily="34" charset="0"/>
              <a:cs typeface="Helvetica"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405072673"/>
              </p:ext>
            </p:extLst>
          </p:nvPr>
        </p:nvGraphicFramePr>
        <p:xfrm>
          <a:off x="5334000" y="8610600"/>
          <a:ext cx="1752600" cy="788670"/>
        </p:xfrm>
        <a:graphic>
          <a:graphicData uri="http://schemas.openxmlformats.org/drawingml/2006/table">
            <a:tbl>
              <a:tblPr/>
              <a:tblGrid>
                <a:gridCol w="1752600"/>
              </a:tblGrid>
              <a:tr h="119072">
                <a:tc>
                  <a:txBody>
                    <a:bodyPr/>
                    <a:lstStyle/>
                    <a:p>
                      <a:pPr marL="0" marR="0" algn="ctr">
                        <a:lnSpc>
                          <a:spcPct val="115000"/>
                        </a:lnSpc>
                        <a:spcBef>
                          <a:spcPts val="0"/>
                        </a:spcBef>
                        <a:spcAft>
                          <a:spcPts val="0"/>
                        </a:spcAft>
                      </a:pPr>
                      <a:r>
                        <a:rPr lang="es-GT" sz="900" b="1" i="1" noProof="0" dirty="0" smtClean="0">
                          <a:solidFill>
                            <a:srgbClr val="000000"/>
                          </a:solidFill>
                          <a:effectLst/>
                          <a:latin typeface="Calibri"/>
                          <a:ea typeface="Times New Roman"/>
                          <a:cs typeface="Times New Roman"/>
                        </a:rPr>
                        <a:t>Hacia RL.4.2   DOK 2 - Cl</a:t>
                      </a:r>
                      <a:endParaRPr lang="es-GT" sz="900" i="1" noProof="0" dirty="0">
                        <a:effectLst/>
                        <a:latin typeface="Calibri"/>
                        <a:ea typeface="Calibri"/>
                        <a:cs typeface="Times New Roman"/>
                      </a:endParaRPr>
                    </a:p>
                  </a:txBody>
                  <a:tcPr marL="32904" marR="3290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37477">
                <a:tc>
                  <a:txBody>
                    <a:bodyPr/>
                    <a:lstStyle/>
                    <a:p>
                      <a:pPr marL="0" marR="0" algn="l">
                        <a:lnSpc>
                          <a:spcPct val="115000"/>
                        </a:lnSpc>
                        <a:spcBef>
                          <a:spcPts val="0"/>
                        </a:spcBef>
                        <a:spcAft>
                          <a:spcPts val="0"/>
                        </a:spcAft>
                      </a:pPr>
                      <a:r>
                        <a:rPr lang="es-419" sz="900" b="1" noProof="0" dirty="0" smtClean="0">
                          <a:solidFill>
                            <a:srgbClr val="000000"/>
                          </a:solidFill>
                          <a:effectLst/>
                          <a:latin typeface="+mn-lt"/>
                          <a:ea typeface="Times New Roman"/>
                          <a:cs typeface="Times New Roman"/>
                        </a:rPr>
                        <a:t>Localiza ideas centrales específicas (detalles clave) que apoyan un tema en un cuento, drama o poema.</a:t>
                      </a:r>
                      <a:endParaRPr lang="es-GT" sz="900" b="1" noProof="0" dirty="0" smtClean="0">
                        <a:solidFill>
                          <a:srgbClr val="000000"/>
                        </a:solidFill>
                        <a:effectLst/>
                        <a:latin typeface="Calibri"/>
                        <a:ea typeface="Times New Roman"/>
                        <a:cs typeface="Times New Roman"/>
                      </a:endParaRPr>
                    </a:p>
                  </a:txBody>
                  <a:tcPr marR="3290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ext uri="{D42A27DB-BD31-4B8C-83A1-F6EECF244321}">
                <p14:modId xmlns:p14="http://schemas.microsoft.com/office/powerpoint/2010/main" val="1252888627"/>
              </p:ext>
            </p:extLst>
          </p:nvPr>
        </p:nvGraphicFramePr>
        <p:xfrm>
          <a:off x="5334000" y="3657600"/>
          <a:ext cx="1600200" cy="481746"/>
        </p:xfrm>
        <a:graphic>
          <a:graphicData uri="http://schemas.openxmlformats.org/drawingml/2006/table">
            <a:tbl>
              <a:tblPr/>
              <a:tblGrid>
                <a:gridCol w="1600200"/>
              </a:tblGrid>
              <a:tr h="66021">
                <a:tc>
                  <a:txBody>
                    <a:bodyPr/>
                    <a:lstStyle/>
                    <a:p>
                      <a:pPr marL="0" marR="0" algn="ctr">
                        <a:lnSpc>
                          <a:spcPct val="115000"/>
                        </a:lnSpc>
                        <a:spcBef>
                          <a:spcPts val="0"/>
                        </a:spcBef>
                        <a:spcAft>
                          <a:spcPts val="0"/>
                        </a:spcAft>
                      </a:pPr>
                      <a:r>
                        <a:rPr lang="es-GT" sz="900" b="1" i="1" noProof="0" dirty="0" smtClean="0">
                          <a:solidFill>
                            <a:srgbClr val="000000"/>
                          </a:solidFill>
                          <a:latin typeface="+mn-lt"/>
                          <a:ea typeface="Times New Roman"/>
                          <a:cs typeface="Times New Roman"/>
                        </a:rPr>
                        <a:t>Hacia RL.4.2      DOK  2 - Ch</a:t>
                      </a:r>
                      <a:endParaRPr lang="es-GT" sz="900" b="1" i="1" noProof="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24012">
                <a:tc>
                  <a:txBody>
                    <a:bodyPr/>
                    <a:lstStyle/>
                    <a:p>
                      <a:pPr marL="0" marR="0" algn="l">
                        <a:lnSpc>
                          <a:spcPct val="115000"/>
                        </a:lnSpc>
                        <a:spcBef>
                          <a:spcPts val="0"/>
                        </a:spcBef>
                        <a:spcAft>
                          <a:spcPts val="0"/>
                        </a:spcAft>
                      </a:pPr>
                      <a:r>
                        <a:rPr lang="es-419" sz="900" b="1" noProof="0" dirty="0" smtClean="0">
                          <a:solidFill>
                            <a:srgbClr val="000000"/>
                          </a:solidFill>
                          <a:effectLst/>
                          <a:latin typeface="+mn-lt"/>
                          <a:ea typeface="Times New Roman"/>
                          <a:cs typeface="Times New Roman"/>
                        </a:rPr>
                        <a:t>Identifica el tema del cuento, drama o poema. </a:t>
                      </a:r>
                      <a:endParaRPr lang="es-GT" sz="900" b="1" noProof="0" dirty="0" smtClean="0">
                        <a:solidFill>
                          <a:srgbClr val="000000"/>
                        </a:solidFill>
                        <a:effectLst/>
                        <a:latin typeface="+mn-lt"/>
                        <a:ea typeface="Times New Roman"/>
                        <a:cs typeface="Times New Roman"/>
                      </a:endParaRP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0" name="Rectangle 19"/>
          <p:cNvSpPr/>
          <p:nvPr/>
        </p:nvSpPr>
        <p:spPr>
          <a:xfrm>
            <a:off x="521470" y="524168"/>
            <a:ext cx="6641330" cy="2334257"/>
          </a:xfrm>
          <a:prstGeom prst="rect">
            <a:avLst/>
          </a:prstGeom>
        </p:spPr>
        <p:txBody>
          <a:bodyPr wrap="square" lIns="101881" tIns="50941" rIns="101881" bIns="50941">
            <a:spAutoFit/>
          </a:bodyPr>
          <a:lstStyle/>
          <a:p>
            <a:r>
              <a:rPr lang="es-GT" sz="1700" b="1" dirty="0" smtClean="0">
                <a:latin typeface="Helvetica" pitchFamily="34" charset="0"/>
                <a:cs typeface="Helvetica" pitchFamily="34" charset="0"/>
              </a:rPr>
              <a:t>3.  ¿Qué título resumiría mejor el tema en este mito? </a:t>
            </a:r>
          </a:p>
          <a:p>
            <a:endParaRPr lang="es-GT" sz="1600" dirty="0" smtClean="0">
              <a:latin typeface="Helvetica" pitchFamily="34" charset="0"/>
              <a:cs typeface="Helvetica" pitchFamily="34" charset="0"/>
            </a:endParaRPr>
          </a:p>
          <a:p>
            <a:pPr marL="746125" indent="-360363">
              <a:buFont typeface="+mj-lt"/>
              <a:buAutoNum type="alphaUcPeriod"/>
            </a:pPr>
            <a:r>
              <a:rPr lang="es-GT" sz="1600" dirty="0" smtClean="0">
                <a:latin typeface="Helvetica" pitchFamily="34" charset="0"/>
                <a:cs typeface="Helvetica" pitchFamily="34" charset="0"/>
              </a:rPr>
              <a:t>Maneras de hacer alas de cera</a:t>
            </a:r>
          </a:p>
          <a:p>
            <a:pPr marL="746125" indent="-360363">
              <a:buFont typeface="+mj-lt"/>
              <a:buAutoNum type="alphaUcPeriod"/>
            </a:pPr>
            <a:endParaRPr lang="es-GT" sz="1600" dirty="0" smtClean="0">
              <a:latin typeface="Helvetica" pitchFamily="34" charset="0"/>
              <a:cs typeface="Helvetica" pitchFamily="34" charset="0"/>
            </a:endParaRPr>
          </a:p>
          <a:p>
            <a:pPr marL="746125" indent="-360363">
              <a:buFont typeface="+mj-lt"/>
              <a:buAutoNum type="alphaUcPeriod"/>
            </a:pPr>
            <a:r>
              <a:rPr lang="es-GT" sz="1600" dirty="0" smtClean="0">
                <a:latin typeface="Helvetica" pitchFamily="34" charset="0"/>
                <a:cs typeface="Helvetica" pitchFamily="34" charset="0"/>
              </a:rPr>
              <a:t>Las lecciones de Dédalo </a:t>
            </a:r>
          </a:p>
          <a:p>
            <a:pPr marL="746125" indent="-360363">
              <a:buFont typeface="+mj-lt"/>
              <a:buAutoNum type="alphaUcPeriod"/>
            </a:pPr>
            <a:endParaRPr lang="es-GT" sz="1600" dirty="0" smtClean="0">
              <a:latin typeface="Helvetica" pitchFamily="34" charset="0"/>
              <a:cs typeface="Helvetica" pitchFamily="34" charset="0"/>
            </a:endParaRPr>
          </a:p>
          <a:p>
            <a:pPr marL="746125" indent="-360363">
              <a:buFont typeface="+mj-lt"/>
              <a:buAutoNum type="alphaUcPeriod"/>
            </a:pPr>
            <a:r>
              <a:rPr lang="es-GT" sz="1600" dirty="0" smtClean="0">
                <a:latin typeface="Helvetica" pitchFamily="34" charset="0"/>
                <a:cs typeface="Helvetica" pitchFamily="34" charset="0"/>
              </a:rPr>
              <a:t>Cómo escapar de la prisión</a:t>
            </a:r>
          </a:p>
          <a:p>
            <a:pPr marL="746125" indent="-360363">
              <a:buFont typeface="+mj-lt"/>
              <a:buAutoNum type="alphaUcPeriod"/>
            </a:pPr>
            <a:endParaRPr lang="es-GT" sz="1700" dirty="0" smtClean="0">
              <a:latin typeface="Helvetica" pitchFamily="34" charset="0"/>
              <a:cs typeface="Helvetica" pitchFamily="34" charset="0"/>
            </a:endParaRPr>
          </a:p>
          <a:p>
            <a:pPr marL="746125" indent="-360363">
              <a:buFont typeface="+mj-lt"/>
              <a:buAutoNum type="alphaUcPeriod"/>
            </a:pPr>
            <a:r>
              <a:rPr lang="es-GT" sz="1600" dirty="0" smtClean="0">
                <a:latin typeface="Helvetica" pitchFamily="34" charset="0"/>
                <a:cs typeface="Helvetica" pitchFamily="34" charset="0"/>
              </a:rPr>
              <a:t>La experiencia de Ícaro</a:t>
            </a:r>
            <a:endParaRPr lang="es-GT" sz="1600" dirty="0">
              <a:latin typeface="Helvetica" pitchFamily="34" charset="0"/>
              <a:cs typeface="Helvetica" pitchFamily="34" charset="0"/>
            </a:endParaRPr>
          </a:p>
        </p:txBody>
      </p:sp>
      <p:grpSp>
        <p:nvGrpSpPr>
          <p:cNvPr id="2" name="Group 1"/>
          <p:cNvGrpSpPr/>
          <p:nvPr/>
        </p:nvGrpSpPr>
        <p:grpSpPr>
          <a:xfrm>
            <a:off x="634088" y="1096557"/>
            <a:ext cx="248743" cy="1713496"/>
            <a:chOff x="748736" y="1066800"/>
            <a:chExt cx="248743" cy="1713496"/>
          </a:xfrm>
        </p:grpSpPr>
        <p:sp>
          <p:nvSpPr>
            <p:cNvPr id="21" name="Oval 20"/>
            <p:cNvSpPr/>
            <p:nvPr/>
          </p:nvSpPr>
          <p:spPr>
            <a:xfrm>
              <a:off x="751524" y="1066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754591" y="15626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748736" y="20723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54591" y="25408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3" name="Group 2"/>
          <p:cNvGrpSpPr/>
          <p:nvPr/>
        </p:nvGrpSpPr>
        <p:grpSpPr>
          <a:xfrm>
            <a:off x="634088" y="6389718"/>
            <a:ext cx="263357" cy="1630365"/>
            <a:chOff x="748630" y="6381521"/>
            <a:chExt cx="263357" cy="1630365"/>
          </a:xfrm>
        </p:grpSpPr>
        <p:sp>
          <p:nvSpPr>
            <p:cNvPr id="11" name="Oval 10"/>
            <p:cNvSpPr/>
            <p:nvPr/>
          </p:nvSpPr>
          <p:spPr>
            <a:xfrm>
              <a:off x="769099" y="63815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51016" y="68459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48630" y="7772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754591" y="7315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1957401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5524"/>
            <a:ext cx="6696075" cy="3380697"/>
          </a:xfrm>
          <a:prstGeom prst="rect">
            <a:avLst/>
          </a:prstGeom>
          <a:noFill/>
          <a:ln>
            <a:noFill/>
          </a:ln>
        </p:spPr>
        <p:txBody>
          <a:bodyPr wrap="square" lIns="101881" tIns="50941" rIns="101881" bIns="50941">
            <a:spAutoFit/>
          </a:bodyPr>
          <a:lstStyle/>
          <a:p>
            <a:pPr marL="396875" indent="-342900">
              <a:buAutoNum type="arabicPeriod" startAt="5"/>
            </a:pPr>
            <a:r>
              <a:rPr lang="es-GT" sz="1700" b="1" dirty="0" smtClean="0">
                <a:latin typeface="Helvetica" pitchFamily="34" charset="0"/>
                <a:cs typeface="Helvetica" pitchFamily="34" charset="0"/>
              </a:rPr>
              <a:t>¿Cuál es la mejor descripción del ambiente/escenario</a:t>
            </a:r>
            <a:r>
              <a:rPr lang="es-GT" sz="1700" b="1" dirty="0" smtClean="0">
                <a:solidFill>
                  <a:srgbClr val="FF0000"/>
                </a:solidFill>
                <a:latin typeface="Helvetica" pitchFamily="34" charset="0"/>
                <a:cs typeface="Helvetica" pitchFamily="34" charset="0"/>
              </a:rPr>
              <a:t> </a:t>
            </a:r>
            <a:r>
              <a:rPr lang="es-GT" sz="1700" b="1" dirty="0" smtClean="0">
                <a:latin typeface="Helvetica" pitchFamily="34" charset="0"/>
                <a:cs typeface="Helvetica" pitchFamily="34" charset="0"/>
              </a:rPr>
              <a:t>de </a:t>
            </a:r>
            <a:r>
              <a:rPr lang="es-GT" sz="1700" b="1" i="1" u="sng" dirty="0" smtClean="0">
                <a:latin typeface="Helvetica" pitchFamily="34" charset="0"/>
                <a:cs typeface="Helvetica" pitchFamily="34" charset="0"/>
              </a:rPr>
              <a:t>Un vuelo orgulloso</a:t>
            </a:r>
            <a:r>
              <a:rPr lang="es-GT" sz="1700" b="1" dirty="0" smtClean="0">
                <a:latin typeface="Helvetica" pitchFamily="34" charset="0"/>
                <a:cs typeface="Helvetica" pitchFamily="34" charset="0"/>
              </a:rPr>
              <a:t>? </a:t>
            </a:r>
          </a:p>
          <a:p>
            <a:pPr marL="361417" indent="-361417"/>
            <a:r>
              <a:rPr lang="es-GT" sz="1900" dirty="0" smtClean="0">
                <a:latin typeface="Helvetica" pitchFamily="34" charset="0"/>
                <a:cs typeface="Helvetica" pitchFamily="34" charset="0"/>
              </a:rPr>
              <a:t>		</a:t>
            </a:r>
          </a:p>
          <a:p>
            <a:pPr marL="736600" indent="-273050">
              <a:buFont typeface="+mj-lt"/>
              <a:buAutoNum type="alphaUcPeriod"/>
            </a:pPr>
            <a:r>
              <a:rPr lang="es-GT" sz="1600" dirty="0" smtClean="0">
                <a:latin typeface="Helvetica" pitchFamily="34" charset="0"/>
                <a:cs typeface="Helvetica" pitchFamily="34" charset="0"/>
              </a:rPr>
              <a:t>La gente en Grecia con frecuencia inventaba mitos. </a:t>
            </a:r>
          </a:p>
          <a:p>
            <a:pPr marL="736600" indent="-273050">
              <a:buFont typeface="+mj-lt"/>
              <a:buAutoNum type="alphaUcPeriod"/>
            </a:pPr>
            <a:endParaRPr lang="es-GT" sz="1600" dirty="0" smtClean="0">
              <a:latin typeface="Helvetica" pitchFamily="34" charset="0"/>
              <a:cs typeface="Helvetica" pitchFamily="34" charset="0"/>
            </a:endParaRPr>
          </a:p>
          <a:p>
            <a:pPr marL="736600" indent="-273050">
              <a:buFont typeface="+mj-lt"/>
              <a:buAutoNum type="alphaUcPeriod"/>
            </a:pPr>
            <a:r>
              <a:rPr lang="es-GT" sz="1600" dirty="0" smtClean="0">
                <a:latin typeface="Helvetica" pitchFamily="34" charset="0"/>
                <a:cs typeface="Helvetica" pitchFamily="34" charset="0"/>
              </a:rPr>
              <a:t>El ambiente/escenario era una prisión con muros altos en una isla rodeada de aguas.  </a:t>
            </a:r>
          </a:p>
          <a:p>
            <a:pPr marL="736600" indent="-273050">
              <a:buFont typeface="+mj-lt"/>
              <a:buAutoNum type="alphaUcPeriod"/>
            </a:pPr>
            <a:endParaRPr lang="es-GT" sz="1600" dirty="0" smtClean="0">
              <a:latin typeface="Helvetica" pitchFamily="34" charset="0"/>
              <a:cs typeface="Helvetica" pitchFamily="34" charset="0"/>
            </a:endParaRPr>
          </a:p>
          <a:p>
            <a:pPr marL="736600" indent="-273050">
              <a:buFont typeface="+mj-lt"/>
              <a:buAutoNum type="alphaUcPeriod"/>
            </a:pPr>
            <a:r>
              <a:rPr lang="es-GT" sz="1600" dirty="0" smtClean="0">
                <a:latin typeface="Helvetica" pitchFamily="34" charset="0"/>
                <a:cs typeface="Helvetica" pitchFamily="34" charset="0"/>
              </a:rPr>
              <a:t>La gente quería volar como las aves. </a:t>
            </a:r>
          </a:p>
          <a:p>
            <a:pPr marL="736600" indent="-273050">
              <a:buFont typeface="+mj-lt"/>
              <a:buAutoNum type="alphaUcPeriod"/>
            </a:pPr>
            <a:endParaRPr lang="es-GT" sz="1600" dirty="0" smtClean="0">
              <a:latin typeface="Helvetica" pitchFamily="34" charset="0"/>
              <a:cs typeface="Helvetica" pitchFamily="34" charset="0"/>
            </a:endParaRPr>
          </a:p>
          <a:p>
            <a:pPr marL="736600" indent="-273050">
              <a:buFont typeface="+mj-lt"/>
              <a:buAutoNum type="alphaUcPeriod"/>
            </a:pPr>
            <a:r>
              <a:rPr lang="es-GT" sz="1600" dirty="0" smtClean="0">
                <a:latin typeface="Helvetica" pitchFamily="34" charset="0"/>
                <a:cs typeface="Helvetica" pitchFamily="34" charset="0"/>
              </a:rPr>
              <a:t>El ambiente/escenario era cerca de un sol ardiente. </a:t>
            </a:r>
          </a:p>
          <a:p>
            <a:pPr marL="834940" indent="-361417">
              <a:buFont typeface="+mj-lt"/>
              <a:buAutoNum type="alphaUcPeriod"/>
            </a:pPr>
            <a:endParaRPr lang="es-GT" sz="1600" dirty="0" smtClean="0">
              <a:latin typeface="Helvetica" pitchFamily="34" charset="0"/>
              <a:cs typeface="Helvetica" pitchFamily="34" charset="0"/>
            </a:endParaRPr>
          </a:p>
          <a:p>
            <a:pPr marL="834940" indent="-361417">
              <a:buFont typeface="+mj-lt"/>
              <a:buAutoNum type="alphaUcPeriod"/>
            </a:pPr>
            <a:endParaRPr lang="es-GT" sz="1600" dirty="0">
              <a:latin typeface="Helvetica" pitchFamily="34" charset="0"/>
              <a:cs typeface="Helvetica" pitchFamily="34" charset="0"/>
            </a:endParaRPr>
          </a:p>
        </p:txBody>
      </p:sp>
      <p:grpSp>
        <p:nvGrpSpPr>
          <p:cNvPr id="2" name="Group 1"/>
          <p:cNvGrpSpPr/>
          <p:nvPr/>
        </p:nvGrpSpPr>
        <p:grpSpPr>
          <a:xfrm>
            <a:off x="562443" y="1584708"/>
            <a:ext cx="247193" cy="1859341"/>
            <a:chOff x="547686" y="1543739"/>
            <a:chExt cx="247193" cy="1859341"/>
          </a:xfrm>
        </p:grpSpPr>
        <p:sp>
          <p:nvSpPr>
            <p:cNvPr id="11" name="Oval 10"/>
            <p:cNvSpPr/>
            <p:nvPr/>
          </p:nvSpPr>
          <p:spPr>
            <a:xfrm>
              <a:off x="547686" y="154373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547686" y="20079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551991" y="26970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551991" y="31635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8407455"/>
              </p:ext>
            </p:extLst>
          </p:nvPr>
        </p:nvGraphicFramePr>
        <p:xfrm>
          <a:off x="5288317" y="3657600"/>
          <a:ext cx="1685925" cy="601671"/>
        </p:xfrm>
        <a:graphic>
          <a:graphicData uri="http://schemas.openxmlformats.org/drawingml/2006/table">
            <a:tbl>
              <a:tblPr/>
              <a:tblGrid>
                <a:gridCol w="1685925"/>
              </a:tblGrid>
              <a:tr h="189238">
                <a:tc>
                  <a:txBody>
                    <a:bodyPr/>
                    <a:lstStyle/>
                    <a:p>
                      <a:pPr marL="0" marR="0" algn="ctr">
                        <a:lnSpc>
                          <a:spcPct val="115000"/>
                        </a:lnSpc>
                        <a:spcBef>
                          <a:spcPts val="0"/>
                        </a:spcBef>
                        <a:spcAft>
                          <a:spcPts val="0"/>
                        </a:spcAft>
                      </a:pPr>
                      <a:r>
                        <a:rPr lang="es-GT" sz="800" b="1" i="1" noProof="0" dirty="0" smtClean="0">
                          <a:solidFill>
                            <a:srgbClr val="000000"/>
                          </a:solidFill>
                          <a:effectLst/>
                          <a:latin typeface="Calibri"/>
                          <a:ea typeface="Times New Roman"/>
                          <a:cs typeface="Times New Roman"/>
                        </a:rPr>
                        <a:t>Hacia RL.4.3</a:t>
                      </a:r>
                      <a:r>
                        <a:rPr lang="es-GT" sz="800" b="1" i="1" baseline="0" noProof="0" dirty="0" smtClean="0">
                          <a:solidFill>
                            <a:srgbClr val="000000"/>
                          </a:solidFill>
                          <a:effectLst/>
                          <a:latin typeface="Calibri"/>
                          <a:ea typeface="Times New Roman"/>
                          <a:cs typeface="Times New Roman"/>
                        </a:rPr>
                        <a:t>   </a:t>
                      </a:r>
                      <a:r>
                        <a:rPr lang="es-GT" sz="800" b="1" i="1" noProof="0" dirty="0" smtClean="0">
                          <a:solidFill>
                            <a:srgbClr val="000000"/>
                          </a:solidFill>
                          <a:effectLst/>
                          <a:latin typeface="Calibri"/>
                          <a:ea typeface="Times New Roman"/>
                          <a:cs typeface="Times New Roman"/>
                        </a:rPr>
                        <a:t>DOK 1 – Ce</a:t>
                      </a:r>
                      <a:endParaRPr lang="es-GT" sz="800" i="1" noProof="0" dirty="0">
                        <a:effectLst/>
                        <a:latin typeface="Calibri"/>
                        <a:ea typeface="Calibri"/>
                        <a:cs typeface="Times New Roman"/>
                      </a:endParaRPr>
                    </a:p>
                  </a:txBody>
                  <a:tcPr marL="33968" marR="3396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26136">
                <a:tc>
                  <a:txBody>
                    <a:bodyPr/>
                    <a:lstStyle/>
                    <a:p>
                      <a:pPr marL="0" marR="0" algn="l">
                        <a:lnSpc>
                          <a:spcPct val="115000"/>
                        </a:lnSpc>
                        <a:spcBef>
                          <a:spcPts val="0"/>
                        </a:spcBef>
                        <a:spcAft>
                          <a:spcPts val="0"/>
                        </a:spcAft>
                      </a:pPr>
                      <a:r>
                        <a:rPr lang="es-419" sz="800" b="1" u="none" noProof="0" dirty="0" smtClean="0">
                          <a:solidFill>
                            <a:srgbClr val="000000"/>
                          </a:solidFill>
                          <a:effectLst/>
                          <a:latin typeface="+mn-lt"/>
                          <a:ea typeface="Times New Roman"/>
                          <a:cs typeface="Times New Roman"/>
                        </a:rPr>
                        <a:t>Describe (utilizando un lenguaje descriptivo) el ambiente/ escenario en un cuento o drama.</a:t>
                      </a:r>
                      <a:endParaRPr lang="es-GT" sz="800" b="1" u="none" noProof="0" dirty="0" smtClean="0">
                        <a:solidFill>
                          <a:srgbClr val="000000"/>
                        </a:solidFill>
                        <a:effectLst/>
                        <a:latin typeface="+mn-lt"/>
                        <a:ea typeface="Times New Roman"/>
                        <a:cs typeface="Times New Roman"/>
                      </a:endParaRPr>
                    </a:p>
                  </a:txBody>
                  <a:tcPr marL="33968" marR="3396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387598" y="4495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47457" y="5236023"/>
            <a:ext cx="6715343" cy="3411475"/>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6</a:t>
            </a:r>
            <a:r>
              <a:rPr lang="es-GT" sz="1700" b="1" dirty="0" smtClean="0">
                <a:latin typeface="Helvetica" pitchFamily="34" charset="0"/>
                <a:cs typeface="Helvetica" pitchFamily="34" charset="0"/>
              </a:rPr>
              <a:t>.    ¿Qué implica el mito sobre el carácter de Dédalo</a:t>
            </a:r>
            <a:r>
              <a:rPr lang="es-GT" sz="1900" b="1" dirty="0" smtClean="0">
                <a:latin typeface="Helvetica" pitchFamily="34" charset="0"/>
                <a:cs typeface="Helvetica" pitchFamily="34" charset="0"/>
              </a:rPr>
              <a:t>?</a:t>
            </a:r>
          </a:p>
          <a:p>
            <a:pPr marL="63675" indent="-63675"/>
            <a:endParaRPr lang="es-GT" sz="1900" dirty="0" smtClean="0">
              <a:latin typeface="Helvetica" pitchFamily="34" charset="0"/>
              <a:cs typeface="Helvetica" pitchFamily="34" charset="0"/>
            </a:endParaRPr>
          </a:p>
          <a:p>
            <a:pPr marL="682625" indent="-287338">
              <a:buFont typeface="+mj-lt"/>
              <a:buAutoNum type="alphaUcPeriod"/>
              <a:tabLst>
                <a:tab pos="519113" algn="l"/>
              </a:tabLst>
            </a:pPr>
            <a:r>
              <a:rPr lang="es-GT" sz="1600" dirty="0" smtClean="0">
                <a:latin typeface="Helvetica" pitchFamily="34" charset="0"/>
                <a:cs typeface="Helvetica" pitchFamily="34" charset="0"/>
              </a:rPr>
              <a:t>Era muy hábil haciendo alas de cera. </a:t>
            </a:r>
          </a:p>
          <a:p>
            <a:pPr marL="682625" indent="-287338">
              <a:buFont typeface="+mj-lt"/>
              <a:buAutoNum type="alphaUcPeriod"/>
              <a:tabLst>
                <a:tab pos="519113" algn="l"/>
              </a:tabLst>
            </a:pPr>
            <a:endParaRPr lang="es-GT" sz="1600" dirty="0" smtClean="0">
              <a:latin typeface="Helvetica" pitchFamily="34" charset="0"/>
              <a:cs typeface="Helvetica" pitchFamily="34" charset="0"/>
            </a:endParaRPr>
          </a:p>
          <a:p>
            <a:pPr marL="682625" indent="-287338">
              <a:buFont typeface="+mj-lt"/>
              <a:buAutoNum type="alphaUcPeriod"/>
              <a:tabLst>
                <a:tab pos="519113" algn="l"/>
              </a:tabLst>
            </a:pPr>
            <a:r>
              <a:rPr lang="es-GT" sz="1600" dirty="0" smtClean="0">
                <a:latin typeface="Helvetica" pitchFamily="34" charset="0"/>
                <a:cs typeface="Helvetica" pitchFamily="34" charset="0"/>
              </a:rPr>
              <a:t>Él era un padre amoroso.</a:t>
            </a:r>
          </a:p>
          <a:p>
            <a:pPr marL="682625" indent="-287338">
              <a:buFont typeface="+mj-lt"/>
              <a:buAutoNum type="alphaUcPeriod"/>
              <a:tabLst>
                <a:tab pos="519113" algn="l"/>
              </a:tabLst>
            </a:pPr>
            <a:endParaRPr lang="es-GT" sz="1600" dirty="0" smtClean="0">
              <a:latin typeface="Helvetica" pitchFamily="34" charset="0"/>
              <a:cs typeface="Helvetica" pitchFamily="34" charset="0"/>
            </a:endParaRPr>
          </a:p>
          <a:p>
            <a:pPr marL="682625" indent="-287338">
              <a:buFont typeface="+mj-lt"/>
              <a:buAutoNum type="alphaUcPeriod"/>
              <a:tabLst>
                <a:tab pos="519113" algn="l"/>
              </a:tabLst>
            </a:pPr>
            <a:r>
              <a:rPr lang="es-GT" sz="1600" dirty="0" smtClean="0">
                <a:latin typeface="Helvetica" pitchFamily="34" charset="0"/>
                <a:cs typeface="Helvetica" pitchFamily="34" charset="0"/>
              </a:rPr>
              <a:t>Él hizo alas porque los muros de la prisión eran altos. </a:t>
            </a:r>
          </a:p>
          <a:p>
            <a:pPr marL="682625" indent="-287338">
              <a:buFont typeface="+mj-lt"/>
              <a:buAutoNum type="alphaUcPeriod"/>
              <a:tabLst>
                <a:tab pos="519113" algn="l"/>
              </a:tabLst>
            </a:pPr>
            <a:endParaRPr lang="es-GT" sz="1600" dirty="0" smtClean="0">
              <a:latin typeface="Helvetica" pitchFamily="34" charset="0"/>
              <a:cs typeface="Helvetica" pitchFamily="34" charset="0"/>
            </a:endParaRPr>
          </a:p>
          <a:p>
            <a:pPr marL="682625" indent="-287338">
              <a:buFont typeface="+mj-lt"/>
              <a:buAutoNum type="alphaUcPeriod"/>
              <a:tabLst>
                <a:tab pos="519113" algn="l"/>
              </a:tabLst>
            </a:pPr>
            <a:r>
              <a:rPr lang="es-GT" sz="1600" dirty="0" smtClean="0">
                <a:latin typeface="Helvetica" pitchFamily="34" charset="0"/>
                <a:cs typeface="Helvetica" pitchFamily="34" charset="0"/>
              </a:rPr>
              <a:t>Él no podía ayudar a su hijo. </a:t>
            </a:r>
          </a:p>
          <a:p>
            <a:pPr marL="834940" indent="-361417">
              <a:buFont typeface="+mj-lt"/>
              <a:buAutoNum type="alphaUcPeriod"/>
            </a:pPr>
            <a:endParaRPr lang="en-US" sz="1600" dirty="0">
              <a:latin typeface="Helvetica" pitchFamily="34" charset="0"/>
              <a:cs typeface="Helvetica" pitchFamily="34" charset="0"/>
            </a:endParaRPr>
          </a:p>
          <a:p>
            <a:pPr marL="473523"/>
            <a:endParaRPr lang="en-US" sz="1600" dirty="0" smtClean="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endParaRPr lang="en-US" sz="1700" dirty="0">
              <a:latin typeface="Helvetica" pitchFamily="34" charset="0"/>
              <a:cs typeface="Helvetica"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245829452"/>
              </p:ext>
            </p:extLst>
          </p:nvPr>
        </p:nvGraphicFramePr>
        <p:xfrm>
          <a:off x="5309353" y="8382000"/>
          <a:ext cx="1844738" cy="824866"/>
        </p:xfrm>
        <a:graphic>
          <a:graphicData uri="http://schemas.openxmlformats.org/drawingml/2006/table">
            <a:tbl>
              <a:tblPr/>
              <a:tblGrid>
                <a:gridCol w="1844738"/>
              </a:tblGrid>
              <a:tr h="124405">
                <a:tc>
                  <a:txBody>
                    <a:bodyPr/>
                    <a:lstStyle/>
                    <a:p>
                      <a:pPr marL="0" marR="0" algn="ctr">
                        <a:lnSpc>
                          <a:spcPct val="115000"/>
                        </a:lnSpc>
                        <a:spcBef>
                          <a:spcPts val="0"/>
                        </a:spcBef>
                        <a:spcAft>
                          <a:spcPts val="0"/>
                        </a:spcAft>
                      </a:pPr>
                      <a:r>
                        <a:rPr lang="es-GT" sz="800" b="1" i="1" noProof="0" dirty="0" smtClean="0">
                          <a:solidFill>
                            <a:srgbClr val="000000"/>
                          </a:solidFill>
                          <a:effectLst/>
                          <a:latin typeface="Calibri"/>
                          <a:ea typeface="Times New Roman"/>
                          <a:cs typeface="Times New Roman"/>
                        </a:rPr>
                        <a:t>Hacia RL.4.3  DOK 2 - Cl</a:t>
                      </a:r>
                      <a:endParaRPr lang="es-GT" sz="800" i="1" noProof="0" dirty="0">
                        <a:effectLst/>
                        <a:latin typeface="Calibri"/>
                        <a:ea typeface="Calibri"/>
                        <a:cs typeface="Times New Roman"/>
                      </a:endParaRPr>
                    </a:p>
                  </a:txBody>
                  <a:tcPr marL="33968" marR="3396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5566">
                <a:tc>
                  <a:txBody>
                    <a:bodyPr/>
                    <a:lstStyle/>
                    <a:p>
                      <a:pPr marL="0" marR="0" algn="l">
                        <a:lnSpc>
                          <a:spcPct val="115000"/>
                        </a:lnSpc>
                        <a:spcBef>
                          <a:spcPts val="0"/>
                        </a:spcBef>
                        <a:spcAft>
                          <a:spcPts val="0"/>
                        </a:spcAft>
                      </a:pPr>
                      <a:r>
                        <a:rPr lang="es-419" sz="800" b="1" noProof="0" dirty="0" smtClean="0">
                          <a:solidFill>
                            <a:schemeClr val="tx1"/>
                          </a:solidFill>
                          <a:effectLst/>
                          <a:latin typeface="+mn-lt"/>
                          <a:ea typeface="Times New Roman"/>
                          <a:cs typeface="Times New Roman"/>
                        </a:rPr>
                        <a:t>Localiza a profundidad los detalles específicos de un cuento o drama para apoyar una comprensión implícita de un personaje, ambiente/ escenario o acontecimiento.</a:t>
                      </a:r>
                      <a:endParaRPr lang="es-GT" sz="800" b="1" noProof="0" dirty="0" smtClean="0">
                        <a:solidFill>
                          <a:schemeClr val="tx1"/>
                        </a:solidFill>
                        <a:effectLst/>
                        <a:latin typeface="Calibri"/>
                        <a:ea typeface="Times New Roman"/>
                        <a:cs typeface="Times New Roman"/>
                      </a:endParaRPr>
                    </a:p>
                  </a:txBody>
                  <a:tcPr marL="33968" marR="3396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17" name="Group 16"/>
          <p:cNvGrpSpPr/>
          <p:nvPr/>
        </p:nvGrpSpPr>
        <p:grpSpPr>
          <a:xfrm>
            <a:off x="557405" y="5867400"/>
            <a:ext cx="247926" cy="1658573"/>
            <a:chOff x="547686" y="1543739"/>
            <a:chExt cx="247926" cy="1658573"/>
          </a:xfrm>
        </p:grpSpPr>
        <p:sp>
          <p:nvSpPr>
            <p:cNvPr id="18" name="Oval 17"/>
            <p:cNvSpPr/>
            <p:nvPr/>
          </p:nvSpPr>
          <p:spPr>
            <a:xfrm>
              <a:off x="547686" y="154373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547686" y="20273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547686" y="24877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552724" y="29628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923947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962987256"/>
              </p:ext>
            </p:extLst>
          </p:nvPr>
        </p:nvGraphicFramePr>
        <p:xfrm>
          <a:off x="1524000" y="3111713"/>
          <a:ext cx="4953001"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3590"/>
                <a:gridCol w="1395835"/>
                <a:gridCol w="2593975"/>
                <a:gridCol w="609601"/>
              </a:tblGrid>
              <a:tr h="283464">
                <a:tc gridSpan="4">
                  <a:txBody>
                    <a:bodyPr/>
                    <a:lstStyle/>
                    <a:p>
                      <a:pPr algn="ctr"/>
                      <a:r>
                        <a:rPr lang="es-GT" sz="1200" b="1" noProof="0" dirty="0" smtClean="0"/>
                        <a:t>Lectura: Texto</a:t>
                      </a:r>
                      <a:r>
                        <a:rPr lang="es-GT" sz="1200" b="1" baseline="0" noProof="0" dirty="0" smtClean="0"/>
                        <a:t> literario</a:t>
                      </a:r>
                      <a:endParaRPr lang="es-GT"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GT" sz="1200" b="1" noProof="0" dirty="0" smtClean="0"/>
                        <a:t>Objetivos</a:t>
                      </a:r>
                      <a:endParaRPr lang="es-GT"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GT" sz="1200" b="1" noProof="0" dirty="0" smtClean="0"/>
                        <a:t>Estándares</a:t>
                      </a:r>
                      <a:endParaRPr lang="es-GT" sz="1200" b="1" noProof="0" dirty="0"/>
                    </a:p>
                  </a:txBody>
                  <a:tcPr marL="103632" marR="103632" marT="50292" marB="50292">
                    <a:solidFill>
                      <a:schemeClr val="bg1"/>
                    </a:solidFill>
                  </a:tcPr>
                </a:tc>
                <a:tc>
                  <a:txBody>
                    <a:bodyPr/>
                    <a:lstStyle/>
                    <a:p>
                      <a:pPr algn="ctr"/>
                      <a:r>
                        <a:rPr lang="es-GT" sz="1200" b="1" noProof="0" dirty="0" smtClean="0"/>
                        <a:t>DOK</a:t>
                      </a:r>
                      <a:endParaRPr lang="es-GT" sz="1200" b="1" noProof="0" dirty="0"/>
                    </a:p>
                  </a:txBody>
                  <a:tcPr marL="103632" marR="103632" marT="50292" marB="50292">
                    <a:solidFill>
                      <a:schemeClr val="bg1"/>
                    </a:solidFill>
                  </a:tcPr>
                </a:tc>
              </a:tr>
              <a:tr h="283464">
                <a:tc>
                  <a:txBody>
                    <a:bodyPr/>
                    <a:lstStyle/>
                    <a:p>
                      <a:pPr algn="ctr"/>
                      <a:r>
                        <a:rPr lang="es-GT" sz="1200" b="1" noProof="0" dirty="0" smtClean="0"/>
                        <a:t>1</a:t>
                      </a:r>
                      <a:endParaRPr lang="es-GT" sz="1200" b="1" noProof="0" dirty="0"/>
                    </a:p>
                  </a:txBody>
                  <a:tcPr marL="103632" marR="103632" marT="50292" marB="50292">
                    <a:solidFill>
                      <a:srgbClr val="FFFFCC"/>
                    </a:solidFill>
                  </a:tcPr>
                </a:tc>
                <a:tc>
                  <a:txBody>
                    <a:bodyPr/>
                    <a:lstStyle/>
                    <a:p>
                      <a:r>
                        <a:rPr lang="es-GT" sz="1200" b="1" noProof="0" dirty="0" smtClean="0"/>
                        <a:t>Detalles clave</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RL.4.1</a:t>
                      </a:r>
                      <a:r>
                        <a:rPr lang="es-GT" sz="1200" b="1" baseline="0" noProof="0" dirty="0" smtClean="0">
                          <a:solidFill>
                            <a:schemeClr val="tx1"/>
                          </a:solidFill>
                        </a:rPr>
                        <a:t> </a:t>
                      </a:r>
                      <a:r>
                        <a:rPr lang="es-GT" sz="1200" b="1" noProof="0" dirty="0" smtClean="0"/>
                        <a:t>RL</a:t>
                      </a:r>
                      <a:r>
                        <a:rPr lang="es-GT" sz="1200" b="1" noProof="0" dirty="0" smtClean="0">
                          <a:solidFill>
                            <a:schemeClr val="tx1"/>
                          </a:solidFill>
                        </a:rPr>
                        <a:t>.4</a:t>
                      </a:r>
                      <a:r>
                        <a:rPr lang="es-GT" sz="1200" b="1" noProof="0" dirty="0" smtClean="0"/>
                        <a:t>.3 </a:t>
                      </a:r>
                      <a:r>
                        <a:rPr lang="es-GT" sz="900" b="0" noProof="0" dirty="0" smtClean="0"/>
                        <a:t>(se</a:t>
                      </a:r>
                      <a:r>
                        <a:rPr lang="es-GT" sz="900" b="0" baseline="0" noProof="0" dirty="0" smtClean="0"/>
                        <a:t> puede mover a</a:t>
                      </a:r>
                      <a:r>
                        <a:rPr lang="es-GT" sz="900" b="0" noProof="0" dirty="0" smtClean="0"/>
                        <a:t> DOK de 3)</a:t>
                      </a:r>
                      <a:endParaRPr lang="es-GT" sz="1200" b="1" noProof="0" dirty="0"/>
                    </a:p>
                  </a:txBody>
                  <a:tcPr marL="103632" marR="103632" marT="50292" marB="50292">
                    <a:solidFill>
                      <a:srgbClr val="FFFFCC"/>
                    </a:solidFill>
                  </a:tcPr>
                </a:tc>
                <a:tc>
                  <a:txBody>
                    <a:bodyPr/>
                    <a:lstStyle/>
                    <a:p>
                      <a:pPr algn="ctr"/>
                      <a:r>
                        <a:rPr lang="es-GT" sz="1200" b="1" noProof="0" dirty="0" smtClean="0"/>
                        <a:t>1-2</a:t>
                      </a:r>
                      <a:endParaRPr lang="es-GT" sz="1200" b="1" noProof="0" dirty="0"/>
                    </a:p>
                  </a:txBody>
                  <a:tcPr marL="103632" marR="103632" marT="50292" marB="50292" anchor="ctr">
                    <a:solidFill>
                      <a:srgbClr val="FFFFCC"/>
                    </a:solidFill>
                  </a:tcPr>
                </a:tc>
              </a:tr>
              <a:tr h="283464">
                <a:tc>
                  <a:txBody>
                    <a:bodyPr/>
                    <a:lstStyle/>
                    <a:p>
                      <a:pPr algn="ctr"/>
                      <a:r>
                        <a:rPr lang="es-GT" sz="1200" b="1" noProof="0" dirty="0" smtClean="0"/>
                        <a:t>2</a:t>
                      </a:r>
                      <a:endParaRPr lang="es-GT" sz="1200" b="1" noProof="0" dirty="0"/>
                    </a:p>
                  </a:txBody>
                  <a:tcPr marL="103632" marR="103632" marT="50292" marB="50292">
                    <a:solidFill>
                      <a:srgbClr val="FFFFCC"/>
                    </a:solidFill>
                  </a:tcPr>
                </a:tc>
                <a:tc>
                  <a:txBody>
                    <a:bodyPr/>
                    <a:lstStyle/>
                    <a:p>
                      <a:r>
                        <a:rPr lang="es-GT" sz="1200" b="1" noProof="0" dirty="0" smtClean="0"/>
                        <a:t>Ideas centrales</a:t>
                      </a:r>
                      <a:endParaRPr lang="es-GT" sz="1200" b="1" noProof="0" dirty="0"/>
                    </a:p>
                  </a:txBody>
                  <a:tcPr marL="103632" marR="103632" marT="50292" marB="50292">
                    <a:solidFill>
                      <a:srgbClr val="FFFFCC"/>
                    </a:solidFill>
                  </a:tcPr>
                </a:tc>
                <a:tc>
                  <a:txBody>
                    <a:bodyPr/>
                    <a:lstStyle/>
                    <a:p>
                      <a:r>
                        <a:rPr lang="es-GT" sz="1200" b="1" noProof="0" dirty="0" smtClean="0"/>
                        <a:t>RL.</a:t>
                      </a:r>
                      <a:r>
                        <a:rPr lang="es-GT" sz="1200" b="1" noProof="0" dirty="0" smtClean="0">
                          <a:solidFill>
                            <a:schemeClr val="tx1"/>
                          </a:solidFill>
                        </a:rPr>
                        <a:t>4</a:t>
                      </a:r>
                      <a:r>
                        <a:rPr lang="es-GT" sz="1200" b="1" noProof="0" dirty="0" smtClean="0"/>
                        <a:t>.2</a:t>
                      </a:r>
                      <a:endParaRPr lang="es-GT" sz="1200" b="1" noProof="0" dirty="0"/>
                    </a:p>
                  </a:txBody>
                  <a:tcPr marL="103632" marR="103632" marT="50292" marB="50292">
                    <a:solidFill>
                      <a:srgbClr val="FFFFCC"/>
                    </a:solidFill>
                  </a:tcPr>
                </a:tc>
                <a:tc>
                  <a:txBody>
                    <a:bodyPr/>
                    <a:lstStyle/>
                    <a:p>
                      <a:pPr algn="ctr"/>
                      <a:r>
                        <a:rPr lang="es-GT" sz="1200" b="1" noProof="0" dirty="0" smtClean="0"/>
                        <a:t>2</a:t>
                      </a:r>
                      <a:endParaRPr lang="es-GT" sz="1200" b="1" noProof="0" dirty="0"/>
                    </a:p>
                  </a:txBody>
                  <a:tcPr marL="103632" marR="103632" marT="50292" marB="50292"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566067603"/>
              </p:ext>
            </p:extLst>
          </p:nvPr>
        </p:nvGraphicFramePr>
        <p:xfrm>
          <a:off x="1524000" y="4572000"/>
          <a:ext cx="4953000" cy="140483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1000"/>
                <a:gridCol w="1407160"/>
                <a:gridCol w="2555240"/>
                <a:gridCol w="609600"/>
              </a:tblGrid>
              <a:tr h="254657">
                <a:tc gridSpan="4">
                  <a:txBody>
                    <a:bodyPr/>
                    <a:lstStyle/>
                    <a:p>
                      <a:pPr algn="ctr"/>
                      <a:r>
                        <a:rPr lang="es-GT" sz="1200" b="1" noProof="0" dirty="0" smtClean="0"/>
                        <a:t>Lectura:</a:t>
                      </a:r>
                      <a:r>
                        <a:rPr lang="es-GT" sz="1200" b="1" baseline="0" noProof="0" dirty="0" smtClean="0"/>
                        <a:t> Texto informativo</a:t>
                      </a:r>
                      <a:endParaRPr lang="es-GT"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4657">
                <a:tc gridSpan="2">
                  <a:txBody>
                    <a:bodyPr/>
                    <a:lstStyle/>
                    <a:p>
                      <a:pPr algn="ctr"/>
                      <a:r>
                        <a:rPr lang="es-GT" sz="1200" b="1" noProof="0" dirty="0" smtClean="0"/>
                        <a:t>Objetivos</a:t>
                      </a:r>
                      <a:endParaRPr lang="es-GT"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GT" sz="1200" b="1" noProof="0" dirty="0" smtClean="0"/>
                        <a:t>Estándares</a:t>
                      </a:r>
                      <a:endParaRPr lang="es-GT" sz="1200" b="1" noProof="0" dirty="0"/>
                    </a:p>
                  </a:txBody>
                  <a:tcPr marL="103632" marR="103632" marT="50292" marB="50292">
                    <a:solidFill>
                      <a:schemeClr val="bg1"/>
                    </a:solidFill>
                  </a:tcPr>
                </a:tc>
                <a:tc>
                  <a:txBody>
                    <a:bodyPr/>
                    <a:lstStyle/>
                    <a:p>
                      <a:pPr algn="ctr"/>
                      <a:r>
                        <a:rPr lang="es-GT" sz="1200" b="1" noProof="0" dirty="0" smtClean="0"/>
                        <a:t>DOK</a:t>
                      </a:r>
                      <a:endParaRPr lang="es-GT" sz="1200" b="1" noProof="0" dirty="0"/>
                    </a:p>
                  </a:txBody>
                  <a:tcPr marL="103632" marR="103632" marT="50292" marB="50292">
                    <a:solidFill>
                      <a:schemeClr val="bg1"/>
                    </a:solidFill>
                  </a:tcPr>
                </a:tc>
              </a:tr>
              <a:tr h="418951">
                <a:tc>
                  <a:txBody>
                    <a:bodyPr/>
                    <a:lstStyle/>
                    <a:p>
                      <a:pPr algn="ctr"/>
                      <a:r>
                        <a:rPr lang="es-GT" sz="1200" b="1" noProof="0" dirty="0" smtClean="0"/>
                        <a:t>8</a:t>
                      </a:r>
                      <a:endParaRPr lang="es-GT" sz="1200" b="1" noProof="0" dirty="0"/>
                    </a:p>
                  </a:txBody>
                  <a:tcPr marL="103632" marR="103632" marT="50292" marB="50292" anchor="ctr">
                    <a:solidFill>
                      <a:srgbClr val="FFFFCC"/>
                    </a:solidFill>
                  </a:tcPr>
                </a:tc>
                <a:tc>
                  <a:txBody>
                    <a:bodyPr/>
                    <a:lstStyle/>
                    <a:p>
                      <a:r>
                        <a:rPr lang="es-GT" sz="1200" b="1" noProof="0" dirty="0" smtClean="0"/>
                        <a:t>Detalles</a:t>
                      </a:r>
                      <a:r>
                        <a:rPr lang="es-GT" sz="1200" b="1" baseline="0" noProof="0" dirty="0" smtClean="0"/>
                        <a:t> clave</a:t>
                      </a:r>
                      <a:endParaRPr lang="es-GT" sz="1200" b="1" noProof="0" dirty="0"/>
                    </a:p>
                  </a:txBody>
                  <a:tcPr marL="103632" marR="103632" marT="50292" marB="50292" anchor="ctr">
                    <a:solidFill>
                      <a:srgbClr val="FFFFCC"/>
                    </a:solidFill>
                  </a:tcPr>
                </a:tc>
                <a:tc>
                  <a:txBody>
                    <a:bodyPr/>
                    <a:lstStyle/>
                    <a:p>
                      <a:r>
                        <a:rPr lang="es-GT" sz="1200" b="1" noProof="0" dirty="0" smtClean="0"/>
                        <a:t>R</a:t>
                      </a:r>
                      <a:r>
                        <a:rPr lang="es-GT" sz="1200" b="1" noProof="0" dirty="0" smtClean="0">
                          <a:solidFill>
                            <a:schemeClr val="tx1"/>
                          </a:solidFill>
                        </a:rPr>
                        <a:t>I.4</a:t>
                      </a:r>
                      <a:r>
                        <a:rPr lang="es-GT" sz="1200" b="1" noProof="0" dirty="0" smtClean="0"/>
                        <a:t>.1     RI.4.3 </a:t>
                      </a:r>
                      <a:r>
                        <a:rPr lang="es-GT" sz="900" b="0" noProof="0" dirty="0" smtClean="0"/>
                        <a:t>(se</a:t>
                      </a:r>
                      <a:r>
                        <a:rPr lang="es-GT" sz="900" b="0" baseline="0" noProof="0" dirty="0" smtClean="0"/>
                        <a:t> puede mover </a:t>
                      </a:r>
                      <a:r>
                        <a:rPr lang="es-GT" sz="900" b="0" noProof="0" dirty="0" smtClean="0"/>
                        <a:t>a DOK de 3)</a:t>
                      </a:r>
                      <a:endParaRPr lang="es-GT" sz="900" b="1" noProof="0" dirty="0"/>
                    </a:p>
                  </a:txBody>
                  <a:tcPr marL="103632" marR="103632" marT="50292" marB="50292" anchor="ctr">
                    <a:solidFill>
                      <a:srgbClr val="FFFFCC"/>
                    </a:solidFill>
                  </a:tcPr>
                </a:tc>
                <a:tc>
                  <a:txBody>
                    <a:bodyPr/>
                    <a:lstStyle/>
                    <a:p>
                      <a:pPr algn="ctr"/>
                      <a:r>
                        <a:rPr lang="es-GT" sz="1200" b="1" noProof="0" dirty="0" smtClean="0"/>
                        <a:t>1-2</a:t>
                      </a:r>
                      <a:endParaRPr lang="es-GT" sz="1200" b="1" noProof="0" dirty="0"/>
                    </a:p>
                  </a:txBody>
                  <a:tcPr marL="103632" marR="103632" marT="50292" marB="50292" anchor="ctr">
                    <a:solidFill>
                      <a:srgbClr val="FFFFCC"/>
                    </a:solidFill>
                  </a:tcPr>
                </a:tc>
              </a:tr>
              <a:tr h="418951">
                <a:tc>
                  <a:txBody>
                    <a:bodyPr/>
                    <a:lstStyle/>
                    <a:p>
                      <a:pPr algn="ctr"/>
                      <a:r>
                        <a:rPr lang="es-GT" sz="1200" b="1" noProof="0" dirty="0" smtClean="0"/>
                        <a:t>9</a:t>
                      </a:r>
                      <a:endParaRPr lang="es-GT" sz="1200" b="1" noProof="0" dirty="0"/>
                    </a:p>
                  </a:txBody>
                  <a:tcPr marL="103632" marR="103632" marT="50292" marB="50292" anchor="ctr">
                    <a:solidFill>
                      <a:srgbClr val="FFFFCC"/>
                    </a:solidFill>
                  </a:tcPr>
                </a:tc>
                <a:tc>
                  <a:txBody>
                    <a:bodyPr/>
                    <a:lstStyle/>
                    <a:p>
                      <a:r>
                        <a:rPr lang="es-GT" sz="1200" b="1" noProof="0" dirty="0" smtClean="0"/>
                        <a:t>Ideas centrales</a:t>
                      </a:r>
                      <a:endParaRPr lang="es-GT" sz="1200" b="1" noProof="0" dirty="0"/>
                    </a:p>
                  </a:txBody>
                  <a:tcPr marL="103632" marR="103632" marT="50292" marB="50292" anchor="ctr">
                    <a:solidFill>
                      <a:srgbClr val="FFFFCC"/>
                    </a:solidFill>
                  </a:tcPr>
                </a:tc>
                <a:tc>
                  <a:txBody>
                    <a:bodyPr/>
                    <a:lstStyle/>
                    <a:p>
                      <a:r>
                        <a:rPr lang="es-GT" sz="1200" b="1" noProof="0" dirty="0" smtClean="0"/>
                        <a:t>RI.</a:t>
                      </a:r>
                      <a:r>
                        <a:rPr lang="es-GT" sz="1200" b="1" noProof="0" dirty="0" smtClean="0">
                          <a:solidFill>
                            <a:schemeClr val="tx1"/>
                          </a:solidFill>
                        </a:rPr>
                        <a:t>4</a:t>
                      </a:r>
                      <a:r>
                        <a:rPr lang="es-GT" sz="1200" b="1" noProof="0" dirty="0" smtClean="0"/>
                        <a:t>.2</a:t>
                      </a:r>
                      <a:endParaRPr lang="es-GT" sz="1200" b="1" noProof="0" dirty="0"/>
                    </a:p>
                  </a:txBody>
                  <a:tcPr marL="103632" marR="103632" marT="50292" marB="50292" anchor="ctr">
                    <a:solidFill>
                      <a:srgbClr val="FFFFCC"/>
                    </a:solidFill>
                  </a:tcPr>
                </a:tc>
                <a:tc>
                  <a:txBody>
                    <a:bodyPr/>
                    <a:lstStyle/>
                    <a:p>
                      <a:pPr algn="ctr"/>
                      <a:r>
                        <a:rPr lang="es-GT" sz="1200" b="1" noProof="0" dirty="0" smtClean="0"/>
                        <a:t>2</a:t>
                      </a:r>
                      <a:endParaRPr lang="es-GT" sz="1200" b="1" noProof="0"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75718838"/>
              </p:ext>
            </p:extLst>
          </p:nvPr>
        </p:nvGraphicFramePr>
        <p:xfrm>
          <a:off x="1100169" y="6172200"/>
          <a:ext cx="5705113" cy="206654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283464">
                <a:tc gridSpan="4">
                  <a:txBody>
                    <a:bodyPr/>
                    <a:lstStyle/>
                    <a:p>
                      <a:pPr algn="ctr"/>
                      <a:r>
                        <a:rPr lang="es-GT" sz="1200" b="1" noProof="0" dirty="0" smtClean="0"/>
                        <a:t>Escritura</a:t>
                      </a:r>
                      <a:endParaRPr lang="es-GT"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GT" sz="1200" b="1" noProof="0" dirty="0" smtClean="0"/>
                        <a:t>Objetivos</a:t>
                      </a:r>
                      <a:endParaRPr lang="es-GT"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GT" sz="1200" b="1" noProof="0" dirty="0" smtClean="0"/>
                        <a:t>Estándares</a:t>
                      </a:r>
                      <a:endParaRPr lang="es-GT" sz="1200" b="1" noProof="0" dirty="0"/>
                    </a:p>
                  </a:txBody>
                  <a:tcPr marL="103632" marR="103632" marT="50292" marB="50292">
                    <a:solidFill>
                      <a:schemeClr val="bg1"/>
                    </a:solidFill>
                  </a:tcPr>
                </a:tc>
                <a:tc>
                  <a:txBody>
                    <a:bodyPr/>
                    <a:lstStyle/>
                    <a:p>
                      <a:pPr algn="ctr"/>
                      <a:r>
                        <a:rPr lang="es-GT" sz="1200" b="1" noProof="0" dirty="0" smtClean="0"/>
                        <a:t>DOK</a:t>
                      </a:r>
                      <a:endParaRPr lang="es-GT" sz="1200" b="1" noProof="0" dirty="0"/>
                    </a:p>
                  </a:txBody>
                  <a:tcPr marL="103632" marR="103632" marT="50292" marB="50292">
                    <a:solidFill>
                      <a:schemeClr val="bg1"/>
                    </a:solidFill>
                  </a:tcPr>
                </a:tc>
              </a:tr>
              <a:tr h="283464">
                <a:tc>
                  <a:txBody>
                    <a:bodyPr/>
                    <a:lstStyle/>
                    <a:p>
                      <a:pPr algn="ctr"/>
                      <a:r>
                        <a:rPr lang="es-GT" sz="1200" b="1" noProof="0" dirty="0" smtClean="0"/>
                        <a:t>6a</a:t>
                      </a:r>
                      <a:endParaRPr lang="es-GT" sz="1200" b="1" noProof="0" dirty="0"/>
                    </a:p>
                  </a:txBody>
                  <a:tcPr marL="103632" marR="103632" marT="50292" marB="50292" anchor="ctr">
                    <a:solidFill>
                      <a:srgbClr val="FFFFCC"/>
                    </a:solidFill>
                  </a:tcPr>
                </a:tc>
                <a:tc>
                  <a:txBody>
                    <a:bodyPr/>
                    <a:lstStyle/>
                    <a:p>
                      <a:r>
                        <a:rPr lang="es-GT" sz="1200" b="1" noProof="0" dirty="0" smtClean="0"/>
                        <a:t>Escribir una opinión breve</a:t>
                      </a:r>
                      <a:endParaRPr lang="es-GT" sz="1200" b="1" noProof="0" dirty="0"/>
                    </a:p>
                  </a:txBody>
                  <a:tcPr marL="103632" marR="103632" marT="50292" marB="50292" anchor="ctr">
                    <a:solidFill>
                      <a:srgbClr val="FFFFCC"/>
                    </a:solidFill>
                  </a:tcPr>
                </a:tc>
                <a:tc>
                  <a:txBody>
                    <a:bodyPr/>
                    <a:lstStyle/>
                    <a:p>
                      <a:r>
                        <a:rPr lang="es-GT" sz="1200" b="1" noProof="0" dirty="0" smtClean="0"/>
                        <a:t>W.</a:t>
                      </a:r>
                      <a:r>
                        <a:rPr lang="es-GT" sz="1200" b="1" noProof="0" dirty="0" smtClean="0">
                          <a:solidFill>
                            <a:schemeClr val="tx1"/>
                          </a:solidFill>
                        </a:rPr>
                        <a:t>4.1a, W.4.1b, W.4.1c, W.4.1d, W.4.8</a:t>
                      </a:r>
                      <a:endParaRPr lang="es-GT" sz="1200" b="1" noProof="0" dirty="0">
                        <a:solidFill>
                          <a:schemeClr val="tx1"/>
                        </a:solidFill>
                      </a:endParaRPr>
                    </a:p>
                  </a:txBody>
                  <a:tcPr marL="103632" marR="103632" marT="50292" marB="50292" anchor="ctr">
                    <a:solidFill>
                      <a:srgbClr val="FFFFCC"/>
                    </a:solidFill>
                  </a:tcPr>
                </a:tc>
                <a:tc>
                  <a:txBody>
                    <a:bodyPr/>
                    <a:lstStyle/>
                    <a:p>
                      <a:pPr algn="ctr"/>
                      <a:r>
                        <a:rPr lang="es-GT" sz="1200" b="1" noProof="0" dirty="0" smtClean="0"/>
                        <a:t>3</a:t>
                      </a:r>
                      <a:endParaRPr lang="es-GT" sz="1200" b="1" noProof="0" dirty="0"/>
                    </a:p>
                  </a:txBody>
                  <a:tcPr marL="103632" marR="103632" marT="50292" marB="50292" anchor="ctr">
                    <a:solidFill>
                      <a:srgbClr val="FFFFCC"/>
                    </a:solidFill>
                  </a:tcPr>
                </a:tc>
              </a:tr>
              <a:tr h="283464">
                <a:tc>
                  <a:txBody>
                    <a:bodyPr/>
                    <a:lstStyle/>
                    <a:p>
                      <a:pPr algn="ctr"/>
                      <a:r>
                        <a:rPr lang="es-GT" sz="1200" b="1" noProof="0" dirty="0" smtClean="0"/>
                        <a:t>6b</a:t>
                      </a:r>
                      <a:endParaRPr lang="es-GT" sz="1200" b="1" noProof="0" dirty="0"/>
                    </a:p>
                  </a:txBody>
                  <a:tcPr marL="103632" marR="103632" marT="50292" marB="50292" anchor="ctr">
                    <a:solidFill>
                      <a:srgbClr val="FFFFCC"/>
                    </a:solidFill>
                  </a:tcPr>
                </a:tc>
                <a:tc>
                  <a:txBody>
                    <a:bodyPr/>
                    <a:lstStyle/>
                    <a:p>
                      <a:r>
                        <a:rPr lang="es-GT" sz="1200" b="1" noProof="0" dirty="0" smtClean="0"/>
                        <a:t>Escribir-Revisar una opinión</a:t>
                      </a:r>
                      <a:endParaRPr lang="es-GT" sz="1200" b="1" noProof="0" dirty="0"/>
                    </a:p>
                  </a:txBody>
                  <a:tcPr marL="103632" marR="103632" marT="50292" marB="50292" anchor="ctr">
                    <a:solidFill>
                      <a:srgbClr val="FFFFCC"/>
                    </a:solidFill>
                  </a:tcPr>
                </a:tc>
                <a:tc>
                  <a:txBody>
                    <a:bodyPr/>
                    <a:lstStyle/>
                    <a:p>
                      <a:r>
                        <a:rPr lang="es-GT" sz="1200" b="1" noProof="0" dirty="0" smtClean="0">
                          <a:solidFill>
                            <a:schemeClr val="tx1"/>
                          </a:solidFill>
                        </a:rPr>
                        <a:t>W.4.1a, W.4.1b, W.4.1c, W.4.1d, W.4.8</a:t>
                      </a:r>
                      <a:endParaRPr lang="es-GT" sz="1200" b="1" noProof="0" dirty="0">
                        <a:solidFill>
                          <a:schemeClr val="tx1"/>
                        </a:solidFill>
                      </a:endParaRPr>
                    </a:p>
                  </a:txBody>
                  <a:tcPr marL="103632" marR="103632" marT="50292" marB="50292" anchor="ctr">
                    <a:solidFill>
                      <a:srgbClr val="FFFFCC"/>
                    </a:solidFill>
                  </a:tcPr>
                </a:tc>
                <a:tc>
                  <a:txBody>
                    <a:bodyPr/>
                    <a:lstStyle/>
                    <a:p>
                      <a:pPr algn="ctr"/>
                      <a:r>
                        <a:rPr lang="es-GT" sz="1200" b="1" noProof="0" dirty="0" smtClean="0"/>
                        <a:t>2</a:t>
                      </a:r>
                      <a:endParaRPr lang="es-GT" sz="1200" b="1" noProof="0" dirty="0"/>
                    </a:p>
                  </a:txBody>
                  <a:tcPr marL="103632" marR="103632" marT="50292" marB="50292" anchor="ctr">
                    <a:solidFill>
                      <a:srgbClr val="FFFFCC"/>
                    </a:solidFill>
                  </a:tcPr>
                </a:tc>
              </a:tr>
              <a:tr h="283464">
                <a:tc>
                  <a:txBody>
                    <a:bodyPr/>
                    <a:lstStyle/>
                    <a:p>
                      <a:pPr algn="ctr"/>
                      <a:r>
                        <a:rPr lang="es-GT" sz="1200" b="1" noProof="0" dirty="0" smtClean="0"/>
                        <a:t>8</a:t>
                      </a:r>
                      <a:endParaRPr lang="es-GT" sz="1200" b="1" noProof="0" dirty="0"/>
                    </a:p>
                  </a:txBody>
                  <a:tcPr marL="103632" marR="103632" marT="50292" marB="50292" anchor="ctr">
                    <a:solidFill>
                      <a:srgbClr val="FFFFCC"/>
                    </a:solidFill>
                  </a:tcPr>
                </a:tc>
                <a:tc>
                  <a:txBody>
                    <a:bodyPr/>
                    <a:lstStyle/>
                    <a:p>
                      <a:r>
                        <a:rPr lang="es-GT" sz="1200" b="1" noProof="0" dirty="0" smtClean="0"/>
                        <a:t>Uso de lenguaje-vocabulario</a:t>
                      </a:r>
                      <a:endParaRPr lang="es-GT" sz="1200" b="1" noProof="0" dirty="0"/>
                    </a:p>
                  </a:txBody>
                  <a:tcPr marL="103632" marR="103632" marT="50292" marB="50292" anchor="ctr">
                    <a:solidFill>
                      <a:srgbClr val="FFFFCC"/>
                    </a:solidFill>
                  </a:tcPr>
                </a:tc>
                <a:tc>
                  <a:txBody>
                    <a:bodyPr/>
                    <a:lstStyle/>
                    <a:p>
                      <a:r>
                        <a:rPr lang="es-GT" sz="1200" b="1" noProof="0" dirty="0" smtClean="0"/>
                        <a:t>L.4.3.a, L.4.6 </a:t>
                      </a:r>
                    </a:p>
                  </a:txBody>
                  <a:tcPr marL="103632" marR="103632" marT="50292" marB="50292" anchor="ctr">
                    <a:solidFill>
                      <a:srgbClr val="FFFFCC"/>
                    </a:solidFill>
                  </a:tcPr>
                </a:tc>
                <a:tc>
                  <a:txBody>
                    <a:bodyPr/>
                    <a:lstStyle/>
                    <a:p>
                      <a:pPr algn="ctr"/>
                      <a:r>
                        <a:rPr lang="es-GT" sz="1200" b="1" noProof="0" dirty="0" smtClean="0"/>
                        <a:t>1-2</a:t>
                      </a:r>
                      <a:endParaRPr lang="es-GT" sz="1200" b="1" noProof="0" dirty="0"/>
                    </a:p>
                  </a:txBody>
                  <a:tcPr marL="103632" marR="103632" marT="50292" marB="50292" anchor="ctr">
                    <a:solidFill>
                      <a:srgbClr val="FFFFCC"/>
                    </a:solidFill>
                  </a:tcPr>
                </a:tc>
              </a:tr>
              <a:tr h="283464">
                <a:tc>
                  <a:txBody>
                    <a:bodyPr/>
                    <a:lstStyle/>
                    <a:p>
                      <a:pPr algn="ctr"/>
                      <a:r>
                        <a:rPr lang="es-GT" sz="1200" b="1" noProof="0" dirty="0" smtClean="0"/>
                        <a:t>9</a:t>
                      </a:r>
                      <a:endParaRPr lang="es-GT" sz="1200" b="1" noProof="0" dirty="0"/>
                    </a:p>
                  </a:txBody>
                  <a:tcPr marL="103632" marR="103632" marT="50292" marB="50292" anchor="ctr">
                    <a:solidFill>
                      <a:srgbClr val="FFFFCC"/>
                    </a:solidFill>
                  </a:tcPr>
                </a:tc>
                <a:tc>
                  <a:txBody>
                    <a:bodyPr/>
                    <a:lstStyle/>
                    <a:p>
                      <a:r>
                        <a:rPr lang="es-GT" sz="1200" b="1" noProof="0" dirty="0" smtClean="0"/>
                        <a:t>Editar y clarificar</a:t>
                      </a:r>
                      <a:endParaRPr lang="es-GT" sz="1200" b="1" noProof="0" dirty="0"/>
                    </a:p>
                  </a:txBody>
                  <a:tcPr marL="103632" marR="103632" marT="50292" marB="50292" anchor="ctr">
                    <a:solidFill>
                      <a:srgbClr val="FFFFCC"/>
                    </a:solidFill>
                  </a:tcPr>
                </a:tc>
                <a:tc>
                  <a:txBody>
                    <a:bodyPr/>
                    <a:lstStyle/>
                    <a:p>
                      <a:r>
                        <a:rPr lang="es-GT" sz="1200" b="1" noProof="0" dirty="0" smtClean="0"/>
                        <a:t>L.4.2.c</a:t>
                      </a:r>
                    </a:p>
                  </a:txBody>
                  <a:tcPr marL="103632" marR="103632" marT="50292" marB="50292" anchor="ctr">
                    <a:solidFill>
                      <a:srgbClr val="FFFFCC"/>
                    </a:solidFill>
                  </a:tcPr>
                </a:tc>
                <a:tc>
                  <a:txBody>
                    <a:bodyPr/>
                    <a:lstStyle/>
                    <a:p>
                      <a:pPr algn="ctr"/>
                      <a:r>
                        <a:rPr lang="es-GT" sz="1200" b="1" noProof="0" dirty="0" smtClean="0"/>
                        <a:t>1-2</a:t>
                      </a:r>
                      <a:endParaRPr lang="es-GT" sz="1200" b="1" noProof="0" dirty="0"/>
                    </a:p>
                  </a:txBody>
                  <a:tcPr marL="103632" marR="103632" marT="50292" marB="50292" anchor="ctr">
                    <a:solidFill>
                      <a:srgbClr val="FFFFCC"/>
                    </a:solidFill>
                  </a:tcPr>
                </a:tc>
              </a:tr>
            </a:tbl>
          </a:graphicData>
        </a:graphic>
      </p:graphicFrame>
      <p:sp>
        <p:nvSpPr>
          <p:cNvPr id="7" name="TextBox 6"/>
          <p:cNvSpPr txBox="1"/>
          <p:nvPr/>
        </p:nvSpPr>
        <p:spPr>
          <a:xfrm>
            <a:off x="3151163" y="1537171"/>
            <a:ext cx="2840064" cy="87231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74" tIns="50938" rIns="101874" bIns="50938" rtlCol="0">
            <a:spAutoFit/>
          </a:bodyPr>
          <a:lstStyle/>
          <a:p>
            <a:r>
              <a:rPr lang="es-GT" sz="2600" b="1" dirty="0" smtClean="0">
                <a:solidFill>
                  <a:schemeClr val="accent1">
                    <a:lumMod val="75000"/>
                  </a:schemeClr>
                </a:solidFill>
                <a:latin typeface="Bookman Old Style" pitchFamily="18" charset="0"/>
              </a:rPr>
              <a:t>Trimestre uno </a:t>
            </a:r>
            <a:r>
              <a:rPr lang="es-GT" sz="2400" b="1" dirty="0" smtClean="0">
                <a:latin typeface="Bookman Old Style" pitchFamily="18" charset="0"/>
              </a:rPr>
              <a:t>Pre-evaluación</a:t>
            </a:r>
            <a:endParaRPr lang="es-GT" b="1" dirty="0" smtClean="0">
              <a:latin typeface="Bookman Old Style" pitchFamily="18" charset="0"/>
            </a:endParaRPr>
          </a:p>
        </p:txBody>
      </p:sp>
      <p:grpSp>
        <p:nvGrpSpPr>
          <p:cNvPr id="25" name="Group 24"/>
          <p:cNvGrpSpPr/>
          <p:nvPr/>
        </p:nvGrpSpPr>
        <p:grpSpPr>
          <a:xfrm>
            <a:off x="798022" y="843083"/>
            <a:ext cx="2314089" cy="2075543"/>
            <a:chOff x="4729728" y="381000"/>
            <a:chExt cx="2177966" cy="1981200"/>
          </a:xfrm>
        </p:grpSpPr>
        <p:sp>
          <p:nvSpPr>
            <p:cNvPr id="26" name="Parallelogram 25"/>
            <p:cNvSpPr/>
            <p:nvPr/>
          </p:nvSpPr>
          <p:spPr>
            <a:xfrm rot="1114965" flipH="1">
              <a:off x="4777414" y="557751"/>
              <a:ext cx="2130280" cy="1688521"/>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729728" y="381000"/>
              <a:ext cx="1077580" cy="925428"/>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to</a:t>
              </a: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9"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sp>
        <p:nvSpPr>
          <p:cNvPr id="2" name="Oval 1"/>
          <p:cNvSpPr/>
          <p:nvPr/>
        </p:nvSpPr>
        <p:spPr>
          <a:xfrm>
            <a:off x="3768042" y="7239282"/>
            <a:ext cx="482780" cy="25261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24" name="Oval 23"/>
          <p:cNvSpPr/>
          <p:nvPr/>
        </p:nvSpPr>
        <p:spPr>
          <a:xfrm>
            <a:off x="4250822" y="6751561"/>
            <a:ext cx="594529" cy="32345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15" name="Oval 14"/>
          <p:cNvSpPr/>
          <p:nvPr/>
        </p:nvSpPr>
        <p:spPr>
          <a:xfrm>
            <a:off x="3717063" y="7700565"/>
            <a:ext cx="984809" cy="2905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16" name="Oval 15"/>
          <p:cNvSpPr/>
          <p:nvPr/>
        </p:nvSpPr>
        <p:spPr>
          <a:xfrm>
            <a:off x="3742463" y="7962740"/>
            <a:ext cx="508359" cy="29448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4" name="TextBox 3"/>
          <p:cNvSpPr txBox="1"/>
          <p:nvPr/>
        </p:nvSpPr>
        <p:spPr>
          <a:xfrm>
            <a:off x="1100169" y="8262699"/>
            <a:ext cx="5741788" cy="246221"/>
          </a:xfrm>
          <a:prstGeom prst="rect">
            <a:avLst/>
          </a:prstGeom>
          <a:noFill/>
        </p:spPr>
        <p:txBody>
          <a:bodyPr wrap="square" rtlCol="0">
            <a:spAutoFit/>
          </a:bodyPr>
          <a:lstStyle/>
          <a:p>
            <a:r>
              <a:rPr lang="es-GT" sz="1000" b="1" dirty="0" smtClean="0"/>
              <a:t>Nota: Es posible que haya más estándares por cada objetivo.  Sólo los estándares circulados se evalúan. </a:t>
            </a:r>
            <a:endParaRPr lang="es-GT" sz="1000" b="1" dirty="0"/>
          </a:p>
        </p:txBody>
      </p:sp>
    </p:spTree>
    <p:extLst>
      <p:ext uri="{BB962C8B-B14F-4D97-AF65-F5344CB8AC3E}">
        <p14:creationId xmlns:p14="http://schemas.microsoft.com/office/powerpoint/2010/main" val="3558537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81836999"/>
              </p:ext>
            </p:extLst>
          </p:nvPr>
        </p:nvGraphicFramePr>
        <p:xfrm>
          <a:off x="347662" y="233540"/>
          <a:ext cx="7043738" cy="3734520"/>
        </p:xfrm>
        <a:graphic>
          <a:graphicData uri="http://schemas.openxmlformats.org/drawingml/2006/table">
            <a:tbl>
              <a:tblPr firstRow="1" bandRow="1">
                <a:tableStyleId>{5940675A-B579-460E-94D1-54222C63F5DA}</a:tableStyleId>
              </a:tblPr>
              <a:tblGrid>
                <a:gridCol w="7043738"/>
              </a:tblGrid>
              <a:tr h="528460">
                <a:tc>
                  <a:txBody>
                    <a:bodyPr/>
                    <a:lstStyle/>
                    <a:p>
                      <a:pPr marL="342900" marR="0" indent="-342900" algn="l" defTabSz="966612" rtl="0" eaLnBrk="1" fontAlgn="auto" latinLnBrk="0" hangingPunct="1">
                        <a:lnSpc>
                          <a:spcPct val="100000"/>
                        </a:lnSpc>
                        <a:spcBef>
                          <a:spcPts val="0"/>
                        </a:spcBef>
                        <a:spcAft>
                          <a:spcPts val="0"/>
                        </a:spcAft>
                        <a:buClrTx/>
                        <a:buSzTx/>
                        <a:buFont typeface="+mj-lt"/>
                        <a:buAutoNum type="arabicPeriod" startAt="7"/>
                        <a:tabLst/>
                        <a:defRPr/>
                      </a:pPr>
                      <a:r>
                        <a:rPr lang="es-GT" sz="1800" b="1" baseline="0" noProof="0" dirty="0" smtClean="0">
                          <a:solidFill>
                            <a:schemeClr val="tx1"/>
                          </a:solidFill>
                          <a:latin typeface="Helvetica" pitchFamily="34" charset="0"/>
                          <a:cs typeface="Helvetica" pitchFamily="34" charset="0"/>
                        </a:rPr>
                        <a:t>¿Qué lecciones se pueden aprender de este mito? Utiliza ejemplos y detalles del texto para apoyar tu respuesta. </a:t>
                      </a:r>
                    </a:p>
                    <a:p>
                      <a:pPr marL="342900" marR="0" indent="-342900" algn="l" defTabSz="966612" rtl="0" eaLnBrk="1" fontAlgn="auto" latinLnBrk="0" hangingPunct="1">
                        <a:lnSpc>
                          <a:spcPct val="100000"/>
                        </a:lnSpc>
                        <a:spcBef>
                          <a:spcPts val="0"/>
                        </a:spcBef>
                        <a:spcAft>
                          <a:spcPts val="0"/>
                        </a:spcAft>
                        <a:buClrTx/>
                        <a:buSzTx/>
                        <a:buFont typeface="+mj-lt"/>
                        <a:buAutoNum type="arabicPeriod" startAt="7"/>
                        <a:tabLst/>
                        <a:defRPr/>
                      </a:pPr>
                      <a:endParaRPr lang="es-GT" sz="1600" b="1" baseline="0" noProof="0" dirty="0" smtClean="0">
                        <a:solidFill>
                          <a:srgbClr val="002060"/>
                        </a:solidFill>
                        <a:latin typeface="Helvetica" pitchFamily="34" charset="0"/>
                        <a:cs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12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90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2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9765296"/>
              </p:ext>
            </p:extLst>
          </p:nvPr>
        </p:nvGraphicFramePr>
        <p:xfrm>
          <a:off x="423862" y="4876800"/>
          <a:ext cx="7043738" cy="3734520"/>
        </p:xfrm>
        <a:graphic>
          <a:graphicData uri="http://schemas.openxmlformats.org/drawingml/2006/table">
            <a:tbl>
              <a:tblPr firstRow="1" bandRow="1">
                <a:tableStyleId>{5940675A-B579-460E-94D1-54222C63F5DA}</a:tableStyleId>
              </a:tblPr>
              <a:tblGrid>
                <a:gridCol w="7043738"/>
              </a:tblGrid>
              <a:tr h="528750">
                <a:tc>
                  <a:txBody>
                    <a:bodyPr/>
                    <a:lstStyle/>
                    <a:p>
                      <a:pPr marL="342900" indent="-342900">
                        <a:buFont typeface="+mj-lt"/>
                        <a:buAutoNum type="arabicPeriod" startAt="8"/>
                        <a:tabLst/>
                      </a:pPr>
                      <a:r>
                        <a:rPr lang="es-GT" sz="1800" b="1" noProof="0" dirty="0" smtClean="0">
                          <a:solidFill>
                            <a:schemeClr val="tx1"/>
                          </a:solidFill>
                          <a:latin typeface="Helvetica" pitchFamily="34" charset="0"/>
                          <a:cs typeface="Helvetica" pitchFamily="34" charset="0"/>
                        </a:rPr>
                        <a:t>¿Qué demuestran las acciones de Ícaro sobre él? Utiliza detalles del texto</a:t>
                      </a:r>
                      <a:r>
                        <a:rPr lang="es-GT" sz="1800" b="1" baseline="0" noProof="0" dirty="0" smtClean="0">
                          <a:solidFill>
                            <a:schemeClr val="tx1"/>
                          </a:solidFill>
                          <a:latin typeface="Helvetica" pitchFamily="34" charset="0"/>
                          <a:cs typeface="Helvetica" pitchFamily="34" charset="0"/>
                        </a:rPr>
                        <a:t> para apoyar tu respuesta. </a:t>
                      </a:r>
                    </a:p>
                    <a:p>
                      <a:pPr marL="0" indent="0">
                        <a:buFont typeface="+mj-lt"/>
                        <a:buNone/>
                        <a:tabLst/>
                      </a:pPr>
                      <a:endParaRPr lang="en-US" sz="1600" b="1" baseline="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2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410116"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248266981"/>
              </p:ext>
            </p:extLst>
          </p:nvPr>
        </p:nvGraphicFramePr>
        <p:xfrm>
          <a:off x="5410200" y="4038600"/>
          <a:ext cx="1905000" cy="618351"/>
        </p:xfrm>
        <a:graphic>
          <a:graphicData uri="http://schemas.openxmlformats.org/drawingml/2006/table">
            <a:tbl>
              <a:tblPr firstRow="1" firstCol="1" bandRow="1"/>
              <a:tblGrid>
                <a:gridCol w="1905000"/>
              </a:tblGrid>
              <a:tr h="130671">
                <a:tc>
                  <a:txBody>
                    <a:bodyPr/>
                    <a:lstStyle/>
                    <a:p>
                      <a:pPr marL="0" marR="0" algn="ctr">
                        <a:lnSpc>
                          <a:spcPct val="100000"/>
                        </a:lnSpc>
                        <a:spcBef>
                          <a:spcPts val="0"/>
                        </a:spcBef>
                        <a:spcAft>
                          <a:spcPts val="0"/>
                        </a:spcAft>
                      </a:pPr>
                      <a:r>
                        <a:rPr lang="es-GT" sz="800" b="1" i="1" baseline="0" noProof="0" dirty="0" smtClean="0">
                          <a:solidFill>
                            <a:srgbClr val="000000"/>
                          </a:solidFill>
                          <a:effectLst/>
                          <a:latin typeface="Calibri"/>
                          <a:ea typeface="Times New Roman"/>
                          <a:cs typeface="Times New Roman"/>
                        </a:rPr>
                        <a:t>Hacia RL.4.2      </a:t>
                      </a:r>
                      <a:r>
                        <a:rPr lang="es-GT" sz="800" b="1" i="1" noProof="0" dirty="0" smtClean="0">
                          <a:solidFill>
                            <a:srgbClr val="000000"/>
                          </a:solidFill>
                          <a:effectLst/>
                          <a:latin typeface="Calibri"/>
                          <a:ea typeface="Times New Roman"/>
                          <a:cs typeface="Times New Roman"/>
                        </a:rPr>
                        <a:t>DOK 2 - </a:t>
                      </a:r>
                      <a:r>
                        <a:rPr lang="es-GT" sz="800" b="1" i="1" noProof="0" dirty="0" err="1" smtClean="0">
                          <a:solidFill>
                            <a:srgbClr val="000000"/>
                          </a:solidFill>
                          <a:effectLst/>
                          <a:latin typeface="Calibri"/>
                          <a:ea typeface="Times New Roman"/>
                          <a:cs typeface="Times New Roman"/>
                        </a:rPr>
                        <a:t>APn</a:t>
                      </a:r>
                      <a:endParaRPr lang="es-GT" sz="800" i="1" noProof="0" dirty="0">
                        <a:effectLst/>
                        <a:latin typeface="Calibri"/>
                        <a:ea typeface="Calibri"/>
                        <a:cs typeface="Times New Roman"/>
                      </a:endParaRPr>
                    </a:p>
                  </a:txBody>
                  <a:tcPr marL="32904" marR="32904"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r>
              <a:tr h="402729">
                <a:tc>
                  <a:txBody>
                    <a:bodyPr/>
                    <a:lstStyle/>
                    <a:p>
                      <a:pPr marL="0" marR="0" algn="l">
                        <a:lnSpc>
                          <a:spcPct val="100000"/>
                        </a:lnSpc>
                        <a:spcBef>
                          <a:spcPts val="0"/>
                        </a:spcBef>
                        <a:spcAft>
                          <a:spcPts val="0"/>
                        </a:spcAft>
                      </a:pPr>
                      <a:r>
                        <a:rPr lang="es-419" sz="800" b="1" noProof="0" dirty="0" smtClean="0">
                          <a:solidFill>
                            <a:srgbClr val="000000"/>
                          </a:solidFill>
                          <a:effectLst/>
                          <a:latin typeface="+mn-lt"/>
                          <a:ea typeface="Times New Roman"/>
                          <a:cs typeface="Times New Roman"/>
                        </a:rPr>
                        <a:t>Obtiene e interpreta qué detalles clave de un texto nuevo (no leído en clase) son evidencia de un tema, mensaje o propósito común.</a:t>
                      </a:r>
                      <a:endParaRPr lang="es-GT" sz="800" b="1" noProof="0" dirty="0" smtClean="0">
                        <a:solidFill>
                          <a:srgbClr val="000000"/>
                        </a:solidFill>
                        <a:effectLst/>
                        <a:latin typeface="Calibri"/>
                        <a:ea typeface="Times New Roman"/>
                        <a:cs typeface="Times New Roman"/>
                      </a:endParaRPr>
                    </a:p>
                  </a:txBody>
                  <a:tcPr marL="32904" marR="32904"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52106617"/>
              </p:ext>
            </p:extLst>
          </p:nvPr>
        </p:nvGraphicFramePr>
        <p:xfrm>
          <a:off x="5638800" y="8686800"/>
          <a:ext cx="1744662" cy="731520"/>
        </p:xfrm>
        <a:graphic>
          <a:graphicData uri="http://schemas.openxmlformats.org/drawingml/2006/table">
            <a:tbl>
              <a:tblPr firstRow="1" firstCol="1" bandRow="1"/>
              <a:tblGrid>
                <a:gridCol w="1744662"/>
              </a:tblGrid>
              <a:tr h="121920">
                <a:tc>
                  <a:txBody>
                    <a:bodyPr/>
                    <a:lstStyle/>
                    <a:p>
                      <a:pPr marL="0" marR="0" algn="ctr">
                        <a:lnSpc>
                          <a:spcPct val="100000"/>
                        </a:lnSpc>
                        <a:spcBef>
                          <a:spcPts val="0"/>
                        </a:spcBef>
                        <a:spcAft>
                          <a:spcPts val="0"/>
                        </a:spcAft>
                      </a:pPr>
                      <a:r>
                        <a:rPr lang="es-GT" sz="800" b="1" i="1" noProof="0" dirty="0" smtClean="0">
                          <a:solidFill>
                            <a:srgbClr val="000000"/>
                          </a:solidFill>
                          <a:effectLst/>
                          <a:latin typeface="Calibri"/>
                          <a:ea typeface="Times New Roman"/>
                          <a:cs typeface="Times New Roman"/>
                        </a:rPr>
                        <a:t>Hacia RL.4.3     DOK 3 - Cu</a:t>
                      </a:r>
                      <a:endParaRPr lang="es-GT" sz="800" i="1" noProof="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87680">
                <a:tc>
                  <a:txBody>
                    <a:bodyPr/>
                    <a:lstStyle/>
                    <a:p>
                      <a:pPr marL="0" marR="0" algn="l">
                        <a:lnSpc>
                          <a:spcPct val="100000"/>
                        </a:lnSpc>
                        <a:spcBef>
                          <a:spcPts val="0"/>
                        </a:spcBef>
                        <a:spcAft>
                          <a:spcPts val="0"/>
                        </a:spcAft>
                      </a:pPr>
                      <a:r>
                        <a:rPr lang="es-419" sz="800" b="1" noProof="0" dirty="0" smtClean="0">
                          <a:solidFill>
                            <a:srgbClr val="000000"/>
                          </a:solidFill>
                          <a:effectLst/>
                          <a:latin typeface="+mn-lt"/>
                          <a:ea typeface="Times New Roman"/>
                          <a:cs typeface="Times New Roman"/>
                        </a:rPr>
                        <a:t>Cuando se le hacen preguntas sobre un personaje, ambiente/escenario o acontecimiento, el estudiante toma detalles específicos del texto como  pruebas de apoyo.</a:t>
                      </a:r>
                      <a:endParaRPr lang="es-GT" sz="800" b="1" noProof="0" dirty="0" smtClean="0">
                        <a:solidFill>
                          <a:srgbClr val="000000"/>
                        </a:solidFill>
                        <a:effectLst/>
                        <a:latin typeface="Calibri"/>
                        <a:ea typeface="Times New Roman"/>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2381385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http://upload.wikimedia.org/wikipedia/commons/thumb/5/52/Young_Thomas_Edison.jpg/200px-Young_Thomas_Edison.jpg">
            <a:hlinkClick r:id="rId2"/>
          </p:cNvPr>
          <p:cNvPicPr>
            <a:picLocks noChangeAspect="1" noChangeArrowheads="1"/>
          </p:cNvPicPr>
          <p:nvPr/>
        </p:nvPicPr>
        <p:blipFill>
          <a:blip r:embed="rId3" cstate="print"/>
          <a:srcRect/>
          <a:stretch>
            <a:fillRect/>
          </a:stretch>
        </p:blipFill>
        <p:spPr bwMode="auto">
          <a:xfrm>
            <a:off x="5673739" y="8280119"/>
            <a:ext cx="1120745" cy="1436914"/>
          </a:xfrm>
          <a:prstGeom prst="rect">
            <a:avLst/>
          </a:prstGeom>
          <a:noFill/>
          <a:effectLst>
            <a:softEdge rad="317500"/>
          </a:effectLst>
        </p:spPr>
      </p:pic>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5" name="Rectangle 1"/>
          <p:cNvSpPr>
            <a:spLocks noChangeArrowheads="1"/>
          </p:cNvSpPr>
          <p:nvPr/>
        </p:nvSpPr>
        <p:spPr bwMode="auto">
          <a:xfrm>
            <a:off x="308903" y="883462"/>
            <a:ext cx="7234897" cy="8051207"/>
          </a:xfrm>
          <a:prstGeom prst="rect">
            <a:avLst/>
          </a:prstGeom>
          <a:noFill/>
          <a:ln w="9525">
            <a:noFill/>
            <a:miter lim="800000"/>
            <a:headEnd/>
            <a:tailEnd/>
          </a:ln>
          <a:effectLst/>
        </p:spPr>
        <p:txBody>
          <a:bodyPr vert="horz" wrap="square" lIns="101881" tIns="50941" rIns="101881" bIns="50941" numCol="1" anchor="ctr" anchorCtr="0" compatLnSpc="1">
            <a:prstTxWarp prst="textNoShape">
              <a:avLst/>
            </a:prstTxWarp>
            <a:spAutoFit/>
          </a:bodyPr>
          <a:lstStyle/>
          <a:p>
            <a:pPr marL="1452359">
              <a:spcBef>
                <a:spcPts val="316"/>
              </a:spcBef>
              <a:spcAft>
                <a:spcPts val="632"/>
              </a:spcAft>
            </a:pPr>
            <a:r>
              <a:rPr lang="es-GT" sz="1500" u="sng" dirty="0" smtClean="0"/>
              <a:t>Thomas Alva Edison</a:t>
            </a:r>
            <a:r>
              <a:rPr lang="es-GT" sz="1500" dirty="0" smtClean="0"/>
              <a:t> iluminó al mundo con su invención de la luz eléctrica. Sin él, el mundo podría ser todavía un lugar oscuro. Sin embargo, la luz eléctrica no era su único invento.  Él también inventó el fonógrafo, la cámara de cine, y alrededor de 1,200 cosas más.  Aproximadamente cada dos semanas, Edison inventaba algo nuevo. </a:t>
            </a:r>
          </a:p>
          <a:p>
            <a:pPr>
              <a:spcBef>
                <a:spcPts val="316"/>
              </a:spcBef>
              <a:spcAft>
                <a:spcPts val="632"/>
              </a:spcAft>
            </a:pPr>
            <a:r>
              <a:rPr lang="es-GT" sz="1500" dirty="0" smtClean="0"/>
              <a:t>Thomas A. Edison nació en Milán, Ohio, el 11 de febrero de 1847. Su familia se trasladó a Port Huron, Michigan, cuando tenía siete años de edad. Sorprendentemente, asistió a la escuela por solamente dos meses. Su madre, una ex-maestra, le enseñó algunas cosas, pero mayormente Edison era autodidacta (se educó a sí mismo). Su curiosidad natural le llevó a empezar a experimentar a una edad temprana con aparatos mecánicos y eléctricos en el hogar.</a:t>
            </a:r>
          </a:p>
          <a:p>
            <a:r>
              <a:rPr lang="es-GT" sz="1500" dirty="0" smtClean="0"/>
              <a:t>Cuando tenía 12 años, obtuvo su primer empleo. Se convirtió en un vendedor de periódicos en un tren que viajaba entre Port Huron y Detroit. Él estableció un laboratorio en un vagón de equipajes del tren para poder continuar sus experimentos en su tiempo libre. Desafortunadamente, el primer empleo de Edison no terminó bien. Fue despedido cuando accidentalmente prendió fuego al piso del vagón de equipajes.</a:t>
            </a:r>
          </a:p>
          <a:p>
            <a:endParaRPr lang="es-GT" sz="800" dirty="0"/>
          </a:p>
          <a:p>
            <a:r>
              <a:rPr lang="es-GT" sz="1500" dirty="0" smtClean="0"/>
              <a:t>Edison luego trabajó durante cinco años como operador de telégrafo, pero continuó pasando gran parte de su tiempo en el trabajo haciendo experimentos. Obtuvo su primera patente en 1868 por un registrador de votos que utilizaba electricidad. Sin embargo, el registrador de votos no fue un éxito. En 1870, él vendió otro invento, un tablero de cotizaciones (stock-</a:t>
            </a:r>
            <a:r>
              <a:rPr lang="es-GT" sz="1500" dirty="0" err="1" smtClean="0"/>
              <a:t>ticker</a:t>
            </a:r>
            <a:r>
              <a:rPr lang="es-GT" sz="1500" dirty="0" smtClean="0"/>
              <a:t>), por $40,000. Un tablero de cotizaciones es una máquina que </a:t>
            </a:r>
            <a:r>
              <a:rPr lang="es-GT" sz="1500" dirty="0"/>
              <a:t>automáticamente imprime precios </a:t>
            </a:r>
            <a:r>
              <a:rPr lang="es-GT" sz="1500" dirty="0" smtClean="0"/>
              <a:t>de las acciones en una cinta. Fue entonces, que él pudo construir su primer taller en Newark, Nueva Jersey.</a:t>
            </a:r>
          </a:p>
          <a:p>
            <a:endParaRPr lang="es-GT" sz="800" dirty="0" smtClean="0"/>
          </a:p>
          <a:p>
            <a:r>
              <a:rPr lang="es-GT" sz="1500" dirty="0" smtClean="0"/>
              <a:t>Thomas Edison era totalmente sordo de un oído y con problemas de audición en el otro, pero él pensó en su sordera como una bendición de muchas maneras. Le ayudaba a mantener conversaciones cortas, para así tener más tiempo para trabajar. Él se refería a sí mismo como un "hombre de dos turnos" porque trabajaba 16 de cada 24 horas.</a:t>
            </a:r>
          </a:p>
          <a:p>
            <a:endParaRPr lang="es-GT" sz="800" dirty="0"/>
          </a:p>
          <a:p>
            <a:r>
              <a:rPr lang="es-GT" sz="1500" dirty="0" smtClean="0"/>
              <a:t>A veces trabajaba tan intensamente que su esposa tenía que recordarle dormir y comer.</a:t>
            </a:r>
          </a:p>
          <a:p>
            <a:endParaRPr lang="es-GT" sz="800" dirty="0" smtClean="0"/>
          </a:p>
          <a:p>
            <a:r>
              <a:rPr lang="es-GT" sz="1500" dirty="0" smtClean="0"/>
              <a:t>Thomas Edison murió a la edad de 84 años, el 18 de octubre de 1931, en su propiedad en West Orange, Nueva Jersey. Él dejó numerosos inventos que mejoraron la calidad de vida en todo el mundo.</a:t>
            </a:r>
            <a:endParaRPr lang="es-GT" sz="1500" dirty="0"/>
          </a:p>
        </p:txBody>
      </p:sp>
      <p:pic>
        <p:nvPicPr>
          <p:cNvPr id="7" name="Picture 3" descr="Thomas Edison2.jpg">
            <a:hlinkClick r:id="rId4"/>
          </p:cNvPr>
          <p:cNvPicPr>
            <a:picLocks noChangeAspect="1" noChangeArrowheads="1"/>
          </p:cNvPicPr>
          <p:nvPr/>
        </p:nvPicPr>
        <p:blipFill>
          <a:blip r:embed="rId5" cstate="print"/>
          <a:srcRect/>
          <a:stretch>
            <a:fillRect/>
          </a:stretch>
        </p:blipFill>
        <p:spPr bwMode="auto">
          <a:xfrm>
            <a:off x="473546" y="611809"/>
            <a:ext cx="1247382" cy="154535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Rectangle 7"/>
          <p:cNvSpPr/>
          <p:nvPr/>
        </p:nvSpPr>
        <p:spPr>
          <a:xfrm>
            <a:off x="2209800" y="349025"/>
            <a:ext cx="2980886" cy="48917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101881" tIns="50941" rIns="101881" bIns="50941">
            <a:spAutoFit/>
          </a:bodyPr>
          <a:lstStyle/>
          <a:p>
            <a:r>
              <a:rPr lang="en-US" sz="2500" b="1" u="sng" dirty="0">
                <a:solidFill>
                  <a:srgbClr val="002060"/>
                </a:solidFill>
              </a:rPr>
              <a:t>Thomas Alva Edison</a:t>
            </a:r>
            <a:r>
              <a:rPr lang="en-US" sz="2500" b="1" dirty="0">
                <a:solidFill>
                  <a:srgbClr val="002060"/>
                </a:solidFill>
              </a:rPr>
              <a:t> </a:t>
            </a:r>
            <a:endParaRPr lang="en-US" sz="2500" dirty="0"/>
          </a:p>
        </p:txBody>
      </p:sp>
      <p:sp>
        <p:nvSpPr>
          <p:cNvPr id="9" name="Rectangle 8"/>
          <p:cNvSpPr/>
          <p:nvPr/>
        </p:nvSpPr>
        <p:spPr>
          <a:xfrm>
            <a:off x="293080" y="9365896"/>
            <a:ext cx="4776788" cy="386919"/>
          </a:xfrm>
          <a:prstGeom prst="rect">
            <a:avLst/>
          </a:prstGeom>
        </p:spPr>
        <p:txBody>
          <a:bodyPr wrap="square" lIns="96378" tIns="48189" rIns="96378" bIns="48189">
            <a:spAutoFit/>
          </a:bodyPr>
          <a:lstStyle/>
          <a:p>
            <a:r>
              <a:rPr lang="en-US" sz="900" b="1" dirty="0">
                <a:solidFill>
                  <a:srgbClr val="002060"/>
                </a:solidFill>
              </a:rPr>
              <a:t>Online resource site for the Improving Reading Comprehension Using Metacognitive Strategies (IRCMS) program</a:t>
            </a:r>
          </a:p>
        </p:txBody>
      </p:sp>
      <p:sp>
        <p:nvSpPr>
          <p:cNvPr id="10" name="Rectangle 9"/>
          <p:cNvSpPr/>
          <p:nvPr/>
        </p:nvSpPr>
        <p:spPr>
          <a:xfrm>
            <a:off x="5438299" y="178114"/>
            <a:ext cx="2239327" cy="830997"/>
          </a:xfrm>
          <a:prstGeom prst="rect">
            <a:avLst/>
          </a:prstGeom>
        </p:spPr>
        <p:txBody>
          <a:bodyPr wrap="square">
            <a:spAutoFit/>
          </a:bodyPr>
          <a:lstStyle/>
          <a:p>
            <a:pPr lvl="0"/>
            <a:r>
              <a:rPr lang="es-ES_tradnl" sz="800" dirty="0">
                <a:solidFill>
                  <a:prstClr val="black"/>
                </a:solidFill>
                <a:latin typeface="Helvetica" panose="020B0604020202020204" pitchFamily="34" charset="0"/>
                <a:cs typeface="Helvetica" panose="020B0604020202020204" pitchFamily="34" charset="0"/>
              </a:rPr>
              <a:t>Equivalencia de grado: </a:t>
            </a:r>
            <a:r>
              <a:rPr lang="es-ES_tradnl" sz="800" dirty="0" smtClean="0">
                <a:solidFill>
                  <a:prstClr val="black"/>
                </a:solidFill>
                <a:latin typeface="Helvetica" panose="020B0604020202020204" pitchFamily="34" charset="0"/>
                <a:cs typeface="Helvetica" panose="020B0604020202020204" pitchFamily="34" charset="0"/>
              </a:rPr>
              <a:t>8.5</a:t>
            </a:r>
            <a:endParaRPr lang="es-ES_tradnl" sz="800" dirty="0">
              <a:solidFill>
                <a:prstClr val="black"/>
              </a:solidFill>
              <a:latin typeface="Helvetica" panose="020B0604020202020204" pitchFamily="34" charset="0"/>
              <a:cs typeface="Helvetica" panose="020B0604020202020204" pitchFamily="34" charset="0"/>
            </a:endParaRPr>
          </a:p>
          <a:p>
            <a:pPr lvl="0"/>
            <a:r>
              <a:rPr lang="es-ES" sz="800" dirty="0">
                <a:solidFill>
                  <a:prstClr val="black"/>
                </a:solidFill>
                <a:latin typeface="Helvetica" panose="020B0604020202020204" pitchFamily="34" charset="0"/>
                <a:cs typeface="Helvetica" panose="020B0604020202020204" pitchFamily="34" charset="0"/>
              </a:rPr>
              <a:t>Escala </a:t>
            </a:r>
            <a:r>
              <a:rPr lang="es-ES" sz="800" i="1" dirty="0" err="1">
                <a:solidFill>
                  <a:prstClr val="black"/>
                </a:solidFill>
                <a:latin typeface="Helvetica" panose="020B0604020202020204" pitchFamily="34" charset="0"/>
                <a:cs typeface="Helvetica" panose="020B0604020202020204" pitchFamily="34" charset="0"/>
              </a:rPr>
              <a:t>Lexile</a:t>
            </a:r>
            <a:r>
              <a:rPr lang="es-ES" sz="800" dirty="0">
                <a:solidFill>
                  <a:prstClr val="black"/>
                </a:solidFill>
                <a:latin typeface="Helvetica" panose="020B0604020202020204" pitchFamily="34" charset="0"/>
                <a:cs typeface="Helvetica" panose="020B0604020202020204" pitchFamily="34" charset="0"/>
              </a:rPr>
              <a:t>: </a:t>
            </a:r>
            <a:r>
              <a:rPr lang="es-ES" sz="800" dirty="0" smtClean="0">
                <a:solidFill>
                  <a:prstClr val="black"/>
                </a:solidFill>
                <a:latin typeface="Helvetica" panose="020B0604020202020204" pitchFamily="34" charset="0"/>
                <a:cs typeface="Helvetica" panose="020B0604020202020204" pitchFamily="34" charset="0"/>
              </a:rPr>
              <a:t>890L</a:t>
            </a:r>
            <a:endParaRPr lang="es-ES" sz="800" dirty="0">
              <a:solidFill>
                <a:prstClr val="black"/>
              </a:solidFill>
              <a:latin typeface="Helvetica" panose="020B0604020202020204" pitchFamily="34" charset="0"/>
              <a:cs typeface="Helvetica" panose="020B0604020202020204" pitchFamily="34" charset="0"/>
            </a:endParaRPr>
          </a:p>
          <a:p>
            <a:pPr lvl="0"/>
            <a:r>
              <a:rPr lang="es-ES" sz="800" dirty="0">
                <a:solidFill>
                  <a:prstClr val="black"/>
                </a:solidFill>
                <a:latin typeface="Helvetica" panose="020B0604020202020204" pitchFamily="34" charset="0"/>
                <a:cs typeface="Helvetica" panose="020B0604020202020204" pitchFamily="34" charset="0"/>
              </a:rPr>
              <a:t>Promedio del largo de la oración: </a:t>
            </a:r>
            <a:r>
              <a:rPr lang="es-ES" sz="800" dirty="0" smtClean="0">
                <a:solidFill>
                  <a:prstClr val="black"/>
                </a:solidFill>
                <a:latin typeface="Helvetica" panose="020B0604020202020204" pitchFamily="34" charset="0"/>
                <a:cs typeface="Helvetica" panose="020B0604020202020204" pitchFamily="34" charset="0"/>
              </a:rPr>
              <a:t>14.04</a:t>
            </a:r>
            <a:endParaRPr lang="es-ES" sz="800" dirty="0">
              <a:solidFill>
                <a:prstClr val="black"/>
              </a:solidFill>
              <a:latin typeface="Helvetica" panose="020B0604020202020204" pitchFamily="34" charset="0"/>
              <a:cs typeface="Helvetica" panose="020B0604020202020204" pitchFamily="34" charset="0"/>
            </a:endParaRPr>
          </a:p>
          <a:p>
            <a:pPr lvl="0"/>
            <a:r>
              <a:rPr lang="es-ES" sz="800" dirty="0">
                <a:solidFill>
                  <a:prstClr val="black"/>
                </a:solidFill>
                <a:latin typeface="Helvetica" panose="020B0604020202020204" pitchFamily="34" charset="0"/>
                <a:cs typeface="Helvetica" panose="020B0604020202020204" pitchFamily="34" charset="0"/>
              </a:rPr>
              <a:t>Promedio de la frecuencia de palabras: </a:t>
            </a:r>
            <a:r>
              <a:rPr lang="es-ES" sz="800" dirty="0" smtClean="0">
                <a:solidFill>
                  <a:prstClr val="black"/>
                </a:solidFill>
                <a:latin typeface="Helvetica" panose="020B0604020202020204" pitchFamily="34" charset="0"/>
                <a:cs typeface="Helvetica" panose="020B0604020202020204" pitchFamily="34" charset="0"/>
              </a:rPr>
              <a:t>3.61</a:t>
            </a:r>
            <a:endParaRPr lang="es-ES" sz="800" dirty="0">
              <a:solidFill>
                <a:prstClr val="black"/>
              </a:solidFill>
              <a:latin typeface="Helvetica" panose="020B0604020202020204" pitchFamily="34" charset="0"/>
              <a:cs typeface="Helvetica" panose="020B0604020202020204" pitchFamily="34" charset="0"/>
            </a:endParaRPr>
          </a:p>
          <a:p>
            <a:pPr lvl="0"/>
            <a:r>
              <a:rPr lang="es-ES" sz="800" dirty="0">
                <a:solidFill>
                  <a:prstClr val="black"/>
                </a:solidFill>
                <a:latin typeface="Helvetica" panose="020B0604020202020204" pitchFamily="34" charset="0"/>
                <a:cs typeface="Helvetica" panose="020B0604020202020204" pitchFamily="34" charset="0"/>
              </a:rPr>
              <a:t>Número de palabras: </a:t>
            </a:r>
            <a:r>
              <a:rPr lang="es-ES" sz="800" dirty="0" smtClean="0">
                <a:solidFill>
                  <a:prstClr val="black"/>
                </a:solidFill>
                <a:latin typeface="Helvetica" panose="020B0604020202020204" pitchFamily="34" charset="0"/>
                <a:cs typeface="Helvetica" panose="020B0604020202020204" pitchFamily="34" charset="0"/>
              </a:rPr>
              <a:t>379</a:t>
            </a:r>
            <a:r>
              <a:rPr lang="es-ES" sz="800" dirty="0">
                <a:solidFill>
                  <a:prstClr val="black"/>
                </a:solidFill>
              </a:rPr>
              <a:t/>
            </a:r>
            <a:br>
              <a:rPr lang="es-ES" sz="800" dirty="0">
                <a:solidFill>
                  <a:prstClr val="black"/>
                </a:solidFill>
              </a:rPr>
            </a:br>
            <a:endParaRPr lang="es-ES_tradnl" sz="800" dirty="0">
              <a:solidFill>
                <a:prstClr val="black"/>
              </a:solidFill>
            </a:endParaRPr>
          </a:p>
        </p:txBody>
      </p:sp>
    </p:spTree>
    <p:extLst>
      <p:ext uri="{BB962C8B-B14F-4D97-AF65-F5344CB8AC3E}">
        <p14:creationId xmlns:p14="http://schemas.microsoft.com/office/powerpoint/2010/main" val="715415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8" name="Rectangle 7"/>
          <p:cNvSpPr/>
          <p:nvPr/>
        </p:nvSpPr>
        <p:spPr>
          <a:xfrm>
            <a:off x="468873" y="809607"/>
            <a:ext cx="6693927" cy="2642034"/>
          </a:xfrm>
          <a:prstGeom prst="rect">
            <a:avLst/>
          </a:prstGeom>
        </p:spPr>
        <p:txBody>
          <a:bodyPr wrap="square" lIns="101881" tIns="50941" rIns="101881" bIns="50941">
            <a:spAutoFit/>
          </a:bodyPr>
          <a:lstStyle/>
          <a:p>
            <a:pPr marL="341313" indent="-341313"/>
            <a:r>
              <a:rPr lang="es-GT" sz="1700" b="1" dirty="0" smtClean="0">
                <a:latin typeface="Helvetica" pitchFamily="34" charset="0"/>
                <a:cs typeface="Helvetica" pitchFamily="34" charset="0"/>
              </a:rPr>
              <a:t>9.  ¿Por qué Edison pudo construir su primer taller en Newark, New Jersey? </a:t>
            </a:r>
          </a:p>
          <a:p>
            <a:endParaRPr lang="es-GT" sz="1900" b="1" dirty="0" smtClean="0">
              <a:latin typeface="Helvetica" pitchFamily="34" charset="0"/>
              <a:cs typeface="Helvetica" pitchFamily="34" charset="0"/>
            </a:endParaRPr>
          </a:p>
          <a:p>
            <a:pPr marL="627063" indent="-285750">
              <a:buFont typeface="+mj-lt"/>
              <a:buAutoNum type="alphaUcPeriod"/>
            </a:pPr>
            <a:r>
              <a:rPr lang="es-GT" sz="1600" dirty="0" smtClean="0">
                <a:latin typeface="Helvetica" pitchFamily="34" charset="0"/>
                <a:cs typeface="Helvetica" pitchFamily="34" charset="0"/>
              </a:rPr>
              <a:t>Él tenía más tiempo libre porque fue despedido de otro trabajo. </a:t>
            </a:r>
          </a:p>
          <a:p>
            <a:pPr marL="627063" indent="-285750">
              <a:buFont typeface="+mj-lt"/>
              <a:buAutoNum type="alphaUcPeriod"/>
            </a:pPr>
            <a:endParaRPr lang="es-GT" sz="1600" dirty="0" smtClean="0">
              <a:latin typeface="Helvetica" pitchFamily="34" charset="0"/>
              <a:cs typeface="Helvetica" pitchFamily="34" charset="0"/>
            </a:endParaRPr>
          </a:p>
          <a:p>
            <a:pPr marL="627063" indent="-285750">
              <a:buFont typeface="+mj-lt"/>
              <a:buAutoNum type="alphaUcPeriod"/>
            </a:pPr>
            <a:r>
              <a:rPr lang="es-GT" sz="1600" dirty="0" smtClean="0">
                <a:latin typeface="Helvetica" pitchFamily="34" charset="0"/>
                <a:cs typeface="Helvetica" pitchFamily="34" charset="0"/>
              </a:rPr>
              <a:t>Heredó un edificio después de que alguien en su familia murió.</a:t>
            </a:r>
          </a:p>
          <a:p>
            <a:pPr marL="627063" indent="-285750">
              <a:buFont typeface="+mj-lt"/>
              <a:buAutoNum type="alphaUcPeriod"/>
            </a:pPr>
            <a:endParaRPr lang="es-GT" sz="1500" dirty="0" smtClean="0">
              <a:latin typeface="Helvetica" pitchFamily="34" charset="0"/>
              <a:cs typeface="Helvetica" pitchFamily="34" charset="0"/>
            </a:endParaRPr>
          </a:p>
          <a:p>
            <a:pPr marL="627063" indent="-285750">
              <a:buFont typeface="+mj-lt"/>
              <a:buAutoNum type="alphaUcPeriod"/>
            </a:pPr>
            <a:r>
              <a:rPr lang="es-GT" sz="1600" dirty="0" smtClean="0">
                <a:latin typeface="Helvetica" pitchFamily="34" charset="0"/>
                <a:cs typeface="Helvetica" pitchFamily="34" charset="0"/>
              </a:rPr>
              <a:t>Encontró a un inversionista dispuesto a comprarle un edificio. </a:t>
            </a:r>
          </a:p>
          <a:p>
            <a:pPr marL="627063" indent="-285750">
              <a:buFont typeface="+mj-lt"/>
              <a:buAutoNum type="alphaUcPeriod"/>
            </a:pPr>
            <a:endParaRPr lang="es-GT" sz="1700" dirty="0" smtClean="0">
              <a:latin typeface="Helvetica" pitchFamily="34" charset="0"/>
              <a:cs typeface="Helvetica" pitchFamily="34" charset="0"/>
            </a:endParaRPr>
          </a:p>
          <a:p>
            <a:pPr marL="627063" indent="-285750">
              <a:buFont typeface="+mj-lt"/>
              <a:buAutoNum type="alphaUcPeriod"/>
            </a:pPr>
            <a:r>
              <a:rPr lang="es-GT" sz="1600" dirty="0" smtClean="0">
                <a:latin typeface="Helvetica" pitchFamily="34" charset="0"/>
                <a:cs typeface="Helvetica" pitchFamily="34" charset="0"/>
              </a:rPr>
              <a:t>Obtuvo dinero cuando vendió una invento. </a:t>
            </a:r>
            <a:endParaRPr lang="es-GT" sz="1600" dirty="0">
              <a:latin typeface="Helvetica" pitchFamily="34" charset="0"/>
              <a:cs typeface="Helvetica"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045621552"/>
              </p:ext>
            </p:extLst>
          </p:nvPr>
        </p:nvGraphicFramePr>
        <p:xfrm>
          <a:off x="5469937" y="3657600"/>
          <a:ext cx="1747297" cy="612394"/>
        </p:xfrm>
        <a:graphic>
          <a:graphicData uri="http://schemas.openxmlformats.org/drawingml/2006/table">
            <a:tbl>
              <a:tblPr/>
              <a:tblGrid>
                <a:gridCol w="1747297"/>
              </a:tblGrid>
              <a:tr h="58212">
                <a:tc>
                  <a:txBody>
                    <a:bodyPr/>
                    <a:lstStyle/>
                    <a:p>
                      <a:pPr marL="0" marR="0" algn="l">
                        <a:lnSpc>
                          <a:spcPct val="115000"/>
                        </a:lnSpc>
                        <a:spcBef>
                          <a:spcPts val="0"/>
                        </a:spcBef>
                        <a:spcAft>
                          <a:spcPts val="0"/>
                        </a:spcAft>
                      </a:pPr>
                      <a:r>
                        <a:rPr lang="es-GT" sz="900" b="1" i="1" noProof="0" dirty="0" smtClean="0">
                          <a:solidFill>
                            <a:srgbClr val="000000"/>
                          </a:solidFill>
                          <a:latin typeface="+mn-lt"/>
                          <a:ea typeface="Times New Roman"/>
                          <a:cs typeface="Times New Roman"/>
                        </a:rPr>
                        <a:t>Hacia  RI.4.1         DOK</a:t>
                      </a:r>
                      <a:r>
                        <a:rPr lang="es-GT" sz="900" b="1" i="1" baseline="0" noProof="0" dirty="0" smtClean="0">
                          <a:solidFill>
                            <a:srgbClr val="000000"/>
                          </a:solidFill>
                          <a:latin typeface="+mn-lt"/>
                          <a:ea typeface="Times New Roman"/>
                          <a:cs typeface="Times New Roman"/>
                        </a:rPr>
                        <a:t>  2</a:t>
                      </a:r>
                      <a:r>
                        <a:rPr lang="es-GT" sz="900" b="1" i="1" noProof="0" dirty="0" smtClean="0">
                          <a:solidFill>
                            <a:srgbClr val="000000"/>
                          </a:solidFill>
                          <a:latin typeface="+mn-lt"/>
                          <a:ea typeface="Times New Roman"/>
                          <a:cs typeface="Times New Roman"/>
                        </a:rPr>
                        <a:t>  -  </a:t>
                      </a:r>
                      <a:r>
                        <a:rPr lang="es-GT" sz="900" b="1" i="1" noProof="0" dirty="0" err="1" smtClean="0">
                          <a:solidFill>
                            <a:srgbClr val="000000"/>
                          </a:solidFill>
                          <a:latin typeface="+mn-lt"/>
                          <a:ea typeface="Times New Roman"/>
                          <a:cs typeface="Times New Roman"/>
                        </a:rPr>
                        <a:t>Cj</a:t>
                      </a:r>
                      <a:endParaRPr lang="es-GT" sz="900" b="1" i="1" noProof="0" dirty="0">
                        <a:latin typeface="Calibri"/>
                        <a:ea typeface="Calibri"/>
                        <a:cs typeface="Times New Roman"/>
                      </a:endParaRPr>
                    </a:p>
                  </a:txBody>
                  <a:tcPr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16203">
                <a:tc>
                  <a:txBody>
                    <a:bodyPr/>
                    <a:lstStyle/>
                    <a:p>
                      <a:pPr marL="0" marR="0" algn="l">
                        <a:lnSpc>
                          <a:spcPct val="115000"/>
                        </a:lnSpc>
                        <a:spcBef>
                          <a:spcPts val="0"/>
                        </a:spcBef>
                        <a:spcAft>
                          <a:spcPts val="0"/>
                        </a:spcAft>
                      </a:pPr>
                      <a:r>
                        <a:rPr lang="es-419" sz="900" b="1" noProof="0" dirty="0" smtClean="0">
                          <a:solidFill>
                            <a:schemeClr val="tx1"/>
                          </a:solidFill>
                          <a:latin typeface="+mn-lt"/>
                          <a:ea typeface="Times New Roman"/>
                          <a:cs typeface="Times New Roman"/>
                        </a:rPr>
                        <a:t>Hace  inferencias básicas (no demasiado implícitas) utilizando detalles y ejemplos del texto.</a:t>
                      </a:r>
                      <a:endParaRPr lang="es-GT" sz="900" b="1" noProof="0" dirty="0">
                        <a:solidFill>
                          <a:schemeClr val="tx1"/>
                        </a:solidFill>
                        <a:latin typeface="Calibri"/>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1" name="Straight Connector 10"/>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34506" y="5531047"/>
            <a:ext cx="7185494" cy="2457368"/>
          </a:xfrm>
          <a:prstGeom prst="rect">
            <a:avLst/>
          </a:prstGeom>
        </p:spPr>
        <p:txBody>
          <a:bodyPr wrap="square" lIns="101881" tIns="50941" rIns="101881" bIns="50941">
            <a:spAutoFit/>
          </a:bodyPr>
          <a:lstStyle/>
          <a:p>
            <a:pPr marL="395288" indent="-395288">
              <a:buAutoNum type="arabicPeriod" startAt="10"/>
            </a:pPr>
            <a:r>
              <a:rPr lang="es-GT" sz="1700" b="1" dirty="0" smtClean="0">
                <a:latin typeface="Helvetica" pitchFamily="34" charset="0"/>
                <a:cs typeface="Helvetica" pitchFamily="34" charset="0"/>
              </a:rPr>
              <a:t>¿Qué declaración no está apoyada por información en el texto? </a:t>
            </a:r>
            <a:endParaRPr lang="es-GT" sz="1900" b="1" dirty="0" smtClean="0">
              <a:latin typeface="Helvetica" pitchFamily="34" charset="0"/>
              <a:cs typeface="Helvetica" pitchFamily="34" charset="0"/>
            </a:endParaRPr>
          </a:p>
          <a:p>
            <a:pPr marL="63675"/>
            <a:endParaRPr lang="es-GT" sz="1900" dirty="0" smtClean="0">
              <a:latin typeface="Helvetica" pitchFamily="34" charset="0"/>
              <a:cs typeface="Helvetica" pitchFamily="34" charset="0"/>
            </a:endParaRPr>
          </a:p>
          <a:p>
            <a:pPr marL="627063" indent="-231775">
              <a:buFont typeface="+mj-lt"/>
              <a:buAutoNum type="alphaUcPeriod"/>
            </a:pPr>
            <a:r>
              <a:rPr lang="es-GT" sz="1600" dirty="0" smtClean="0">
                <a:latin typeface="Helvetica" pitchFamily="34" charset="0"/>
                <a:cs typeface="Helvetica" pitchFamily="34" charset="0"/>
              </a:rPr>
              <a:t>Thomas A. Edison nació en Milán, Ohio.</a:t>
            </a:r>
          </a:p>
          <a:p>
            <a:pPr marL="627063" indent="-231775">
              <a:buFont typeface="+mj-lt"/>
              <a:buAutoNum type="alphaUcPeriod"/>
            </a:pPr>
            <a:endParaRPr lang="es-GT" sz="1600" dirty="0" smtClean="0">
              <a:latin typeface="Helvetica" pitchFamily="34" charset="0"/>
              <a:cs typeface="Helvetica" pitchFamily="34" charset="0"/>
            </a:endParaRPr>
          </a:p>
          <a:p>
            <a:pPr marL="627063" indent="-231775">
              <a:buFont typeface="+mj-lt"/>
              <a:buAutoNum type="alphaUcPeriod"/>
            </a:pPr>
            <a:r>
              <a:rPr lang="es-GT" sz="1600" dirty="0" smtClean="0">
                <a:latin typeface="Helvetica" pitchFamily="34" charset="0"/>
                <a:cs typeface="Helvetica" pitchFamily="34" charset="0"/>
              </a:rPr>
              <a:t>Edison obtuvo su primer empleo cuando tenía 10 años. </a:t>
            </a:r>
          </a:p>
          <a:p>
            <a:pPr marL="627063" indent="-231775">
              <a:buFont typeface="+mj-lt"/>
              <a:buAutoNum type="alphaUcPeriod"/>
            </a:pPr>
            <a:endParaRPr lang="es-GT" sz="1800" dirty="0" smtClean="0">
              <a:latin typeface="Helvetica" pitchFamily="34" charset="0"/>
              <a:cs typeface="Helvetica" pitchFamily="34" charset="0"/>
            </a:endParaRPr>
          </a:p>
          <a:p>
            <a:pPr marL="627063" indent="-231775">
              <a:buFont typeface="+mj-lt"/>
              <a:buAutoNum type="alphaUcPeriod"/>
            </a:pPr>
            <a:r>
              <a:rPr lang="es-GT" sz="1600" dirty="0" smtClean="0">
                <a:latin typeface="Helvetica" pitchFamily="34" charset="0"/>
                <a:cs typeface="Helvetica" pitchFamily="34" charset="0"/>
              </a:rPr>
              <a:t>Edison trabajó durante cinco años como operador de telégrafo. </a:t>
            </a:r>
            <a:endParaRPr lang="es-GT" sz="1600" dirty="0" smtClean="0"/>
          </a:p>
          <a:p>
            <a:pPr marL="627063" indent="-231775">
              <a:buFont typeface="+mj-lt"/>
              <a:buAutoNum type="alphaUcPeriod"/>
            </a:pPr>
            <a:endParaRPr lang="es-GT" sz="1900" dirty="0" smtClean="0">
              <a:latin typeface="Helvetica" pitchFamily="34" charset="0"/>
              <a:cs typeface="Helvetica" pitchFamily="34" charset="0"/>
            </a:endParaRPr>
          </a:p>
          <a:p>
            <a:pPr marL="627063" indent="-231775">
              <a:buFont typeface="+mj-lt"/>
              <a:buAutoNum type="alphaUcPeriod"/>
            </a:pPr>
            <a:r>
              <a:rPr lang="es-GT" sz="1600" dirty="0" smtClean="0">
                <a:latin typeface="Helvetica" pitchFamily="34" charset="0"/>
                <a:cs typeface="Helvetica" pitchFamily="34" charset="0"/>
              </a:rPr>
              <a:t>Thomas Edison murió a la edad de 84</a:t>
            </a:r>
            <a:r>
              <a:rPr lang="es-GT" sz="1600" dirty="0">
                <a:latin typeface="Helvetica" pitchFamily="34" charset="0"/>
                <a:cs typeface="Helvetica" pitchFamily="34" charset="0"/>
              </a:rPr>
              <a:t> </a:t>
            </a:r>
            <a:r>
              <a:rPr lang="es-GT" sz="1600" dirty="0" smtClean="0">
                <a:latin typeface="Helvetica" pitchFamily="34" charset="0"/>
                <a:cs typeface="Helvetica" pitchFamily="34" charset="0"/>
              </a:rPr>
              <a:t>años.</a:t>
            </a:r>
            <a:endParaRPr lang="es-GT" sz="1600" dirty="0">
              <a:latin typeface="Helvetica" pitchFamily="34" charset="0"/>
              <a:cs typeface="Helvetica"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441864348"/>
              </p:ext>
            </p:extLst>
          </p:nvPr>
        </p:nvGraphicFramePr>
        <p:xfrm>
          <a:off x="5029200" y="8153400"/>
          <a:ext cx="1981200" cy="612394"/>
        </p:xfrm>
        <a:graphic>
          <a:graphicData uri="http://schemas.openxmlformats.org/drawingml/2006/table">
            <a:tbl>
              <a:tblPr/>
              <a:tblGrid>
                <a:gridCol w="1981200"/>
              </a:tblGrid>
              <a:tr h="76200">
                <a:tc>
                  <a:txBody>
                    <a:bodyPr/>
                    <a:lstStyle/>
                    <a:p>
                      <a:pPr marL="0" marR="0" algn="ctr">
                        <a:lnSpc>
                          <a:spcPct val="115000"/>
                        </a:lnSpc>
                        <a:spcBef>
                          <a:spcPts val="0"/>
                        </a:spcBef>
                        <a:spcAft>
                          <a:spcPts val="0"/>
                        </a:spcAft>
                      </a:pPr>
                      <a:r>
                        <a:rPr lang="es-GT" sz="900" b="1" i="1" noProof="0" dirty="0" smtClean="0">
                          <a:solidFill>
                            <a:srgbClr val="000000"/>
                          </a:solidFill>
                          <a:latin typeface="+mn-lt"/>
                          <a:ea typeface="Times New Roman"/>
                          <a:cs typeface="Times New Roman"/>
                        </a:rPr>
                        <a:t>Hacia RI.4.1         DOK  2  - Cl</a:t>
                      </a:r>
                      <a:endParaRPr lang="es-GT" sz="900" b="1" i="1" noProof="0" dirty="0">
                        <a:latin typeface="Calibri"/>
                        <a:ea typeface="Calibri"/>
                        <a:cs typeface="Times New Roman"/>
                      </a:endParaRPr>
                    </a:p>
                  </a:txBody>
                  <a:tcPr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34191">
                <a:tc>
                  <a:txBody>
                    <a:bodyPr/>
                    <a:lstStyle/>
                    <a:p>
                      <a:pPr marL="0" marR="0" algn="l">
                        <a:lnSpc>
                          <a:spcPct val="115000"/>
                        </a:lnSpc>
                        <a:spcBef>
                          <a:spcPts val="0"/>
                        </a:spcBef>
                        <a:spcAft>
                          <a:spcPts val="0"/>
                        </a:spcAft>
                      </a:pPr>
                      <a:r>
                        <a:rPr lang="es-419" sz="900" b="1" noProof="0" dirty="0" smtClean="0">
                          <a:latin typeface="+mn-lt"/>
                          <a:ea typeface="Calibri"/>
                          <a:cs typeface="Helvetica"/>
                        </a:rPr>
                        <a:t>Localiza información que se encuentra de forma explícita en el texto o haciendo inferencias.</a:t>
                      </a:r>
                      <a:endParaRPr lang="es-GT" sz="900" b="1" noProof="0" dirty="0">
                        <a:latin typeface="Calibri"/>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3" name="Group 2"/>
          <p:cNvGrpSpPr/>
          <p:nvPr/>
        </p:nvGrpSpPr>
        <p:grpSpPr>
          <a:xfrm>
            <a:off x="519506" y="6127788"/>
            <a:ext cx="242888" cy="1763486"/>
            <a:chOff x="553873" y="6400800"/>
            <a:chExt cx="242888" cy="1763486"/>
          </a:xfrm>
        </p:grpSpPr>
        <p:sp>
          <p:nvSpPr>
            <p:cNvPr id="24" name="Oval 23"/>
            <p:cNvSpPr/>
            <p:nvPr/>
          </p:nvSpPr>
          <p:spPr>
            <a:xfrm>
              <a:off x="553873" y="6400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553873" y="68905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553873" y="7391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553873" y="7924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519506" y="1706780"/>
            <a:ext cx="242888" cy="1645766"/>
            <a:chOff x="706273" y="1655846"/>
            <a:chExt cx="242888" cy="1645766"/>
          </a:xfrm>
        </p:grpSpPr>
        <p:sp>
          <p:nvSpPr>
            <p:cNvPr id="28" name="Oval 27"/>
            <p:cNvSpPr/>
            <p:nvPr/>
          </p:nvSpPr>
          <p:spPr>
            <a:xfrm>
              <a:off x="706273" y="16558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706273" y="21140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706273" y="25722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06273" y="30621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655637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7" name="Rectangle 6"/>
          <p:cNvSpPr/>
          <p:nvPr/>
        </p:nvSpPr>
        <p:spPr>
          <a:xfrm>
            <a:off x="455515" y="5393966"/>
            <a:ext cx="6783485" cy="3149865"/>
          </a:xfrm>
          <a:prstGeom prst="rect">
            <a:avLst/>
          </a:prstGeom>
        </p:spPr>
        <p:txBody>
          <a:bodyPr wrap="square" lIns="101881" tIns="50941" rIns="101881" bIns="50941">
            <a:spAutoFit/>
          </a:bodyPr>
          <a:lstStyle/>
          <a:p>
            <a:r>
              <a:rPr lang="es-GT" sz="1700" b="1" dirty="0" smtClean="0">
                <a:latin typeface="Helvetica" pitchFamily="34" charset="0"/>
                <a:cs typeface="Helvetica" pitchFamily="34" charset="0"/>
              </a:rPr>
              <a:t>12.  ¿Cuál es la idea principal de este texto?  </a:t>
            </a:r>
          </a:p>
          <a:p>
            <a:pPr marL="361417" indent="-361417">
              <a:buFont typeface="+mj-lt"/>
              <a:buAutoNum type="arabicPeriod" startAt="4"/>
            </a:pPr>
            <a:endParaRPr lang="es-GT" sz="1900" dirty="0" smtClean="0">
              <a:latin typeface="Helvetica" pitchFamily="34" charset="0"/>
              <a:cs typeface="Helvetica" pitchFamily="34" charset="0"/>
            </a:endParaRPr>
          </a:p>
          <a:p>
            <a:pPr marL="682625" indent="-341313">
              <a:buFont typeface="+mj-lt"/>
              <a:buAutoNum type="alphaUcPeriod"/>
            </a:pPr>
            <a:r>
              <a:rPr lang="es-GT" sz="1600" dirty="0" smtClean="0">
                <a:latin typeface="Helvetica" pitchFamily="34" charset="0"/>
                <a:cs typeface="Helvetica" pitchFamily="34" charset="0"/>
              </a:rPr>
              <a:t>Thomas Edison estaba interesado en la ciencia e inventó muchas cosas importantes.  </a:t>
            </a:r>
          </a:p>
          <a:p>
            <a:pPr marL="682625" indent="-341313">
              <a:buFont typeface="+mj-lt"/>
              <a:buAutoNum type="alphaUcPeriod"/>
            </a:pPr>
            <a:endParaRPr lang="es-GT" sz="1600" dirty="0" smtClean="0">
              <a:latin typeface="Helvetica" pitchFamily="34" charset="0"/>
              <a:cs typeface="Helvetica" pitchFamily="34" charset="0"/>
            </a:endParaRPr>
          </a:p>
          <a:p>
            <a:pPr marL="682625" indent="-341313">
              <a:buFont typeface="+mj-lt"/>
              <a:buAutoNum type="alphaUcPeriod"/>
            </a:pPr>
            <a:r>
              <a:rPr lang="es-GT" sz="1600" dirty="0" smtClean="0">
                <a:latin typeface="Helvetica" pitchFamily="34" charset="0"/>
                <a:cs typeface="Helvetica" pitchFamily="34" charset="0"/>
              </a:rPr>
              <a:t>Thomas Edison no podía mantener un trabajo estable y lo despedían con frecuencia.  </a:t>
            </a:r>
          </a:p>
          <a:p>
            <a:pPr marL="682625" indent="-341313">
              <a:buFont typeface="+mj-lt"/>
              <a:buAutoNum type="alphaUcPeriod"/>
            </a:pPr>
            <a:endParaRPr lang="es-GT" sz="1600" dirty="0" smtClean="0">
              <a:latin typeface="Helvetica" pitchFamily="34" charset="0"/>
              <a:cs typeface="Helvetica" pitchFamily="34" charset="0"/>
            </a:endParaRPr>
          </a:p>
          <a:p>
            <a:pPr marL="682625" indent="-341313">
              <a:buFont typeface="+mj-lt"/>
              <a:buAutoNum type="alphaUcPeriod"/>
            </a:pPr>
            <a:r>
              <a:rPr lang="es-GT" sz="1600" dirty="0" smtClean="0">
                <a:latin typeface="Helvetica" pitchFamily="34" charset="0"/>
                <a:cs typeface="Helvetica" pitchFamily="34" charset="0"/>
              </a:rPr>
              <a:t>Thomas Edison trabajaba día y noche en sus experimentos. </a:t>
            </a:r>
          </a:p>
          <a:p>
            <a:pPr marL="682625" indent="-341313">
              <a:buFont typeface="+mj-lt"/>
              <a:buAutoNum type="alphaUcPeriod"/>
            </a:pPr>
            <a:endParaRPr lang="es-GT" sz="1600" dirty="0" smtClean="0">
              <a:latin typeface="Helvetica" pitchFamily="34" charset="0"/>
              <a:cs typeface="Helvetica" pitchFamily="34" charset="0"/>
            </a:endParaRPr>
          </a:p>
          <a:p>
            <a:pPr marL="682625" indent="-341313">
              <a:buFont typeface="+mj-lt"/>
              <a:buAutoNum type="alphaUcPeriod"/>
            </a:pPr>
            <a:r>
              <a:rPr lang="es-GT" sz="1600" dirty="0" smtClean="0">
                <a:latin typeface="Helvetica" pitchFamily="34" charset="0"/>
                <a:cs typeface="Helvetica" pitchFamily="34" charset="0"/>
              </a:rPr>
              <a:t>Las personas sordas son buenos inventores, porque se pueden concentrar mejor que las personas que escuchan. </a:t>
            </a:r>
            <a:endParaRPr lang="es-GT" sz="1600" dirty="0">
              <a:latin typeface="Helvetica" pitchFamily="34" charset="0"/>
              <a:cs typeface="Helvetica"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754207549"/>
              </p:ext>
            </p:extLst>
          </p:nvPr>
        </p:nvGraphicFramePr>
        <p:xfrm>
          <a:off x="5334000" y="8899398"/>
          <a:ext cx="1600200" cy="473202"/>
        </p:xfrm>
        <a:graphic>
          <a:graphicData uri="http://schemas.openxmlformats.org/drawingml/2006/table">
            <a:tbl>
              <a:tblPr/>
              <a:tblGrid>
                <a:gridCol w="1600200"/>
              </a:tblGrid>
              <a:tr h="119072">
                <a:tc>
                  <a:txBody>
                    <a:bodyPr/>
                    <a:lstStyle/>
                    <a:p>
                      <a:pPr marL="0" marR="0" algn="ctr">
                        <a:lnSpc>
                          <a:spcPct val="115000"/>
                        </a:lnSpc>
                        <a:spcBef>
                          <a:spcPts val="0"/>
                        </a:spcBef>
                        <a:spcAft>
                          <a:spcPts val="0"/>
                        </a:spcAft>
                      </a:pPr>
                      <a:r>
                        <a:rPr lang="es-GT" sz="900" b="1" i="1" noProof="0" dirty="0" smtClean="0">
                          <a:latin typeface="Calibri"/>
                          <a:ea typeface="Calibri"/>
                          <a:cs typeface="Times New Roman"/>
                        </a:rPr>
                        <a:t>Hacia  RI.4.2    DOK </a:t>
                      </a:r>
                      <a:r>
                        <a:rPr lang="es-GT" sz="900" b="1" i="1" baseline="0" noProof="0" dirty="0" smtClean="0">
                          <a:latin typeface="Calibri"/>
                          <a:ea typeface="Calibri"/>
                          <a:cs typeface="Times New Roman"/>
                        </a:rPr>
                        <a:t> </a:t>
                      </a:r>
                      <a:r>
                        <a:rPr lang="es-GT" sz="900" b="1" i="1" noProof="0" dirty="0" smtClean="0">
                          <a:latin typeface="Calibri"/>
                          <a:ea typeface="Calibri"/>
                          <a:cs typeface="Times New Roman"/>
                        </a:rPr>
                        <a:t>2  -</a:t>
                      </a:r>
                      <a:r>
                        <a:rPr lang="es-GT" sz="900" b="1" i="1" baseline="0" noProof="0" dirty="0" smtClean="0">
                          <a:latin typeface="Calibri"/>
                          <a:ea typeface="Calibri"/>
                          <a:cs typeface="Times New Roman"/>
                        </a:rPr>
                        <a:t> </a:t>
                      </a:r>
                      <a:r>
                        <a:rPr lang="es-GT" sz="900" b="1" i="1" noProof="0" dirty="0" err="1" smtClean="0">
                          <a:solidFill>
                            <a:srgbClr val="000000"/>
                          </a:solidFill>
                          <a:latin typeface="+mn-lt"/>
                          <a:ea typeface="Times New Roman"/>
                          <a:cs typeface="Times New Roman"/>
                        </a:rPr>
                        <a:t>Ck</a:t>
                      </a:r>
                      <a:endParaRPr lang="es-GT" sz="900" b="1" i="1" noProof="0" dirty="0">
                        <a:latin typeface="Calibri"/>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37477">
                <a:tc>
                  <a:txBody>
                    <a:bodyPr/>
                    <a:lstStyle/>
                    <a:p>
                      <a:pPr marL="0" marR="0" algn="l">
                        <a:lnSpc>
                          <a:spcPct val="115000"/>
                        </a:lnSpc>
                        <a:spcBef>
                          <a:spcPts val="0"/>
                        </a:spcBef>
                        <a:spcAft>
                          <a:spcPts val="0"/>
                        </a:spcAft>
                      </a:pPr>
                      <a:r>
                        <a:rPr lang="es-419" sz="900" b="1" noProof="0" dirty="0" smtClean="0">
                          <a:solidFill>
                            <a:srgbClr val="000000"/>
                          </a:solidFill>
                          <a:latin typeface="+mn-lt"/>
                          <a:ea typeface="Times New Roman"/>
                          <a:cs typeface="Times New Roman"/>
                        </a:rPr>
                        <a:t>Determina la idea principal de un texto.</a:t>
                      </a:r>
                      <a:endParaRPr lang="es-GT" sz="900" b="1" noProof="0" dirty="0">
                        <a:latin typeface="Calibri"/>
                        <a:ea typeface="Calibri"/>
                        <a:cs typeface="Times New Roman"/>
                      </a:endParaRP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25844" y="6017191"/>
            <a:ext cx="257374" cy="2147095"/>
            <a:chOff x="401473" y="5940991"/>
            <a:chExt cx="257374" cy="2147095"/>
          </a:xfrm>
        </p:grpSpPr>
        <p:sp>
          <p:nvSpPr>
            <p:cNvPr id="11" name="Oval 10"/>
            <p:cNvSpPr/>
            <p:nvPr/>
          </p:nvSpPr>
          <p:spPr>
            <a:xfrm>
              <a:off x="415959" y="59409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410116" y="665668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401473" y="73806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410116" y="7848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9" name="Table 18"/>
          <p:cNvGraphicFramePr>
            <a:graphicFrameLocks noGrp="1"/>
          </p:cNvGraphicFramePr>
          <p:nvPr>
            <p:extLst>
              <p:ext uri="{D42A27DB-BD31-4B8C-83A1-F6EECF244321}">
                <p14:modId xmlns:p14="http://schemas.microsoft.com/office/powerpoint/2010/main" val="4069044865"/>
              </p:ext>
            </p:extLst>
          </p:nvPr>
        </p:nvGraphicFramePr>
        <p:xfrm>
          <a:off x="5181599" y="3657600"/>
          <a:ext cx="1943101" cy="630936"/>
        </p:xfrm>
        <a:graphic>
          <a:graphicData uri="http://schemas.openxmlformats.org/drawingml/2006/table">
            <a:tbl>
              <a:tblPr/>
              <a:tblGrid>
                <a:gridCol w="1943101"/>
              </a:tblGrid>
              <a:tr h="66021">
                <a:tc>
                  <a:txBody>
                    <a:bodyPr/>
                    <a:lstStyle/>
                    <a:p>
                      <a:pPr marL="0" marR="0" algn="l">
                        <a:lnSpc>
                          <a:spcPct val="115000"/>
                        </a:lnSpc>
                        <a:spcBef>
                          <a:spcPts val="0"/>
                        </a:spcBef>
                        <a:spcAft>
                          <a:spcPts val="0"/>
                        </a:spcAft>
                      </a:pPr>
                      <a:r>
                        <a:rPr lang="es-GT" sz="900" b="1" noProof="0" dirty="0" smtClean="0">
                          <a:solidFill>
                            <a:srgbClr val="000000"/>
                          </a:solidFill>
                          <a:latin typeface="+mn-lt"/>
                          <a:ea typeface="Times New Roman"/>
                          <a:cs typeface="Times New Roman"/>
                        </a:rPr>
                        <a:t>         Hacia  RI.4.2    DOK  2 - Ci</a:t>
                      </a:r>
                      <a:endParaRPr lang="es-GT" sz="900" b="1" noProof="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24012">
                <a:tc>
                  <a:txBody>
                    <a:bodyPr/>
                    <a:lstStyle/>
                    <a:p>
                      <a:pPr marL="0" marR="0" algn="l">
                        <a:lnSpc>
                          <a:spcPct val="115000"/>
                        </a:lnSpc>
                        <a:spcBef>
                          <a:spcPts val="0"/>
                        </a:spcBef>
                        <a:spcAft>
                          <a:spcPts val="0"/>
                        </a:spcAft>
                      </a:pPr>
                      <a:r>
                        <a:rPr lang="es-419" sz="900" b="1" noProof="0" dirty="0" smtClean="0">
                          <a:solidFill>
                            <a:srgbClr val="000000"/>
                          </a:solidFill>
                          <a:latin typeface="+mn-lt"/>
                          <a:ea typeface="Times New Roman"/>
                          <a:cs typeface="Times New Roman"/>
                        </a:rPr>
                        <a:t>Resume los acontecimientos de un texto o pasaje (artículo), utilizando los detalles clave como guía.</a:t>
                      </a:r>
                      <a:endParaRPr lang="es-GT" sz="900" b="1" noProof="0" dirty="0" smtClean="0">
                        <a:solidFill>
                          <a:srgbClr val="000000"/>
                        </a:solidFill>
                        <a:latin typeface="+mn-lt"/>
                        <a:ea typeface="Times New Roman"/>
                        <a:cs typeface="Times New Roman"/>
                      </a:endParaRP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0" name="Rectangle 19"/>
          <p:cNvSpPr/>
          <p:nvPr/>
        </p:nvSpPr>
        <p:spPr>
          <a:xfrm>
            <a:off x="372719" y="499473"/>
            <a:ext cx="6949076" cy="2842088"/>
          </a:xfrm>
          <a:prstGeom prst="rect">
            <a:avLst/>
          </a:prstGeom>
        </p:spPr>
        <p:txBody>
          <a:bodyPr wrap="square" lIns="101881" tIns="50941" rIns="101881" bIns="50941">
            <a:spAutoFit/>
          </a:bodyPr>
          <a:lstStyle/>
          <a:p>
            <a:pPr marL="573088" indent="-573088"/>
            <a:r>
              <a:rPr lang="es-GT" sz="1700" b="1" dirty="0" smtClean="0">
                <a:latin typeface="Helvetica" pitchFamily="34" charset="0"/>
                <a:cs typeface="Helvetica" pitchFamily="34" charset="0"/>
              </a:rPr>
              <a:t>11.  ¿Qué declaración resume mejor por qué los inventos de Thomas Edison fueron importantes?  </a:t>
            </a:r>
          </a:p>
          <a:p>
            <a:pPr marL="361417" indent="-361417">
              <a:buFont typeface="+mj-lt"/>
              <a:buAutoNum type="arabicPeriod" startAt="5"/>
            </a:pPr>
            <a:endParaRPr lang="es-GT" sz="1600" dirty="0" smtClean="0">
              <a:latin typeface="Helvetica" pitchFamily="34" charset="0"/>
              <a:cs typeface="Helvetica" pitchFamily="34" charset="0"/>
            </a:endParaRPr>
          </a:p>
          <a:p>
            <a:pPr marL="804863" indent="-360363">
              <a:buFont typeface="+mj-lt"/>
              <a:buAutoNum type="alphaUcPeriod"/>
            </a:pPr>
            <a:r>
              <a:rPr lang="es-GT" sz="1600" dirty="0" smtClean="0">
                <a:latin typeface="Helvetica" pitchFamily="34" charset="0"/>
                <a:cs typeface="Helvetica" pitchFamily="34" charset="0"/>
              </a:rPr>
              <a:t>Thomas Edison siempre estaba inventando algo. </a:t>
            </a:r>
          </a:p>
          <a:p>
            <a:pPr marL="804863" indent="-360363">
              <a:buFont typeface="+mj-lt"/>
              <a:buAutoNum type="alphaUcPeriod"/>
            </a:pPr>
            <a:endParaRPr lang="es-GT" sz="1600" dirty="0" smtClean="0">
              <a:latin typeface="Helvetica" pitchFamily="34" charset="0"/>
              <a:cs typeface="Helvetica" pitchFamily="34" charset="0"/>
            </a:endParaRPr>
          </a:p>
          <a:p>
            <a:pPr marL="804863" indent="-360363">
              <a:buFont typeface="+mj-lt"/>
              <a:buAutoNum type="alphaUcPeriod"/>
            </a:pPr>
            <a:r>
              <a:rPr lang="es-GT" sz="1600" dirty="0" smtClean="0">
                <a:latin typeface="Helvetica" pitchFamily="34" charset="0"/>
                <a:cs typeface="Helvetica" pitchFamily="34" charset="0"/>
              </a:rPr>
              <a:t>Thomas Edison dejó muchos inventos que mejoraron cómo vive la gente. </a:t>
            </a:r>
          </a:p>
          <a:p>
            <a:pPr marL="804863" indent="-360363">
              <a:buFont typeface="+mj-lt"/>
              <a:buAutoNum type="alphaUcPeriod"/>
            </a:pPr>
            <a:endParaRPr lang="es-GT" sz="1600" dirty="0" smtClean="0">
              <a:latin typeface="Helvetica" pitchFamily="34" charset="0"/>
              <a:cs typeface="Helvetica" pitchFamily="34" charset="0"/>
            </a:endParaRPr>
          </a:p>
          <a:p>
            <a:pPr marL="804863" indent="-360363">
              <a:buFont typeface="+mj-lt"/>
              <a:buAutoNum type="alphaUcPeriod"/>
            </a:pPr>
            <a:r>
              <a:rPr lang="es-GT" sz="1600" dirty="0" smtClean="0">
                <a:latin typeface="Helvetica" pitchFamily="34" charset="0"/>
                <a:cs typeface="Helvetica" pitchFamily="34" charset="0"/>
              </a:rPr>
              <a:t>Thomas Edison inventó la luz eléctrica. </a:t>
            </a:r>
          </a:p>
          <a:p>
            <a:pPr marL="804863" indent="-360363">
              <a:buFont typeface="+mj-lt"/>
              <a:buAutoNum type="alphaUcPeriod"/>
            </a:pPr>
            <a:endParaRPr lang="es-GT" sz="1600" dirty="0" smtClean="0">
              <a:latin typeface="Helvetica" pitchFamily="34" charset="0"/>
              <a:cs typeface="Helvetica" pitchFamily="34" charset="0"/>
            </a:endParaRPr>
          </a:p>
          <a:p>
            <a:pPr marL="804863" indent="-360363">
              <a:buFont typeface="+mj-lt"/>
              <a:buAutoNum type="alphaUcPeriod"/>
            </a:pPr>
            <a:r>
              <a:rPr lang="es-GT" sz="1600" dirty="0" smtClean="0">
                <a:latin typeface="Helvetica" pitchFamily="34" charset="0"/>
                <a:cs typeface="Helvetica" pitchFamily="34" charset="0"/>
              </a:rPr>
              <a:t>Thomas Edison siempre tenía curiosidad. </a:t>
            </a:r>
            <a:endParaRPr lang="es-GT" sz="1600" dirty="0">
              <a:latin typeface="Helvetica" pitchFamily="34" charset="0"/>
              <a:cs typeface="Helvetica" pitchFamily="34" charset="0"/>
            </a:endParaRPr>
          </a:p>
        </p:txBody>
      </p:sp>
      <p:grpSp>
        <p:nvGrpSpPr>
          <p:cNvPr id="2" name="Group 1"/>
          <p:cNvGrpSpPr/>
          <p:nvPr/>
        </p:nvGrpSpPr>
        <p:grpSpPr>
          <a:xfrm>
            <a:off x="525844" y="1301347"/>
            <a:ext cx="254319" cy="1922109"/>
            <a:chOff x="497205" y="1365377"/>
            <a:chExt cx="254319" cy="1922109"/>
          </a:xfrm>
        </p:grpSpPr>
        <p:sp>
          <p:nvSpPr>
            <p:cNvPr id="21" name="Oval 20"/>
            <p:cNvSpPr/>
            <p:nvPr/>
          </p:nvSpPr>
          <p:spPr>
            <a:xfrm>
              <a:off x="508636" y="13653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505848" y="18221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497205" y="25518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505848" y="3048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1177243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12689178"/>
              </p:ext>
            </p:extLst>
          </p:nvPr>
        </p:nvGraphicFramePr>
        <p:xfrm>
          <a:off x="4800600" y="3447026"/>
          <a:ext cx="2362201" cy="755895"/>
        </p:xfrm>
        <a:graphic>
          <a:graphicData uri="http://schemas.openxmlformats.org/drawingml/2006/table">
            <a:tbl>
              <a:tblPr/>
              <a:tblGrid>
                <a:gridCol w="2362201"/>
              </a:tblGrid>
              <a:tr h="17939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GT" sz="900" b="1" i="1" baseline="0" noProof="0" dirty="0" smtClean="0">
                          <a:latin typeface="+mn-lt"/>
                          <a:ea typeface="Calibri"/>
                          <a:cs typeface="Times New Roman"/>
                        </a:rPr>
                        <a:t>Hacia   </a:t>
                      </a:r>
                      <a:r>
                        <a:rPr lang="es-GT" sz="900" b="1" i="1" noProof="0" dirty="0" smtClean="0">
                          <a:latin typeface="+mn-lt"/>
                          <a:ea typeface="Calibri"/>
                          <a:cs typeface="Times New Roman"/>
                        </a:rPr>
                        <a:t>RI.4.3     DOK  2 - </a:t>
                      </a:r>
                      <a:r>
                        <a:rPr lang="es-GT" sz="900" b="1" i="1" noProof="0" dirty="0" smtClean="0">
                          <a:solidFill>
                            <a:srgbClr val="000000"/>
                          </a:solidFill>
                          <a:latin typeface="+mn-lt"/>
                          <a:ea typeface="Times New Roman"/>
                          <a:cs typeface="Times New Roman"/>
                        </a:rPr>
                        <a:t>Ch</a:t>
                      </a:r>
                      <a:endParaRPr lang="es-GT" sz="900" b="1" i="1" noProof="0" dirty="0" smtClean="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576500">
                <a:tc>
                  <a:txBody>
                    <a:bodyPr/>
                    <a:lstStyle/>
                    <a:p>
                      <a:pPr marL="0" marR="0" algn="l">
                        <a:lnSpc>
                          <a:spcPct val="115000"/>
                        </a:lnSpc>
                        <a:spcBef>
                          <a:spcPts val="0"/>
                        </a:spcBef>
                        <a:spcAft>
                          <a:spcPts val="1200"/>
                        </a:spcAft>
                      </a:pPr>
                      <a:r>
                        <a:rPr lang="es-419" sz="900" b="1" noProof="0" dirty="0" smtClean="0">
                          <a:solidFill>
                            <a:srgbClr val="000000"/>
                          </a:solidFill>
                          <a:latin typeface="+mn-lt"/>
                          <a:ea typeface="Times New Roman"/>
                          <a:cs typeface="Times New Roman"/>
                        </a:rPr>
                        <a:t>Explica por qué ocurrió un acontecimiento, basado en información específica en un texto histórico, científico o técnico (causa y efecto). </a:t>
                      </a:r>
                      <a:endParaRPr lang="es-GT" sz="900" b="1" noProof="0" dirty="0">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8" name="Rectangle 7"/>
          <p:cNvSpPr/>
          <p:nvPr/>
        </p:nvSpPr>
        <p:spPr>
          <a:xfrm>
            <a:off x="467229" y="587968"/>
            <a:ext cx="6696075" cy="2842088"/>
          </a:xfrm>
          <a:prstGeom prst="rect">
            <a:avLst/>
          </a:prstGeom>
          <a:noFill/>
          <a:ln>
            <a:noFill/>
          </a:ln>
        </p:spPr>
        <p:txBody>
          <a:bodyPr wrap="square" lIns="101881" tIns="50941" rIns="101881" bIns="50941">
            <a:spAutoFit/>
          </a:bodyPr>
          <a:lstStyle/>
          <a:p>
            <a:pPr marL="457200" indent="-403225"/>
            <a:r>
              <a:rPr lang="es-GT" sz="1700" b="1" dirty="0" smtClean="0">
                <a:latin typeface="Helvetica" pitchFamily="34" charset="0"/>
                <a:cs typeface="Helvetica" pitchFamily="34" charset="0"/>
              </a:rPr>
              <a:t>13. Thomas Edison asistió sólo dos meses a la escuela.  ¿Por qué él fue tan exitoso con tan poco tiempo de escuela? </a:t>
            </a:r>
            <a:endParaRPr lang="es-GT" sz="1900" dirty="0" smtClean="0">
              <a:latin typeface="Helvetica" pitchFamily="34" charset="0"/>
              <a:cs typeface="Helvetica" pitchFamily="34" charset="0"/>
            </a:endParaRPr>
          </a:p>
          <a:p>
            <a:pPr marL="834940" indent="-361417">
              <a:buFont typeface="+mj-lt"/>
              <a:buAutoNum type="alphaUcPeriod"/>
            </a:pPr>
            <a:endParaRPr lang="es-GT" sz="1600" dirty="0" smtClean="0">
              <a:latin typeface="Helvetica" pitchFamily="34" charset="0"/>
              <a:cs typeface="Helvetica" pitchFamily="34" charset="0"/>
            </a:endParaRPr>
          </a:p>
          <a:p>
            <a:pPr marL="742950" indent="-285750">
              <a:buFont typeface="+mj-lt"/>
              <a:buAutoNum type="alphaUcPeriod"/>
            </a:pPr>
            <a:r>
              <a:rPr lang="es-GT" sz="1600" dirty="0" smtClean="0">
                <a:latin typeface="Helvetica" pitchFamily="34" charset="0"/>
                <a:cs typeface="Helvetica" pitchFamily="34" charset="0"/>
              </a:rPr>
              <a:t>Su madre le enseñó algunas cosas. </a:t>
            </a:r>
          </a:p>
          <a:p>
            <a:pPr marL="742950" indent="-285750">
              <a:buFont typeface="+mj-lt"/>
              <a:buAutoNum type="alphaUcPeriod"/>
            </a:pPr>
            <a:endParaRPr lang="es-GT" sz="1600" dirty="0" smtClean="0">
              <a:latin typeface="Helvetica" pitchFamily="34" charset="0"/>
              <a:cs typeface="Helvetica" pitchFamily="34" charset="0"/>
            </a:endParaRPr>
          </a:p>
          <a:p>
            <a:pPr marL="742950" indent="-285750">
              <a:buFont typeface="+mj-lt"/>
              <a:buAutoNum type="alphaUcPeriod"/>
            </a:pPr>
            <a:r>
              <a:rPr lang="es-GT" sz="1600" dirty="0" smtClean="0">
                <a:latin typeface="Helvetica" pitchFamily="34" charset="0"/>
                <a:cs typeface="Helvetica" pitchFamily="34" charset="0"/>
              </a:rPr>
              <a:t>Él trabajaba como operador de telégrafo. </a:t>
            </a:r>
          </a:p>
          <a:p>
            <a:pPr marL="742950" indent="-285750">
              <a:buFont typeface="+mj-lt"/>
              <a:buAutoNum type="alphaUcPeriod"/>
            </a:pPr>
            <a:endParaRPr lang="es-GT" sz="1600" dirty="0" smtClean="0">
              <a:latin typeface="Helvetica" pitchFamily="34" charset="0"/>
              <a:cs typeface="Helvetica" pitchFamily="34" charset="0"/>
            </a:endParaRPr>
          </a:p>
          <a:p>
            <a:pPr marL="742950" indent="-285750">
              <a:buFont typeface="+mj-lt"/>
              <a:buAutoNum type="alphaUcPeriod"/>
            </a:pPr>
            <a:r>
              <a:rPr lang="es-GT" sz="1600" dirty="0" smtClean="0">
                <a:latin typeface="Helvetica" pitchFamily="34" charset="0"/>
                <a:cs typeface="Helvetica" pitchFamily="34" charset="0"/>
              </a:rPr>
              <a:t>Él trabajaba tanto que a veces se olvidaba de comer o dormir. </a:t>
            </a:r>
          </a:p>
          <a:p>
            <a:pPr marL="742950" indent="-285750">
              <a:buFont typeface="+mj-lt"/>
              <a:buAutoNum type="alphaUcPeriod"/>
            </a:pPr>
            <a:endParaRPr lang="es-GT" sz="1600" dirty="0" smtClean="0">
              <a:latin typeface="Helvetica" pitchFamily="34" charset="0"/>
              <a:cs typeface="Helvetica" pitchFamily="34" charset="0"/>
            </a:endParaRPr>
          </a:p>
          <a:p>
            <a:pPr marL="742950" indent="-285750">
              <a:buFont typeface="+mj-lt"/>
              <a:buAutoNum type="alphaUcPeriod"/>
            </a:pPr>
            <a:r>
              <a:rPr lang="es-GT" sz="1600" dirty="0" smtClean="0">
                <a:latin typeface="Helvetica" pitchFamily="34" charset="0"/>
                <a:cs typeface="Helvetica" pitchFamily="34" charset="0"/>
              </a:rPr>
              <a:t>Thomas Edison era mayormente </a:t>
            </a:r>
            <a:r>
              <a:rPr lang="es-GT" sz="1600" dirty="0">
                <a:latin typeface="Helvetica" pitchFamily="34" charset="0"/>
                <a:cs typeface="Helvetica" pitchFamily="34" charset="0"/>
              </a:rPr>
              <a:t>una </a:t>
            </a:r>
            <a:r>
              <a:rPr lang="es-GT" sz="1600" dirty="0" smtClean="0">
                <a:latin typeface="Helvetica" pitchFamily="34" charset="0"/>
                <a:cs typeface="Helvetica" pitchFamily="34" charset="0"/>
              </a:rPr>
              <a:t>persona autodidacta</a:t>
            </a:r>
            <a:r>
              <a:rPr lang="es-GT" sz="1600" dirty="0" smtClean="0">
                <a:solidFill>
                  <a:srgbClr val="FF0000"/>
                </a:solidFill>
                <a:latin typeface="Helvetica" pitchFamily="34" charset="0"/>
                <a:cs typeface="Helvetica" pitchFamily="34" charset="0"/>
              </a:rPr>
              <a:t> </a:t>
            </a:r>
            <a:r>
              <a:rPr lang="es-GT" sz="1600" dirty="0" smtClean="0">
                <a:latin typeface="Helvetica" pitchFamily="34" charset="0"/>
                <a:cs typeface="Helvetica" pitchFamily="34" charset="0"/>
              </a:rPr>
              <a:t>y curiosa. </a:t>
            </a:r>
            <a:endParaRPr lang="es-GT" sz="1600" dirty="0">
              <a:latin typeface="Helvetica" pitchFamily="34" charset="0"/>
              <a:cs typeface="Helvetica" pitchFamily="34" charset="0"/>
            </a:endParaRPr>
          </a:p>
        </p:txBody>
      </p:sp>
      <p:cxnSp>
        <p:nvCxnSpPr>
          <p:cNvPr id="10" name="Straight Connector 9"/>
          <p:cNvCxnSpPr/>
          <p:nvPr/>
        </p:nvCxnSpPr>
        <p:spPr>
          <a:xfrm>
            <a:off x="387598" y="4495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66322" y="1431999"/>
            <a:ext cx="253139" cy="1687286"/>
            <a:chOff x="456978" y="1447800"/>
            <a:chExt cx="253139" cy="1687286"/>
          </a:xfrm>
        </p:grpSpPr>
        <p:sp>
          <p:nvSpPr>
            <p:cNvPr id="11" name="Oval 10"/>
            <p:cNvSpPr/>
            <p:nvPr/>
          </p:nvSpPr>
          <p:spPr>
            <a:xfrm>
              <a:off x="456978" y="1447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456978" y="19006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456978" y="2438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467229" y="289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19" name="Rectangle 18"/>
          <p:cNvSpPr/>
          <p:nvPr/>
        </p:nvSpPr>
        <p:spPr>
          <a:xfrm>
            <a:off x="447457" y="5268666"/>
            <a:ext cx="6715343" cy="2688200"/>
          </a:xfrm>
          <a:prstGeom prst="rect">
            <a:avLst/>
          </a:prstGeom>
        </p:spPr>
        <p:txBody>
          <a:bodyPr wrap="square" lIns="101881" tIns="50941" rIns="101881" bIns="50941">
            <a:spAutoFit/>
          </a:bodyPr>
          <a:lstStyle/>
          <a:p>
            <a:pPr marL="571500" indent="-571500"/>
            <a:r>
              <a:rPr lang="es-GT" sz="1700" b="1" dirty="0" smtClean="0">
                <a:latin typeface="Helvetica" pitchFamily="34" charset="0"/>
                <a:cs typeface="Helvetica" pitchFamily="34" charset="0"/>
              </a:rPr>
              <a:t>14.  ¿Qué oración apoya mejor </a:t>
            </a:r>
            <a:r>
              <a:rPr lang="es-GT" sz="1700" b="1" dirty="0">
                <a:latin typeface="Helvetica" pitchFamily="34" charset="0"/>
                <a:cs typeface="Helvetica" pitchFamily="34" charset="0"/>
              </a:rPr>
              <a:t>el </a:t>
            </a:r>
            <a:r>
              <a:rPr lang="es-GT" sz="1700" b="1" dirty="0" smtClean="0">
                <a:latin typeface="Helvetica" pitchFamily="34" charset="0"/>
                <a:cs typeface="Helvetica" pitchFamily="34" charset="0"/>
              </a:rPr>
              <a:t>hecho de que Thomas Edison fue capaz de crear tantos inventos? </a:t>
            </a:r>
            <a:endParaRPr lang="es-GT" sz="1900" b="1" dirty="0" smtClean="0">
              <a:latin typeface="Helvetica" pitchFamily="34" charset="0"/>
              <a:cs typeface="Helvetica" pitchFamily="34" charset="0"/>
            </a:endParaRPr>
          </a:p>
          <a:p>
            <a:pPr marL="63675" indent="-63675"/>
            <a:endParaRPr lang="es-GT" sz="1900" dirty="0" smtClean="0">
              <a:latin typeface="Helvetica" pitchFamily="34" charset="0"/>
              <a:cs typeface="Helvetica" pitchFamily="34" charset="0"/>
            </a:endParaRPr>
          </a:p>
          <a:p>
            <a:pPr marL="742950" indent="-228600">
              <a:buFont typeface="+mj-lt"/>
              <a:buAutoNum type="alphaUcPeriod"/>
            </a:pPr>
            <a:r>
              <a:rPr lang="es-GT" sz="1600" dirty="0" smtClean="0">
                <a:latin typeface="Helvetica" pitchFamily="34" charset="0"/>
                <a:cs typeface="Helvetica" pitchFamily="34" charset="0"/>
              </a:rPr>
              <a:t>Edison usualmente trabajaba 16 horas por día. </a:t>
            </a:r>
          </a:p>
          <a:p>
            <a:pPr marL="742950" indent="-228600">
              <a:buFont typeface="+mj-lt"/>
              <a:buAutoNum type="alphaUcPeriod"/>
            </a:pPr>
            <a:endParaRPr lang="es-GT" sz="1600" dirty="0" smtClean="0">
              <a:latin typeface="Helvetica" pitchFamily="34" charset="0"/>
              <a:cs typeface="Helvetica" pitchFamily="34" charset="0"/>
            </a:endParaRPr>
          </a:p>
          <a:p>
            <a:pPr marL="742950" indent="-228600">
              <a:buFont typeface="+mj-lt"/>
              <a:buAutoNum type="alphaUcPeriod"/>
            </a:pPr>
            <a:r>
              <a:rPr lang="es-GT" sz="1600" dirty="0" smtClean="0">
                <a:latin typeface="Helvetica" pitchFamily="34" charset="0"/>
                <a:cs typeface="Helvetica" pitchFamily="34" charset="0"/>
              </a:rPr>
              <a:t>Edison pasaba mucho tiempo trabajando en inventos.  </a:t>
            </a:r>
          </a:p>
          <a:p>
            <a:pPr marL="742950" indent="-228600">
              <a:buFont typeface="+mj-lt"/>
              <a:buAutoNum type="alphaUcPeriod"/>
            </a:pPr>
            <a:endParaRPr lang="es-GT" sz="1900" dirty="0" smtClean="0">
              <a:latin typeface="Helvetica" pitchFamily="34" charset="0"/>
              <a:cs typeface="Helvetica" pitchFamily="34" charset="0"/>
            </a:endParaRPr>
          </a:p>
          <a:p>
            <a:pPr marL="742950" indent="-228600">
              <a:buFont typeface="+mj-lt"/>
              <a:buAutoNum type="alphaUcPeriod"/>
            </a:pPr>
            <a:r>
              <a:rPr lang="es-GT" sz="1600" dirty="0" smtClean="0">
                <a:latin typeface="Helvetica" pitchFamily="34" charset="0"/>
                <a:cs typeface="Helvetica" pitchFamily="34" charset="0"/>
              </a:rPr>
              <a:t>Edison es el inventor estadounidense más famoso. </a:t>
            </a:r>
          </a:p>
          <a:p>
            <a:pPr marL="742950" indent="-228600">
              <a:buFont typeface="+mj-lt"/>
              <a:buAutoNum type="alphaUcPeriod"/>
            </a:pPr>
            <a:endParaRPr lang="es-GT" sz="1600" dirty="0" smtClean="0">
              <a:latin typeface="Helvetica" pitchFamily="34" charset="0"/>
              <a:cs typeface="Helvetica" pitchFamily="34" charset="0"/>
            </a:endParaRPr>
          </a:p>
          <a:p>
            <a:pPr marL="742950" indent="-228600">
              <a:buFont typeface="+mj-lt"/>
              <a:buAutoNum type="alphaUcPeriod"/>
            </a:pPr>
            <a:r>
              <a:rPr lang="es-GT" sz="1600" dirty="0" smtClean="0">
                <a:latin typeface="Helvetica" pitchFamily="34" charset="0"/>
                <a:cs typeface="Helvetica" pitchFamily="34" charset="0"/>
              </a:rPr>
              <a:t>Edison no era un buen empleado. </a:t>
            </a:r>
            <a:endParaRPr lang="es-GT" sz="1700" dirty="0">
              <a:latin typeface="Helvetica" pitchFamily="34" charset="0"/>
              <a:cs typeface="Helvetica"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183516662"/>
              </p:ext>
            </p:extLst>
          </p:nvPr>
        </p:nvGraphicFramePr>
        <p:xfrm>
          <a:off x="5013262" y="8458200"/>
          <a:ext cx="1844738" cy="621665"/>
        </p:xfrm>
        <a:graphic>
          <a:graphicData uri="http://schemas.openxmlformats.org/drawingml/2006/table">
            <a:tbl>
              <a:tblPr/>
              <a:tblGrid>
                <a:gridCol w="1844738"/>
              </a:tblGrid>
              <a:tr h="141340">
                <a:tc>
                  <a:txBody>
                    <a:bodyPr/>
                    <a:lstStyle/>
                    <a:p>
                      <a:pPr marL="0" marR="0" algn="ctr">
                        <a:lnSpc>
                          <a:spcPct val="115000"/>
                        </a:lnSpc>
                        <a:spcBef>
                          <a:spcPts val="0"/>
                        </a:spcBef>
                        <a:spcAft>
                          <a:spcPts val="0"/>
                        </a:spcAft>
                      </a:pPr>
                      <a:r>
                        <a:rPr lang="es-GT" sz="900" b="1" i="1" noProof="0" dirty="0" smtClean="0">
                          <a:latin typeface="+mn-lt"/>
                          <a:ea typeface="Calibri"/>
                          <a:cs typeface="Times New Roman"/>
                        </a:rPr>
                        <a:t>Hacia   RI.4.3           DOK</a:t>
                      </a:r>
                      <a:r>
                        <a:rPr lang="es-GT" sz="900" b="1" i="1" baseline="0" noProof="0" dirty="0" smtClean="0">
                          <a:latin typeface="+mn-lt"/>
                          <a:ea typeface="Calibri"/>
                          <a:cs typeface="Times New Roman"/>
                        </a:rPr>
                        <a:t>  2 - </a:t>
                      </a:r>
                      <a:r>
                        <a:rPr lang="es-GT" sz="900" b="1" i="1" noProof="0" dirty="0" err="1" smtClean="0">
                          <a:latin typeface="+mn-lt"/>
                          <a:ea typeface="Calibri"/>
                          <a:cs typeface="Times New Roman"/>
                        </a:rPr>
                        <a:t>ANs</a:t>
                      </a:r>
                      <a:endParaRPr lang="es-GT" sz="900" b="1" i="1" noProof="0" dirty="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D4B4"/>
                    </a:solidFill>
                  </a:tcPr>
                </a:tc>
              </a:tr>
              <a:tr h="285566">
                <a:tc>
                  <a:txBody>
                    <a:bodyPr/>
                    <a:lstStyle/>
                    <a:p>
                      <a:pPr marL="0" marR="0" algn="l">
                        <a:lnSpc>
                          <a:spcPct val="115000"/>
                        </a:lnSpc>
                        <a:spcBef>
                          <a:spcPts val="0"/>
                        </a:spcBef>
                        <a:spcAft>
                          <a:spcPts val="0"/>
                        </a:spcAft>
                      </a:pPr>
                      <a:r>
                        <a:rPr lang="es-419" sz="900" b="1" noProof="0" dirty="0" smtClean="0">
                          <a:solidFill>
                            <a:srgbClr val="000000"/>
                          </a:solidFill>
                          <a:latin typeface="+mn-lt"/>
                          <a:ea typeface="Times New Roman"/>
                          <a:cs typeface="Times New Roman"/>
                        </a:rPr>
                        <a:t>Distingue entre información relevante e irrelevante en un texto histórico, científico o técnico.</a:t>
                      </a:r>
                      <a:endParaRPr lang="es-GT" sz="900" b="1" noProof="0" dirty="0">
                        <a:latin typeface="Calibri"/>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3" name="Group 2"/>
          <p:cNvGrpSpPr/>
          <p:nvPr/>
        </p:nvGrpSpPr>
        <p:grpSpPr>
          <a:xfrm>
            <a:off x="666322" y="6117241"/>
            <a:ext cx="259572" cy="1762783"/>
            <a:chOff x="578422" y="6193441"/>
            <a:chExt cx="259572" cy="1762783"/>
          </a:xfrm>
        </p:grpSpPr>
        <p:sp>
          <p:nvSpPr>
            <p:cNvPr id="21" name="Oval 20"/>
            <p:cNvSpPr/>
            <p:nvPr/>
          </p:nvSpPr>
          <p:spPr>
            <a:xfrm>
              <a:off x="595106" y="619344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588673" y="66971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578422" y="720693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595106" y="77167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3503248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39576136"/>
              </p:ext>
            </p:extLst>
          </p:nvPr>
        </p:nvGraphicFramePr>
        <p:xfrm>
          <a:off x="228600" y="304800"/>
          <a:ext cx="7239000" cy="3749760"/>
        </p:xfrm>
        <a:graphic>
          <a:graphicData uri="http://schemas.openxmlformats.org/drawingml/2006/table">
            <a:tbl>
              <a:tblPr firstRow="1" bandRow="1">
                <a:tableStyleId>{5940675A-B579-460E-94D1-54222C63F5DA}</a:tableStyleId>
              </a:tblPr>
              <a:tblGrid>
                <a:gridCol w="7239000"/>
              </a:tblGrid>
              <a:tr h="736600">
                <a:tc>
                  <a:txBody>
                    <a:bodyPr/>
                    <a:lstStyle/>
                    <a:p>
                      <a:pPr marL="517525" marR="0" indent="-517525" algn="l" defTabSz="966612" rtl="0" eaLnBrk="1" fontAlgn="auto" latinLnBrk="0" hangingPunct="1">
                        <a:lnSpc>
                          <a:spcPct val="100000"/>
                        </a:lnSpc>
                        <a:spcBef>
                          <a:spcPts val="0"/>
                        </a:spcBef>
                        <a:spcAft>
                          <a:spcPts val="0"/>
                        </a:spcAft>
                        <a:buClrTx/>
                        <a:buSzTx/>
                        <a:buFont typeface="+mj-lt"/>
                        <a:buNone/>
                        <a:tabLst/>
                        <a:defRPr/>
                      </a:pPr>
                      <a:r>
                        <a:rPr lang="es-GT" sz="1700" b="1" dirty="0" smtClean="0">
                          <a:solidFill>
                            <a:schemeClr val="tx1"/>
                          </a:solidFill>
                          <a:latin typeface="Helvetica" panose="020B0604020202020204" pitchFamily="34" charset="0"/>
                          <a:cs typeface="Helvetica" panose="020B0604020202020204" pitchFamily="34" charset="0"/>
                        </a:rPr>
                        <a:t>15.  ¿Cuál es la idea principal de este texto? Apoya tu respuesta con detalles</a:t>
                      </a:r>
                      <a:r>
                        <a:rPr lang="es-GT" sz="1700" b="1" baseline="0" dirty="0" smtClean="0">
                          <a:solidFill>
                            <a:schemeClr val="tx1"/>
                          </a:solidFill>
                          <a:latin typeface="Helvetica" panose="020B0604020202020204" pitchFamily="34" charset="0"/>
                          <a:cs typeface="Helvetica" panose="020B0604020202020204" pitchFamily="34" charset="0"/>
                        </a:rPr>
                        <a:t> y </a:t>
                      </a:r>
                      <a:r>
                        <a:rPr lang="es-GT" sz="1700" b="1" baseline="0" noProof="0" dirty="0" smtClean="0">
                          <a:solidFill>
                            <a:schemeClr val="tx1"/>
                          </a:solidFill>
                          <a:latin typeface="Helvetica" panose="020B0604020202020204" pitchFamily="34" charset="0"/>
                          <a:cs typeface="Helvetica" panose="020B0604020202020204" pitchFamily="34" charset="0"/>
                        </a:rPr>
                        <a:t>ejemplos del texto.   </a:t>
                      </a:r>
                      <a:endParaRPr lang="es-GT" sz="1700" b="1" dirty="0" smtClean="0">
                        <a:solidFill>
                          <a:srgbClr val="002060"/>
                        </a:solidFill>
                        <a:latin typeface="Helvetica" panose="020B0604020202020204" pitchFamily="34" charset="0"/>
                        <a:cs typeface="Helvetica" panose="020B0604020202020204" pitchFamily="34" charset="0"/>
                      </a:endParaRPr>
                    </a:p>
                    <a:p>
                      <a:pPr marL="342900" indent="-342900">
                        <a:buNone/>
                      </a:pPr>
                      <a:endParaRPr lang="es-GT" sz="1900" b="1" baseline="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12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90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20">
                <a:tc>
                  <a:txBody>
                    <a:bodyPr/>
                    <a:lstStyle/>
                    <a:p>
                      <a:endParaRPr lang="es-GT"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27831758"/>
              </p:ext>
            </p:extLst>
          </p:nvPr>
        </p:nvGraphicFramePr>
        <p:xfrm>
          <a:off x="242886" y="4957650"/>
          <a:ext cx="7300914" cy="3932640"/>
        </p:xfrm>
        <a:graphic>
          <a:graphicData uri="http://schemas.openxmlformats.org/drawingml/2006/table">
            <a:tbl>
              <a:tblPr firstRow="1" bandRow="1">
                <a:tableStyleId>{5940675A-B579-460E-94D1-54222C63F5DA}</a:tableStyleId>
              </a:tblPr>
              <a:tblGrid>
                <a:gridCol w="7300914"/>
              </a:tblGrid>
              <a:tr h="833550">
                <a:tc>
                  <a:txBody>
                    <a:bodyPr/>
                    <a:lstStyle/>
                    <a:p>
                      <a:pPr marL="457200" indent="-457200">
                        <a:buFont typeface="+mj-lt"/>
                        <a:buAutoNum type="arabicPeriod" startAt="16"/>
                        <a:tabLst/>
                      </a:pPr>
                      <a:r>
                        <a:rPr lang="es-GT" sz="1700" b="1" noProof="0" dirty="0" smtClean="0">
                          <a:solidFill>
                            <a:schemeClr val="tx1"/>
                          </a:solidFill>
                          <a:latin typeface="Helvetica" panose="020B0604020202020204" pitchFamily="34" charset="0"/>
                          <a:cs typeface="Helvetica" panose="020B0604020202020204" pitchFamily="34" charset="0"/>
                        </a:rPr>
                        <a:t>Describe la relación entre las muchas</a:t>
                      </a:r>
                      <a:r>
                        <a:rPr lang="es-GT" sz="1700" b="1" baseline="0" noProof="0" dirty="0" smtClean="0">
                          <a:solidFill>
                            <a:schemeClr val="tx1"/>
                          </a:solidFill>
                          <a:latin typeface="Helvetica" panose="020B0604020202020204" pitchFamily="34" charset="0"/>
                          <a:cs typeface="Helvetica" panose="020B0604020202020204" pitchFamily="34" charset="0"/>
                        </a:rPr>
                        <a:t> horas que Thomas Edison trabajó y su éxito como un inventor. En tu respuesta, utiliza detalles y ejemplos del texto para apoyar tu descripción. </a:t>
                      </a:r>
                      <a:endParaRPr lang="es-GT" sz="1700" b="1" noProof="0" dirty="0" smtClean="0">
                        <a:solidFill>
                          <a:schemeClr val="tx1"/>
                        </a:solidFill>
                        <a:latin typeface="Helvetica" panose="020B0604020202020204" pitchFamily="34" charset="0"/>
                        <a:cs typeface="Helvetica" panose="020B0604020202020204" pitchFamily="34" charset="0"/>
                      </a:endParaRPr>
                    </a:p>
                    <a:p>
                      <a:pPr marL="342900" indent="-342900">
                        <a:buFont typeface="+mj-lt"/>
                        <a:buAutoNum type="alphaUcPeriod" startAt="2"/>
                      </a:pPr>
                      <a:endParaRPr lang="es-GT" sz="1400" b="1" baseline="0" noProof="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s-GT" sz="1400" noProof="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s-GT" sz="1400" noProof="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20">
                <a:tc>
                  <a:txBody>
                    <a:bodyPr/>
                    <a:lstStyle/>
                    <a:p>
                      <a:endParaRPr lang="es-GT" sz="1400" noProof="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s-GT" sz="1400" noProof="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s-GT" sz="1400" noProof="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s-GT" sz="1400" noProof="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s-GT" sz="1400" noProof="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s-GT" sz="1400" noProof="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s-GT" sz="1400" noProof="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4198829571"/>
              </p:ext>
            </p:extLst>
          </p:nvPr>
        </p:nvGraphicFramePr>
        <p:xfrm>
          <a:off x="5494973" y="4097963"/>
          <a:ext cx="1905000" cy="629248"/>
        </p:xfrm>
        <a:graphic>
          <a:graphicData uri="http://schemas.openxmlformats.org/drawingml/2006/table">
            <a:tbl>
              <a:tblPr firstRow="1" firstCol="1" bandRow="1"/>
              <a:tblGrid>
                <a:gridCol w="1905000"/>
              </a:tblGrid>
              <a:tr h="204071">
                <a:tc>
                  <a:txBody>
                    <a:bodyPr/>
                    <a:lstStyle/>
                    <a:p>
                      <a:pPr marL="0" marR="0" algn="ctr">
                        <a:lnSpc>
                          <a:spcPct val="100000"/>
                        </a:lnSpc>
                        <a:spcBef>
                          <a:spcPts val="0"/>
                        </a:spcBef>
                        <a:spcAft>
                          <a:spcPts val="0"/>
                        </a:spcAft>
                      </a:pPr>
                      <a:r>
                        <a:rPr lang="es-GT" sz="800" b="1" noProof="0" dirty="0" smtClean="0">
                          <a:solidFill>
                            <a:srgbClr val="000000"/>
                          </a:solidFill>
                          <a:effectLst/>
                          <a:latin typeface="Calibri"/>
                          <a:ea typeface="Times New Roman"/>
                          <a:cs typeface="Times New Roman"/>
                        </a:rPr>
                        <a:t>Hacia RI.4.2</a:t>
                      </a:r>
                      <a:r>
                        <a:rPr lang="es-GT" sz="800" b="1" baseline="0" noProof="0" dirty="0" smtClean="0">
                          <a:solidFill>
                            <a:srgbClr val="000000"/>
                          </a:solidFill>
                          <a:effectLst/>
                          <a:latin typeface="Calibri"/>
                          <a:ea typeface="Times New Roman"/>
                          <a:cs typeface="Times New Roman"/>
                        </a:rPr>
                        <a:t>  </a:t>
                      </a:r>
                      <a:r>
                        <a:rPr lang="es-GT" sz="800" b="1" noProof="0" dirty="0" smtClean="0">
                          <a:solidFill>
                            <a:srgbClr val="000000"/>
                          </a:solidFill>
                          <a:effectLst/>
                          <a:latin typeface="Calibri"/>
                          <a:ea typeface="Times New Roman"/>
                          <a:cs typeface="Times New Roman"/>
                        </a:rPr>
                        <a:t>DOK 2 - Cl</a:t>
                      </a:r>
                      <a:endParaRPr lang="es-GT" sz="800" noProof="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25177">
                <a:tc>
                  <a:txBody>
                    <a:bodyPr/>
                    <a:lstStyle/>
                    <a:p>
                      <a:pPr marL="0" marR="0" algn="l">
                        <a:lnSpc>
                          <a:spcPct val="100000"/>
                        </a:lnSpc>
                        <a:spcBef>
                          <a:spcPts val="0"/>
                        </a:spcBef>
                        <a:spcAft>
                          <a:spcPts val="0"/>
                        </a:spcAft>
                      </a:pPr>
                      <a:r>
                        <a:rPr lang="es-419" sz="800" b="1" noProof="0" dirty="0" smtClean="0">
                          <a:solidFill>
                            <a:srgbClr val="000000"/>
                          </a:solidFill>
                          <a:effectLst/>
                          <a:latin typeface="+mn-lt"/>
                          <a:ea typeface="Times New Roman"/>
                          <a:cs typeface="Times New Roman"/>
                        </a:rPr>
                        <a:t>Localiza detalles explícitos-implícitos en el texto que apoyan las ideas principales o generalizaciones sobre una idea principal.</a:t>
                      </a:r>
                      <a:endParaRPr lang="es-GT" sz="800" b="1" noProof="0" dirty="0" smtClean="0">
                        <a:solidFill>
                          <a:srgbClr val="000000"/>
                        </a:solidFill>
                        <a:effectLst/>
                        <a:latin typeface="Calibri"/>
                        <a:ea typeface="Times New Roman"/>
                        <a:cs typeface="Times New Roman"/>
                      </a:endParaRPr>
                    </a:p>
                  </a:txBody>
                  <a:tcPr marR="3329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8026616"/>
              </p:ext>
            </p:extLst>
          </p:nvPr>
        </p:nvGraphicFramePr>
        <p:xfrm>
          <a:off x="5334000" y="8991600"/>
          <a:ext cx="2286000" cy="609600"/>
        </p:xfrm>
        <a:graphic>
          <a:graphicData uri="http://schemas.openxmlformats.org/drawingml/2006/table">
            <a:tbl>
              <a:tblPr firstRow="1" firstCol="1" bandRow="1"/>
              <a:tblGrid>
                <a:gridCol w="2286000"/>
              </a:tblGrid>
              <a:tr h="76200">
                <a:tc>
                  <a:txBody>
                    <a:bodyPr/>
                    <a:lstStyle/>
                    <a:p>
                      <a:pPr marL="0" marR="0" algn="ctr">
                        <a:lnSpc>
                          <a:spcPct val="100000"/>
                        </a:lnSpc>
                        <a:spcBef>
                          <a:spcPts val="0"/>
                        </a:spcBef>
                        <a:spcAft>
                          <a:spcPts val="0"/>
                        </a:spcAft>
                      </a:pPr>
                      <a:r>
                        <a:rPr lang="es-GT" sz="800" b="1" i="1" baseline="0" noProof="0" dirty="0" smtClean="0">
                          <a:solidFill>
                            <a:srgbClr val="000000"/>
                          </a:solidFill>
                          <a:effectLst/>
                          <a:latin typeface="Calibri"/>
                          <a:ea typeface="Times New Roman"/>
                          <a:cs typeface="Times New Roman"/>
                        </a:rPr>
                        <a:t>Hacia RI.4.3    </a:t>
                      </a:r>
                      <a:r>
                        <a:rPr lang="es-GT" sz="800" b="1" i="1" noProof="0" dirty="0" smtClean="0">
                          <a:solidFill>
                            <a:srgbClr val="000000"/>
                          </a:solidFill>
                          <a:effectLst/>
                          <a:latin typeface="Calibri"/>
                          <a:ea typeface="Times New Roman"/>
                          <a:cs typeface="Times New Roman"/>
                        </a:rPr>
                        <a:t>DOK 3 – </a:t>
                      </a:r>
                      <a:r>
                        <a:rPr lang="es-GT" sz="800" b="1" i="1" noProof="0" dirty="0" err="1" smtClean="0">
                          <a:solidFill>
                            <a:srgbClr val="000000"/>
                          </a:solidFill>
                          <a:effectLst/>
                          <a:latin typeface="Calibri"/>
                          <a:ea typeface="Times New Roman"/>
                          <a:cs typeface="Times New Roman"/>
                        </a:rPr>
                        <a:t>ANz</a:t>
                      </a:r>
                      <a:endParaRPr lang="es-GT" sz="800" i="1" noProof="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426720">
                <a:tc>
                  <a:txBody>
                    <a:bodyPr/>
                    <a:lstStyle/>
                    <a:p>
                      <a:pPr marL="0" marR="0" algn="l">
                        <a:lnSpc>
                          <a:spcPct val="100000"/>
                        </a:lnSpc>
                        <a:spcBef>
                          <a:spcPts val="0"/>
                        </a:spcBef>
                        <a:spcAft>
                          <a:spcPts val="0"/>
                        </a:spcAft>
                      </a:pPr>
                      <a:r>
                        <a:rPr lang="es-419" sz="800" b="1" noProof="0" dirty="0" smtClean="0">
                          <a:solidFill>
                            <a:srgbClr val="000000"/>
                          </a:solidFill>
                          <a:effectLst/>
                          <a:latin typeface="+mn-lt"/>
                          <a:ea typeface="Times New Roman"/>
                          <a:cs typeface="Arial"/>
                        </a:rPr>
                        <a:t>Analiza  la interrelación entre un acontecimiento en un texto histórico, analizando lo que pasó y por qué paso (continúa  con procedimientos, ideas o conceptos).</a:t>
                      </a:r>
                      <a:endParaRPr lang="es-GT" sz="800" b="1" noProof="0" dirty="0" smtClean="0">
                        <a:solidFill>
                          <a:srgbClr val="000000"/>
                        </a:solidFill>
                        <a:effectLst/>
                        <a:latin typeface="Calibri"/>
                        <a:ea typeface="Times New Roman"/>
                        <a:cs typeface="Arial"/>
                      </a:endParaRPr>
                    </a:p>
                  </a:txBody>
                  <a:tcPr marR="3329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131259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07312" y="5029200"/>
            <a:ext cx="6819901" cy="43324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1881" tIns="50941" rIns="101881" bIns="50941">
            <a:spAutoFit/>
          </a:bodyPr>
          <a:lstStyle/>
          <a:p>
            <a:pPr marL="342900" indent="-342900">
              <a:lnSpc>
                <a:spcPct val="115000"/>
              </a:lnSpc>
              <a:buAutoNum type="arabicPeriod" startAt="18"/>
            </a:pPr>
            <a:r>
              <a:rPr lang="es-GT" sz="1600" b="1" dirty="0" smtClean="0">
                <a:latin typeface="Helvetica" panose="020B0604020202020204" pitchFamily="34" charset="0"/>
                <a:ea typeface="Times New Roman"/>
                <a:cs typeface="Helvetica" panose="020B0604020202020204" pitchFamily="34" charset="0"/>
              </a:rPr>
              <a:t> Lee el siguiente párrafo.  ¿Cuál es la forma correcta de cambiar el orden de las oraciones para que el artículo de opinión esté en orden lógico?  </a:t>
            </a:r>
          </a:p>
          <a:p>
            <a:pPr marL="342900" indent="-342900">
              <a:lnSpc>
                <a:spcPct val="115000"/>
              </a:lnSpc>
              <a:buAutoNum type="arabicPeriod" startAt="18"/>
            </a:pPr>
            <a:endParaRPr lang="en-US" sz="1600" b="1" dirty="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smtClean="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smtClean="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smtClean="0">
              <a:latin typeface="Helvetica" panose="020B0604020202020204" pitchFamily="34" charset="0"/>
              <a:ea typeface="Times New Roman"/>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ea typeface="Times New Roman"/>
                <a:cs typeface="Helvetica" panose="020B0604020202020204" pitchFamily="34" charset="0"/>
              </a:rPr>
              <a:t>  2,  1,   5,   3,   4</a:t>
            </a:r>
          </a:p>
          <a:p>
            <a:pPr marL="742950" indent="225425">
              <a:lnSpc>
                <a:spcPct val="115000"/>
              </a:lnSpc>
              <a:buFont typeface="+mj-lt"/>
              <a:buAutoNum type="alphaUcPeriod"/>
            </a:pPr>
            <a:endParaRPr lang="en-US" sz="16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1,   5,   3,   2,  4</a:t>
            </a:r>
          </a:p>
          <a:p>
            <a:pPr marL="742950" indent="225425">
              <a:lnSpc>
                <a:spcPct val="115000"/>
              </a:lnSpc>
              <a:buFont typeface="+mj-lt"/>
              <a:buAutoNum type="alphaUcPeriod"/>
            </a:pPr>
            <a:endParaRPr lang="en-US" sz="16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4,   2,   1,   5,   3</a:t>
            </a:r>
          </a:p>
          <a:p>
            <a:pPr marL="742950" indent="225425">
              <a:lnSpc>
                <a:spcPct val="115000"/>
              </a:lnSpc>
              <a:buFont typeface="+mj-lt"/>
              <a:buAutoNum type="alphaUcPeriod"/>
            </a:pPr>
            <a:endParaRPr lang="en-US" sz="15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2,   1,    3,  4,   5</a:t>
            </a:r>
            <a:endParaRPr lang="en-US" sz="16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5" name="Rectangle 4"/>
          <p:cNvSpPr/>
          <p:nvPr/>
        </p:nvSpPr>
        <p:spPr>
          <a:xfrm>
            <a:off x="304800" y="5029200"/>
            <a:ext cx="6819901" cy="43324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1881" tIns="50941" rIns="101881" bIns="50941">
            <a:spAutoFit/>
          </a:bodyPr>
          <a:lstStyle/>
          <a:p>
            <a:pPr marL="342900" indent="-342900">
              <a:lnSpc>
                <a:spcPct val="115000"/>
              </a:lnSpc>
              <a:buAutoNum type="arabicPeriod" startAt="18"/>
            </a:pPr>
            <a:r>
              <a:rPr lang="es-GT" sz="1600" b="1" dirty="0" smtClean="0">
                <a:latin typeface="Helvetica" panose="020B0604020202020204" pitchFamily="34" charset="0"/>
                <a:ea typeface="Times New Roman"/>
                <a:cs typeface="Helvetica" panose="020B0604020202020204" pitchFamily="34" charset="0"/>
              </a:rPr>
              <a:t> Lee el siguiente párrafo.  ¿Cuál es la forma correcta de cambiar el orden de las oraciones para que el artículo de opinión esté en orden lógico?  </a:t>
            </a:r>
          </a:p>
          <a:p>
            <a:pPr marL="342900" indent="-342900">
              <a:lnSpc>
                <a:spcPct val="115000"/>
              </a:lnSpc>
              <a:buAutoNum type="arabicPeriod" startAt="18"/>
            </a:pPr>
            <a:endParaRPr lang="en-US" sz="1600" b="1" dirty="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smtClean="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smtClean="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smtClean="0">
              <a:latin typeface="Helvetica" panose="020B0604020202020204" pitchFamily="34" charset="0"/>
              <a:ea typeface="Times New Roman"/>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ea typeface="Times New Roman"/>
                <a:cs typeface="Helvetica" panose="020B0604020202020204" pitchFamily="34" charset="0"/>
              </a:rPr>
              <a:t>  2,  1,   5,   3,   4</a:t>
            </a:r>
          </a:p>
          <a:p>
            <a:pPr marL="742950" indent="225425">
              <a:lnSpc>
                <a:spcPct val="115000"/>
              </a:lnSpc>
              <a:buFont typeface="+mj-lt"/>
              <a:buAutoNum type="alphaUcPeriod"/>
            </a:pPr>
            <a:endParaRPr lang="en-US" sz="16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1,   5,   3,   2,  4</a:t>
            </a:r>
          </a:p>
          <a:p>
            <a:pPr marL="742950" indent="225425">
              <a:lnSpc>
                <a:spcPct val="115000"/>
              </a:lnSpc>
              <a:buFont typeface="+mj-lt"/>
              <a:buAutoNum type="alphaUcPeriod"/>
            </a:pPr>
            <a:endParaRPr lang="en-US" sz="16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4,   2,   1,   5,   3</a:t>
            </a:r>
          </a:p>
          <a:p>
            <a:pPr marL="742950" indent="225425">
              <a:lnSpc>
                <a:spcPct val="115000"/>
              </a:lnSpc>
              <a:buFont typeface="+mj-lt"/>
              <a:buAutoNum type="alphaUcPeriod"/>
            </a:pPr>
            <a:endParaRPr lang="en-US" sz="15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2,   1,    3,  4,   5</a:t>
            </a:r>
            <a:endParaRPr lang="en-US" sz="1600" dirty="0">
              <a:latin typeface="Helvetica" panose="020B0604020202020204" pitchFamily="34" charset="0"/>
              <a:cs typeface="Helvetica" panose="020B0604020202020204" pitchFamily="34" charset="0"/>
            </a:endParaRPr>
          </a:p>
        </p:txBody>
      </p:sp>
      <p:sp>
        <p:nvSpPr>
          <p:cNvPr id="2" name="Rectangle 1"/>
          <p:cNvSpPr/>
          <p:nvPr/>
        </p:nvSpPr>
        <p:spPr>
          <a:xfrm>
            <a:off x="614362" y="6019800"/>
            <a:ext cx="6096000" cy="99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smtClean="0">
                <a:solidFill>
                  <a:schemeClr val="tx1"/>
                </a:solidFill>
              </a:rPr>
              <a:t>(1) </a:t>
            </a:r>
            <a:r>
              <a:rPr lang="es-GT" sz="1400" dirty="0" smtClean="0">
                <a:solidFill>
                  <a:schemeClr val="tx1"/>
                </a:solidFill>
              </a:rPr>
              <a:t>Sin ella hay muchas cosas que no podríamos hacer. </a:t>
            </a:r>
            <a:r>
              <a:rPr lang="es-GT" sz="1400" b="1" dirty="0" smtClean="0">
                <a:solidFill>
                  <a:schemeClr val="tx1"/>
                </a:solidFill>
              </a:rPr>
              <a:t>(2) </a:t>
            </a:r>
            <a:r>
              <a:rPr lang="es-GT" sz="1400" dirty="0" smtClean="0">
                <a:solidFill>
                  <a:schemeClr val="tx1"/>
                </a:solidFill>
              </a:rPr>
              <a:t>Yo pienso que la electricidad ha cambiado nuestras vidas. </a:t>
            </a:r>
            <a:r>
              <a:rPr lang="es-GT" sz="1400" b="1" dirty="0" smtClean="0">
                <a:solidFill>
                  <a:schemeClr val="tx1"/>
                </a:solidFill>
              </a:rPr>
              <a:t>(3) </a:t>
            </a:r>
            <a:r>
              <a:rPr lang="es-GT" sz="1400" dirty="0" smtClean="0">
                <a:solidFill>
                  <a:schemeClr val="tx1"/>
                </a:solidFill>
              </a:rPr>
              <a:t>¡Estaríamos usando velas en vez de bombillas! </a:t>
            </a:r>
            <a:r>
              <a:rPr lang="es-GT" sz="1400" b="1" dirty="0" smtClean="0">
                <a:solidFill>
                  <a:schemeClr val="tx1"/>
                </a:solidFill>
              </a:rPr>
              <a:t>(4) </a:t>
            </a:r>
            <a:r>
              <a:rPr lang="es-GT" sz="1400" dirty="0">
                <a:solidFill>
                  <a:schemeClr val="tx1"/>
                </a:solidFill>
              </a:rPr>
              <a:t>P</a:t>
            </a:r>
            <a:r>
              <a:rPr lang="es-GT" sz="1400" dirty="0" smtClean="0">
                <a:solidFill>
                  <a:schemeClr val="tx1"/>
                </a:solidFill>
              </a:rPr>
              <a:t>or último, las tareas diarias serían más difíciles de hacer.  </a:t>
            </a:r>
            <a:r>
              <a:rPr lang="es-GT" sz="1400" b="1" dirty="0" smtClean="0">
                <a:solidFill>
                  <a:schemeClr val="tx1"/>
                </a:solidFill>
              </a:rPr>
              <a:t>(5) </a:t>
            </a:r>
            <a:r>
              <a:rPr lang="es-GT" sz="1400" dirty="0" smtClean="0">
                <a:solidFill>
                  <a:schemeClr val="tx1"/>
                </a:solidFill>
              </a:rPr>
              <a:t>En primer lugar, no podríamos mantener alimentos en el refrigerador. </a:t>
            </a:r>
            <a:endParaRPr lang="es-GT" sz="1400" dirty="0">
              <a:solidFill>
                <a:schemeClr val="tx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215364334"/>
              </p:ext>
            </p:extLst>
          </p:nvPr>
        </p:nvGraphicFramePr>
        <p:xfrm>
          <a:off x="242887" y="609600"/>
          <a:ext cx="7043738" cy="3856440"/>
        </p:xfrm>
        <a:graphic>
          <a:graphicData uri="http://schemas.openxmlformats.org/drawingml/2006/table">
            <a:tbl>
              <a:tblPr firstRow="1" bandRow="1">
                <a:tableStyleId>{5940675A-B579-460E-94D1-54222C63F5DA}</a:tableStyleId>
              </a:tblPr>
              <a:tblGrid>
                <a:gridCol w="7043738"/>
              </a:tblGrid>
              <a:tr h="457200">
                <a:tc>
                  <a:txBody>
                    <a:bodyPr/>
                    <a:lstStyle/>
                    <a:p>
                      <a:pPr marL="400050" marR="0" indent="-400050" algn="l" defTabSz="1018809" rtl="0" eaLnBrk="1" fontAlgn="auto" latinLnBrk="0" hangingPunct="1">
                        <a:lnSpc>
                          <a:spcPct val="100000"/>
                        </a:lnSpc>
                        <a:spcBef>
                          <a:spcPts val="0"/>
                        </a:spcBef>
                        <a:spcAft>
                          <a:spcPts val="0"/>
                        </a:spcAft>
                        <a:buClrTx/>
                        <a:buSzTx/>
                        <a:buFont typeface="+mj-lt"/>
                        <a:buAutoNum type="arabicPeriod" startAt="17"/>
                        <a:tabLst/>
                        <a:defRPr/>
                      </a:pPr>
                      <a:r>
                        <a:rPr lang="es-GT" sz="1600" b="1" i="0" kern="1200" noProof="0" dirty="0" smtClean="0">
                          <a:solidFill>
                            <a:srgbClr val="000000"/>
                          </a:solidFill>
                          <a:effectLst/>
                          <a:latin typeface="Helvetica" pitchFamily="34" charset="0"/>
                          <a:ea typeface="Times New Roman"/>
                          <a:cs typeface="Helvetica" pitchFamily="34" charset="0"/>
                        </a:rPr>
                        <a:t>Escribe un breve párrafo indicando tu opinión acerca</a:t>
                      </a:r>
                      <a:r>
                        <a:rPr lang="es-GT" sz="1600" b="1" i="0" kern="1200" baseline="0" noProof="0" dirty="0" smtClean="0">
                          <a:solidFill>
                            <a:srgbClr val="000000"/>
                          </a:solidFill>
                          <a:effectLst/>
                          <a:latin typeface="Helvetica" pitchFamily="34" charset="0"/>
                          <a:ea typeface="Times New Roman"/>
                          <a:cs typeface="Helvetica" pitchFamily="34" charset="0"/>
                        </a:rPr>
                        <a:t> de Dédalo como padre.  Proporciona detalles para apoyar tus razones.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400" b="1" i="0" u="sng" dirty="0" smtClean="0">
                        <a:effectLst/>
                        <a:latin typeface="+mn-lt"/>
                        <a:ea typeface="Times New Roman"/>
                        <a:cs typeface="Times New Roman"/>
                      </a:endParaRPr>
                    </a:p>
                    <a:p>
                      <a:pPr marL="0" indent="0">
                        <a:buFont typeface="+mj-lt"/>
                        <a:buNone/>
                        <a:tabLst/>
                      </a:pPr>
                      <a:endParaRPr lang="en-US" sz="1400" b="1" baseline="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2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 name="Straight Connector 10"/>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09800" y="1143000"/>
            <a:ext cx="5105400" cy="269304"/>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346075" indent="53975">
              <a:lnSpc>
                <a:spcPct val="115000"/>
              </a:lnSpc>
              <a:defRPr sz="1000">
                <a:latin typeface="Helvetica" panose="020B0604020202020204" pitchFamily="34" charset="0"/>
                <a:ea typeface="Times New Roman"/>
                <a:cs typeface="Helvetica" panose="020B0604020202020204" pitchFamily="34" charset="0"/>
              </a:defRPr>
            </a:lvl1pPr>
          </a:lstStyle>
          <a:p>
            <a:r>
              <a:rPr lang="es-419" dirty="0"/>
              <a:t>Escrito breve, W.4.1b, presentar razones para apoyar una opinión, Objetivo 6a</a:t>
            </a:r>
          </a:p>
        </p:txBody>
      </p:sp>
      <p:sp>
        <p:nvSpPr>
          <p:cNvPr id="15" name="TextBox 14"/>
          <p:cNvSpPr txBox="1"/>
          <p:nvPr/>
        </p:nvSpPr>
        <p:spPr>
          <a:xfrm>
            <a:off x="5266485" y="5653196"/>
            <a:ext cx="1858216" cy="269304"/>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marL="346075" indent="53975">
              <a:lnSpc>
                <a:spcPct val="115000"/>
              </a:lnSpc>
            </a:pPr>
            <a:r>
              <a:rPr lang="en-US" sz="1000" dirty="0" smtClean="0">
                <a:latin typeface="Helvetica" panose="020B0604020202020204" pitchFamily="34" charset="0"/>
                <a:ea typeface="Times New Roman"/>
                <a:cs typeface="Helvetica" panose="020B0604020202020204" pitchFamily="34" charset="0"/>
              </a:rPr>
              <a:t>W.4.1a </a:t>
            </a:r>
            <a:r>
              <a:rPr lang="en-US" sz="1000" dirty="0" err="1" smtClean="0">
                <a:latin typeface="Helvetica" panose="020B0604020202020204" pitchFamily="34" charset="0"/>
                <a:ea typeface="Times New Roman"/>
                <a:cs typeface="Helvetica" panose="020B0604020202020204" pitchFamily="34" charset="0"/>
              </a:rPr>
              <a:t>Objetivo</a:t>
            </a:r>
            <a:r>
              <a:rPr lang="en-US" sz="1000" dirty="0" smtClean="0">
                <a:latin typeface="Helvetica" panose="020B0604020202020204" pitchFamily="34" charset="0"/>
                <a:ea typeface="Times New Roman"/>
                <a:cs typeface="Helvetica" panose="020B0604020202020204" pitchFamily="34" charset="0"/>
              </a:rPr>
              <a:t> </a:t>
            </a:r>
            <a:r>
              <a:rPr lang="en-US" sz="1000" dirty="0">
                <a:latin typeface="Helvetica" panose="020B0604020202020204" pitchFamily="34" charset="0"/>
                <a:ea typeface="Times New Roman"/>
                <a:cs typeface="Helvetica" panose="020B0604020202020204" pitchFamily="34" charset="0"/>
              </a:rPr>
              <a:t>6b </a:t>
            </a:r>
          </a:p>
        </p:txBody>
      </p:sp>
      <p:sp>
        <p:nvSpPr>
          <p:cNvPr id="22" name="Oval 21"/>
          <p:cNvSpPr/>
          <p:nvPr/>
        </p:nvSpPr>
        <p:spPr>
          <a:xfrm>
            <a:off x="762000" y="8991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25" name="Oval 24"/>
          <p:cNvSpPr/>
          <p:nvPr/>
        </p:nvSpPr>
        <p:spPr>
          <a:xfrm>
            <a:off x="762000" y="739067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26" name="Oval 25"/>
          <p:cNvSpPr/>
          <p:nvPr/>
        </p:nvSpPr>
        <p:spPr>
          <a:xfrm>
            <a:off x="762000" y="790254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27" name="Oval 26"/>
          <p:cNvSpPr/>
          <p:nvPr/>
        </p:nvSpPr>
        <p:spPr>
          <a:xfrm>
            <a:off x="762000" y="843547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Tree>
    <p:extLst>
      <p:ext uri="{BB962C8B-B14F-4D97-AF65-F5344CB8AC3E}">
        <p14:creationId xmlns:p14="http://schemas.microsoft.com/office/powerpoint/2010/main" val="876948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43880" y="4961039"/>
            <a:ext cx="7099920" cy="3879015"/>
            <a:chOff x="374650" y="4439942"/>
            <a:chExt cx="7099920" cy="3879015"/>
          </a:xfrm>
        </p:grpSpPr>
        <p:sp>
          <p:nvSpPr>
            <p:cNvPr id="7" name="Rectangle 6"/>
            <p:cNvSpPr/>
            <p:nvPr/>
          </p:nvSpPr>
          <p:spPr>
            <a:xfrm>
              <a:off x="374650" y="4439942"/>
              <a:ext cx="7099920" cy="3879015"/>
            </a:xfrm>
            <a:prstGeom prst="rect">
              <a:avLst/>
            </a:prstGeom>
            <a:noFill/>
            <a:ln>
              <a:noFill/>
            </a:ln>
          </p:spPr>
          <p:txBody>
            <a:bodyPr wrap="square" lIns="107700" tIns="53850" rIns="107700" bIns="53850">
              <a:spAutoFit/>
            </a:bodyPr>
            <a:lstStyle/>
            <a:p>
              <a:r>
                <a:rPr lang="es-GT" sz="1700" b="1" dirty="0" smtClean="0">
                  <a:latin typeface="Helvetica" panose="020B0604020202020204" pitchFamily="34" charset="0"/>
                  <a:cs typeface="Helvetica" pitchFamily="34" charset="0"/>
                </a:rPr>
                <a:t>20.  Lee las siguientes oraciones.     </a:t>
              </a:r>
              <a:r>
                <a:rPr lang="es-GT" sz="1000" dirty="0" smtClean="0">
                  <a:latin typeface="Helvetica" panose="020B0604020202020204" pitchFamily="34" charset="0"/>
                  <a:cs typeface="Helvetica" panose="020B0604020202020204" pitchFamily="34" charset="0"/>
                </a:rPr>
                <a:t>Editar</a:t>
              </a:r>
              <a:r>
                <a:rPr lang="es-GT" sz="1000" dirty="0">
                  <a:latin typeface="Helvetica" panose="020B0604020202020204" pitchFamily="34" charset="0"/>
                  <a:cs typeface="Helvetica" panose="020B0604020202020204" pitchFamily="34" charset="0"/>
                </a:rPr>
                <a:t>- </a:t>
              </a:r>
              <a:r>
                <a:rPr lang="es-GT" sz="1000" dirty="0" smtClean="0">
                  <a:latin typeface="Helvetica" panose="020B0604020202020204" pitchFamily="34" charset="0"/>
                  <a:cs typeface="Helvetica" panose="020B0604020202020204" pitchFamily="34" charset="0"/>
                </a:rPr>
                <a:t>Lenguaje    Estándar: L.4.2.c</a:t>
              </a:r>
            </a:p>
            <a:p>
              <a:endParaRPr lang="es-GT" sz="1400" dirty="0" smtClean="0">
                <a:latin typeface="Helvetica" panose="020B0604020202020204" pitchFamily="34" charset="0"/>
                <a:cs typeface="Helvetica" panose="020B0604020202020204" pitchFamily="34" charset="0"/>
              </a:endParaRPr>
            </a:p>
            <a:p>
              <a:r>
                <a:rPr lang="es-GT" sz="1600" dirty="0" smtClean="0"/>
                <a:t>        </a:t>
              </a:r>
              <a:r>
                <a:rPr lang="es-419" sz="1600" dirty="0"/>
                <a:t>Ya las alas no pudieron sostenerlo en el aire. </a:t>
              </a:r>
              <a:r>
                <a:rPr lang="es-419" sz="1600" dirty="0" smtClean="0"/>
                <a:t> </a:t>
              </a:r>
              <a:r>
                <a:rPr lang="es-GT" sz="1600" dirty="0" smtClean="0"/>
                <a:t>Él cayo al mar. </a:t>
              </a:r>
            </a:p>
            <a:p>
              <a:endParaRPr lang="es-GT" sz="1400" dirty="0" smtClean="0"/>
            </a:p>
            <a:p>
              <a:r>
                <a:rPr lang="es-GT" sz="1400" b="1" dirty="0" smtClean="0">
                  <a:latin typeface="Helvetica" panose="020B0604020202020204" pitchFamily="34" charset="0"/>
                  <a:cs typeface="Helvetica" panose="020B0604020202020204" pitchFamily="34" charset="0"/>
                </a:rPr>
                <a:t>¿Qué oración combina correctamente estas oraciones en una oración compuesta?  </a:t>
              </a:r>
            </a:p>
            <a:p>
              <a:endParaRPr lang="es-GT" sz="1400" dirty="0" smtClean="0"/>
            </a:p>
            <a:p>
              <a:pPr marL="690563" indent="-350838">
                <a:buFont typeface="+mj-lt"/>
                <a:buAutoNum type="alphaUcPeriod"/>
              </a:pPr>
              <a:r>
                <a:rPr lang="es-419" sz="1600" dirty="0">
                  <a:latin typeface="Helvetica" pitchFamily="34" charset="0"/>
                </a:rPr>
                <a:t>Ya las alas no pudieron sostenerlo en el </a:t>
              </a:r>
              <a:r>
                <a:rPr lang="es-419" sz="1600" dirty="0" smtClean="0">
                  <a:latin typeface="Helvetica" pitchFamily="34" charset="0"/>
                </a:rPr>
                <a:t>aire</a:t>
              </a:r>
              <a:r>
                <a:rPr lang="es-GT" sz="1600" dirty="0" smtClean="0">
                  <a:latin typeface="Helvetica" pitchFamily="34" charset="0"/>
                </a:rPr>
                <a:t> y él cayó al mar. </a:t>
              </a:r>
            </a:p>
            <a:p>
              <a:pPr marL="690563" indent="-350838">
                <a:buFont typeface="+mj-lt"/>
                <a:buAutoNum type="alphaUcPeriod"/>
              </a:pPr>
              <a:endParaRPr lang="es-GT" sz="1600" dirty="0" smtClean="0">
                <a:latin typeface="Helvetica" pitchFamily="34" charset="0"/>
                <a:cs typeface="Helvetica" pitchFamily="34" charset="0"/>
              </a:endParaRPr>
            </a:p>
            <a:p>
              <a:pPr marL="690563" indent="-350838">
                <a:buFont typeface="+mj-lt"/>
                <a:buAutoNum type="alphaUcPeriod"/>
              </a:pPr>
              <a:r>
                <a:rPr lang="es-419" sz="1600" dirty="0">
                  <a:latin typeface="Helvetica" pitchFamily="34" charset="0"/>
                </a:rPr>
                <a:t>Ya las alas no pudieron sostenerlo en el aire</a:t>
              </a:r>
              <a:r>
                <a:rPr lang="es-GT" sz="1600" dirty="0" smtClean="0">
                  <a:latin typeface="Helvetica" pitchFamily="34" charset="0"/>
                </a:rPr>
                <a:t>, pero él cayó al mar. </a:t>
              </a:r>
            </a:p>
            <a:p>
              <a:pPr marL="690563" indent="-350838">
                <a:buFont typeface="+mj-lt"/>
                <a:buAutoNum type="alphaUcPeriod"/>
              </a:pPr>
              <a:endParaRPr lang="es-GT" sz="1700" dirty="0" smtClean="0">
                <a:latin typeface="Helvetica" pitchFamily="34" charset="0"/>
                <a:cs typeface="Helvetica" pitchFamily="34" charset="0"/>
              </a:endParaRPr>
            </a:p>
            <a:p>
              <a:pPr marL="690563" indent="-350838">
                <a:buFont typeface="+mj-lt"/>
                <a:buAutoNum type="alphaUcPeriod"/>
              </a:pPr>
              <a:r>
                <a:rPr lang="es-419" sz="1600" dirty="0">
                  <a:latin typeface="Helvetica" pitchFamily="34" charset="0"/>
                </a:rPr>
                <a:t>Ya las alas no pudieron sostenerlo en el aire</a:t>
              </a:r>
              <a:r>
                <a:rPr lang="es-GT" sz="1600" dirty="0" smtClean="0">
                  <a:latin typeface="Helvetica" pitchFamily="34" charset="0"/>
                </a:rPr>
                <a:t>, así que él cayo al mar. </a:t>
              </a:r>
            </a:p>
            <a:p>
              <a:pPr marL="690563" indent="-350838">
                <a:buFont typeface="+mj-lt"/>
                <a:buAutoNum type="alphaUcPeriod"/>
              </a:pPr>
              <a:endParaRPr lang="es-GT" sz="1500" dirty="0" smtClean="0">
                <a:latin typeface="Helvetica" pitchFamily="34" charset="0"/>
                <a:cs typeface="Helvetica" pitchFamily="34" charset="0"/>
              </a:endParaRPr>
            </a:p>
            <a:p>
              <a:pPr marL="690563" indent="-350838">
                <a:buFont typeface="+mj-lt"/>
                <a:buAutoNum type="alphaUcPeriod"/>
              </a:pPr>
              <a:r>
                <a:rPr lang="es-419" sz="1600" dirty="0">
                  <a:latin typeface="Helvetica" pitchFamily="34" charset="0"/>
                </a:rPr>
                <a:t>Ya las alas no pudieron sostenerlo en el aire</a:t>
              </a:r>
              <a:r>
                <a:rPr lang="es-GT" sz="1600" dirty="0" smtClean="0">
                  <a:latin typeface="Helvetica" pitchFamily="34" charset="0"/>
                </a:rPr>
                <a:t>, después él cayó al mar. </a:t>
              </a:r>
            </a:p>
            <a:p>
              <a:pPr marL="839896" indent="-361390">
                <a:buFont typeface="+mj-lt"/>
                <a:buAutoNum type="alphaUcPeriod"/>
              </a:pPr>
              <a:endParaRPr lang="es-GT" sz="1400" dirty="0">
                <a:latin typeface="Helvetica" pitchFamily="34" charset="0"/>
                <a:cs typeface="Helvetica" pitchFamily="34" charset="0"/>
              </a:endParaRPr>
            </a:p>
          </p:txBody>
        </p:sp>
        <p:sp>
          <p:nvSpPr>
            <p:cNvPr id="2" name="Rectangle 1"/>
            <p:cNvSpPr/>
            <p:nvPr/>
          </p:nvSpPr>
          <p:spPr>
            <a:xfrm>
              <a:off x="457200" y="4876800"/>
              <a:ext cx="6019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cxnSp>
        <p:nvCxnSpPr>
          <p:cNvPr id="10" name="Straight Connector 9"/>
          <p:cNvCxnSpPr/>
          <p:nvPr/>
        </p:nvCxnSpPr>
        <p:spPr>
          <a:xfrm>
            <a:off x="323850" y="47244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574356"/>
            <a:ext cx="7103110" cy="3626911"/>
          </a:xfrm>
          <a:prstGeom prst="rect">
            <a:avLst/>
          </a:prstGeom>
        </p:spPr>
        <p:txBody>
          <a:bodyPr wrap="square" lIns="101874" tIns="50937" rIns="101874" bIns="50937">
            <a:spAutoFit/>
          </a:bodyPr>
          <a:lstStyle/>
          <a:p>
            <a:r>
              <a:rPr lang="es-GT" sz="1700" b="1" dirty="0" smtClean="0">
                <a:latin typeface="Helvetica" pitchFamily="34" charset="0"/>
                <a:cs typeface="Helvetica" pitchFamily="34" charset="0"/>
              </a:rPr>
              <a:t>19.  Lee el siguiente párrafo</a:t>
            </a:r>
            <a:r>
              <a:rPr lang="es-GT" sz="1800" b="1" dirty="0" smtClean="0">
                <a:latin typeface="Helvetica" pitchFamily="34" charset="0"/>
                <a:cs typeface="Helvetica" pitchFamily="34" charset="0"/>
              </a:rPr>
              <a:t>.              </a:t>
            </a:r>
            <a:r>
              <a:rPr lang="es-GT" sz="1000" dirty="0" smtClean="0">
                <a:latin typeface="Helvetica" panose="020B0604020202020204" pitchFamily="34" charset="0"/>
                <a:cs typeface="Helvetica" panose="020B0604020202020204" pitchFamily="34" charset="0"/>
              </a:rPr>
              <a:t>Lenguaje /Vocabulario    Estándar: L.4.3.a, L.4.6 </a:t>
            </a:r>
          </a:p>
          <a:p>
            <a:endParaRPr lang="es-GT" sz="1100" dirty="0" smtClean="0">
              <a:latin typeface="Helvetica" panose="020B0604020202020204" pitchFamily="34" charset="0"/>
              <a:cs typeface="Helvetica" panose="020B0604020202020204" pitchFamily="34" charset="0"/>
            </a:endParaRPr>
          </a:p>
          <a:p>
            <a:r>
              <a:rPr lang="es-419" sz="1600" dirty="0">
                <a:latin typeface="Helvetica" pitchFamily="34" charset="0"/>
              </a:rPr>
              <a:t>Su curiosidad </a:t>
            </a:r>
            <a:r>
              <a:rPr lang="es-419" sz="1600" b="1" u="sng" dirty="0">
                <a:latin typeface="Helvetica" pitchFamily="34" charset="0"/>
              </a:rPr>
              <a:t>natural</a:t>
            </a:r>
            <a:r>
              <a:rPr lang="es-419" sz="1600" dirty="0">
                <a:latin typeface="Helvetica" pitchFamily="34" charset="0"/>
              </a:rPr>
              <a:t> le llevó a empezar a experimentar a una edad temprana con aparatos mecánicos y eléctricos en el hogar.</a:t>
            </a:r>
          </a:p>
          <a:p>
            <a:endParaRPr lang="es-GT" sz="1400" dirty="0" smtClean="0">
              <a:latin typeface="Helvetica" pitchFamily="34" charset="0"/>
            </a:endParaRPr>
          </a:p>
          <a:p>
            <a:r>
              <a:rPr lang="es-GT" sz="1400" b="1" dirty="0" smtClean="0">
                <a:latin typeface="Helvetica" panose="020B0604020202020204" pitchFamily="34" charset="0"/>
                <a:cs typeface="Helvetica" panose="020B0604020202020204" pitchFamily="34" charset="0"/>
              </a:rPr>
              <a:t>Escoge una palabra para sustituir “</a:t>
            </a:r>
            <a:r>
              <a:rPr lang="es-GT" sz="1400" b="1" u="sng" dirty="0" smtClean="0">
                <a:latin typeface="Helvetica" panose="020B0604020202020204" pitchFamily="34" charset="0"/>
                <a:cs typeface="Helvetica" panose="020B0604020202020204" pitchFamily="34" charset="0"/>
              </a:rPr>
              <a:t>natural</a:t>
            </a:r>
            <a:r>
              <a:rPr lang="es-GT" sz="1400" b="1" dirty="0" smtClean="0">
                <a:latin typeface="Helvetica" panose="020B0604020202020204" pitchFamily="34" charset="0"/>
                <a:cs typeface="Helvetica" panose="020B0604020202020204" pitchFamily="34" charset="0"/>
              </a:rPr>
              <a:t>” que también podría ser usada en el texto. </a:t>
            </a:r>
            <a:endParaRPr lang="es-GT" sz="1400" b="1" dirty="0" smtClean="0">
              <a:solidFill>
                <a:srgbClr val="FF0000"/>
              </a:solidFill>
              <a:latin typeface="Helvetica" pitchFamily="34" charset="0"/>
              <a:cs typeface="Helvetica" pitchFamily="34" charset="0"/>
            </a:endParaRPr>
          </a:p>
          <a:p>
            <a:pPr marL="844917" indent="-361390">
              <a:buFont typeface="+mj-lt"/>
              <a:buAutoNum type="alphaUcPeriod"/>
            </a:pPr>
            <a:endParaRPr lang="es-GT" sz="1400" dirty="0" smtClean="0">
              <a:latin typeface="Helvetica" pitchFamily="34" charset="0"/>
              <a:cs typeface="Helvetica" pitchFamily="34" charset="0"/>
            </a:endParaRPr>
          </a:p>
          <a:p>
            <a:pPr marL="844917" indent="-361390">
              <a:buFont typeface="+mj-lt"/>
              <a:buAutoNum type="alphaUcPeriod"/>
            </a:pPr>
            <a:r>
              <a:rPr lang="es-GT" sz="1600" dirty="0" smtClean="0">
                <a:latin typeface="Helvetica" pitchFamily="34" charset="0"/>
                <a:cs typeface="Helvetica" pitchFamily="34" charset="0"/>
              </a:rPr>
              <a:t>rara</a:t>
            </a:r>
          </a:p>
          <a:p>
            <a:pPr marL="844917" indent="-361390">
              <a:buFont typeface="+mj-lt"/>
              <a:buAutoNum type="alphaUcPeriod"/>
            </a:pPr>
            <a:endParaRPr lang="es-GT" sz="1600" dirty="0" smtClean="0">
              <a:latin typeface="Helvetica" pitchFamily="34" charset="0"/>
              <a:cs typeface="Helvetica" pitchFamily="34" charset="0"/>
            </a:endParaRPr>
          </a:p>
          <a:p>
            <a:pPr marL="844917" indent="-361390">
              <a:buFont typeface="+mj-lt"/>
              <a:buAutoNum type="alphaUcPeriod"/>
            </a:pPr>
            <a:r>
              <a:rPr lang="es-GT" sz="1600" dirty="0" smtClean="0">
                <a:latin typeface="Helvetica" pitchFamily="34" charset="0"/>
                <a:cs typeface="Helvetica" pitchFamily="34" charset="0"/>
              </a:rPr>
              <a:t>extraña</a:t>
            </a:r>
          </a:p>
          <a:p>
            <a:pPr marL="844917" indent="-361390">
              <a:buFont typeface="+mj-lt"/>
              <a:buAutoNum type="alphaUcPeriod"/>
            </a:pPr>
            <a:endParaRPr lang="es-GT" sz="1600" dirty="0" smtClean="0">
              <a:latin typeface="Helvetica" pitchFamily="34" charset="0"/>
              <a:cs typeface="Helvetica" pitchFamily="34" charset="0"/>
            </a:endParaRPr>
          </a:p>
          <a:p>
            <a:pPr marL="844917" indent="-361390">
              <a:buFont typeface="+mj-lt"/>
              <a:buAutoNum type="alphaUcPeriod"/>
            </a:pPr>
            <a:r>
              <a:rPr lang="es-GT" sz="1600" dirty="0" smtClean="0">
                <a:latin typeface="Helvetica" pitchFamily="34" charset="0"/>
                <a:cs typeface="Helvetica" pitchFamily="34" charset="0"/>
              </a:rPr>
              <a:t>normal</a:t>
            </a:r>
          </a:p>
          <a:p>
            <a:pPr marL="844917" indent="-361390">
              <a:buFont typeface="+mj-lt"/>
              <a:buAutoNum type="alphaUcPeriod"/>
            </a:pPr>
            <a:endParaRPr lang="es-GT" sz="1600" dirty="0" smtClean="0">
              <a:latin typeface="Helvetica" pitchFamily="34" charset="0"/>
              <a:cs typeface="Helvetica" pitchFamily="34" charset="0"/>
            </a:endParaRPr>
          </a:p>
          <a:p>
            <a:pPr marL="844917" indent="-361390">
              <a:buFont typeface="+mj-lt"/>
              <a:buAutoNum type="alphaUcPeriod"/>
            </a:pPr>
            <a:r>
              <a:rPr lang="es-GT" sz="1600" dirty="0" smtClean="0">
                <a:latin typeface="Helvetica" pitchFamily="34" charset="0"/>
                <a:cs typeface="Helvetica" pitchFamily="34" charset="0"/>
              </a:rPr>
              <a:t>anormal</a:t>
            </a:r>
            <a:endParaRPr lang="es-GT" sz="1600" dirty="0">
              <a:latin typeface="Helvetica" pitchFamily="34" charset="0"/>
              <a:cs typeface="Helvetica" pitchFamily="34" charset="0"/>
            </a:endParaRPr>
          </a:p>
        </p:txBody>
      </p:sp>
      <p:sp>
        <p:nvSpPr>
          <p:cNvPr id="15" name="Oval 14"/>
          <p:cNvSpPr/>
          <p:nvPr/>
        </p:nvSpPr>
        <p:spPr>
          <a:xfrm>
            <a:off x="571585" y="289634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79584" y="239956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80155" y="337296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18" name="Oval 17"/>
          <p:cNvSpPr/>
          <p:nvPr/>
        </p:nvSpPr>
        <p:spPr>
          <a:xfrm>
            <a:off x="571585" y="386934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nvGrpSpPr>
          <p:cNvPr id="6" name="Group 5"/>
          <p:cNvGrpSpPr/>
          <p:nvPr/>
        </p:nvGrpSpPr>
        <p:grpSpPr>
          <a:xfrm>
            <a:off x="579584" y="6614869"/>
            <a:ext cx="250887" cy="1703040"/>
            <a:chOff x="579584" y="5867400"/>
            <a:chExt cx="250887" cy="1703040"/>
          </a:xfrm>
        </p:grpSpPr>
        <p:sp>
          <p:nvSpPr>
            <p:cNvPr id="14" name="Oval 13"/>
            <p:cNvSpPr/>
            <p:nvPr/>
          </p:nvSpPr>
          <p:spPr>
            <a:xfrm>
              <a:off x="587583" y="73309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Oval 18"/>
            <p:cNvSpPr/>
            <p:nvPr/>
          </p:nvSpPr>
          <p:spPr>
            <a:xfrm>
              <a:off x="579584" y="68459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587583" y="5867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587583" y="63524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grpSp>
      <p:sp>
        <p:nvSpPr>
          <p:cNvPr id="22" name="Rectangle 21"/>
          <p:cNvSpPr/>
          <p:nvPr/>
        </p:nvSpPr>
        <p:spPr>
          <a:xfrm>
            <a:off x="701028" y="5397897"/>
            <a:ext cx="5471172"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4911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pic>
        <p:nvPicPr>
          <p:cNvPr id="7"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8"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0872"/>
          <a:stretch/>
        </p:blipFill>
        <p:spPr bwMode="auto">
          <a:xfrm>
            <a:off x="685800" y="1496786"/>
            <a:ext cx="6019800" cy="452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58576" y="6629400"/>
            <a:ext cx="6396038" cy="989861"/>
          </a:xfrm>
          <a:prstGeom prst="rect">
            <a:avLst/>
          </a:prstGeom>
          <a:noFill/>
        </p:spPr>
        <p:txBody>
          <a:bodyPr wrap="square" lIns="96367" tIns="48184" rIns="96367" bIns="48184" rtlCol="0">
            <a:spAutoFit/>
          </a:bodyPr>
          <a:lstStyle/>
          <a:p>
            <a:pPr algn="ctr"/>
            <a:r>
              <a:rPr lang="es-GT" sz="3800" b="1" dirty="0" smtClean="0">
                <a:effectLst>
                  <a:outerShdw blurRad="38100" dist="38100" dir="2700000" algn="tl">
                    <a:srgbClr val="000000">
                      <a:alpha val="43137"/>
                    </a:srgbClr>
                  </a:outerShdw>
                </a:effectLst>
              </a:rPr>
              <a:t>ALTO</a:t>
            </a:r>
          </a:p>
          <a:p>
            <a:pPr algn="ctr"/>
            <a:r>
              <a:rPr lang="es-GT" dirty="0" smtClean="0"/>
              <a:t>¡Cierra tu libro y espera las instrucciones! </a:t>
            </a:r>
            <a:endParaRPr lang="es-GT" dirty="0"/>
          </a:p>
        </p:txBody>
      </p:sp>
    </p:spTree>
    <p:extLst>
      <p:ext uri="{BB962C8B-B14F-4D97-AF65-F5344CB8AC3E}">
        <p14:creationId xmlns:p14="http://schemas.microsoft.com/office/powerpoint/2010/main" val="3979308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96023610"/>
              </p:ext>
            </p:extLst>
          </p:nvPr>
        </p:nvGraphicFramePr>
        <p:xfrm>
          <a:off x="1052513" y="5410200"/>
          <a:ext cx="5805489" cy="3544386"/>
        </p:xfrm>
        <a:graphic>
          <a:graphicData uri="http://schemas.openxmlformats.org/drawingml/2006/table">
            <a:tbl>
              <a:tblPr firstRow="1" bandRow="1">
                <a:tableStyleId>{5940675A-B579-460E-94D1-54222C63F5DA}</a:tableStyleId>
              </a:tblPr>
              <a:tblGrid>
                <a:gridCol w="625207"/>
                <a:gridCol w="3199080"/>
                <a:gridCol w="533401"/>
                <a:gridCol w="533633"/>
                <a:gridCol w="457084"/>
                <a:gridCol w="457084"/>
              </a:tblGrid>
              <a:tr h="324394">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500" b="1" dirty="0" smtClean="0"/>
                        <a:t>Texto</a:t>
                      </a:r>
                      <a:r>
                        <a:rPr lang="es-GT" sz="1500" b="1" baseline="0" dirty="0" smtClean="0"/>
                        <a:t> informativo</a:t>
                      </a:r>
                      <a:endParaRPr lang="es-GT" sz="1500" b="1" dirty="0" smtClean="0"/>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24394">
                <a:tc>
                  <a:txBody>
                    <a:bodyPr/>
                    <a:lstStyle/>
                    <a:p>
                      <a:pPr algn="ctr">
                        <a:lnSpc>
                          <a:spcPct val="100000"/>
                        </a:lnSpc>
                        <a:spcAft>
                          <a:spcPts val="0"/>
                        </a:spcAft>
                      </a:pPr>
                      <a:r>
                        <a:rPr lang="es-GT" sz="1500" b="1" dirty="0" smtClean="0"/>
                        <a:t>9 </a:t>
                      </a:r>
                      <a:endParaRPr lang="es-GT"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200" b="1" dirty="0" smtClean="0">
                          <a:solidFill>
                            <a:schemeClr val="tx1"/>
                          </a:solidFill>
                          <a:effectLst/>
                        </a:rPr>
                        <a:t>Yo</a:t>
                      </a:r>
                      <a:r>
                        <a:rPr lang="es-GT" sz="1200" b="1" baseline="0" dirty="0" smtClean="0">
                          <a:solidFill>
                            <a:schemeClr val="tx1"/>
                          </a:solidFill>
                          <a:effectLst/>
                        </a:rPr>
                        <a:t> puedo hacer inferencias usando detalles del texto.     </a:t>
                      </a:r>
                      <a:r>
                        <a:rPr kumimoji="0" lang="es-GT" sz="1000" b="0" i="1" u="none" strike="noStrike" kern="1200" cap="none" spc="0" normalizeH="0" baseline="0" noProof="0" dirty="0" smtClean="0">
                          <a:ln>
                            <a:noFill/>
                          </a:ln>
                          <a:solidFill>
                            <a:prstClr val="black"/>
                          </a:solidFill>
                          <a:effectLst/>
                          <a:uLnTx/>
                          <a:uFillTx/>
                          <a:latin typeface="+mn-lt"/>
                          <a:ea typeface="Times New Roman"/>
                          <a:cs typeface="Times New Roman"/>
                        </a:rPr>
                        <a:t>RI.4.1</a:t>
                      </a:r>
                      <a:endParaRPr kumimoji="0" lang="es-GT"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n-US"/>
                    </a:p>
                  </a:txBody>
                  <a:tcPr/>
                </a:tc>
              </a:tr>
              <a:tr h="225938">
                <a:tc>
                  <a:txBody>
                    <a:bodyPr/>
                    <a:lstStyle/>
                    <a:p>
                      <a:pPr algn="ctr">
                        <a:lnSpc>
                          <a:spcPct val="100000"/>
                        </a:lnSpc>
                        <a:spcAft>
                          <a:spcPts val="0"/>
                        </a:spcAft>
                      </a:pPr>
                      <a:r>
                        <a:rPr lang="es-GT" sz="1500" b="1" dirty="0" smtClean="0"/>
                        <a:t>10</a:t>
                      </a:r>
                      <a:endParaRPr lang="es-GT"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dirty="0" smtClean="0">
                          <a:latin typeface="+mn-lt"/>
                          <a:ea typeface="Calibri"/>
                          <a:cs typeface="Helvetica"/>
                        </a:rPr>
                        <a:t>Yo puedo </a:t>
                      </a:r>
                      <a:r>
                        <a:rPr lang="es-GT" sz="1200" b="1" u="sng" dirty="0" smtClean="0">
                          <a:latin typeface="+mn-lt"/>
                          <a:ea typeface="Calibri"/>
                          <a:cs typeface="Helvetica"/>
                        </a:rPr>
                        <a:t>localizar </a:t>
                      </a:r>
                      <a:r>
                        <a:rPr lang="es-GT" sz="1200" b="1" u="sng" baseline="0" dirty="0" smtClean="0">
                          <a:latin typeface="+mn-lt"/>
                          <a:ea typeface="Calibri"/>
                          <a:cs typeface="Helvetica"/>
                        </a:rPr>
                        <a:t>información</a:t>
                      </a:r>
                      <a:r>
                        <a:rPr lang="es-GT" sz="1200" b="1" baseline="0" dirty="0" smtClean="0">
                          <a:latin typeface="+mn-lt"/>
                          <a:ea typeface="Calibri"/>
                          <a:cs typeface="Helvetica"/>
                        </a:rPr>
                        <a:t> que se encuentra en el texto. </a:t>
                      </a:r>
                      <a:r>
                        <a:rPr lang="es-GT" sz="1000" b="0" i="1" dirty="0" smtClean="0">
                          <a:latin typeface="+mn-lt"/>
                          <a:ea typeface="Times New Roman"/>
                          <a:cs typeface="Times New Roman"/>
                        </a:rPr>
                        <a:t>RI.4.1</a:t>
                      </a:r>
                      <a:endParaRPr lang="es-GT" sz="12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n-US"/>
                    </a:p>
                  </a:txBody>
                  <a:tcPr/>
                </a:tc>
              </a:tr>
              <a:tr h="130144">
                <a:tc>
                  <a:txBody>
                    <a:bodyPr/>
                    <a:lstStyle/>
                    <a:p>
                      <a:pPr algn="ctr">
                        <a:lnSpc>
                          <a:spcPct val="100000"/>
                        </a:lnSpc>
                        <a:spcAft>
                          <a:spcPts val="0"/>
                        </a:spcAft>
                      </a:pPr>
                      <a:r>
                        <a:rPr lang="es-GT" sz="1500" b="1" dirty="0" smtClean="0"/>
                        <a:t>11</a:t>
                      </a:r>
                      <a:endParaRPr lang="es-GT"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200" b="1" dirty="0" smtClean="0">
                          <a:solidFill>
                            <a:srgbClr val="000000"/>
                          </a:solidFill>
                          <a:latin typeface="+mn-lt"/>
                          <a:ea typeface="Times New Roman"/>
                          <a:cs typeface="Times New Roman"/>
                        </a:rPr>
                        <a:t>Yo</a:t>
                      </a:r>
                      <a:r>
                        <a:rPr lang="es-GT" sz="1200" b="1" baseline="0" dirty="0" smtClean="0">
                          <a:solidFill>
                            <a:srgbClr val="000000"/>
                          </a:solidFill>
                          <a:latin typeface="+mn-lt"/>
                          <a:ea typeface="Times New Roman"/>
                          <a:cs typeface="Times New Roman"/>
                        </a:rPr>
                        <a:t> puedo resumir acontecimientos importantes en un texto. </a:t>
                      </a:r>
                      <a:r>
                        <a:rPr lang="es-GT" sz="1000" b="0" i="1" baseline="0" dirty="0" smtClean="0">
                          <a:latin typeface="+mn-lt"/>
                          <a:ea typeface="Times New Roman"/>
                          <a:cs typeface="Times New Roman"/>
                        </a:rPr>
                        <a:t>RI.4.2</a:t>
                      </a:r>
                      <a:endParaRPr lang="es-GT" sz="1200" b="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s-GT" sz="1500" b="1" dirty="0" smtClean="0"/>
                        <a:t>12</a:t>
                      </a:r>
                      <a:endParaRPr lang="es-GT"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dirty="0" smtClean="0">
                          <a:effectLst/>
                        </a:rPr>
                        <a:t>Yo</a:t>
                      </a:r>
                      <a:r>
                        <a:rPr lang="es-GT" sz="1200" b="1" baseline="0" dirty="0" smtClean="0">
                          <a:effectLst/>
                        </a:rPr>
                        <a:t> puedo determinar la idea principal de un pasaje.     </a:t>
                      </a:r>
                      <a:r>
                        <a:rPr lang="es-GT" sz="1000" b="0" i="1" baseline="0" dirty="0" smtClean="0">
                          <a:latin typeface="+mn-lt"/>
                          <a:ea typeface="Times New Roman"/>
                          <a:cs typeface="Times New Roman"/>
                        </a:rPr>
                        <a:t>RI.4.2</a:t>
                      </a:r>
                      <a:endParaRPr lang="es-GT" sz="1200" b="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s-GT" sz="1500" b="1" dirty="0" smtClean="0"/>
                        <a:t>13</a:t>
                      </a:r>
                      <a:endParaRPr lang="es-GT"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dirty="0" smtClean="0">
                          <a:solidFill>
                            <a:srgbClr val="000000"/>
                          </a:solidFill>
                          <a:latin typeface="+mn-lt"/>
                          <a:ea typeface="Times New Roman"/>
                          <a:cs typeface="Times New Roman"/>
                        </a:rPr>
                        <a:t>Yo</a:t>
                      </a:r>
                      <a:r>
                        <a:rPr lang="es-GT" sz="1200" b="1" baseline="0" dirty="0" smtClean="0">
                          <a:solidFill>
                            <a:srgbClr val="000000"/>
                          </a:solidFill>
                          <a:latin typeface="+mn-lt"/>
                          <a:ea typeface="Times New Roman"/>
                          <a:cs typeface="Times New Roman"/>
                        </a:rPr>
                        <a:t> puedo explicar lo que pasó y por qué.     </a:t>
                      </a:r>
                      <a:r>
                        <a:rPr lang="es-GT" sz="1000" b="0" i="1" baseline="0" dirty="0" smtClean="0">
                          <a:latin typeface="+mn-lt"/>
                          <a:ea typeface="Times New Roman"/>
                          <a:cs typeface="Times New Roman"/>
                        </a:rPr>
                        <a:t>RI.4.3</a:t>
                      </a:r>
                      <a:endParaRPr lang="es-GT"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s-GT" sz="1500" b="1" dirty="0" smtClean="0"/>
                        <a:t>14</a:t>
                      </a:r>
                      <a:endParaRPr lang="es-GT"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dirty="0" smtClean="0">
                          <a:solidFill>
                            <a:srgbClr val="000000"/>
                          </a:solidFill>
                          <a:latin typeface="+mn-lt"/>
                          <a:ea typeface="Times New Roman"/>
                          <a:cs typeface="Times New Roman"/>
                        </a:rPr>
                        <a:t>Yo puedo decir qué información responde mejor a una pregunta.   </a:t>
                      </a:r>
                      <a:r>
                        <a:rPr lang="es-GT" sz="1000" b="0" i="1" baseline="0" dirty="0" smtClean="0">
                          <a:latin typeface="+mn-lt"/>
                          <a:ea typeface="Times New Roman"/>
                          <a:cs typeface="Times New Roman"/>
                        </a:rPr>
                        <a:t>RI.4.3</a:t>
                      </a:r>
                      <a:endParaRPr lang="es-GT"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n-US"/>
                    </a:p>
                  </a:txBody>
                  <a:tcPr/>
                </a:tc>
              </a:tr>
              <a:tr h="216263">
                <a:tc>
                  <a:txBody>
                    <a:bodyPr/>
                    <a:lstStyle/>
                    <a:p>
                      <a:pPr algn="ctr">
                        <a:lnSpc>
                          <a:spcPct val="100000"/>
                        </a:lnSpc>
                        <a:spcAft>
                          <a:spcPts val="0"/>
                        </a:spcAft>
                      </a:pPr>
                      <a:r>
                        <a:rPr lang="es-GT" sz="1500" b="1" dirty="0" smtClean="0"/>
                        <a:t>15</a:t>
                      </a:r>
                      <a:endParaRPr lang="es-GT"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dirty="0" smtClean="0">
                          <a:solidFill>
                            <a:srgbClr val="000000"/>
                          </a:solidFill>
                          <a:latin typeface="+mn-lt"/>
                          <a:ea typeface="Times New Roman"/>
                          <a:cs typeface="Times New Roman"/>
                        </a:rPr>
                        <a:t>Yo puedo encontrar detalles para apoyar una idea que generaliza.    </a:t>
                      </a:r>
                      <a:r>
                        <a:rPr lang="es-GT" sz="1000" b="0" i="1" baseline="0" dirty="0" smtClean="0">
                          <a:latin typeface="+mn-lt"/>
                          <a:ea typeface="Times New Roman"/>
                          <a:cs typeface="Times New Roman"/>
                        </a:rPr>
                        <a:t>RI.4.2</a:t>
                      </a:r>
                      <a:endParaRPr lang="es-GT"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i="0" dirty="0" smtClean="0">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400" b="1" i="0" dirty="0" smtClean="0">
                          <a:solidFill>
                            <a:schemeClr val="tx1"/>
                          </a:solidFill>
                        </a:rPr>
                        <a:t>1</a:t>
                      </a:r>
                      <a:endParaRPr lang="es-GT" sz="1400" b="1" i="0" dirty="0">
                        <a:solidFill>
                          <a:schemeClr val="tx1"/>
                        </a:solidFill>
                      </a:endParaRPr>
                    </a:p>
                  </a:txBody>
                  <a:tcPr marL="97155" marR="97155" marT="47897" marB="47897" anchor="ctr">
                    <a:solidFill>
                      <a:schemeClr val="bg1"/>
                    </a:solidFill>
                  </a:tcPr>
                </a:tc>
                <a:tc>
                  <a:txBody>
                    <a:bodyPr/>
                    <a:lstStyle/>
                    <a:p>
                      <a:pPr algn="ctr">
                        <a:lnSpc>
                          <a:spcPct val="100000"/>
                        </a:lnSpc>
                        <a:spcAft>
                          <a:spcPts val="0"/>
                        </a:spcAft>
                      </a:pPr>
                      <a:r>
                        <a:rPr lang="es-GT" sz="1400" b="1" i="0" dirty="0" smtClean="0">
                          <a:solidFill>
                            <a:schemeClr val="tx1"/>
                          </a:solidFill>
                        </a:rPr>
                        <a:t>0</a:t>
                      </a:r>
                      <a:endParaRPr lang="es-GT" sz="1400" b="1" i="0" dirty="0">
                        <a:solidFill>
                          <a:schemeClr val="tx1"/>
                        </a:solidFill>
                      </a:endParaRPr>
                    </a:p>
                  </a:txBody>
                  <a:tcPr marL="97155" marR="97155" marT="47897" marB="47897" anchor="ctr">
                    <a:solidFill>
                      <a:schemeClr val="bg1"/>
                    </a:solidFill>
                  </a:tcPr>
                </a:tc>
              </a:tr>
              <a:tr h="394789">
                <a:tc>
                  <a:txBody>
                    <a:bodyPr/>
                    <a:lstStyle/>
                    <a:p>
                      <a:pPr algn="ctr">
                        <a:lnSpc>
                          <a:spcPct val="100000"/>
                        </a:lnSpc>
                        <a:spcAft>
                          <a:spcPts val="0"/>
                        </a:spcAft>
                      </a:pPr>
                      <a:r>
                        <a:rPr lang="es-GT" sz="1500" b="1" dirty="0" smtClean="0"/>
                        <a:t>16</a:t>
                      </a:r>
                      <a:endParaRPr lang="es-GT"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dirty="0" smtClean="0">
                          <a:solidFill>
                            <a:srgbClr val="000000"/>
                          </a:solidFill>
                          <a:latin typeface="+mn-lt"/>
                          <a:ea typeface="Times New Roman"/>
                          <a:cs typeface="Arial"/>
                        </a:rPr>
                        <a:t>Yo</a:t>
                      </a:r>
                      <a:r>
                        <a:rPr lang="es-GT" sz="1200" b="1" baseline="0" dirty="0" smtClean="0">
                          <a:solidFill>
                            <a:srgbClr val="000000"/>
                          </a:solidFill>
                          <a:latin typeface="+mn-lt"/>
                          <a:ea typeface="Times New Roman"/>
                          <a:cs typeface="Arial"/>
                        </a:rPr>
                        <a:t> puedo analizar un concepto que explica por qué las cosas pueden suceder.    </a:t>
                      </a:r>
                      <a:r>
                        <a:rPr lang="es-GT" sz="1000" b="0" i="1" dirty="0" smtClean="0">
                          <a:latin typeface="+mn-lt"/>
                          <a:ea typeface="+mn-ea"/>
                          <a:cs typeface="+mn-cs"/>
                        </a:rPr>
                        <a:t>RI.4.3</a:t>
                      </a:r>
                      <a:endParaRPr lang="es-GT" sz="1200" b="1" dirty="0" smtClean="0">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dirty="0" smtClean="0">
                          <a:latin typeface="+mn-lt"/>
                          <a:ea typeface="Calibri"/>
                          <a:cs typeface="Times New Roman"/>
                        </a:rPr>
                        <a:t>3</a:t>
                      </a:r>
                    </a:p>
                  </a:txBody>
                  <a:tcPr marL="97155" marR="97155" marT="47897" marB="47897" anchor="ctr">
                    <a:solidFill>
                      <a:schemeClr val="bg1"/>
                    </a:solidFill>
                  </a:tcPr>
                </a:tc>
                <a:tc>
                  <a:txBody>
                    <a:bodyPr/>
                    <a:lstStyle/>
                    <a:p>
                      <a:pPr algn="ctr"/>
                      <a:r>
                        <a:rPr lang="es-GT" sz="1400" b="1" i="0" dirty="0" smtClean="0"/>
                        <a:t>2</a:t>
                      </a:r>
                      <a:endParaRPr lang="es-GT" sz="1400" b="1" i="0" dirty="0"/>
                    </a:p>
                  </a:txBody>
                  <a:tcPr marL="97155" marR="97155" marT="47897" marB="47897" anchor="ctr">
                    <a:solidFill>
                      <a:schemeClr val="bg1"/>
                    </a:solidFill>
                  </a:tcPr>
                </a:tc>
                <a:tc>
                  <a:txBody>
                    <a:bodyPr/>
                    <a:lstStyle/>
                    <a:p>
                      <a:pPr algn="ctr">
                        <a:lnSpc>
                          <a:spcPct val="100000"/>
                        </a:lnSpc>
                        <a:spcAft>
                          <a:spcPts val="0"/>
                        </a:spcAft>
                      </a:pPr>
                      <a:r>
                        <a:rPr lang="es-GT" sz="1400" b="1" i="0" dirty="0" smtClean="0"/>
                        <a:t>1        </a:t>
                      </a:r>
                      <a:endParaRPr lang="es-GT" sz="1400" b="1" i="0" dirty="0"/>
                    </a:p>
                  </a:txBody>
                  <a:tcPr marL="97155" marR="97155" marT="47897" marB="47897" anchor="ctr">
                    <a:solidFill>
                      <a:schemeClr val="bg1"/>
                    </a:solidFill>
                  </a:tcPr>
                </a:tc>
                <a:tc>
                  <a:txBody>
                    <a:bodyPr/>
                    <a:lstStyle/>
                    <a:p>
                      <a:pPr algn="ctr">
                        <a:lnSpc>
                          <a:spcPct val="100000"/>
                        </a:lnSpc>
                        <a:spcAft>
                          <a:spcPts val="0"/>
                        </a:spcAft>
                      </a:pPr>
                      <a:r>
                        <a:rPr lang="es-GT" sz="1400" b="1" i="0" dirty="0" smtClean="0"/>
                        <a:t>0</a:t>
                      </a:r>
                      <a:endParaRPr lang="es-GT" sz="1400" b="1" i="0" dirty="0"/>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57174851"/>
              </p:ext>
            </p:extLst>
          </p:nvPr>
        </p:nvGraphicFramePr>
        <p:xfrm>
          <a:off x="1052514" y="1277258"/>
          <a:ext cx="5805487" cy="4169226"/>
        </p:xfrm>
        <a:graphic>
          <a:graphicData uri="http://schemas.openxmlformats.org/drawingml/2006/table">
            <a:tbl>
              <a:tblPr firstRow="1" bandRow="1">
                <a:tableStyleId>{5940675A-B579-460E-94D1-54222C63F5DA}</a:tableStyleId>
              </a:tblPr>
              <a:tblGrid>
                <a:gridCol w="625205"/>
                <a:gridCol w="3199081"/>
                <a:gridCol w="533400"/>
                <a:gridCol w="533633"/>
                <a:gridCol w="457084"/>
                <a:gridCol w="457084"/>
              </a:tblGrid>
              <a:tr h="324394">
                <a:tc gridSpan="6">
                  <a:txBody>
                    <a:bodyPr/>
                    <a:lstStyle/>
                    <a:p>
                      <a:pPr algn="ctr">
                        <a:lnSpc>
                          <a:spcPct val="100000"/>
                        </a:lnSpc>
                        <a:spcAft>
                          <a:spcPts val="0"/>
                        </a:spcAft>
                      </a:pPr>
                      <a:r>
                        <a:rPr lang="es-GT" sz="1500" b="1" dirty="0" smtClean="0"/>
                        <a:t>Texto</a:t>
                      </a:r>
                      <a:r>
                        <a:rPr lang="es-GT" sz="1500" b="1" baseline="0" dirty="0" smtClean="0"/>
                        <a:t> literario </a:t>
                      </a:r>
                      <a:endParaRPr lang="es-GT"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27148">
                <a:tc>
                  <a:txBody>
                    <a:bodyPr/>
                    <a:lstStyle/>
                    <a:p>
                      <a:pPr algn="ctr">
                        <a:lnSpc>
                          <a:spcPct val="100000"/>
                        </a:lnSpc>
                        <a:spcAft>
                          <a:spcPts val="0"/>
                        </a:spcAft>
                      </a:pPr>
                      <a:r>
                        <a:rPr lang="es-GT" sz="1500" b="1" dirty="0" smtClean="0"/>
                        <a:t>1</a:t>
                      </a:r>
                      <a:endParaRPr lang="es-GT"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GT" sz="1200" b="1" i="0" u="none" strike="noStrike" kern="1200" cap="none" spc="0" normalizeH="0" baseline="0" noProof="0" dirty="0" smtClean="0">
                          <a:ln>
                            <a:noFill/>
                          </a:ln>
                          <a:solidFill>
                            <a:prstClr val="black"/>
                          </a:solidFill>
                          <a:effectLst/>
                          <a:uLnTx/>
                          <a:uFillTx/>
                          <a:latin typeface="+mn-lt"/>
                          <a:ea typeface="Calibri"/>
                          <a:cs typeface="Times New Roman"/>
                        </a:rPr>
                        <a:t>Yo puedo usar detalles clave para resumir un texto.     </a:t>
                      </a:r>
                      <a:r>
                        <a:rPr kumimoji="0" lang="es-GT" sz="1000" b="0" i="1" u="none" strike="noStrike" kern="1200" cap="none" spc="0" normalizeH="0" baseline="0" noProof="0" dirty="0" smtClean="0">
                          <a:ln>
                            <a:noFill/>
                          </a:ln>
                          <a:solidFill>
                            <a:prstClr val="black"/>
                          </a:solidFill>
                          <a:effectLst/>
                          <a:uLnTx/>
                          <a:uFillTx/>
                          <a:latin typeface="+mn-lt"/>
                          <a:ea typeface="Calibri"/>
                          <a:cs typeface="Times New Roman"/>
                        </a:rPr>
                        <a:t>RL.4.1</a:t>
                      </a:r>
                      <a:endParaRPr kumimoji="0" lang="es-GT"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dirty="0" smtClean="0"/>
                    </a:p>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207554">
                <a:tc>
                  <a:txBody>
                    <a:bodyPr/>
                    <a:lstStyle/>
                    <a:p>
                      <a:pPr algn="ctr">
                        <a:lnSpc>
                          <a:spcPct val="100000"/>
                        </a:lnSpc>
                        <a:spcAft>
                          <a:spcPts val="0"/>
                        </a:spcAft>
                      </a:pPr>
                      <a:r>
                        <a:rPr lang="es-GT" sz="1500" b="1" dirty="0" smtClean="0"/>
                        <a:t>2</a:t>
                      </a:r>
                      <a:endParaRPr lang="es-GT"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baseline="0" noProof="0" dirty="0" smtClean="0">
                          <a:solidFill>
                            <a:schemeClr val="tx1"/>
                          </a:solidFill>
                          <a:effectLst/>
                          <a:latin typeface="+mn-lt"/>
                          <a:ea typeface="Calibri"/>
                          <a:cs typeface="Times New Roman"/>
                        </a:rPr>
                        <a:t>Yo puedo usar detalles clave para inferir</a:t>
                      </a:r>
                      <a:r>
                        <a:rPr lang="es-GT" sz="1200" b="1" baseline="0" dirty="0" smtClean="0">
                          <a:solidFill>
                            <a:schemeClr val="tx1"/>
                          </a:solidFill>
                          <a:effectLst/>
                          <a:latin typeface="+mn-lt"/>
                          <a:ea typeface="Calibri"/>
                          <a:cs typeface="Times New Roman"/>
                        </a:rPr>
                        <a:t>.     </a:t>
                      </a:r>
                      <a:r>
                        <a:rPr lang="es-GT" sz="1000" b="0" i="1" dirty="0" smtClean="0">
                          <a:solidFill>
                            <a:schemeClr val="tx1"/>
                          </a:solidFill>
                          <a:effectLst/>
                          <a:latin typeface="+mn-lt"/>
                          <a:ea typeface="Calibri"/>
                          <a:cs typeface="Times New Roman"/>
                        </a:rPr>
                        <a:t>RL.4.1</a:t>
                      </a:r>
                      <a:endParaRPr lang="es-GT" sz="12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dirty="0" smtClean="0"/>
                    </a:p>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235130">
                <a:tc>
                  <a:txBody>
                    <a:bodyPr/>
                    <a:lstStyle/>
                    <a:p>
                      <a:pPr algn="ctr">
                        <a:lnSpc>
                          <a:spcPct val="100000"/>
                        </a:lnSpc>
                        <a:spcAft>
                          <a:spcPts val="0"/>
                        </a:spcAft>
                      </a:pPr>
                      <a:r>
                        <a:rPr lang="es-GT" sz="1500" b="1" dirty="0" smtClean="0"/>
                        <a:t>3</a:t>
                      </a:r>
                      <a:endParaRPr lang="es-GT"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s-GT" sz="1200" b="1" baseline="0" noProof="0" dirty="0" smtClean="0">
                          <a:latin typeface="+mn-lt"/>
                          <a:ea typeface="Calibri"/>
                          <a:cs typeface="Times New Roman"/>
                        </a:rPr>
                        <a:t>Yo puedo identificar el tema de un cuento o drama.     </a:t>
                      </a:r>
                      <a:r>
                        <a:rPr lang="es-GT" sz="1000" b="0" i="1" baseline="0" dirty="0" smtClean="0">
                          <a:latin typeface="+mn-lt"/>
                          <a:ea typeface="Calibri"/>
                          <a:cs typeface="Times New Roman"/>
                        </a:rPr>
                        <a:t>RL.4.2</a:t>
                      </a:r>
                      <a:endParaRPr lang="es-GT" sz="1200" b="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154576">
                <a:tc>
                  <a:txBody>
                    <a:bodyPr/>
                    <a:lstStyle/>
                    <a:p>
                      <a:pPr algn="ctr">
                        <a:lnSpc>
                          <a:spcPct val="100000"/>
                        </a:lnSpc>
                        <a:spcAft>
                          <a:spcPts val="0"/>
                        </a:spcAft>
                      </a:pPr>
                      <a:r>
                        <a:rPr lang="es-GT" sz="1500" b="1" dirty="0" smtClean="0"/>
                        <a:t>4</a:t>
                      </a:r>
                      <a:endParaRPr lang="es-GT"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baseline="0" noProof="0" dirty="0" smtClean="0">
                          <a:effectLst/>
                          <a:latin typeface="+mn-lt"/>
                          <a:ea typeface="Calibri"/>
                          <a:cs typeface="Times New Roman"/>
                        </a:rPr>
                        <a:t>Yo puedo usar detalles o ideas clave para localizar un tema específico.     </a:t>
                      </a:r>
                      <a:r>
                        <a:rPr lang="es-GT" sz="1200" b="1" noProof="0" dirty="0" smtClean="0">
                          <a:effectLst/>
                          <a:latin typeface="+mn-lt"/>
                          <a:ea typeface="Calibri"/>
                          <a:cs typeface="Times New Roman"/>
                        </a:rPr>
                        <a:t> </a:t>
                      </a:r>
                      <a:r>
                        <a:rPr lang="es-GT" sz="1000" b="0" i="1" dirty="0" smtClean="0">
                          <a:effectLst/>
                          <a:latin typeface="+mn-lt"/>
                          <a:ea typeface="Calibri"/>
                          <a:cs typeface="Times New Roman"/>
                        </a:rPr>
                        <a:t>RL.4.2</a:t>
                      </a:r>
                      <a:endParaRPr lang="es-GT" sz="1200" b="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dirty="0" smtClean="0"/>
                    </a:p>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256902">
                <a:tc>
                  <a:txBody>
                    <a:bodyPr/>
                    <a:lstStyle/>
                    <a:p>
                      <a:pPr algn="ctr">
                        <a:lnSpc>
                          <a:spcPct val="100000"/>
                        </a:lnSpc>
                        <a:spcAft>
                          <a:spcPts val="0"/>
                        </a:spcAft>
                      </a:pPr>
                      <a:r>
                        <a:rPr lang="es-GT" sz="1500" b="1" dirty="0" smtClean="0"/>
                        <a:t>5</a:t>
                      </a:r>
                      <a:endParaRPr lang="es-GT"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noProof="0" dirty="0" smtClean="0">
                          <a:latin typeface="+mn-lt"/>
                          <a:ea typeface="Calibri"/>
                          <a:cs typeface="Times New Roman"/>
                        </a:rPr>
                        <a:t>Yo</a:t>
                      </a:r>
                      <a:r>
                        <a:rPr lang="es-GT" sz="1200" b="1" baseline="0" noProof="0" dirty="0" smtClean="0">
                          <a:latin typeface="+mn-lt"/>
                          <a:ea typeface="Calibri"/>
                          <a:cs typeface="Times New Roman"/>
                        </a:rPr>
                        <a:t> puedo describir el ambiente/escenario de un cuento</a:t>
                      </a:r>
                      <a:r>
                        <a:rPr lang="es-GT" sz="1200" b="1" noProof="0" dirty="0" smtClean="0">
                          <a:latin typeface="+mn-lt"/>
                          <a:ea typeface="Calibri"/>
                          <a:cs typeface="Times New Roman"/>
                        </a:rPr>
                        <a:t>.    </a:t>
                      </a:r>
                      <a:r>
                        <a:rPr lang="es-GT" sz="1000" b="0" i="1" dirty="0" smtClean="0">
                          <a:latin typeface="+mn-lt"/>
                          <a:ea typeface="Calibri"/>
                          <a:cs typeface="Times New Roman"/>
                        </a:rPr>
                        <a:t>RL.4.3</a:t>
                      </a:r>
                      <a:endParaRPr lang="es-GT"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415109">
                <a:tc>
                  <a:txBody>
                    <a:bodyPr/>
                    <a:lstStyle/>
                    <a:p>
                      <a:pPr algn="ctr">
                        <a:lnSpc>
                          <a:spcPct val="100000"/>
                        </a:lnSpc>
                        <a:spcAft>
                          <a:spcPts val="0"/>
                        </a:spcAft>
                      </a:pPr>
                      <a:r>
                        <a:rPr lang="es-GT" sz="1500" b="1" dirty="0" smtClean="0"/>
                        <a:t>6</a:t>
                      </a:r>
                      <a:endParaRPr lang="es-GT"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noProof="0" dirty="0" smtClean="0">
                          <a:latin typeface="+mn-lt"/>
                          <a:ea typeface="Calibri"/>
                          <a:cs typeface="Times New Roman"/>
                        </a:rPr>
                        <a:t>Yo puedo encontrar</a:t>
                      </a:r>
                      <a:r>
                        <a:rPr lang="es-GT" sz="1200" b="1" baseline="0" noProof="0" dirty="0" smtClean="0">
                          <a:latin typeface="+mn-lt"/>
                          <a:ea typeface="Calibri"/>
                          <a:cs typeface="Times New Roman"/>
                        </a:rPr>
                        <a:t> detalles clave para determinar una comprensión implícita de un personaje.     </a:t>
                      </a:r>
                      <a:r>
                        <a:rPr lang="es-GT" sz="1000" b="0" i="1" dirty="0" smtClean="0">
                          <a:latin typeface="+mn-lt"/>
                          <a:ea typeface="Calibri"/>
                          <a:cs typeface="Times New Roman"/>
                        </a:rPr>
                        <a:t>RL.4.3</a:t>
                      </a:r>
                      <a:endParaRPr lang="es-GT"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dirty="0" smtClean="0"/>
                    </a:p>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431074">
                <a:tc>
                  <a:txBody>
                    <a:bodyPr/>
                    <a:lstStyle/>
                    <a:p>
                      <a:pPr algn="ctr">
                        <a:lnSpc>
                          <a:spcPct val="100000"/>
                        </a:lnSpc>
                        <a:spcAft>
                          <a:spcPts val="0"/>
                        </a:spcAft>
                      </a:pPr>
                      <a:r>
                        <a:rPr lang="es-GT" sz="1500" b="1" dirty="0" smtClean="0"/>
                        <a:t>7</a:t>
                      </a:r>
                      <a:endParaRPr lang="es-GT"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noProof="0" dirty="0" smtClean="0">
                          <a:latin typeface="+mn-lt"/>
                          <a:ea typeface="Calibri"/>
                          <a:cs typeface="Times New Roman"/>
                        </a:rPr>
                        <a:t>Yo</a:t>
                      </a:r>
                      <a:r>
                        <a:rPr lang="es-GT" sz="1200" b="1" baseline="0" noProof="0" dirty="0" smtClean="0">
                          <a:latin typeface="+mn-lt"/>
                          <a:ea typeface="Calibri"/>
                          <a:cs typeface="Times New Roman"/>
                        </a:rPr>
                        <a:t> puedo encontrar e identificar detalles clave que proporcionan evidencia que apoya un tema, mensaje o lección.     </a:t>
                      </a:r>
                      <a:r>
                        <a:rPr lang="es-GT" sz="1000" b="0" i="1" dirty="0" smtClean="0">
                          <a:latin typeface="+mn-lt"/>
                          <a:ea typeface="Calibri"/>
                          <a:cs typeface="Times New Roman"/>
                        </a:rPr>
                        <a:t>RL.4.2</a:t>
                      </a:r>
                      <a:endParaRPr lang="es-GT"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s-GT" sz="1400" b="1" dirty="0" smtClean="0"/>
                        <a:t>2</a:t>
                      </a:r>
                      <a:endParaRPr lang="es-GT" sz="1400" b="1" dirty="0"/>
                    </a:p>
                  </a:txBody>
                  <a:tcPr marL="97155" marR="97155" marT="47897" marB="47897" anchor="ctr">
                    <a:solidFill>
                      <a:schemeClr val="bg1"/>
                    </a:solidFill>
                  </a:tcPr>
                </a:tc>
                <a:tc>
                  <a:txBody>
                    <a:bodyPr/>
                    <a:lstStyle/>
                    <a:p>
                      <a:pPr algn="ctr">
                        <a:lnSpc>
                          <a:spcPct val="100000"/>
                        </a:lnSpc>
                        <a:spcAft>
                          <a:spcPts val="0"/>
                        </a:spcAft>
                      </a:pPr>
                      <a:r>
                        <a:rPr lang="es-GT" sz="1400" b="1" dirty="0" smtClean="0"/>
                        <a:t>1</a:t>
                      </a:r>
                      <a:endParaRPr lang="es-GT" sz="1400" b="1" dirty="0"/>
                    </a:p>
                  </a:txBody>
                  <a:tcPr marL="97155" marR="97155" marT="47897" marB="47897" anchor="ctr">
                    <a:solidFill>
                      <a:schemeClr val="bg1"/>
                    </a:solidFill>
                  </a:tcPr>
                </a:tc>
                <a:tc>
                  <a:txBody>
                    <a:bodyPr/>
                    <a:lstStyle/>
                    <a:p>
                      <a:pPr algn="ctr">
                        <a:lnSpc>
                          <a:spcPct val="100000"/>
                        </a:lnSpc>
                        <a:spcAft>
                          <a:spcPts val="0"/>
                        </a:spcAft>
                      </a:pPr>
                      <a:r>
                        <a:rPr lang="es-GT" sz="1400" b="1" dirty="0" smtClean="0"/>
                        <a:t>0</a:t>
                      </a:r>
                      <a:endParaRPr lang="es-GT" sz="1400" b="1" dirty="0"/>
                    </a:p>
                  </a:txBody>
                  <a:tcPr marL="97155" marR="97155" marT="47897" marB="47897" anchor="ctr">
                    <a:solidFill>
                      <a:schemeClr val="bg1"/>
                    </a:solidFill>
                  </a:tcPr>
                </a:tc>
              </a:tr>
              <a:tr h="388499">
                <a:tc>
                  <a:txBody>
                    <a:bodyPr/>
                    <a:lstStyle/>
                    <a:p>
                      <a:pPr algn="ctr">
                        <a:lnSpc>
                          <a:spcPct val="100000"/>
                        </a:lnSpc>
                        <a:spcAft>
                          <a:spcPts val="0"/>
                        </a:spcAft>
                      </a:pPr>
                      <a:r>
                        <a:rPr lang="es-GT" sz="1500" b="1" dirty="0" smtClean="0"/>
                        <a:t>8</a:t>
                      </a:r>
                      <a:endParaRPr lang="es-GT"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noProof="0" dirty="0" smtClean="0">
                          <a:latin typeface="+mn-lt"/>
                          <a:ea typeface="Calibri"/>
                          <a:cs typeface="Times New Roman"/>
                        </a:rPr>
                        <a:t>Yo</a:t>
                      </a:r>
                      <a:r>
                        <a:rPr lang="es-GT" sz="1200" b="1" baseline="0" noProof="0" dirty="0" smtClean="0">
                          <a:latin typeface="+mn-lt"/>
                          <a:ea typeface="Calibri"/>
                          <a:cs typeface="Times New Roman"/>
                        </a:rPr>
                        <a:t> puedo usar detalles clave para responder a preguntas que requieren razonar acerca de un personaje, escenario/ambiente o acontecimiento.     </a:t>
                      </a:r>
                      <a:r>
                        <a:rPr lang="es-GT" sz="1000" b="0" i="1" dirty="0" smtClean="0">
                          <a:latin typeface="+mn-lt"/>
                          <a:ea typeface="Calibri"/>
                          <a:cs typeface="Times New Roman"/>
                        </a:rPr>
                        <a:t>RL.4.3</a:t>
                      </a:r>
                      <a:endParaRPr lang="es-GT" sz="1200" b="1" dirty="0" smtClean="0">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dirty="0" smtClean="0">
                          <a:latin typeface="+mn-lt"/>
                          <a:ea typeface="Calibri"/>
                          <a:cs typeface="Times New Roman"/>
                        </a:rPr>
                        <a:t>3</a:t>
                      </a: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400" b="1" dirty="0" smtClean="0">
                          <a:latin typeface="+mn-lt"/>
                          <a:ea typeface="Calibri"/>
                          <a:cs typeface="Times New Roman"/>
                        </a:rPr>
                        <a:t>2</a:t>
                      </a:r>
                    </a:p>
                  </a:txBody>
                  <a:tcPr marL="97155" marR="97155" marT="47897" marB="47897" anchor="ctr">
                    <a:solidFill>
                      <a:schemeClr val="bg1"/>
                    </a:solidFill>
                  </a:tcPr>
                </a:tc>
                <a:tc>
                  <a:txBody>
                    <a:bodyPr/>
                    <a:lstStyle/>
                    <a:p>
                      <a:pPr algn="l">
                        <a:lnSpc>
                          <a:spcPct val="100000"/>
                        </a:lnSpc>
                        <a:spcAft>
                          <a:spcPts val="0"/>
                        </a:spcAft>
                      </a:pPr>
                      <a:r>
                        <a:rPr lang="es-GT" sz="1400" b="1" dirty="0" smtClean="0"/>
                        <a:t>1</a:t>
                      </a:r>
                    </a:p>
                  </a:txBody>
                  <a:tcPr marL="97155" marR="97155" marT="47897" marB="47897" anchor="ctr">
                    <a:solidFill>
                      <a:schemeClr val="bg1"/>
                    </a:solidFill>
                  </a:tcPr>
                </a:tc>
                <a:tc>
                  <a:txBody>
                    <a:bodyPr/>
                    <a:lstStyle/>
                    <a:p>
                      <a:pPr algn="l">
                        <a:lnSpc>
                          <a:spcPct val="100000"/>
                        </a:lnSpc>
                        <a:spcAft>
                          <a:spcPts val="0"/>
                        </a:spcAft>
                      </a:pPr>
                      <a:r>
                        <a:rPr lang="es-GT" sz="1400" b="1" dirty="0" smtClean="0"/>
                        <a:t>0</a:t>
                      </a:r>
                    </a:p>
                  </a:txBody>
                  <a:tcPr marL="97155" marR="97155" marT="47897" marB="47897" anchor="ctr">
                    <a:solidFill>
                      <a:schemeClr val="bg1"/>
                    </a:solidFill>
                  </a:tcPr>
                </a:tc>
              </a:tr>
            </a:tbl>
          </a:graphicData>
        </a:graphic>
      </p:graphicFrame>
      <p:sp>
        <p:nvSpPr>
          <p:cNvPr id="2" name="TextBox 1"/>
          <p:cNvSpPr txBox="1"/>
          <p:nvPr/>
        </p:nvSpPr>
        <p:spPr>
          <a:xfrm>
            <a:off x="1052513" y="429384"/>
            <a:ext cx="5181600" cy="1020643"/>
          </a:xfrm>
          <a:prstGeom prst="rect">
            <a:avLst/>
          </a:prstGeom>
          <a:noFill/>
        </p:spPr>
        <p:txBody>
          <a:bodyPr wrap="square" lIns="96371" tIns="48186" rIns="96371" bIns="48186" rtlCol="0">
            <a:spAutoFit/>
          </a:bodyPr>
          <a:lstStyle/>
          <a:p>
            <a:r>
              <a:rPr lang="es-419" sz="1500" u="sng" dirty="0"/>
              <a:t>Puntuación del estudiante</a:t>
            </a:r>
          </a:p>
          <a:p>
            <a:r>
              <a:rPr lang="es-419" sz="1500" dirty="0"/>
              <a:t>Colorea la casilla de verde si tu respuesta está correcta.</a:t>
            </a:r>
          </a:p>
          <a:p>
            <a:r>
              <a:rPr lang="es-419" sz="1500" dirty="0"/>
              <a:t>Colorea la casilla de rojo si tu respuesta está incorrecta. </a:t>
            </a:r>
          </a:p>
          <a:p>
            <a:r>
              <a:rPr lang="es-GT" sz="1500" dirty="0" smtClean="0"/>
              <a:t> </a:t>
            </a:r>
            <a:endParaRPr lang="es-GT" sz="1500" dirty="0"/>
          </a:p>
        </p:txBody>
      </p:sp>
      <p:sp>
        <p:nvSpPr>
          <p:cNvPr id="6" name="Curved Down Arrow 5"/>
          <p:cNvSpPr/>
          <p:nvPr/>
        </p:nvSpPr>
        <p:spPr>
          <a:xfrm rot="438072">
            <a:off x="5437518" y="5450940"/>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7" name="Curved Down Arrow 6"/>
          <p:cNvSpPr/>
          <p:nvPr/>
        </p:nvSpPr>
        <p:spPr>
          <a:xfrm rot="989906">
            <a:off x="5437519" y="1222898"/>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Tree>
    <p:extLst>
      <p:ext uri="{BB962C8B-B14F-4D97-AF65-F5344CB8AC3E}">
        <p14:creationId xmlns:p14="http://schemas.microsoft.com/office/powerpoint/2010/main" val="2525551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5182" y="280695"/>
            <a:ext cx="2864958" cy="132842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5010" tIns="47505" rIns="95010" bIns="47505"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1076234" y="731605"/>
          <a:ext cx="5364480" cy="6082755"/>
        </p:xfrm>
        <a:graphic>
          <a:graphicData uri="http://schemas.openxmlformats.org/drawingml/2006/table">
            <a:tbl>
              <a:tblPr firstRow="1" bandRow="1">
                <a:tableStyleId>{5940675A-B579-460E-94D1-54222C63F5DA}</a:tableStyleId>
              </a:tblPr>
              <a:tblGrid>
                <a:gridCol w="2724815"/>
                <a:gridCol w="2639665"/>
              </a:tblGrid>
              <a:tr h="1355395">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Renae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Iversen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000" b="0" noProof="0" dirty="0">
                        <a:solidFill>
                          <a:srgbClr val="FF0000"/>
                        </a:solidFill>
                        <a:latin typeface="Lucida Handwriting" panose="03010101010101010101" pitchFamily="66" charset="0"/>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28277" y="-86246"/>
            <a:ext cx="340602" cy="3305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455" tIns="50227" rIns="100455" bIns="50227" numCol="1" anchor="t" anchorCtr="0" compatLnSpc="1">
            <a:prstTxWarp prst="textNoShape">
              <a:avLst/>
            </a:prstTxWarp>
          </a:bodyPr>
          <a:lstStyle/>
          <a:p>
            <a:endParaRPr lang="en-US" sz="1873"/>
          </a:p>
        </p:txBody>
      </p:sp>
      <p:graphicFrame>
        <p:nvGraphicFramePr>
          <p:cNvPr id="6" name="Table 5"/>
          <p:cNvGraphicFramePr>
            <a:graphicFrameLocks noGrp="1"/>
          </p:cNvGraphicFramePr>
          <p:nvPr/>
        </p:nvGraphicFramePr>
        <p:xfrm>
          <a:off x="275096" y="7583714"/>
          <a:ext cx="7188914" cy="562574"/>
        </p:xfrm>
        <a:graphic>
          <a:graphicData uri="http://schemas.openxmlformats.org/drawingml/2006/table">
            <a:tbl>
              <a:tblPr firstRow="1" bandRow="1">
                <a:tableStyleId>{2D5ABB26-0587-4C30-8999-92F81FD0307C}</a:tableStyleId>
              </a:tblPr>
              <a:tblGrid>
                <a:gridCol w="7188914"/>
              </a:tblGrid>
              <a:tr h="552414">
                <a:tc>
                  <a:txBody>
                    <a:bodyPr/>
                    <a:lstStyle/>
                    <a:p>
                      <a:pPr algn="ctr"/>
                      <a:r>
                        <a:rPr lang="en-US" sz="1500" b="1" i="1" dirty="0" smtClean="0"/>
                        <a:t>Gracias a </a:t>
                      </a:r>
                      <a:r>
                        <a:rPr lang="en-US" sz="1500" b="1" i="1" dirty="0" err="1" smtClean="0"/>
                        <a:t>todos</a:t>
                      </a:r>
                      <a:r>
                        <a:rPr lang="en-US" sz="1500" b="1" i="1" dirty="0" smtClean="0"/>
                        <a:t> los </a:t>
                      </a:r>
                      <a:r>
                        <a:rPr lang="en-US" sz="1500" b="1" i="1" dirty="0" err="1" smtClean="0"/>
                        <a:t>que</a:t>
                      </a:r>
                      <a:r>
                        <a:rPr lang="en-US" sz="1500" b="1" i="1" dirty="0" smtClean="0"/>
                        <a:t> </a:t>
                      </a:r>
                      <a:r>
                        <a:rPr lang="en-US" sz="1500" b="1" i="1" dirty="0" err="1" smtClean="0"/>
                        <a:t>participaron</a:t>
                      </a:r>
                      <a:r>
                        <a:rPr lang="en-US" sz="1500" b="1" i="1" dirty="0" smtClean="0"/>
                        <a:t> </a:t>
                      </a:r>
                      <a:r>
                        <a:rPr lang="en-US" sz="1500" b="1" i="1" dirty="0" err="1" smtClean="0"/>
                        <a:t>en</a:t>
                      </a:r>
                      <a:r>
                        <a:rPr lang="en-US" sz="1500" b="1" i="1" dirty="0" smtClean="0"/>
                        <a:t> la </a:t>
                      </a:r>
                      <a:r>
                        <a:rPr lang="en-US" sz="1500" b="1" i="1" dirty="0" err="1" smtClean="0"/>
                        <a:t>traducción</a:t>
                      </a:r>
                      <a:r>
                        <a:rPr lang="en-US" sz="1500" b="1" i="1" dirty="0" smtClean="0"/>
                        <a:t> de </a:t>
                      </a:r>
                      <a:r>
                        <a:rPr lang="en-US" sz="1500" b="1" i="1" dirty="0" err="1" smtClean="0"/>
                        <a:t>esta</a:t>
                      </a:r>
                      <a:r>
                        <a:rPr lang="en-US" sz="1500" b="1" i="1" dirty="0" smtClean="0"/>
                        <a:t> </a:t>
                      </a:r>
                      <a:r>
                        <a:rPr lang="en-US" sz="1500" b="1" i="1" dirty="0" err="1" smtClean="0"/>
                        <a:t>evaluación</a:t>
                      </a:r>
                      <a:r>
                        <a:rPr lang="en-US" sz="15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err="1" smtClean="0"/>
                        <a:t>bajo</a:t>
                      </a:r>
                      <a:r>
                        <a:rPr lang="en-US" sz="1500" b="1" i="1" dirty="0" smtClean="0"/>
                        <a:t> la </a:t>
                      </a:r>
                      <a:r>
                        <a:rPr lang="en-US" sz="1500" b="1" i="1" dirty="0" err="1" smtClean="0"/>
                        <a:t>coordinación</a:t>
                      </a:r>
                      <a:r>
                        <a:rPr lang="en-US" sz="1500" b="1" i="1" baseline="0" dirty="0" smtClean="0"/>
                        <a:t> de </a:t>
                      </a:r>
                      <a:r>
                        <a:rPr kumimoji="0" lang="en-US" sz="13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3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5374" marR="105374" marT="52687" marB="52687"/>
                </a:tc>
              </a:tr>
            </a:tbl>
          </a:graphicData>
        </a:graphic>
      </p:graphicFrame>
    </p:spTree>
    <p:extLst>
      <p:ext uri="{BB962C8B-B14F-4D97-AF65-F5344CB8AC3E}">
        <p14:creationId xmlns:p14="http://schemas.microsoft.com/office/powerpoint/2010/main" val="18274942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pSp>
        <p:nvGrpSpPr>
          <p:cNvPr id="10" name="Group 9"/>
          <p:cNvGrpSpPr/>
          <p:nvPr/>
        </p:nvGrpSpPr>
        <p:grpSpPr>
          <a:xfrm>
            <a:off x="172723" y="41115"/>
            <a:ext cx="7294879" cy="9682007"/>
            <a:chOff x="152401" y="37376"/>
            <a:chExt cx="6436659" cy="8801824"/>
          </a:xfrm>
        </p:grpSpPr>
        <p:grpSp>
          <p:nvGrpSpPr>
            <p:cNvPr id="6" name="Group 5"/>
            <p:cNvGrpSpPr/>
            <p:nvPr/>
          </p:nvGrpSpPr>
          <p:grpSpPr>
            <a:xfrm>
              <a:off x="152401" y="457200"/>
              <a:ext cx="6436659" cy="8382000"/>
              <a:chOff x="152401" y="457200"/>
              <a:chExt cx="6436659" cy="8382000"/>
            </a:xfrm>
          </p:grpSpPr>
          <p:sp>
            <p:nvSpPr>
              <p:cNvPr id="3" name="Rounded Rectangle 2"/>
              <p:cNvSpPr/>
              <p:nvPr/>
            </p:nvSpPr>
            <p:spPr>
              <a:xfrm>
                <a:off x="152401" y="457200"/>
                <a:ext cx="6436658"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1</a:t>
                </a:r>
                <a:r>
                  <a:rPr lang="es-GT" b="1" baseline="30000" dirty="0" smtClean="0">
                    <a:solidFill>
                      <a:schemeClr val="tx1"/>
                    </a:solidFill>
                  </a:rPr>
                  <a:t>er</a:t>
                </a:r>
                <a:r>
                  <a:rPr lang="es-GT" b="1" dirty="0" smtClean="0">
                    <a:solidFill>
                      <a:schemeClr val="tx1"/>
                    </a:solidFill>
                  </a:rPr>
                  <a:t>  Minuto</a:t>
                </a:r>
              </a:p>
              <a:p>
                <a:r>
                  <a:rPr lang="es-GT" b="1" dirty="0" smtClean="0">
                    <a:solidFill>
                      <a:schemeClr val="tx1"/>
                    </a:solidFill>
                  </a:rPr>
                  <a:t>Algo que hice bien…</a:t>
                </a:r>
                <a:endParaRPr lang="es-GT" b="1" dirty="0">
                  <a:solidFill>
                    <a:schemeClr val="tx1"/>
                  </a:solidFill>
                </a:endParaRPr>
              </a:p>
            </p:txBody>
          </p:sp>
          <p:sp>
            <p:nvSpPr>
              <p:cNvPr id="7" name="Rounded Rectangle 6"/>
              <p:cNvSpPr/>
              <p:nvPr/>
            </p:nvSpPr>
            <p:spPr>
              <a:xfrm>
                <a:off x="170411" y="3048000"/>
                <a:ext cx="6418647"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2</a:t>
                </a:r>
                <a:r>
                  <a:rPr lang="es-GT" b="1" baseline="30000" dirty="0" smtClean="0">
                    <a:solidFill>
                      <a:schemeClr val="tx1"/>
                    </a:solidFill>
                  </a:rPr>
                  <a:t>do</a:t>
                </a:r>
                <a:r>
                  <a:rPr lang="es-GT" b="1" dirty="0" smtClean="0">
                    <a:solidFill>
                      <a:schemeClr val="tx1"/>
                    </a:solidFill>
                  </a:rPr>
                  <a:t> Minuto</a:t>
                </a:r>
              </a:p>
              <a:p>
                <a:r>
                  <a:rPr lang="es-GT" b="1" dirty="0" smtClean="0">
                    <a:solidFill>
                      <a:schemeClr val="tx1"/>
                    </a:solidFill>
                  </a:rPr>
                  <a:t>Algo que era nuevo para mí o que necesito practicar más…</a:t>
                </a:r>
                <a:endParaRPr lang="es-GT" b="1" dirty="0">
                  <a:solidFill>
                    <a:schemeClr val="tx1"/>
                  </a:solidFill>
                </a:endParaRPr>
              </a:p>
            </p:txBody>
          </p:sp>
          <p:sp>
            <p:nvSpPr>
              <p:cNvPr id="8" name="Rounded Rectangle 7"/>
              <p:cNvSpPr/>
              <p:nvPr/>
            </p:nvSpPr>
            <p:spPr>
              <a:xfrm>
                <a:off x="188423" y="5638800"/>
                <a:ext cx="6400637"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3</a:t>
                </a:r>
                <a:r>
                  <a:rPr lang="es-GT" b="1" baseline="30000" dirty="0" smtClean="0">
                    <a:solidFill>
                      <a:schemeClr val="tx1"/>
                    </a:solidFill>
                  </a:rPr>
                  <a:t>er</a:t>
                </a:r>
                <a:r>
                  <a:rPr lang="es-GT" b="1" dirty="0" smtClean="0">
                    <a:solidFill>
                      <a:schemeClr val="tx1"/>
                    </a:solidFill>
                  </a:rPr>
                  <a:t> Minuto</a:t>
                </a:r>
              </a:p>
              <a:p>
                <a:r>
                  <a:rPr lang="es-GT" b="1" dirty="0" smtClean="0">
                    <a:solidFill>
                      <a:schemeClr val="tx1"/>
                    </a:solidFill>
                  </a:rPr>
                  <a:t>Algo que no entiendo…</a:t>
                </a:r>
                <a:endParaRPr lang="es-GT"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s-GT" b="1" i="1" dirty="0" smtClean="0"/>
                <a:t>Página de Reflexión</a:t>
              </a:r>
              <a:endParaRPr lang="es-GT" b="1" i="1" dirty="0"/>
            </a:p>
          </p:txBody>
        </p:sp>
      </p:grpSp>
    </p:spTree>
    <p:extLst>
      <p:ext uri="{BB962C8B-B14F-4D97-AF65-F5344CB8AC3E}">
        <p14:creationId xmlns:p14="http://schemas.microsoft.com/office/powerpoint/2010/main" val="2207039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1" y="839068"/>
            <a:ext cx="6758818" cy="3084159"/>
          </a:xfrm>
          <a:prstGeom prst="rect">
            <a:avLst/>
          </a:prstGeom>
          <a:noFill/>
        </p:spPr>
        <p:txBody>
          <a:bodyPr wrap="square" lIns="101264" tIns="50632" rIns="101264" bIns="50632" rtlCol="0">
            <a:spAutoFit/>
          </a:bodyPr>
          <a:lstStyle/>
          <a:p>
            <a:pPr lvl="0"/>
            <a:r>
              <a:rPr lang="es-419" sz="1781" b="1" u="sng" dirty="0">
                <a:solidFill>
                  <a:prstClr val="black"/>
                </a:solidFill>
              </a:rPr>
              <a:t>Instrucciones</a:t>
            </a:r>
            <a:endParaRPr lang="es-419" sz="1571" dirty="0"/>
          </a:p>
          <a:p>
            <a:r>
              <a:rPr lang="es-419" sz="1152" dirty="0"/>
              <a:t>Las </a:t>
            </a:r>
            <a:r>
              <a:rPr lang="es-419" sz="1152" dirty="0" smtClean="0"/>
              <a:t>Evaluaciones </a:t>
            </a:r>
            <a:r>
              <a:rPr lang="es-419" sz="1152" dirty="0"/>
              <a:t>de HSD para las </a:t>
            </a:r>
            <a:r>
              <a:rPr lang="es-419" sz="1152" dirty="0" smtClean="0"/>
              <a:t>escuela</a:t>
            </a:r>
            <a:r>
              <a:rPr lang="en-US" sz="1152" dirty="0" smtClean="0"/>
              <a:t>s</a:t>
            </a:r>
            <a:r>
              <a:rPr lang="es-419" sz="1152" dirty="0" smtClean="0"/>
              <a:t> </a:t>
            </a:r>
            <a:r>
              <a:rPr lang="es-419" sz="1152" dirty="0"/>
              <a:t>primarias no ofrecen un guión para el maestro, ni son por tiempo. Son una herramienta para tomar decisiones informadas relacionadas con la instrucción.  </a:t>
            </a:r>
          </a:p>
          <a:p>
            <a:endParaRPr lang="es-419" sz="1152" dirty="0"/>
          </a:p>
          <a:p>
            <a:r>
              <a:rPr lang="es-419" sz="1152" dirty="0"/>
              <a:t>Todos los estudiantes deben “avanzar hacia" el punto en que puedan tomar las evaluaciones independientemente, pero muchos necesitarán estrategias que los ayuden a desarrollar académicamente.</a:t>
            </a:r>
          </a:p>
          <a:p>
            <a:endParaRPr lang="es-419" sz="1152" dirty="0"/>
          </a:p>
          <a:p>
            <a:r>
              <a:rPr lang="es-419" sz="1152" dirty="0"/>
              <a:t>La intención de estas evaluaciones no es que los estudiantes "adivinen y verifiquen" las respuestas sólo para terminar una evaluación.   Si ese parece ser el caso, por favor utilice estrategias para obtener un verdadero conocimiento de la habilidad del estudiante, y tome notas de cuándo se necesitaron acomodaciones y qué tipo de acomodaciones fueron necesarias.  </a:t>
            </a:r>
          </a:p>
          <a:p>
            <a:r>
              <a:rPr lang="es-419" sz="1152" dirty="0"/>
              <a:t/>
            </a:r>
            <a:br>
              <a:rPr lang="es-419" sz="1152" dirty="0"/>
            </a:br>
            <a:r>
              <a:rPr lang="es-419" sz="1467" b="1" u="sng" dirty="0"/>
              <a:t>Conectando la evaluación con la enseñanza en el salón de clases</a:t>
            </a:r>
          </a:p>
          <a:p>
            <a:r>
              <a:rPr lang="es-419" sz="1152" dirty="0"/>
              <a:t>¿Cómo las evaluaciones se conectan a la enseñanza en el salón de clases? La evaluación no es un evento aislado. Las evaluaciones de HSD son una extensión de la enseñanza en clase. En el salón de clases, las  evaluaciones  continúan su curso y monitorean el progreso hacia el dominio de los estándares.  </a:t>
            </a:r>
          </a:p>
        </p:txBody>
      </p:sp>
      <p:sp>
        <p:nvSpPr>
          <p:cNvPr id="2" name="Rectangle 1"/>
          <p:cNvSpPr/>
          <p:nvPr/>
        </p:nvSpPr>
        <p:spPr>
          <a:xfrm>
            <a:off x="4764314" y="159658"/>
            <a:ext cx="2315029"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sz="1152" b="1" dirty="0">
                <a:solidFill>
                  <a:schemeClr val="tx1"/>
                </a:solidFill>
              </a:rPr>
              <a:t>Ordenar en la Imprenta de HSD…</a:t>
            </a:r>
          </a:p>
          <a:p>
            <a:r>
              <a:rPr lang="en-US" sz="838" dirty="0">
                <a:solidFill>
                  <a:schemeClr val="tx1"/>
                </a:solidFill>
                <a:hlinkClick r:id="rId2"/>
              </a:rPr>
              <a:t>http://www.hsd.k12.or.us/Departments/PrintShop/WebSubmissionForms.aspx</a:t>
            </a:r>
            <a:endParaRPr lang="en-US" sz="838" dirty="0">
              <a:solidFill>
                <a:schemeClr val="tx1"/>
              </a:solidFill>
            </a:endParaRPr>
          </a:p>
          <a:p>
            <a:endParaRPr lang="en-US" sz="838" dirty="0">
              <a:solidFill>
                <a:schemeClr val="tx1"/>
              </a:solidFill>
            </a:endParaRPr>
          </a:p>
        </p:txBody>
      </p:sp>
      <p:graphicFrame>
        <p:nvGraphicFramePr>
          <p:cNvPr id="5" name="Table 4"/>
          <p:cNvGraphicFramePr>
            <a:graphicFrameLocks noGrp="1"/>
          </p:cNvGraphicFramePr>
          <p:nvPr>
            <p:extLst/>
          </p:nvPr>
        </p:nvGraphicFramePr>
        <p:xfrm>
          <a:off x="533400" y="3926399"/>
          <a:ext cx="6545943" cy="5622834"/>
        </p:xfrm>
        <a:graphic>
          <a:graphicData uri="http://schemas.openxmlformats.org/drawingml/2006/table">
            <a:tbl>
              <a:tblPr firstRow="1" bandRow="1">
                <a:tableStyleId>{5940675A-B579-460E-94D1-54222C63F5DA}</a:tableStyleId>
              </a:tblPr>
              <a:tblGrid>
                <a:gridCol w="2394857"/>
                <a:gridCol w="4151086"/>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000" b="1" i="1" noProof="0" dirty="0" smtClean="0"/>
                        <a:t>Componentes de la evaluación como prácticas</a:t>
                      </a:r>
                      <a:r>
                        <a:rPr lang="es-419" sz="1000" b="1" i="1" baseline="0" noProof="0" dirty="0" smtClean="0"/>
                        <a:t> de rutina en el salón de clases</a:t>
                      </a:r>
                      <a:r>
                        <a:rPr lang="es-419" sz="1000" noProof="0" dirty="0" smtClean="0"/>
                        <a:t> </a:t>
                      </a:r>
                    </a:p>
                  </a:txBody>
                  <a:tcPr marL="95794" marR="95794"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es-419" sz="1000" b="1" i="1" noProof="0" dirty="0" smtClean="0"/>
                        <a:t>Componentes de la evaluación </a:t>
                      </a:r>
                      <a:endParaRPr lang="es-419" sz="1000" b="1" noProof="0" dirty="0"/>
                    </a:p>
                  </a:txBody>
                  <a:tcPr marL="95794" marR="95794" marT="47897" marB="47897">
                    <a:solidFill>
                      <a:schemeClr val="accent3">
                        <a:lumMod val="20000"/>
                        <a:lumOff val="80000"/>
                      </a:schemeClr>
                    </a:solidFill>
                  </a:tcPr>
                </a:tc>
                <a:tc>
                  <a:txBody>
                    <a:bodyPr/>
                    <a:lstStyle/>
                    <a:p>
                      <a:pPr algn="ctr"/>
                      <a:r>
                        <a:rPr lang="es-419" sz="1000" b="1" noProof="0" dirty="0" smtClean="0"/>
                        <a:t>Componentes de enseñanza</a:t>
                      </a:r>
                      <a:endParaRPr lang="es-419" sz="1000" b="1" noProof="0" dirty="0"/>
                    </a:p>
                  </a:txBody>
                  <a:tcPr marL="95794" marR="95794" marT="47897" marB="47897">
                    <a:solidFill>
                      <a:schemeClr val="accent3">
                        <a:lumMod val="20000"/>
                        <a:lumOff val="80000"/>
                      </a:schemeClr>
                    </a:solidFill>
                  </a:tcPr>
                </a:tc>
              </a:tr>
              <a:tr h="239486">
                <a:tc>
                  <a:txBody>
                    <a:bodyPr/>
                    <a:lstStyle/>
                    <a:p>
                      <a:r>
                        <a:rPr lang="es-419" sz="900" noProof="0" dirty="0" smtClean="0"/>
                        <a:t>Pre-evaluaciones</a:t>
                      </a:r>
                      <a:endParaRPr lang="es-419" sz="900" noProof="0" dirty="0"/>
                    </a:p>
                  </a:txBody>
                  <a:tcPr marL="95794" marR="95794"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noProof="0" dirty="0" smtClean="0"/>
                        <a:t>Utilizar las </a:t>
                      </a:r>
                      <a:r>
                        <a:rPr lang="es-419" sz="900" b="1" noProof="0" dirty="0" smtClean="0">
                          <a:solidFill>
                            <a:schemeClr val="tx1"/>
                          </a:solidFill>
                        </a:rPr>
                        <a:t>Tareas de progresión del aprendizaje</a:t>
                      </a:r>
                      <a:r>
                        <a:rPr lang="es-419" sz="900" b="1" baseline="0" noProof="0" dirty="0" smtClean="0">
                          <a:solidFill>
                            <a:schemeClr val="tx1"/>
                          </a:solidFill>
                        </a:rPr>
                        <a:t> </a:t>
                      </a:r>
                      <a:r>
                        <a:rPr lang="es-419" sz="900" baseline="0" noProof="0" dirty="0" smtClean="0"/>
                        <a:t>DOK por niveles para monitorear el dominio de los estándares.</a:t>
                      </a:r>
                      <a:endParaRPr lang="es-419" sz="900" noProof="0" dirty="0" smtClean="0"/>
                    </a:p>
                  </a:txBody>
                  <a:tcPr marL="95794" marR="95794" marT="47897" marB="47897" anchor="ctr">
                    <a:solidFill>
                      <a:schemeClr val="bg1"/>
                    </a:solidFill>
                  </a:tcPr>
                </a:tc>
              </a:tr>
              <a:tr h="239486">
                <a:tc>
                  <a:txBody>
                    <a:bodyPr/>
                    <a:lstStyle/>
                    <a:p>
                      <a:r>
                        <a:rPr lang="es-419" sz="900" noProof="0" dirty="0" smtClean="0"/>
                        <a:t>Nivel DOK estándar </a:t>
                      </a:r>
                      <a:endParaRPr lang="es-419" sz="900" noProof="0" dirty="0"/>
                    </a:p>
                  </a:txBody>
                  <a:tcPr marL="95794" marR="95794" marT="47897" marB="47897">
                    <a:solidFill>
                      <a:schemeClr val="bg1"/>
                    </a:solidFill>
                  </a:tcPr>
                </a:tc>
                <a:tc vMerge="1">
                  <a:txBody>
                    <a:bodyPr/>
                    <a:lstStyle/>
                    <a:p>
                      <a:endParaRPr lang="en-US" sz="900" dirty="0"/>
                    </a:p>
                  </a:txBody>
                  <a:tcPr>
                    <a:solidFill>
                      <a:schemeClr val="bg1"/>
                    </a:solidFill>
                  </a:tcPr>
                </a:tc>
              </a:tr>
              <a:tr h="239486">
                <a:tc>
                  <a:txBody>
                    <a:bodyPr/>
                    <a:lstStyle/>
                    <a:p>
                      <a:r>
                        <a:rPr lang="es-419" sz="900" noProof="0" dirty="0" smtClean="0"/>
                        <a:t>50% texto</a:t>
                      </a:r>
                      <a:r>
                        <a:rPr lang="es-419" sz="900" baseline="0" noProof="0" dirty="0" smtClean="0"/>
                        <a:t> literario y 50% texto informativo</a:t>
                      </a:r>
                      <a:endParaRPr lang="es-419" sz="900" noProof="0" dirty="0"/>
                    </a:p>
                  </a:txBody>
                  <a:tcPr marL="95794" marR="95794" marT="47897" marB="47897">
                    <a:solidFill>
                      <a:schemeClr val="bg1"/>
                    </a:solidFill>
                  </a:tcPr>
                </a:tc>
                <a:tc>
                  <a:txBody>
                    <a:bodyPr/>
                    <a:lstStyle/>
                    <a:p>
                      <a:r>
                        <a:rPr lang="es-419" sz="900" noProof="0" dirty="0" smtClean="0"/>
                        <a:t>Los</a:t>
                      </a:r>
                      <a:r>
                        <a:rPr lang="es-419" sz="900" baseline="0" noProof="0" dirty="0" smtClean="0"/>
                        <a:t> estudiantes tienen igual acceso a ambos tipos de textos.</a:t>
                      </a:r>
                      <a:endParaRPr lang="es-419" sz="900" noProof="0" dirty="0"/>
                    </a:p>
                  </a:txBody>
                  <a:tcPr marL="95794" marR="95794" marT="47897" marB="47897">
                    <a:solidFill>
                      <a:schemeClr val="bg1"/>
                    </a:solidFill>
                  </a:tcPr>
                </a:tc>
              </a:tr>
              <a:tr h="383177">
                <a:tc>
                  <a:txBody>
                    <a:bodyPr/>
                    <a:lstStyle/>
                    <a:p>
                      <a:r>
                        <a:rPr lang="es-419" sz="900" noProof="0" dirty="0" smtClean="0"/>
                        <a:t>Texto</a:t>
                      </a:r>
                      <a:r>
                        <a:rPr lang="es-419" sz="900" baseline="0" noProof="0" dirty="0" smtClean="0"/>
                        <a:t> a nivel de grado de rico contenido </a:t>
                      </a:r>
                      <a:endParaRPr lang="es-419" sz="900" noProof="0" dirty="0"/>
                    </a:p>
                  </a:txBody>
                  <a:tcPr marL="95794" marR="95794" marT="47897" marB="47897">
                    <a:solidFill>
                      <a:schemeClr val="bg1"/>
                    </a:solidFill>
                  </a:tcPr>
                </a:tc>
                <a:tc>
                  <a:txBody>
                    <a:bodyPr/>
                    <a:lstStyle/>
                    <a:p>
                      <a:r>
                        <a:rPr lang="es-419" sz="900" noProof="0" dirty="0" smtClean="0"/>
                        <a:t>Todos los estudiantes leen textos a nivel de grado; textos ricos en contenido  (con las estrategias de enseñanza necesarias).</a:t>
                      </a:r>
                      <a:endParaRPr lang="es-419" sz="900" noProof="0" dirty="0"/>
                    </a:p>
                  </a:txBody>
                  <a:tcPr marL="95794" marR="95794" marT="47897" marB="47897">
                    <a:solidFill>
                      <a:schemeClr val="bg1"/>
                    </a:solidFill>
                  </a:tcPr>
                </a:tc>
              </a:tr>
              <a:tr h="383177">
                <a:tc>
                  <a:txBody>
                    <a:bodyPr/>
                    <a:lstStyle/>
                    <a:p>
                      <a:r>
                        <a:rPr lang="es-419" sz="900" noProof="0" dirty="0" smtClean="0"/>
                        <a:t>Vocabulario académico estándar</a:t>
                      </a:r>
                      <a:endParaRPr lang="es-419" sz="900" baseline="0" noProof="0" dirty="0" smtClean="0"/>
                    </a:p>
                    <a:p>
                      <a:r>
                        <a:rPr lang="es-419" sz="900" baseline="0" noProof="0" dirty="0" smtClean="0"/>
                        <a:t>Vocabulario de contenido</a:t>
                      </a:r>
                      <a:endParaRPr lang="es-419" sz="900" noProof="0" dirty="0"/>
                    </a:p>
                  </a:txBody>
                  <a:tcPr marL="95794" marR="95794" marT="47897" marB="47897" anchor="ctr">
                    <a:solidFill>
                      <a:schemeClr val="bg1"/>
                    </a:solidFill>
                  </a:tcPr>
                </a:tc>
                <a:tc>
                  <a:txBody>
                    <a:bodyPr/>
                    <a:lstStyle/>
                    <a:p>
                      <a:r>
                        <a:rPr lang="es-419" sz="900" noProof="0" dirty="0" smtClean="0"/>
                        <a:t>Hacer preguntas utilizando</a:t>
                      </a:r>
                      <a:r>
                        <a:rPr lang="es-419" sz="900" baseline="0" noProof="0" dirty="0" smtClean="0"/>
                        <a:t> el vocabulario estándar, así como vocabulario de contenido.</a:t>
                      </a:r>
                      <a:endParaRPr lang="es-419" sz="900" noProof="0" dirty="0"/>
                    </a:p>
                  </a:txBody>
                  <a:tcPr marL="95794" marR="95794" marT="47897" marB="47897" anchor="ctr">
                    <a:solidFill>
                      <a:schemeClr val="bg1"/>
                    </a:solidFill>
                  </a:tcPr>
                </a:tc>
              </a:tr>
              <a:tr h="239486">
                <a:tc>
                  <a:txBody>
                    <a:bodyPr/>
                    <a:lstStyle/>
                    <a:p>
                      <a:r>
                        <a:rPr lang="es-419" sz="900" noProof="0" dirty="0" smtClean="0"/>
                        <a:t>Preguntas dependientes del texto</a:t>
                      </a:r>
                      <a:endParaRPr lang="es-419" sz="900" noProof="0" dirty="0"/>
                    </a:p>
                  </a:txBody>
                  <a:tcPr marL="95794" marR="95794" marT="47897" marB="47897">
                    <a:solidFill>
                      <a:schemeClr val="bg1"/>
                    </a:solidFill>
                  </a:tcPr>
                </a:tc>
                <a:tc>
                  <a:txBody>
                    <a:bodyPr/>
                    <a:lstStyle/>
                    <a:p>
                      <a:r>
                        <a:rPr lang="es-419" sz="900" noProof="0" dirty="0" smtClean="0"/>
                        <a:t>Hacer preguntas que</a:t>
                      </a:r>
                      <a:r>
                        <a:rPr lang="es-419" sz="900" baseline="0" noProof="0" dirty="0" smtClean="0"/>
                        <a:t> dependen del texto, utilizando los niveles </a:t>
                      </a:r>
                      <a:r>
                        <a:rPr lang="en-US" sz="900" baseline="0" noProof="0" dirty="0" smtClean="0"/>
                        <a:t>DOK de </a:t>
                      </a:r>
                      <a:r>
                        <a:rPr lang="en-US" sz="900" baseline="0" noProof="0" dirty="0" err="1" smtClean="0"/>
                        <a:t>los</a:t>
                      </a:r>
                      <a:r>
                        <a:rPr lang="en-US" sz="900" baseline="0" noProof="0" dirty="0" smtClean="0"/>
                        <a:t> </a:t>
                      </a:r>
                      <a:r>
                        <a:rPr lang="es-419" sz="900" baseline="0" noProof="0" dirty="0" smtClean="0"/>
                        <a:t>estándares.</a:t>
                      </a:r>
                      <a:endParaRPr lang="es-419" sz="900" noProof="0" dirty="0"/>
                    </a:p>
                  </a:txBody>
                  <a:tcPr marL="95794" marR="95794" marT="47897" marB="47897">
                    <a:solidFill>
                      <a:schemeClr val="bg1"/>
                    </a:solidFill>
                  </a:tcPr>
                </a:tc>
              </a:tr>
              <a:tr h="383177">
                <a:tc>
                  <a:txBody>
                    <a:bodyPr/>
                    <a:lstStyle/>
                    <a:p>
                      <a:r>
                        <a:rPr lang="es-419" sz="900" noProof="0" dirty="0" smtClean="0"/>
                        <a:t>Respuestas de</a:t>
                      </a:r>
                      <a:r>
                        <a:rPr lang="es-419" sz="900" baseline="0" noProof="0" dirty="0" smtClean="0"/>
                        <a:t> selección múltiple y respuestas construidas</a:t>
                      </a:r>
                      <a:endParaRPr lang="es-419" sz="900" noProof="0" dirty="0"/>
                    </a:p>
                  </a:txBody>
                  <a:tcPr marL="95794" marR="95794" marT="47897" marB="47897" anchor="ctr">
                    <a:solidFill>
                      <a:schemeClr val="bg1"/>
                    </a:solidFill>
                  </a:tcPr>
                </a:tc>
                <a:tc>
                  <a:txBody>
                    <a:bodyPr/>
                    <a:lstStyle/>
                    <a:p>
                      <a:r>
                        <a:rPr lang="es-419" sz="900" noProof="0" dirty="0" smtClean="0"/>
                        <a:t>Los</a:t>
                      </a:r>
                      <a:r>
                        <a:rPr lang="es-419" sz="900" baseline="0" noProof="0" dirty="0" smtClean="0"/>
                        <a:t> estudiantes tienen muchas oportunidades para responder preguntas de selección múltiple o de respuesta construida</a:t>
                      </a:r>
                      <a:r>
                        <a:rPr lang="es-419" sz="900" noProof="0" dirty="0" smtClean="0"/>
                        <a:t>.</a:t>
                      </a:r>
                      <a:endParaRPr lang="es-419" sz="900" noProof="0" dirty="0"/>
                    </a:p>
                  </a:txBody>
                  <a:tcPr marL="95794" marR="95794" marT="47897" marB="47897" anchor="ctr">
                    <a:solidFill>
                      <a:schemeClr val="bg1"/>
                    </a:solidFill>
                  </a:tcPr>
                </a:tc>
              </a:tr>
              <a:tr h="526869">
                <a:tc>
                  <a:txBody>
                    <a:bodyPr/>
                    <a:lstStyle/>
                    <a:p>
                      <a:r>
                        <a:rPr lang="es-419" sz="900" noProof="0" dirty="0" smtClean="0"/>
                        <a:t>Lectura con objetivo (con un propósito)</a:t>
                      </a:r>
                      <a:endParaRPr lang="es-419" sz="900" noProof="0" dirty="0"/>
                    </a:p>
                  </a:txBody>
                  <a:tcPr marL="95794" marR="95794" marT="47897" marB="47897" anchor="ctr">
                    <a:solidFill>
                      <a:schemeClr val="bg1"/>
                    </a:solidFill>
                  </a:tcPr>
                </a:tc>
                <a:tc>
                  <a:txBody>
                    <a:bodyPr/>
                    <a:lstStyle/>
                    <a:p>
                      <a:r>
                        <a:rPr lang="es-419" sz="900" noProof="0" dirty="0" smtClean="0"/>
                        <a:t>Evaluar </a:t>
                      </a:r>
                      <a:r>
                        <a:rPr lang="es-419" sz="900" baseline="0" noProof="0" dirty="0" smtClean="0"/>
                        <a:t>la comprensión utilizando textos nunca antes vistos (sin embargo el tema o tópico debe ser a nivel de grado, “agradable” o familiar) y las rúbricas de lectura.</a:t>
                      </a:r>
                      <a:endParaRPr lang="es-419" sz="900" noProof="0" dirty="0"/>
                    </a:p>
                  </a:txBody>
                  <a:tcPr marL="95794" marR="95794" marT="47897" marB="47897" anchor="ctr">
                    <a:solidFill>
                      <a:schemeClr val="bg1"/>
                    </a:solidFill>
                  </a:tcPr>
                </a:tc>
              </a:tr>
              <a:tr h="383177">
                <a:tc>
                  <a:txBody>
                    <a:bodyPr/>
                    <a:lstStyle/>
                    <a:p>
                      <a:r>
                        <a:rPr lang="es-419" sz="900" noProof="0" dirty="0" smtClean="0"/>
                        <a:t>Tomar notas</a:t>
                      </a:r>
                      <a:endParaRPr lang="es-419" sz="900" noProof="0" dirty="0"/>
                    </a:p>
                  </a:txBody>
                  <a:tcPr marL="95794" marR="95794" marT="47897" marB="47897" anchor="ctr">
                    <a:solidFill>
                      <a:schemeClr val="bg1"/>
                    </a:solidFill>
                  </a:tcPr>
                </a:tc>
                <a:tc>
                  <a:txBody>
                    <a:bodyPr/>
                    <a:lstStyle/>
                    <a:p>
                      <a:r>
                        <a:rPr lang="es-419" sz="900" noProof="0" dirty="0" smtClean="0"/>
                        <a:t>Los</a:t>
                      </a:r>
                      <a:r>
                        <a:rPr lang="es-419" sz="900" baseline="0" noProof="0" dirty="0" smtClean="0"/>
                        <a:t> estudiantes “toman notas” a medida que leen para identificar la idea central o principal, y sus detalles de apoyo.  </a:t>
                      </a:r>
                      <a:endParaRPr lang="es-419" sz="900" noProof="0" dirty="0"/>
                    </a:p>
                  </a:txBody>
                  <a:tcPr marL="95794" marR="95794" marT="47897" marB="47897" anchor="ctr">
                    <a:solidFill>
                      <a:schemeClr val="bg1"/>
                    </a:solidFill>
                  </a:tcPr>
                </a:tc>
              </a:tr>
              <a:tr h="239486">
                <a:tc>
                  <a:txBody>
                    <a:bodyPr/>
                    <a:lstStyle/>
                    <a:p>
                      <a:r>
                        <a:rPr lang="es-419" sz="900" noProof="0" dirty="0" smtClean="0"/>
                        <a:t>Rúbricas de SBAC en lectura</a:t>
                      </a:r>
                      <a:r>
                        <a:rPr lang="es-419" sz="900" baseline="0" noProof="0" dirty="0" smtClean="0"/>
                        <a:t>/escritura</a:t>
                      </a:r>
                      <a:endParaRPr lang="es-419" sz="900" noProof="0" dirty="0"/>
                    </a:p>
                  </a:txBody>
                  <a:tcPr marL="95794" marR="95794" marT="47897" marB="47897">
                    <a:solidFill>
                      <a:schemeClr val="bg1"/>
                    </a:solidFill>
                  </a:tcPr>
                </a:tc>
                <a:tc>
                  <a:txBody>
                    <a:bodyPr/>
                    <a:lstStyle/>
                    <a:p>
                      <a:r>
                        <a:rPr lang="es-419" sz="900" noProof="0" dirty="0" smtClean="0"/>
                        <a:t>Utilizar </a:t>
                      </a:r>
                      <a:r>
                        <a:rPr lang="es-419" sz="900" baseline="0" noProof="0" dirty="0" smtClean="0"/>
                        <a:t>las rúbricas de </a:t>
                      </a:r>
                      <a:r>
                        <a:rPr lang="es-419" sz="900" noProof="0" dirty="0" smtClean="0"/>
                        <a:t>SBAC para acceder</a:t>
                      </a:r>
                      <a:r>
                        <a:rPr lang="es-419" sz="900" baseline="0" noProof="0" dirty="0" smtClean="0"/>
                        <a:t> a la lectura/escritura.</a:t>
                      </a:r>
                      <a:endParaRPr lang="es-419" sz="900" noProof="0" dirty="0"/>
                    </a:p>
                  </a:txBody>
                  <a:tcPr marL="95794" marR="95794" marT="47897" marB="47897">
                    <a:solidFill>
                      <a:schemeClr val="bg1"/>
                    </a:solidFill>
                  </a:tcPr>
                </a:tc>
              </a:tr>
              <a:tr h="383177">
                <a:tc>
                  <a:txBody>
                    <a:bodyPr/>
                    <a:lstStyle/>
                    <a:p>
                      <a:r>
                        <a:rPr lang="es-419" sz="900" noProof="0" dirty="0" smtClean="0"/>
                        <a:t>Leer para escribir modelos fundamentados en la</a:t>
                      </a:r>
                      <a:r>
                        <a:rPr lang="es-419" sz="900" baseline="0" noProof="0" dirty="0" smtClean="0"/>
                        <a:t> </a:t>
                      </a:r>
                      <a:r>
                        <a:rPr lang="es-419" sz="900" noProof="0" dirty="0" smtClean="0"/>
                        <a:t>evidencia</a:t>
                      </a:r>
                      <a:endParaRPr lang="es-419" sz="900" noProof="0" dirty="0"/>
                    </a:p>
                  </a:txBody>
                  <a:tcPr marL="95794" marR="95794" marT="47897" marB="47897" anchor="ctr">
                    <a:noFill/>
                  </a:tcPr>
                </a:tc>
                <a:tc>
                  <a:txBody>
                    <a:bodyPr/>
                    <a:lstStyle/>
                    <a:p>
                      <a:r>
                        <a:rPr lang="es-419" sz="900" noProof="0" dirty="0" smtClean="0"/>
                        <a:t>Los estudiantes leen, hablan y escriben sobre un tema utilizando evidencia del texto para apoyar inferencias, conclusiones y generalizaciones.</a:t>
                      </a:r>
                      <a:endParaRPr lang="es-419" sz="900" noProof="0" dirty="0"/>
                    </a:p>
                  </a:txBody>
                  <a:tcPr marL="95794" marR="95794" marT="47897" marB="47897" anchor="ctr">
                    <a:solidFill>
                      <a:schemeClr val="bg1"/>
                    </a:solidFill>
                  </a:tcPr>
                </a:tc>
              </a:tr>
              <a:tr h="526869">
                <a:tc>
                  <a:txBody>
                    <a:bodyPr/>
                    <a:lstStyle/>
                    <a:p>
                      <a:r>
                        <a:rPr lang="es-419" sz="900" noProof="0" dirty="0" smtClean="0"/>
                        <a:t>Escribir y revisar</a:t>
                      </a:r>
                      <a:endParaRPr lang="es-419" sz="900" noProof="0" dirty="0"/>
                    </a:p>
                  </a:txBody>
                  <a:tcPr marL="95794" marR="95794" marT="47897" marB="47897" anchor="ctr">
                    <a:solidFill>
                      <a:schemeClr val="bg1"/>
                    </a:solidFill>
                  </a:tcPr>
                </a:tc>
                <a:tc>
                  <a:txBody>
                    <a:bodyPr/>
                    <a:lstStyle/>
                    <a:p>
                      <a:r>
                        <a:rPr lang="es-419" sz="900" noProof="0" dirty="0" smtClean="0"/>
                        <a:t>Los estudiantes revisan textos breves, corrigen la gramática y el lenguaje/vocabulario en contexto, y escriben textos breves (se debe</a:t>
                      </a:r>
                      <a:r>
                        <a:rPr lang="es-419" sz="900" baseline="0" noProof="0" dirty="0" smtClean="0"/>
                        <a:t> utilizar la rúbrica de escritos breves</a:t>
                      </a:r>
                      <a:r>
                        <a:rPr lang="es-419" sz="900" noProof="0" dirty="0" smtClean="0"/>
                        <a:t>).</a:t>
                      </a:r>
                      <a:endParaRPr lang="es-419" sz="900" noProof="0" dirty="0"/>
                    </a:p>
                  </a:txBody>
                  <a:tcPr marL="95794" marR="95794" marT="47897" marB="47897" anchor="ctr">
                    <a:solidFill>
                      <a:schemeClr val="bg1"/>
                    </a:solidFill>
                  </a:tcPr>
                </a:tc>
              </a:tr>
              <a:tr h="814251">
                <a:tc>
                  <a:txBody>
                    <a:bodyPr/>
                    <a:lstStyle/>
                    <a:p>
                      <a:r>
                        <a:rPr lang="es-419" sz="900" noProof="0" dirty="0" smtClean="0"/>
                        <a:t>Tareas</a:t>
                      </a:r>
                      <a:r>
                        <a:rPr lang="es-419" sz="900" baseline="0" noProof="0" dirty="0" smtClean="0"/>
                        <a:t> de rendimiento</a:t>
                      </a:r>
                      <a:endParaRPr lang="es-419" sz="900" noProof="0" dirty="0"/>
                    </a:p>
                  </a:txBody>
                  <a:tcPr marL="95794" marR="95794" marT="47897" marB="47897" anchor="ctr">
                    <a:solidFill>
                      <a:schemeClr val="bg1"/>
                    </a:solidFill>
                  </a:tcPr>
                </a:tc>
                <a:tc>
                  <a:txBody>
                    <a:bodyPr/>
                    <a:lstStyle/>
                    <a:p>
                      <a:r>
                        <a:rPr lang="es-419" sz="900" noProof="0" dirty="0" smtClean="0"/>
                        <a:t>Los estudiantes leen, escriben, hablan e investigan un tema guiado por una idea central o meta a través de una unidad o unidades de estudio con criterios totalmente definidos, que culmina en un producto final o "tarea de rendimiento." El producto final puede ser una composición completa, un discurso (usando las rúbricas SBAC) u otro medio que reúna</a:t>
                      </a:r>
                      <a:r>
                        <a:rPr lang="es-419" sz="900" baseline="0" noProof="0" dirty="0" smtClean="0"/>
                        <a:t> todos los </a:t>
                      </a:r>
                      <a:r>
                        <a:rPr lang="es-419" sz="900" noProof="0" dirty="0" smtClean="0"/>
                        <a:t>criterios.</a:t>
                      </a:r>
                      <a:endParaRPr lang="es-419" sz="900" noProof="0" dirty="0"/>
                    </a:p>
                  </a:txBody>
                  <a:tcPr marL="95794" marR="95794" marT="47897" marB="47897" anchor="ctr">
                    <a:solidFill>
                      <a:schemeClr val="bg1"/>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4</a:t>
            </a:fld>
            <a:endParaRPr lang="en-US" dirty="0"/>
          </a:p>
        </p:txBody>
      </p:sp>
    </p:spTree>
    <p:extLst>
      <p:ext uri="{BB962C8B-B14F-4D97-AF65-F5344CB8AC3E}">
        <p14:creationId xmlns:p14="http://schemas.microsoft.com/office/powerpoint/2010/main" val="1892492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5</a:t>
            </a:fld>
            <a:endParaRPr lang="en-US" dirty="0"/>
          </a:p>
        </p:txBody>
      </p:sp>
      <p:sp>
        <p:nvSpPr>
          <p:cNvPr id="3" name="TextBox 2"/>
          <p:cNvSpPr txBox="1"/>
          <p:nvPr/>
        </p:nvSpPr>
        <p:spPr>
          <a:xfrm>
            <a:off x="304800" y="304800"/>
            <a:ext cx="7078980" cy="8373898"/>
          </a:xfrm>
          <a:prstGeom prst="rect">
            <a:avLst/>
          </a:prstGeom>
          <a:noFill/>
        </p:spPr>
        <p:txBody>
          <a:bodyPr wrap="square" lIns="95889" tIns="47944" rIns="95889" bIns="47944" rtlCol="0">
            <a:spAutoFit/>
          </a:bodyPr>
          <a:lstStyle/>
          <a:p>
            <a:pPr algn="ctr"/>
            <a:r>
              <a:rPr lang="es-419" sz="1506" b="1" smtClean="0"/>
              <a:t>Determinando textos a nivel de grado</a:t>
            </a:r>
          </a:p>
          <a:p>
            <a:pPr algn="ctr"/>
            <a:endParaRPr lang="es-419" sz="800" b="1" smtClean="0"/>
          </a:p>
          <a:p>
            <a:r>
              <a:rPr lang="es-419" sz="1506" smtClean="0"/>
              <a:t>Un texto a nivel de grado se determina utilizando una combinación tanto de las nuevas escalas cuantitativas como de las medidas cualitativas de los CCSS.</a:t>
            </a:r>
          </a:p>
          <a:p>
            <a:endParaRPr lang="es-419" sz="1506" smtClean="0"/>
          </a:p>
          <a:p>
            <a:r>
              <a:rPr lang="es-419" sz="1506" b="1" smtClean="0"/>
              <a:t>Ejemplo</a:t>
            </a:r>
            <a:r>
              <a:rPr lang="es-419" sz="1506" smtClean="0"/>
              <a:t>:  Si el grado equivalente de un texto es </a:t>
            </a:r>
            <a:r>
              <a:rPr lang="es-419" sz="1788" b="1" smtClean="0">
                <a:solidFill>
                  <a:srgbClr val="0070C0"/>
                </a:solidFill>
              </a:rPr>
              <a:t>6.8</a:t>
            </a:r>
            <a:r>
              <a:rPr lang="es-419" sz="1506" smtClean="0"/>
              <a:t> y tiene una medida </a:t>
            </a:r>
            <a:r>
              <a:rPr lang="es-419" sz="1506" i="1" smtClean="0"/>
              <a:t>lexile</a:t>
            </a:r>
            <a:r>
              <a:rPr lang="es-419" sz="1506" smtClean="0"/>
              <a:t> de </a:t>
            </a:r>
            <a:r>
              <a:rPr lang="es-419" sz="1788" b="1" smtClean="0">
                <a:solidFill>
                  <a:srgbClr val="0070C0"/>
                </a:solidFill>
              </a:rPr>
              <a:t>970</a:t>
            </a:r>
            <a:r>
              <a:rPr lang="es-419" sz="1506" smtClean="0"/>
              <a:t>, los datos cuantitativos muestran que la ubicación debe ser </a:t>
            </a:r>
            <a:r>
              <a:rPr lang="es-419" sz="1506" b="1" smtClean="0"/>
              <a:t>entre los grados  4 y 8.</a:t>
            </a:r>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r>
              <a:rPr lang="es-419" sz="1506" b="1" smtClean="0"/>
              <a:t>Cuatro medidas </a:t>
            </a:r>
            <a:r>
              <a:rPr lang="es-419" sz="1506" smtClean="0"/>
              <a:t>cualitativas pueden examinarse desde la banda inferior de 4</a:t>
            </a:r>
            <a:r>
              <a:rPr lang="es-419" sz="1506" baseline="30000" smtClean="0"/>
              <a:t>to</a:t>
            </a:r>
            <a:r>
              <a:rPr lang="es-419" sz="1506" smtClean="0"/>
              <a:t> grado  hasta la banda superior de 8</a:t>
            </a:r>
            <a:r>
              <a:rPr lang="es-419" sz="1506" baseline="30000" smtClean="0"/>
              <a:t>vo</a:t>
            </a:r>
            <a:r>
              <a:rPr lang="es-419" sz="1506" smtClean="0"/>
              <a:t> grado para determinar la legibilidad a nivel de grado.</a:t>
            </a:r>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endParaRPr lang="es-419" sz="1506" smtClean="0"/>
          </a:p>
          <a:p>
            <a:r>
              <a:rPr lang="es-419" sz="1506" smtClean="0"/>
              <a:t>La combinación de la escala </a:t>
            </a:r>
            <a:r>
              <a:rPr lang="es-419" sz="1506" b="1" smtClean="0"/>
              <a:t>cuantitativa</a:t>
            </a:r>
            <a:r>
              <a:rPr lang="es-419" sz="1506" smtClean="0"/>
              <a:t> y las medidas </a:t>
            </a:r>
            <a:r>
              <a:rPr lang="es-419" sz="1506" b="1" smtClean="0"/>
              <a:t>cualitativas</a:t>
            </a:r>
            <a:r>
              <a:rPr lang="es-419" sz="1506" smtClean="0"/>
              <a:t>, para este texto en particular, muestra que el mejor nivel de legibilidad para este texto sería 6</a:t>
            </a:r>
            <a:r>
              <a:rPr lang="es-419" sz="1506" baseline="30000" smtClean="0"/>
              <a:t>to </a:t>
            </a:r>
            <a:r>
              <a:rPr lang="es-419" sz="1506" smtClean="0"/>
              <a:t>grado.</a:t>
            </a:r>
          </a:p>
          <a:p>
            <a:endParaRPr lang="es-419" sz="1506" dirty="0"/>
          </a:p>
        </p:txBody>
      </p:sp>
      <p:graphicFrame>
        <p:nvGraphicFramePr>
          <p:cNvPr id="10" name="Table 9"/>
          <p:cNvGraphicFramePr>
            <a:graphicFrameLocks noGrp="1"/>
          </p:cNvGraphicFramePr>
          <p:nvPr>
            <p:extLst/>
          </p:nvPr>
        </p:nvGraphicFramePr>
        <p:xfrm>
          <a:off x="533400" y="1936971"/>
          <a:ext cx="6014720" cy="1909784"/>
        </p:xfrm>
        <a:graphic>
          <a:graphicData uri="http://schemas.openxmlformats.org/drawingml/2006/table">
            <a:tbl>
              <a:tblPr/>
              <a:tblGrid>
                <a:gridCol w="2124794"/>
                <a:gridCol w="1944624"/>
                <a:gridCol w="1945302"/>
              </a:tblGrid>
              <a:tr h="480568">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01752">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8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5975">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8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539">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88640" y="2723154"/>
            <a:ext cx="3251200" cy="552226"/>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grpSp>
      <p:graphicFrame>
        <p:nvGraphicFramePr>
          <p:cNvPr id="14" name="Table 13"/>
          <p:cNvGraphicFramePr>
            <a:graphicFrameLocks noGrp="1"/>
          </p:cNvGraphicFramePr>
          <p:nvPr>
            <p:extLst/>
          </p:nvPr>
        </p:nvGraphicFramePr>
        <p:xfrm>
          <a:off x="254000" y="4585715"/>
          <a:ext cx="6908800" cy="3093366"/>
        </p:xfrm>
        <a:graphic>
          <a:graphicData uri="http://schemas.openxmlformats.org/drawingml/2006/table">
            <a:tbl>
              <a:tblPr firstRow="1" bandRow="1">
                <a:tableStyleId>{5940675A-B579-460E-94D1-54222C63F5DA}</a:tableStyleId>
              </a:tblPr>
              <a:tblGrid>
                <a:gridCol w="1381760"/>
                <a:gridCol w="1451087"/>
                <a:gridCol w="1393713"/>
                <a:gridCol w="1056640"/>
                <a:gridCol w="863600"/>
                <a:gridCol w="762000"/>
              </a:tblGrid>
              <a:tr h="315558">
                <a:tc rowSpan="2">
                  <a:txBody>
                    <a:bodyPr/>
                    <a:lstStyle/>
                    <a:p>
                      <a:pPr algn="ctr"/>
                      <a:endParaRPr lang="es-419" sz="1000" noProof="0" dirty="0" smtClean="0">
                        <a:solidFill>
                          <a:srgbClr val="002060"/>
                        </a:solidFill>
                      </a:endParaRPr>
                    </a:p>
                    <a:p>
                      <a:pPr algn="ctr"/>
                      <a:r>
                        <a:rPr lang="es-419" sz="1000" b="1" u="sng" noProof="0" dirty="0" smtClean="0">
                          <a:solidFill>
                            <a:srgbClr val="002060"/>
                          </a:solidFill>
                          <a:effectLst>
                            <a:outerShdw blurRad="38100" dist="38100" dir="2700000" algn="tl">
                              <a:srgbClr val="000000">
                                <a:alpha val="43137"/>
                              </a:srgbClr>
                            </a:outerShdw>
                          </a:effectLst>
                        </a:rPr>
                        <a:t>4 factores cualitativos</a:t>
                      </a:r>
                      <a:endParaRPr lang="es-419" sz="1000" b="1" u="sng" noProof="0" dirty="0">
                        <a:solidFill>
                          <a:srgbClr val="002060"/>
                        </a:solidFill>
                        <a:effectLst>
                          <a:outerShdw blurRad="38100" dist="38100" dir="2700000" algn="tl">
                            <a:srgbClr val="000000">
                              <a:alpha val="43137"/>
                            </a:srgbClr>
                          </a:outerShdw>
                        </a:effectLst>
                      </a:endParaRPr>
                    </a:p>
                  </a:txBody>
                  <a:tcPr marL="97536" marR="97536" marT="47334" marB="47334" anchor="ctr"/>
                </a:tc>
                <a:tc gridSpan="5">
                  <a:txBody>
                    <a:bodyPr/>
                    <a:lstStyle/>
                    <a:p>
                      <a:pPr algn="ctr"/>
                      <a:r>
                        <a:rPr lang="es-419" sz="1400" b="1" noProof="0" dirty="0" smtClean="0">
                          <a:solidFill>
                            <a:srgbClr val="002060"/>
                          </a:solidFill>
                        </a:rPr>
                        <a:t>Clasifica el texto desde más</a:t>
                      </a:r>
                      <a:r>
                        <a:rPr lang="es-419" sz="1400" b="1" baseline="0" noProof="0" dirty="0" smtClean="0">
                          <a:solidFill>
                            <a:srgbClr val="002060"/>
                          </a:solidFill>
                        </a:rPr>
                        <a:t> fácil hasta más difícil, </a:t>
                      </a:r>
                      <a:r>
                        <a:rPr lang="es-419" sz="1400" b="1" u="sng" baseline="0" noProof="0" dirty="0" smtClean="0">
                          <a:solidFill>
                            <a:srgbClr val="002060"/>
                          </a:solidFill>
                        </a:rPr>
                        <a:t>entre las bandas</a:t>
                      </a:r>
                      <a:r>
                        <a:rPr lang="es-419" sz="1400" b="1" baseline="0" noProof="0" dirty="0" smtClean="0">
                          <a:solidFill>
                            <a:srgbClr val="002060"/>
                          </a:solidFill>
                        </a:rPr>
                        <a:t>.</a:t>
                      </a:r>
                      <a:endParaRPr lang="es-419" sz="1400" b="1"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8004">
                <a:tc vMerge="1">
                  <a:txBody>
                    <a:bodyPr/>
                    <a:lstStyle/>
                    <a:p>
                      <a:endParaRPr lang="en-US" sz="1400" dirty="0"/>
                    </a:p>
                  </a:txBody>
                  <a:tcPr/>
                </a:tc>
                <a:tc>
                  <a:txBody>
                    <a:bodyPr/>
                    <a:lstStyle/>
                    <a:p>
                      <a:pPr algn="ctr"/>
                      <a:r>
                        <a:rPr lang="es-419" sz="1000" b="1" noProof="0" dirty="0" smtClean="0">
                          <a:solidFill>
                            <a:srgbClr val="002060"/>
                          </a:solidFill>
                        </a:rPr>
                        <a:t>Principio del grado inferior  (banda)</a:t>
                      </a:r>
                      <a:endParaRPr lang="es-419" sz="1000" b="1" noProof="0" dirty="0">
                        <a:solidFill>
                          <a:srgbClr val="002060"/>
                        </a:solidFill>
                      </a:endParaRPr>
                    </a:p>
                  </a:txBody>
                  <a:tcPr marL="97536" marR="97536" marT="47334" marB="47334" anchor="ctr">
                    <a:solidFill>
                      <a:schemeClr val="bg1">
                        <a:lumMod val="95000"/>
                      </a:schemeClr>
                    </a:solidFill>
                  </a:tcPr>
                </a:tc>
                <a:tc>
                  <a:txBody>
                    <a:bodyPr/>
                    <a:lstStyle/>
                    <a:p>
                      <a:pPr algn="ctr"/>
                      <a:r>
                        <a:rPr lang="es-419" sz="1000" b="1" noProof="0" dirty="0" smtClean="0">
                          <a:solidFill>
                            <a:srgbClr val="002060"/>
                          </a:solidFill>
                        </a:rPr>
                        <a:t>Fin del grado inferior (banda) </a:t>
                      </a:r>
                      <a:endParaRPr lang="es-419" sz="1000" b="1" noProof="0" dirty="0">
                        <a:solidFill>
                          <a:srgbClr val="002060"/>
                        </a:solidFill>
                      </a:endParaRPr>
                    </a:p>
                  </a:txBody>
                  <a:tcPr marL="97536" marR="97536" marT="47334" marB="47334" anchor="ctr">
                    <a:solidFill>
                      <a:schemeClr val="bg1">
                        <a:lumMod val="85000"/>
                      </a:schemeClr>
                    </a:solidFill>
                  </a:tcPr>
                </a:tc>
                <a:tc>
                  <a:txBody>
                    <a:bodyPr/>
                    <a:lstStyle/>
                    <a:p>
                      <a:pPr algn="ctr"/>
                      <a:r>
                        <a:rPr lang="es-419" sz="1000" b="1" noProof="0" dirty="0" smtClean="0">
                          <a:solidFill>
                            <a:srgbClr val="002060"/>
                          </a:solidFill>
                        </a:rPr>
                        <a:t>Principio de un grado</a:t>
                      </a:r>
                      <a:r>
                        <a:rPr lang="es-419" sz="1000" b="1" baseline="0" noProof="0" dirty="0" smtClean="0">
                          <a:solidFill>
                            <a:srgbClr val="002060"/>
                          </a:solidFill>
                        </a:rPr>
                        <a:t> </a:t>
                      </a:r>
                      <a:r>
                        <a:rPr lang="es-419" sz="1000" b="1" noProof="0" dirty="0" smtClean="0">
                          <a:solidFill>
                            <a:srgbClr val="002060"/>
                          </a:solidFill>
                        </a:rPr>
                        <a:t>más alto (banda) hasta la mitad </a:t>
                      </a:r>
                      <a:endParaRPr lang="es-419" sz="1000" b="1" noProof="0" dirty="0">
                        <a:solidFill>
                          <a:srgbClr val="002060"/>
                        </a:solidFill>
                      </a:endParaRPr>
                    </a:p>
                  </a:txBody>
                  <a:tcPr marL="97536" marR="97536" marT="47334" marB="47334" anchor="ctr">
                    <a:solidFill>
                      <a:schemeClr val="accent1">
                        <a:lumMod val="20000"/>
                        <a:lumOff val="80000"/>
                      </a:schemeClr>
                    </a:solidFill>
                  </a:tcPr>
                </a:tc>
                <a:tc>
                  <a:txBody>
                    <a:bodyPr/>
                    <a:lstStyle/>
                    <a:p>
                      <a:pPr algn="ctr"/>
                      <a:r>
                        <a:rPr lang="es-419" sz="1000" b="1" noProof="0" dirty="0" smtClean="0">
                          <a:solidFill>
                            <a:srgbClr val="002060"/>
                          </a:solidFill>
                        </a:rPr>
                        <a:t>Fin de un   grado (banda) más alto</a:t>
                      </a:r>
                      <a:endParaRPr lang="es-419" sz="1000" b="1" noProof="0" dirty="0">
                        <a:solidFill>
                          <a:srgbClr val="002060"/>
                        </a:solidFill>
                      </a:endParaRPr>
                    </a:p>
                  </a:txBody>
                  <a:tcPr marL="97536" marR="97536" marT="47334" marB="47334" anchor="ctr">
                    <a:solidFill>
                      <a:schemeClr val="accent1">
                        <a:lumMod val="40000"/>
                        <a:lumOff val="60000"/>
                      </a:schemeClr>
                    </a:solidFill>
                  </a:tcPr>
                </a:tc>
                <a:tc>
                  <a:txBody>
                    <a:bodyPr/>
                    <a:lstStyle/>
                    <a:p>
                      <a:pPr algn="ctr"/>
                      <a:r>
                        <a:rPr lang="es-419" sz="1000" b="1" noProof="0" dirty="0" smtClean="0">
                          <a:solidFill>
                            <a:srgbClr val="002060"/>
                          </a:solidFill>
                        </a:rPr>
                        <a:t>No es adecuado</a:t>
                      </a:r>
                      <a:r>
                        <a:rPr lang="es-419" sz="1000" b="1" baseline="0" noProof="0" dirty="0" smtClean="0">
                          <a:solidFill>
                            <a:srgbClr val="002060"/>
                          </a:solidFill>
                        </a:rPr>
                        <a:t> para banda</a:t>
                      </a:r>
                      <a:endParaRPr lang="es-419" sz="1000" b="1" noProof="0" dirty="0">
                        <a:solidFill>
                          <a:srgbClr val="002060"/>
                        </a:solidFill>
                      </a:endParaRPr>
                    </a:p>
                  </a:txBody>
                  <a:tcPr marL="97536" marR="97536" marT="47334" marB="47334" anchor="ctr">
                    <a:solidFill>
                      <a:schemeClr val="accent6">
                        <a:lumMod val="20000"/>
                        <a:lumOff val="80000"/>
                      </a:schemeClr>
                    </a:solidFill>
                  </a:tcPr>
                </a:tc>
              </a:tr>
              <a:tr h="410225">
                <a:tc>
                  <a:txBody>
                    <a:bodyPr/>
                    <a:lstStyle/>
                    <a:p>
                      <a:r>
                        <a:rPr lang="es-419" sz="1000" noProof="0" dirty="0" smtClean="0">
                          <a:solidFill>
                            <a:srgbClr val="002060"/>
                          </a:solidFill>
                        </a:rPr>
                        <a:t>Propósito/significado</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Estructura</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Claridad del lenguaje</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Lenguaje </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Ubicación general</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10080" y="5715000"/>
            <a:ext cx="4876800" cy="1818041"/>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grpSp>
      <p:sp>
        <p:nvSpPr>
          <p:cNvPr id="27" name="Rectangle 26"/>
          <p:cNvSpPr/>
          <p:nvPr/>
        </p:nvSpPr>
        <p:spPr>
          <a:xfrm>
            <a:off x="3537367" y="9667676"/>
            <a:ext cx="2993062" cy="230832"/>
          </a:xfrm>
          <a:prstGeom prst="rect">
            <a:avLst/>
          </a:prstGeom>
        </p:spPr>
        <p:txBody>
          <a:bodyPr wrap="square">
            <a:spAutoFit/>
          </a:bodyPr>
          <a:lstStyle/>
          <a:p>
            <a:r>
              <a:rPr lang="en-US" sz="900" dirty="0"/>
              <a:t>Rev. Control:  07/01/15 – OSP and S. Richmond</a:t>
            </a:r>
          </a:p>
        </p:txBody>
      </p:sp>
      <p:sp>
        <p:nvSpPr>
          <p:cNvPr id="5" name="TextBox 4"/>
          <p:cNvSpPr txBox="1"/>
          <p:nvPr/>
        </p:nvSpPr>
        <p:spPr>
          <a:xfrm>
            <a:off x="1055370" y="8623616"/>
            <a:ext cx="5577840" cy="400110"/>
          </a:xfrm>
          <a:prstGeom prst="rect">
            <a:avLst/>
          </a:prstGeom>
          <a:noFill/>
        </p:spPr>
        <p:txBody>
          <a:bodyPr wrap="square" rtlCol="0">
            <a:spAutoFit/>
          </a:bodyPr>
          <a:lstStyle/>
          <a:p>
            <a:pPr algn="ctr"/>
            <a:r>
              <a:rPr lang="en-US" sz="1000" b="1" dirty="0" smtClean="0">
                <a:solidFill>
                  <a:schemeClr val="tx2"/>
                </a:solidFill>
              </a:rPr>
              <a:t>Para </a:t>
            </a:r>
            <a:r>
              <a:rPr lang="en-US" sz="1000" b="1" dirty="0" err="1" smtClean="0">
                <a:solidFill>
                  <a:schemeClr val="tx2"/>
                </a:solidFill>
              </a:rPr>
              <a:t>ver</a:t>
            </a:r>
            <a:r>
              <a:rPr lang="en-US" sz="1000" b="1" dirty="0" smtClean="0">
                <a:solidFill>
                  <a:schemeClr val="tx2"/>
                </a:solidFill>
              </a:rPr>
              <a:t> </a:t>
            </a:r>
            <a:r>
              <a:rPr lang="en-US" sz="1000" b="1" dirty="0" err="1" smtClean="0">
                <a:solidFill>
                  <a:schemeClr val="tx2"/>
                </a:solidFill>
              </a:rPr>
              <a:t>más</a:t>
            </a:r>
            <a:r>
              <a:rPr lang="en-US" sz="1000" b="1" dirty="0" smtClean="0">
                <a:solidFill>
                  <a:schemeClr val="tx2"/>
                </a:solidFill>
              </a:rPr>
              <a:t> </a:t>
            </a:r>
            <a:r>
              <a:rPr lang="en-US" sz="1000" b="1" dirty="0" err="1" smtClean="0">
                <a:solidFill>
                  <a:schemeClr val="tx2"/>
                </a:solidFill>
              </a:rPr>
              <a:t>detalles</a:t>
            </a:r>
            <a:r>
              <a:rPr lang="en-US" sz="1000" b="1" dirty="0" smtClean="0">
                <a:solidFill>
                  <a:schemeClr val="tx2"/>
                </a:solidFill>
              </a:rPr>
              <a:t> </a:t>
            </a:r>
            <a:r>
              <a:rPr lang="en-US" sz="1000" b="1" dirty="0" err="1" smtClean="0">
                <a:solidFill>
                  <a:schemeClr val="tx2"/>
                </a:solidFill>
              </a:rPr>
              <a:t>sobre</a:t>
            </a:r>
            <a:r>
              <a:rPr lang="en-US" sz="1000" b="1" dirty="0" smtClean="0">
                <a:solidFill>
                  <a:schemeClr val="tx2"/>
                </a:solidFill>
              </a:rPr>
              <a:t> </a:t>
            </a:r>
            <a:r>
              <a:rPr lang="en-US" sz="1000" b="1" dirty="0" err="1" smtClean="0">
                <a:solidFill>
                  <a:schemeClr val="tx2"/>
                </a:solidFill>
              </a:rPr>
              <a:t>cada</a:t>
            </a:r>
            <a:r>
              <a:rPr lang="en-US" sz="1000" b="1" dirty="0" smtClean="0">
                <a:solidFill>
                  <a:schemeClr val="tx2"/>
                </a:solidFill>
              </a:rPr>
              <a:t> </a:t>
            </a:r>
            <a:r>
              <a:rPr lang="en-US" sz="1000" b="1" dirty="0" err="1" smtClean="0">
                <a:solidFill>
                  <a:schemeClr val="tx2"/>
                </a:solidFill>
              </a:rPr>
              <a:t>una</a:t>
            </a:r>
            <a:r>
              <a:rPr lang="en-US" sz="1000" b="1" dirty="0" smtClean="0">
                <a:solidFill>
                  <a:schemeClr val="tx2"/>
                </a:solidFill>
              </a:rPr>
              <a:t> de </a:t>
            </a:r>
            <a:r>
              <a:rPr lang="en-US" sz="1000" b="1" dirty="0" err="1" smtClean="0">
                <a:solidFill>
                  <a:schemeClr val="tx2"/>
                </a:solidFill>
              </a:rPr>
              <a:t>las</a:t>
            </a:r>
            <a:r>
              <a:rPr lang="en-US" sz="1000" b="1" dirty="0" smtClean="0">
                <a:solidFill>
                  <a:schemeClr val="tx2"/>
                </a:solidFill>
              </a:rPr>
              <a:t> </a:t>
            </a:r>
            <a:r>
              <a:rPr lang="en-US" sz="1000" b="1" dirty="0" err="1" smtClean="0">
                <a:solidFill>
                  <a:schemeClr val="tx2"/>
                </a:solidFill>
              </a:rPr>
              <a:t>medidas</a:t>
            </a:r>
            <a:r>
              <a:rPr lang="en-US" sz="1000" b="1" dirty="0" smtClean="0">
                <a:solidFill>
                  <a:schemeClr val="tx2"/>
                </a:solidFill>
              </a:rPr>
              <a:t> </a:t>
            </a:r>
            <a:r>
              <a:rPr lang="en-US" sz="1000" b="1" dirty="0" err="1" smtClean="0">
                <a:solidFill>
                  <a:schemeClr val="tx2"/>
                </a:solidFill>
              </a:rPr>
              <a:t>cualitativas</a:t>
            </a:r>
            <a:r>
              <a:rPr lang="en-US" sz="1000" b="1" dirty="0" smtClean="0">
                <a:solidFill>
                  <a:schemeClr val="tx2"/>
                </a:solidFill>
              </a:rPr>
              <a:t>, favor de </a:t>
            </a:r>
            <a:r>
              <a:rPr lang="en-US" sz="1000" b="1" dirty="0" err="1" smtClean="0">
                <a:solidFill>
                  <a:schemeClr val="tx2"/>
                </a:solidFill>
              </a:rPr>
              <a:t>ir</a:t>
            </a:r>
            <a:r>
              <a:rPr lang="en-US" sz="1000" b="1" dirty="0" smtClean="0">
                <a:solidFill>
                  <a:schemeClr val="tx2"/>
                </a:solidFill>
              </a:rPr>
              <a:t> a la </a:t>
            </a:r>
            <a:r>
              <a:rPr lang="en-US" sz="1000" b="1" dirty="0" err="1" smtClean="0">
                <a:solidFill>
                  <a:schemeClr val="tx2"/>
                </a:solidFill>
              </a:rPr>
              <a:t>diapositiva</a:t>
            </a:r>
            <a:r>
              <a:rPr lang="en-US" sz="1000" b="1" dirty="0" smtClean="0">
                <a:solidFill>
                  <a:schemeClr val="tx2"/>
                </a:solidFill>
              </a:rPr>
              <a:t> 6 de:</a:t>
            </a:r>
          </a:p>
          <a:p>
            <a:pPr algn="ctr"/>
            <a:r>
              <a:rPr lang="en-US" sz="1000" dirty="0" smtClean="0"/>
              <a:t> </a:t>
            </a:r>
            <a:r>
              <a:rPr lang="en-US" sz="1000" b="1" dirty="0">
                <a:solidFill>
                  <a:srgbClr val="002060"/>
                </a:solidFill>
                <a:hlinkClick r:id="rId2"/>
              </a:rPr>
              <a:t>http://www.corestandards.org/assets/Appendix_A.pdf</a:t>
            </a:r>
            <a:endParaRPr lang="es-419" sz="1000" dirty="0"/>
          </a:p>
        </p:txBody>
      </p:sp>
    </p:spTree>
    <p:extLst>
      <p:ext uri="{BB962C8B-B14F-4D97-AF65-F5344CB8AC3E}">
        <p14:creationId xmlns:p14="http://schemas.microsoft.com/office/powerpoint/2010/main" val="401727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637" y="306569"/>
            <a:ext cx="6865257" cy="8803436"/>
          </a:xfrm>
          <a:prstGeom prst="rect">
            <a:avLst/>
          </a:prstGeom>
          <a:noFill/>
        </p:spPr>
        <p:txBody>
          <a:bodyPr wrap="square" rtlCol="0">
            <a:spAutoFit/>
          </a:bodyPr>
          <a:lstStyle/>
          <a:p>
            <a:pPr algn="ctr"/>
            <a:r>
              <a:rPr lang="es-419" sz="1578" b="1" u="sng" dirty="0"/>
              <a:t>Pre-evaluación y Progresiones de aprendizaje</a:t>
            </a:r>
          </a:p>
          <a:p>
            <a:pPr algn="ctr"/>
            <a:endParaRPr lang="es-419" sz="1100" b="1" u="sng" dirty="0"/>
          </a:p>
          <a:p>
            <a:r>
              <a:rPr lang="es-419" sz="1183" dirty="0"/>
              <a:t>Las </a:t>
            </a:r>
            <a:r>
              <a:rPr lang="es-419" sz="1183" b="1" u="sng" dirty="0"/>
              <a:t>pre-evaluaciones</a:t>
            </a:r>
            <a:r>
              <a:rPr lang="es-419" sz="1183" dirty="0"/>
              <a:t> son particularmente únicas.</a:t>
            </a:r>
          </a:p>
          <a:p>
            <a:endParaRPr lang="es-419" sz="789" dirty="0"/>
          </a:p>
          <a:p>
            <a:r>
              <a:rPr lang="es-419" sz="1183" dirty="0"/>
              <a:t>Ellas miden el progreso </a:t>
            </a:r>
            <a:r>
              <a:rPr lang="es-419" sz="1183" b="1" i="1" u="sng" dirty="0">
                <a:effectLst>
                  <a:outerShdw blurRad="38100" dist="38100" dir="2700000" algn="tl">
                    <a:srgbClr val="000000">
                      <a:alpha val="43137"/>
                    </a:srgbClr>
                  </a:outerShdw>
                </a:effectLst>
              </a:rPr>
              <a:t>hacia un estándar. </a:t>
            </a:r>
          </a:p>
          <a:p>
            <a:endParaRPr lang="es-419" sz="789" dirty="0"/>
          </a:p>
          <a:p>
            <a:r>
              <a:rPr lang="es-419" sz="1183" dirty="0"/>
              <a:t>Diferentes a los </a:t>
            </a:r>
            <a:r>
              <a:rPr lang="es-419" sz="1183" dirty="0" smtClean="0"/>
              <a:t>CFAs </a:t>
            </a:r>
            <a:r>
              <a:rPr lang="es-419" sz="1183" dirty="0"/>
              <a:t>(</a:t>
            </a:r>
            <a:r>
              <a:rPr lang="es-419" sz="1183" b="1" i="1" u="sng" dirty="0"/>
              <a:t>C</a:t>
            </a:r>
            <a:r>
              <a:rPr lang="es-419" sz="1183" i="1" dirty="0"/>
              <a:t>ommon </a:t>
            </a:r>
            <a:r>
              <a:rPr lang="es-419" sz="1183" b="1" i="1" u="sng" dirty="0"/>
              <a:t>F</a:t>
            </a:r>
            <a:r>
              <a:rPr lang="es-419" sz="1183" i="1" dirty="0"/>
              <a:t>ormative </a:t>
            </a:r>
            <a:r>
              <a:rPr lang="es-419" sz="1183" b="1" i="1" u="sng" dirty="0"/>
              <a:t>A</a:t>
            </a:r>
            <a:r>
              <a:rPr lang="es-419" sz="1183" i="1" dirty="0"/>
              <a:t>ssessments</a:t>
            </a:r>
            <a:r>
              <a:rPr lang="es-419" sz="1183" dirty="0"/>
              <a:t>) que miden el dominio del estándar, las pre-evaluaciones son más como un panorama de las fortalezas  y las deficiencias del estudiante, que miden las destrezas y conceptos que este necesita </a:t>
            </a:r>
            <a:r>
              <a:rPr lang="es-419" sz="1183" b="1" i="1" dirty="0"/>
              <a:t>a lo largo del camino </a:t>
            </a:r>
            <a:r>
              <a:rPr lang="es-419" sz="1183" dirty="0"/>
              <a:t>para poder alcanzar el dominio del estándar.</a:t>
            </a:r>
          </a:p>
          <a:p>
            <a:endParaRPr lang="es-419" sz="1183" dirty="0"/>
          </a:p>
          <a:p>
            <a:endParaRPr lang="es-419" sz="1183" dirty="0"/>
          </a:p>
          <a:p>
            <a:endParaRPr lang="es-419" sz="1183"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183" dirty="0"/>
          </a:p>
          <a:p>
            <a:endParaRPr lang="es-419" sz="1183" dirty="0"/>
          </a:p>
          <a:p>
            <a:endParaRPr lang="es-419" sz="1183" dirty="0"/>
          </a:p>
          <a:p>
            <a:endParaRPr lang="es-419" sz="1183" dirty="0"/>
          </a:p>
          <a:p>
            <a:r>
              <a:rPr lang="es-419" sz="1183" dirty="0"/>
              <a:t>¿Qué hay de una post evaluación? No existe una post-evaluación estandarizada.</a:t>
            </a:r>
          </a:p>
          <a:p>
            <a:r>
              <a:rPr lang="es-419" sz="1183" dirty="0"/>
              <a:t>La verdadera medida de cómo los estudiantes están trabajando </a:t>
            </a:r>
            <a:r>
              <a:rPr lang="es-419" sz="1183" b="1" i="1" dirty="0"/>
              <a:t>a lo largo del camino</a:t>
            </a:r>
            <a:r>
              <a:rPr lang="es-419" sz="1183" dirty="0"/>
              <a:t>, se evalúa en el salón de clases durante la instrucción y la evaluación formativa en el salón. Por esta razón los </a:t>
            </a:r>
            <a:r>
              <a:rPr lang="es-419" sz="1183" dirty="0" err="1"/>
              <a:t>CFAs</a:t>
            </a:r>
            <a:r>
              <a:rPr lang="es-419" sz="1183" dirty="0"/>
              <a:t> no se llaman post evaluaciones. Los </a:t>
            </a:r>
            <a:r>
              <a:rPr lang="es-419" sz="1183" dirty="0" err="1"/>
              <a:t>CFAs</a:t>
            </a:r>
            <a:r>
              <a:rPr lang="es-419" sz="1183" dirty="0"/>
              <a:t> miden el </a:t>
            </a:r>
            <a:r>
              <a:rPr lang="es-419" sz="1183" b="1" i="1" dirty="0"/>
              <a:t>objetivo final</a:t>
            </a:r>
            <a:r>
              <a:rPr lang="es-419" sz="1183" dirty="0"/>
              <a:t>, o el dominio del estándar. Sin embargo, sin las pre-evaluaciones, ¿cómo sabríamos en qué enfocar nuestra instrucción a través de cada trimestre?</a:t>
            </a:r>
          </a:p>
          <a:p>
            <a:endParaRPr lang="es-419" sz="789" dirty="0"/>
          </a:p>
          <a:p>
            <a:r>
              <a:rPr lang="es-419" sz="1183" b="1" u="sng" dirty="0"/>
              <a:t>Progresiones de aprendizaje: </a:t>
            </a:r>
            <a:r>
              <a:rPr lang="es-419" sz="1183" dirty="0"/>
              <a:t>son el conjunto predicho de destrezas necesarias para poder completar la demanda de la tarea requerida de cada estándar. Las progresiones de aprendizaje fueron alineadas a la matriz </a:t>
            </a:r>
            <a:r>
              <a:rPr lang="es-419" sz="1183" dirty="0" err="1"/>
              <a:t>Hess</a:t>
            </a:r>
            <a:r>
              <a:rPr lang="es-419" sz="1183" dirty="0"/>
              <a:t> </a:t>
            </a:r>
            <a:r>
              <a:rPr lang="es-419" sz="1183" b="1" i="1" u="sng" dirty="0" err="1"/>
              <a:t>Cognitive</a:t>
            </a:r>
            <a:r>
              <a:rPr lang="es-419" sz="1183" b="1" i="1" u="sng" dirty="0"/>
              <a:t> Rigor </a:t>
            </a:r>
            <a:r>
              <a:rPr lang="es-419" sz="1183" b="1" i="1" u="sng" dirty="0" err="1"/>
              <a:t>Matrix</a:t>
            </a:r>
            <a:r>
              <a:rPr lang="es-419" sz="1183" b="1" i="1" u="sng" dirty="0"/>
              <a:t>.</a:t>
            </a:r>
          </a:p>
          <a:p>
            <a:endParaRPr lang="es-419" sz="789" dirty="0"/>
          </a:p>
          <a:p>
            <a:r>
              <a:rPr lang="es-419" sz="1183" dirty="0"/>
              <a:t>Las pre-evaluaciones miden el dominio del estudiante, que se indican en los recuadros morados (puntos de ajuste). Estos puntos son tareas que nos permiten ajustar la instrucción basada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es-419" sz="789" dirty="0"/>
          </a:p>
          <a:p>
            <a:r>
              <a:rPr lang="es-419" sz="1183" dirty="0"/>
              <a:t>Hay una lista de cotejo de las Progresiones de aprendizaje en lectura para cada estándar en cada grado,  que se puede utilizar para monitorear el progreso. Está disponible en: </a:t>
            </a:r>
            <a:endParaRPr lang="es-419" sz="1183" dirty="0" smtClean="0"/>
          </a:p>
          <a:p>
            <a:endParaRPr lang="es-419" sz="1183" dirty="0">
              <a:hlinkClick r:id="rId3"/>
            </a:endParaRPr>
          </a:p>
          <a:p>
            <a:pPr algn="ctr"/>
            <a:r>
              <a:rPr lang="es-419" sz="1183" dirty="0" smtClean="0">
                <a:hlinkClick r:id="rId3"/>
              </a:rPr>
              <a:t>http</a:t>
            </a:r>
            <a:r>
              <a:rPr lang="es-419" sz="1183" dirty="0">
                <a:hlinkClick r:id="rId3"/>
              </a:rPr>
              <a:t>://</a:t>
            </a:r>
            <a:r>
              <a:rPr lang="es-419" sz="1183" dirty="0" smtClean="0">
                <a:hlinkClick r:id="rId3"/>
              </a:rPr>
              <a:t>sresource.homestead.com/Grade-4.html</a:t>
            </a:r>
            <a:endParaRPr lang="es-419" sz="1183" dirty="0"/>
          </a:p>
          <a:p>
            <a:endParaRPr lang="es-419" sz="1183" dirty="0"/>
          </a:p>
        </p:txBody>
      </p:sp>
      <p:graphicFrame>
        <p:nvGraphicFramePr>
          <p:cNvPr id="20" name="Table 19"/>
          <p:cNvGraphicFramePr>
            <a:graphicFrameLocks noGrp="1"/>
          </p:cNvGraphicFramePr>
          <p:nvPr>
            <p:extLst/>
          </p:nvPr>
        </p:nvGraphicFramePr>
        <p:xfrm>
          <a:off x="453571" y="3029952"/>
          <a:ext cx="6780440" cy="2056384"/>
        </p:xfrm>
        <a:graphic>
          <a:graphicData uri="http://schemas.openxmlformats.org/drawingml/2006/table">
            <a:tbl>
              <a:tblPr firstRow="1" firstCol="1" bandRow="1"/>
              <a:tblGrid>
                <a:gridCol w="814917"/>
                <a:gridCol w="920608"/>
                <a:gridCol w="890517"/>
                <a:gridCol w="730463"/>
                <a:gridCol w="796798"/>
                <a:gridCol w="706166"/>
                <a:gridCol w="728921"/>
                <a:gridCol w="119205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208" marR="3420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4208" marR="3420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en clase.</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
        <p:nvSpPr>
          <p:cNvPr id="28" name="Rectangle 27"/>
          <p:cNvSpPr/>
          <p:nvPr/>
        </p:nvSpPr>
        <p:spPr>
          <a:xfrm>
            <a:off x="2096590" y="7941491"/>
            <a:ext cx="2794000" cy="259174"/>
          </a:xfrm>
          <a:prstGeom prst="rect">
            <a:avLst/>
          </a:prstGeom>
        </p:spPr>
        <p:txBody>
          <a:bodyPr wrap="square">
            <a:spAutoFit/>
          </a:bodyPr>
          <a:lstStyle/>
          <a:p>
            <a:endParaRPr lang="en-US" sz="1084" dirty="0"/>
          </a:p>
        </p:txBody>
      </p:sp>
      <p:grpSp>
        <p:nvGrpSpPr>
          <p:cNvPr id="3" name="Group 2"/>
          <p:cNvGrpSpPr/>
          <p:nvPr/>
        </p:nvGrpSpPr>
        <p:grpSpPr>
          <a:xfrm>
            <a:off x="282954" y="1937440"/>
            <a:ext cx="7222664" cy="1060748"/>
            <a:chOff x="215458" y="1762005"/>
            <a:chExt cx="6894361" cy="1026915"/>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83" dirty="0">
                    <a:solidFill>
                      <a:schemeClr val="tx1"/>
                    </a:solidFill>
                  </a:rPr>
                  <a:t>Ejemplo de una </a:t>
                </a:r>
                <a:r>
                  <a:rPr lang="es-419" sz="1183" b="1" i="1" dirty="0">
                    <a:solidFill>
                      <a:schemeClr val="tx1"/>
                    </a:solidFill>
                  </a:rPr>
                  <a:t>Progresión de aprendizaje  </a:t>
                </a:r>
                <a:r>
                  <a:rPr lang="es-419" sz="1183">
                    <a:solidFill>
                      <a:schemeClr val="tx1"/>
                    </a:solidFill>
                  </a:rPr>
                  <a:t>para </a:t>
                </a:r>
                <a:r>
                  <a:rPr lang="es-419" sz="1183" smtClean="0">
                    <a:solidFill>
                      <a:schemeClr val="tx1"/>
                    </a:solidFill>
                  </a:rPr>
                  <a:t>RL.2.1</a:t>
                </a:r>
                <a:endParaRPr lang="es-419" sz="1183" dirty="0">
                  <a:solidFill>
                    <a:schemeClr val="tx1"/>
                  </a:solidFill>
                </a:endParaRPr>
              </a:p>
              <a:p>
                <a:pPr algn="ctr"/>
                <a:r>
                  <a:rPr lang="es-419" sz="1183" dirty="0">
                    <a:solidFill>
                      <a:schemeClr val="tx1"/>
                    </a:solidFill>
                  </a:rPr>
                  <a:t>Las pre-evaluaciones miden los </a:t>
                </a:r>
                <a:r>
                  <a:rPr lang="es-419" sz="1183" b="1" i="1" dirty="0">
                    <a:solidFill>
                      <a:schemeClr val="tx1"/>
                    </a:solidFill>
                  </a:rPr>
                  <a:t>puntos</a:t>
                </a:r>
                <a:r>
                  <a:rPr lang="es-419" sz="1183" dirty="0">
                    <a:solidFill>
                      <a:schemeClr val="tx1"/>
                    </a:solidFill>
                  </a:rPr>
                  <a:t> </a:t>
                </a:r>
                <a:r>
                  <a:rPr lang="es-419" sz="1183" b="1" i="1" dirty="0">
                    <a:solidFill>
                      <a:schemeClr val="tx1"/>
                    </a:solidFill>
                  </a:rPr>
                  <a:t>de ajuste </a:t>
                </a:r>
                <a:r>
                  <a:rPr lang="es-419" sz="1183" dirty="0">
                    <a:solidFill>
                      <a:schemeClr val="tx1"/>
                    </a:solidFill>
                  </a:rPr>
                  <a:t>que aparecen en morado</a:t>
                </a: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82" b="1" dirty="0">
                    <a:solidFill>
                      <a:schemeClr val="tx1"/>
                    </a:solidFill>
                  </a:rPr>
                  <a:t>  CFA</a:t>
                </a:r>
              </a:p>
              <a:p>
                <a:r>
                  <a:rPr lang="en-US" sz="1084" dirty="0">
                    <a:solidFill>
                      <a:schemeClr val="tx1"/>
                    </a:solidFill>
                  </a:rPr>
                  <a:t>RL.2.2.1 </a:t>
                </a:r>
                <a:r>
                  <a:rPr lang="es-419" sz="943" dirty="0">
                    <a:solidFill>
                      <a:schemeClr val="tx1"/>
                    </a:solidFill>
                  </a:rPr>
                  <a:t>evaluación del estándar a nivel de grado</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48" dirty="0">
                    <a:solidFill>
                      <a:schemeClr val="tx1"/>
                    </a:solidFill>
                  </a:rPr>
                  <a:t>Después de haber dado  la pre-evaluación, las progresiones de aprendizaje proporcionan tareas de evaluación </a:t>
                </a:r>
                <a:r>
                  <a:rPr lang="es-419" sz="1048" b="1" i="1" dirty="0">
                    <a:solidFill>
                      <a:schemeClr val="tx1"/>
                    </a:solidFill>
                  </a:rPr>
                  <a:t>por debajo y cerca del nivel del grado a través de cada trimestre</a:t>
                </a:r>
                <a:r>
                  <a:rPr lang="es-419" sz="1048" dirty="0">
                    <a:solidFill>
                      <a:schemeClr val="tx1"/>
                    </a:solidFill>
                  </a:rPr>
                  <a:t>.</a:t>
                </a: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90" b="1" dirty="0">
                  <a:solidFill>
                    <a:schemeClr val="tx1"/>
                  </a:solidFill>
                  <a:effectLst>
                    <a:outerShdw blurRad="38100" dist="38100" dir="2700000" algn="tl">
                      <a:srgbClr val="000000">
                        <a:alpha val="43137"/>
                      </a:srgbClr>
                    </a:outerShdw>
                  </a:effectLst>
                </a:rPr>
                <a:t>Comienzo del trimestre</a:t>
              </a: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Al final del trimestre</a:t>
              </a:r>
            </a:p>
          </p:txBody>
        </p:sp>
      </p:grpSp>
      <p:sp>
        <p:nvSpPr>
          <p:cNvPr id="21" name="Rounded Rectangle 20"/>
          <p:cNvSpPr/>
          <p:nvPr/>
        </p:nvSpPr>
        <p:spPr>
          <a:xfrm>
            <a:off x="2819400" y="4876800"/>
            <a:ext cx="1563886" cy="221532"/>
          </a:xfrm>
          <a:prstGeom prst="roundRect">
            <a:avLst>
              <a:gd name="adj" fmla="val 50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effectLst>
                  <a:outerShdw blurRad="38100" dist="38100" dir="2700000" algn="tl">
                    <a:srgbClr val="000000">
                      <a:alpha val="43137"/>
                    </a:srgbClr>
                  </a:outerShdw>
                </a:effectLst>
              </a:rPr>
              <a:t>Durante el </a:t>
            </a:r>
            <a:r>
              <a:rPr lang="en-US" sz="900" b="1" dirty="0" err="1" smtClean="0">
                <a:solidFill>
                  <a:schemeClr val="tx1"/>
                </a:solidFill>
                <a:effectLst>
                  <a:outerShdw blurRad="38100" dist="38100" dir="2700000" algn="tl">
                    <a:srgbClr val="000000">
                      <a:alpha val="43137"/>
                    </a:srgbClr>
                  </a:outerShdw>
                </a:effectLst>
              </a:rPr>
              <a:t>trimestre</a:t>
            </a:r>
            <a:endParaRPr lang="en-US" sz="9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0343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321177367"/>
              </p:ext>
            </p:extLst>
          </p:nvPr>
        </p:nvGraphicFramePr>
        <p:xfrm>
          <a:off x="152400" y="5593001"/>
          <a:ext cx="7467600" cy="3148440"/>
        </p:xfrm>
        <a:graphic>
          <a:graphicData uri="http://schemas.openxmlformats.org/drawingml/2006/table">
            <a:tbl>
              <a:tblPr firstRow="1" firstCol="1" bandRow="1"/>
              <a:tblGrid>
                <a:gridCol w="609600"/>
                <a:gridCol w="670490"/>
                <a:gridCol w="624910"/>
                <a:gridCol w="609600"/>
                <a:gridCol w="533400"/>
                <a:gridCol w="609600"/>
                <a:gridCol w="685800"/>
                <a:gridCol w="609600"/>
                <a:gridCol w="609600"/>
                <a:gridCol w="685800"/>
                <a:gridCol w="609600"/>
                <a:gridCol w="609600"/>
              </a:tblGrid>
              <a:tr h="148573">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Ce</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ANp</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2306973">
                <a:tc>
                  <a:txBody>
                    <a:bodyPr/>
                    <a:lstStyle/>
                    <a:p>
                      <a:pPr marL="0" marR="0" algn="l">
                        <a:lnSpc>
                          <a:spcPct val="107000"/>
                        </a:lnSpc>
                        <a:spcBef>
                          <a:spcPts val="0"/>
                        </a:spcBef>
                        <a:spcAft>
                          <a:spcPts val="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Recuerda o recuenta los detalles específicos sobre un personaje, ambiente/ escenario o </a:t>
                      </a:r>
                      <a:r>
                        <a:rPr lang="es-CO" sz="800"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aconte</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-cimiento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 un cuento o drama (discutido en clase).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ES" sz="800" i="1" dirty="0">
                          <a:effectLst/>
                          <a:latin typeface="Calibri" panose="020F0502020204030204" pitchFamily="34" charset="0"/>
                          <a:ea typeface="Calibri" panose="020F0502020204030204" pitchFamily="34" charset="0"/>
                          <a:cs typeface="Times New Roman" panose="02020603050405020304" pitchFamily="18" charset="0"/>
                        </a:rPr>
                        <a:t>Define los términos del </a:t>
                      </a:r>
                      <a:r>
                        <a:rPr lang="es-ES" sz="800" i="1"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ES" sz="800" i="1" dirty="0">
                          <a:effectLst/>
                          <a:latin typeface="Calibri" panose="020F0502020204030204" pitchFamily="34" charset="0"/>
                          <a:ea typeface="Calibri" panose="020F0502020204030204" pitchFamily="34" charset="0"/>
                          <a:cs typeface="Times New Roman" panose="02020603050405020304" pitchFamily="18" charset="0"/>
                        </a:rPr>
                        <a:t>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personaje,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s-CO" sz="800"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caracte-rísticas</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del personaje, ambiente</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escenario</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aconte</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-cimientos</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cuento, drama, detalles específicos, </a:t>
                      </a:r>
                      <a:r>
                        <a:rPr lang="es-CO" sz="800"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pensa-mientos</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palabras y acciones.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i="1" u="sng">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Identifica</a:t>
                      </a:r>
                      <a:r>
                        <a:rPr lang="es-CO" sz="8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i="1">
                          <a:effectLst/>
                          <a:latin typeface="Calibri" panose="020F0502020204030204" pitchFamily="34" charset="0"/>
                          <a:ea typeface="Calibri" panose="020F0502020204030204" pitchFamily="34" charset="0"/>
                          <a:cs typeface="Times New Roman" panose="02020603050405020304" pitchFamily="18" charset="0"/>
                        </a:rPr>
                        <a:t> </a:t>
                      </a:r>
                      <a:r>
                        <a:rPr lang="es-CO" sz="8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pensa-mientos, palabras y acciones de un personaje específico.</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i="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Identifica</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i="1" dirty="0">
                          <a:effectLst/>
                          <a:latin typeface="Calibri" panose="020F0502020204030204" pitchFamily="34" charset="0"/>
                          <a:ea typeface="Calibri" panose="020F0502020204030204" pitchFamily="34" charset="0"/>
                          <a:cs typeface="Times New Roman" panose="02020603050405020304" pitchFamily="18" charset="0"/>
                        </a:rPr>
                        <a:t> </a:t>
                      </a:r>
                      <a:r>
                        <a:rPr lang="es-CO" sz="800"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aconteci-mientos</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clave y el </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ambiente/escenario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cada </a:t>
                      </a:r>
                      <a:r>
                        <a:rPr lang="es-CO" sz="800" i="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aconte</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-cimiento en un cuento o drama.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Describe</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(utilizando palabras </a:t>
                      </a:r>
                      <a:r>
                        <a:rPr lang="es-CO" sz="800" b="1" i="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descrip-tivas</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un </a:t>
                      </a:r>
                      <a:r>
                        <a:rPr lang="es-CO" sz="800" b="1" i="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pensa</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-miento, palabras y acciones de un </a:t>
                      </a:r>
                      <a:r>
                        <a:rPr lang="es-CO" sz="800" b="1"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perso</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-naje</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CO" sz="800" b="1" i="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Describe </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utilizan-do </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 lenguaje </a:t>
                      </a:r>
                      <a:r>
                        <a:rPr lang="es-CO" sz="800" b="1"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descrip-tivo</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el </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ambiente / </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escenario en un cuento o drama.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Los </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estudiantes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responden  preguntas con quién, qué, cuándo, dónde o cómo, de contenido profundo y específico acerca de  las </a:t>
                      </a:r>
                      <a:r>
                        <a:rPr lang="es-CO" sz="800"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caracte-rísticas</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un personaje.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Explica cómo o por qué las acciones de un </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personaje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afectan o </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influyen en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 </a:t>
                      </a:r>
                      <a:r>
                        <a:rPr lang="es-CO" sz="800" i="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aconte</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-cimiento.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Localiza a </a:t>
                      </a:r>
                      <a:r>
                        <a:rPr lang="es-CO" sz="800" b="1"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profun-didad</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los detalles específicos de un cuento o drama para apoyar una </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compren-</a:t>
                      </a:r>
                      <a:r>
                        <a:rPr lang="es-CO" sz="800" b="1"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sión</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b="1" i="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implícita</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 un personaje, ambiente/ escenario o </a:t>
                      </a:r>
                      <a:r>
                        <a:rPr lang="es-CO" sz="800" b="1"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aconte</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-cimiento</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Categoriza (grafica o lista) detalles comunes importantes sobre los rasgos de un personaje que </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impactan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 </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influyen en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 desarrollo de un </a:t>
                      </a:r>
                      <a:r>
                        <a:rPr lang="es-CO" sz="800"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aconteci</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-miento</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Cuando se le hacen preguntas sobre un personaje, ambiente</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escenario </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 </a:t>
                      </a:r>
                      <a:r>
                        <a:rPr lang="es-CO" sz="800" b="1"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aconte</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-cimiento</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el estudiante toma detalles específicos del texto como  pruebas de apoyo.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MX" sz="800" b="1" i="1" u="sng" dirty="0">
                          <a:effectLst/>
                          <a:latin typeface="Calibri" panose="020F0502020204030204" pitchFamily="34" charset="0"/>
                          <a:ea typeface="Calibri" panose="020F0502020204030204" pitchFamily="34" charset="0"/>
                          <a:cs typeface="Calibri" panose="020F0502020204030204" pitchFamily="34" charset="0"/>
                        </a:rPr>
                        <a:t>RL.4.3</a:t>
                      </a:r>
                      <a:r>
                        <a:rPr lang="es-MX" sz="800" i="1" dirty="0">
                          <a:effectLst/>
                          <a:latin typeface="Calibri" panose="020F0502020204030204" pitchFamily="34" charset="0"/>
                          <a:ea typeface="Calibri" panose="020F0502020204030204" pitchFamily="34" charset="0"/>
                          <a:cs typeface="Calibri" panose="020F0502020204030204" pitchFamily="34"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Describen en </a:t>
                      </a:r>
                      <a:r>
                        <a:rPr lang="es-MX" sz="800" i="1" dirty="0" err="1" smtClean="0">
                          <a:solidFill>
                            <a:srgbClr val="000000"/>
                          </a:solidFill>
                          <a:effectLst/>
                          <a:latin typeface="Calibri" panose="020F0502020204030204" pitchFamily="34" charset="0"/>
                          <a:ea typeface="Calibri" panose="020F0502020204030204" pitchFamily="34" charset="0"/>
                          <a:cs typeface="Folio Light"/>
                        </a:rPr>
                        <a:t>profun-didad</a:t>
                      </a:r>
                      <a:r>
                        <a:rPr lang="es-MX" sz="800" i="1" dirty="0" smtClean="0">
                          <a:solidFill>
                            <a:srgbClr val="000000"/>
                          </a:solidFill>
                          <a:effectLst/>
                          <a:latin typeface="Calibri" panose="020F0502020204030204" pitchFamily="34" charset="0"/>
                          <a:ea typeface="Calibri" panose="020F0502020204030204" pitchFamily="34" charset="0"/>
                          <a:cs typeface="Folio Light"/>
                        </a:rPr>
                        <a:t> </a:t>
                      </a:r>
                      <a:r>
                        <a:rPr lang="es-MX" sz="800" i="1" dirty="0">
                          <a:solidFill>
                            <a:srgbClr val="000000"/>
                          </a:solidFill>
                          <a:effectLst/>
                          <a:latin typeface="Calibri" panose="020F0502020204030204" pitchFamily="34" charset="0"/>
                          <a:ea typeface="Calibri" panose="020F0502020204030204" pitchFamily="34" charset="0"/>
                          <a:cs typeface="Folio Light"/>
                        </a:rPr>
                        <a:t>un personaje, escenario o </a:t>
                      </a:r>
                      <a:r>
                        <a:rPr lang="es-MX" sz="800" i="1" dirty="0" err="1" smtClean="0">
                          <a:solidFill>
                            <a:srgbClr val="000000"/>
                          </a:solidFill>
                          <a:effectLst/>
                          <a:latin typeface="Calibri" panose="020F0502020204030204" pitchFamily="34" charset="0"/>
                          <a:ea typeface="Calibri" panose="020F0502020204030204" pitchFamily="34" charset="0"/>
                          <a:cs typeface="Folio Light"/>
                        </a:rPr>
                        <a:t>aconte</a:t>
                      </a:r>
                      <a:r>
                        <a:rPr lang="es-MX" sz="800" i="1" dirty="0" smtClean="0">
                          <a:solidFill>
                            <a:srgbClr val="000000"/>
                          </a:solidFill>
                          <a:effectLst/>
                          <a:latin typeface="Calibri" panose="020F0502020204030204" pitchFamily="34" charset="0"/>
                          <a:ea typeface="Calibri" panose="020F0502020204030204" pitchFamily="34" charset="0"/>
                          <a:cs typeface="Folio Light"/>
                        </a:rPr>
                        <a:t>-cimiento </a:t>
                      </a:r>
                      <a:r>
                        <a:rPr lang="es-MX" sz="800" i="1" dirty="0">
                          <a:solidFill>
                            <a:srgbClr val="000000"/>
                          </a:solidFill>
                          <a:effectLst/>
                          <a:latin typeface="Calibri" panose="020F0502020204030204" pitchFamily="34" charset="0"/>
                          <a:ea typeface="Calibri" panose="020F0502020204030204" pitchFamily="34" charset="0"/>
                          <a:cs typeface="Folio Light"/>
                        </a:rPr>
                        <a:t>en un cuento u obra de teatro, basándose en detalles específicos del texto (ejemplo: los </a:t>
                      </a:r>
                      <a:r>
                        <a:rPr lang="es-MX" sz="800" i="1" dirty="0" err="1" smtClean="0">
                          <a:solidFill>
                            <a:srgbClr val="000000"/>
                          </a:solidFill>
                          <a:effectLst/>
                          <a:latin typeface="Calibri" panose="020F0502020204030204" pitchFamily="34" charset="0"/>
                          <a:ea typeface="Calibri" panose="020F0502020204030204" pitchFamily="34" charset="0"/>
                          <a:cs typeface="Folio Light"/>
                        </a:rPr>
                        <a:t>pensa-mientos</a:t>
                      </a:r>
                      <a:r>
                        <a:rPr lang="es-MX" sz="800" i="1" dirty="0">
                          <a:solidFill>
                            <a:srgbClr val="000000"/>
                          </a:solidFill>
                          <a:effectLst/>
                          <a:latin typeface="Calibri" panose="020F0502020204030204" pitchFamily="34" charset="0"/>
                          <a:ea typeface="Calibri" panose="020F0502020204030204" pitchFamily="34" charset="0"/>
                          <a:cs typeface="Folio Light"/>
                        </a:rPr>
                        <a:t>, palabras o acciones de un personaje).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s-419" smtClean="0"/>
              <a:pPr/>
              <a:t>7</a:t>
            </a:fld>
            <a:endParaRPr lang="es-419" dirty="0"/>
          </a:p>
        </p:txBody>
      </p:sp>
      <p:sp>
        <p:nvSpPr>
          <p:cNvPr id="2" name="Rectangle 1"/>
          <p:cNvSpPr/>
          <p:nvPr/>
        </p:nvSpPr>
        <p:spPr>
          <a:xfrm>
            <a:off x="381000" y="296555"/>
            <a:ext cx="7124700" cy="1082198"/>
          </a:xfrm>
          <a:prstGeom prst="rect">
            <a:avLst/>
          </a:prstGeom>
        </p:spPr>
        <p:txBody>
          <a:bodyPr wrap="square" lIns="96371" tIns="48186" rIns="96371" bIns="48186">
            <a:spAutoFit/>
          </a:bodyPr>
          <a:lstStyle/>
          <a:p>
            <a:pPr lvl="0"/>
            <a:r>
              <a:rPr lang="es-419" sz="1600" b="1" dirty="0">
                <a:solidFill>
                  <a:prstClr val="black"/>
                </a:solidFill>
              </a:rPr>
              <a:t>Trimestre uno: </a:t>
            </a:r>
            <a:r>
              <a:rPr lang="es-419" sz="1600" dirty="0">
                <a:solidFill>
                  <a:prstClr val="black"/>
                </a:solidFill>
              </a:rPr>
              <a:t>Progresión de aprendizaje de </a:t>
            </a:r>
            <a:r>
              <a:rPr lang="es-419" sz="1600" b="1" u="sng" dirty="0">
                <a:solidFill>
                  <a:prstClr val="black"/>
                </a:solidFill>
              </a:rPr>
              <a:t>Lectura de Texto Literario  </a:t>
            </a:r>
          </a:p>
          <a:p>
            <a:pPr lvl="0"/>
            <a:r>
              <a:rPr lang="es-419" sz="1600" dirty="0">
                <a:solidFill>
                  <a:prstClr val="black"/>
                </a:solidFill>
              </a:rPr>
              <a:t>En esta pre-evaluación se evalúan las casillas indicadas y resaltadas </a:t>
            </a:r>
            <a:r>
              <a:rPr lang="es-419" sz="1600" b="1" dirty="0">
                <a:solidFill>
                  <a:prstClr val="black"/>
                </a:solidFill>
              </a:rPr>
              <a:t>antes del estándar</a:t>
            </a:r>
            <a:r>
              <a:rPr lang="es-419" sz="1600" dirty="0">
                <a:solidFill>
                  <a:prstClr val="black"/>
                </a:solidFill>
              </a:rPr>
              <a:t>. El estándar como tal se evalúa en el CFA (</a:t>
            </a:r>
            <a:r>
              <a:rPr lang="es-419" sz="1600" i="1" dirty="0" err="1">
                <a:solidFill>
                  <a:prstClr val="black"/>
                </a:solidFill>
              </a:rPr>
              <a:t>Common</a:t>
            </a:r>
            <a:r>
              <a:rPr lang="es-419" sz="1600" i="1" dirty="0">
                <a:solidFill>
                  <a:prstClr val="black"/>
                </a:solidFill>
              </a:rPr>
              <a:t> </a:t>
            </a:r>
            <a:r>
              <a:rPr lang="es-419" sz="1600" i="1" dirty="0" err="1">
                <a:solidFill>
                  <a:prstClr val="black"/>
                </a:solidFill>
              </a:rPr>
              <a:t>Formative</a:t>
            </a:r>
            <a:r>
              <a:rPr lang="es-419" sz="1600" i="1" dirty="0">
                <a:solidFill>
                  <a:prstClr val="black"/>
                </a:solidFill>
              </a:rPr>
              <a:t> </a:t>
            </a:r>
            <a:r>
              <a:rPr lang="es-419" sz="1600" i="1" dirty="0" err="1">
                <a:solidFill>
                  <a:prstClr val="black"/>
                </a:solidFill>
              </a:rPr>
              <a:t>Assessment</a:t>
            </a:r>
            <a:r>
              <a:rPr lang="es-419" sz="1600" dirty="0">
                <a:solidFill>
                  <a:prstClr val="black"/>
                </a:solidFill>
              </a:rPr>
              <a:t>) al final de cada trimestre.</a:t>
            </a:r>
          </a:p>
        </p:txBody>
      </p:sp>
      <p:graphicFrame>
        <p:nvGraphicFramePr>
          <p:cNvPr id="3" name="Table 2"/>
          <p:cNvGraphicFramePr>
            <a:graphicFrameLocks noGrp="1"/>
          </p:cNvGraphicFramePr>
          <p:nvPr>
            <p:extLst>
              <p:ext uri="{D42A27DB-BD31-4B8C-83A1-F6EECF244321}">
                <p14:modId xmlns:p14="http://schemas.microsoft.com/office/powerpoint/2010/main" val="1781137149"/>
              </p:ext>
            </p:extLst>
          </p:nvPr>
        </p:nvGraphicFramePr>
        <p:xfrm>
          <a:off x="304799" y="1440315"/>
          <a:ext cx="7200901" cy="1989074"/>
        </p:xfrm>
        <a:graphic>
          <a:graphicData uri="http://schemas.openxmlformats.org/drawingml/2006/table">
            <a:tbl>
              <a:tblPr firstRow="1" firstCol="1" bandRow="1"/>
              <a:tblGrid>
                <a:gridCol w="609601"/>
                <a:gridCol w="914400"/>
                <a:gridCol w="685800"/>
                <a:gridCol w="998517"/>
                <a:gridCol w="1211283"/>
                <a:gridCol w="762000"/>
                <a:gridCol w="685800"/>
                <a:gridCol w="609600"/>
                <a:gridCol w="723900"/>
              </a:tblGrid>
              <a:tr h="126294">
                <a:tc>
                  <a:txBody>
                    <a:bodyPr/>
                    <a:lstStyle/>
                    <a:p>
                      <a:pPr marL="0" marR="0" algn="ctr">
                        <a:lnSpc>
                          <a:spcPct val="107000"/>
                        </a:lnSpc>
                        <a:spcBef>
                          <a:spcPts val="0"/>
                        </a:spcBef>
                        <a:spcAft>
                          <a:spcPts val="0"/>
                        </a:spcAft>
                      </a:pPr>
                      <a:r>
                        <a:rPr lang="en-US" sz="9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1 - </a:t>
                      </a:r>
                      <a:r>
                        <a:rPr lang="en-US" sz="900" b="1" i="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Ka</a:t>
                      </a:r>
                      <a:endParaRPr lang="es-419"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9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1 - Kc</a:t>
                      </a:r>
                      <a:endParaRPr lang="es-419"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9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1 - Cd</a:t>
                      </a:r>
                      <a:endParaRPr lang="es-419"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9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1 - Cf</a:t>
                      </a:r>
                      <a:endParaRPr lang="es-419"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9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2 - Ch</a:t>
                      </a:r>
                      <a:endParaRPr lang="es-419"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9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2 - Ci</a:t>
                      </a:r>
                      <a:endParaRPr lang="es-419"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9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2 - Cj</a:t>
                      </a:r>
                      <a:endParaRPr lang="es-419"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9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2 - Cl</a:t>
                      </a:r>
                      <a:endParaRPr lang="es-419"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9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Estándar</a:t>
                      </a:r>
                      <a:endParaRPr lang="es-419"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600311">
                <a:tc>
                  <a:txBody>
                    <a:bodyPr/>
                    <a:lstStyle/>
                    <a:p>
                      <a:pPr marL="0" marR="0" algn="l">
                        <a:lnSpc>
                          <a:spcPct val="107000"/>
                        </a:lnSpc>
                        <a:spcBef>
                          <a:spcPts val="0"/>
                        </a:spcBef>
                        <a:spcAft>
                          <a:spcPts val="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Recuerda o se refiere a los detalles o ejemplos concretos en un texto cuando se le pregunta.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Define - entiende el significado de las palabras/términos del </a:t>
                      </a:r>
                      <a:r>
                        <a:rPr lang="es-CO" sz="800" i="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Lenguaje Académico Estándar</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detalles, ejemplos, referir, explícito, inferir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Identifica o describe: personaje, ambiente/escenario, acontecimientos clave y  conflicto, en un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Responde a las preguntas quién, qué, cuándo, dónde y cómo que se refieren a detalles o ejemplos encontrados de forma explícita en el texto (se centran en elementos </a:t>
                      </a:r>
                      <a:r>
                        <a:rPr lang="es-CO" sz="800" b="1" i="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literarios</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s-419"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1200"/>
                        </a:spcAft>
                      </a:pPr>
                      <a:r>
                        <a:rPr lang="es-ES" sz="800" i="1"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120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Hace o responde preguntas sobre detalles en un texto (demostrando la comprensión de que  los detalles y ejemplos pueden proporcionar información encontrada explícitamente en el texto</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120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Resume el texto utilizando detalles clave (para mostrar  su comprensión de los detalles clave</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0" marR="0" algn="l">
                        <a:lnSpc>
                          <a:spcPct val="107000"/>
                        </a:lnSpc>
                        <a:spcBef>
                          <a:spcPts val="0"/>
                        </a:spcBef>
                        <a:spcAft>
                          <a:spcPts val="1200"/>
                        </a:spcAft>
                      </a:pPr>
                      <a:r>
                        <a:rPr lang="es-CO" sz="800" b="1" i="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SELECCIÓN MÚLTIPLE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120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Hace inferencias básicas (no demasiado implícitas) utilizando detalles y ejemplos del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effectLst/>
                          <a:latin typeface="Calibri" panose="020F0502020204030204" pitchFamily="34" charset="0"/>
                          <a:ea typeface="Calibri" panose="020F0502020204030204" pitchFamily="34" charset="0"/>
                          <a:cs typeface="Helvetica" panose="020B0604020202020204" pitchFamily="34" charset="0"/>
                        </a:rPr>
                        <a:t>Hace  y explica inferencias del texto utilizando detalles clave y ejemplos como evidencia</a:t>
                      </a:r>
                      <a:r>
                        <a:rPr lang="es-CO" sz="800" b="1" i="1" dirty="0" smtClean="0">
                          <a:effectLst/>
                          <a:latin typeface="Calibri" panose="020F0502020204030204" pitchFamily="34" charset="0"/>
                          <a:ea typeface="Calibri" panose="020F0502020204030204" pitchFamily="34" charset="0"/>
                          <a:cs typeface="Helvetica" panose="020B0604020202020204" pitchFamily="34" charset="0"/>
                        </a:rPr>
                        <a:t>.</a:t>
                      </a:r>
                    </a:p>
                    <a:p>
                      <a:pPr marL="0" marR="0" indent="0" algn="l" defTabSz="1018809" rtl="0" eaLnBrk="1" fontAlgn="auto" latinLnBrk="0" hangingPunct="1">
                        <a:lnSpc>
                          <a:spcPct val="107000"/>
                        </a:lnSpc>
                        <a:spcBef>
                          <a:spcPts val="0"/>
                        </a:spcBef>
                        <a:spcAft>
                          <a:spcPts val="0"/>
                        </a:spcAft>
                        <a:buClrTx/>
                        <a:buSzTx/>
                        <a:buFontTx/>
                        <a:buNone/>
                        <a:tabLst/>
                        <a:defRPr/>
                      </a:pPr>
                      <a:r>
                        <a:rPr lang="es-CO" sz="800" b="1" i="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SELECCIÓN MÚLTIPLE</a:t>
                      </a:r>
                      <a:endParaRPr lang="es-419" sz="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MX" sz="800" b="1" i="1" u="sng" dirty="0">
                          <a:effectLst/>
                          <a:latin typeface="Calibri" panose="020F0502020204030204" pitchFamily="34" charset="0"/>
                          <a:ea typeface="Calibri" panose="020F0502020204030204" pitchFamily="34" charset="0"/>
                          <a:cs typeface="Calibri" panose="020F0502020204030204" pitchFamily="34" charset="0"/>
                        </a:rPr>
                        <a:t>RL.4.1</a:t>
                      </a:r>
                      <a:r>
                        <a:rPr lang="es-MX" sz="800" i="1" dirty="0">
                          <a:effectLst/>
                          <a:latin typeface="Calibri" panose="020F0502020204030204" pitchFamily="34" charset="0"/>
                          <a:ea typeface="Calibri" panose="020F0502020204030204" pitchFamily="34" charset="0"/>
                          <a:cs typeface="Calibri" panose="020F0502020204030204" pitchFamily="34"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Se refieren a los detalles y ejemplos en un texto para explicar lo que dice explícitamente el texto y al hacer inferencias del mismo.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14888679"/>
              </p:ext>
            </p:extLst>
          </p:nvPr>
        </p:nvGraphicFramePr>
        <p:xfrm>
          <a:off x="304800" y="3543300"/>
          <a:ext cx="7200898" cy="1905000"/>
        </p:xfrm>
        <a:graphic>
          <a:graphicData uri="http://schemas.openxmlformats.org/drawingml/2006/table">
            <a:tbl>
              <a:tblPr firstRow="1" firstCol="1" bandRow="1"/>
              <a:tblGrid>
                <a:gridCol w="739158"/>
                <a:gridCol w="714480"/>
                <a:gridCol w="1103689"/>
                <a:gridCol w="874876"/>
                <a:gridCol w="975822"/>
                <a:gridCol w="874876"/>
                <a:gridCol w="841226"/>
                <a:gridCol w="1076771"/>
              </a:tblGrid>
              <a:tr h="146538">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904" marR="32904"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Ci</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APn</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758462">
                <a:tc>
                  <a:txBody>
                    <a:bodyPr/>
                    <a:lstStyle/>
                    <a:p>
                      <a:pPr marL="0" marR="0" algn="l">
                        <a:lnSpc>
                          <a:spcPct val="107000"/>
                        </a:lnSpc>
                        <a:spcBef>
                          <a:spcPts val="0"/>
                        </a:spcBef>
                        <a:spcAft>
                          <a:spcPts val="0"/>
                        </a:spcAft>
                      </a:pPr>
                      <a:r>
                        <a:rPr lang="es-CO" sz="8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Recuerda detalles básicos de un cuento, drama o poema que fue discutido en clase.</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ES" sz="800" i="1" dirty="0">
                          <a:effectLst/>
                          <a:latin typeface="Calibri" panose="020F0502020204030204" pitchFamily="34" charset="0"/>
                          <a:ea typeface="Calibri" panose="020F0502020204030204" pitchFamily="34" charset="0"/>
                          <a:cs typeface="Times New Roman" panose="02020603050405020304" pitchFamily="18" charset="0"/>
                        </a:rPr>
                        <a:t>Define el </a:t>
                      </a:r>
                      <a:r>
                        <a:rPr lang="es-ES" sz="800" i="1"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ES" sz="800" i="1" dirty="0">
                          <a:effectLst/>
                          <a:latin typeface="Calibri" panose="020F0502020204030204" pitchFamily="34" charset="0"/>
                          <a:ea typeface="Calibri" panose="020F0502020204030204" pitchFamily="34" charset="0"/>
                          <a:cs typeface="Times New Roman" panose="02020603050405020304" pitchFamily="18" charset="0"/>
                        </a:rPr>
                        <a:t>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tema, drama, poemas, resume, detalles,  texto </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/pasaje /cuento</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selección</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Responde a preguntas  quién, qué, cuándo, dónde y cómo sobre los personajes, ambiente/escenario, acontecimientos, y problema/solución, de un cuento, drama o poema.</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Identifica el tema del cuento, drama o poema. </a:t>
                      </a:r>
                      <a:endPar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CO" sz="8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Resume los acontecimientos de un cuento, drama o poema con detalles clave del texto.</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Localiza ideas centrales específicas (detalles clave) que apoyan un tema en un cuento, drama o poema.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Obtiene e interpreta qué detalles clave de un texto nuevo (no leído en clase) son evidencia de un tema, mensaje o propósito común.</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MX" sz="800" b="1" i="1" u="sng" dirty="0">
                          <a:effectLst/>
                          <a:latin typeface="Calibri" panose="020F0502020204030204" pitchFamily="34" charset="0"/>
                          <a:ea typeface="Calibri" panose="020F0502020204030204" pitchFamily="34" charset="0"/>
                          <a:cs typeface="Calibri" panose="020F0502020204030204" pitchFamily="34" charset="0"/>
                        </a:rPr>
                        <a:t>RL4.2</a:t>
                      </a:r>
                      <a:r>
                        <a:rPr lang="es-MX" sz="800" i="1" dirty="0">
                          <a:effectLst/>
                          <a:latin typeface="Calibri" panose="020F0502020204030204" pitchFamily="34" charset="0"/>
                          <a:ea typeface="Calibri" panose="020F0502020204030204" pitchFamily="34" charset="0"/>
                          <a:cs typeface="Calibri" panose="020F0502020204030204" pitchFamily="34"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Utilizando los detalles en el texto, definen el tema de un cuento, obra de teatro o poema; hacen un resumen del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bl>
          </a:graphicData>
        </a:graphic>
      </p:graphicFrame>
      <p:sp>
        <p:nvSpPr>
          <p:cNvPr id="8" name="Rectangle 7"/>
          <p:cNvSpPr/>
          <p:nvPr/>
        </p:nvSpPr>
        <p:spPr>
          <a:xfrm>
            <a:off x="4757057" y="3022483"/>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s-419" dirty="0"/>
          </a:p>
        </p:txBody>
      </p:sp>
      <p:sp>
        <p:nvSpPr>
          <p:cNvPr id="20" name="Rectangle 19"/>
          <p:cNvSpPr/>
          <p:nvPr/>
        </p:nvSpPr>
        <p:spPr>
          <a:xfrm>
            <a:off x="6210300" y="3024309"/>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s-419" dirty="0"/>
          </a:p>
        </p:txBody>
      </p:sp>
      <p:sp>
        <p:nvSpPr>
          <p:cNvPr id="5" name="TextBox 4"/>
          <p:cNvSpPr txBox="1"/>
          <p:nvPr/>
        </p:nvSpPr>
        <p:spPr>
          <a:xfrm>
            <a:off x="2590801" y="3251967"/>
            <a:ext cx="838199" cy="16225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NO EVALUADO</a:t>
            </a:r>
            <a:endParaRPr lang="es-419" sz="800" b="1" dirty="0">
              <a:solidFill>
                <a:schemeClr val="tx1"/>
              </a:solidFill>
            </a:endParaRPr>
          </a:p>
        </p:txBody>
      </p:sp>
      <p:sp>
        <p:nvSpPr>
          <p:cNvPr id="21" name="TextBox 20"/>
          <p:cNvSpPr txBox="1"/>
          <p:nvPr/>
        </p:nvSpPr>
        <p:spPr>
          <a:xfrm>
            <a:off x="2895601" y="4306851"/>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2" name="TextBox 21"/>
          <p:cNvSpPr txBox="1"/>
          <p:nvPr/>
        </p:nvSpPr>
        <p:spPr>
          <a:xfrm>
            <a:off x="4739641" y="4814299"/>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3" name="TextBox 22"/>
          <p:cNvSpPr txBox="1"/>
          <p:nvPr/>
        </p:nvSpPr>
        <p:spPr>
          <a:xfrm>
            <a:off x="5638800" y="5018910"/>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RESPUESTA CONSTRUIDA </a:t>
            </a:r>
            <a:endParaRPr lang="es-419" sz="800" b="1" dirty="0">
              <a:solidFill>
                <a:schemeClr val="tx1"/>
              </a:solidFill>
            </a:endParaRPr>
          </a:p>
        </p:txBody>
      </p:sp>
      <p:sp>
        <p:nvSpPr>
          <p:cNvPr id="24" name="TextBox 23"/>
          <p:cNvSpPr txBox="1"/>
          <p:nvPr/>
        </p:nvSpPr>
        <p:spPr>
          <a:xfrm>
            <a:off x="3124200" y="7772400"/>
            <a:ext cx="6858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5" name="TextBox 24"/>
          <p:cNvSpPr txBox="1"/>
          <p:nvPr/>
        </p:nvSpPr>
        <p:spPr>
          <a:xfrm>
            <a:off x="5023757" y="8402920"/>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6" name="TextBox 25"/>
          <p:cNvSpPr txBox="1"/>
          <p:nvPr/>
        </p:nvSpPr>
        <p:spPr>
          <a:xfrm>
            <a:off x="6243094" y="8384651"/>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RESPUESTA CONSTRUIDA </a:t>
            </a:r>
            <a:endParaRPr lang="es-419" sz="800" b="1" dirty="0">
              <a:solidFill>
                <a:schemeClr val="tx1"/>
              </a:solidFill>
            </a:endParaRPr>
          </a:p>
        </p:txBody>
      </p:sp>
    </p:spTree>
    <p:extLst>
      <p:ext uri="{BB962C8B-B14F-4D97-AF65-F5344CB8AC3E}">
        <p14:creationId xmlns:p14="http://schemas.microsoft.com/office/powerpoint/2010/main" val="115318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8555476"/>
              </p:ext>
            </p:extLst>
          </p:nvPr>
        </p:nvGraphicFramePr>
        <p:xfrm>
          <a:off x="363317" y="1511243"/>
          <a:ext cx="6996509" cy="1835785"/>
        </p:xfrm>
        <a:graphic>
          <a:graphicData uri="http://schemas.openxmlformats.org/drawingml/2006/table">
            <a:tbl>
              <a:tblPr firstRow="1" firstCol="1" bandRow="1"/>
              <a:tblGrid>
                <a:gridCol w="758500"/>
                <a:gridCol w="941586"/>
                <a:gridCol w="1046207"/>
                <a:gridCol w="1078901"/>
                <a:gridCol w="1078901"/>
                <a:gridCol w="1078901"/>
                <a:gridCol w="1013513"/>
              </a:tblGrid>
              <a:tr h="138304">
                <a:tc>
                  <a:txBody>
                    <a:bodyPr/>
                    <a:lstStyle/>
                    <a:p>
                      <a:pPr marL="0" marR="0" algn="ctr">
                        <a:lnSpc>
                          <a:spcPct val="115000"/>
                        </a:lnSpc>
                        <a:spcBef>
                          <a:spcPts val="0"/>
                        </a:spcBef>
                        <a:spcAft>
                          <a:spcPts val="1000"/>
                        </a:spcAft>
                        <a:tabLst>
                          <a:tab pos="889635" algn="l"/>
                        </a:tabLst>
                      </a:pPr>
                      <a:r>
                        <a:rPr lang="en-US" sz="8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n-US" sz="8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tabLst>
                          <a:tab pos="889635" algn="l"/>
                        </a:tabLst>
                      </a:pPr>
                      <a:r>
                        <a:rPr lang="en-US" sz="800" b="1" i="1">
                          <a:effectLst/>
                          <a:latin typeface="Calibri" panose="020F0502020204030204" pitchFamily="34" charset="0"/>
                          <a:ea typeface="Calibri" panose="020F0502020204030204" pitchFamily="34" charset="0"/>
                          <a:cs typeface="Times New Roman" panose="02020603050405020304" pitchFamily="18" charset="0"/>
                        </a:rPr>
                        <a:t>DOK 1 - Kc</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tabLst>
                          <a:tab pos="889635" algn="l"/>
                        </a:tabLst>
                      </a:pPr>
                      <a:r>
                        <a:rPr lang="en-US" sz="800" b="1" i="1">
                          <a:effectLst/>
                          <a:latin typeface="Calibri" panose="020F0502020204030204" pitchFamily="34" charset="0"/>
                          <a:ea typeface="Calibri" panose="020F0502020204030204" pitchFamily="34" charset="0"/>
                          <a:cs typeface="Times New Roman" panose="02020603050405020304" pitchFamily="18" charset="0"/>
                        </a:rPr>
                        <a:t>DOK 1 - Cf</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tabLst>
                          <a:tab pos="889635" algn="l"/>
                        </a:tabLst>
                      </a:pPr>
                      <a:r>
                        <a:rPr lang="en-US" sz="800" b="1" i="1">
                          <a:effectLst/>
                          <a:latin typeface="Calibri" panose="020F0502020204030204" pitchFamily="34" charset="0"/>
                          <a:ea typeface="Calibri" panose="020F0502020204030204" pitchFamily="34" charset="0"/>
                          <a:cs typeface="Times New Roman" panose="02020603050405020304" pitchFamily="18" charset="0"/>
                        </a:rPr>
                        <a:t>DOK 2 - Ch</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tabLst>
                          <a:tab pos="889635" algn="l"/>
                        </a:tabLst>
                      </a:pPr>
                      <a:r>
                        <a:rPr lang="en-US" sz="800" b="1" i="1">
                          <a:effectLst/>
                          <a:latin typeface="Calibri" panose="020F0502020204030204" pitchFamily="34" charset="0"/>
                          <a:ea typeface="Calibri" panose="020F0502020204030204" pitchFamily="34" charset="0"/>
                          <a:cs typeface="Times New Roman" panose="02020603050405020304" pitchFamily="18" charset="0"/>
                        </a:rPr>
                        <a:t>DOK 2 - Cj</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tabLst>
                          <a:tab pos="889635" algn="l"/>
                        </a:tabLst>
                      </a:pPr>
                      <a:r>
                        <a:rPr lang="en-US" sz="800" b="1" i="1">
                          <a:effectLst/>
                          <a:latin typeface="Calibri" panose="020F0502020204030204" pitchFamily="34" charset="0"/>
                          <a:ea typeface="Calibri" panose="020F0502020204030204" pitchFamily="34" charset="0"/>
                          <a:cs typeface="Times New Roman" panose="02020603050405020304" pitchFamily="18" charset="0"/>
                        </a:rPr>
                        <a:t>DOK 2 - Cl</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tabLst>
                          <a:tab pos="889635" algn="l"/>
                        </a:tabLs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Estándar</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69278">
                <a:tc>
                  <a:txBody>
                    <a:bodyPr/>
                    <a:lstStyle/>
                    <a:p>
                      <a:pPr marL="0" marR="0" algn="l">
                        <a:lnSpc>
                          <a:spcPct val="115000"/>
                        </a:lnSpc>
                        <a:spcBef>
                          <a:spcPts val="0"/>
                        </a:spcBef>
                        <a:spcAft>
                          <a:spcPts val="1000"/>
                        </a:spcAft>
                        <a:tabLst>
                          <a:tab pos="889635" algn="l"/>
                        </a:tabLst>
                      </a:pPr>
                      <a:r>
                        <a:rPr lang="es-CO" sz="800" i="1">
                          <a:effectLst/>
                          <a:latin typeface="Calibri" panose="020F0502020204030204" pitchFamily="34" charset="0"/>
                          <a:ea typeface="Calibri" panose="020F0502020204030204" pitchFamily="34" charset="0"/>
                          <a:cs typeface="Times New Roman" panose="02020603050405020304" pitchFamily="18" charset="0"/>
                        </a:rPr>
                        <a:t>Responde preguntas acerca de  detalles o ejemplos en un texto informativo leído previamente en clase.</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1000"/>
                        </a:spcAft>
                        <a:tabLst>
                          <a:tab pos="889635" algn="l"/>
                        </a:tabLst>
                      </a:pPr>
                      <a:r>
                        <a:rPr lang="es-CO" sz="800" i="1" dirty="0">
                          <a:effectLst/>
                          <a:latin typeface="Calibri" panose="020F0502020204030204" pitchFamily="34" charset="0"/>
                          <a:ea typeface="Calibri" panose="020F0502020204030204" pitchFamily="34" charset="0"/>
                          <a:cs typeface="Times New Roman" panose="02020603050405020304" pitchFamily="18" charset="0"/>
                        </a:rPr>
                        <a:t>Entiende el significado del </a:t>
                      </a:r>
                      <a:r>
                        <a:rPr lang="es-CO" sz="800" i="1" u="sng" dirty="0" smtClean="0">
                          <a:effectLst/>
                          <a:latin typeface="Calibri" panose="020F0502020204030204" pitchFamily="34" charset="0"/>
                          <a:ea typeface="Calibri" panose="020F0502020204030204" pitchFamily="34" charset="0"/>
                          <a:cs typeface="Times New Roman" panose="02020603050405020304" pitchFamily="18" charset="0"/>
                        </a:rPr>
                        <a:t>Lenguaje Académico Estándar </a:t>
                      </a: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1" dirty="0">
                          <a:effectLst/>
                          <a:latin typeface="Calibri" panose="020F0502020204030204" pitchFamily="34" charset="0"/>
                          <a:ea typeface="Calibri" panose="020F0502020204030204" pitchFamily="34" charset="0"/>
                          <a:cs typeface="Times New Roman" panose="02020603050405020304" pitchFamily="18" charset="0"/>
                        </a:rPr>
                        <a:t>palabras/términos: detalles, ejemplos, referir, explícito, inferir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1000"/>
                        </a:spcAft>
                        <a:tabLst>
                          <a:tab pos="889635" algn="l"/>
                        </a:tabLst>
                      </a:pPr>
                      <a:r>
                        <a:rPr lang="es-CO" sz="800" b="1" i="1" dirty="0">
                          <a:effectLst/>
                          <a:latin typeface="Calibri" panose="020F0502020204030204" pitchFamily="34" charset="0"/>
                          <a:ea typeface="Calibri" panose="020F0502020204030204" pitchFamily="34" charset="0"/>
                          <a:cs typeface="Times New Roman" panose="02020603050405020304" pitchFamily="18" charset="0"/>
                        </a:rPr>
                        <a:t>Responde a preguntas con quién, qué, cuándo, dónde y cómo sobre detalles o ejemplos encontrados de forma explícita en el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CO" sz="800" i="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Desarrollo de concepto:</a:t>
                      </a:r>
                      <a:br>
                        <a:rPr lang="es-CO" sz="800" i="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b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Hace </a:t>
                      </a:r>
                      <a:r>
                        <a:rPr lang="es-CO" sz="800" i="1" dirty="0">
                          <a:effectLst/>
                          <a:latin typeface="Calibri" panose="020F0502020204030204" pitchFamily="34" charset="0"/>
                          <a:ea typeface="Calibri" panose="020F0502020204030204" pitchFamily="34" charset="0"/>
                          <a:cs typeface="Times New Roman" panose="02020603050405020304" pitchFamily="18" charset="0"/>
                        </a:rPr>
                        <a:t>o responde preguntas sobre detalles en un texto (demostrando la comprensión de que  los detalles y ejemplos pueden proporcionar información encontrada explícitamente en el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1000"/>
                        </a:spcAft>
                        <a:tabLst>
                          <a:tab pos="889635" algn="l"/>
                        </a:tabLst>
                      </a:pPr>
                      <a:r>
                        <a:rPr lang="es-CO" sz="800" b="1" i="1" dirty="0">
                          <a:effectLst/>
                          <a:latin typeface="Calibri" panose="020F0502020204030204" pitchFamily="34" charset="0"/>
                          <a:ea typeface="Calibri" panose="020F0502020204030204" pitchFamily="34" charset="0"/>
                          <a:cs typeface="Times New Roman" panose="02020603050405020304" pitchFamily="18" charset="0"/>
                        </a:rPr>
                        <a:t>Hace  inferencias básicas (no demasiado implícitas) utilizando detalles y ejemplos del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tabLst>
                          <a:tab pos="889635" algn="l"/>
                        </a:tabLst>
                      </a:pPr>
                      <a:r>
                        <a:rPr lang="es-CO" sz="800" b="1" i="1" dirty="0">
                          <a:effectLst/>
                          <a:latin typeface="Calibri" panose="020F0502020204030204" pitchFamily="34" charset="0"/>
                          <a:ea typeface="Calibri" panose="020F0502020204030204" pitchFamily="34" charset="0"/>
                          <a:cs typeface="Times New Roman" panose="02020603050405020304" pitchFamily="18" charset="0"/>
                        </a:rPr>
                        <a:t>Localiza información que se encuentra de forma explícita en el texto o haciendo inferencias.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tabLst>
                          <a:tab pos="889635" algn="l"/>
                        </a:tabLs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RI.4.1</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Se refieren a los detalles y ejemplos en un texto para explicar lo que dice explícitamente el texto y para hacer inferencias del mismo.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sp>
        <p:nvSpPr>
          <p:cNvPr id="8" name="Rectangle 7"/>
          <p:cNvSpPr/>
          <p:nvPr/>
        </p:nvSpPr>
        <p:spPr>
          <a:xfrm>
            <a:off x="299222" y="457577"/>
            <a:ext cx="7124700" cy="1082198"/>
          </a:xfrm>
          <a:prstGeom prst="rect">
            <a:avLst/>
          </a:prstGeom>
        </p:spPr>
        <p:txBody>
          <a:bodyPr wrap="square" lIns="96371" tIns="48186" rIns="96371" bIns="48186">
            <a:spAutoFit/>
          </a:bodyPr>
          <a:lstStyle/>
          <a:p>
            <a:r>
              <a:rPr lang="es-419" sz="1600" b="1" dirty="0"/>
              <a:t>Trimestre uno: </a:t>
            </a:r>
            <a:r>
              <a:rPr lang="es-419" sz="1600" dirty="0"/>
              <a:t>Progresión de aprendizaje de </a:t>
            </a:r>
            <a:r>
              <a:rPr lang="es-419" sz="1600" b="1" u="sng" dirty="0"/>
              <a:t>Lectura de Texto Informativo  </a:t>
            </a:r>
          </a:p>
          <a:p>
            <a:r>
              <a:rPr lang="es-419" sz="1600" dirty="0"/>
              <a:t>En esta pre-evaluación se evalúan las casillas indicadas y resaltadas </a:t>
            </a:r>
            <a:r>
              <a:rPr lang="es-419" sz="1600" b="1" dirty="0"/>
              <a:t>antes del estándar</a:t>
            </a:r>
            <a:r>
              <a:rPr lang="es-419" sz="1600" dirty="0"/>
              <a:t>. El estándar como tal se evalúa en el CFA (</a:t>
            </a:r>
            <a:r>
              <a:rPr lang="es-419" sz="1600" i="1" dirty="0" err="1"/>
              <a:t>Common</a:t>
            </a:r>
            <a:r>
              <a:rPr lang="es-419" sz="1600" i="1" dirty="0"/>
              <a:t> </a:t>
            </a:r>
            <a:r>
              <a:rPr lang="es-419" sz="1600" i="1" dirty="0" err="1"/>
              <a:t>Formative</a:t>
            </a:r>
            <a:r>
              <a:rPr lang="es-419" sz="1600" i="1" dirty="0"/>
              <a:t> </a:t>
            </a:r>
            <a:r>
              <a:rPr lang="es-419" sz="1600" i="1" dirty="0" err="1"/>
              <a:t>Assessment</a:t>
            </a:r>
            <a:r>
              <a:rPr lang="es-419" sz="1600" dirty="0"/>
              <a:t>) al final de cada trimestre.</a:t>
            </a:r>
          </a:p>
        </p:txBody>
      </p:sp>
      <p:graphicFrame>
        <p:nvGraphicFramePr>
          <p:cNvPr id="3" name="Table 2"/>
          <p:cNvGraphicFramePr>
            <a:graphicFrameLocks noGrp="1"/>
          </p:cNvGraphicFramePr>
          <p:nvPr>
            <p:extLst>
              <p:ext uri="{D42A27DB-BD31-4B8C-83A1-F6EECF244321}">
                <p14:modId xmlns:p14="http://schemas.microsoft.com/office/powerpoint/2010/main" val="2963963258"/>
              </p:ext>
            </p:extLst>
          </p:nvPr>
        </p:nvGraphicFramePr>
        <p:xfrm>
          <a:off x="386047" y="3452156"/>
          <a:ext cx="6996509" cy="1982833"/>
        </p:xfrm>
        <a:graphic>
          <a:graphicData uri="http://schemas.openxmlformats.org/drawingml/2006/table">
            <a:tbl>
              <a:tblPr firstRow="1" firstCol="1" bandRow="1"/>
              <a:tblGrid>
                <a:gridCol w="722645"/>
                <a:gridCol w="1116814"/>
                <a:gridCol w="952576"/>
                <a:gridCol w="788339"/>
                <a:gridCol w="834179"/>
                <a:gridCol w="609600"/>
                <a:gridCol w="914400"/>
                <a:gridCol w="1057956"/>
              </a:tblGrid>
              <a:tr h="204071">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Ci</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460265">
                <a:tc>
                  <a:txBody>
                    <a:bodyPr/>
                    <a:lstStyle/>
                    <a:p>
                      <a:pPr marL="0" marR="0" algn="l">
                        <a:lnSpc>
                          <a:spcPct val="115000"/>
                        </a:lnSpc>
                        <a:spcBef>
                          <a:spcPts val="0"/>
                        </a:spcBef>
                        <a:spcAft>
                          <a:spcPts val="1000"/>
                        </a:spcAft>
                      </a:pPr>
                      <a:r>
                        <a:rPr lang="es-CO" sz="800" i="1">
                          <a:effectLst/>
                          <a:latin typeface="Calibri" panose="020F0502020204030204" pitchFamily="34" charset="0"/>
                          <a:ea typeface="Calibri" panose="020F0502020204030204" pitchFamily="34" charset="0"/>
                          <a:cs typeface="Times New Roman" panose="02020603050405020304" pitchFamily="18" charset="0"/>
                        </a:rPr>
                        <a:t>Recuerda o localiza detalles clave de un texto informativo leído y discutido en clase.</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1">
                          <a:effectLst/>
                          <a:latin typeface="Calibri" panose="020F0502020204030204" pitchFamily="34" charset="0"/>
                          <a:ea typeface="Calibri" panose="020F0502020204030204" pitchFamily="34" charset="0"/>
                          <a:cs typeface="Times New Roman" panose="02020603050405020304" pitchFamily="18" charset="0"/>
                        </a:rPr>
                        <a:t>Define (entiende el significado de...) términos del lenguaje académico estándar: tema, detalles clave, idea principal, resumir, términos de texto informativo: artículos, informes, "libros de ¿cómo se hace?", libros de referencia, etc....</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1">
                          <a:effectLst/>
                          <a:latin typeface="Calibri" panose="020F0502020204030204" pitchFamily="34" charset="0"/>
                          <a:ea typeface="Calibri" panose="020F0502020204030204" pitchFamily="34" charset="0"/>
                          <a:cs typeface="Times New Roman" panose="02020603050405020304" pitchFamily="18" charset="0"/>
                        </a:rPr>
                        <a:t>Responde a preguntas con quién, qué, cuándo, dónde y cómo sobre textos científicos, técnicos, históricos e informativos.</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Desarrollo del Concepto:</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i="1">
                          <a:effectLst/>
                          <a:latin typeface="Calibri" panose="020F0502020204030204" pitchFamily="34" charset="0"/>
                          <a:ea typeface="Calibri" panose="020F0502020204030204" pitchFamily="34" charset="0"/>
                          <a:cs typeface="Times New Roman" panose="02020603050405020304" pitchFamily="18" charset="0"/>
                        </a:rPr>
                        <a:t>Explica cómo los detalles clave apoyan la idea principal utilizando ejemplos del texto.</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1" dirty="0">
                          <a:effectLst/>
                          <a:latin typeface="Calibri" panose="020F0502020204030204" pitchFamily="34" charset="0"/>
                          <a:ea typeface="Calibri" panose="020F0502020204030204" pitchFamily="34" charset="0"/>
                          <a:cs typeface="Times New Roman" panose="02020603050405020304" pitchFamily="18" charset="0"/>
                        </a:rPr>
                        <a:t>Resume los acontecimientos de un texto o pasaje (artículo), utilizando los detalles clave como guía.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CO" sz="800" b="1" i="1" dirty="0">
                          <a:effectLst/>
                          <a:latin typeface="Calibri" panose="020F0502020204030204" pitchFamily="34" charset="0"/>
                          <a:ea typeface="Calibri" panose="020F0502020204030204" pitchFamily="34" charset="0"/>
                          <a:cs typeface="Times New Roman" panose="02020603050405020304" pitchFamily="18" charset="0"/>
                        </a:rPr>
                        <a:t>Determina la idea principal de un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CO" sz="800" b="1" i="1" dirty="0">
                          <a:effectLst/>
                          <a:latin typeface="Calibri" panose="020F0502020204030204" pitchFamily="34" charset="0"/>
                          <a:ea typeface="Calibri" panose="020F0502020204030204" pitchFamily="34" charset="0"/>
                          <a:cs typeface="Times New Roman" panose="02020603050405020304" pitchFamily="18" charset="0"/>
                        </a:rPr>
                        <a:t>Localiza detalles explícitos-implícitos en el texto que apoyan las ideas principales o generalizaciones sobre una idea principal</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endParaRPr lang="es-CO" sz="800" b="1" i="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RI.4.2</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Determinan la idea principal de un texto y explican la forma en que los detalles clave apoyan dicha idea; hacen un resumen del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61642726"/>
              </p:ext>
            </p:extLst>
          </p:nvPr>
        </p:nvGraphicFramePr>
        <p:xfrm>
          <a:off x="228600" y="5551733"/>
          <a:ext cx="7391399" cy="2893768"/>
        </p:xfrm>
        <a:graphic>
          <a:graphicData uri="http://schemas.openxmlformats.org/drawingml/2006/table">
            <a:tbl>
              <a:tblPr firstRow="1" firstCol="1" bandRow="1"/>
              <a:tblGrid>
                <a:gridCol w="522976"/>
                <a:gridCol w="620024"/>
                <a:gridCol w="676957"/>
                <a:gridCol w="847043"/>
                <a:gridCol w="685800"/>
                <a:gridCol w="685800"/>
                <a:gridCol w="609600"/>
                <a:gridCol w="577014"/>
                <a:gridCol w="805009"/>
                <a:gridCol w="644007"/>
                <a:gridCol w="717169"/>
              </a:tblGrid>
              <a:tr h="285188">
                <a:tc>
                  <a:txBody>
                    <a:bodyPr/>
                    <a:lstStyle/>
                    <a:p>
                      <a:pPr marL="0" marR="0" algn="ctr">
                        <a:lnSpc>
                          <a:spcPct val="107000"/>
                        </a:lnSpc>
                        <a:spcBef>
                          <a:spcPts val="0"/>
                        </a:spcBef>
                        <a:spcAft>
                          <a:spcPts val="0"/>
                        </a:spcAft>
                      </a:pPr>
                      <a:r>
                        <a:rPr lang="en-US"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1 - </a:t>
                      </a:r>
                      <a:r>
                        <a:rPr lang="en-US" sz="800" b="1" i="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1 - Kc</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1 - Cf</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2 - Ch</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2 – Cj</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2 – Ck</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2 – ANs</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3 - Cu</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DOK 3 – ANz</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hMerge="1">
                  <a:txBody>
                    <a:bodyPr/>
                    <a:lstStyle/>
                    <a:p>
                      <a:endParaRPr lang="es-419"/>
                    </a:p>
                  </a:txBody>
                  <a:tcPr/>
                </a:tc>
                <a:tc>
                  <a:txBody>
                    <a:bodyPr/>
                    <a:lstStyle/>
                    <a:p>
                      <a:pPr marL="0" marR="0" algn="ctr">
                        <a:lnSpc>
                          <a:spcPct val="107000"/>
                        </a:lnSpc>
                        <a:spcBef>
                          <a:spcPts val="0"/>
                        </a:spcBef>
                        <a:spcAft>
                          <a:spcPts val="0"/>
                        </a:spcAft>
                      </a:pPr>
                      <a:r>
                        <a:rPr lang="en-US"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Estándar</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696012">
                <a:tc>
                  <a:txBody>
                    <a:bodyPr/>
                    <a:lstStyle/>
                    <a:p>
                      <a:pPr marL="0" marR="0" algn="l">
                        <a:lnSpc>
                          <a:spcPct val="107000"/>
                        </a:lnSpc>
                        <a:spcBef>
                          <a:spcPts val="0"/>
                        </a:spcBef>
                        <a:spcAft>
                          <a:spcPts val="0"/>
                        </a:spcAft>
                      </a:pPr>
                      <a:r>
                        <a:rPr lang="es-ES" sz="800" i="1" dirty="0">
                          <a:solidFill>
                            <a:srgbClr val="222222"/>
                          </a:solidFill>
                          <a:effectLst/>
                          <a:latin typeface="Calibri" panose="020F0502020204030204" pitchFamily="34" charset="0"/>
                          <a:ea typeface="Calibri" panose="020F0502020204030204" pitchFamily="34" charset="0"/>
                          <a:cs typeface="Arial" panose="020B0604020202020204" pitchFamily="34" charset="0"/>
                        </a:rPr>
                        <a:t>Localiza o recuerda hechos básicos en un texto histórico, científico o técnico leído y discutido en clase</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i="1" dirty="0">
                          <a:effectLst/>
                          <a:latin typeface="Calibri" panose="020F0502020204030204" pitchFamily="34" charset="0"/>
                          <a:ea typeface="Calibri" panose="020F0502020204030204" pitchFamily="34" charset="0"/>
                          <a:cs typeface="Times New Roman" panose="02020603050405020304" pitchFamily="18" charset="0"/>
                        </a:rPr>
                        <a:t>Define términos del </a:t>
                      </a:r>
                      <a:r>
                        <a:rPr lang="es-CO" sz="800" i="1"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1" dirty="0">
                          <a:effectLst/>
                          <a:latin typeface="Calibri" panose="020F0502020204030204" pitchFamily="34" charset="0"/>
                          <a:ea typeface="Calibri" panose="020F0502020204030204" pitchFamily="34" charset="0"/>
                          <a:cs typeface="Times New Roman" panose="02020603050405020304" pitchFamily="18" charset="0"/>
                        </a:rPr>
                        <a:t>: </a:t>
                      </a:r>
                      <a:r>
                        <a:rPr lang="es-CO" sz="800" i="1" dirty="0" err="1" smtClean="0">
                          <a:effectLst/>
                          <a:latin typeface="Calibri" panose="020F0502020204030204" pitchFamily="34" charset="0"/>
                          <a:ea typeface="Calibri" panose="020F0502020204030204" pitchFamily="34" charset="0"/>
                          <a:cs typeface="Times New Roman" panose="02020603050405020304" pitchFamily="18" charset="0"/>
                        </a:rPr>
                        <a:t>aconte</a:t>
                      </a: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-cimientos</a:t>
                      </a:r>
                      <a:r>
                        <a:rPr lang="es-CO" sz="800" i="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s-CO" sz="800" i="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procedi-mientos</a:t>
                      </a:r>
                      <a:r>
                        <a:rPr lang="es-CO" sz="800" i="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ideas y conceptos, histórico, científico y técnico.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Describe lo que sucedió en un texto histórico, científico o técnico (de acuerdo a preguntas específicas).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1200"/>
                        </a:spcAft>
                      </a:pPr>
                      <a:r>
                        <a:rPr lang="es-CO" sz="8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Explica por qué ocurrió un acontecimiento, basado en información específica en un texto histórico, científico o técnico (causa y efecto). </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1200"/>
                        </a:spcAft>
                      </a:pPr>
                      <a:r>
                        <a:rPr lang="es-CO" sz="800" i="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Hace inferencias básicas en un texto informativo acerca de lo que podría  suceder y por qué, utilizando información específica.</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ES" sz="800" i="1">
                          <a:solidFill>
                            <a:srgbClr val="222222"/>
                          </a:solidFill>
                          <a:effectLst/>
                          <a:latin typeface="Calibri" panose="020F0502020204030204" pitchFamily="34" charset="0"/>
                          <a:ea typeface="Calibri" panose="020F0502020204030204" pitchFamily="34" charset="0"/>
                          <a:cs typeface="Arial" panose="020B0604020202020204" pitchFamily="34" charset="0"/>
                        </a:rPr>
                        <a:t>Identifica las ideas principales de un texto histórico, científico o técnico.</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Distingue entre </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informa-</a:t>
                      </a:r>
                      <a:r>
                        <a:rPr lang="es-CO" sz="800" b="1"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ción</a:t>
                      </a:r>
                      <a:r>
                        <a:rPr lang="es-CO" sz="800" b="1"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relevante e irrelevante en un texto histórico, científico o técnico.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Explica  ideas utilizando </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informa-</a:t>
                      </a:r>
                      <a:r>
                        <a:rPr lang="es-CO" sz="800" i="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ción</a:t>
                      </a:r>
                      <a:r>
                        <a:rPr lang="es-CO" sz="8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específica de un texto histórico, científico o técnico.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CO" sz="800" b="1" i="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Analiza  la interrelación entre un acontecimiento en un texto histórico, analizando lo que pasó y por qué paso (continúa  con </a:t>
                      </a:r>
                      <a:r>
                        <a:rPr lang="es-CO" sz="800" b="1" i="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procedi-mientos</a:t>
                      </a:r>
                      <a:r>
                        <a:rPr lang="es-CO" sz="800" b="1" i="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ideas o conceptos).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40000"/>
                        <a:lumOff val="60000"/>
                      </a:schemeClr>
                    </a:solidFill>
                  </a:tcPr>
                </a:tc>
                <a:tc>
                  <a:txBody>
                    <a:bodyPr/>
                    <a:lstStyle/>
                    <a:p>
                      <a:pPr marL="0" marR="0" algn="l">
                        <a:lnSpc>
                          <a:spcPct val="107000"/>
                        </a:lnSpc>
                        <a:spcBef>
                          <a:spcPts val="0"/>
                        </a:spcBef>
                        <a:spcAft>
                          <a:spcPts val="0"/>
                        </a:spcAft>
                      </a:pPr>
                      <a:r>
                        <a:rPr lang="es-CO" sz="800" i="1" dirty="0">
                          <a:effectLst/>
                          <a:latin typeface="Calibri" panose="020F0502020204030204" pitchFamily="34" charset="0"/>
                          <a:ea typeface="Calibri" panose="020F0502020204030204" pitchFamily="34" charset="0"/>
                          <a:cs typeface="Calibri" panose="020F0502020204030204" pitchFamily="34" charset="0"/>
                        </a:rPr>
                        <a:t>Conecta </a:t>
                      </a:r>
                      <a:r>
                        <a:rPr lang="es-CO" sz="800" i="1" dirty="0" err="1" smtClean="0">
                          <a:effectLst/>
                          <a:latin typeface="Calibri" panose="020F0502020204030204" pitchFamily="34" charset="0"/>
                          <a:ea typeface="Calibri" panose="020F0502020204030204" pitchFamily="34" charset="0"/>
                          <a:cs typeface="Calibri" panose="020F0502020204030204" pitchFamily="34" charset="0"/>
                        </a:rPr>
                        <a:t>aconte</a:t>
                      </a:r>
                      <a:r>
                        <a:rPr lang="es-CO" sz="800" i="1" dirty="0" smtClean="0">
                          <a:effectLst/>
                          <a:latin typeface="Calibri" panose="020F0502020204030204" pitchFamily="34" charset="0"/>
                          <a:ea typeface="Calibri" panose="020F0502020204030204" pitchFamily="34" charset="0"/>
                          <a:cs typeface="Calibri" panose="020F0502020204030204" pitchFamily="34" charset="0"/>
                        </a:rPr>
                        <a:t>-cimientos </a:t>
                      </a:r>
                      <a:r>
                        <a:rPr lang="es-CO" sz="800" i="1" dirty="0">
                          <a:effectLst/>
                          <a:latin typeface="Calibri" panose="020F0502020204030204" pitchFamily="34" charset="0"/>
                          <a:ea typeface="Calibri" panose="020F0502020204030204" pitchFamily="34" charset="0"/>
                          <a:cs typeface="Calibri" panose="020F0502020204030204" pitchFamily="34" charset="0"/>
                        </a:rPr>
                        <a:t>a texto histórico.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s-CO" sz="800" i="1" dirty="0">
                          <a:effectLst/>
                          <a:latin typeface="Calibri" panose="020F0502020204030204" pitchFamily="34" charset="0"/>
                          <a:ea typeface="Calibri" panose="020F0502020204030204" pitchFamily="34" charset="0"/>
                          <a:cs typeface="Calibri" panose="020F0502020204030204" pitchFamily="34" charset="0"/>
                        </a:rPr>
                        <a:t>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s-CO" sz="800" i="1" dirty="0">
                          <a:effectLst/>
                          <a:latin typeface="Calibri" panose="020F0502020204030204" pitchFamily="34" charset="0"/>
                          <a:ea typeface="Calibri" panose="020F0502020204030204" pitchFamily="34" charset="0"/>
                          <a:cs typeface="Calibri" panose="020F0502020204030204" pitchFamily="34" charset="0"/>
                        </a:rPr>
                        <a:t>Conecta </a:t>
                      </a:r>
                      <a:r>
                        <a:rPr lang="es-CO" sz="800" i="1" dirty="0" err="1" smtClean="0">
                          <a:effectLst/>
                          <a:latin typeface="Calibri" panose="020F0502020204030204" pitchFamily="34" charset="0"/>
                          <a:ea typeface="Calibri" panose="020F0502020204030204" pitchFamily="34" charset="0"/>
                          <a:cs typeface="Calibri" panose="020F0502020204030204" pitchFamily="34" charset="0"/>
                        </a:rPr>
                        <a:t>procedi-mientos</a:t>
                      </a:r>
                      <a:r>
                        <a:rPr lang="es-CO" sz="800" i="1" dirty="0" smtClean="0">
                          <a:effectLst/>
                          <a:latin typeface="Calibri" panose="020F0502020204030204" pitchFamily="34" charset="0"/>
                          <a:ea typeface="Calibri" panose="020F0502020204030204" pitchFamily="34" charset="0"/>
                          <a:cs typeface="Calibri" panose="020F0502020204030204" pitchFamily="34" charset="0"/>
                        </a:rPr>
                        <a:t> </a:t>
                      </a:r>
                      <a:r>
                        <a:rPr lang="es-CO" sz="800" i="1" dirty="0">
                          <a:effectLst/>
                          <a:latin typeface="Calibri" panose="020F0502020204030204" pitchFamily="34" charset="0"/>
                          <a:ea typeface="Calibri" panose="020F0502020204030204" pitchFamily="34" charset="0"/>
                          <a:cs typeface="Calibri" panose="020F0502020204030204" pitchFamily="34" charset="0"/>
                        </a:rPr>
                        <a:t>a un texto técnico.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s-CO" sz="800" i="1" dirty="0">
                          <a:effectLst/>
                          <a:latin typeface="Calibri" panose="020F0502020204030204" pitchFamily="34" charset="0"/>
                          <a:ea typeface="Calibri" panose="020F0502020204030204" pitchFamily="34" charset="0"/>
                          <a:cs typeface="Calibri" panose="020F0502020204030204" pitchFamily="34" charset="0"/>
                        </a:rPr>
                        <a:t>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s-CO" sz="800" i="1" dirty="0">
                          <a:effectLst/>
                          <a:latin typeface="Calibri" panose="020F0502020204030204" pitchFamily="34" charset="0"/>
                          <a:ea typeface="Calibri" panose="020F0502020204030204" pitchFamily="34" charset="0"/>
                          <a:cs typeface="Calibri" panose="020F0502020204030204" pitchFamily="34" charset="0"/>
                        </a:rPr>
                        <a:t>Conecta ideas o conceptos a un texto científico.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7000"/>
                        </a:lnSpc>
                        <a:spcBef>
                          <a:spcPts val="0"/>
                        </a:spcBef>
                        <a:spcAft>
                          <a:spcPts val="0"/>
                        </a:spcAft>
                      </a:pPr>
                      <a:r>
                        <a:rPr lang="es-MX" sz="800" b="1" i="1" u="sng" dirty="0">
                          <a:effectLst/>
                          <a:latin typeface="Calibri" panose="020F0502020204030204" pitchFamily="34" charset="0"/>
                          <a:ea typeface="Calibri" panose="020F0502020204030204" pitchFamily="34" charset="0"/>
                          <a:cs typeface="Calibri" panose="020F0502020204030204" pitchFamily="34" charset="0"/>
                        </a:rPr>
                        <a:t>RI.4.3</a:t>
                      </a:r>
                      <a:r>
                        <a:rPr lang="es-MX" sz="800" i="1" dirty="0">
                          <a:effectLst/>
                          <a:latin typeface="Calibri" panose="020F0502020204030204" pitchFamily="34" charset="0"/>
                          <a:ea typeface="Calibri" panose="020F0502020204030204" pitchFamily="34" charset="0"/>
                          <a:cs typeface="Calibri" panose="020F0502020204030204" pitchFamily="34"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Explican los </a:t>
                      </a:r>
                      <a:r>
                        <a:rPr lang="es-MX" sz="800" i="1" dirty="0" err="1" smtClean="0">
                          <a:solidFill>
                            <a:srgbClr val="000000"/>
                          </a:solidFill>
                          <a:effectLst/>
                          <a:latin typeface="Calibri" panose="020F0502020204030204" pitchFamily="34" charset="0"/>
                          <a:ea typeface="Calibri" panose="020F0502020204030204" pitchFamily="34" charset="0"/>
                          <a:cs typeface="Folio Light"/>
                        </a:rPr>
                        <a:t>aconte</a:t>
                      </a:r>
                      <a:r>
                        <a:rPr lang="es-MX" sz="800" i="1" dirty="0" smtClean="0">
                          <a:solidFill>
                            <a:srgbClr val="000000"/>
                          </a:solidFill>
                          <a:effectLst/>
                          <a:latin typeface="Calibri" panose="020F0502020204030204" pitchFamily="34" charset="0"/>
                          <a:ea typeface="Calibri" panose="020F0502020204030204" pitchFamily="34" charset="0"/>
                          <a:cs typeface="Folio Light"/>
                        </a:rPr>
                        <a:t>-cimientos</a:t>
                      </a:r>
                      <a:r>
                        <a:rPr lang="es-MX" sz="800" i="1" dirty="0">
                          <a:solidFill>
                            <a:srgbClr val="000000"/>
                          </a:solidFill>
                          <a:effectLst/>
                          <a:latin typeface="Calibri" panose="020F0502020204030204" pitchFamily="34" charset="0"/>
                          <a:ea typeface="Calibri" panose="020F0502020204030204" pitchFamily="34" charset="0"/>
                          <a:cs typeface="Folio Light"/>
                        </a:rPr>
                        <a:t>, </a:t>
                      </a:r>
                      <a:r>
                        <a:rPr lang="es-MX" sz="800" i="1" dirty="0" err="1" smtClean="0">
                          <a:solidFill>
                            <a:srgbClr val="000000"/>
                          </a:solidFill>
                          <a:effectLst/>
                          <a:latin typeface="Calibri" panose="020F0502020204030204" pitchFamily="34" charset="0"/>
                          <a:ea typeface="Calibri" panose="020F0502020204030204" pitchFamily="34" charset="0"/>
                          <a:cs typeface="Folio Light"/>
                        </a:rPr>
                        <a:t>procedi-mientos</a:t>
                      </a:r>
                      <a:r>
                        <a:rPr lang="es-MX" sz="800" i="1" dirty="0">
                          <a:solidFill>
                            <a:srgbClr val="000000"/>
                          </a:solidFill>
                          <a:effectLst/>
                          <a:latin typeface="Calibri" panose="020F0502020204030204" pitchFamily="34" charset="0"/>
                          <a:ea typeface="Calibri" panose="020F0502020204030204" pitchFamily="34" charset="0"/>
                          <a:cs typeface="Folio Light"/>
                        </a:rPr>
                        <a:t>, ideas o conceptos de un texto histórico, científico o técnico, incluyendo lo que sucedió y por qué, basándose en la información específica del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bl>
          </a:graphicData>
        </a:graphic>
      </p:graphicFrame>
      <p:sp>
        <p:nvSpPr>
          <p:cNvPr id="18" name="TextBox 17"/>
          <p:cNvSpPr txBox="1"/>
          <p:nvPr/>
        </p:nvSpPr>
        <p:spPr>
          <a:xfrm>
            <a:off x="2209800" y="2917011"/>
            <a:ext cx="838199" cy="16225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NO EVALUADO</a:t>
            </a:r>
            <a:endParaRPr lang="es-419" sz="800" b="1" dirty="0">
              <a:solidFill>
                <a:schemeClr val="tx1"/>
              </a:solidFill>
            </a:endParaRPr>
          </a:p>
        </p:txBody>
      </p:sp>
      <p:sp>
        <p:nvSpPr>
          <p:cNvPr id="21" name="TextBox 20"/>
          <p:cNvSpPr txBox="1"/>
          <p:nvPr/>
        </p:nvSpPr>
        <p:spPr>
          <a:xfrm>
            <a:off x="4286250" y="2557160"/>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2" name="TextBox 21"/>
          <p:cNvSpPr txBox="1"/>
          <p:nvPr/>
        </p:nvSpPr>
        <p:spPr>
          <a:xfrm>
            <a:off x="5486400" y="2564059"/>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3" name="TextBox 22"/>
          <p:cNvSpPr txBox="1"/>
          <p:nvPr/>
        </p:nvSpPr>
        <p:spPr>
          <a:xfrm>
            <a:off x="4005399" y="5007613"/>
            <a:ext cx="70485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5" name="TextBox 24"/>
          <p:cNvSpPr txBox="1"/>
          <p:nvPr/>
        </p:nvSpPr>
        <p:spPr>
          <a:xfrm>
            <a:off x="4723856" y="4533332"/>
            <a:ext cx="70485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6" name="TextBox 25"/>
          <p:cNvSpPr txBox="1"/>
          <p:nvPr/>
        </p:nvSpPr>
        <p:spPr>
          <a:xfrm>
            <a:off x="5486400" y="5007613"/>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RESPUESTA CONSTRUIDA </a:t>
            </a:r>
            <a:endParaRPr lang="es-419" sz="800" b="1" dirty="0">
              <a:solidFill>
                <a:schemeClr val="tx1"/>
              </a:solidFill>
            </a:endParaRPr>
          </a:p>
        </p:txBody>
      </p:sp>
      <p:sp>
        <p:nvSpPr>
          <p:cNvPr id="27" name="TextBox 26"/>
          <p:cNvSpPr txBox="1"/>
          <p:nvPr/>
        </p:nvSpPr>
        <p:spPr>
          <a:xfrm>
            <a:off x="1295400" y="7772400"/>
            <a:ext cx="838199" cy="16225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NO EVALUADO</a:t>
            </a:r>
            <a:endParaRPr lang="es-419" sz="800" b="1" dirty="0">
              <a:solidFill>
                <a:schemeClr val="tx1"/>
              </a:solidFill>
            </a:endParaRPr>
          </a:p>
        </p:txBody>
      </p:sp>
      <p:sp>
        <p:nvSpPr>
          <p:cNvPr id="28" name="TextBox 27"/>
          <p:cNvSpPr txBox="1"/>
          <p:nvPr/>
        </p:nvSpPr>
        <p:spPr>
          <a:xfrm>
            <a:off x="2082164" y="7391400"/>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29" name="TextBox 28"/>
          <p:cNvSpPr txBox="1"/>
          <p:nvPr/>
        </p:nvSpPr>
        <p:spPr>
          <a:xfrm>
            <a:off x="4191000" y="7547376"/>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SELECCIÓN MÚLTIPLE </a:t>
            </a:r>
            <a:endParaRPr lang="es-419" sz="800" b="1" dirty="0">
              <a:solidFill>
                <a:schemeClr val="tx1"/>
              </a:solidFill>
            </a:endParaRPr>
          </a:p>
        </p:txBody>
      </p:sp>
      <p:sp>
        <p:nvSpPr>
          <p:cNvPr id="30" name="TextBox 29"/>
          <p:cNvSpPr txBox="1"/>
          <p:nvPr/>
        </p:nvSpPr>
        <p:spPr>
          <a:xfrm>
            <a:off x="5486400" y="7700451"/>
            <a:ext cx="762000" cy="306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419" sz="800" b="1" dirty="0" smtClean="0">
                <a:solidFill>
                  <a:schemeClr val="tx1"/>
                </a:solidFill>
              </a:rPr>
              <a:t>RESPUESTA CONSTRUIDA </a:t>
            </a:r>
            <a:endParaRPr lang="es-419" sz="800" b="1" dirty="0">
              <a:solidFill>
                <a:schemeClr val="tx1"/>
              </a:solidFill>
            </a:endParaRPr>
          </a:p>
        </p:txBody>
      </p:sp>
    </p:spTree>
    <p:extLst>
      <p:ext uri="{BB962C8B-B14F-4D97-AF65-F5344CB8AC3E}">
        <p14:creationId xmlns:p14="http://schemas.microsoft.com/office/powerpoint/2010/main" val="1982699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 name="Table 143"/>
          <p:cNvGraphicFramePr/>
          <p:nvPr>
            <p:extLst>
              <p:ext uri="{D42A27DB-BD31-4B8C-83A1-F6EECF244321}">
                <p14:modId xmlns:p14="http://schemas.microsoft.com/office/powerpoint/2010/main" val="724104008"/>
              </p:ext>
            </p:extLst>
          </p:nvPr>
        </p:nvGraphicFramePr>
        <p:xfrm>
          <a:off x="609600" y="521472"/>
          <a:ext cx="6553114" cy="5574528"/>
        </p:xfrm>
        <a:graphic>
          <a:graphicData uri="http://schemas.openxmlformats.org/drawingml/2006/table">
            <a:tbl>
              <a:tblPr firstRow="1"/>
              <a:tblGrid>
                <a:gridCol w="680633"/>
                <a:gridCol w="5872481"/>
              </a:tblGrid>
              <a:tr h="78022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endParaRPr lang="en-US" sz="1000" b="0" i="1" noProof="0" dirty="0" smtClean="0">
                        <a:effectLst/>
                      </a:endParaRPr>
                    </a:p>
                    <a:p>
                      <a:pPr marL="0" marR="0" indent="0" algn="l" defTabSz="966612" rtl="0" eaLnBrk="1" fontAlgn="auto" latinLnBrk="0" hangingPunct="1">
                        <a:lnSpc>
                          <a:spcPct val="100000"/>
                        </a:lnSpc>
                        <a:spcBef>
                          <a:spcPts val="0"/>
                        </a:spcBef>
                        <a:spcAft>
                          <a:spcPts val="0"/>
                        </a:spcAft>
                        <a:buClrTx/>
                        <a:buSzTx/>
                        <a:buFontTx/>
                        <a:buNone/>
                        <a:tabLst/>
                        <a:defRPr/>
                      </a:pPr>
                      <a:endParaRPr lang="es-GT" sz="1000" b="0" i="1" baseline="0" dirty="0" smtClean="0">
                        <a:effectLst/>
                      </a:endParaRP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x-none" sz="1400" b="1" noProof="0" dirty="0" smtClean="0">
                          <a:effectLst/>
                        </a:rPr>
                        <a:t>Pre-evaluación Trimestre 1: Clave para la Respuesta construida</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257708">
                <a:tc gridSpan="2">
                  <a:txBody>
                    <a:bodyPr/>
                    <a:lstStyle/>
                    <a:p>
                      <a:pPr lvl="0" algn="l">
                        <a:defRPr sz="1800" b="0" i="0"/>
                      </a:pPr>
                      <a:r>
                        <a:rPr lang="es-ES_tradnl" sz="1400" b="1" dirty="0" smtClean="0">
                          <a:latin typeface="+mn-lt"/>
                        </a:rPr>
                        <a:t>Estándar </a:t>
                      </a:r>
                      <a:r>
                        <a:rPr lang="es-ES_tradnl" sz="1400" b="1" dirty="0" smtClean="0"/>
                        <a:t>RL.4.2:  Rúbrica de 2 puntos: Respuesta Construida – Lectura corta </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chemeClr val="bg1"/>
                    </a:solidFill>
                  </a:tcPr>
                </a:tc>
                <a:tc hMerge="1">
                  <a:txBody>
                    <a:bodyPr/>
                    <a:lstStyle/>
                    <a:p>
                      <a:endParaRPr lang="en-US"/>
                    </a:p>
                  </a:txBody>
                  <a:tcPr/>
                </a:tc>
              </a:tr>
              <a:tr h="551384">
                <a:tc gridSpan="2">
                  <a:txBody>
                    <a:bodyPr/>
                    <a:lstStyle/>
                    <a:p>
                      <a:pPr marL="1255713" marR="0" lvl="0" indent="-1255713" algn="l" defTabSz="1018809" rtl="0" eaLnBrk="1" fontAlgn="auto" latinLnBrk="0" hangingPunct="1">
                        <a:lnSpc>
                          <a:spcPct val="100000"/>
                        </a:lnSpc>
                        <a:spcBef>
                          <a:spcPts val="0"/>
                        </a:spcBef>
                        <a:spcAft>
                          <a:spcPts val="0"/>
                        </a:spcAft>
                        <a:buClrTx/>
                        <a:buSzTx/>
                        <a:buFontTx/>
                        <a:buNone/>
                        <a:tabLst/>
                        <a:defRPr sz="1800" b="0" i="0"/>
                      </a:pPr>
                      <a:r>
                        <a:rPr lang="es-GT" sz="1600" b="1" dirty="0" smtClean="0"/>
                        <a:t>Pregunta #7: </a:t>
                      </a:r>
                      <a:r>
                        <a:rPr lang="es-GT" sz="1600" b="1" i="0" dirty="0" smtClean="0"/>
                        <a:t> </a:t>
                      </a:r>
                      <a:r>
                        <a:rPr lang="es-419" sz="1600" b="1" baseline="0" noProof="0" dirty="0" smtClean="0">
                          <a:solidFill>
                            <a:schemeClr val="tx1"/>
                          </a:solidFill>
                        </a:rPr>
                        <a:t>¿Qué lecciones se pueden aprender de este mito? Utiliza ejemplos y detalles del texto para apoyar tu respuesta. </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972378">
                <a:tc gridSpan="2">
                  <a:txBody>
                    <a:bodyPr/>
                    <a:lstStyle/>
                    <a:p>
                      <a:pPr lvl="0" algn="l">
                        <a:defRPr sz="1800" b="0" i="0"/>
                      </a:pPr>
                      <a:r>
                        <a:rPr lang="es-GT" sz="1000" b="1" u="sng" noProof="0" dirty="0" smtClean="0"/>
                        <a:t>Instrucciones</a:t>
                      </a:r>
                      <a:r>
                        <a:rPr lang="es-GT" sz="1000" b="1" u="sng" baseline="0" noProof="0" dirty="0" smtClean="0"/>
                        <a:t> para calificar</a:t>
                      </a:r>
                      <a:r>
                        <a:rPr lang="es-GT" sz="1000" u="none" noProof="0" dirty="0" smtClean="0"/>
                        <a:t>: </a:t>
                      </a:r>
                      <a:r>
                        <a:rPr lang="es-GT" sz="1000" kern="1200" noProof="0" dirty="0" smtClean="0">
                          <a:solidFill>
                            <a:srgbClr val="000000"/>
                          </a:solidFill>
                          <a:effectLst/>
                          <a:latin typeface="+mn-lt"/>
                          <a:ea typeface="Times New Roman"/>
                          <a:cs typeface="Arial"/>
                        </a:rPr>
                        <a:t>Escriba una visión</a:t>
                      </a:r>
                      <a:r>
                        <a:rPr lang="es-GT" sz="1000" kern="1200" baseline="0" noProof="0" dirty="0" smtClean="0">
                          <a:solidFill>
                            <a:srgbClr val="000000"/>
                          </a:solidFill>
                          <a:effectLst/>
                          <a:latin typeface="+mn-lt"/>
                          <a:ea typeface="Times New Roman"/>
                          <a:cs typeface="Arial"/>
                        </a:rPr>
                        <a:t> general de lo que los estudiantes podrían incluir en una respuesta competente que incluya ejemplos del texto.  Favor de ser muy específico y “extenso”.</a:t>
                      </a:r>
                      <a:endParaRPr lang="es-GT" sz="1000" u="none" baseline="0" noProof="0" dirty="0" smtClean="0"/>
                    </a:p>
                    <a:p>
                      <a:pPr lvl="0" algn="l">
                        <a:defRPr sz="1800" b="0" i="0"/>
                      </a:pPr>
                      <a:r>
                        <a:rPr lang="es-GT" sz="1000" b="1" u="sng" noProof="0" dirty="0" smtClean="0"/>
                        <a:t>Lenguaje del maestro y notas para calificar:</a:t>
                      </a:r>
                    </a:p>
                    <a:p>
                      <a:pPr lvl="0" algn="l">
                        <a:defRPr sz="1800" b="0" i="0"/>
                      </a:pPr>
                      <a:r>
                        <a:rPr lang="es-GT" sz="1000" b="1" noProof="0" dirty="0" smtClean="0"/>
                        <a:t>Suficiente evidencia</a:t>
                      </a:r>
                      <a:r>
                        <a:rPr lang="es-GT" sz="1000" baseline="0" noProof="0" dirty="0" smtClean="0">
                          <a:uFill>
                            <a:solidFill/>
                          </a:uFill>
                        </a:rPr>
                        <a:t> para la pregunta debe incluir qué lección o lecciones se pueden aprender del mito, con evidencias que apoyen la respuesta en forma de ejemplos y/o detalles.  </a:t>
                      </a:r>
                      <a:endParaRPr lang="es-GT" sz="1000" noProof="0" dirty="0" smtClean="0"/>
                    </a:p>
                    <a:p>
                      <a:pPr lvl="0" algn="l">
                        <a:defRPr sz="1800" b="0" i="0"/>
                      </a:pPr>
                      <a:r>
                        <a:rPr lang="es-GT" sz="1000" b="1" noProof="0" dirty="0" smtClean="0"/>
                        <a:t>Las identificaciones específica</a:t>
                      </a:r>
                      <a:r>
                        <a:rPr lang="es-GT" sz="1000" b="1" baseline="0" noProof="0" dirty="0" smtClean="0"/>
                        <a:t>s </a:t>
                      </a:r>
                      <a:r>
                        <a:rPr lang="es-GT" sz="1000" b="0" noProof="0" dirty="0" smtClean="0">
                          <a:uFill>
                            <a:solidFill/>
                          </a:uFill>
                        </a:rPr>
                        <a:t>(detalles</a:t>
                      </a:r>
                      <a:r>
                        <a:rPr lang="es-GT" sz="1000" b="0" baseline="0" noProof="0" dirty="0" smtClean="0">
                          <a:uFill>
                            <a:solidFill/>
                          </a:uFill>
                        </a:rPr>
                        <a:t> de apoyo) para las lecciones aprendidas podrían incluir la lección de: (1) escuchar a los padres, (2) no arriesgarse de manera peligrosa, y (3) cualquier otra lección que pueda ser apoyada por referencias textuales explícitas.  </a:t>
                      </a:r>
                      <a:endParaRPr lang="es-GT" sz="1000" b="1" noProof="0" dirty="0" smtClean="0">
                        <a:latin typeface="+mn-lt"/>
                      </a:endParaRPr>
                    </a:p>
                    <a:p>
                      <a:pPr lvl="0" algn="l">
                        <a:defRPr sz="1800" b="0" i="0"/>
                      </a:pPr>
                      <a:r>
                        <a:rPr lang="es-GT" sz="1000" b="1" baseline="0" noProof="0" dirty="0" smtClean="0"/>
                        <a:t>Pleno apoyo </a:t>
                      </a:r>
                      <a:r>
                        <a:rPr lang="es-GT" sz="1000" b="0" baseline="0" noProof="0" dirty="0" smtClean="0"/>
                        <a:t>(otros detalles) podría incluir: </a:t>
                      </a:r>
                      <a:r>
                        <a:rPr lang="es-GT" sz="1000" baseline="0" noProof="0" dirty="0" smtClean="0">
                          <a:uFill>
                            <a:solidFill/>
                          </a:uFill>
                        </a:rPr>
                        <a:t>(1) lo que Dédalo le dijo a Ícaro acerca del sol, (2) Ícaro volando demasiado cerca del sol, y (3) el resultado de la decisión de Ícaro. </a:t>
                      </a:r>
                      <a:endParaRPr lang="es-GT" sz="1000" noProof="0" dirty="0">
                        <a:uFill>
                          <a:solidFill/>
                        </a:u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685800">
                <a:tc>
                  <a:txBody>
                    <a:bodyPr/>
                    <a:lstStyle/>
                    <a:p>
                      <a:pPr lvl="0" algn="ctr">
                        <a:defRPr sz="1800" b="0" i="0"/>
                      </a:pPr>
                      <a:r>
                        <a:rPr lang="es-GT" sz="2000" b="1" dirty="0" smtClean="0"/>
                        <a:t>2</a:t>
                      </a:r>
                      <a:endParaRPr lang="es-GT" sz="2000" b="1" dirty="0"/>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lang="es-GT" sz="1000" i="1" noProof="0" dirty="0" smtClean="0"/>
                        <a:t>El estudiante</a:t>
                      </a:r>
                      <a:r>
                        <a:rPr lang="es-GT" sz="1000" i="1" baseline="0" noProof="0" dirty="0" smtClean="0"/>
                        <a:t> proporciona una respuesta competente, indicando una lección o lecciones específicas aprendidas del mito, con ejemplos o detalles que apoyen cada lección.</a:t>
                      </a:r>
                    </a:p>
                    <a:p>
                      <a:pPr lvl="0" algn="l" defTabSz="914400">
                        <a:defRPr sz="1800" b="0" i="0"/>
                      </a:pPr>
                      <a:r>
                        <a:rPr lang="es-GT" sz="1100" i="0" baseline="0" noProof="0" dirty="0" smtClean="0"/>
                        <a:t>Ícaro y su padre Dédalo escaparon de la prisión volando y utilizando las alas con ceras que hizo Dédalo.  Dédalo le dijo a Ícaro que las alas se derretirían si él volaba demasiado cerca del sol.  Ícaro no escuchó a su padre y voló demasiado cerca del sol. Sus alas se derritieron y él cayó al mar.  La lección de este ejemplo es que hay que escuchar a los padres.  Otra lección es que cuando haces cosas peligrosas que te han advertido no hacer, algo malo puede suceder.   </a:t>
                      </a:r>
                      <a:endParaRPr lang="es-GT" sz="1100" i="0" noProof="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533400">
                <a:tc>
                  <a:txBody>
                    <a:bodyPr/>
                    <a:lstStyle/>
                    <a:p>
                      <a:pPr lvl="0" algn="ctr">
                        <a:defRPr sz="1800" b="0" i="0"/>
                      </a:pPr>
                      <a:r>
                        <a:rPr lang="es-GT" sz="2000" b="1" dirty="0" smtClean="0"/>
                        <a:t>1</a:t>
                      </a:r>
                      <a:endParaRPr lang="es-GT" sz="2000" b="1" dirty="0"/>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lang="es-GT" sz="1000" i="1" noProof="0" dirty="0" smtClean="0"/>
                        <a:t>El estudiante proporciona una respuesta parcial</a:t>
                      </a:r>
                      <a:r>
                        <a:rPr lang="es-419" sz="1000" i="1" noProof="0" dirty="0" smtClean="0"/>
                        <a:t>, indicando una lección o lecciones específicas aprendidas del mito</a:t>
                      </a:r>
                      <a:r>
                        <a:rPr lang="es-GT" sz="1000" i="1" noProof="0" dirty="0" smtClean="0"/>
                        <a:t>,</a:t>
                      </a:r>
                      <a:r>
                        <a:rPr lang="es-GT" sz="1000" i="1" baseline="0" noProof="0" dirty="0" smtClean="0"/>
                        <a:t> pero sin incluir ejemplos o detalles que apoyen cada lección.</a:t>
                      </a:r>
                    </a:p>
                    <a:p>
                      <a:pPr lvl="0" algn="l" defTabSz="914400">
                        <a:defRPr sz="1800" b="0" i="0"/>
                      </a:pPr>
                      <a:r>
                        <a:rPr lang="es-GT" sz="1100" i="0" baseline="0" noProof="0" dirty="0" smtClean="0"/>
                        <a:t>El joven del cuento cayó al agua porque no escuchó a su padre. </a:t>
                      </a:r>
                      <a:endParaRPr lang="es-GT" sz="1100" i="0" noProof="0" dirty="0" smtClean="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26334">
                <a:tc>
                  <a:txBody>
                    <a:bodyPr/>
                    <a:lstStyle/>
                    <a:p>
                      <a:pPr lvl="0" algn="ctr">
                        <a:defRPr sz="1800" b="0" i="0"/>
                      </a:pPr>
                      <a:r>
                        <a:rPr lang="es-GT" sz="2000" b="1" dirty="0" smtClean="0"/>
                        <a:t>0</a:t>
                      </a:r>
                      <a:endParaRPr lang="es-GT" sz="2000" b="1" dirty="0"/>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lang="es-GT" sz="1000" i="1" noProof="0" dirty="0" smtClean="0"/>
                        <a:t>El</a:t>
                      </a:r>
                      <a:r>
                        <a:rPr lang="es-GT" sz="1000" i="1" baseline="0" noProof="0" dirty="0" smtClean="0"/>
                        <a:t> estudiante no proporciona una respuesta, indicando una lección o lecciones específicas aprendidas del mito.  </a:t>
                      </a:r>
                    </a:p>
                    <a:p>
                      <a:pPr lvl="0" algn="l" defTabSz="914400">
                        <a:defRPr sz="1800" b="0" i="0"/>
                      </a:pPr>
                      <a:r>
                        <a:rPr lang="es-GT" sz="1100" i="0" baseline="0" noProof="0" dirty="0" smtClean="0"/>
                        <a:t>Si yo pudiera volar, yo sería muy cuidadoso. </a:t>
                      </a:r>
                      <a:endParaRPr lang="es-GT" sz="1100" i="0" noProof="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2695289"/>
              </p:ext>
            </p:extLst>
          </p:nvPr>
        </p:nvGraphicFramePr>
        <p:xfrm>
          <a:off x="5105400" y="6172200"/>
          <a:ext cx="2057400" cy="515112"/>
        </p:xfrm>
        <a:graphic>
          <a:graphicData uri="http://schemas.openxmlformats.org/drawingml/2006/table">
            <a:tbl>
              <a:tblPr firstRow="1" firstCol="1" bandRow="1"/>
              <a:tblGrid>
                <a:gridCol w="2057400"/>
              </a:tblGrid>
              <a:tr h="64008">
                <a:tc>
                  <a:txBody>
                    <a:bodyPr/>
                    <a:lstStyle/>
                    <a:p>
                      <a:pPr marL="0" marR="0" algn="ctr">
                        <a:lnSpc>
                          <a:spcPct val="100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RL.4.2</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 APn</a:t>
                      </a:r>
                      <a:endParaRPr lang="en-US" sz="800" i="1" dirty="0">
                        <a:effectLst/>
                        <a:latin typeface="Calibri"/>
                        <a:ea typeface="Calibri"/>
                        <a:cs typeface="Times New Roman"/>
                      </a:endParaRPr>
                    </a:p>
                  </a:txBody>
                  <a:tcPr marL="32904" marR="32904"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r>
              <a:tr h="393192">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Obtiene e interpreta qué detalles clave de un texto nuevo (no leído en clase) son evidencia de un tema, mensaje o propósito común.</a:t>
                      </a:r>
                      <a:endParaRPr lang="es-419" sz="800" b="1" dirty="0">
                        <a:solidFill>
                          <a:srgbClr val="000000"/>
                        </a:solidFill>
                        <a:effectLst/>
                        <a:latin typeface="+mn-lt"/>
                        <a:ea typeface="Times New Roman"/>
                        <a:cs typeface="Times New Roman"/>
                      </a:endParaRPr>
                    </a:p>
                  </a:txBody>
                  <a:tcPr marL="32904" marR="32904"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6" name="Slide Number Placeholder 3"/>
          <p:cNvSpPr>
            <a:spLocks noGrp="1"/>
          </p:cNvSpPr>
          <p:nvPr>
            <p:ph type="sldNum" sz="quarter" idx="12"/>
          </p:nvPr>
        </p:nvSpPr>
        <p:spPr>
          <a:xfrm>
            <a:off x="6557963" y="9522884"/>
            <a:ext cx="842010" cy="535517"/>
          </a:xfrm>
        </p:spPr>
        <p:txBody>
          <a:bodyPr/>
          <a:lstStyle/>
          <a:p>
            <a:r>
              <a:rPr lang="en-US" dirty="0" smtClean="0"/>
              <a:t>9</a:t>
            </a:r>
            <a:endParaRPr lang="en-US" dirty="0"/>
          </a:p>
        </p:txBody>
      </p:sp>
    </p:spTree>
    <p:extLst>
      <p:ext uri="{BB962C8B-B14F-4D97-AF65-F5344CB8AC3E}">
        <p14:creationId xmlns:p14="http://schemas.microsoft.com/office/powerpoint/2010/main" val="954037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18260</TotalTime>
  <Words>9630</Words>
  <Application>Microsoft Office PowerPoint</Application>
  <PresentationFormat>Custom</PresentationFormat>
  <Paragraphs>920</Paragraphs>
  <Slides>30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Bookman Old Style</vt:lpstr>
      <vt:lpstr>Calibri</vt:lpstr>
      <vt:lpstr>Folio Light</vt:lpstr>
      <vt:lpstr>Helvetica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Rosa, Zaida</cp:lastModifiedBy>
  <cp:revision>394</cp:revision>
  <cp:lastPrinted>2015-08-10T22:23:01Z</cp:lastPrinted>
  <dcterms:created xsi:type="dcterms:W3CDTF">2013-06-13T16:49:22Z</dcterms:created>
  <dcterms:modified xsi:type="dcterms:W3CDTF">2015-08-10T22:27:15Z</dcterms:modified>
</cp:coreProperties>
</file>