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sldIdLst>
    <p:sldId id="256" r:id="rId2"/>
    <p:sldId id="277" r:id="rId3"/>
    <p:sldId id="328" r:id="rId4"/>
    <p:sldId id="323" r:id="rId5"/>
    <p:sldId id="324" r:id="rId6"/>
    <p:sldId id="325" r:id="rId7"/>
    <p:sldId id="285" r:id="rId8"/>
    <p:sldId id="318" r:id="rId9"/>
    <p:sldId id="314" r:id="rId10"/>
    <p:sldId id="315" r:id="rId11"/>
    <p:sldId id="319" r:id="rId12"/>
    <p:sldId id="320" r:id="rId13"/>
    <p:sldId id="280" r:id="rId14"/>
    <p:sldId id="326" r:id="rId15"/>
    <p:sldId id="275" r:id="rId16"/>
    <p:sldId id="302" r:id="rId17"/>
    <p:sldId id="303" r:id="rId18"/>
    <p:sldId id="304" r:id="rId19"/>
    <p:sldId id="313" r:id="rId20"/>
    <p:sldId id="307" r:id="rId21"/>
    <p:sldId id="286" r:id="rId22"/>
    <p:sldId id="287" r:id="rId23"/>
    <p:sldId id="288" r:id="rId24"/>
    <p:sldId id="290" r:id="rId25"/>
    <p:sldId id="291" r:id="rId26"/>
    <p:sldId id="292" r:id="rId27"/>
    <p:sldId id="284" r:id="rId28"/>
    <p:sldId id="283" r:id="rId29"/>
    <p:sldId id="271" r:id="rId30"/>
    <p:sldId id="327" r:id="rId31"/>
  </p:sldIdLst>
  <p:sldSz cx="7772400" cy="10058400"/>
  <p:notesSz cx="7010400" cy="9296400"/>
  <p:defaultText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11" autoAdjust="0"/>
    <p:restoredTop sz="93358" autoAdjust="0"/>
  </p:normalViewPr>
  <p:slideViewPr>
    <p:cSldViewPr>
      <p:cViewPr>
        <p:scale>
          <a:sx n="120" d="100"/>
          <a:sy n="120" d="100"/>
        </p:scale>
        <p:origin x="84" y="-3384"/>
      </p:cViewPr>
      <p:guideLst>
        <p:guide orient="horz" pos="3168"/>
        <p:guide pos="244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5812E32-FA1A-4F4E-BBE4-59F7E9A50687}" type="datetimeFigureOut">
              <a:rPr lang="en-US" smtClean="0"/>
              <a:pPr/>
              <a:t>8/10/2015</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3EF0EC3-FE0B-4500-8F04-EC8B20A7C129}" type="slidenum">
              <a:rPr lang="en-US" smtClean="0"/>
              <a:pPr/>
              <a:t>‹#›</a:t>
            </a:fld>
            <a:endParaRPr lang="en-US" dirty="0"/>
          </a:p>
        </p:txBody>
      </p:sp>
    </p:spTree>
    <p:extLst>
      <p:ext uri="{BB962C8B-B14F-4D97-AF65-F5344CB8AC3E}">
        <p14:creationId xmlns:p14="http://schemas.microsoft.com/office/powerpoint/2010/main" val="4131208749"/>
      </p:ext>
    </p:extLst>
  </p:cSld>
  <p:clrMap bg1="lt1" tx1="dk1" bg2="lt2" tx2="dk2" accent1="accent1" accent2="accent2" accent3="accent3" accent4="accent4" accent5="accent5" accent6="accent6" hlink="hlink" folHlink="folHlink"/>
  <p:notesStyle>
    <a:lvl1pPr marL="0" algn="l" defTabSz="1018809" rtl="0" eaLnBrk="1" latinLnBrk="0" hangingPunct="1">
      <a:defRPr sz="1400" kern="1200">
        <a:solidFill>
          <a:schemeClr val="tx1"/>
        </a:solidFill>
        <a:latin typeface="+mn-lt"/>
        <a:ea typeface="+mn-ea"/>
        <a:cs typeface="+mn-cs"/>
      </a:defRPr>
    </a:lvl1pPr>
    <a:lvl2pPr marL="509405" algn="l" defTabSz="1018809" rtl="0" eaLnBrk="1" latinLnBrk="0" hangingPunct="1">
      <a:defRPr sz="1400" kern="1200">
        <a:solidFill>
          <a:schemeClr val="tx1"/>
        </a:solidFill>
        <a:latin typeface="+mn-lt"/>
        <a:ea typeface="+mn-ea"/>
        <a:cs typeface="+mn-cs"/>
      </a:defRPr>
    </a:lvl2pPr>
    <a:lvl3pPr marL="1018809" algn="l" defTabSz="1018809" rtl="0" eaLnBrk="1" latinLnBrk="0" hangingPunct="1">
      <a:defRPr sz="1400" kern="1200">
        <a:solidFill>
          <a:schemeClr val="tx1"/>
        </a:solidFill>
        <a:latin typeface="+mn-lt"/>
        <a:ea typeface="+mn-ea"/>
        <a:cs typeface="+mn-cs"/>
      </a:defRPr>
    </a:lvl3pPr>
    <a:lvl4pPr marL="1528214" algn="l" defTabSz="1018809" rtl="0" eaLnBrk="1" latinLnBrk="0" hangingPunct="1">
      <a:defRPr sz="1400" kern="1200">
        <a:solidFill>
          <a:schemeClr val="tx1"/>
        </a:solidFill>
        <a:latin typeface="+mn-lt"/>
        <a:ea typeface="+mn-ea"/>
        <a:cs typeface="+mn-cs"/>
      </a:defRPr>
    </a:lvl4pPr>
    <a:lvl5pPr marL="2037618" algn="l" defTabSz="1018809" rtl="0" eaLnBrk="1" latinLnBrk="0" hangingPunct="1">
      <a:defRPr sz="1400" kern="1200">
        <a:solidFill>
          <a:schemeClr val="tx1"/>
        </a:solidFill>
        <a:latin typeface="+mn-lt"/>
        <a:ea typeface="+mn-ea"/>
        <a:cs typeface="+mn-cs"/>
      </a:defRPr>
    </a:lvl5pPr>
    <a:lvl6pPr marL="2547024" algn="l" defTabSz="1018809" rtl="0" eaLnBrk="1" latinLnBrk="0" hangingPunct="1">
      <a:defRPr sz="1400" kern="1200">
        <a:solidFill>
          <a:schemeClr val="tx1"/>
        </a:solidFill>
        <a:latin typeface="+mn-lt"/>
        <a:ea typeface="+mn-ea"/>
        <a:cs typeface="+mn-cs"/>
      </a:defRPr>
    </a:lvl6pPr>
    <a:lvl7pPr marL="3056428" algn="l" defTabSz="1018809" rtl="0" eaLnBrk="1" latinLnBrk="0" hangingPunct="1">
      <a:defRPr sz="1400" kern="1200">
        <a:solidFill>
          <a:schemeClr val="tx1"/>
        </a:solidFill>
        <a:latin typeface="+mn-lt"/>
        <a:ea typeface="+mn-ea"/>
        <a:cs typeface="+mn-cs"/>
      </a:defRPr>
    </a:lvl7pPr>
    <a:lvl8pPr marL="3565833" algn="l" defTabSz="1018809" rtl="0" eaLnBrk="1" latinLnBrk="0" hangingPunct="1">
      <a:defRPr sz="1400" kern="1200">
        <a:solidFill>
          <a:schemeClr val="tx1"/>
        </a:solidFill>
        <a:latin typeface="+mn-lt"/>
        <a:ea typeface="+mn-ea"/>
        <a:cs typeface="+mn-cs"/>
      </a:defRPr>
    </a:lvl8pPr>
    <a:lvl9pPr marL="4075237" algn="l" defTabSz="1018809"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419"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2</a:t>
            </a:fld>
            <a:endParaRPr lang="en-US" dirty="0"/>
          </a:p>
        </p:txBody>
      </p:sp>
    </p:spTree>
    <p:extLst>
      <p:ext uri="{BB962C8B-B14F-4D97-AF65-F5344CB8AC3E}">
        <p14:creationId xmlns:p14="http://schemas.microsoft.com/office/powerpoint/2010/main" val="1363158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6</a:t>
            </a:fld>
            <a:endParaRPr lang="en-US" dirty="0"/>
          </a:p>
        </p:txBody>
      </p:sp>
    </p:spTree>
    <p:extLst>
      <p:ext uri="{BB962C8B-B14F-4D97-AF65-F5344CB8AC3E}">
        <p14:creationId xmlns:p14="http://schemas.microsoft.com/office/powerpoint/2010/main" val="3613598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7</a:t>
            </a:fld>
            <a:endParaRPr lang="en-US" dirty="0"/>
          </a:p>
        </p:txBody>
      </p:sp>
    </p:spTree>
    <p:extLst>
      <p:ext uri="{BB962C8B-B14F-4D97-AF65-F5344CB8AC3E}">
        <p14:creationId xmlns:p14="http://schemas.microsoft.com/office/powerpoint/2010/main" val="3093778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12</a:t>
            </a:fld>
            <a:endParaRPr lang="en-US" dirty="0"/>
          </a:p>
        </p:txBody>
      </p:sp>
    </p:spTree>
    <p:extLst>
      <p:ext uri="{BB962C8B-B14F-4D97-AF65-F5344CB8AC3E}">
        <p14:creationId xmlns:p14="http://schemas.microsoft.com/office/powerpoint/2010/main" val="1990923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419"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13</a:t>
            </a:fld>
            <a:endParaRPr lang="en-US" dirty="0"/>
          </a:p>
        </p:txBody>
      </p:sp>
    </p:spTree>
    <p:extLst>
      <p:ext uri="{BB962C8B-B14F-4D97-AF65-F5344CB8AC3E}">
        <p14:creationId xmlns:p14="http://schemas.microsoft.com/office/powerpoint/2010/main" val="887775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419"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23</a:t>
            </a:fld>
            <a:endParaRPr lang="en-US" dirty="0"/>
          </a:p>
        </p:txBody>
      </p:sp>
    </p:spTree>
    <p:extLst>
      <p:ext uri="{BB962C8B-B14F-4D97-AF65-F5344CB8AC3E}">
        <p14:creationId xmlns:p14="http://schemas.microsoft.com/office/powerpoint/2010/main" val="3883490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419"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30</a:t>
            </a:fld>
            <a:endParaRPr lang="en-US" dirty="0"/>
          </a:p>
        </p:txBody>
      </p:sp>
    </p:spTree>
    <p:extLst>
      <p:ext uri="{BB962C8B-B14F-4D97-AF65-F5344CB8AC3E}">
        <p14:creationId xmlns:p14="http://schemas.microsoft.com/office/powerpoint/2010/main" val="2650857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05" indent="0" algn="ctr">
              <a:buNone/>
              <a:defRPr>
                <a:solidFill>
                  <a:schemeClr val="tx1">
                    <a:tint val="75000"/>
                  </a:schemeClr>
                </a:solidFill>
              </a:defRPr>
            </a:lvl2pPr>
            <a:lvl3pPr marL="1018809" indent="0" algn="ctr">
              <a:buNone/>
              <a:defRPr>
                <a:solidFill>
                  <a:schemeClr val="tx1">
                    <a:tint val="75000"/>
                  </a:schemeClr>
                </a:solidFill>
              </a:defRPr>
            </a:lvl3pPr>
            <a:lvl4pPr marL="1528214" indent="0" algn="ctr">
              <a:buNone/>
              <a:defRPr>
                <a:solidFill>
                  <a:schemeClr val="tx1">
                    <a:tint val="75000"/>
                  </a:schemeClr>
                </a:solidFill>
              </a:defRPr>
            </a:lvl4pPr>
            <a:lvl5pPr marL="2037618" indent="0" algn="ctr">
              <a:buNone/>
              <a:defRPr>
                <a:solidFill>
                  <a:schemeClr val="tx1">
                    <a:tint val="75000"/>
                  </a:schemeClr>
                </a:solidFill>
              </a:defRPr>
            </a:lvl5pPr>
            <a:lvl6pPr marL="2547024" indent="0" algn="ctr">
              <a:buNone/>
              <a:defRPr>
                <a:solidFill>
                  <a:schemeClr val="tx1">
                    <a:tint val="75000"/>
                  </a:schemeClr>
                </a:solidFill>
              </a:defRPr>
            </a:lvl6pPr>
            <a:lvl7pPr marL="3056428" indent="0" algn="ctr">
              <a:buNone/>
              <a:defRPr>
                <a:solidFill>
                  <a:schemeClr val="tx1">
                    <a:tint val="75000"/>
                  </a:schemeClr>
                </a:solidFill>
              </a:defRPr>
            </a:lvl7pPr>
            <a:lvl8pPr marL="3565833" indent="0" algn="ctr">
              <a:buNone/>
              <a:defRPr>
                <a:solidFill>
                  <a:schemeClr val="tx1">
                    <a:tint val="75000"/>
                  </a:schemeClr>
                </a:solidFill>
              </a:defRPr>
            </a:lvl8pPr>
            <a:lvl9pPr marL="407523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23ABC3-F9D5-41E6-920C-361B5D1D5261}" type="datetime1">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539423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C7A764-92AC-498C-A948-6B40651C68CD}" type="datetime1">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3202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7"/>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5" y="537847"/>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69223-152C-48B7-829B-A8B733C6AC0A}" type="datetime1">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721848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704300" y="9297436"/>
            <a:ext cx="1781175" cy="535517"/>
          </a:xfrm>
        </p:spPr>
        <p:txBody>
          <a:bodyPr/>
          <a:lstStyle/>
          <a:p>
            <a:endParaRPr lang="en-US" dirty="0"/>
          </a:p>
        </p:txBody>
      </p:sp>
      <p:sp>
        <p:nvSpPr>
          <p:cNvPr id="6" name="Slide Number Placeholder 5"/>
          <p:cNvSpPr>
            <a:spLocks noGrp="1"/>
          </p:cNvSpPr>
          <p:nvPr>
            <p:ph type="sldNum" sz="quarter" idx="12"/>
          </p:nvPr>
        </p:nvSpPr>
        <p:spPr>
          <a:xfrm>
            <a:off x="6541770" y="9365564"/>
            <a:ext cx="842010" cy="535517"/>
          </a:xfrm>
        </p:spPr>
        <p:txBody>
          <a:bodyPr/>
          <a:lstStyle>
            <a:lvl1pPr algn="r">
              <a:defRPr/>
            </a:lvl1pPr>
          </a:lstStyle>
          <a:p>
            <a:fld id="{F177B04D-AEB5-43ED-B9BA-B3D1EC9C9067}" type="slidenum">
              <a:rPr lang="en-US" smtClean="0"/>
              <a:pPr/>
              <a:t>‹#›</a:t>
            </a:fld>
            <a:endParaRPr lang="en-US" dirty="0"/>
          </a:p>
        </p:txBody>
      </p:sp>
      <p:sp>
        <p:nvSpPr>
          <p:cNvPr id="7" name="Rectangle 6"/>
          <p:cNvSpPr/>
          <p:nvPr userDrawn="1"/>
        </p:nvSpPr>
        <p:spPr>
          <a:xfrm>
            <a:off x="3481388" y="9659257"/>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07/01/15 – OSP and S. Richmond</a:t>
            </a:r>
            <a:endParaRPr lang="en-US" sz="900" dirty="0"/>
          </a:p>
        </p:txBody>
      </p:sp>
    </p:spTree>
    <p:extLst>
      <p:ext uri="{BB962C8B-B14F-4D97-AF65-F5344CB8AC3E}">
        <p14:creationId xmlns:p14="http://schemas.microsoft.com/office/powerpoint/2010/main" val="2201198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4"/>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2"/>
            <a:ext cx="6606540" cy="2200273"/>
          </a:xfrm>
        </p:spPr>
        <p:txBody>
          <a:bodyPr anchor="b"/>
          <a:lstStyle>
            <a:lvl1pPr marL="0" indent="0">
              <a:buNone/>
              <a:defRPr sz="2200">
                <a:solidFill>
                  <a:schemeClr val="tx1">
                    <a:tint val="75000"/>
                  </a:schemeClr>
                </a:solidFill>
              </a:defRPr>
            </a:lvl1pPr>
            <a:lvl2pPr marL="509405" indent="0">
              <a:buNone/>
              <a:defRPr sz="2000">
                <a:solidFill>
                  <a:schemeClr val="tx1">
                    <a:tint val="75000"/>
                  </a:schemeClr>
                </a:solidFill>
              </a:defRPr>
            </a:lvl2pPr>
            <a:lvl3pPr marL="1018809" indent="0">
              <a:buNone/>
              <a:defRPr sz="1800">
                <a:solidFill>
                  <a:schemeClr val="tx1">
                    <a:tint val="75000"/>
                  </a:schemeClr>
                </a:solidFill>
              </a:defRPr>
            </a:lvl3pPr>
            <a:lvl4pPr marL="1528214" indent="0">
              <a:buNone/>
              <a:defRPr sz="1600">
                <a:solidFill>
                  <a:schemeClr val="tx1">
                    <a:tint val="75000"/>
                  </a:schemeClr>
                </a:solidFill>
              </a:defRPr>
            </a:lvl4pPr>
            <a:lvl5pPr marL="2037618" indent="0">
              <a:buNone/>
              <a:defRPr sz="1600">
                <a:solidFill>
                  <a:schemeClr val="tx1">
                    <a:tint val="75000"/>
                  </a:schemeClr>
                </a:solidFill>
              </a:defRPr>
            </a:lvl5pPr>
            <a:lvl6pPr marL="2547024" indent="0">
              <a:buNone/>
              <a:defRPr sz="1600">
                <a:solidFill>
                  <a:schemeClr val="tx1">
                    <a:tint val="75000"/>
                  </a:schemeClr>
                </a:solidFill>
              </a:defRPr>
            </a:lvl6pPr>
            <a:lvl7pPr marL="3056428" indent="0">
              <a:buNone/>
              <a:defRPr sz="1600">
                <a:solidFill>
                  <a:schemeClr val="tx1">
                    <a:tint val="75000"/>
                  </a:schemeClr>
                </a:solidFill>
              </a:defRPr>
            </a:lvl7pPr>
            <a:lvl8pPr marL="3565833" indent="0">
              <a:buNone/>
              <a:defRPr sz="1600">
                <a:solidFill>
                  <a:schemeClr val="tx1">
                    <a:tint val="75000"/>
                  </a:schemeClr>
                </a:solidFill>
              </a:defRPr>
            </a:lvl8pPr>
            <a:lvl9pPr marL="407523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EE7BD-3C42-46C4-A835-3E3BDF1AE10E}" type="datetime1">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830044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C9F3C-5175-4E3A-98BB-AD089760102E}" type="datetime1">
              <a:rPr lang="en-US" smtClean="0"/>
              <a:pPr/>
              <a:t>8/10/2015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798838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7CBA6-CA2A-4158-A07A-774E5EDEE07A}" type="datetime1">
              <a:rPr lang="en-US" smtClean="0"/>
              <a:pPr/>
              <a:t>8/10/2015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90751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DE2B7-079F-4A3E-85C4-519141386CD3}" type="datetime1">
              <a:rPr lang="en-US" smtClean="0"/>
              <a:pPr/>
              <a:t>8/10/2015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00114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DBED1-8F41-4E2A-84FA-EC900252CBF6}" type="datetime1">
              <a:rPr lang="en-US" smtClean="0"/>
              <a:pPr/>
              <a:t>8/10/2015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38970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5"/>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7" cy="6880227"/>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3E275-2333-457D-B231-ACDEC9BE2BD1}" type="datetime1">
              <a:rPr lang="en-US" smtClean="0"/>
              <a:pPr/>
              <a:t>8/10/2015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439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0"/>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405" indent="0">
              <a:buNone/>
              <a:defRPr sz="3200"/>
            </a:lvl2pPr>
            <a:lvl3pPr marL="1018809" indent="0">
              <a:buNone/>
              <a:defRPr sz="2600"/>
            </a:lvl3pPr>
            <a:lvl4pPr marL="1528214" indent="0">
              <a:buNone/>
              <a:defRPr sz="2200"/>
            </a:lvl4pPr>
            <a:lvl5pPr marL="2037618" indent="0">
              <a:buNone/>
              <a:defRPr sz="2200"/>
            </a:lvl5pPr>
            <a:lvl6pPr marL="2547024" indent="0">
              <a:buNone/>
              <a:defRPr sz="2200"/>
            </a:lvl6pPr>
            <a:lvl7pPr marL="3056428" indent="0">
              <a:buNone/>
              <a:defRPr sz="2200"/>
            </a:lvl7pPr>
            <a:lvl8pPr marL="3565833" indent="0">
              <a:buNone/>
              <a:defRPr sz="2200"/>
            </a:lvl8pPr>
            <a:lvl9pPr marL="4075237" indent="0">
              <a:buNone/>
              <a:defRPr sz="2200"/>
            </a:lvl9pPr>
          </a:lstStyle>
          <a:p>
            <a:endParaRPr lang="en-US" dirty="0"/>
          </a:p>
        </p:txBody>
      </p:sp>
      <p:sp>
        <p:nvSpPr>
          <p:cNvPr id="4" name="Text Placeholder 3"/>
          <p:cNvSpPr>
            <a:spLocks noGrp="1"/>
          </p:cNvSpPr>
          <p:nvPr>
            <p:ph type="body" sz="half" idx="2"/>
          </p:nvPr>
        </p:nvSpPr>
        <p:spPr>
          <a:xfrm>
            <a:off x="1523444" y="7872097"/>
            <a:ext cx="4663440" cy="1180463"/>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07EFA-7667-4272-80CC-C78D5DB339E5}" type="datetime1">
              <a:rPr lang="en-US" smtClean="0"/>
              <a:pPr/>
              <a:t>8/10/2015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412052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1" tIns="50941" rIns="101881"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1" tIns="50941" rIns="101881"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7"/>
          </a:xfrm>
          <a:prstGeom prst="rect">
            <a:avLst/>
          </a:prstGeom>
        </p:spPr>
        <p:txBody>
          <a:bodyPr vert="horz" lIns="101881" tIns="50941" rIns="101881" bIns="50941" rtlCol="0" anchor="ctr"/>
          <a:lstStyle>
            <a:lvl1pPr algn="l">
              <a:defRPr sz="1400">
                <a:solidFill>
                  <a:schemeClr val="tx1">
                    <a:tint val="75000"/>
                  </a:schemeClr>
                </a:solidFill>
              </a:defRPr>
            </a:lvl1pPr>
          </a:lstStyle>
          <a:p>
            <a:fld id="{3783A756-94F7-43CF-A3C1-1FB444D8776B}" type="datetime1">
              <a:rPr lang="en-US" smtClean="0"/>
              <a:pPr/>
              <a:t>8/10/2015</a:t>
            </a:fld>
            <a:endParaRPr lang="en-US" dirty="0"/>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01881" tIns="50941" rIns="101881" bIns="50941" rtlCol="0" anchor="ctr"/>
          <a:lstStyle>
            <a:lvl1pPr algn="ctr">
              <a:defRPr sz="1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01881" tIns="50941" rIns="101881" bIns="50941" rtlCol="0" anchor="ctr"/>
          <a:lstStyle>
            <a:lvl1pPr algn="r">
              <a:defRPr sz="1400">
                <a:solidFill>
                  <a:schemeClr val="tx1">
                    <a:tint val="75000"/>
                  </a:schemeClr>
                </a:solidFill>
              </a:defRPr>
            </a:lvl1p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37330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018809" rtl="0" eaLnBrk="1" latinLnBrk="0" hangingPunct="1">
        <a:spcBef>
          <a:spcPct val="0"/>
        </a:spcBef>
        <a:buNone/>
        <a:defRPr sz="5000" kern="1200">
          <a:solidFill>
            <a:schemeClr val="tx1"/>
          </a:solidFill>
          <a:latin typeface="+mj-lt"/>
          <a:ea typeface="+mj-ea"/>
          <a:cs typeface="+mj-cs"/>
        </a:defRPr>
      </a:lvl1pPr>
    </p:titleStyle>
    <p:bodyStyle>
      <a:lvl1pPr marL="382054" indent="-382054" algn="l" defTabSz="1018809"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82" indent="-318378" algn="l" defTabSz="1018809"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511" indent="-254702" algn="l" defTabSz="1018809"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91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21"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2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3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35"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94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hyperlink" Target="http://www.google.com/url?sa=i&amp;rct=j&amp;q=&amp;esrc=s&amp;frm=1&amp;source=images&amp;cd=&amp;cad=rja&amp;docid=h103afVqGWhdNM&amp;tbnid=IR3quXKxwL94qM:&amp;ved=0CAUQjRw&amp;url=http://www.dreamstime.com/illustration/child-carrying-books.html&amp;ei=xMM8UoqYB6TCigKfzIDgDQ&amp;bvm=bv.52434380,d.cGE&amp;psig=AFQjCNEaKx0sAi9MkgP6Yk48407ewYP9vQ&amp;ust=1379800381543976" TargetMode="External"/><Relationship Id="rId7"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hyperlink" Target="http://www.google.com/url?sa=i&amp;rct=j&amp;q=&amp;esrc=s&amp;frm=1&amp;source=images&amp;cd=&amp;cad=rja&amp;docid=h103afVqGWhdNM&amp;tbnid=IR3quXKxwL94qM:&amp;ved=0CAUQjRw&amp;url=http://www.dreamstime.com/illustration/child-carrying-books.html&amp;ei=xMM8UoqYB6TCigKfzIDgDQ&amp;bvm=bv.52434380,d.cGE&amp;psig=AFQjCNEaKx0sAi9MkgP6Yk48407ewYP9vQ&amp;ust=1379800381543976" TargetMode="External"/><Relationship Id="rId7"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hyperlink" Target="http://www.google.com/url?sa=i&amp;rct=j&amp;q=&amp;esrc=s&amp;frm=1&amp;source=images&amp;cd=&amp;cad=rja&amp;docid=h103afVqGWhdNM&amp;tbnid=IR3quXKxwL94qM:&amp;ved=0CAUQjRw&amp;url=http://www.dreamstime.com/illustration/child-carrying-books.html&amp;ei=xMM8UoqYB6TCigKfzIDgDQ&amp;bvm=bv.52434380,d.cGE&amp;psig=AFQjCNEaKx0sAi9MkgP6Yk48407ewYP9vQ&amp;ust=1379800381543976"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hsd.k12.or.us/Departments/PrintShop/WebSubmissionForms.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resource.homestead.com/Grade-3.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
          <p:cNvSpPr>
            <a:spLocks noGrp="1"/>
          </p:cNvSpPr>
          <p:nvPr>
            <p:ph type="sldNum" sz="quarter" idx="12"/>
          </p:nvPr>
        </p:nvSpPr>
        <p:spPr>
          <a:xfrm>
            <a:off x="7310914" y="7102970"/>
            <a:ext cx="2380298" cy="408013"/>
          </a:xfrm>
        </p:spPr>
        <p:txBody>
          <a:bodyPr/>
          <a:lstStyle/>
          <a:p>
            <a:fld id="{D192E466-86B2-498F-86F8-110F8D9584F2}" type="slidenum">
              <a:rPr lang="en-US" smtClean="0"/>
              <a:pPr/>
              <a:t>1</a:t>
            </a:fld>
            <a:endParaRPr lang="en-US" dirty="0"/>
          </a:p>
        </p:txBody>
      </p:sp>
      <p:sp>
        <p:nvSpPr>
          <p:cNvPr id="22" name="Right Triangle 21"/>
          <p:cNvSpPr/>
          <p:nvPr/>
        </p:nvSpPr>
        <p:spPr>
          <a:xfrm rot="5400000" flipH="1">
            <a:off x="660173" y="7641998"/>
            <a:ext cx="1756229" cy="3076575"/>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Right Triangle 22"/>
          <p:cNvSpPr/>
          <p:nvPr/>
        </p:nvSpPr>
        <p:spPr>
          <a:xfrm rot="16200000" flipH="1">
            <a:off x="5476308" y="-699521"/>
            <a:ext cx="1596571" cy="2995613"/>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nvGrpSpPr>
          <p:cNvPr id="16" name="Group 15"/>
          <p:cNvGrpSpPr/>
          <p:nvPr/>
        </p:nvGrpSpPr>
        <p:grpSpPr>
          <a:xfrm>
            <a:off x="533401" y="1564264"/>
            <a:ext cx="6150873" cy="4407377"/>
            <a:chOff x="502023" y="122059"/>
            <a:chExt cx="5789055" cy="3794568"/>
          </a:xfrm>
        </p:grpSpPr>
        <p:sp>
          <p:nvSpPr>
            <p:cNvPr id="17" name="TextBox 16"/>
            <p:cNvSpPr txBox="1"/>
            <p:nvPr/>
          </p:nvSpPr>
          <p:spPr>
            <a:xfrm>
              <a:off x="502023" y="2931651"/>
              <a:ext cx="5789055" cy="984976"/>
            </a:xfrm>
            <a:prstGeom prst="rect">
              <a:avLst/>
            </a:prstGeom>
            <a:noFill/>
            <a:ln>
              <a:noFill/>
            </a:ln>
          </p:spPr>
          <p:txBody>
            <a:bodyPr wrap="square" lIns="96661" tIns="48331" rIns="96661" bIns="48331" rtlCol="0">
              <a:spAutoFit/>
            </a:bodyPr>
            <a:lstStyle/>
            <a:p>
              <a:r>
                <a:rPr lang="es-ES" sz="3400" b="1" dirty="0">
                  <a:effectLst>
                    <a:outerShdw blurRad="38100" dist="38100" dir="2700000" algn="tl">
                      <a:srgbClr val="000000">
                        <a:alpha val="43137"/>
                      </a:srgbClr>
                    </a:outerShdw>
                  </a:effectLst>
                </a:rPr>
                <a:t>Instrucciones del </a:t>
              </a:r>
              <a:r>
                <a:rPr lang="es-ES" sz="3400" b="1" dirty="0" smtClean="0">
                  <a:effectLst>
                    <a:outerShdw blurRad="38100" dist="38100" dir="2700000" algn="tl">
                      <a:srgbClr val="000000">
                        <a:alpha val="43137"/>
                      </a:srgbClr>
                    </a:outerShdw>
                  </a:effectLst>
                </a:rPr>
                <a:t>maestro</a:t>
              </a:r>
            </a:p>
            <a:p>
              <a:r>
                <a:rPr lang="es-ES" sz="3400" b="1" dirty="0" smtClean="0">
                  <a:effectLst>
                    <a:outerShdw blurRad="38100" dist="38100" dir="2700000" algn="tl">
                      <a:srgbClr val="000000">
                        <a:alpha val="43137"/>
                      </a:srgbClr>
                    </a:outerShdw>
                  </a:effectLst>
                </a:rPr>
                <a:t>Pre-Evaluación Trimestre 1</a:t>
              </a:r>
            </a:p>
          </p:txBody>
        </p:sp>
        <p:sp>
          <p:nvSpPr>
            <p:cNvPr id="19" name="Rectangle 18"/>
            <p:cNvSpPr/>
            <p:nvPr/>
          </p:nvSpPr>
          <p:spPr>
            <a:xfrm>
              <a:off x="1623583" y="122059"/>
              <a:ext cx="1736430" cy="837292"/>
            </a:xfrm>
            <a:prstGeom prst="rect">
              <a:avLst/>
            </a:prstGeom>
          </p:spPr>
          <p:txBody>
            <a:bodyPr wrap="none">
              <a:spAutoFit/>
            </a:bodyPr>
            <a:lstStyle/>
            <a:p>
              <a:r>
                <a:rPr lang="es-ES_tradnl" sz="5100" b="1" dirty="0" smtClean="0">
                  <a:effectLst>
                    <a:outerShdw blurRad="38100" dist="38100" dir="2700000" algn="tl">
                      <a:srgbClr val="000000">
                        <a:alpha val="43137"/>
                      </a:srgbClr>
                    </a:outerShdw>
                  </a:effectLst>
                </a:rPr>
                <a:t>Grado</a:t>
              </a:r>
              <a:endParaRPr lang="es-ES_tradnl" sz="5100" b="1" dirty="0">
                <a:effectLst>
                  <a:outerShdw blurRad="38100" dist="38100" dir="2700000" algn="tl">
                    <a:srgbClr val="000000">
                      <a:alpha val="43137"/>
                    </a:srgbClr>
                  </a:outerShdw>
                </a:effectLst>
              </a:endParaRPr>
            </a:p>
          </p:txBody>
        </p:sp>
      </p:grpSp>
      <p:sp>
        <p:nvSpPr>
          <p:cNvPr id="25" name="Rectangle 24"/>
          <p:cNvSpPr/>
          <p:nvPr/>
        </p:nvSpPr>
        <p:spPr>
          <a:xfrm>
            <a:off x="711943" y="1510733"/>
            <a:ext cx="1058714" cy="1015663"/>
          </a:xfrm>
          <a:prstGeom prst="rect">
            <a:avLst/>
          </a:prstGeom>
          <a:solidFill>
            <a:srgbClr val="FFFFE7"/>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6000" b="1" dirty="0" smtClean="0">
                <a:ln w="11430"/>
                <a:effectLst>
                  <a:outerShdw blurRad="80000" dist="40000" dir="5040000" algn="tl">
                    <a:srgbClr val="000000">
                      <a:alpha val="30000"/>
                    </a:srgbClr>
                  </a:outerShdw>
                </a:effectLst>
              </a:rPr>
              <a:t>3</a:t>
            </a:r>
            <a:r>
              <a:rPr lang="en-US" sz="6000" b="1" baseline="30000" dirty="0" smtClean="0">
                <a:ln w="11430"/>
                <a:effectLst>
                  <a:outerShdw blurRad="80000" dist="40000" dir="5040000" algn="tl">
                    <a:srgbClr val="000000">
                      <a:alpha val="30000"/>
                    </a:srgbClr>
                  </a:outerShdw>
                </a:effectLst>
              </a:rPr>
              <a:t>er</a:t>
            </a:r>
            <a:endParaRPr lang="en-US" sz="6000" b="1" dirty="0">
              <a:ln w="11430"/>
              <a:effectLst>
                <a:outerShdw blurRad="80000" dist="40000" dir="5040000" algn="tl">
                  <a:srgbClr val="000000">
                    <a:alpha val="30000"/>
                  </a:srgbClr>
                </a:outerShdw>
              </a:effectLst>
            </a:endParaRPr>
          </a:p>
        </p:txBody>
      </p:sp>
      <p:grpSp>
        <p:nvGrpSpPr>
          <p:cNvPr id="11" name="Group 10"/>
          <p:cNvGrpSpPr/>
          <p:nvPr/>
        </p:nvGrpSpPr>
        <p:grpSpPr>
          <a:xfrm>
            <a:off x="1130890" y="2379227"/>
            <a:ext cx="2428544" cy="2440991"/>
            <a:chOff x="1975739" y="882135"/>
            <a:chExt cx="3113063" cy="3240142"/>
          </a:xfrm>
        </p:grpSpPr>
        <p:sp>
          <p:nvSpPr>
            <p:cNvPr id="12" name="Parallelogram 11"/>
            <p:cNvSpPr/>
            <p:nvPr/>
          </p:nvSpPr>
          <p:spPr>
            <a:xfrm rot="1584430" flipH="1">
              <a:off x="1975739" y="1498329"/>
              <a:ext cx="3113063" cy="2076476"/>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n-US" dirty="0"/>
            </a:p>
          </p:txBody>
        </p:sp>
        <p:sp>
          <p:nvSpPr>
            <p:cNvPr id="13" name="Parallelogram 12"/>
            <p:cNvSpPr/>
            <p:nvPr/>
          </p:nvSpPr>
          <p:spPr>
            <a:xfrm>
              <a:off x="2577440" y="882135"/>
              <a:ext cx="2505901" cy="1981199"/>
            </a:xfrm>
            <a:prstGeom prst="parallelogram">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n-US" dirty="0"/>
            </a:p>
          </p:txBody>
        </p:sp>
        <p:grpSp>
          <p:nvGrpSpPr>
            <p:cNvPr id="14" name="Group 13"/>
            <p:cNvGrpSpPr/>
            <p:nvPr/>
          </p:nvGrpSpPr>
          <p:grpSpPr>
            <a:xfrm>
              <a:off x="2367178" y="1402448"/>
              <a:ext cx="2328450" cy="1796537"/>
              <a:chOff x="-3013272" y="753938"/>
              <a:chExt cx="3048000" cy="2476027"/>
            </a:xfrm>
          </p:grpSpPr>
          <p:sp>
            <p:nvSpPr>
              <p:cNvPr id="21" name="Rectangle 20"/>
              <p:cNvSpPr/>
              <p:nvPr/>
            </p:nvSpPr>
            <p:spPr>
              <a:xfrm rot="20691748">
                <a:off x="-3013272" y="753938"/>
                <a:ext cx="3048000" cy="247602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15" descr="http://thumbs.dreamstime.com/x/happy-kids-holding-books-5379901.jpg">
                <a:hlinkClick r:id="rId3"/>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8819" b="13667"/>
              <a:stretch/>
            </p:blipFill>
            <p:spPr bwMode="auto">
              <a:xfrm rot="21052658">
                <a:off x="-2793023" y="1008490"/>
                <a:ext cx="2562185" cy="165531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grpSp>
        <p:grpSp>
          <p:nvGrpSpPr>
            <p:cNvPr id="15" name="Group 14"/>
            <p:cNvGrpSpPr/>
            <p:nvPr/>
          </p:nvGrpSpPr>
          <p:grpSpPr>
            <a:xfrm>
              <a:off x="3265452" y="2454632"/>
              <a:ext cx="1775149" cy="1667645"/>
              <a:chOff x="5040111" y="2410697"/>
              <a:chExt cx="1775149" cy="1667645"/>
            </a:xfrm>
          </p:grpSpPr>
          <p:pic>
            <p:nvPicPr>
              <p:cNvPr id="18" name="Picture 19" descr="C:\Users\richmons\AppData\Local\Microsoft\Windows\Temporary Internet Files\Content.IE5\ETNPJYOF\MC900439819[1].png"/>
              <p:cNvPicPr>
                <a:picLocks noChangeAspect="1" noChangeArrowheads="1"/>
              </p:cNvPicPr>
              <p:nvPr/>
            </p:nvPicPr>
            <p:blipFill>
              <a:blip r:embed="rId5" cstate="print">
                <a:duotone>
                  <a:schemeClr val="accent3">
                    <a:shade val="45000"/>
                    <a:satMod val="135000"/>
                  </a:schemeClr>
                  <a:prstClr val="white"/>
                </a:duotone>
                <a:extLst>
                  <a:ext uri="{BEBA8EAE-BF5A-486C-A8C5-ECC9F3942E4B}">
                    <a14:imgProps xmlns:a14="http://schemas.microsoft.com/office/drawing/2010/main">
                      <a14:imgLayer r:embed="rId6">
                        <a14:imgEffect>
                          <a14:artisticMarker/>
                        </a14:imgEffect>
                      </a14:imgLayer>
                    </a14:imgProps>
                  </a:ext>
                  <a:ext uri="{28A0092B-C50C-407E-A947-70E740481C1C}">
                    <a14:useLocalDpi xmlns:a14="http://schemas.microsoft.com/office/drawing/2010/main" val="0"/>
                  </a:ext>
                </a:extLst>
              </a:blip>
              <a:srcRect/>
              <a:stretch>
                <a:fillRect/>
              </a:stretch>
            </p:blipFill>
            <p:spPr bwMode="auto">
              <a:xfrm rot="17834802">
                <a:off x="5040111" y="2410697"/>
                <a:ext cx="1349748" cy="1349748"/>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descr="C:\Users\richmons\AppData\Local\Microsoft\Windows\Temporary Internet Files\Content.IE5\ETNPJYOF\MC900439819[1].png"/>
              <p:cNvPicPr>
                <a:picLocks noChangeAspect="1" noChangeArrowheads="1"/>
              </p:cNvPicPr>
              <p:nvPr/>
            </p:nvPicPr>
            <p:blipFill>
              <a:blip r:embed="rId7" cstate="print">
                <a:duotone>
                  <a:schemeClr val="accent6">
                    <a:shade val="45000"/>
                    <a:satMod val="135000"/>
                  </a:schemeClr>
                  <a:prstClr val="white"/>
                </a:duotone>
                <a:extLst>
                  <a:ext uri="{BEBA8EAE-BF5A-486C-A8C5-ECC9F3942E4B}">
                    <a14:imgProps xmlns:a14="http://schemas.microsoft.com/office/drawing/2010/main">
                      <a14:imgLayer r:embed="rId8">
                        <a14:imgEffect>
                          <a14:artisticMarker/>
                        </a14:imgEffect>
                      </a14:imgLayer>
                    </a14:imgProps>
                  </a:ext>
                  <a:ext uri="{28A0092B-C50C-407E-A947-70E740481C1C}">
                    <a14:useLocalDpi xmlns:a14="http://schemas.microsoft.com/office/drawing/2010/main" val="0"/>
                  </a:ext>
                </a:extLst>
              </a:blip>
              <a:srcRect/>
              <a:stretch>
                <a:fillRect/>
              </a:stretch>
            </p:blipFill>
            <p:spPr bwMode="auto">
              <a:xfrm rot="19570370">
                <a:off x="5465512" y="2728594"/>
                <a:ext cx="1349748" cy="1349748"/>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26" name="Rectangle 25"/>
          <p:cNvSpPr/>
          <p:nvPr/>
        </p:nvSpPr>
        <p:spPr>
          <a:xfrm>
            <a:off x="749627" y="6314365"/>
            <a:ext cx="3867063" cy="2698031"/>
          </a:xfrm>
          <a:prstGeom prst="rect">
            <a:avLst/>
          </a:prstGeom>
        </p:spPr>
        <p:txBody>
          <a:bodyPr wrap="square" lIns="96378" tIns="48189" rIns="96378" bIns="48189">
            <a:spAutoFit/>
          </a:bodyPr>
          <a:lstStyle/>
          <a:p>
            <a:r>
              <a:rPr lang="es-CO" sz="1300" b="1" u="sng" dirty="0" smtClean="0">
                <a:effectLst>
                  <a:outerShdw blurRad="38100" dist="38100" dir="2700000" algn="tl">
                    <a:srgbClr val="000000">
                      <a:alpha val="43137"/>
                    </a:srgbClr>
                  </a:outerShdw>
                </a:effectLst>
              </a:rPr>
              <a:t>Lectura</a:t>
            </a:r>
            <a:endParaRPr lang="es-CO" sz="1300" b="1" dirty="0" smtClean="0">
              <a:solidFill>
                <a:srgbClr val="C00000"/>
              </a:solidFill>
            </a:endParaRPr>
          </a:p>
          <a:p>
            <a:r>
              <a:rPr lang="es-CO" sz="1300" b="1" dirty="0" smtClean="0">
                <a:solidFill>
                  <a:srgbClr val="C00000"/>
                </a:solidFill>
              </a:rPr>
              <a:t>12</a:t>
            </a:r>
            <a:r>
              <a:rPr lang="es-CO" sz="1300" b="1" dirty="0" smtClean="0"/>
              <a:t> Preguntas de selección múltiple</a:t>
            </a:r>
            <a:endParaRPr lang="es-CO" sz="1300" b="1" dirty="0" smtClean="0">
              <a:solidFill>
                <a:srgbClr val="C00000"/>
              </a:solidFill>
            </a:endParaRPr>
          </a:p>
          <a:p>
            <a:r>
              <a:rPr lang="es-CO" sz="1300" b="1" dirty="0" smtClean="0">
                <a:solidFill>
                  <a:srgbClr val="C00000"/>
                </a:solidFill>
              </a:rPr>
              <a:t>  1 </a:t>
            </a:r>
            <a:r>
              <a:rPr lang="es-CO" sz="1300" b="1" dirty="0" smtClean="0"/>
              <a:t>Respuesta construida</a:t>
            </a:r>
          </a:p>
          <a:p>
            <a:r>
              <a:rPr lang="es-CO" sz="1300" b="1" u="sng" dirty="0" smtClean="0">
                <a:effectLst>
                  <a:outerShdw blurRad="38100" dist="38100" dir="2700000" algn="tl">
                    <a:srgbClr val="000000">
                      <a:alpha val="43137"/>
                    </a:srgbClr>
                  </a:outerShdw>
                </a:effectLst>
              </a:rPr>
              <a:t>Investigación</a:t>
            </a:r>
            <a:endParaRPr lang="es-CO" sz="1300" b="1" dirty="0" smtClean="0"/>
          </a:p>
          <a:p>
            <a:r>
              <a:rPr lang="es-CO" sz="1300" b="1" dirty="0" smtClean="0">
                <a:solidFill>
                  <a:srgbClr val="C00000"/>
                </a:solidFill>
              </a:rPr>
              <a:t>  3 </a:t>
            </a:r>
            <a:r>
              <a:rPr lang="es-CO" sz="1300" b="1" dirty="0" smtClean="0"/>
              <a:t>Respuestas construidas</a:t>
            </a:r>
          </a:p>
          <a:p>
            <a:r>
              <a:rPr lang="es-CO" sz="1300" b="1" u="sng" dirty="0" smtClean="0"/>
              <a:t>Escritura</a:t>
            </a:r>
            <a:endParaRPr lang="es-CO" sz="1300" b="1" dirty="0" smtClean="0"/>
          </a:p>
          <a:p>
            <a:r>
              <a:rPr lang="es-CO" sz="1300" b="1" dirty="0" smtClean="0"/>
              <a:t>  </a:t>
            </a:r>
            <a:r>
              <a:rPr lang="es-CO" sz="1300" b="1" dirty="0" smtClean="0">
                <a:solidFill>
                  <a:srgbClr val="C00000"/>
                </a:solidFill>
              </a:rPr>
              <a:t>1 </a:t>
            </a:r>
            <a:r>
              <a:rPr lang="es-CO" sz="1300" b="1" dirty="0" smtClean="0"/>
              <a:t>Composición completa (Tarea de rendimiento )</a:t>
            </a:r>
          </a:p>
          <a:p>
            <a:r>
              <a:rPr lang="es-CO" sz="1300" b="1" dirty="0" smtClean="0">
                <a:solidFill>
                  <a:srgbClr val="C00000"/>
                </a:solidFill>
              </a:rPr>
              <a:t>  1 </a:t>
            </a:r>
            <a:r>
              <a:rPr lang="es-CO" sz="1300" b="1" dirty="0" smtClean="0"/>
              <a:t>Escrito breve</a:t>
            </a:r>
          </a:p>
          <a:p>
            <a:r>
              <a:rPr lang="es-CO" sz="1300" b="1" dirty="0" smtClean="0"/>
              <a:t>  </a:t>
            </a:r>
            <a:r>
              <a:rPr lang="es-CO" sz="1300" b="1" dirty="0" smtClean="0">
                <a:solidFill>
                  <a:srgbClr val="C00000"/>
                </a:solidFill>
              </a:rPr>
              <a:t>1 </a:t>
            </a:r>
            <a:r>
              <a:rPr lang="es-CO" sz="1300" b="1" dirty="0" smtClean="0"/>
              <a:t>Escribir para revisar</a:t>
            </a:r>
          </a:p>
          <a:p>
            <a:r>
              <a:rPr lang="es-CO" sz="1300" b="1" u="sng" dirty="0" smtClean="0">
                <a:effectLst>
                  <a:outerShdw blurRad="38100" dist="38100" dir="2700000" algn="tl">
                    <a:srgbClr val="000000">
                      <a:alpha val="43137"/>
                    </a:srgbClr>
                  </a:outerShdw>
                </a:effectLst>
              </a:rPr>
              <a:t>Escritura con lenguaje integrado</a:t>
            </a:r>
            <a:endParaRPr lang="es-CO" sz="1300" b="1" dirty="0" smtClean="0"/>
          </a:p>
          <a:p>
            <a:r>
              <a:rPr lang="es-CO" sz="1300" b="1" dirty="0" smtClean="0"/>
              <a:t>  </a:t>
            </a:r>
            <a:r>
              <a:rPr lang="es-CO" sz="1300" b="1" dirty="0" smtClean="0">
                <a:solidFill>
                  <a:srgbClr val="C00000"/>
                </a:solidFill>
              </a:rPr>
              <a:t>1 </a:t>
            </a:r>
            <a:r>
              <a:rPr lang="es-CO" sz="1300" b="1" dirty="0" smtClean="0"/>
              <a:t>Lenguaje/vocabulario</a:t>
            </a:r>
          </a:p>
          <a:p>
            <a:r>
              <a:rPr lang="es-CO" sz="1300" b="1" dirty="0" smtClean="0"/>
              <a:t>  </a:t>
            </a:r>
            <a:r>
              <a:rPr lang="es-CO" sz="1300" b="1" dirty="0" smtClean="0">
                <a:solidFill>
                  <a:srgbClr val="C00000"/>
                </a:solidFill>
              </a:rPr>
              <a:t>1 </a:t>
            </a:r>
            <a:r>
              <a:rPr lang="es-CO" sz="1300" b="1" dirty="0" smtClean="0"/>
              <a:t>Editar/clarificar</a:t>
            </a:r>
          </a:p>
          <a:p>
            <a:endParaRPr lang="en-US" sz="1300" dirty="0"/>
          </a:p>
        </p:txBody>
      </p:sp>
      <p:sp>
        <p:nvSpPr>
          <p:cNvPr id="3" name="Rectangle 2"/>
          <p:cNvSpPr/>
          <p:nvPr/>
        </p:nvSpPr>
        <p:spPr>
          <a:xfrm>
            <a:off x="5017327" y="6047943"/>
            <a:ext cx="2438400" cy="1463040"/>
          </a:xfrm>
          <a:prstGeom prst="rect">
            <a:avLst/>
          </a:prstGeom>
          <a:solidFill>
            <a:schemeClr val="bg2"/>
          </a:solidFill>
          <a:ln>
            <a:solidFill>
              <a:schemeClr val="bg2"/>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5101114" y="6271631"/>
            <a:ext cx="2209800" cy="1015663"/>
          </a:xfrm>
          <a:prstGeom prst="rect">
            <a:avLst/>
          </a:prstGeom>
          <a:noFill/>
        </p:spPr>
        <p:txBody>
          <a:bodyPr wrap="square" rtlCol="0">
            <a:spAutoFit/>
          </a:bodyPr>
          <a:lstStyle/>
          <a:p>
            <a:pPr algn="ctr"/>
            <a:r>
              <a:rPr lang="es-ES" b="1" dirty="0"/>
              <a:t>Pasos secuenciales </a:t>
            </a:r>
            <a:r>
              <a:rPr lang="es-ES" b="1" u="sng" dirty="0"/>
              <a:t>hacia</a:t>
            </a:r>
            <a:r>
              <a:rPr lang="es-ES" b="1" dirty="0"/>
              <a:t> </a:t>
            </a:r>
            <a:r>
              <a:rPr lang="es-ES" b="1" dirty="0" smtClean="0"/>
              <a:t>el dominio del Estándar</a:t>
            </a:r>
            <a:endParaRPr lang="en-US" b="1" dirty="0"/>
          </a:p>
        </p:txBody>
      </p:sp>
    </p:spTree>
    <p:extLst>
      <p:ext uri="{BB962C8B-B14F-4D97-AF65-F5344CB8AC3E}">
        <p14:creationId xmlns:p14="http://schemas.microsoft.com/office/powerpoint/2010/main" val="4091803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sldNum" sz="quarter" idx="4294967295"/>
          </p:nvPr>
        </p:nvSpPr>
        <p:spPr>
          <a:xfrm>
            <a:off x="6557963" y="9372466"/>
            <a:ext cx="842011" cy="300837"/>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1400">
                <a:solidFill>
                  <a:srgbClr val="888888"/>
                </a:solidFill>
              </a:rPr>
              <a:pPr lvl="0">
                <a:defRPr sz="1800">
                  <a:solidFill>
                    <a:srgbClr val="000000"/>
                  </a:solidFill>
                </a:defRPr>
              </a:pPr>
              <a:t>10</a:t>
            </a:fld>
            <a:endParaRPr sz="1400" dirty="0">
              <a:solidFill>
                <a:srgbClr val="888888"/>
              </a:solidFill>
            </a:endParaRPr>
          </a:p>
        </p:txBody>
      </p:sp>
      <p:graphicFrame>
        <p:nvGraphicFramePr>
          <p:cNvPr id="148" name="Table 148"/>
          <p:cNvGraphicFramePr/>
          <p:nvPr>
            <p:extLst>
              <p:ext uri="{D42A27DB-BD31-4B8C-83A1-F6EECF244321}">
                <p14:modId xmlns:p14="http://schemas.microsoft.com/office/powerpoint/2010/main" val="2632528313"/>
              </p:ext>
            </p:extLst>
          </p:nvPr>
        </p:nvGraphicFramePr>
        <p:xfrm>
          <a:off x="609600" y="975360"/>
          <a:ext cx="6629400" cy="6141720"/>
        </p:xfrm>
        <a:graphic>
          <a:graphicData uri="http://schemas.openxmlformats.org/drawingml/2006/table">
            <a:tbl>
              <a:tblPr firstRow="1"/>
              <a:tblGrid>
                <a:gridCol w="800020"/>
                <a:gridCol w="5829380"/>
              </a:tblGrid>
              <a:tr h="191589">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000" b="0" i="1" noProof="0" dirty="0" smtClean="0">
                          <a:effectLst/>
                        </a:rPr>
                        <a:t>Una nota sobre las respuestas construidas:  Las respuestas construidas no están escritas “en piedra.” No hay una manera perfecta en la que el estudiante debe responder. Busque el intención general de la pregunta y  la respuesta del estudiante y siga la rúbrica a continuación tanto como sea posible. Utilice su mejor juicio. A diferencia de las preguntas de  DOK-1 donde  hay una respuesta correcta o incorrecta,  las respuesta construida son más difíciles de evaluar. La coherencia global de la intención del estudiante, basada en la mayor parte de sus respuestas, puede servirle de guía. </a:t>
                      </a:r>
                    </a:p>
                    <a:p>
                      <a:pPr marL="0" marR="0" indent="0" algn="l" defTabSz="966612" rtl="0" eaLnBrk="1" fontAlgn="auto" latinLnBrk="0" hangingPunct="1">
                        <a:lnSpc>
                          <a:spcPct val="100000"/>
                        </a:lnSpc>
                        <a:spcBef>
                          <a:spcPts val="0"/>
                        </a:spcBef>
                        <a:spcAft>
                          <a:spcPts val="0"/>
                        </a:spcAft>
                        <a:buClrTx/>
                        <a:buSzTx/>
                        <a:buFontTx/>
                        <a:buNone/>
                        <a:tabLst/>
                        <a:defRPr/>
                      </a:pPr>
                      <a:r>
                        <a:rPr lang="en-US" sz="1000" b="0" i="1" baseline="0" dirty="0" smtClean="0">
                          <a:effectLst/>
                        </a:rPr>
                        <a:t> </a:t>
                      </a: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tcPr>
                </a:tc>
                <a:tc hMerge="1">
                  <a:txBody>
                    <a:bodyPr/>
                    <a:lstStyle/>
                    <a:p>
                      <a:endParaRPr lang="en-US"/>
                    </a:p>
                  </a:txBody>
                  <a:tcPr/>
                </a:tc>
              </a:tr>
              <a:tr h="191589">
                <a:tc gridSpan="2">
                  <a:txBody>
                    <a:bodyPr/>
                    <a:lstStyle/>
                    <a:p>
                      <a:pPr marL="0" marR="0" lvl="0" indent="0" algn="ctr" defTabSz="1018809" rtl="0" eaLnBrk="1" fontAlgn="auto" latinLnBrk="0" hangingPunct="1">
                        <a:lnSpc>
                          <a:spcPct val="100000"/>
                        </a:lnSpc>
                        <a:spcBef>
                          <a:spcPts val="0"/>
                        </a:spcBef>
                        <a:spcAft>
                          <a:spcPts val="0"/>
                        </a:spcAft>
                        <a:buClrTx/>
                        <a:buSzTx/>
                        <a:buFontTx/>
                        <a:buNone/>
                        <a:tabLst/>
                        <a:defRPr sz="1800" b="0" i="0"/>
                      </a:pPr>
                      <a:r>
                        <a:rPr lang="es-419" sz="1400" b="1" dirty="0" smtClean="0"/>
                        <a:t>Pre-evaluación Trimestre 1: Clave para la Respuesta construida</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91589">
                <a:tc gridSpan="2">
                  <a:txBody>
                    <a:bodyPr/>
                    <a:lstStyle/>
                    <a:p>
                      <a:pPr lvl="0" algn="ctr">
                        <a:defRPr sz="1800" b="0" i="0"/>
                      </a:pPr>
                      <a:r>
                        <a:rPr lang="es-ES_tradnl" sz="1400" b="1" dirty="0" smtClean="0">
                          <a:latin typeface="+mn-lt"/>
                        </a:rPr>
                        <a:t>Estándar RL.3.3:  Rúbrica de 3 puntos: Respuesta Construida – Lectura </a:t>
                      </a:r>
                      <a:endParaRPr lang="es-ES_tradnl" sz="1400" b="1" dirty="0">
                        <a:latin typeface="+mn-lt"/>
                      </a:endParaRP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242750">
                <a:tc gridSpan="2">
                  <a:txBody>
                    <a:bodyPr/>
                    <a:lstStyle/>
                    <a:p>
                      <a:pPr marL="1201738" lvl="0" indent="-1201738" algn="ctr">
                        <a:defRPr sz="1800" b="0" i="0"/>
                      </a:pPr>
                      <a:r>
                        <a:rPr lang="es-ES_tradnl" sz="1600" b="1" dirty="0" smtClean="0">
                          <a:latin typeface="+mn-lt"/>
                        </a:rPr>
                        <a:t>Pregunta</a:t>
                      </a:r>
                      <a:r>
                        <a:rPr lang="es-ES_tradnl" sz="1600" b="1" baseline="0" dirty="0" smtClean="0">
                          <a:latin typeface="+mn-lt"/>
                        </a:rPr>
                        <a:t> #8</a:t>
                      </a:r>
                      <a:r>
                        <a:rPr lang="es-ES_tradnl" sz="1600" b="1" dirty="0" smtClean="0">
                          <a:latin typeface="+mn-lt"/>
                        </a:rPr>
                        <a:t>: </a:t>
                      </a:r>
                      <a:r>
                        <a:rPr lang="es-419" sz="1600" b="1" dirty="0" smtClean="0">
                          <a:latin typeface="+mn-lt"/>
                        </a:rPr>
                        <a:t>¿Por qué piensas que la luna ayudó a la mosca a brillar? </a:t>
                      </a:r>
                    </a:p>
                    <a:p>
                      <a:pPr marL="1201738" lvl="0" indent="-1201738" algn="ctr">
                        <a:defRPr sz="1800" b="0" i="0"/>
                      </a:pPr>
                      <a:r>
                        <a:rPr lang="es-419" sz="1600" b="1" dirty="0" smtClean="0">
                          <a:latin typeface="+mn-lt"/>
                        </a:rPr>
                        <a:t>Utiliza detalles del cuento para apoyar tu respuesta. </a:t>
                      </a:r>
                      <a:endParaRPr lang="es-ES_tradnl" sz="1600" b="1" dirty="0" smtClean="0">
                        <a:latin typeface="+mn-lt"/>
                      </a:endParaRP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1295400">
                <a:tc gridSpan="2">
                  <a:txBody>
                    <a:bodyPr/>
                    <a:lstStyle/>
                    <a:p>
                      <a:pPr marL="60325" marR="0" lvl="0" indent="0" algn="l" defTabSz="1018809" rtl="0" eaLnBrk="1" fontAlgn="auto" latinLnBrk="0" hangingPunct="1">
                        <a:lnSpc>
                          <a:spcPct val="100000"/>
                        </a:lnSpc>
                        <a:spcBef>
                          <a:spcPts val="0"/>
                        </a:spcBef>
                        <a:spcAft>
                          <a:spcPts val="0"/>
                        </a:spcAft>
                        <a:buClrTx/>
                        <a:buSzTx/>
                        <a:buFontTx/>
                        <a:buNone/>
                        <a:tabLst/>
                        <a:defRPr sz="1800" b="0" i="0"/>
                      </a:pPr>
                      <a:r>
                        <a:rPr lang="es-ES_tradnl" sz="1000" u="sng" kern="1200" noProof="0" dirty="0" smtClean="0">
                          <a:solidFill>
                            <a:srgbClr val="000000"/>
                          </a:solidFill>
                          <a:effectLst/>
                          <a:latin typeface="+mn-lt"/>
                          <a:ea typeface="Times New Roman"/>
                          <a:cs typeface="Arial"/>
                        </a:rPr>
                        <a:t>Lenguaje del maestro</a:t>
                      </a:r>
                      <a:r>
                        <a:rPr lang="es-ES_tradnl" sz="1000" u="sng" kern="1200" baseline="0" noProof="0" dirty="0" smtClean="0">
                          <a:solidFill>
                            <a:srgbClr val="000000"/>
                          </a:solidFill>
                          <a:effectLst/>
                          <a:latin typeface="+mn-lt"/>
                          <a:ea typeface="Times New Roman"/>
                          <a:cs typeface="Arial"/>
                        </a:rPr>
                        <a:t> y notas para calificar:</a:t>
                      </a:r>
                    </a:p>
                    <a:p>
                      <a:pPr marL="60325" lvl="0" indent="0" algn="l">
                        <a:defRPr sz="1800" b="0" i="0"/>
                      </a:pPr>
                      <a:r>
                        <a:rPr lang="es-ES_tradnl" sz="1000" b="1" u="sng" noProof="0" dirty="0" smtClean="0">
                          <a:solidFill>
                            <a:schemeClr val="tx1"/>
                          </a:solidFill>
                        </a:rPr>
                        <a:t>Suficiente evidencia </a:t>
                      </a:r>
                      <a:r>
                        <a:rPr lang="es-ES_tradnl" sz="1000" b="0" baseline="0" dirty="0" smtClean="0">
                          <a:uFill>
                            <a:solidFill/>
                          </a:uFill>
                          <a:latin typeface="+mn-lt"/>
                        </a:rPr>
                        <a:t>debe incluir ejemplos o detalles explícitos del texto que responden a la pregunta </a:t>
                      </a:r>
                      <a:r>
                        <a:rPr lang="es-ES_tradnl" sz="1000" baseline="0" dirty="0" smtClean="0">
                          <a:uFill>
                            <a:solidFill/>
                          </a:uFill>
                          <a:latin typeface="+mn-lt"/>
                        </a:rPr>
                        <a:t>“¿Por qué piensas que la luna  ayudó a la mosca a brillar?”</a:t>
                      </a:r>
                      <a:endParaRPr lang="es-ES_tradnl" sz="1000" b="1" dirty="0" smtClean="0">
                        <a:latin typeface="+mn-lt"/>
                      </a:endParaRPr>
                    </a:p>
                    <a:p>
                      <a:pPr marL="60325" lvl="0" indent="0" algn="l">
                        <a:defRPr sz="1800" b="0" i="0"/>
                      </a:pPr>
                      <a:r>
                        <a:rPr lang="es-ES_tradnl" sz="1000" b="1" u="sng" noProof="0" dirty="0" smtClean="0">
                          <a:solidFill>
                            <a:schemeClr val="tx1"/>
                          </a:solidFill>
                        </a:rPr>
                        <a:t>Identificaciones específicas </a:t>
                      </a:r>
                      <a:r>
                        <a:rPr lang="es-ES_tradnl" sz="1000" b="0" u="sng" baseline="0" dirty="0" smtClean="0">
                          <a:uFill>
                            <a:solidFill/>
                          </a:uFill>
                          <a:latin typeface="+mn-lt"/>
                        </a:rPr>
                        <a:t> </a:t>
                      </a:r>
                      <a:r>
                        <a:rPr lang="es-ES_tradnl" sz="1000" b="0" baseline="0" dirty="0" smtClean="0">
                          <a:uFill>
                            <a:solidFill/>
                          </a:uFill>
                          <a:latin typeface="+mn-lt"/>
                        </a:rPr>
                        <a:t>(detalles de apoyo): Las respuestas del  estudiantes deben establecer de  algún modo que la  luna necesitaba un amigo.</a:t>
                      </a:r>
                      <a:endParaRPr lang="es-ES_tradnl" sz="1000" b="1" dirty="0" smtClean="0">
                        <a:latin typeface="+mn-lt"/>
                      </a:endParaRPr>
                    </a:p>
                    <a:p>
                      <a:pPr marL="60325" lvl="0" indent="0" algn="l">
                        <a:defRPr sz="1800" b="0" i="0"/>
                      </a:pPr>
                      <a:r>
                        <a:rPr lang="es-ES_tradnl" sz="1000" b="1" u="sng" noProof="0" dirty="0" smtClean="0">
                          <a:solidFill>
                            <a:schemeClr val="tx1"/>
                          </a:solidFill>
                        </a:rPr>
                        <a:t>Pleno apoyo</a:t>
                      </a:r>
                      <a:r>
                        <a:rPr lang="es-ES_tradnl" sz="1000" b="1" u="none" noProof="0" dirty="0" smtClean="0">
                          <a:solidFill>
                            <a:schemeClr val="tx1"/>
                          </a:solidFill>
                        </a:rPr>
                        <a:t> </a:t>
                      </a:r>
                      <a:r>
                        <a:rPr lang="es-ES_tradnl" sz="1000" b="1" noProof="0" dirty="0" smtClean="0">
                          <a:solidFill>
                            <a:schemeClr val="tx1"/>
                          </a:solidFill>
                        </a:rPr>
                        <a:t>(otros detalles) </a:t>
                      </a:r>
                      <a:r>
                        <a:rPr lang="es-ES_tradnl" sz="1000" b="0" baseline="0" noProof="0" dirty="0" smtClean="0">
                          <a:solidFill>
                            <a:schemeClr val="tx1"/>
                          </a:solidFill>
                          <a:latin typeface="+mn-lt"/>
                        </a:rPr>
                        <a:t>para apoyar que la luna necesitaba un amigo podría incluir: </a:t>
                      </a:r>
                      <a:r>
                        <a:rPr lang="es-ES_tradnl" sz="1000" b="0" baseline="0" dirty="0" smtClean="0">
                          <a:latin typeface="+mn-lt"/>
                        </a:rPr>
                        <a:t>(1) la luna  oyó a la mosca decir que quería ser especial, (2) la luna dijo que le ayudaría a la mosca si la mosca se hacía su amiga, (3) la luna le dijo a la mosca el  secreto de cómo brillar por la noche, y (4) la mosca dijo que siempre sería la amiga de la luna porque la luna le ayudó a sentirse especial o a brillar de noche.</a:t>
                      </a:r>
                      <a:endParaRPr lang="es-ES_tradnl" sz="1000" b="0" dirty="0">
                        <a:uFill>
                          <a:solidFill/>
                        </a:uFill>
                        <a:latin typeface="+mn-lt"/>
                      </a:endParaRP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hMerge="1">
                  <a:txBody>
                    <a:bodyPr/>
                    <a:lstStyle/>
                    <a:p>
                      <a:endParaRPr lang="en-US"/>
                    </a:p>
                  </a:txBody>
                  <a:tcPr/>
                </a:tc>
              </a:tr>
              <a:tr h="1051560">
                <a:tc>
                  <a:txBody>
                    <a:bodyPr/>
                    <a:lstStyle/>
                    <a:p>
                      <a:pPr lvl="0" algn="ctr">
                        <a:defRPr sz="1800" b="0" i="0"/>
                      </a:pPr>
                      <a:r>
                        <a:rPr lang="es-ES_tradnl" sz="2000" b="1" smtClean="0">
                          <a:latin typeface="+mn-lt"/>
                        </a:rPr>
                        <a:t>3</a:t>
                      </a:r>
                      <a:endParaRPr lang="es-ES_tradnl" sz="2000" b="1" dirty="0">
                        <a:latin typeface="+mn-lt"/>
                      </a:endParaRP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a:defRPr sz="1800" b="0" i="0"/>
                      </a:pPr>
                      <a:r>
                        <a:rPr lang="es-ES_tradnl" sz="1000" i="1" noProof="0" dirty="0" smtClean="0">
                          <a:solidFill>
                            <a:schemeClr val="tx1"/>
                          </a:solidFill>
                        </a:rPr>
                        <a:t>El estudiante da una respuesta competente, declarando que la luna  ayudó a la mosca porque necesitaba un amigo, y utiliza</a:t>
                      </a:r>
                      <a:r>
                        <a:rPr lang="es-ES_tradnl" sz="1000" i="1" baseline="0" noProof="0" dirty="0" smtClean="0">
                          <a:solidFill>
                            <a:schemeClr val="tx1"/>
                          </a:solidFill>
                        </a:rPr>
                        <a:t> ejemplos o detalles explícitos del texto para apoyar la respuesta</a:t>
                      </a:r>
                      <a:r>
                        <a:rPr lang="es-ES_tradnl" sz="1000" i="1" baseline="0" dirty="0" smtClean="0">
                          <a:latin typeface="+mn-lt"/>
                        </a:rPr>
                        <a:t>.</a:t>
                      </a:r>
                    </a:p>
                    <a:p>
                      <a:pPr lvl="0" algn="l">
                        <a:defRPr sz="1800" b="0" i="0"/>
                      </a:pPr>
                      <a:r>
                        <a:rPr lang="es-ES_tradnl" sz="1100" i="0" baseline="0" dirty="0" smtClean="0">
                          <a:latin typeface="+mn-lt"/>
                        </a:rPr>
                        <a:t>La luna oyó a la mosca decir que quería ser especial. La luna le dijo a la mosca que la ayudaría, si ella pasaba toda la noche afuera y se hacía amiga de la luna.  La mosca estuvo de acuerdo.  Entonces, la luna le dijo a la mosca cómo brillar toda la noche. Esto ayudó a la mosca a sentirse especial. Desde entonces la mosca pasaba las noches despierta, y la luna ya no se sentía sola. Se ayudaron mutuamente.</a:t>
                      </a: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685800">
                <a:tc>
                  <a:txBody>
                    <a:bodyPr/>
                    <a:lstStyle/>
                    <a:p>
                      <a:pPr lvl="0" algn="ctr">
                        <a:defRPr sz="1800" b="0" i="0"/>
                      </a:pPr>
                      <a:r>
                        <a:rPr lang="es-ES_tradnl" sz="2000" b="1" smtClean="0">
                          <a:latin typeface="+mn-lt"/>
                        </a:rPr>
                        <a:t>2</a:t>
                      </a:r>
                      <a:endParaRPr lang="es-ES_tradnl" sz="2000" b="1" dirty="0">
                        <a:latin typeface="+mn-lt"/>
                      </a:endParaRP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a:defRPr sz="1800" b="0" i="0"/>
                      </a:pPr>
                      <a:r>
                        <a:rPr lang="es-ES_tradnl" sz="1000" i="1" noProof="0" dirty="0" smtClean="0">
                          <a:solidFill>
                            <a:schemeClr val="tx1"/>
                          </a:solidFill>
                        </a:rPr>
                        <a:t>El estudiante</a:t>
                      </a:r>
                      <a:r>
                        <a:rPr lang="es-ES_tradnl" sz="1000" i="1" baseline="0" noProof="0" dirty="0" smtClean="0">
                          <a:solidFill>
                            <a:schemeClr val="tx1"/>
                          </a:solidFill>
                        </a:rPr>
                        <a:t> da una respuesta parcial, declarando</a:t>
                      </a:r>
                      <a:r>
                        <a:rPr lang="es-ES_tradnl" sz="1000" i="1" noProof="0" dirty="0" smtClean="0">
                          <a:solidFill>
                            <a:schemeClr val="tx1"/>
                          </a:solidFill>
                        </a:rPr>
                        <a:t> que la luna ayudó a la mosca porque necesitaba un amigo y da algunos </a:t>
                      </a:r>
                      <a:r>
                        <a:rPr lang="es-ES_tradnl" sz="1000" i="1" baseline="0" noProof="0" dirty="0" smtClean="0">
                          <a:solidFill>
                            <a:schemeClr val="tx1"/>
                          </a:solidFill>
                        </a:rPr>
                        <a:t>ejemplos o detalles explícitos del texto para apoyar la respuesta</a:t>
                      </a:r>
                      <a:r>
                        <a:rPr lang="es-ES_tradnl" sz="1000" i="1" baseline="0" dirty="0" smtClean="0">
                          <a:latin typeface="+mn-lt"/>
                        </a:rPr>
                        <a:t>.</a:t>
                      </a:r>
                    </a:p>
                    <a:p>
                      <a:pPr lvl="0" algn="l">
                        <a:defRPr sz="1800" b="0" i="0"/>
                      </a:pPr>
                      <a:r>
                        <a:rPr lang="es-ES_tradnl" sz="1100" i="0" dirty="0" smtClean="0">
                          <a:latin typeface="+mn-lt"/>
                        </a:rPr>
                        <a:t>La luna estaba triste</a:t>
                      </a:r>
                      <a:r>
                        <a:rPr lang="es-ES_tradnl" sz="1100" i="0" baseline="0" dirty="0" smtClean="0">
                          <a:latin typeface="+mn-lt"/>
                        </a:rPr>
                        <a:t> porque se sentía sola. Luego tuvo una idea. Le ayudaría a la mosca y ya no estaría sola nunca más.</a:t>
                      </a:r>
                      <a:endParaRPr lang="es-ES_tradnl" sz="1100" i="0" dirty="0" smtClean="0">
                        <a:latin typeface="+mn-lt"/>
                      </a:endParaRP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533400">
                <a:tc>
                  <a:txBody>
                    <a:bodyPr/>
                    <a:lstStyle/>
                    <a:p>
                      <a:pPr lvl="0" algn="ctr">
                        <a:defRPr sz="1800" b="0" i="0"/>
                      </a:pPr>
                      <a:r>
                        <a:rPr lang="es-ES_tradnl" sz="2000" b="1" smtClean="0">
                          <a:latin typeface="+mn-lt"/>
                        </a:rPr>
                        <a:t>1</a:t>
                      </a:r>
                      <a:endParaRPr lang="es-ES_tradnl" sz="2000" b="1" dirty="0">
                        <a:latin typeface="+mn-lt"/>
                      </a:endParaRP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ES_tradnl" sz="1000" i="1" noProof="0" dirty="0" smtClean="0">
                          <a:solidFill>
                            <a:schemeClr val="tx1"/>
                          </a:solidFill>
                        </a:rPr>
                        <a:t>El estudiante da una respuesta mínima, declarando</a:t>
                      </a:r>
                      <a:r>
                        <a:rPr lang="es-ES_tradnl" sz="1000" i="1" dirty="0" smtClean="0">
                          <a:latin typeface="+mn-lt"/>
                        </a:rPr>
                        <a:t> por qué la luna ayudó a la mosca</a:t>
                      </a:r>
                      <a:r>
                        <a:rPr lang="es-ES_tradnl" sz="1000" i="1" baseline="0" dirty="0" smtClean="0">
                          <a:latin typeface="+mn-lt"/>
                        </a:rPr>
                        <a:t> y da </a:t>
                      </a:r>
                      <a:r>
                        <a:rPr lang="es-ES_tradnl" sz="1000" i="1" baseline="0" dirty="0" smtClean="0">
                          <a:solidFill>
                            <a:srgbClr val="000000"/>
                          </a:solidFill>
                          <a:latin typeface="+mn-lt"/>
                        </a:rPr>
                        <a:t>ejemplos o detalles vagos del texto.</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ES_tradnl" sz="1100" i="0" baseline="0" dirty="0" smtClean="0">
                          <a:latin typeface="+mn-lt"/>
                        </a:rPr>
                        <a:t>Pienso que la luna ayudó a la mosca porque sentía lástima por la mosca. La mosca no se sentía especial.</a:t>
                      </a:r>
                      <a:endParaRPr lang="es-ES_tradnl" sz="1100" i="0" dirty="0" smtClean="0">
                        <a:latin typeface="+mn-lt"/>
                      </a:endParaRP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320040">
                <a:tc>
                  <a:txBody>
                    <a:bodyPr/>
                    <a:lstStyle/>
                    <a:p>
                      <a:pPr lvl="0" algn="ctr">
                        <a:defRPr sz="1800" b="0" i="0"/>
                      </a:pPr>
                      <a:r>
                        <a:rPr lang="es-ES_tradnl" sz="2000" b="1" smtClean="0">
                          <a:latin typeface="+mn-lt"/>
                        </a:rPr>
                        <a:t>0</a:t>
                      </a:r>
                      <a:endParaRPr lang="es-ES_tradnl" sz="2000" b="1" dirty="0">
                        <a:latin typeface="+mn-lt"/>
                      </a:endParaRP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a:defRPr sz="1800" b="0" i="0"/>
                      </a:pPr>
                      <a:r>
                        <a:rPr lang="es-ES_tradnl" sz="1000" i="1" noProof="0" dirty="0" smtClean="0">
                          <a:solidFill>
                            <a:schemeClr val="tx1"/>
                          </a:solidFill>
                        </a:rPr>
                        <a:t>El estudiante no proporciona ninguna evidencia del </a:t>
                      </a:r>
                      <a:r>
                        <a:rPr lang="es-ES_tradnl" sz="1000" i="1" dirty="0" smtClean="0">
                          <a:latin typeface="+mn-lt"/>
                        </a:rPr>
                        <a:t>porqué la luna ayudó a la </a:t>
                      </a:r>
                      <a:r>
                        <a:rPr lang="es-ES_tradnl" sz="1000" i="1" dirty="0" smtClean="0">
                          <a:solidFill>
                            <a:srgbClr val="000000"/>
                          </a:solidFill>
                          <a:latin typeface="+mn-lt"/>
                        </a:rPr>
                        <a:t>mosca</a:t>
                      </a:r>
                      <a:r>
                        <a:rPr lang="es-ES_tradnl" sz="1000" i="1" baseline="0" dirty="0" smtClean="0">
                          <a:solidFill>
                            <a:srgbClr val="000000"/>
                          </a:solidFill>
                          <a:latin typeface="+mn-lt"/>
                        </a:rPr>
                        <a:t> </a:t>
                      </a:r>
                      <a:r>
                        <a:rPr lang="es-ES_tradnl" sz="1000" i="1" baseline="0" noProof="0" dirty="0" smtClean="0">
                          <a:solidFill>
                            <a:srgbClr val="000000"/>
                          </a:solidFill>
                          <a:latin typeface="+mn-lt"/>
                        </a:rPr>
                        <a:t>y no ofrece </a:t>
                      </a:r>
                      <a:r>
                        <a:rPr lang="es-ES_tradnl" sz="1000" i="1" noProof="0" dirty="0" smtClean="0">
                          <a:solidFill>
                            <a:srgbClr val="000000"/>
                          </a:solidFill>
                        </a:rPr>
                        <a:t>detalles o ejemplos relevante</a:t>
                      </a:r>
                      <a:r>
                        <a:rPr lang="es-ES_tradnl" sz="1000" i="1" dirty="0" smtClean="0">
                          <a:solidFill>
                            <a:srgbClr val="000000"/>
                          </a:solidFill>
                          <a:latin typeface="+mn-lt"/>
                        </a:rPr>
                        <a:t>s.</a:t>
                      </a:r>
                    </a:p>
                    <a:p>
                      <a:pPr lvl="0" algn="l">
                        <a:defRPr sz="1800" b="0" i="0"/>
                      </a:pPr>
                      <a:r>
                        <a:rPr lang="es-ES_tradnl" sz="1100" i="0" dirty="0" smtClean="0">
                          <a:latin typeface="+mn-lt"/>
                        </a:rPr>
                        <a:t>Las moscas pueden brillar por la</a:t>
                      </a:r>
                      <a:r>
                        <a:rPr lang="es-ES_tradnl" sz="1100" i="0" baseline="0" dirty="0" smtClean="0">
                          <a:latin typeface="+mn-lt"/>
                        </a:rPr>
                        <a:t> noche si son luciérnagas. Una vez atrapé algunas en un frasco.</a:t>
                      </a:r>
                      <a:endParaRPr lang="es-ES_tradnl" sz="1100" i="0" dirty="0">
                        <a:latin typeface="+mn-lt"/>
                      </a:endParaRP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bl>
          </a:graphicData>
        </a:graphic>
      </p:graphicFrame>
      <p:graphicFrame>
        <p:nvGraphicFramePr>
          <p:cNvPr id="6" name="Table 139"/>
          <p:cNvGraphicFramePr/>
          <p:nvPr>
            <p:extLst>
              <p:ext uri="{D42A27DB-BD31-4B8C-83A1-F6EECF244321}">
                <p14:modId xmlns:p14="http://schemas.microsoft.com/office/powerpoint/2010/main" val="1256813106"/>
              </p:ext>
            </p:extLst>
          </p:nvPr>
        </p:nvGraphicFramePr>
        <p:xfrm>
          <a:off x="5715000" y="7826683"/>
          <a:ext cx="1600200" cy="699526"/>
        </p:xfrm>
        <a:graphic>
          <a:graphicData uri="http://schemas.openxmlformats.org/drawingml/2006/table">
            <a:tbl>
              <a:tblPr firstRow="1"/>
              <a:tblGrid>
                <a:gridCol w="1600200"/>
              </a:tblGrid>
              <a:tr h="146885">
                <a:tc>
                  <a:txBody>
                    <a:bodyPr/>
                    <a:lstStyle/>
                    <a:p>
                      <a:pPr lvl="0" algn="ctr">
                        <a:lnSpc>
                          <a:spcPct val="115000"/>
                        </a:lnSpc>
                        <a:defRPr sz="1800" b="0" i="0"/>
                      </a:pPr>
                      <a:r>
                        <a:rPr lang="en-US" sz="800" b="1" i="1" dirty="0" err="1" smtClean="0"/>
                        <a:t>Hacia</a:t>
                      </a:r>
                      <a:r>
                        <a:rPr lang="en-US" sz="800" b="1" i="1" dirty="0" smtClean="0"/>
                        <a:t> RL.3.3 </a:t>
                      </a:r>
                      <a:r>
                        <a:rPr sz="800" b="1" i="1" dirty="0" smtClean="0"/>
                        <a:t>DOK </a:t>
                      </a:r>
                      <a:r>
                        <a:rPr sz="800" b="1" i="1" dirty="0"/>
                        <a:t>3 - APx</a:t>
                      </a:r>
                    </a:p>
                  </a:txBody>
                  <a:tcPr marL="0" marR="0" marT="0" marB="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r>
              <a:tr h="462715">
                <a:tc>
                  <a:txBody>
                    <a:bodyPr/>
                    <a:lstStyle/>
                    <a:p>
                      <a:pPr lvl="0" algn="l">
                        <a:lnSpc>
                          <a:spcPct val="115000"/>
                        </a:lnSpc>
                        <a:defRPr sz="1800" b="0" i="0"/>
                      </a:pPr>
                      <a:r>
                        <a:rPr lang="es-419" sz="800" b="1" noProof="0" dirty="0" smtClean="0"/>
                        <a:t>Delinea una progresión de las características o rasgos de un personaje en un  texto nuevo (uno no leído ni discutido en clase)</a:t>
                      </a:r>
                      <a:endParaRPr lang="es-ES_tradnl" sz="800" b="1" noProof="0" dirty="0"/>
                    </a:p>
                  </a:txBody>
                  <a:tcPr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r>
            </a:tbl>
          </a:graphicData>
        </a:graphic>
      </p:graphicFrame>
    </p:spTree>
    <p:extLst>
      <p:ext uri="{BB962C8B-B14F-4D97-AF65-F5344CB8AC3E}">
        <p14:creationId xmlns:p14="http://schemas.microsoft.com/office/powerpoint/2010/main" val="1505540494"/>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a:spLocks noGrp="1"/>
          </p:cNvSpPr>
          <p:nvPr>
            <p:ph type="sldNum" sz="quarter" idx="4294967295"/>
          </p:nvPr>
        </p:nvSpPr>
        <p:spPr>
          <a:xfrm>
            <a:off x="6557963" y="9372466"/>
            <a:ext cx="842011" cy="300837"/>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1400">
                <a:solidFill>
                  <a:srgbClr val="888888"/>
                </a:solidFill>
              </a:rPr>
              <a:pPr lvl="0">
                <a:defRPr sz="1800">
                  <a:solidFill>
                    <a:srgbClr val="000000"/>
                  </a:solidFill>
                </a:defRPr>
              </a:pPr>
              <a:t>11</a:t>
            </a:fld>
            <a:endParaRPr sz="1400" dirty="0">
              <a:solidFill>
                <a:srgbClr val="888888"/>
              </a:solidFill>
            </a:endParaRPr>
          </a:p>
        </p:txBody>
      </p:sp>
      <p:graphicFrame>
        <p:nvGraphicFramePr>
          <p:cNvPr id="143" name="Table 143"/>
          <p:cNvGraphicFramePr/>
          <p:nvPr>
            <p:extLst>
              <p:ext uri="{D42A27DB-BD31-4B8C-83A1-F6EECF244321}">
                <p14:modId xmlns:p14="http://schemas.microsoft.com/office/powerpoint/2010/main" val="2978040585"/>
              </p:ext>
            </p:extLst>
          </p:nvPr>
        </p:nvGraphicFramePr>
        <p:xfrm>
          <a:off x="567094" y="1277178"/>
          <a:ext cx="6553114" cy="6321288"/>
        </p:xfrm>
        <a:graphic>
          <a:graphicData uri="http://schemas.openxmlformats.org/drawingml/2006/table">
            <a:tbl>
              <a:tblPr firstRow="1"/>
              <a:tblGrid>
                <a:gridCol w="680633"/>
                <a:gridCol w="5872481"/>
              </a:tblGrid>
              <a:tr h="257708">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000" b="0" i="1" noProof="0" dirty="0" smtClean="0">
                          <a:effectLst/>
                        </a:rPr>
                        <a:t>Una nota sobre las respuestas construidas:  Las respuestas construidas no están escritas “en piedra.” No hay una manera perfecta en la que el estudiante debe responder. Busque el intención general de la pregunta y  la respuesta del estudiante y siga la rúbrica a continuación tanto como sea posible. Utilice su mejor juicio. A diferencia de las preguntas de  DOK-1 donde  hay una respuesta correcta o incorrecta,  las respuesta construida son más difíciles de evaluar. La coherencia global de la intención del estudiante, basada en la mayor parte de sus respuestas, puede servirle de guía. </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b="0" i="1" baseline="0" dirty="0" smtClean="0">
                          <a:effectLst/>
                        </a:rPr>
                        <a:t>  </a:t>
                      </a:r>
                    </a:p>
                  </a:txBody>
                  <a:tcPr marL="9241" marR="9241" marT="9111" marB="911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solidFill>
                      <a:srgbClr val="FFFFFF"/>
                    </a:solidFill>
                  </a:tcPr>
                </a:tc>
                <a:tc hMerge="1">
                  <a:txBody>
                    <a:bodyPr/>
                    <a:lstStyle/>
                    <a:p>
                      <a:endParaRPr lang="en-US"/>
                    </a:p>
                  </a:txBody>
                  <a:tcPr/>
                </a:tc>
              </a:tr>
              <a:tr h="257708">
                <a:tc gridSpan="2">
                  <a:txBody>
                    <a:bodyPr/>
                    <a:lstStyle/>
                    <a:p>
                      <a:pPr marL="0" marR="0" lvl="0" indent="0" algn="ctr" defTabSz="1018809" rtl="0" eaLnBrk="1" fontAlgn="auto" latinLnBrk="0" hangingPunct="1">
                        <a:lnSpc>
                          <a:spcPct val="100000"/>
                        </a:lnSpc>
                        <a:spcBef>
                          <a:spcPts val="0"/>
                        </a:spcBef>
                        <a:spcAft>
                          <a:spcPts val="0"/>
                        </a:spcAft>
                        <a:buClrTx/>
                        <a:buSzTx/>
                        <a:buFontTx/>
                        <a:buNone/>
                        <a:tabLst/>
                        <a:defRPr sz="1800" b="0" i="0"/>
                      </a:pPr>
                      <a:r>
                        <a:rPr lang="es-419" sz="1400" b="1" dirty="0" smtClean="0"/>
                        <a:t>Pre-evaluación Trimestre 1: Clave para la Respuesta Construida</a:t>
                      </a:r>
                      <a:endParaRPr lang="es-ES_tradnl" sz="1400" b="1" dirty="0" smtClean="0"/>
                    </a:p>
                  </a:txBody>
                  <a:tcPr marL="9241" marR="9241" marT="9111" marB="9111"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57708">
                <a:tc gridSpan="2">
                  <a:txBody>
                    <a:bodyPr/>
                    <a:lstStyle/>
                    <a:p>
                      <a:pPr lvl="0" algn="ctr">
                        <a:defRPr sz="1800" b="0" i="0"/>
                      </a:pPr>
                      <a:r>
                        <a:rPr lang="es-ES_tradnl" sz="1400" b="1" dirty="0" smtClean="0">
                          <a:latin typeface="+mn-lt"/>
                        </a:rPr>
                        <a:t>Estándar </a:t>
                      </a:r>
                      <a:r>
                        <a:rPr lang="es-ES_tradnl" sz="1400" b="1" dirty="0" smtClean="0"/>
                        <a:t>RI.3.2:   Rúbrica de 2 puntos: Respuesta Construida – Lectura corta </a:t>
                      </a:r>
                    </a:p>
                  </a:txBody>
                  <a:tcPr marL="9241" marR="9241" marT="9111" marB="9111"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solidFill>
                      <a:srgbClr val="FFFFFF"/>
                    </a:solidFill>
                  </a:tcPr>
                </a:tc>
                <a:tc hMerge="1">
                  <a:txBody>
                    <a:bodyPr/>
                    <a:lstStyle/>
                    <a:p>
                      <a:endParaRPr lang="en-US"/>
                    </a:p>
                  </a:txBody>
                  <a:tcPr/>
                </a:tc>
              </a:tr>
              <a:tr h="551384">
                <a:tc gridSpan="2">
                  <a:txBody>
                    <a:bodyPr/>
                    <a:lstStyle/>
                    <a:p>
                      <a:pPr lvl="0" algn="ctr">
                        <a:defRPr sz="1800" b="0" i="0"/>
                      </a:pPr>
                      <a:r>
                        <a:rPr lang="es-ES_tradnl" sz="1600" b="1" dirty="0" smtClean="0">
                          <a:solidFill>
                            <a:schemeClr val="tx1"/>
                          </a:solidFill>
                        </a:rPr>
                        <a:t>Pregunta #15: </a:t>
                      </a:r>
                      <a:r>
                        <a:rPr lang="es-419" sz="1600" b="1" noProof="0" dirty="0" smtClean="0"/>
                        <a:t>¿Por qué el título </a:t>
                      </a:r>
                      <a:r>
                        <a:rPr lang="es-419" sz="1600" b="1" i="1" u="sng" noProof="0" dirty="0" smtClean="0"/>
                        <a:t>Lo que hacen las alas </a:t>
                      </a:r>
                      <a:r>
                        <a:rPr lang="es-419" sz="1600" b="1" noProof="0" dirty="0" smtClean="0"/>
                        <a:t>es un buen título para este texto?  Apoya tu respuesta con detalles del texto</a:t>
                      </a:r>
                      <a:endParaRPr lang="es-ES_tradnl" sz="1600" b="1" i="0" dirty="0"/>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hMerge="1">
                  <a:txBody>
                    <a:bodyPr/>
                    <a:lstStyle/>
                    <a:p>
                      <a:endParaRPr lang="en-US"/>
                    </a:p>
                  </a:txBody>
                  <a:tcPr/>
                </a:tc>
              </a:tr>
              <a:tr h="1415425">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ES_tradnl" sz="1000" u="sng" kern="1200" noProof="0" dirty="0" smtClean="0">
                          <a:solidFill>
                            <a:srgbClr val="000000"/>
                          </a:solidFill>
                          <a:effectLst/>
                          <a:latin typeface="+mn-lt"/>
                          <a:ea typeface="Times New Roman"/>
                          <a:cs typeface="Arial"/>
                        </a:rPr>
                        <a:t>Lenguaje del maestro</a:t>
                      </a:r>
                      <a:r>
                        <a:rPr lang="es-ES_tradnl" sz="1000" u="sng" kern="1200" baseline="0" noProof="0" dirty="0" smtClean="0">
                          <a:solidFill>
                            <a:srgbClr val="000000"/>
                          </a:solidFill>
                          <a:effectLst/>
                          <a:latin typeface="+mn-lt"/>
                          <a:ea typeface="Times New Roman"/>
                          <a:cs typeface="Arial"/>
                        </a:rPr>
                        <a:t> y notas para calificar:</a:t>
                      </a:r>
                      <a:endParaRPr lang="es-ES_tradnl" sz="1000" b="1" dirty="0" smtClean="0">
                        <a:latin typeface="+mn-lt"/>
                      </a:endParaRPr>
                    </a:p>
                    <a:p>
                      <a:pPr lvl="0" algn="l">
                        <a:defRPr sz="1800" b="0" i="0"/>
                      </a:pPr>
                      <a:r>
                        <a:rPr lang="es-ES_tradnl" sz="1000" b="1" u="sng" noProof="0" dirty="0" smtClean="0">
                          <a:solidFill>
                            <a:schemeClr val="tx1"/>
                          </a:solidFill>
                        </a:rPr>
                        <a:t>Suficiente</a:t>
                      </a:r>
                      <a:r>
                        <a:rPr lang="es-ES_tradnl" sz="1000" b="1" u="sng" baseline="0" noProof="0" dirty="0" smtClean="0">
                          <a:solidFill>
                            <a:schemeClr val="tx1"/>
                          </a:solidFill>
                        </a:rPr>
                        <a:t> e</a:t>
                      </a:r>
                      <a:r>
                        <a:rPr lang="es-ES_tradnl" sz="1000" b="1" u="sng" noProof="0" dirty="0" smtClean="0">
                          <a:solidFill>
                            <a:schemeClr val="tx1"/>
                          </a:solidFill>
                        </a:rPr>
                        <a:t>videncia</a:t>
                      </a:r>
                      <a:r>
                        <a:rPr lang="es-ES_tradnl" sz="1000" b="1" u="none" noProof="0" dirty="0" smtClean="0">
                          <a:solidFill>
                            <a:schemeClr val="tx1"/>
                          </a:solidFill>
                        </a:rPr>
                        <a:t> </a:t>
                      </a:r>
                      <a:r>
                        <a:rPr lang="es-ES_tradnl" sz="1000" b="0" u="none" noProof="0" dirty="0" smtClean="0">
                          <a:solidFill>
                            <a:schemeClr val="tx1"/>
                          </a:solidFill>
                        </a:rPr>
                        <a:t>para responder a la pregunta </a:t>
                      </a:r>
                      <a:r>
                        <a:rPr lang="es-ES_tradnl" sz="1000" b="0" noProof="0" dirty="0" smtClean="0">
                          <a:solidFill>
                            <a:schemeClr val="tx1"/>
                          </a:solidFill>
                        </a:rPr>
                        <a:t>debe </a:t>
                      </a:r>
                      <a:r>
                        <a:rPr lang="es-ES_tradnl" sz="1000" b="0" baseline="0" dirty="0" smtClean="0">
                          <a:uFill>
                            <a:solidFill/>
                          </a:uFill>
                          <a:latin typeface="+mn-lt"/>
                        </a:rPr>
                        <a:t>incluir detalles y ejemplos explícitos del texto para explicar por qué</a:t>
                      </a:r>
                      <a:r>
                        <a:rPr lang="es-ES_tradnl" sz="1000" b="0" baseline="0" dirty="0" smtClean="0"/>
                        <a:t> </a:t>
                      </a:r>
                      <a:r>
                        <a:rPr lang="es-ES_tradnl" sz="1000" b="1" i="1" u="sng" baseline="0" dirty="0" smtClean="0"/>
                        <a:t>Lo que hacen las alas </a:t>
                      </a:r>
                      <a:r>
                        <a:rPr lang="es-ES_tradnl" sz="1000" b="0" baseline="0" dirty="0" smtClean="0"/>
                        <a:t>es un buen título para este texto ya que esta es la idea principal del pasaje.</a:t>
                      </a:r>
                      <a:r>
                        <a:rPr lang="es-ES_tradnl" sz="1000" dirty="0" smtClean="0"/>
                        <a:t> Los estudiantes deben incluir cómo el título</a:t>
                      </a:r>
                      <a:r>
                        <a:rPr lang="es-ES_tradnl" sz="1000" baseline="0" dirty="0" smtClean="0"/>
                        <a:t> se conecta</a:t>
                      </a:r>
                      <a:r>
                        <a:rPr lang="es-ES_tradnl" sz="1000" dirty="0" smtClean="0"/>
                        <a:t> a</a:t>
                      </a:r>
                      <a:r>
                        <a:rPr lang="es-ES_tradnl" sz="1000" baseline="0" dirty="0" smtClean="0"/>
                        <a:t> los detalles particulares acerca de los diferentes usos de las alas.</a:t>
                      </a:r>
                      <a:endParaRPr lang="es-ES_tradnl" sz="1000" dirty="0" smtClean="0">
                        <a:uFill>
                          <a:solidFill/>
                        </a:uFill>
                      </a:endParaRPr>
                    </a:p>
                    <a:p>
                      <a:pPr lvl="0" algn="l">
                        <a:defRPr sz="1800" b="0" i="0"/>
                      </a:pPr>
                      <a:r>
                        <a:rPr lang="es-ES_tradnl" sz="1000" b="1" u="sng" noProof="0" dirty="0" smtClean="0">
                          <a:solidFill>
                            <a:schemeClr val="tx1"/>
                          </a:solidFill>
                        </a:rPr>
                        <a:t>Las</a:t>
                      </a:r>
                      <a:r>
                        <a:rPr lang="es-ES_tradnl" sz="1000" b="1" u="sng" baseline="0" noProof="0" dirty="0" smtClean="0">
                          <a:solidFill>
                            <a:schemeClr val="tx1"/>
                          </a:solidFill>
                        </a:rPr>
                        <a:t> i</a:t>
                      </a:r>
                      <a:r>
                        <a:rPr lang="es-ES_tradnl" sz="1000" b="1" u="sng" noProof="0" dirty="0" smtClean="0">
                          <a:solidFill>
                            <a:schemeClr val="tx1"/>
                          </a:solidFill>
                        </a:rPr>
                        <a:t>dentificaciones específicas </a:t>
                      </a:r>
                      <a:r>
                        <a:rPr lang="es-ES_tradnl" sz="1000" b="0" u="sng" baseline="0" dirty="0" smtClean="0">
                          <a:uFill>
                            <a:solidFill/>
                          </a:uFill>
                          <a:latin typeface="+mn-lt"/>
                        </a:rPr>
                        <a:t> </a:t>
                      </a:r>
                      <a:r>
                        <a:rPr lang="es-ES_tradnl" sz="1000" b="1" baseline="0" dirty="0" smtClean="0">
                          <a:uFill>
                            <a:solidFill/>
                          </a:uFill>
                          <a:latin typeface="+mn-lt"/>
                        </a:rPr>
                        <a:t>(detalles de apoyo) </a:t>
                      </a:r>
                      <a:r>
                        <a:rPr lang="es-ES_tradnl" sz="1000" b="0" dirty="0" smtClean="0">
                          <a:uFill>
                            <a:solidFill/>
                          </a:uFill>
                        </a:rPr>
                        <a:t>podrían incluir información basada en el texto sobre las diferentes</a:t>
                      </a:r>
                      <a:r>
                        <a:rPr lang="es-ES_tradnl" sz="1000" b="0" baseline="0" dirty="0" smtClean="0">
                          <a:uFill>
                            <a:solidFill/>
                          </a:uFill>
                        </a:rPr>
                        <a:t> cosas que hacen las alas, incluyendo: (1) volar, (2) proveer cubiertas duras para protección, (3) colores brillantes como señal de advertencia, y (4) esconderse debajo de las alas.</a:t>
                      </a:r>
                      <a:endParaRPr lang="es-ES_tradnl" sz="1000" b="1" dirty="0" smtClean="0">
                        <a:uFill>
                          <a:solidFill/>
                        </a:uFill>
                      </a:endParaRPr>
                    </a:p>
                    <a:p>
                      <a:pPr lvl="0" algn="l">
                        <a:defRPr sz="1800" b="0" i="0"/>
                      </a:pPr>
                      <a:r>
                        <a:rPr lang="es-ES_tradnl" sz="1000" b="1" u="sng" noProof="0" dirty="0" smtClean="0">
                          <a:solidFill>
                            <a:schemeClr val="tx1"/>
                          </a:solidFill>
                        </a:rPr>
                        <a:t>Pleno apoyo </a:t>
                      </a:r>
                      <a:r>
                        <a:rPr lang="es-ES_tradnl" sz="1000" b="1" noProof="0" dirty="0" smtClean="0">
                          <a:solidFill>
                            <a:schemeClr val="tx1"/>
                          </a:solidFill>
                        </a:rPr>
                        <a:t>(otros detalles) </a:t>
                      </a:r>
                      <a:r>
                        <a:rPr lang="es-ES_tradnl" sz="1000" b="0" dirty="0" smtClean="0"/>
                        <a:t>que podría</a:t>
                      </a:r>
                      <a:r>
                        <a:rPr lang="es-ES_tradnl" sz="1000" b="0" baseline="0" dirty="0" smtClean="0"/>
                        <a:t> usarse</a:t>
                      </a:r>
                      <a:r>
                        <a:rPr lang="es-ES_tradnl" sz="1000" b="0" dirty="0" smtClean="0"/>
                        <a:t> como ejemplo de lo que hacen las alas puede incluir:</a:t>
                      </a:r>
                      <a:r>
                        <a:rPr lang="es-ES_tradnl" sz="1000" b="0" baseline="0" dirty="0" smtClean="0"/>
                        <a:t> (1) un par de alas se usa para volar y velocidad,  (2) detalles específicas de cuán rápido vuelan algunos insectos, (3) diferentes tipos de alas en diferentes insectos, (4) cómo un escarabajo utiliza sus alas, e(5) insectos que utilizan sus alas como camuflaje.</a:t>
                      </a:r>
                      <a:endParaRPr lang="es-ES_tradnl" sz="1000" dirty="0">
                        <a:uFill>
                          <a:solidFill/>
                        </a:uFill>
                      </a:endParaRP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hMerge="1">
                  <a:txBody>
                    <a:bodyPr/>
                    <a:lstStyle/>
                    <a:p>
                      <a:endParaRPr lang="en-US"/>
                    </a:p>
                  </a:txBody>
                  <a:tcPr/>
                </a:tc>
              </a:tr>
              <a:tr h="1429578">
                <a:tc>
                  <a:txBody>
                    <a:bodyPr/>
                    <a:lstStyle/>
                    <a:p>
                      <a:pPr lvl="0" algn="ctr">
                        <a:defRPr sz="1800" b="0" i="0"/>
                      </a:pPr>
                      <a:r>
                        <a:rPr sz="2000" b="1" dirty="0"/>
                        <a:t>2</a:t>
                      </a:r>
                    </a:p>
                  </a:txBody>
                  <a:tcPr marL="9241"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defTabSz="914400">
                        <a:defRPr sz="1800" b="0" i="0"/>
                      </a:pPr>
                      <a:r>
                        <a:rPr lang="es-ES_tradnl" sz="1000" i="1" noProof="0" dirty="0" smtClean="0">
                          <a:solidFill>
                            <a:srgbClr val="000000"/>
                          </a:solidFill>
                        </a:rPr>
                        <a:t>El estudiante da una respuesta competente,</a:t>
                      </a:r>
                      <a:r>
                        <a:rPr lang="es-ES_tradnl" sz="1000" i="1" baseline="0" noProof="0" dirty="0" smtClean="0">
                          <a:solidFill>
                            <a:srgbClr val="000000"/>
                          </a:solidFill>
                        </a:rPr>
                        <a:t> proporcionando</a:t>
                      </a:r>
                      <a:r>
                        <a:rPr lang="es-ES_tradnl" sz="1000" i="1" dirty="0" smtClean="0">
                          <a:solidFill>
                            <a:srgbClr val="000000"/>
                          </a:solidFill>
                        </a:rPr>
                        <a:t> evidencia del porqué </a:t>
                      </a:r>
                      <a:r>
                        <a:rPr lang="es-ES_tradnl" sz="1000" i="1" u="sng" dirty="0" smtClean="0">
                          <a:solidFill>
                            <a:srgbClr val="000000"/>
                          </a:solidFill>
                        </a:rPr>
                        <a:t>Lo que hacen las alas</a:t>
                      </a:r>
                      <a:r>
                        <a:rPr lang="es-ES_tradnl" sz="1000" i="1" dirty="0" smtClean="0">
                          <a:solidFill>
                            <a:srgbClr val="000000"/>
                          </a:solidFill>
                        </a:rPr>
                        <a:t> es un buen título</a:t>
                      </a:r>
                      <a:r>
                        <a:rPr lang="es-ES_tradnl" sz="1000" i="1" baseline="0" dirty="0" smtClean="0">
                          <a:solidFill>
                            <a:srgbClr val="000000"/>
                          </a:solidFill>
                        </a:rPr>
                        <a:t> para el texto, incluyendo </a:t>
                      </a:r>
                      <a:r>
                        <a:rPr lang="es-ES_tradnl" sz="1000" i="1" dirty="0" smtClean="0">
                          <a:solidFill>
                            <a:srgbClr val="000000"/>
                          </a:solidFill>
                        </a:rPr>
                        <a:t>detalles</a:t>
                      </a:r>
                      <a:r>
                        <a:rPr lang="es-ES_tradnl" sz="1000" i="1" baseline="0" dirty="0" smtClean="0">
                          <a:solidFill>
                            <a:srgbClr val="000000"/>
                          </a:solidFill>
                        </a:rPr>
                        <a:t> que apoyan ejemplos específicos.</a:t>
                      </a:r>
                      <a:endParaRPr lang="es-ES_tradnl" sz="1000" i="1" dirty="0" smtClean="0">
                        <a:solidFill>
                          <a:srgbClr val="000000"/>
                        </a:solidFill>
                      </a:endParaRPr>
                    </a:p>
                    <a:p>
                      <a:pPr lvl="0" algn="l">
                        <a:defRPr sz="1800" b="0" i="0"/>
                      </a:pPr>
                      <a:r>
                        <a:rPr lang="es-ES_tradnl" sz="1100" b="1" i="0" u="sng" dirty="0" smtClean="0">
                          <a:solidFill>
                            <a:srgbClr val="000000"/>
                          </a:solidFill>
                        </a:rPr>
                        <a:t>Lo que hacen las alas </a:t>
                      </a:r>
                      <a:r>
                        <a:rPr lang="es-ES_tradnl" sz="1100" b="0" i="0" u="none" dirty="0" smtClean="0">
                          <a:solidFill>
                            <a:srgbClr val="000000"/>
                          </a:solidFill>
                        </a:rPr>
                        <a:t>e</a:t>
                      </a:r>
                      <a:r>
                        <a:rPr lang="es-ES_tradnl" sz="1100" i="0" dirty="0" smtClean="0">
                          <a:solidFill>
                            <a:srgbClr val="000000"/>
                          </a:solidFill>
                        </a:rPr>
                        <a:t>s un buen título para este texto</a:t>
                      </a:r>
                      <a:r>
                        <a:rPr lang="es-ES_tradnl" sz="1100" i="0" baseline="0" dirty="0" smtClean="0">
                          <a:solidFill>
                            <a:srgbClr val="000000"/>
                          </a:solidFill>
                        </a:rPr>
                        <a:t> porque </a:t>
                      </a:r>
                      <a:r>
                        <a:rPr lang="es-ES_tradnl" sz="1100" i="0" dirty="0" smtClean="0">
                          <a:solidFill>
                            <a:srgbClr val="000000"/>
                          </a:solidFill>
                        </a:rPr>
                        <a:t> se trata de lo que pueden hacer las alas</a:t>
                      </a:r>
                      <a:r>
                        <a:rPr lang="es-ES_tradnl" sz="1100" i="0" baseline="0" dirty="0" smtClean="0">
                          <a:solidFill>
                            <a:srgbClr val="000000"/>
                          </a:solidFill>
                        </a:rPr>
                        <a:t>.  Este texto tiene muchos ejemplos de cómo los insectos utilizan las alas.   Las alas no son sólo para volar.  Un ejemplo del pasaje que muestra que las alas no son sólo para volar es el ejemplo de las alas delanteras de un escarabajo. Las alas delanteras se usan para proteger al escarabajo de ser comido por pájaros, ya que son muy duras como un escudo. Otro uso de las alas, además de volar, está en los colores y diseños que tienen.  Ellas pueden camuflar a un insecto como los saltamontes y las polillas.  Estos son sólo algunos ejemplos de por qué pienso que este es un buen título.</a:t>
                      </a:r>
                      <a:endParaRPr lang="es-ES_tradnl" sz="1000" i="1" dirty="0">
                        <a:solidFill>
                          <a:srgbClr val="000000"/>
                        </a:solidFill>
                      </a:endParaRP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533400">
                <a:tc>
                  <a:txBody>
                    <a:bodyPr/>
                    <a:lstStyle/>
                    <a:p>
                      <a:pPr lvl="0" algn="ctr">
                        <a:defRPr sz="1800" b="0" i="0"/>
                      </a:pPr>
                      <a:r>
                        <a:rPr sz="2000" b="1" dirty="0"/>
                        <a:t>1</a:t>
                      </a:r>
                    </a:p>
                  </a:txBody>
                  <a:tcPr marL="9241"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defTabSz="914400">
                        <a:defRPr sz="1800" b="0" i="0"/>
                      </a:pPr>
                      <a:r>
                        <a:rPr lang="es-ES_tradnl" sz="1000" i="1" u="none" noProof="0" dirty="0" smtClean="0">
                          <a:solidFill>
                            <a:srgbClr val="000000"/>
                          </a:solidFill>
                        </a:rPr>
                        <a:t>El estudiante</a:t>
                      </a:r>
                      <a:r>
                        <a:rPr lang="es-ES_tradnl" sz="1000" i="1" u="none" baseline="0" noProof="0" dirty="0" smtClean="0">
                          <a:solidFill>
                            <a:srgbClr val="000000"/>
                          </a:solidFill>
                        </a:rPr>
                        <a:t> da una respuesta, parcial </a:t>
                      </a:r>
                      <a:r>
                        <a:rPr lang="es-ES_tradnl" sz="1000" i="1" baseline="0" noProof="0" dirty="0" smtClean="0">
                          <a:solidFill>
                            <a:srgbClr val="000000"/>
                          </a:solidFill>
                        </a:rPr>
                        <a:t>proporcionando </a:t>
                      </a:r>
                      <a:r>
                        <a:rPr lang="es-ES_tradnl" sz="1000" i="1" u="none" dirty="0" smtClean="0">
                          <a:solidFill>
                            <a:srgbClr val="000000"/>
                          </a:solidFill>
                        </a:rPr>
                        <a:t>alguna evidencia </a:t>
                      </a:r>
                      <a:r>
                        <a:rPr lang="es-ES_tradnl" sz="1000" i="1" dirty="0" smtClean="0">
                          <a:solidFill>
                            <a:srgbClr val="000000"/>
                          </a:solidFill>
                        </a:rPr>
                        <a:t>del porqué </a:t>
                      </a:r>
                      <a:r>
                        <a:rPr lang="es-ES_tradnl" sz="1000" i="1" u="sng" dirty="0" smtClean="0">
                          <a:solidFill>
                            <a:srgbClr val="000000"/>
                          </a:solidFill>
                        </a:rPr>
                        <a:t>Lo que hacen las alas </a:t>
                      </a:r>
                      <a:r>
                        <a:rPr lang="es-ES_tradnl" sz="1000" i="1" u="none" dirty="0" smtClean="0">
                          <a:solidFill>
                            <a:srgbClr val="000000"/>
                          </a:solidFill>
                        </a:rPr>
                        <a:t>es un buen título</a:t>
                      </a:r>
                      <a:r>
                        <a:rPr lang="es-ES_tradnl" sz="1000" i="1" u="none" baseline="0" dirty="0" smtClean="0">
                          <a:solidFill>
                            <a:srgbClr val="000000"/>
                          </a:solidFill>
                        </a:rPr>
                        <a:t> para el texto</a:t>
                      </a:r>
                      <a:r>
                        <a:rPr lang="es-ES_tradnl" sz="1000" i="1" baseline="0" dirty="0" smtClean="0">
                          <a:solidFill>
                            <a:srgbClr val="000000"/>
                          </a:solidFill>
                        </a:rPr>
                        <a:t>, incluyendo </a:t>
                      </a:r>
                      <a:r>
                        <a:rPr lang="es-ES_tradnl" sz="1000" i="1" u="none" baseline="0" dirty="0" smtClean="0">
                          <a:solidFill>
                            <a:srgbClr val="000000"/>
                          </a:solidFill>
                        </a:rPr>
                        <a:t> </a:t>
                      </a:r>
                      <a:r>
                        <a:rPr lang="es-ES_tradnl" sz="1000" i="1" u="none" dirty="0" smtClean="0">
                          <a:solidFill>
                            <a:srgbClr val="000000"/>
                          </a:solidFill>
                        </a:rPr>
                        <a:t>detalles</a:t>
                      </a:r>
                      <a:r>
                        <a:rPr lang="es-ES_tradnl" sz="1000" i="1" u="none" baseline="0" dirty="0" smtClean="0">
                          <a:solidFill>
                            <a:srgbClr val="000000"/>
                          </a:solidFill>
                        </a:rPr>
                        <a:t> que apoyan ejemplos específicos.</a:t>
                      </a:r>
                    </a:p>
                    <a:p>
                      <a:pPr lvl="0" algn="l" defTabSz="914400">
                        <a:defRPr sz="1800" b="0" i="0"/>
                      </a:pPr>
                      <a:r>
                        <a:rPr lang="es-ES_tradnl" sz="1100" i="0" baseline="0" dirty="0" smtClean="0">
                          <a:solidFill>
                            <a:srgbClr val="000000"/>
                          </a:solidFill>
                        </a:rPr>
                        <a:t>Yo pienso que este es un buen título porque el cuento tiene mucha información sobre los insectos y sus alas, y sobre cómo los insectos utilizan las alas de diferentes maneras.  Algunos insectos las utilizan para volar y también para protección.</a:t>
                      </a:r>
                      <a:endParaRPr lang="es-ES_tradnl" sz="1100" i="0" dirty="0" smtClean="0">
                        <a:solidFill>
                          <a:srgbClr val="000000"/>
                        </a:solidFill>
                      </a:endParaRP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457200">
                <a:tc>
                  <a:txBody>
                    <a:bodyPr/>
                    <a:lstStyle/>
                    <a:p>
                      <a:pPr lvl="0" algn="ctr">
                        <a:defRPr sz="1800" b="0" i="0"/>
                      </a:pPr>
                      <a:r>
                        <a:rPr sz="2000" b="1" dirty="0"/>
                        <a:t>0</a:t>
                      </a:r>
                    </a:p>
                  </a:txBody>
                  <a:tcPr marL="9241"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defTabSz="914400">
                        <a:defRPr sz="1800" b="0" i="0"/>
                      </a:pPr>
                      <a:r>
                        <a:rPr lang="es-ES_tradnl" sz="1000" i="1" noProof="0" dirty="0" smtClean="0">
                          <a:solidFill>
                            <a:schemeClr val="tx1"/>
                          </a:solidFill>
                        </a:rPr>
                        <a:t>El estudiante no proporciona ninguna evidencia del porqué</a:t>
                      </a:r>
                      <a:r>
                        <a:rPr lang="es-ES_tradnl" sz="1000" i="1" dirty="0" smtClean="0"/>
                        <a:t> </a:t>
                      </a:r>
                      <a:r>
                        <a:rPr lang="es-ES_tradnl" sz="1000" i="1" u="sng" dirty="0" smtClean="0"/>
                        <a:t>Lo que hacen las alas</a:t>
                      </a:r>
                      <a:r>
                        <a:rPr lang="es-ES_tradnl" sz="1000" i="1" dirty="0" smtClean="0"/>
                        <a:t> es un buen título</a:t>
                      </a:r>
                      <a:r>
                        <a:rPr lang="es-ES_tradnl" sz="1000" i="1" baseline="0" dirty="0" smtClean="0"/>
                        <a:t> para el texto.</a:t>
                      </a:r>
                      <a:endParaRPr lang="es-ES_tradnl" sz="1000" i="1" dirty="0" smtClean="0"/>
                    </a:p>
                    <a:p>
                      <a:pPr lvl="0" algn="l" defTabSz="914400">
                        <a:defRPr sz="1800" b="0" i="0"/>
                      </a:pPr>
                      <a:r>
                        <a:rPr lang="es-ES_tradnl" sz="1100" i="0" baseline="0" dirty="0" smtClean="0"/>
                        <a:t>Los insectos tienen muchas patas y pueden volar.  Puedes ponerlos en un frasco. Algunos tienen alas.</a:t>
                      </a: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260408760"/>
              </p:ext>
            </p:extLst>
          </p:nvPr>
        </p:nvGraphicFramePr>
        <p:xfrm>
          <a:off x="5562600" y="8077200"/>
          <a:ext cx="1524000" cy="512645"/>
        </p:xfrm>
        <a:graphic>
          <a:graphicData uri="http://schemas.openxmlformats.org/drawingml/2006/table">
            <a:tbl>
              <a:tblPr firstRow="1" firstCol="1" bandRow="1">
                <a:effectLst/>
                <a:tableStyleId>{5C22544A-7EE6-4342-B048-85BDC9FD1C3A}</a:tableStyleId>
              </a:tblPr>
              <a:tblGrid>
                <a:gridCol w="1524000"/>
              </a:tblGrid>
              <a:tr h="146885">
                <a:tc>
                  <a:txBody>
                    <a:bodyPr/>
                    <a:lstStyle/>
                    <a:p>
                      <a:pPr marL="0" marR="0" algn="ctr">
                        <a:lnSpc>
                          <a:spcPct val="100000"/>
                        </a:lnSpc>
                        <a:spcBef>
                          <a:spcPts val="0"/>
                        </a:spcBef>
                        <a:spcAft>
                          <a:spcPts val="0"/>
                        </a:spcAft>
                      </a:pPr>
                      <a:r>
                        <a:rPr lang="en-US" sz="800" b="1" i="1" dirty="0" err="1" smtClean="0">
                          <a:solidFill>
                            <a:schemeClr val="tx1"/>
                          </a:solidFill>
                          <a:effectLst/>
                        </a:rPr>
                        <a:t>Hacia</a:t>
                      </a:r>
                      <a:r>
                        <a:rPr lang="en-US" sz="800" b="1" i="1" dirty="0" smtClean="0">
                          <a:solidFill>
                            <a:schemeClr val="tx1"/>
                          </a:solidFill>
                          <a:effectLst/>
                        </a:rPr>
                        <a:t> RI.3.2 DOK </a:t>
                      </a:r>
                      <a:r>
                        <a:rPr lang="en-US" sz="800" b="1" i="1" dirty="0">
                          <a:solidFill>
                            <a:schemeClr val="tx1"/>
                          </a:solidFill>
                          <a:effectLst/>
                        </a:rPr>
                        <a:t>2 - Cl</a:t>
                      </a:r>
                      <a:endParaRPr lang="en-US" sz="800" b="1" i="1" dirty="0">
                        <a:solidFill>
                          <a:schemeClr val="tx1"/>
                        </a:solidFill>
                        <a:effectLst/>
                        <a:latin typeface="Calibri"/>
                        <a:ea typeface="Calibri"/>
                        <a:cs typeface="Times New Roman"/>
                      </a:endParaRPr>
                    </a:p>
                  </a:txBody>
                  <a:tcPr marL="34106" marR="341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234115">
                <a:tc>
                  <a:txBody>
                    <a:bodyPr/>
                    <a:lstStyle/>
                    <a:p>
                      <a:pPr marL="0" marR="0" algn="l">
                        <a:lnSpc>
                          <a:spcPct val="100000"/>
                        </a:lnSpc>
                        <a:spcBef>
                          <a:spcPts val="0"/>
                        </a:spcBef>
                        <a:spcAft>
                          <a:spcPts val="0"/>
                        </a:spcAft>
                      </a:pPr>
                      <a:r>
                        <a:rPr lang="es-419" sz="800" b="1" noProof="0" dirty="0" smtClean="0">
                          <a:solidFill>
                            <a:schemeClr val="tx1"/>
                          </a:solidFill>
                          <a:effectLst/>
                        </a:rPr>
                        <a:t>Localiza información (detalles clave) que apoye una idea principal en un texto informativo.</a:t>
                      </a:r>
                      <a:endParaRPr lang="es-ES_tradnl" sz="800" b="1" noProof="0" dirty="0" smtClean="0">
                        <a:solidFill>
                          <a:schemeClr val="tx1"/>
                        </a:solidFill>
                        <a:effectLst/>
                      </a:endParaRPr>
                    </a:p>
                  </a:txBody>
                  <a:tcPr marL="34106" marR="341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383641310"/>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sldNum" sz="quarter" idx="4294967295"/>
          </p:nvPr>
        </p:nvSpPr>
        <p:spPr>
          <a:xfrm>
            <a:off x="6557963" y="9372466"/>
            <a:ext cx="842011" cy="300837"/>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1400">
                <a:solidFill>
                  <a:srgbClr val="888888"/>
                </a:solidFill>
              </a:rPr>
              <a:pPr lvl="0">
                <a:defRPr sz="1800">
                  <a:solidFill>
                    <a:srgbClr val="000000"/>
                  </a:solidFill>
                </a:defRPr>
              </a:pPr>
              <a:t>12</a:t>
            </a:fld>
            <a:endParaRPr sz="1400" dirty="0">
              <a:solidFill>
                <a:srgbClr val="888888"/>
              </a:solidFill>
            </a:endParaRPr>
          </a:p>
        </p:txBody>
      </p:sp>
      <p:graphicFrame>
        <p:nvGraphicFramePr>
          <p:cNvPr id="148" name="Table 148"/>
          <p:cNvGraphicFramePr/>
          <p:nvPr>
            <p:extLst>
              <p:ext uri="{D42A27DB-BD31-4B8C-83A1-F6EECF244321}">
                <p14:modId xmlns:p14="http://schemas.microsoft.com/office/powerpoint/2010/main" val="3191211118"/>
              </p:ext>
            </p:extLst>
          </p:nvPr>
        </p:nvGraphicFramePr>
        <p:xfrm>
          <a:off x="533400" y="1112520"/>
          <a:ext cx="6629400" cy="6888480"/>
        </p:xfrm>
        <a:graphic>
          <a:graphicData uri="http://schemas.openxmlformats.org/drawingml/2006/table">
            <a:tbl>
              <a:tblPr firstRow="1"/>
              <a:tblGrid>
                <a:gridCol w="916831"/>
                <a:gridCol w="5712569"/>
              </a:tblGrid>
              <a:tr h="191589">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000" b="0" i="1" noProof="0" dirty="0" smtClean="0">
                          <a:effectLst/>
                        </a:rPr>
                        <a:t>Una nota sobre las respuestas construidas:  Las respuestas construidas no están escritas “en piedra.” No hay una manera perfecta en la que el estudiante debe responder. Busque el intención general de la pregunta y  la respuesta del estudiante y siga la rúbrica a continuación tanto como sea posible. Utilice su mejor juicio. A diferencia de las preguntas de  DOK-1 donde  hay una respuesta correcta o incorrecta,  las respuesta construida son más difíciles de evaluar. La coherencia global de la intención del estudiante, basada en la mayor parte de sus respuestas, puede servirle de guía. </a:t>
                      </a:r>
                    </a:p>
                    <a:p>
                      <a:pPr marL="0" marR="0" lvl="0" indent="0" algn="l" defTabSz="1018809" rtl="0" eaLnBrk="1" fontAlgn="auto" latinLnBrk="0" hangingPunct="1">
                        <a:lnSpc>
                          <a:spcPct val="100000"/>
                        </a:lnSpc>
                        <a:spcBef>
                          <a:spcPts val="0"/>
                        </a:spcBef>
                        <a:spcAft>
                          <a:spcPts val="0"/>
                        </a:spcAft>
                        <a:buClrTx/>
                        <a:buSzTx/>
                        <a:buFontTx/>
                        <a:buNone/>
                        <a:tabLst/>
                        <a:defRPr sz="1800" b="0" i="0"/>
                      </a:pPr>
                      <a:endParaRPr lang="en-US" sz="1000" b="0" i="1" baseline="0" dirty="0" smtClean="0">
                        <a:effectLst/>
                      </a:endParaRPr>
                    </a:p>
                  </a:txBody>
                  <a:tcPr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tcPr>
                </a:tc>
                <a:tc hMerge="1">
                  <a:txBody>
                    <a:bodyPr/>
                    <a:lstStyle/>
                    <a:p>
                      <a:endParaRPr lang="en-US"/>
                    </a:p>
                  </a:txBody>
                  <a:tcPr/>
                </a:tc>
              </a:tr>
              <a:tr h="191589">
                <a:tc gridSpan="2">
                  <a:txBody>
                    <a:bodyPr/>
                    <a:lstStyle/>
                    <a:p>
                      <a:pPr marL="0" marR="0" lvl="0" indent="0" algn="ctr" defTabSz="1018809" rtl="0" eaLnBrk="1" fontAlgn="auto" latinLnBrk="0" hangingPunct="1">
                        <a:lnSpc>
                          <a:spcPct val="100000"/>
                        </a:lnSpc>
                        <a:spcBef>
                          <a:spcPts val="0"/>
                        </a:spcBef>
                        <a:spcAft>
                          <a:spcPts val="0"/>
                        </a:spcAft>
                        <a:buClrTx/>
                        <a:buSzTx/>
                        <a:buFontTx/>
                        <a:buNone/>
                        <a:tabLst/>
                        <a:defRPr sz="1800" b="0" i="0"/>
                      </a:pPr>
                      <a:r>
                        <a:rPr lang="es-ES_tradnl" sz="1400" b="1" dirty="0" smtClean="0"/>
                        <a:t>Pre-evaluación Trimestre 1: Guía clave para la</a:t>
                      </a:r>
                      <a:r>
                        <a:rPr lang="es-ES_tradnl" sz="1400" b="1" baseline="0" dirty="0" smtClean="0"/>
                        <a:t> </a:t>
                      </a:r>
                      <a:r>
                        <a:rPr lang="es-ES_tradnl" sz="1400" b="1" dirty="0" smtClean="0"/>
                        <a:t>Respuesta Construida</a:t>
                      </a:r>
                    </a:p>
                  </a:txBody>
                  <a:tcPr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91589">
                <a:tc gridSpan="2">
                  <a:txBody>
                    <a:bodyPr/>
                    <a:lstStyle/>
                    <a:p>
                      <a:pPr lvl="0" algn="ctr">
                        <a:defRPr sz="1800" b="0" i="0"/>
                      </a:pPr>
                      <a:r>
                        <a:rPr lang="es-ES_tradnl" sz="1400" b="1" dirty="0" smtClean="0">
                          <a:latin typeface="+mn-lt"/>
                        </a:rPr>
                        <a:t>Estándar RI.3.3:   Rúbrica de 3 puntos: Respuesta Construida – Lectura </a:t>
                      </a:r>
                      <a:endParaRPr lang="es-ES_tradnl" sz="1400" b="1" dirty="0">
                        <a:latin typeface="+mn-lt"/>
                      </a:endParaRPr>
                    </a:p>
                  </a:txBody>
                  <a:tcPr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242750">
                <a:tc gridSpan="2">
                  <a:txBody>
                    <a:bodyPr/>
                    <a:lstStyle/>
                    <a:p>
                      <a:pPr marL="457200" indent="-457200" algn="ctr">
                        <a:buNone/>
                      </a:pPr>
                      <a:r>
                        <a:rPr lang="es-ES_tradnl" sz="1600" b="1" dirty="0" smtClean="0">
                          <a:latin typeface="+mn-lt"/>
                        </a:rPr>
                        <a:t>Pregunta #16: </a:t>
                      </a:r>
                      <a:r>
                        <a:rPr lang="es-ES_tradnl" sz="1600" b="1" baseline="0" dirty="0" smtClean="0">
                          <a:latin typeface="+mn-lt"/>
                        </a:rPr>
                        <a:t> </a:t>
                      </a:r>
                      <a:r>
                        <a:rPr lang="es-419" sz="1600" b="1" baseline="0" dirty="0" smtClean="0">
                          <a:latin typeface="+mn-lt"/>
                        </a:rPr>
                        <a:t>Según el texto </a:t>
                      </a:r>
                      <a:r>
                        <a:rPr lang="es-419" sz="1600" b="1" i="1" u="sng" baseline="0" dirty="0" smtClean="0">
                          <a:latin typeface="+mn-lt"/>
                        </a:rPr>
                        <a:t>Lo que hacen las alas</a:t>
                      </a:r>
                      <a:r>
                        <a:rPr lang="es-419" sz="1600" b="1" baseline="0" dirty="0" smtClean="0">
                          <a:latin typeface="+mn-lt"/>
                        </a:rPr>
                        <a:t>, ¿por qué algunos insectos podrían actuar de una manera diferente a otros insectos?</a:t>
                      </a:r>
                      <a:endParaRPr lang="es-ES_tradnl" sz="1600" b="1" dirty="0" smtClean="0">
                        <a:solidFill>
                          <a:srgbClr val="008000"/>
                        </a:solidFill>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100584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ES_tradnl" sz="1000" u="sng" kern="1200" noProof="0" dirty="0" smtClean="0">
                          <a:solidFill>
                            <a:srgbClr val="000000"/>
                          </a:solidFill>
                          <a:effectLst/>
                          <a:latin typeface="+mn-lt"/>
                          <a:ea typeface="Times New Roman"/>
                          <a:cs typeface="Arial"/>
                        </a:rPr>
                        <a:t>Lenguaje del maestro</a:t>
                      </a:r>
                      <a:r>
                        <a:rPr lang="es-ES_tradnl" sz="1000" u="sng" kern="1200" baseline="0" noProof="0" dirty="0" smtClean="0">
                          <a:solidFill>
                            <a:srgbClr val="000000"/>
                          </a:solidFill>
                          <a:effectLst/>
                          <a:latin typeface="+mn-lt"/>
                          <a:ea typeface="Times New Roman"/>
                          <a:cs typeface="Arial"/>
                        </a:rPr>
                        <a:t> y notas para calificar:</a:t>
                      </a:r>
                    </a:p>
                    <a:p>
                      <a:pPr lvl="0" algn="l">
                        <a:defRPr sz="1800" b="0" i="0"/>
                      </a:pPr>
                      <a:r>
                        <a:rPr lang="es-ES_tradnl" sz="1000" b="1" u="sng" noProof="0" dirty="0" smtClean="0">
                          <a:solidFill>
                            <a:srgbClr val="000000"/>
                          </a:solidFill>
                        </a:rPr>
                        <a:t>Suficiente</a:t>
                      </a:r>
                      <a:r>
                        <a:rPr lang="es-ES_tradnl" sz="1000" b="1" u="sng" baseline="0" noProof="0" dirty="0" smtClean="0">
                          <a:solidFill>
                            <a:srgbClr val="000000"/>
                          </a:solidFill>
                        </a:rPr>
                        <a:t> e</a:t>
                      </a:r>
                      <a:r>
                        <a:rPr lang="es-ES_tradnl" sz="1000" b="1" u="sng" noProof="0" dirty="0" smtClean="0">
                          <a:solidFill>
                            <a:srgbClr val="000000"/>
                          </a:solidFill>
                        </a:rPr>
                        <a:t>videncia</a:t>
                      </a:r>
                      <a:r>
                        <a:rPr lang="es-ES_tradnl" sz="1000" b="1" u="none" noProof="0" dirty="0" smtClean="0">
                          <a:solidFill>
                            <a:srgbClr val="000000"/>
                          </a:solidFill>
                        </a:rPr>
                        <a:t> </a:t>
                      </a:r>
                      <a:r>
                        <a:rPr lang="es-ES_tradnl" sz="1000" b="0" noProof="0" dirty="0" smtClean="0">
                          <a:solidFill>
                            <a:srgbClr val="000000"/>
                          </a:solidFill>
                        </a:rPr>
                        <a:t>de la pregunta </a:t>
                      </a:r>
                      <a:r>
                        <a:rPr lang="es-ES_tradnl" sz="1000" b="0" baseline="0" dirty="0" smtClean="0">
                          <a:solidFill>
                            <a:srgbClr val="000000"/>
                          </a:solidFill>
                          <a:uFill>
                            <a:solidFill/>
                          </a:uFill>
                          <a:latin typeface="+mn-lt"/>
                        </a:rPr>
                        <a:t>incluiría respuestas del estudiante que indican que los estudiantes están conectando información dentro del pasaje para explicar por qué algunos insectos se comportan de manera diferente.  Las preguntas DOK-2 requieren que los estudiantes resuman los detalles para llegar a una conclusión. Las respuestas del estudiante deben conectar la idea principal del texto – alas – a la razón del porqué los insectos podrían </a:t>
                      </a:r>
                      <a:r>
                        <a:rPr lang="es-ES_tradnl" sz="1000" b="1" baseline="0" dirty="0" smtClean="0">
                          <a:solidFill>
                            <a:srgbClr val="000000"/>
                          </a:solidFill>
                          <a:uFill>
                            <a:solidFill/>
                          </a:uFill>
                          <a:latin typeface="+mn-lt"/>
                        </a:rPr>
                        <a:t>actuar diferentemente</a:t>
                      </a:r>
                      <a:r>
                        <a:rPr lang="es-ES_tradnl" sz="1000" b="0" baseline="0" dirty="0" smtClean="0">
                          <a:solidFill>
                            <a:srgbClr val="000000"/>
                          </a:solidFill>
                          <a:uFill>
                            <a:solidFill/>
                          </a:uFill>
                          <a:latin typeface="+mn-lt"/>
                        </a:rPr>
                        <a:t>.</a:t>
                      </a:r>
                    </a:p>
                    <a:p>
                      <a:pPr lvl="0" algn="l">
                        <a:defRPr sz="1800" b="0" i="0"/>
                      </a:pPr>
                      <a:r>
                        <a:rPr lang="es-ES_tradnl" sz="1000" b="1" u="sng" noProof="0" dirty="0" smtClean="0">
                          <a:solidFill>
                            <a:srgbClr val="000000"/>
                          </a:solidFill>
                        </a:rPr>
                        <a:t>Las</a:t>
                      </a:r>
                      <a:r>
                        <a:rPr lang="es-ES_tradnl" sz="1000" b="1" u="sng" baseline="0" noProof="0" dirty="0" smtClean="0">
                          <a:solidFill>
                            <a:srgbClr val="000000"/>
                          </a:solidFill>
                        </a:rPr>
                        <a:t> i</a:t>
                      </a:r>
                      <a:r>
                        <a:rPr lang="es-ES_tradnl" sz="1000" b="1" u="sng" noProof="0" dirty="0" smtClean="0">
                          <a:solidFill>
                            <a:srgbClr val="000000"/>
                          </a:solidFill>
                        </a:rPr>
                        <a:t>dentificaciones específicas</a:t>
                      </a:r>
                      <a:r>
                        <a:rPr lang="es-ES_tradnl" sz="1000" b="1" u="none" noProof="0" dirty="0" smtClean="0">
                          <a:solidFill>
                            <a:srgbClr val="000000"/>
                          </a:solidFill>
                        </a:rPr>
                        <a:t> </a:t>
                      </a:r>
                      <a:r>
                        <a:rPr lang="es-ES_tradnl" sz="1000" b="0" baseline="0" dirty="0" smtClean="0">
                          <a:solidFill>
                            <a:srgbClr val="000000"/>
                          </a:solidFill>
                          <a:uFill>
                            <a:solidFill/>
                          </a:uFill>
                          <a:latin typeface="+mn-lt"/>
                        </a:rPr>
                        <a:t>(</a:t>
                      </a:r>
                      <a:r>
                        <a:rPr lang="es-ES_tradnl" sz="1000" b="1" baseline="0" dirty="0" smtClean="0">
                          <a:solidFill>
                            <a:srgbClr val="000000"/>
                          </a:solidFill>
                          <a:uFill>
                            <a:solidFill/>
                          </a:uFill>
                          <a:latin typeface="+mn-lt"/>
                        </a:rPr>
                        <a:t>detalles de apoyo</a:t>
                      </a:r>
                      <a:r>
                        <a:rPr lang="es-ES_tradnl" sz="1000" b="0" baseline="0" dirty="0" smtClean="0">
                          <a:solidFill>
                            <a:srgbClr val="000000"/>
                          </a:solidFill>
                          <a:uFill>
                            <a:solidFill/>
                          </a:uFill>
                          <a:latin typeface="+mn-lt"/>
                        </a:rPr>
                        <a:t>) podrían incluir diferencias observadas en los insectos, tales como: (1) formas y colores, (2) cubiertas de las alas – algunas son duras, (3) alas que camuflan los insectos, y (4) alas que envían una advertencia a los pájaros.</a:t>
                      </a:r>
                      <a:endParaRPr lang="es-ES_tradnl" sz="1000" b="1" dirty="0" smtClean="0">
                        <a:solidFill>
                          <a:srgbClr val="000000"/>
                        </a:solidFill>
                        <a:latin typeface="+mn-lt"/>
                      </a:endParaRPr>
                    </a:p>
                    <a:p>
                      <a:pPr lvl="0" algn="l">
                        <a:defRPr sz="1800" b="0" i="0"/>
                      </a:pPr>
                      <a:r>
                        <a:rPr lang="es-ES_tradnl" sz="1000" b="1" u="sng" noProof="0" dirty="0" smtClean="0">
                          <a:solidFill>
                            <a:srgbClr val="000000"/>
                          </a:solidFill>
                        </a:rPr>
                        <a:t>Pleno apoyo</a:t>
                      </a:r>
                      <a:r>
                        <a:rPr lang="es-ES_tradnl" sz="1000" b="1" u="none" noProof="0" dirty="0" smtClean="0">
                          <a:solidFill>
                            <a:srgbClr val="000000"/>
                          </a:solidFill>
                        </a:rPr>
                        <a:t> </a:t>
                      </a:r>
                      <a:r>
                        <a:rPr lang="es-ES_tradnl" sz="1000" b="1" noProof="0" dirty="0" smtClean="0">
                          <a:solidFill>
                            <a:srgbClr val="000000"/>
                          </a:solidFill>
                        </a:rPr>
                        <a:t>(otros detalles) </a:t>
                      </a:r>
                      <a:r>
                        <a:rPr lang="es-ES_tradnl" sz="1000" b="0" noProof="0" dirty="0" smtClean="0">
                          <a:solidFill>
                            <a:srgbClr val="000000"/>
                          </a:solidFill>
                        </a:rPr>
                        <a:t>o ejemplos de cómo los insectos se comportan de manera</a:t>
                      </a:r>
                      <a:r>
                        <a:rPr lang="es-ES_tradnl" sz="1000" b="0" baseline="0" noProof="0" dirty="0" smtClean="0">
                          <a:solidFill>
                            <a:srgbClr val="000000"/>
                          </a:solidFill>
                        </a:rPr>
                        <a:t> diferente podrían incluir:</a:t>
                      </a:r>
                      <a:r>
                        <a:rPr lang="es-ES_tradnl" sz="1000" b="0" baseline="0" dirty="0" smtClean="0">
                          <a:solidFill>
                            <a:srgbClr val="000000"/>
                          </a:solidFill>
                          <a:latin typeface="+mn-lt"/>
                        </a:rPr>
                        <a:t> (1) los insectos con alas pequeñas pueden volar más rápido, pero los insectos con alas grandes vuelan más despacio, (2) los escarabajos tienen alas delanteras con cubiertas duras para proteger al escarabajo de ser comido, así que él mantiene las alas delanteras a los lados y vuela con las pequeñas alas traseras, y (3) algunos insectos se mantienen inmóviles para camuflarse con sus alrededores, mientras que otros insectos no se mantienen inmóviles porque tienen alas de colores brillantes para alertar a los pájaros.</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hMerge="1">
                  <a:txBody>
                    <a:bodyPr/>
                    <a:lstStyle/>
                    <a:p>
                      <a:endParaRPr lang="en-US"/>
                    </a:p>
                  </a:txBody>
                  <a:tcPr/>
                </a:tc>
              </a:tr>
              <a:tr h="716280">
                <a:tc>
                  <a:txBody>
                    <a:bodyPr/>
                    <a:lstStyle/>
                    <a:p>
                      <a:pPr lvl="0" algn="ctr">
                        <a:defRPr sz="1800" b="0" i="0"/>
                      </a:pPr>
                      <a:r>
                        <a:rPr sz="2000" b="1" dirty="0">
                          <a:latin typeface="+mn-lt"/>
                        </a:rPr>
                        <a:t>3</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a:defRPr sz="1800" b="0" i="0"/>
                      </a:pPr>
                      <a:r>
                        <a:rPr lang="es-ES_tradnl" sz="1000" i="1" noProof="0" dirty="0" smtClean="0">
                          <a:solidFill>
                            <a:srgbClr val="000000"/>
                          </a:solidFill>
                        </a:rPr>
                        <a:t>El estudiante da una respuesta competente, declarando</a:t>
                      </a:r>
                      <a:r>
                        <a:rPr lang="es-ES_tradnl" sz="1000" i="1" baseline="0" noProof="0" dirty="0" smtClean="0">
                          <a:solidFill>
                            <a:srgbClr val="000000"/>
                          </a:solidFill>
                        </a:rPr>
                        <a:t> </a:t>
                      </a:r>
                      <a:r>
                        <a:rPr lang="es-ES_tradnl" sz="1000" i="1" noProof="0" dirty="0" smtClean="0">
                          <a:solidFill>
                            <a:srgbClr val="000000"/>
                          </a:solidFill>
                        </a:rPr>
                        <a:t> que las alas de un insecto determinan cómo se comporta, y utiliza</a:t>
                      </a:r>
                      <a:r>
                        <a:rPr lang="es-ES_tradnl" sz="1000" i="1" baseline="0" noProof="0" dirty="0" smtClean="0">
                          <a:solidFill>
                            <a:srgbClr val="000000"/>
                          </a:solidFill>
                        </a:rPr>
                        <a:t> ejemplos y detalles explícitos del texto para apoyar la respuesta</a:t>
                      </a:r>
                      <a:r>
                        <a:rPr lang="es-ES_tradnl" sz="1000" i="1" baseline="0" dirty="0" smtClean="0">
                          <a:solidFill>
                            <a:srgbClr val="000000"/>
                          </a:solidFill>
                          <a:latin typeface="+mn-lt"/>
                        </a:rPr>
                        <a:t>.</a:t>
                      </a:r>
                    </a:p>
                    <a:p>
                      <a:pPr lvl="0" algn="l">
                        <a:defRPr sz="1800" b="0" i="0"/>
                      </a:pPr>
                      <a:r>
                        <a:rPr lang="es-ES_tradnl" sz="1100" i="0" baseline="0" dirty="0" smtClean="0">
                          <a:solidFill>
                            <a:srgbClr val="000000"/>
                          </a:solidFill>
                          <a:latin typeface="+mn-lt"/>
                        </a:rPr>
                        <a:t>Los insectos tienen diferentes tipos de alas que hacen que se comporten de manera diferente. Un insecto con alas pequeñas puede volar más rápido que un insecto con alas más grandes. Las abejas vuelan rápido y las mariposas vuelan despacio. Las alas también protegen a los insectos. Los insectos con alas coloridas no se esconden porque las alas alertan a los pájaros que no son buenos para comer.  Los insectos con alas que tienen el mismo color del lugar donde viven, tienen que mantenerse inmóvil para que los pájaros no les vean ni les coman.</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685800">
                <a:tc>
                  <a:txBody>
                    <a:bodyPr/>
                    <a:lstStyle/>
                    <a:p>
                      <a:pPr lvl="0" algn="ctr">
                        <a:defRPr sz="1800" b="0" i="0"/>
                      </a:pPr>
                      <a:r>
                        <a:rPr sz="2000" b="1" dirty="0" smtClean="0">
                          <a:latin typeface="+mn-lt"/>
                        </a:rPr>
                        <a:t>2</a:t>
                      </a:r>
                      <a:endParaRPr sz="2000" b="1" dirty="0">
                        <a:latin typeface="+mn-lt"/>
                      </a:endParaRP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a:defRPr sz="1800" b="0" i="0"/>
                      </a:pPr>
                      <a:r>
                        <a:rPr lang="es-ES_tradnl" sz="1000" i="1" noProof="0" dirty="0" smtClean="0">
                          <a:solidFill>
                            <a:srgbClr val="000000"/>
                          </a:solidFill>
                        </a:rPr>
                        <a:t>El estudiante</a:t>
                      </a:r>
                      <a:r>
                        <a:rPr lang="es-ES_tradnl" sz="1000" i="1" baseline="0" noProof="0" dirty="0" smtClean="0">
                          <a:solidFill>
                            <a:srgbClr val="000000"/>
                          </a:solidFill>
                        </a:rPr>
                        <a:t> da una respuesta parcial, declarando</a:t>
                      </a:r>
                      <a:r>
                        <a:rPr lang="es-ES_tradnl" sz="1000" i="1" noProof="0" dirty="0" smtClean="0">
                          <a:solidFill>
                            <a:srgbClr val="000000"/>
                          </a:solidFill>
                        </a:rPr>
                        <a:t> que las alas de un insecto determinan </a:t>
                      </a:r>
                      <a:r>
                        <a:rPr lang="es-419" sz="1000" i="1" noProof="0" dirty="0" smtClean="0">
                          <a:solidFill>
                            <a:srgbClr val="000000"/>
                          </a:solidFill>
                        </a:rPr>
                        <a:t>cómo se comporta, y utiliza </a:t>
                      </a:r>
                      <a:r>
                        <a:rPr lang="es-ES_tradnl" sz="1000" i="1" baseline="0" noProof="0" dirty="0" smtClean="0">
                          <a:solidFill>
                            <a:srgbClr val="000000"/>
                          </a:solidFill>
                        </a:rPr>
                        <a:t>algunos ejemplos y detalles mínimos o parciales del texto para apoyar la respuesta</a:t>
                      </a:r>
                      <a:r>
                        <a:rPr lang="es-ES_tradnl" sz="1000" i="1" baseline="0" dirty="0" smtClean="0">
                          <a:solidFill>
                            <a:srgbClr val="000000"/>
                          </a:solidFill>
                          <a:latin typeface="+mn-lt"/>
                        </a:rPr>
                        <a:t>.</a:t>
                      </a:r>
                    </a:p>
                    <a:p>
                      <a:pPr lvl="0" algn="l">
                        <a:defRPr sz="1800" b="0" i="0"/>
                      </a:pPr>
                      <a:r>
                        <a:rPr lang="es-ES_tradnl" sz="1100" i="0" baseline="0" dirty="0" smtClean="0">
                          <a:solidFill>
                            <a:srgbClr val="000000"/>
                          </a:solidFill>
                          <a:latin typeface="+mn-lt"/>
                        </a:rPr>
                        <a:t>Pienso que algunos insectos se comportan de manera diferente porque tienen alas diferentes. Las abejas tienen alas pequeñas y las mariposas tienen alas más grandes, entonces ambas vuelan de forma diferente.</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396240">
                <a:tc>
                  <a:txBody>
                    <a:bodyPr/>
                    <a:lstStyle/>
                    <a:p>
                      <a:pPr lvl="0" algn="ctr">
                        <a:defRPr sz="1800" b="0" i="0"/>
                      </a:pPr>
                      <a:r>
                        <a:rPr sz="2000" b="1" dirty="0">
                          <a:latin typeface="+mn-lt"/>
                        </a:rPr>
                        <a:t>1</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ES_tradnl" sz="1000" i="1" noProof="0" dirty="0" smtClean="0">
                          <a:solidFill>
                            <a:srgbClr val="000000"/>
                          </a:solidFill>
                        </a:rPr>
                        <a:t>El estudiante da una respuesta mínima, declarando</a:t>
                      </a:r>
                      <a:r>
                        <a:rPr lang="es-ES_tradnl" sz="1000" i="1" dirty="0" smtClean="0">
                          <a:solidFill>
                            <a:srgbClr val="000000"/>
                          </a:solidFill>
                          <a:latin typeface="+mn-lt"/>
                        </a:rPr>
                        <a:t> ejemplos o detalles vagos del texto</a:t>
                      </a:r>
                      <a:r>
                        <a:rPr lang="es-ES_tradnl" sz="1000" i="1" baseline="0" dirty="0" smtClean="0">
                          <a:solidFill>
                            <a:srgbClr val="000000"/>
                          </a:solidFill>
                          <a:latin typeface="+mn-lt"/>
                        </a:rPr>
                        <a:t>.</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ES_tradnl" sz="1100" i="0" baseline="0" dirty="0" smtClean="0">
                          <a:solidFill>
                            <a:srgbClr val="000000"/>
                          </a:solidFill>
                          <a:latin typeface="+mn-lt"/>
                        </a:rPr>
                        <a:t>Las alas son diferentes entonces los insectos son diferentes. Las alas son bonitas y coloridas y muchos insectos también.</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320040">
                <a:tc>
                  <a:txBody>
                    <a:bodyPr/>
                    <a:lstStyle/>
                    <a:p>
                      <a:pPr lvl="0" algn="ctr">
                        <a:defRPr sz="1800" b="0" i="0"/>
                      </a:pPr>
                      <a:r>
                        <a:rPr sz="2000" b="1" dirty="0">
                          <a:latin typeface="+mn-lt"/>
                        </a:rPr>
                        <a:t>0</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a:defRPr sz="1800" b="0" i="0"/>
                      </a:pPr>
                      <a:r>
                        <a:rPr lang="es-ES_tradnl" sz="1000" i="1" noProof="0" dirty="0" smtClean="0">
                          <a:solidFill>
                            <a:schemeClr val="tx1"/>
                          </a:solidFill>
                        </a:rPr>
                        <a:t>El estudiante no proporciona ninguna evidencia sobre la pregunta, ni detalles o ejemplos relevante</a:t>
                      </a:r>
                      <a:r>
                        <a:rPr lang="es-ES_tradnl" sz="1000" i="1" dirty="0" smtClean="0">
                          <a:solidFill>
                            <a:schemeClr val="tx1"/>
                          </a:solidFill>
                          <a:latin typeface="+mn-lt"/>
                        </a:rPr>
                        <a:t>s.</a:t>
                      </a:r>
                    </a:p>
                    <a:p>
                      <a:pPr lvl="0" algn="l">
                        <a:defRPr sz="1800" b="0" i="0"/>
                      </a:pPr>
                      <a:r>
                        <a:rPr lang="es-ES_tradnl" sz="1100" i="0" dirty="0" smtClean="0">
                          <a:latin typeface="+mn-lt"/>
                        </a:rPr>
                        <a:t>Los insectos tienen alas. Los aviones </a:t>
                      </a:r>
                      <a:r>
                        <a:rPr lang="es-ES_tradnl" sz="1100" i="0" baseline="0" dirty="0" smtClean="0">
                          <a:latin typeface="+mn-lt"/>
                        </a:rPr>
                        <a:t>tienen alas </a:t>
                      </a:r>
                      <a:r>
                        <a:rPr lang="es-ES_tradnl" sz="1100" i="0" dirty="0" smtClean="0">
                          <a:latin typeface="+mn-lt"/>
                        </a:rPr>
                        <a:t>también</a:t>
                      </a:r>
                      <a:r>
                        <a:rPr lang="es-ES_tradnl" sz="1100" i="0" baseline="0" dirty="0" smtClean="0">
                          <a:latin typeface="+mn-lt"/>
                        </a:rPr>
                        <a:t>.</a:t>
                      </a:r>
                      <a:r>
                        <a:rPr lang="es-ES_tradnl" sz="1100" i="0" dirty="0" smtClean="0">
                          <a:latin typeface="+mn-lt"/>
                        </a:rPr>
                        <a:t> </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203419413"/>
              </p:ext>
            </p:extLst>
          </p:nvPr>
        </p:nvGraphicFramePr>
        <p:xfrm>
          <a:off x="5334000" y="8500292"/>
          <a:ext cx="1926575" cy="559318"/>
        </p:xfrm>
        <a:graphic>
          <a:graphicData uri="http://schemas.openxmlformats.org/drawingml/2006/table">
            <a:tbl>
              <a:tblPr firstRow="1" firstCol="1" bandRow="1">
                <a:effectLst/>
                <a:tableStyleId>{5C22544A-7EE6-4342-B048-85BDC9FD1C3A}</a:tableStyleId>
              </a:tblPr>
              <a:tblGrid>
                <a:gridCol w="1926575"/>
              </a:tblGrid>
              <a:tr h="146885">
                <a:tc>
                  <a:txBody>
                    <a:bodyPr/>
                    <a:lstStyle/>
                    <a:p>
                      <a:pPr marL="0" marR="0" algn="ctr">
                        <a:lnSpc>
                          <a:spcPct val="115000"/>
                        </a:lnSpc>
                        <a:spcBef>
                          <a:spcPts val="0"/>
                        </a:spcBef>
                        <a:spcAft>
                          <a:spcPts val="0"/>
                        </a:spcAft>
                      </a:pPr>
                      <a:r>
                        <a:rPr lang="en-US" sz="800" b="1" i="1" dirty="0" err="1" smtClean="0">
                          <a:solidFill>
                            <a:schemeClr val="tx1"/>
                          </a:solidFill>
                          <a:effectLst/>
                        </a:rPr>
                        <a:t>Hacía</a:t>
                      </a:r>
                      <a:r>
                        <a:rPr lang="en-US" sz="800" b="1" i="1" dirty="0" smtClean="0">
                          <a:solidFill>
                            <a:schemeClr val="tx1"/>
                          </a:solidFill>
                          <a:effectLst/>
                        </a:rPr>
                        <a:t> RI.3.3   DOK </a:t>
                      </a:r>
                      <a:r>
                        <a:rPr lang="en-US" sz="800" b="1" i="1" dirty="0" smtClean="0">
                          <a:solidFill>
                            <a:schemeClr val="tx1"/>
                          </a:solidFill>
                          <a:effectLst/>
                        </a:rPr>
                        <a:t>2 </a:t>
                      </a:r>
                      <a:r>
                        <a:rPr lang="en-US" sz="800" b="1" i="1" dirty="0">
                          <a:solidFill>
                            <a:schemeClr val="tx1"/>
                          </a:solidFill>
                          <a:effectLst/>
                        </a:rPr>
                        <a:t>Ch</a:t>
                      </a:r>
                      <a:endParaRPr lang="en-US" sz="800" b="1" i="1" dirty="0">
                        <a:solidFill>
                          <a:schemeClr val="tx1"/>
                        </a:solidFill>
                        <a:effectLst/>
                        <a:latin typeface="Calibri"/>
                        <a:ea typeface="Calibri"/>
                        <a:cs typeface="Times New Roman"/>
                      </a:endParaRPr>
                    </a:p>
                  </a:txBody>
                  <a:tcPr marL="33695" marR="336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10315">
                <a:tc>
                  <a:txBody>
                    <a:bodyPr/>
                    <a:lstStyle/>
                    <a:p>
                      <a:pPr marL="0" marR="0" algn="l">
                        <a:lnSpc>
                          <a:spcPct val="115000"/>
                        </a:lnSpc>
                        <a:spcBef>
                          <a:spcPts val="0"/>
                        </a:spcBef>
                        <a:spcAft>
                          <a:spcPts val="1200"/>
                        </a:spcAft>
                      </a:pPr>
                      <a:r>
                        <a:rPr lang="es-ES_tradnl" sz="800" b="1" noProof="0" dirty="0" smtClean="0">
                          <a:solidFill>
                            <a:schemeClr val="tx1"/>
                          </a:solidFill>
                          <a:effectLst/>
                        </a:rPr>
                        <a:t>Explica la influencia del tiempo y de la causa/efecto</a:t>
                      </a:r>
                      <a:r>
                        <a:rPr lang="es-ES_tradnl" sz="800" b="1" baseline="0" noProof="0" dirty="0" smtClean="0">
                          <a:solidFill>
                            <a:schemeClr val="tx1"/>
                          </a:solidFill>
                          <a:effectLst/>
                        </a:rPr>
                        <a:t> en ideas o conceptos científicos</a:t>
                      </a:r>
                      <a:r>
                        <a:rPr lang="es-ES_tradnl" sz="800" b="1" noProof="0" dirty="0" smtClean="0">
                          <a:solidFill>
                            <a:schemeClr val="tx1"/>
                          </a:solidFill>
                          <a:effectLst/>
                        </a:rPr>
                        <a:t>.</a:t>
                      </a:r>
                      <a:endParaRPr lang="es-ES_tradnl" sz="800" b="1" noProof="0" dirty="0">
                        <a:solidFill>
                          <a:schemeClr val="tx1"/>
                        </a:solidFill>
                        <a:effectLst/>
                        <a:latin typeface="+mn-lt"/>
                        <a:ea typeface="Calibri"/>
                        <a:cs typeface="Times New Roman"/>
                      </a:endParaRPr>
                    </a:p>
                  </a:txBody>
                  <a:tcPr marL="33695" marR="336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277809275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468687949"/>
              </p:ext>
            </p:extLst>
          </p:nvPr>
        </p:nvGraphicFramePr>
        <p:xfrm>
          <a:off x="458297" y="1071563"/>
          <a:ext cx="6918036" cy="7222596"/>
        </p:xfrm>
        <a:graphic>
          <a:graphicData uri="http://schemas.openxmlformats.org/drawingml/2006/table">
            <a:tbl>
              <a:tblPr firstRow="1" firstCol="1" bandRow="1"/>
              <a:tblGrid>
                <a:gridCol w="750743"/>
                <a:gridCol w="6167293"/>
              </a:tblGrid>
              <a:tr h="457200">
                <a:tc gridSpan="2">
                  <a:txBody>
                    <a:bodyPr/>
                    <a:lstStyle/>
                    <a:p>
                      <a:pPr marL="0" marR="0" algn="l">
                        <a:lnSpc>
                          <a:spcPct val="100000"/>
                        </a:lnSpc>
                        <a:spcBef>
                          <a:spcPts val="0"/>
                        </a:spcBef>
                        <a:spcAft>
                          <a:spcPts val="0"/>
                        </a:spcAft>
                      </a:pPr>
                      <a:r>
                        <a:rPr kumimoji="0" lang="x-none" sz="1100" b="0" i="0" u="none" strike="noStrike" kern="1200" cap="none" spc="0" normalizeH="0" baseline="0" noProof="0" dirty="0" smtClean="0">
                          <a:ln>
                            <a:noFill/>
                          </a:ln>
                          <a:solidFill>
                            <a:prstClr val="black"/>
                          </a:solidFill>
                          <a:effectLst/>
                          <a:uLnTx/>
                          <a:uFillTx/>
                          <a:latin typeface="+mn-lt"/>
                          <a:ea typeface="Calibri"/>
                          <a:cs typeface="Times New Roman"/>
                        </a:rPr>
                        <a:t>Nota:  Los “escritos breves” no deben tomar más de 10 minutos.   Los escritos breves se califican con una rúbrica de 3 puntos. Las </a:t>
                      </a:r>
                      <a:r>
                        <a:rPr kumimoji="0" lang="es-419" sz="1100" b="0" i="0" u="none" strike="noStrike" kern="1200" cap="none" spc="0" normalizeH="0" baseline="0" noProof="0" dirty="0" smtClean="0">
                          <a:ln>
                            <a:noFill/>
                          </a:ln>
                          <a:solidFill>
                            <a:prstClr val="black"/>
                          </a:solidFill>
                          <a:effectLst/>
                          <a:uLnTx/>
                          <a:uFillTx/>
                          <a:latin typeface="+mn-lt"/>
                          <a:ea typeface="Calibri"/>
                          <a:cs typeface="Times New Roman"/>
                        </a:rPr>
                        <a:t>composiciones más extensas o completas se califican con una rúbrica de 4 puntos. La diferencia entre esta rúbrica y las rúbricas de Respuesta construida </a:t>
                      </a:r>
                      <a:r>
                        <a:rPr kumimoji="0" lang="x-none" sz="1100" b="0" i="0" u="none" strike="noStrike" kern="1200" cap="none" spc="0" normalizeH="0" baseline="0" noProof="0" dirty="0" smtClean="0">
                          <a:ln>
                            <a:noFill/>
                          </a:ln>
                          <a:solidFill>
                            <a:prstClr val="black"/>
                          </a:solidFill>
                          <a:effectLst/>
                          <a:uLnTx/>
                          <a:uFillTx/>
                          <a:latin typeface="+mn-lt"/>
                          <a:ea typeface="Calibri"/>
                          <a:cs typeface="Times New Roman"/>
                        </a:rPr>
                        <a:t>-Lectura, es que la  </a:t>
                      </a:r>
                      <a:r>
                        <a:rPr kumimoji="0" lang="x-none" sz="1100" b="1" i="0" u="none" strike="noStrike" kern="1200" cap="none" spc="0" normalizeH="0" baseline="0" noProof="0" dirty="0" smtClean="0">
                          <a:ln>
                            <a:noFill/>
                          </a:ln>
                          <a:solidFill>
                            <a:prstClr val="black"/>
                          </a:solidFill>
                          <a:effectLst/>
                          <a:uLnTx/>
                          <a:uFillTx/>
                          <a:latin typeface="+mn-lt"/>
                          <a:ea typeface="Calibri"/>
                          <a:cs typeface="Times New Roman"/>
                        </a:rPr>
                        <a:t>Rúbrica de Escrito Breve está evaluando el dominio de la escritura</a:t>
                      </a:r>
                      <a:r>
                        <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rPr>
                        <a:t>,</a:t>
                      </a:r>
                      <a:r>
                        <a:rPr kumimoji="0" lang="x-none" sz="1100" b="0" i="0" u="none" strike="noStrike" kern="1200" cap="none" spc="0" normalizeH="0" baseline="0" noProof="0" dirty="0" smtClean="0">
                          <a:ln>
                            <a:noFill/>
                          </a:ln>
                          <a:solidFill>
                            <a:prstClr val="black"/>
                          </a:solidFill>
                          <a:effectLst/>
                          <a:uLnTx/>
                          <a:uFillTx/>
                          <a:latin typeface="+mn-lt"/>
                          <a:ea typeface="Calibri"/>
                          <a:cs typeface="Times New Roman"/>
                        </a:rPr>
                        <a:t> mientras que las rúbricas de lectura están evaluando la comprensión. </a:t>
                      </a:r>
                      <a:endParaRPr lang="en-US" sz="1100" baseline="0" dirty="0" smtClean="0">
                        <a:effectLst/>
                        <a:latin typeface="Calibri"/>
                        <a:ea typeface="Calibri"/>
                        <a:cs typeface="Times New Roman"/>
                      </a:endParaRPr>
                    </a:p>
                    <a:p>
                      <a:pPr marL="0" marR="0" algn="l">
                        <a:lnSpc>
                          <a:spcPct val="100000"/>
                        </a:lnSpc>
                        <a:spcBef>
                          <a:spcPts val="0"/>
                        </a:spcBef>
                        <a:spcAft>
                          <a:spcPts val="0"/>
                        </a:spcAft>
                      </a:pPr>
                      <a:endParaRPr lang="en-US" sz="1100" dirty="0">
                        <a:effectLst/>
                        <a:latin typeface="Calibri"/>
                        <a:ea typeface="Calibri"/>
                        <a:cs typeface="Times New Roman"/>
                      </a:endParaRPr>
                    </a:p>
                  </a:txBody>
                  <a:tcPr marL="68495" marR="68495" marT="9234"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937260">
                <a:tc gridSpan="2">
                  <a:txBody>
                    <a:bodyPr/>
                    <a:lstStyle/>
                    <a:p>
                      <a:pPr marL="0" marR="0" algn="ctr">
                        <a:lnSpc>
                          <a:spcPct val="100000"/>
                        </a:lnSpc>
                        <a:spcBef>
                          <a:spcPts val="0"/>
                        </a:spcBef>
                        <a:spcAft>
                          <a:spcPts val="0"/>
                        </a:spcAft>
                      </a:pPr>
                      <a:r>
                        <a:rPr lang="es-ES_tradnl" sz="1400" b="1" kern="1200" noProof="0" dirty="0" smtClean="0">
                          <a:solidFill>
                            <a:srgbClr val="000000"/>
                          </a:solidFill>
                          <a:effectLst/>
                          <a:latin typeface="Calibri"/>
                          <a:ea typeface="Times New Roman"/>
                          <a:cs typeface="Times New Roman"/>
                        </a:rPr>
                        <a:t>Rúbrica para un Escrito Breve</a:t>
                      </a:r>
                    </a:p>
                    <a:p>
                      <a:pPr marL="0" marR="0" algn="ctr">
                        <a:lnSpc>
                          <a:spcPct val="100000"/>
                        </a:lnSpc>
                        <a:spcBef>
                          <a:spcPts val="0"/>
                        </a:spcBef>
                        <a:spcAft>
                          <a:spcPts val="0"/>
                        </a:spcAft>
                      </a:pPr>
                      <a:r>
                        <a:rPr lang="es-ES_tradnl" sz="1300" kern="1200" noProof="0" dirty="0" smtClean="0">
                          <a:solidFill>
                            <a:srgbClr val="000000"/>
                          </a:solidFill>
                          <a:effectLst/>
                          <a:latin typeface="Calibri"/>
                          <a:ea typeface="Times New Roman"/>
                          <a:cs typeface="Times New Roman"/>
                        </a:rPr>
                        <a:t>Estándar de Escritura W.3.1a Escribir una propuesta de opinión</a:t>
                      </a:r>
                      <a:endParaRPr lang="es-ES_tradnl" sz="1200" noProof="0" dirty="0" smtClean="0">
                        <a:effectLst/>
                        <a:latin typeface="Calibri"/>
                        <a:ea typeface="Calibri"/>
                        <a:cs typeface="Times New Roman"/>
                      </a:endParaRPr>
                    </a:p>
                    <a:p>
                      <a:pPr marL="0" marR="0" algn="ctr">
                        <a:lnSpc>
                          <a:spcPct val="100000"/>
                        </a:lnSpc>
                        <a:spcBef>
                          <a:spcPts val="0"/>
                        </a:spcBef>
                        <a:spcAft>
                          <a:spcPts val="0"/>
                        </a:spcAft>
                      </a:pPr>
                      <a:r>
                        <a:rPr lang="es-ES_tradnl" sz="1300" kern="1200" noProof="0" dirty="0" smtClean="0">
                          <a:solidFill>
                            <a:srgbClr val="000000"/>
                          </a:solidFill>
                          <a:effectLst/>
                          <a:latin typeface="Calibri"/>
                          <a:ea typeface="Times New Roman"/>
                          <a:cs typeface="Times New Roman"/>
                        </a:rPr>
                        <a:t>Objetivo</a:t>
                      </a:r>
                      <a:r>
                        <a:rPr lang="es-ES_tradnl" sz="1300" kern="1200" baseline="0" noProof="0" dirty="0" smtClean="0">
                          <a:solidFill>
                            <a:srgbClr val="000000"/>
                          </a:solidFill>
                          <a:effectLst/>
                          <a:latin typeface="Calibri"/>
                          <a:ea typeface="Times New Roman"/>
                          <a:cs typeface="Times New Roman"/>
                        </a:rPr>
                        <a:t> de escritura </a:t>
                      </a:r>
                      <a:r>
                        <a:rPr lang="es-ES_tradnl" sz="1300" kern="1200" noProof="0" dirty="0" smtClean="0">
                          <a:solidFill>
                            <a:srgbClr val="000000"/>
                          </a:solidFill>
                          <a:effectLst/>
                          <a:latin typeface="Calibri"/>
                          <a:ea typeface="Times New Roman"/>
                          <a:cs typeface="Times New Roman"/>
                        </a:rPr>
                        <a:t>6a</a:t>
                      </a:r>
                      <a:endParaRPr lang="es-ES_tradnl" sz="1200" noProof="0" dirty="0" smtClean="0">
                        <a:effectLst/>
                        <a:latin typeface="Calibri"/>
                        <a:ea typeface="Calibri"/>
                        <a:cs typeface="Times New Roman"/>
                      </a:endParaRPr>
                    </a:p>
                    <a:p>
                      <a:pPr marL="0" marR="0" algn="l">
                        <a:lnSpc>
                          <a:spcPct val="100000"/>
                        </a:lnSpc>
                        <a:spcBef>
                          <a:spcPts val="0"/>
                        </a:spcBef>
                        <a:spcAft>
                          <a:spcPts val="0"/>
                        </a:spcAft>
                      </a:pPr>
                      <a:r>
                        <a:rPr lang="es-ES_tradnl" sz="1100" i="1" kern="1200" noProof="0" dirty="0" smtClean="0">
                          <a:solidFill>
                            <a:srgbClr val="000000"/>
                          </a:solidFill>
                          <a:effectLst/>
                          <a:latin typeface="Calibri"/>
                          <a:ea typeface="Times New Roman"/>
                          <a:cs typeface="Times New Roman"/>
                        </a:rPr>
                        <a:t>Presenta un tema o texto  con claridad, expresa su opinión,</a:t>
                      </a:r>
                      <a:r>
                        <a:rPr lang="es-ES_tradnl" sz="1100" i="1" kern="1200" baseline="0" noProof="0" dirty="0" smtClean="0">
                          <a:solidFill>
                            <a:srgbClr val="000000"/>
                          </a:solidFill>
                          <a:effectLst/>
                          <a:latin typeface="Calibri"/>
                          <a:ea typeface="Times New Roman"/>
                          <a:cs typeface="Times New Roman"/>
                        </a:rPr>
                        <a:t> y elabora una estructura organizativa en las cuales las ideas relacionadas son agrupadas para apoyar el propósito  del escritor</a:t>
                      </a:r>
                      <a:r>
                        <a:rPr lang="es-ES_tradnl" sz="1100" i="1" kern="1200" noProof="0" dirty="0" smtClean="0">
                          <a:solidFill>
                            <a:srgbClr val="000000"/>
                          </a:solidFill>
                          <a:effectLst/>
                          <a:latin typeface="Calibri"/>
                          <a:ea typeface="Times New Roman"/>
                          <a:cs typeface="Times New Roman"/>
                        </a:rPr>
                        <a:t>.</a:t>
                      </a:r>
                      <a:endParaRPr lang="es-ES_tradnl" sz="1100" noProof="0" dirty="0">
                        <a:effectLst/>
                        <a:latin typeface="Calibri"/>
                        <a:ea typeface="Calibri"/>
                        <a:cs typeface="Times New Roman"/>
                      </a:endParaRPr>
                    </a:p>
                  </a:txBody>
                  <a:tcPr marL="68495" marR="68495" marT="92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1000" dirty="0">
                        <a:effectLst/>
                        <a:latin typeface="Calibri"/>
                        <a:ea typeface="Calibri"/>
                        <a:cs typeface="Times New Roman"/>
                      </a:endParaRPr>
                    </a:p>
                  </a:txBody>
                  <a:tcPr marL="60437" marR="60437" marT="83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84186">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ES_tradnl" sz="1600" b="1" i="0" kern="1200" dirty="0" smtClean="0">
                          <a:solidFill>
                            <a:srgbClr val="000000"/>
                          </a:solidFill>
                          <a:effectLst/>
                          <a:latin typeface="Calibri"/>
                          <a:ea typeface="Times New Roman"/>
                          <a:cs typeface="Times New Roman"/>
                        </a:rPr>
                        <a:t>Pregunta</a:t>
                      </a:r>
                      <a:r>
                        <a:rPr lang="es-ES_tradnl" sz="1600" b="1" i="0" kern="1200" baseline="0" dirty="0" smtClean="0">
                          <a:solidFill>
                            <a:srgbClr val="000000"/>
                          </a:solidFill>
                          <a:effectLst/>
                          <a:latin typeface="Calibri"/>
                          <a:ea typeface="Times New Roman"/>
                          <a:cs typeface="Times New Roman"/>
                        </a:rPr>
                        <a:t> </a:t>
                      </a:r>
                      <a:r>
                        <a:rPr lang="es-ES_tradnl" sz="1600" b="1" i="0" kern="1200" dirty="0" smtClean="0">
                          <a:solidFill>
                            <a:srgbClr val="000000"/>
                          </a:solidFill>
                          <a:effectLst/>
                          <a:latin typeface="Calibri"/>
                          <a:ea typeface="Times New Roman"/>
                          <a:cs typeface="Times New Roman"/>
                        </a:rPr>
                        <a:t>#18:  </a:t>
                      </a:r>
                      <a:r>
                        <a:rPr lang="es-419" sz="1400" b="1" kern="1200" baseline="0" noProof="0" dirty="0" smtClean="0">
                          <a:solidFill>
                            <a:srgbClr val="000000"/>
                          </a:solidFill>
                          <a:effectLst/>
                          <a:latin typeface="Helvetica" panose="020B0604020202020204" pitchFamily="34" charset="0"/>
                          <a:ea typeface="Times New Roman"/>
                          <a:cs typeface="Helvetica" panose="020B0604020202020204" pitchFamily="34" charset="0"/>
                        </a:rPr>
                        <a:t>Escribe un párrafo que exprese tu opinión acerca de cómo la luna y la mosca se ayudaron mutuamente. Utiliza detalles</a:t>
                      </a:r>
                      <a:r>
                        <a:rPr lang="en-US" sz="1400" b="1" kern="1200" baseline="0" noProof="0" dirty="0" smtClean="0">
                          <a:solidFill>
                            <a:srgbClr val="000000"/>
                          </a:solidFill>
                          <a:effectLst/>
                          <a:latin typeface="Helvetica" panose="020B0604020202020204" pitchFamily="34" charset="0"/>
                          <a:ea typeface="Times New Roman"/>
                          <a:cs typeface="Helvetica" panose="020B0604020202020204" pitchFamily="34" charset="0"/>
                        </a:rPr>
                        <a:t> </a:t>
                      </a:r>
                      <a:r>
                        <a:rPr lang="es-419" sz="1400" b="1" kern="1200" baseline="0" noProof="0" dirty="0" smtClean="0">
                          <a:solidFill>
                            <a:srgbClr val="000000"/>
                          </a:solidFill>
                          <a:effectLst/>
                          <a:latin typeface="Helvetica" panose="020B0604020202020204" pitchFamily="34" charset="0"/>
                          <a:ea typeface="Times New Roman"/>
                          <a:cs typeface="Helvetica" panose="020B0604020202020204" pitchFamily="34" charset="0"/>
                        </a:rPr>
                        <a:t>específicos del texto para apoyar tu respuesta. </a:t>
                      </a:r>
                      <a:endParaRPr lang="es-ES_tradnl" sz="1400" b="1" i="0" dirty="0">
                        <a:effectLst/>
                        <a:latin typeface="Calibri"/>
                        <a:ea typeface="Times New Roman"/>
                        <a:cs typeface="Times New Roman"/>
                      </a:endParaRPr>
                    </a:p>
                  </a:txBody>
                  <a:tcPr marL="129540" marR="129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spcBef>
                          <a:spcPts val="0"/>
                        </a:spcBef>
                        <a:spcAft>
                          <a:spcPts val="0"/>
                        </a:spcAft>
                      </a:pPr>
                      <a:endParaRPr lang="en-US" sz="1200" dirty="0">
                        <a:effectLst/>
                        <a:latin typeface="Calibri"/>
                        <a:ea typeface="Times New Roman"/>
                        <a:cs typeface="Times New Roman"/>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771849">
                <a:tc gridSpan="2">
                  <a:txBody>
                    <a:bodyPr/>
                    <a:lstStyle/>
                    <a:p>
                      <a:pPr marL="0" marR="0" algn="l">
                        <a:lnSpc>
                          <a:spcPct val="100000"/>
                        </a:lnSpc>
                        <a:spcBef>
                          <a:spcPts val="0"/>
                        </a:spcBef>
                        <a:spcAft>
                          <a:spcPts val="0"/>
                        </a:spcAft>
                      </a:pPr>
                      <a:r>
                        <a:rPr lang="es-ES_tradnl" sz="1300" b="1" u="sng" kern="1200" noProof="0" dirty="0" smtClean="0">
                          <a:solidFill>
                            <a:srgbClr val="000000"/>
                          </a:solidFill>
                          <a:effectLst/>
                          <a:latin typeface="Calibri"/>
                          <a:ea typeface="Times New Roman"/>
                          <a:cs typeface="Arial"/>
                        </a:rPr>
                        <a:t>Notas</a:t>
                      </a:r>
                      <a:r>
                        <a:rPr lang="es-ES_tradnl" sz="1300" b="1" u="sng" kern="1200" baseline="0" noProof="0" dirty="0" smtClean="0">
                          <a:solidFill>
                            <a:srgbClr val="000000"/>
                          </a:solidFill>
                          <a:effectLst/>
                          <a:latin typeface="Calibri"/>
                          <a:ea typeface="Times New Roman"/>
                          <a:cs typeface="Arial"/>
                        </a:rPr>
                        <a:t> para calificar</a:t>
                      </a:r>
                      <a:r>
                        <a:rPr lang="es-ES_tradnl" sz="1300" u="none" kern="1200" noProof="0" dirty="0" smtClean="0">
                          <a:solidFill>
                            <a:srgbClr val="000000"/>
                          </a:solidFill>
                          <a:effectLst/>
                          <a:latin typeface="Calibri"/>
                          <a:ea typeface="Times New Roman"/>
                          <a:cs typeface="Arial"/>
                        </a:rPr>
                        <a:t>:</a:t>
                      </a:r>
                      <a:endParaRPr lang="es-ES_tradnl" sz="1100" u="none" noProof="0" dirty="0" smtClean="0">
                        <a:effectLst/>
                        <a:latin typeface="Calibri"/>
                        <a:ea typeface="Calibri"/>
                        <a:cs typeface="Times New Roman"/>
                      </a:endParaRPr>
                    </a:p>
                    <a:p>
                      <a:pPr marL="0" marR="0" algn="l">
                        <a:lnSpc>
                          <a:spcPct val="100000"/>
                        </a:lnSpc>
                        <a:spcBef>
                          <a:spcPts val="0"/>
                        </a:spcBef>
                        <a:spcAft>
                          <a:spcPts val="0"/>
                        </a:spcAft>
                      </a:pPr>
                      <a:r>
                        <a:rPr lang="es-ES_tradnl" sz="1100" b="1" kern="1200" noProof="0" dirty="0" smtClean="0">
                          <a:solidFill>
                            <a:srgbClr val="000000"/>
                          </a:solidFill>
                          <a:effectLst/>
                          <a:latin typeface="Calibri"/>
                          <a:ea typeface="Times New Roman"/>
                          <a:cs typeface="Times New Roman"/>
                        </a:rPr>
                        <a:t>Da elementos esenciales </a:t>
                      </a:r>
                      <a:r>
                        <a:rPr lang="es-ES_tradnl" sz="1100" b="0" kern="1200" noProof="0" dirty="0" smtClean="0">
                          <a:solidFill>
                            <a:srgbClr val="000000"/>
                          </a:solidFill>
                          <a:effectLst/>
                          <a:latin typeface="Calibri"/>
                          <a:ea typeface="Times New Roman"/>
                          <a:cs typeface="Times New Roman"/>
                        </a:rPr>
                        <a:t>de</a:t>
                      </a:r>
                      <a:r>
                        <a:rPr lang="es-ES_tradnl" sz="1100" b="0" kern="1200" baseline="0" noProof="0" dirty="0" smtClean="0">
                          <a:solidFill>
                            <a:srgbClr val="000000"/>
                          </a:solidFill>
                          <a:effectLst/>
                          <a:latin typeface="Calibri"/>
                          <a:ea typeface="Times New Roman"/>
                          <a:cs typeface="Times New Roman"/>
                        </a:rPr>
                        <a:t> una interpretación completa de la pregunta:</a:t>
                      </a:r>
                      <a:r>
                        <a:rPr lang="es-ES_tradnl" sz="1100" kern="1200" noProof="0" dirty="0" smtClean="0">
                          <a:solidFill>
                            <a:srgbClr val="000000"/>
                          </a:solidFill>
                          <a:effectLst/>
                          <a:latin typeface="Calibri"/>
                          <a:ea typeface="Times New Roman"/>
                          <a:cs typeface="Times New Roman"/>
                        </a:rPr>
                        <a:t>  El estudiante contesta la pregunta</a:t>
                      </a:r>
                      <a:r>
                        <a:rPr lang="es-ES_tradnl" sz="1100" kern="1200" baseline="0" noProof="0" dirty="0" smtClean="0">
                          <a:solidFill>
                            <a:srgbClr val="000000"/>
                          </a:solidFill>
                          <a:effectLst/>
                          <a:latin typeface="Calibri"/>
                          <a:ea typeface="Times New Roman"/>
                          <a:cs typeface="Times New Roman"/>
                        </a:rPr>
                        <a:t>, expresando una opinión acerca de cómo la luna y la mosca se ayudaron mutuamente, y luego apoya su opinión con detalles del texto.</a:t>
                      </a:r>
                      <a:endParaRPr lang="es-ES_tradnl" sz="1100" noProof="0" dirty="0" smtClean="0">
                        <a:effectLst/>
                        <a:latin typeface="Calibri"/>
                        <a:ea typeface="Calibri"/>
                        <a:cs typeface="Times New Roman"/>
                      </a:endParaRPr>
                    </a:p>
                    <a:p>
                      <a:pPr marL="0" marR="0" algn="l">
                        <a:lnSpc>
                          <a:spcPct val="100000"/>
                        </a:lnSpc>
                        <a:spcBef>
                          <a:spcPts val="0"/>
                        </a:spcBef>
                        <a:spcAft>
                          <a:spcPts val="0"/>
                        </a:spcAft>
                      </a:pPr>
                      <a:r>
                        <a:rPr lang="es-ES_tradnl" sz="1100" b="1" kern="1200" noProof="0" dirty="0" smtClean="0">
                          <a:solidFill>
                            <a:srgbClr val="000000"/>
                          </a:solidFill>
                          <a:effectLst/>
                          <a:latin typeface="Calibri"/>
                          <a:ea typeface="Times New Roman"/>
                          <a:cs typeface="Times New Roman"/>
                        </a:rPr>
                        <a:t>Aborda muchos aspectos</a:t>
                      </a:r>
                      <a:r>
                        <a:rPr lang="es-ES_tradnl" sz="1100" kern="1200" noProof="0" dirty="0" smtClean="0">
                          <a:solidFill>
                            <a:srgbClr val="000000"/>
                          </a:solidFill>
                          <a:effectLst/>
                          <a:latin typeface="Calibri"/>
                          <a:ea typeface="Times New Roman"/>
                          <a:cs typeface="Times New Roman"/>
                        </a:rPr>
                        <a:t> de la tarea </a:t>
                      </a:r>
                      <a:r>
                        <a:rPr lang="es-ES_tradnl" sz="1100" kern="1200" noProof="0" smtClean="0">
                          <a:solidFill>
                            <a:srgbClr val="000000"/>
                          </a:solidFill>
                          <a:effectLst/>
                          <a:latin typeface="Calibri"/>
                          <a:ea typeface="Times New Roman"/>
                          <a:cs typeface="Times New Roman"/>
                        </a:rPr>
                        <a:t>y</a:t>
                      </a:r>
                      <a:r>
                        <a:rPr lang="es-ES_tradnl" sz="1100" kern="1200" baseline="0" noProof="0" smtClean="0">
                          <a:solidFill>
                            <a:srgbClr val="000000"/>
                          </a:solidFill>
                          <a:effectLst/>
                          <a:latin typeface="Calibri"/>
                          <a:ea typeface="Times New Roman"/>
                          <a:cs typeface="Times New Roman"/>
                        </a:rPr>
                        <a:t> </a:t>
                      </a:r>
                      <a:r>
                        <a:rPr lang="es-ES_tradnl" sz="1100" kern="1200" noProof="0" smtClean="0">
                          <a:solidFill>
                            <a:srgbClr val="000000"/>
                          </a:solidFill>
                          <a:effectLst/>
                          <a:latin typeface="Calibri"/>
                          <a:ea typeface="Times New Roman"/>
                          <a:cs typeface="Times New Roman"/>
                        </a:rPr>
                        <a:t>proporciona </a:t>
                      </a:r>
                      <a:r>
                        <a:rPr lang="es-ES_tradnl" sz="1100" b="1" kern="1200" noProof="0" dirty="0" smtClean="0">
                          <a:solidFill>
                            <a:srgbClr val="000000"/>
                          </a:solidFill>
                          <a:effectLst/>
                          <a:latin typeface="Calibri"/>
                          <a:ea typeface="Times New Roman"/>
                          <a:cs typeface="Times New Roman"/>
                        </a:rPr>
                        <a:t>evidencia </a:t>
                      </a:r>
                      <a:r>
                        <a:rPr lang="es-ES_tradnl" sz="1100" b="1" kern="1200" noProof="0" dirty="0" smtClean="0">
                          <a:solidFill>
                            <a:srgbClr val="000000"/>
                          </a:solidFill>
                          <a:effectLst/>
                          <a:latin typeface="+mn-lt"/>
                          <a:ea typeface="Times New Roman"/>
                          <a:cs typeface="Times New Roman"/>
                        </a:rPr>
                        <a:t>relevante</a:t>
                      </a:r>
                      <a:r>
                        <a:rPr lang="es-ES_tradnl" sz="1100" kern="1200" noProof="0" dirty="0" smtClean="0">
                          <a:solidFill>
                            <a:srgbClr val="000000"/>
                          </a:solidFill>
                          <a:effectLst/>
                          <a:latin typeface="+mn-lt"/>
                          <a:ea typeface="Times New Roman"/>
                          <a:cs typeface="Times New Roman"/>
                        </a:rPr>
                        <a:t> </a:t>
                      </a:r>
                      <a:r>
                        <a:rPr lang="es-ES_tradnl" sz="1100" b="1" kern="1200" noProof="0" dirty="0" smtClean="0">
                          <a:solidFill>
                            <a:srgbClr val="000000"/>
                          </a:solidFill>
                          <a:effectLst/>
                          <a:latin typeface="Calibri"/>
                          <a:ea typeface="Times New Roman"/>
                          <a:cs typeface="Times New Roman"/>
                        </a:rPr>
                        <a:t>suficiente </a:t>
                      </a:r>
                      <a:r>
                        <a:rPr lang="es-ES_tradnl" sz="1100" kern="1200" noProof="0" dirty="0" smtClean="0">
                          <a:solidFill>
                            <a:srgbClr val="000000"/>
                          </a:solidFill>
                          <a:effectLst/>
                          <a:latin typeface="Calibri"/>
                          <a:ea typeface="Times New Roman"/>
                          <a:cs typeface="Times New Roman"/>
                        </a:rPr>
                        <a:t>para apoyar el desarrollo: </a:t>
                      </a:r>
                      <a:r>
                        <a:rPr lang="es-ES_tradnl" sz="1100" kern="1200" baseline="0" noProof="0" dirty="0" smtClean="0">
                          <a:solidFill>
                            <a:srgbClr val="000000"/>
                          </a:solidFill>
                          <a:effectLst/>
                          <a:latin typeface="Calibri"/>
                          <a:ea typeface="Times New Roman"/>
                          <a:cs typeface="Times New Roman"/>
                        </a:rPr>
                        <a:t> El estudiante aborda específicamente los aspectos de la tarea y provee evidencia que es relevante a la opinión expresada. El estudiante puede o no estar de acuerdo con la forma en que la luna y la mosca se ayudaron mutuamente.  Cualquiera de las dos respuestas son admisibles SI hay detalles suficientes para apoyar su declaración de opinión.  </a:t>
                      </a:r>
                    </a:p>
                    <a:p>
                      <a:pPr marL="0" marR="0" algn="l">
                        <a:lnSpc>
                          <a:spcPct val="100000"/>
                        </a:lnSpc>
                        <a:spcBef>
                          <a:spcPts val="0"/>
                        </a:spcBef>
                        <a:spcAft>
                          <a:spcPts val="0"/>
                        </a:spcAft>
                      </a:pPr>
                      <a:r>
                        <a:rPr lang="es-ES_tradnl" sz="1100" kern="1200" baseline="0" noProof="0" dirty="0" smtClean="0">
                          <a:solidFill>
                            <a:schemeClr val="tx1"/>
                          </a:solidFill>
                          <a:effectLst/>
                          <a:latin typeface="Calibri"/>
                          <a:ea typeface="Calibri"/>
                          <a:cs typeface="Times New Roman"/>
                        </a:rPr>
                        <a:t>E</a:t>
                      </a:r>
                      <a:r>
                        <a:rPr lang="es-ES_tradnl" sz="1100" kern="1200" noProof="0" dirty="0" smtClean="0">
                          <a:solidFill>
                            <a:srgbClr val="000000"/>
                          </a:solidFill>
                          <a:effectLst/>
                          <a:latin typeface="Calibri"/>
                          <a:ea typeface="Times New Roman"/>
                          <a:cs typeface="Times New Roman"/>
                        </a:rPr>
                        <a:t>s </a:t>
                      </a:r>
                      <a:r>
                        <a:rPr lang="es-ES_tradnl" sz="1100" b="1" kern="1200" noProof="0" dirty="0" smtClean="0">
                          <a:solidFill>
                            <a:srgbClr val="000000"/>
                          </a:solidFill>
                          <a:effectLst/>
                          <a:latin typeface="Calibri"/>
                          <a:ea typeface="Times New Roman"/>
                          <a:cs typeface="Times New Roman"/>
                        </a:rPr>
                        <a:t>centrado y organizado</a:t>
                      </a:r>
                      <a:r>
                        <a:rPr lang="es-ES_tradnl" sz="1100" kern="1200" noProof="0" dirty="0" smtClean="0">
                          <a:solidFill>
                            <a:srgbClr val="000000"/>
                          </a:solidFill>
                          <a:effectLst/>
                          <a:latin typeface="Calibri"/>
                          <a:ea typeface="Times New Roman"/>
                          <a:cs typeface="Times New Roman"/>
                        </a:rPr>
                        <a:t>, aborda consistentemente el propósito, la audiencia y la tarea: El</a:t>
                      </a:r>
                      <a:r>
                        <a:rPr lang="es-ES_tradnl" sz="1100" kern="1200" baseline="0" noProof="0" dirty="0" smtClean="0">
                          <a:solidFill>
                            <a:srgbClr val="000000"/>
                          </a:solidFill>
                          <a:effectLst/>
                          <a:latin typeface="Calibri"/>
                          <a:ea typeface="Times New Roman"/>
                          <a:cs typeface="Times New Roman"/>
                        </a:rPr>
                        <a:t> estudiante aborda consistentemente la pregunta y no introduce información que no es pertinente o no basada en evidencia textual.  </a:t>
                      </a:r>
                      <a:endParaRPr lang="es-ES_tradnl" sz="1100" noProof="0" dirty="0" smtClean="0">
                        <a:effectLst/>
                        <a:latin typeface="Calibri"/>
                        <a:ea typeface="Calibri"/>
                        <a:cs typeface="Times New Roman"/>
                      </a:endParaRPr>
                    </a:p>
                    <a:p>
                      <a:pPr marL="0" marR="0" algn="l">
                        <a:lnSpc>
                          <a:spcPct val="100000"/>
                        </a:lnSpc>
                        <a:spcBef>
                          <a:spcPts val="0"/>
                        </a:spcBef>
                        <a:spcAft>
                          <a:spcPts val="0"/>
                        </a:spcAft>
                      </a:pPr>
                      <a:r>
                        <a:rPr lang="es-ES_tradnl" sz="1100" b="1" kern="1200" noProof="0" dirty="0" smtClean="0">
                          <a:solidFill>
                            <a:srgbClr val="000000"/>
                          </a:solidFill>
                          <a:effectLst/>
                          <a:latin typeface="Calibri"/>
                          <a:ea typeface="Times New Roman"/>
                          <a:cs typeface="Times New Roman"/>
                        </a:rPr>
                        <a:t>Incluye</a:t>
                      </a:r>
                      <a:r>
                        <a:rPr lang="es-ES_tradnl" sz="1100" b="1" kern="1200" baseline="0" noProof="0" dirty="0" smtClean="0">
                          <a:solidFill>
                            <a:srgbClr val="000000"/>
                          </a:solidFill>
                          <a:effectLst/>
                          <a:latin typeface="Calibri"/>
                          <a:ea typeface="Times New Roman"/>
                          <a:cs typeface="Times New Roman"/>
                        </a:rPr>
                        <a:t> </a:t>
                      </a:r>
                      <a:r>
                        <a:rPr lang="es-ES_tradnl" sz="1100" b="1" kern="1200" noProof="0" dirty="0" smtClean="0">
                          <a:solidFill>
                            <a:srgbClr val="000000"/>
                          </a:solidFill>
                          <a:effectLst/>
                          <a:latin typeface="Calibri"/>
                          <a:ea typeface="Times New Roman"/>
                          <a:cs typeface="Times New Roman"/>
                        </a:rPr>
                        <a:t>oraciones de longitud y</a:t>
                      </a:r>
                      <a:r>
                        <a:rPr lang="es-ES_tradnl" sz="1100" b="1" kern="1200" baseline="0" noProof="0" dirty="0" smtClean="0">
                          <a:solidFill>
                            <a:srgbClr val="000000"/>
                          </a:solidFill>
                          <a:effectLst/>
                          <a:latin typeface="Calibri"/>
                          <a:ea typeface="Times New Roman"/>
                          <a:cs typeface="Times New Roman"/>
                        </a:rPr>
                        <a:t> e</a:t>
                      </a:r>
                      <a:r>
                        <a:rPr lang="es-ES_tradnl" sz="1100" b="1" kern="1200" noProof="0" dirty="0" smtClean="0">
                          <a:solidFill>
                            <a:srgbClr val="000000"/>
                          </a:solidFill>
                          <a:effectLst/>
                          <a:latin typeface="Calibri"/>
                          <a:ea typeface="Times New Roman"/>
                          <a:cs typeface="Times New Roman"/>
                        </a:rPr>
                        <a:t>structura variada:</a:t>
                      </a:r>
                      <a:r>
                        <a:rPr lang="es-ES_tradnl" sz="1100" b="1" kern="1200" baseline="0" noProof="0" dirty="0" smtClean="0">
                          <a:solidFill>
                            <a:srgbClr val="000000"/>
                          </a:solidFill>
                          <a:effectLst/>
                          <a:latin typeface="Calibri"/>
                          <a:ea typeface="Times New Roman"/>
                          <a:cs typeface="Times New Roman"/>
                        </a:rPr>
                        <a:t> </a:t>
                      </a:r>
                      <a:r>
                        <a:rPr lang="es-ES_tradnl" sz="1100" b="0" kern="1200" baseline="0" noProof="0" dirty="0" smtClean="0">
                          <a:solidFill>
                            <a:srgbClr val="000000"/>
                          </a:solidFill>
                          <a:effectLst/>
                          <a:latin typeface="Calibri"/>
                          <a:ea typeface="Times New Roman"/>
                          <a:cs typeface="Times New Roman"/>
                        </a:rPr>
                        <a:t>El es</a:t>
                      </a:r>
                      <a:r>
                        <a:rPr lang="es-ES_tradnl" sz="1100" b="0" kern="1200" noProof="0" dirty="0" smtClean="0">
                          <a:solidFill>
                            <a:srgbClr val="000000"/>
                          </a:solidFill>
                          <a:effectLst/>
                          <a:latin typeface="Calibri"/>
                          <a:ea typeface="Times New Roman"/>
                          <a:cs typeface="Times New Roman"/>
                        </a:rPr>
                        <a:t>tudiante</a:t>
                      </a:r>
                      <a:r>
                        <a:rPr lang="es-ES_tradnl" sz="1100" b="0" kern="1200" baseline="0" noProof="0" dirty="0" smtClean="0">
                          <a:solidFill>
                            <a:srgbClr val="000000"/>
                          </a:solidFill>
                          <a:effectLst/>
                          <a:latin typeface="Calibri"/>
                          <a:ea typeface="Times New Roman"/>
                          <a:cs typeface="Times New Roman"/>
                        </a:rPr>
                        <a:t> utiliza oraciones que transmiten el significado/mensaje adecuadamente.</a:t>
                      </a:r>
                      <a:endParaRPr lang="es-ES_tradnl" sz="1100" b="0" noProof="0" dirty="0">
                        <a:effectLst/>
                        <a:latin typeface="Calibri"/>
                        <a:ea typeface="Calibri"/>
                        <a:cs typeface="Times New Roman"/>
                      </a:endParaRPr>
                    </a:p>
                  </a:txBody>
                  <a:tcPr marL="68495" marR="68495" marT="92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lnSpc>
                          <a:spcPct val="115000"/>
                        </a:lnSpc>
                        <a:spcBef>
                          <a:spcPts val="0"/>
                        </a:spcBef>
                        <a:spcAft>
                          <a:spcPts val="0"/>
                        </a:spcAft>
                      </a:pPr>
                      <a:endParaRPr lang="en-US" sz="1000">
                        <a:effectLst/>
                        <a:latin typeface="Calibri"/>
                        <a:ea typeface="Calibri"/>
                        <a:cs typeface="Times New Roman"/>
                      </a:endParaRPr>
                    </a:p>
                  </a:txBody>
                  <a:tcPr marL="60437" marR="60437" marT="83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96091">
                <a:tc>
                  <a:txBody>
                    <a:bodyPr/>
                    <a:lstStyle/>
                    <a:p>
                      <a:pPr marL="0" marR="0" algn="ctr">
                        <a:lnSpc>
                          <a:spcPct val="100000"/>
                        </a:lnSpc>
                        <a:spcBef>
                          <a:spcPts val="0"/>
                        </a:spcBef>
                        <a:spcAft>
                          <a:spcPts val="0"/>
                        </a:spcAft>
                      </a:pPr>
                      <a:r>
                        <a:rPr lang="en-US" sz="2600" b="1" dirty="0" smtClean="0">
                          <a:effectLst/>
                          <a:latin typeface="Calibri"/>
                          <a:ea typeface="Times New Roman"/>
                          <a:cs typeface="Times New Roman"/>
                        </a:rPr>
                        <a:t>3</a:t>
                      </a:r>
                      <a:endParaRPr lang="en-US" sz="2600" b="1" dirty="0">
                        <a:effectLst/>
                        <a:latin typeface="Calibri"/>
                        <a:ea typeface="Times New Roman"/>
                        <a:cs typeface="Times New Roman"/>
                      </a:endParaRPr>
                    </a:p>
                  </a:txBody>
                  <a:tcPr marL="77724" marR="77724" marT="104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ES_tradnl" sz="1000" i="1" noProof="0" dirty="0" smtClean="0">
                          <a:effectLst/>
                          <a:latin typeface="Calibri"/>
                          <a:ea typeface="Times New Roman"/>
                          <a:cs typeface="Times New Roman"/>
                        </a:rPr>
                        <a:t>El estudiante</a:t>
                      </a:r>
                      <a:r>
                        <a:rPr lang="es-ES_tradnl" sz="1000" i="1" baseline="0" noProof="0" dirty="0" smtClean="0">
                          <a:effectLst/>
                          <a:latin typeface="Calibri"/>
                          <a:ea typeface="Times New Roman"/>
                          <a:cs typeface="Times New Roman"/>
                        </a:rPr>
                        <a:t> expresa una </a:t>
                      </a:r>
                      <a:r>
                        <a:rPr lang="es-ES_tradnl" sz="1000" b="1" i="1" baseline="0" noProof="0" dirty="0" smtClean="0">
                          <a:effectLst/>
                          <a:latin typeface="Calibri"/>
                          <a:ea typeface="Times New Roman"/>
                          <a:cs typeface="Times New Roman"/>
                        </a:rPr>
                        <a:t>opinión definitiva </a:t>
                      </a:r>
                      <a:r>
                        <a:rPr lang="es-ES_tradnl" sz="1000" b="0" i="1" baseline="0" noProof="0" dirty="0" smtClean="0">
                          <a:effectLst/>
                          <a:latin typeface="+mn-lt"/>
                          <a:ea typeface="Times New Roman"/>
                          <a:cs typeface="Times New Roman"/>
                        </a:rPr>
                        <a:t>acerca de cómo la luna y la mosca se ayudaron mutuamente, y utiliza detalles específicos y </a:t>
                      </a:r>
                      <a:r>
                        <a:rPr lang="es-ES_tradnl" sz="1000" b="1" i="1" baseline="0" noProof="0" dirty="0" smtClean="0">
                          <a:effectLst/>
                          <a:latin typeface="Calibri"/>
                          <a:ea typeface="Times New Roman"/>
                          <a:cs typeface="Times New Roman"/>
                        </a:rPr>
                        <a:t>suficientes </a:t>
                      </a:r>
                      <a:r>
                        <a:rPr lang="es-ES_tradnl" sz="1000" i="1" baseline="0" noProof="0" dirty="0" smtClean="0">
                          <a:effectLst/>
                          <a:latin typeface="Calibri"/>
                          <a:ea typeface="Times New Roman"/>
                          <a:cs typeface="Times New Roman"/>
                        </a:rPr>
                        <a:t>del texto para apoyar su declaración de opinión.</a:t>
                      </a:r>
                    </a:p>
                    <a:p>
                      <a:pPr marL="0" marR="0" algn="l">
                        <a:lnSpc>
                          <a:spcPct val="100000"/>
                        </a:lnSpc>
                        <a:spcBef>
                          <a:spcPts val="0"/>
                        </a:spcBef>
                        <a:spcAft>
                          <a:spcPts val="0"/>
                        </a:spcAft>
                      </a:pPr>
                      <a:r>
                        <a:rPr lang="es-ES_tradnl" sz="1100" i="0" baseline="0" noProof="0" dirty="0" smtClean="0">
                          <a:effectLst/>
                          <a:latin typeface="Calibri"/>
                          <a:ea typeface="Times New Roman"/>
                          <a:cs typeface="Times New Roman"/>
                        </a:rPr>
                        <a:t>En mi opinión, fue bueno que la luna y la mosca se ayudaran mutuamente porque las dos consiguieron lo que necesitaban.  La luna consiguió una amiga y ya no se sentía sola porque la luna le dijo a la mosca el secreto de cómo brillar en la noche como las estrellas. La mosca se sintió especial porque podía brillar por la noche. La mosca le dijo a la luna que siempre brillaría para darle la bienvenida. Las dos se beneficiaron.  </a:t>
                      </a:r>
                      <a:endParaRPr lang="es-ES_tradnl" sz="1100" i="0" noProof="0" dirty="0">
                        <a:effectLst/>
                        <a:latin typeface="Calibri"/>
                        <a:ea typeface="Times New Roman"/>
                        <a:cs typeface="Times New Roman"/>
                      </a:endParaRPr>
                    </a:p>
                  </a:txBody>
                  <a:tcPr marL="77724" marR="77724" marT="104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658685">
                <a:tc>
                  <a:txBody>
                    <a:bodyPr/>
                    <a:lstStyle/>
                    <a:p>
                      <a:pPr algn="ctr">
                        <a:lnSpc>
                          <a:spcPct val="100000"/>
                        </a:lnSpc>
                        <a:spcAft>
                          <a:spcPts val="0"/>
                        </a:spcAft>
                      </a:pPr>
                      <a:r>
                        <a:rPr lang="en-US" sz="2600" b="1" dirty="0" smtClean="0">
                          <a:effectLst/>
                          <a:latin typeface="Calibri"/>
                        </a:rPr>
                        <a:t>2</a:t>
                      </a:r>
                      <a:endParaRPr lang="en-US" sz="2600" b="1" dirty="0">
                        <a:effectLst/>
                        <a:latin typeface="Calibri"/>
                      </a:endParaRPr>
                    </a:p>
                  </a:txBody>
                  <a:tcPr marL="77724" marR="77724" marT="104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ES_tradnl" sz="1000" i="1" noProof="0" dirty="0" smtClean="0">
                          <a:effectLst/>
                          <a:latin typeface="+mn-lt"/>
                          <a:ea typeface="Times New Roman"/>
                          <a:cs typeface="Times New Roman"/>
                        </a:rPr>
                        <a:t>El estudiante</a:t>
                      </a:r>
                      <a:r>
                        <a:rPr lang="es-ES_tradnl" sz="1000" i="1" baseline="0" noProof="0" dirty="0" smtClean="0">
                          <a:effectLst/>
                          <a:latin typeface="+mn-lt"/>
                          <a:ea typeface="Times New Roman"/>
                          <a:cs typeface="Times New Roman"/>
                        </a:rPr>
                        <a:t> expresa una </a:t>
                      </a:r>
                      <a:r>
                        <a:rPr lang="es-ES_tradnl" sz="1000" b="1" i="1" baseline="0" noProof="0" dirty="0" smtClean="0">
                          <a:effectLst/>
                          <a:latin typeface="+mn-lt"/>
                          <a:ea typeface="Times New Roman"/>
                          <a:cs typeface="Times New Roman"/>
                        </a:rPr>
                        <a:t>opinión definitiva </a:t>
                      </a:r>
                      <a:r>
                        <a:rPr lang="es-ES_tradnl" sz="1000" b="0" i="1" baseline="0" noProof="0" dirty="0" smtClean="0">
                          <a:effectLst/>
                          <a:latin typeface="+mn-lt"/>
                          <a:ea typeface="Times New Roman"/>
                          <a:cs typeface="Times New Roman"/>
                        </a:rPr>
                        <a:t>acerca de cómo la luna y la mosca se ayudaron mutuamente y utiliza </a:t>
                      </a:r>
                      <a:r>
                        <a:rPr lang="es-ES_tradnl" sz="1000" b="1" i="1" baseline="0" noProof="0" dirty="0" smtClean="0">
                          <a:effectLst/>
                          <a:latin typeface="+mn-lt"/>
                          <a:ea typeface="Times New Roman"/>
                          <a:cs typeface="Times New Roman"/>
                        </a:rPr>
                        <a:t>algunos </a:t>
                      </a:r>
                      <a:r>
                        <a:rPr lang="es-ES_tradnl" sz="1000" b="0" i="1" baseline="0" noProof="0" dirty="0" smtClean="0">
                          <a:effectLst/>
                          <a:latin typeface="+mn-lt"/>
                          <a:ea typeface="Times New Roman"/>
                          <a:cs typeface="Times New Roman"/>
                        </a:rPr>
                        <a:t>detalles </a:t>
                      </a:r>
                      <a:r>
                        <a:rPr lang="es-ES_tradnl" sz="1000" i="1" baseline="0" noProof="0" dirty="0" smtClean="0">
                          <a:effectLst/>
                          <a:latin typeface="+mn-lt"/>
                          <a:ea typeface="Times New Roman"/>
                          <a:cs typeface="Times New Roman"/>
                        </a:rPr>
                        <a:t>del texto para apoyar su declaración de opinión.</a:t>
                      </a:r>
                    </a:p>
                    <a:p>
                      <a:pPr marL="0" marR="0" indent="0" algn="l" defTabSz="1018809" rtl="0" eaLnBrk="1" fontAlgn="auto" latinLnBrk="0" hangingPunct="1">
                        <a:lnSpc>
                          <a:spcPct val="100000"/>
                        </a:lnSpc>
                        <a:spcBef>
                          <a:spcPts val="0"/>
                        </a:spcBef>
                        <a:spcAft>
                          <a:spcPts val="0"/>
                        </a:spcAft>
                        <a:buClrTx/>
                        <a:buSzTx/>
                        <a:buFontTx/>
                        <a:buNone/>
                        <a:tabLst/>
                        <a:defRPr/>
                      </a:pPr>
                      <a:r>
                        <a:rPr lang="es-ES_tradnl" sz="1100" i="0" baseline="0" dirty="0" smtClean="0">
                          <a:solidFill>
                            <a:srgbClr val="000000"/>
                          </a:solidFill>
                          <a:effectLst/>
                          <a:latin typeface="+mn-lt"/>
                          <a:ea typeface="Times New Roman"/>
                          <a:cs typeface="Times New Roman"/>
                        </a:rPr>
                        <a:t>Pienso que la luna debe ayudar a la mosca y la mosca debe ayudar a la luna. Las dos </a:t>
                      </a:r>
                      <a:r>
                        <a:rPr lang="es-ES_tradnl" sz="1100" i="0" baseline="0" dirty="0" smtClean="0">
                          <a:solidFill>
                            <a:schemeClr val="tx1"/>
                          </a:solidFill>
                          <a:effectLst/>
                          <a:latin typeface="+mn-lt"/>
                          <a:ea typeface="Times New Roman"/>
                          <a:cs typeface="Times New Roman"/>
                        </a:rPr>
                        <a:t>se podrían ayudar entre sí. Ahora la mosca se siente muy especial</a:t>
                      </a:r>
                      <a:r>
                        <a:rPr lang="es-ES_tradnl" sz="1100" i="0" baseline="0" dirty="0" smtClean="0">
                          <a:effectLst/>
                          <a:latin typeface="+mn-lt"/>
                          <a:ea typeface="Times New Roman"/>
                          <a:cs typeface="Times New Roman"/>
                        </a:rPr>
                        <a:t>.</a:t>
                      </a:r>
                      <a:endParaRPr lang="es-ES_tradnl" sz="1100" i="0" dirty="0" smtClean="0">
                        <a:effectLst/>
                        <a:latin typeface="+mn-lt"/>
                        <a:ea typeface="Times New Roman"/>
                        <a:cs typeface="Times New Roman"/>
                      </a:endParaRPr>
                    </a:p>
                  </a:txBody>
                  <a:tcPr marL="77724" marR="77724" marT="104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67783">
                <a:tc>
                  <a:txBody>
                    <a:bodyPr/>
                    <a:lstStyle/>
                    <a:p>
                      <a:pPr algn="ctr">
                        <a:lnSpc>
                          <a:spcPct val="100000"/>
                        </a:lnSpc>
                        <a:spcAft>
                          <a:spcPts val="0"/>
                        </a:spcAft>
                      </a:pPr>
                      <a:r>
                        <a:rPr lang="en-US" sz="2600" b="1" dirty="0" smtClean="0">
                          <a:effectLst/>
                          <a:latin typeface="Calibri"/>
                        </a:rPr>
                        <a:t>1</a:t>
                      </a:r>
                      <a:endParaRPr lang="en-US" sz="2600" b="1" dirty="0">
                        <a:effectLst/>
                        <a:latin typeface="Calibri"/>
                      </a:endParaRPr>
                    </a:p>
                  </a:txBody>
                  <a:tcPr marL="77724" marR="77724" marT="104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ES_tradnl" sz="1000" i="1" noProof="0" dirty="0" smtClean="0">
                          <a:effectLst/>
                          <a:latin typeface="+mn-lt"/>
                          <a:ea typeface="Times New Roman"/>
                          <a:cs typeface="Times New Roman"/>
                        </a:rPr>
                        <a:t>El estudiante</a:t>
                      </a:r>
                      <a:r>
                        <a:rPr lang="es-ES_tradnl" sz="1000" i="1" baseline="0" noProof="0" dirty="0" smtClean="0">
                          <a:effectLst/>
                          <a:latin typeface="+mn-lt"/>
                          <a:ea typeface="Times New Roman"/>
                          <a:cs typeface="Times New Roman"/>
                        </a:rPr>
                        <a:t> expresa una </a:t>
                      </a:r>
                      <a:r>
                        <a:rPr lang="es-ES_tradnl" sz="1000" b="1" i="1" baseline="0" noProof="0" dirty="0" smtClean="0">
                          <a:effectLst/>
                          <a:latin typeface="+mn-lt"/>
                          <a:ea typeface="Times New Roman"/>
                          <a:cs typeface="Times New Roman"/>
                        </a:rPr>
                        <a:t>opinión definitiva </a:t>
                      </a:r>
                      <a:r>
                        <a:rPr lang="es-ES_tradnl" sz="1000" b="0" i="1" baseline="0" noProof="0" dirty="0" smtClean="0">
                          <a:effectLst/>
                          <a:latin typeface="+mn-lt"/>
                          <a:ea typeface="Times New Roman"/>
                          <a:cs typeface="Times New Roman"/>
                        </a:rPr>
                        <a:t>acerca de cómo la luna y la mosca se ayudaron mutuamente, pero no utiliza detalles </a:t>
                      </a:r>
                      <a:r>
                        <a:rPr lang="es-ES_tradnl" sz="1000" i="1" baseline="0" noProof="0" dirty="0" smtClean="0">
                          <a:effectLst/>
                          <a:latin typeface="+mn-lt"/>
                          <a:ea typeface="Times New Roman"/>
                          <a:cs typeface="Times New Roman"/>
                        </a:rPr>
                        <a:t>para apoyar su declaración de opinión.</a:t>
                      </a:r>
                      <a:endParaRPr lang="es-ES_tradnl" sz="1000" i="1" baseline="0" dirty="0" smtClean="0">
                        <a:effectLst/>
                        <a:latin typeface="+mn-lt"/>
                        <a:ea typeface="Times New Roman"/>
                        <a:cs typeface="Times New Roman"/>
                      </a:endParaRPr>
                    </a:p>
                    <a:p>
                      <a:pPr marL="0" marR="0" indent="0" algn="l" defTabSz="1018809" rtl="0" eaLnBrk="1" fontAlgn="auto" latinLnBrk="0" hangingPunct="1">
                        <a:lnSpc>
                          <a:spcPct val="100000"/>
                        </a:lnSpc>
                        <a:spcBef>
                          <a:spcPts val="0"/>
                        </a:spcBef>
                        <a:spcAft>
                          <a:spcPts val="0"/>
                        </a:spcAft>
                        <a:buClrTx/>
                        <a:buSzTx/>
                        <a:buFontTx/>
                        <a:buNone/>
                        <a:tabLst/>
                        <a:defRPr/>
                      </a:pPr>
                      <a:r>
                        <a:rPr lang="es-ES_tradnl" sz="1100" i="0" dirty="0" smtClean="0">
                          <a:effectLst/>
                          <a:latin typeface="+mn-lt"/>
                          <a:ea typeface="Times New Roman"/>
                          <a:cs typeface="Times New Roman"/>
                        </a:rPr>
                        <a:t>Mi opinión es que fue bueno que se ayudaran mutuamente. Ahora están feliz.</a:t>
                      </a:r>
                    </a:p>
                  </a:txBody>
                  <a:tcPr marL="77724" marR="77724" marT="104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73163">
                <a:tc>
                  <a:txBody>
                    <a:bodyPr/>
                    <a:lstStyle/>
                    <a:p>
                      <a:pPr algn="ctr">
                        <a:lnSpc>
                          <a:spcPct val="100000"/>
                        </a:lnSpc>
                        <a:spcAft>
                          <a:spcPts val="0"/>
                        </a:spcAft>
                      </a:pPr>
                      <a:r>
                        <a:rPr lang="en-US" sz="2600" b="1" dirty="0" smtClean="0">
                          <a:effectLst/>
                          <a:latin typeface="Calibri"/>
                        </a:rPr>
                        <a:t>0</a:t>
                      </a:r>
                      <a:endParaRPr lang="en-US" sz="2600" b="1" dirty="0">
                        <a:effectLst/>
                        <a:latin typeface="Calibri"/>
                      </a:endParaRPr>
                    </a:p>
                  </a:txBody>
                  <a:tcPr marL="77724" marR="77724" marT="104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ES_tradnl" sz="1000" i="1" noProof="0" dirty="0" smtClean="0">
                          <a:effectLst/>
                          <a:latin typeface="+mn-lt"/>
                          <a:ea typeface="Times New Roman"/>
                          <a:cs typeface="Times New Roman"/>
                        </a:rPr>
                        <a:t>El estudiante </a:t>
                      </a:r>
                      <a:r>
                        <a:rPr lang="es-ES_tradnl" sz="1000" b="1" i="1" noProof="0" dirty="0" smtClean="0">
                          <a:effectLst/>
                          <a:latin typeface="+mn-lt"/>
                          <a:ea typeface="Times New Roman"/>
                          <a:cs typeface="Times New Roman"/>
                        </a:rPr>
                        <a:t>no</a:t>
                      </a:r>
                      <a:r>
                        <a:rPr lang="es-ES_tradnl" sz="1000" i="1" baseline="0" noProof="0" dirty="0" smtClean="0">
                          <a:effectLst/>
                          <a:latin typeface="+mn-lt"/>
                          <a:ea typeface="Times New Roman"/>
                          <a:cs typeface="Times New Roman"/>
                        </a:rPr>
                        <a:t> expresa una </a:t>
                      </a:r>
                      <a:r>
                        <a:rPr lang="es-ES_tradnl" sz="1000" b="1" i="1" baseline="0" noProof="0" dirty="0" smtClean="0">
                          <a:effectLst/>
                          <a:latin typeface="+mn-lt"/>
                          <a:ea typeface="Times New Roman"/>
                          <a:cs typeface="Times New Roman"/>
                        </a:rPr>
                        <a:t>opinión definitiva </a:t>
                      </a:r>
                      <a:r>
                        <a:rPr lang="es-ES_tradnl" sz="1000" b="0" i="1" baseline="0" noProof="0" dirty="0" smtClean="0">
                          <a:effectLst/>
                          <a:latin typeface="+mn-lt"/>
                          <a:ea typeface="Times New Roman"/>
                          <a:cs typeface="Times New Roman"/>
                        </a:rPr>
                        <a:t>acerca de cómo la luna y la mosca se ayudaron mutuamente.</a:t>
                      </a:r>
                      <a:endParaRPr lang="es-ES_tradnl" sz="1000" i="1" baseline="0" dirty="0" smtClean="0">
                        <a:effectLst/>
                        <a:latin typeface="+mn-lt"/>
                        <a:ea typeface="Times New Roman"/>
                        <a:cs typeface="Times New Roman"/>
                      </a:endParaRPr>
                    </a:p>
                    <a:p>
                      <a:pPr marL="0" marR="0" indent="0" algn="l" defTabSz="1018809" rtl="0" eaLnBrk="1" fontAlgn="auto" latinLnBrk="0" hangingPunct="1">
                        <a:lnSpc>
                          <a:spcPct val="100000"/>
                        </a:lnSpc>
                        <a:spcBef>
                          <a:spcPts val="0"/>
                        </a:spcBef>
                        <a:spcAft>
                          <a:spcPts val="0"/>
                        </a:spcAft>
                        <a:buClrTx/>
                        <a:buSzTx/>
                        <a:buFontTx/>
                        <a:buNone/>
                        <a:tabLst/>
                        <a:defRPr/>
                      </a:pPr>
                      <a:r>
                        <a:rPr lang="es-ES_tradnl" sz="1100" i="0" baseline="0" dirty="0" smtClean="0">
                          <a:effectLst/>
                          <a:latin typeface="+mn-lt"/>
                          <a:ea typeface="Times New Roman"/>
                          <a:cs typeface="Times New Roman"/>
                        </a:rPr>
                        <a:t>La luna sale por la noche y brilla.  </a:t>
                      </a:r>
                      <a:endParaRPr lang="es-ES_tradnl" sz="1100" i="0" dirty="0" smtClean="0">
                        <a:effectLst/>
                        <a:latin typeface="+mn-lt"/>
                        <a:ea typeface="Times New Roman"/>
                        <a:cs typeface="Times New Roman"/>
                      </a:endParaRPr>
                    </a:p>
                  </a:txBody>
                  <a:tcPr marL="77724" marR="77724" marT="104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9605506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14</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41001692"/>
              </p:ext>
            </p:extLst>
          </p:nvPr>
        </p:nvGraphicFramePr>
        <p:xfrm>
          <a:off x="373744" y="1197428"/>
          <a:ext cx="6945087" cy="7146140"/>
        </p:xfrm>
        <a:graphic>
          <a:graphicData uri="http://schemas.openxmlformats.org/drawingml/2006/table">
            <a:tbl>
              <a:tblPr firstRow="1" bandRow="1">
                <a:effectLst>
                  <a:innerShdw blurRad="114300">
                    <a:prstClr val="black"/>
                  </a:innerShdw>
                </a:effectLst>
                <a:tableStyleId>{5C22544A-7EE6-4342-B048-85BDC9FD1C3A}</a:tableStyleId>
              </a:tblPr>
              <a:tblGrid>
                <a:gridCol w="6322423"/>
                <a:gridCol w="622664"/>
              </a:tblGrid>
              <a:tr h="575302">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ES_tradnl" sz="1600" b="1" i="0" u="none" noProof="0" dirty="0" smtClean="0">
                          <a:solidFill>
                            <a:schemeClr val="tx1"/>
                          </a:solidFill>
                          <a:effectLst/>
                          <a:latin typeface="+mn-lt"/>
                        </a:rPr>
                        <a:t>Grado 3: </a:t>
                      </a:r>
                      <a:r>
                        <a:rPr lang="es-ES_tradnl" sz="1600" b="1" i="0" u="none" baseline="0" noProof="0" dirty="0" smtClean="0">
                          <a:solidFill>
                            <a:schemeClr val="tx1"/>
                          </a:solidFill>
                          <a:effectLst/>
                          <a:latin typeface="+mn-lt"/>
                        </a:rPr>
                        <a:t>Pre-Evaluación </a:t>
                      </a:r>
                      <a:r>
                        <a:rPr lang="es-ES_tradnl" sz="1600" b="1" i="0" u="none" noProof="0" dirty="0" smtClean="0">
                          <a:solidFill>
                            <a:schemeClr val="tx1"/>
                          </a:solidFill>
                          <a:effectLst/>
                          <a:latin typeface="+mn-lt"/>
                        </a:rPr>
                        <a:t>Trimestre </a:t>
                      </a:r>
                      <a:r>
                        <a:rPr lang="es-ES_tradnl" sz="1600" b="1" i="0" u="none" baseline="0" noProof="0" dirty="0" smtClean="0">
                          <a:solidFill>
                            <a:schemeClr val="tx1"/>
                          </a:solidFill>
                          <a:effectLst/>
                          <a:latin typeface="+mn-lt"/>
                        </a:rPr>
                        <a:t>1 </a:t>
                      </a:r>
                    </a:p>
                    <a:p>
                      <a:pPr marL="0" marR="0" indent="0" algn="ctr" defTabSz="966612" rtl="0" eaLnBrk="1" fontAlgn="auto" latinLnBrk="0" hangingPunct="1">
                        <a:lnSpc>
                          <a:spcPct val="100000"/>
                        </a:lnSpc>
                        <a:spcBef>
                          <a:spcPts val="0"/>
                        </a:spcBef>
                        <a:spcAft>
                          <a:spcPts val="0"/>
                        </a:spcAft>
                        <a:buClrTx/>
                        <a:buSzTx/>
                        <a:buFontTx/>
                        <a:buNone/>
                        <a:tabLst/>
                        <a:defRPr/>
                      </a:pPr>
                      <a:r>
                        <a:rPr lang="es-ES_tradnl" sz="1600" b="1" i="0" u="none" baseline="0" noProof="0" dirty="0" smtClean="0">
                          <a:solidFill>
                            <a:schemeClr val="tx1"/>
                          </a:solidFill>
                          <a:effectLst/>
                          <a:latin typeface="+mn-lt"/>
                        </a:rPr>
                        <a:t>Clave para las Respuestas de Selección Múltiple</a:t>
                      </a:r>
                    </a:p>
                  </a:txBody>
                  <a:tcPr marL="95794" marR="95794" marT="47227" marB="47227" anchor="ctr">
                    <a:solidFill>
                      <a:schemeClr val="bg1"/>
                    </a:solidFill>
                  </a:tcPr>
                </a:tc>
                <a:tc>
                  <a:txBody>
                    <a:bodyPr/>
                    <a:lstStyle/>
                    <a:p>
                      <a:pPr algn="ctr"/>
                      <a:endParaRPr lang="en-US" sz="1200" b="1" dirty="0">
                        <a:solidFill>
                          <a:schemeClr val="tx1"/>
                        </a:solidFill>
                        <a:effectLst>
                          <a:outerShdw blurRad="38100" dist="38100" dir="2700000" algn="tl">
                            <a:srgbClr val="000000">
                              <a:alpha val="43137"/>
                            </a:srgbClr>
                          </a:outerShdw>
                        </a:effectLst>
                        <a:latin typeface="+mn-lt"/>
                      </a:endParaRPr>
                    </a:p>
                  </a:txBody>
                  <a:tcPr marL="95794" marR="95794" marT="47227" marB="47227" anchor="ctr">
                    <a:solidFill>
                      <a:schemeClr val="bg1"/>
                    </a:solidFill>
                  </a:tcPr>
                </a:tc>
              </a:tr>
              <a:tr h="314842">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200" b="1" u="sng" noProof="0" dirty="0" smtClean="0">
                          <a:solidFill>
                            <a:schemeClr val="tx1"/>
                          </a:solidFill>
                          <a:effectLst>
                            <a:outerShdw blurRad="38100" dist="38100" dir="2700000" algn="tl">
                              <a:srgbClr val="000000">
                                <a:alpha val="43137"/>
                              </a:srgbClr>
                            </a:outerShdw>
                          </a:effectLst>
                          <a:latin typeface="+mn-lt"/>
                        </a:rPr>
                        <a:t>Pregunta</a:t>
                      </a:r>
                      <a:r>
                        <a:rPr lang="es-ES_tradnl" sz="1200" b="1" u="sng" baseline="0" noProof="0" dirty="0" smtClean="0">
                          <a:solidFill>
                            <a:schemeClr val="tx1"/>
                          </a:solidFill>
                          <a:effectLst>
                            <a:outerShdw blurRad="38100" dist="38100" dir="2700000" algn="tl">
                              <a:srgbClr val="000000">
                                <a:alpha val="43137"/>
                              </a:srgbClr>
                            </a:outerShdw>
                          </a:effectLst>
                          <a:latin typeface="+mn-lt"/>
                        </a:rPr>
                        <a:t> </a:t>
                      </a:r>
                      <a:r>
                        <a:rPr lang="es-ES_tradnl" sz="1200" b="1" u="sng" noProof="0" dirty="0" smtClean="0">
                          <a:solidFill>
                            <a:schemeClr val="tx1"/>
                          </a:solidFill>
                          <a:effectLst>
                            <a:outerShdw blurRad="38100" dist="38100" dir="2700000" algn="tl">
                              <a:srgbClr val="000000">
                                <a:alpha val="43137"/>
                              </a:srgbClr>
                            </a:outerShdw>
                          </a:effectLst>
                          <a:latin typeface="+mn-lt"/>
                        </a:rPr>
                        <a:t>1</a:t>
                      </a:r>
                      <a:r>
                        <a:rPr lang="es-ES_tradnl" sz="1200" b="1" u="none" noProof="0" dirty="0" smtClean="0">
                          <a:solidFill>
                            <a:schemeClr val="tx1"/>
                          </a:solidFill>
                          <a:effectLst>
                            <a:outerShdw blurRad="38100" dist="38100" dir="2700000" algn="tl">
                              <a:srgbClr val="000000">
                                <a:alpha val="43137"/>
                              </a:srgbClr>
                            </a:outerShdw>
                          </a:effectLst>
                          <a:latin typeface="+mn-lt"/>
                        </a:rPr>
                        <a:t>   </a:t>
                      </a:r>
                      <a:r>
                        <a:rPr lang="es-419" sz="1200" b="0" i="0" u="none" noProof="0" dirty="0" smtClean="0">
                          <a:solidFill>
                            <a:schemeClr val="tx1"/>
                          </a:solidFill>
                          <a:effectLst/>
                          <a:latin typeface="+mn-lt"/>
                        </a:rPr>
                        <a:t>¿De dónde la mosca sacó la idea de que quería brillar? </a:t>
                      </a:r>
                      <a:r>
                        <a:rPr lang="es-ES_tradnl" sz="1200" b="0" i="0" u="none" noProof="0" dirty="0" smtClean="0">
                          <a:solidFill>
                            <a:schemeClr val="tx1"/>
                          </a:solidFill>
                          <a:effectLst/>
                          <a:latin typeface="+mn-lt"/>
                        </a:rPr>
                        <a:t>RL.3.1  DOK-1</a:t>
                      </a:r>
                      <a:r>
                        <a:rPr lang="es-ES_tradnl" sz="1200" b="0" i="0" u="none" baseline="0" noProof="0" dirty="0" smtClean="0">
                          <a:solidFill>
                            <a:schemeClr val="tx1"/>
                          </a:solidFill>
                          <a:effectLst/>
                          <a:latin typeface="+mn-lt"/>
                        </a:rPr>
                        <a:t> </a:t>
                      </a:r>
                      <a:r>
                        <a:rPr lang="es-ES_tradnl" sz="1200" b="0" i="0" u="none" noProof="0" dirty="0" smtClean="0">
                          <a:solidFill>
                            <a:schemeClr val="tx1"/>
                          </a:solidFill>
                          <a:effectLst/>
                          <a:latin typeface="+mn-lt"/>
                        </a:rPr>
                        <a:t>Cf</a:t>
                      </a:r>
                    </a:p>
                  </a:txBody>
                  <a:tcPr marL="95794" marR="95794" marT="47227" marB="4722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A</a:t>
                      </a:r>
                      <a:endParaRPr lang="en-US" sz="1200" b="1" dirty="0">
                        <a:solidFill>
                          <a:schemeClr val="tx1"/>
                        </a:solidFill>
                        <a:effectLst>
                          <a:outerShdw blurRad="38100" dist="38100" dir="2700000" algn="tl">
                            <a:srgbClr val="000000">
                              <a:alpha val="43137"/>
                            </a:srgbClr>
                          </a:outerShdw>
                        </a:effectLst>
                        <a:latin typeface="+mn-lt"/>
                      </a:endParaRPr>
                    </a:p>
                  </a:txBody>
                  <a:tcPr marL="95794" marR="95794" marT="47227" marB="47227" anchor="ctr">
                    <a:solidFill>
                      <a:schemeClr val="bg1">
                        <a:lumMod val="85000"/>
                      </a:schemeClr>
                    </a:solidFill>
                  </a:tcPr>
                </a:tc>
              </a:tr>
              <a:tr h="283358">
                <a:tc>
                  <a:txBody>
                    <a:bodyPr/>
                    <a:lstStyle/>
                    <a:p>
                      <a:pPr marL="796925" marR="0" lvl="0" indent="-796925" algn="l" defTabSz="1018809" rtl="0" eaLnBrk="1" fontAlgn="auto" latinLnBrk="0" hangingPunct="1">
                        <a:lnSpc>
                          <a:spcPct val="100000"/>
                        </a:lnSpc>
                        <a:spcBef>
                          <a:spcPts val="0"/>
                        </a:spcBef>
                        <a:spcAft>
                          <a:spcPts val="0"/>
                        </a:spcAft>
                        <a:buClrTx/>
                        <a:buSzTx/>
                        <a:buFontTx/>
                        <a:buNone/>
                        <a:tabLst/>
                        <a:defRPr sz="1800"/>
                      </a:pPr>
                      <a:r>
                        <a:rPr lang="es-ES_tradnl" sz="1200" b="1" u="sng" noProof="0" dirty="0" smtClean="0">
                          <a:solidFill>
                            <a:schemeClr val="tx1"/>
                          </a:solidFill>
                          <a:effectLst>
                            <a:outerShdw blurRad="38100" dist="38100" dir="2700000" algn="tl">
                              <a:srgbClr val="000000">
                                <a:alpha val="43137"/>
                              </a:srgbClr>
                            </a:outerShdw>
                          </a:effectLst>
                          <a:latin typeface="+mn-lt"/>
                        </a:rPr>
                        <a:t>Pregunta</a:t>
                      </a:r>
                      <a:r>
                        <a:rPr lang="es-ES_tradnl" sz="1200" b="1" u="sng" baseline="0" noProof="0" dirty="0" smtClean="0">
                          <a:solidFill>
                            <a:schemeClr val="tx1"/>
                          </a:solidFill>
                          <a:effectLst>
                            <a:outerShdw blurRad="38100" dist="38100" dir="2700000" algn="tl">
                              <a:srgbClr val="000000">
                                <a:alpha val="43137"/>
                              </a:srgbClr>
                            </a:outerShdw>
                          </a:effectLst>
                          <a:latin typeface="+mn-lt"/>
                        </a:rPr>
                        <a:t> </a:t>
                      </a:r>
                      <a:r>
                        <a:rPr lang="es-ES_tradnl" sz="1200" b="1" u="sng" noProof="0" dirty="0" smtClean="0">
                          <a:solidFill>
                            <a:schemeClr val="tx1"/>
                          </a:solidFill>
                          <a:effectLst>
                            <a:outerShdw blurRad="38100" dist="38100" dir="2700000" algn="tl">
                              <a:srgbClr val="000000">
                                <a:alpha val="43137"/>
                              </a:srgbClr>
                            </a:outerShdw>
                          </a:effectLst>
                          <a:latin typeface="+mn-lt"/>
                        </a:rPr>
                        <a:t>2</a:t>
                      </a:r>
                      <a:r>
                        <a:rPr lang="es-ES_tradnl" sz="1200" b="0" u="none" noProof="0" dirty="0" smtClean="0">
                          <a:solidFill>
                            <a:schemeClr val="tx1"/>
                          </a:solidFill>
                          <a:effectLst>
                            <a:outerShdw blurRad="38100" dist="38100" dir="2700000" algn="tl">
                              <a:srgbClr val="000000">
                                <a:alpha val="43137"/>
                              </a:srgbClr>
                            </a:outerShdw>
                          </a:effectLst>
                          <a:latin typeface="+mn-lt"/>
                        </a:rPr>
                        <a:t>   </a:t>
                      </a:r>
                      <a:r>
                        <a:rPr lang="es-419" sz="1200" b="0" u="none" noProof="0" dirty="0" smtClean="0">
                          <a:latin typeface="+mn-lt"/>
                          <a:sym typeface="Helvetica"/>
                        </a:rPr>
                        <a:t>¿Cuál de las siguientes declaraciones no fue dicha por la luna a la mosca? </a:t>
                      </a:r>
                      <a:r>
                        <a:rPr lang="es-ES_tradnl" sz="1200" i="0" noProof="0" dirty="0" smtClean="0">
                          <a:latin typeface="+mn-lt"/>
                          <a:sym typeface="Helvetica"/>
                        </a:rPr>
                        <a:t>RL.3.1 DOK-2</a:t>
                      </a:r>
                      <a:r>
                        <a:rPr lang="es-ES_tradnl" sz="1200" i="0" baseline="0" noProof="0" dirty="0" smtClean="0">
                          <a:latin typeface="+mn-lt"/>
                          <a:sym typeface="Helvetica"/>
                        </a:rPr>
                        <a:t> Cl</a:t>
                      </a:r>
                      <a:endParaRPr lang="es-ES_tradnl" sz="1200" i="0" noProof="0" dirty="0" smtClean="0">
                        <a:latin typeface="+mn-lt"/>
                        <a:sym typeface="Helvetica"/>
                      </a:endParaRPr>
                    </a:p>
                  </a:txBody>
                  <a:tcPr marL="95794" marR="95794" marT="47227" marB="4722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D</a:t>
                      </a:r>
                      <a:endParaRPr lang="en-US" sz="1200" b="1" dirty="0">
                        <a:solidFill>
                          <a:schemeClr val="tx1"/>
                        </a:solidFill>
                        <a:effectLst>
                          <a:outerShdw blurRad="38100" dist="38100" dir="2700000" algn="tl">
                            <a:srgbClr val="000000">
                              <a:alpha val="43137"/>
                            </a:srgbClr>
                          </a:outerShdw>
                        </a:effectLst>
                        <a:latin typeface="+mn-lt"/>
                      </a:endParaRPr>
                    </a:p>
                  </a:txBody>
                  <a:tcPr marL="95794" marR="95794" marT="47227" marB="47227" anchor="ctr">
                    <a:solidFill>
                      <a:schemeClr val="bg2"/>
                    </a:solidFill>
                  </a:tcPr>
                </a:tc>
              </a:tr>
              <a:tr h="283358">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200" b="1" u="sng" noProof="0" dirty="0" smtClean="0">
                          <a:solidFill>
                            <a:schemeClr val="tx1"/>
                          </a:solidFill>
                          <a:effectLst>
                            <a:outerShdw blurRad="38100" dist="38100" dir="2700000" algn="tl">
                              <a:srgbClr val="000000">
                                <a:alpha val="43137"/>
                              </a:srgbClr>
                            </a:outerShdw>
                          </a:effectLst>
                          <a:latin typeface="+mn-lt"/>
                        </a:rPr>
                        <a:t>Pregunta</a:t>
                      </a:r>
                      <a:r>
                        <a:rPr lang="es-ES_tradnl" sz="1200" b="1" u="sng" baseline="0" noProof="0" dirty="0" smtClean="0">
                          <a:solidFill>
                            <a:schemeClr val="tx1"/>
                          </a:solidFill>
                          <a:effectLst>
                            <a:outerShdw blurRad="38100" dist="38100" dir="2700000" algn="tl">
                              <a:srgbClr val="000000">
                                <a:alpha val="43137"/>
                              </a:srgbClr>
                            </a:outerShdw>
                          </a:effectLst>
                          <a:latin typeface="+mn-lt"/>
                        </a:rPr>
                        <a:t> </a:t>
                      </a:r>
                      <a:r>
                        <a:rPr lang="es-ES_tradnl" sz="1200" b="1" u="sng" noProof="0" dirty="0" smtClean="0">
                          <a:solidFill>
                            <a:schemeClr val="tx1"/>
                          </a:solidFill>
                          <a:effectLst>
                            <a:outerShdw blurRad="38100" dist="38100" dir="2700000" algn="tl">
                              <a:srgbClr val="000000">
                                <a:alpha val="43137"/>
                              </a:srgbClr>
                            </a:outerShdw>
                          </a:effectLst>
                          <a:latin typeface="+mn-lt"/>
                        </a:rPr>
                        <a:t>3</a:t>
                      </a:r>
                      <a:r>
                        <a:rPr lang="es-ES_tradnl" sz="1200" b="1" u="none" noProof="0" dirty="0" smtClean="0">
                          <a:solidFill>
                            <a:schemeClr val="tx1"/>
                          </a:solidFill>
                          <a:effectLst>
                            <a:outerShdw blurRad="38100" dist="38100" dir="2700000" algn="tl">
                              <a:srgbClr val="000000">
                                <a:alpha val="43137"/>
                              </a:srgbClr>
                            </a:outerShdw>
                          </a:effectLst>
                          <a:latin typeface="+mn-lt"/>
                        </a:rPr>
                        <a:t>   </a:t>
                      </a:r>
                      <a:r>
                        <a:rPr lang="es-ES_tradnl" sz="1200" b="0" noProof="0" dirty="0" smtClean="0">
                          <a:latin typeface="+mn-lt"/>
                          <a:sym typeface="Helvetica"/>
                        </a:rPr>
                        <a:t>¿Por qué la madre del ratón no quería que brillara? RL.3.2</a:t>
                      </a:r>
                      <a:r>
                        <a:rPr lang="es-ES_tradnl" sz="1200" b="0" baseline="0" noProof="0" dirty="0" smtClean="0">
                          <a:latin typeface="+mn-lt"/>
                          <a:sym typeface="Helvetica"/>
                        </a:rPr>
                        <a:t> DOK-1 </a:t>
                      </a:r>
                      <a:r>
                        <a:rPr lang="es-ES_tradnl" sz="1200" b="0" u="none" baseline="0" noProof="0" dirty="0" err="1" smtClean="0">
                          <a:latin typeface="+mn-lt"/>
                          <a:sym typeface="Helvetica"/>
                        </a:rPr>
                        <a:t>Cf</a:t>
                      </a:r>
                      <a:endParaRPr lang="es-ES_tradnl" sz="1200" b="0" u="none" noProof="0" dirty="0" smtClean="0">
                        <a:solidFill>
                          <a:schemeClr val="tx1"/>
                        </a:solidFill>
                        <a:latin typeface="+mn-lt"/>
                        <a:cs typeface="Helvetica" pitchFamily="34" charset="0"/>
                      </a:endParaRPr>
                    </a:p>
                  </a:txBody>
                  <a:tcPr marL="95794" marR="95794" marT="47227" marB="4722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B</a:t>
                      </a:r>
                      <a:endParaRPr lang="en-US" sz="1200" b="1" dirty="0">
                        <a:solidFill>
                          <a:schemeClr val="tx1"/>
                        </a:solidFill>
                        <a:effectLst>
                          <a:outerShdw blurRad="38100" dist="38100" dir="2700000" algn="tl">
                            <a:srgbClr val="000000">
                              <a:alpha val="43137"/>
                            </a:srgbClr>
                          </a:outerShdw>
                        </a:effectLst>
                        <a:latin typeface="+mn-lt"/>
                      </a:endParaRPr>
                    </a:p>
                  </a:txBody>
                  <a:tcPr marL="95794" marR="95794" marT="47227" marB="47227" anchor="ctr">
                    <a:solidFill>
                      <a:schemeClr val="bg1">
                        <a:lumMod val="85000"/>
                      </a:schemeClr>
                    </a:solidFill>
                  </a:tcPr>
                </a:tc>
              </a:tr>
              <a:tr h="283358">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a:pPr>
                      <a:r>
                        <a:rPr lang="es-ES_tradnl" sz="1200" b="1" u="sng" noProof="0" dirty="0" smtClean="0">
                          <a:solidFill>
                            <a:schemeClr val="tx1"/>
                          </a:solidFill>
                          <a:effectLst>
                            <a:outerShdw blurRad="38100" dist="38100" dir="2700000" algn="tl">
                              <a:srgbClr val="000000">
                                <a:alpha val="43137"/>
                              </a:srgbClr>
                            </a:outerShdw>
                          </a:effectLst>
                          <a:latin typeface="+mn-lt"/>
                        </a:rPr>
                        <a:t>Pregunta</a:t>
                      </a:r>
                      <a:r>
                        <a:rPr lang="es-ES_tradnl" sz="1200" b="1" u="sng" baseline="0" noProof="0" dirty="0" smtClean="0">
                          <a:solidFill>
                            <a:schemeClr val="tx1"/>
                          </a:solidFill>
                          <a:effectLst>
                            <a:outerShdw blurRad="38100" dist="38100" dir="2700000" algn="tl">
                              <a:srgbClr val="000000">
                                <a:alpha val="43137"/>
                              </a:srgbClr>
                            </a:outerShdw>
                          </a:effectLst>
                          <a:latin typeface="+mn-lt"/>
                        </a:rPr>
                        <a:t> </a:t>
                      </a:r>
                      <a:r>
                        <a:rPr lang="es-ES_tradnl" sz="1200" b="1" u="sng" noProof="0" dirty="0" smtClean="0">
                          <a:solidFill>
                            <a:schemeClr val="tx1"/>
                          </a:solidFill>
                          <a:effectLst>
                            <a:outerShdw blurRad="38100" dist="38100" dir="2700000" algn="tl">
                              <a:srgbClr val="000000">
                                <a:alpha val="43137"/>
                              </a:srgbClr>
                            </a:outerShdw>
                          </a:effectLst>
                          <a:latin typeface="+mn-lt"/>
                        </a:rPr>
                        <a:t>4</a:t>
                      </a:r>
                      <a:r>
                        <a:rPr lang="es-ES_tradnl" sz="1200" b="0" u="none" noProof="0" dirty="0" smtClean="0">
                          <a:solidFill>
                            <a:schemeClr val="tx1"/>
                          </a:solidFill>
                          <a:effectLst>
                            <a:outerShdw blurRad="38100" dist="38100" dir="2700000" algn="tl">
                              <a:srgbClr val="000000">
                                <a:alpha val="43137"/>
                              </a:srgbClr>
                            </a:outerShdw>
                          </a:effectLst>
                          <a:latin typeface="+mn-lt"/>
                        </a:rPr>
                        <a:t>    </a:t>
                      </a:r>
                      <a:r>
                        <a:rPr lang="es-ES_tradnl" sz="1200" b="0" u="none" noProof="0" dirty="0" smtClean="0">
                          <a:latin typeface="+mn-lt"/>
                          <a:sym typeface="Helvetica"/>
                        </a:rPr>
                        <a:t>¿Qué oración resume mejor el último párrafo del cuento? RL.3.2</a:t>
                      </a:r>
                      <a:r>
                        <a:rPr lang="es-ES_tradnl" sz="1200" b="0" u="none" baseline="0" noProof="0" dirty="0" smtClean="0">
                          <a:latin typeface="+mn-lt"/>
                          <a:sym typeface="Helvetica"/>
                        </a:rPr>
                        <a:t> DOK-2 </a:t>
                      </a:r>
                      <a:r>
                        <a:rPr lang="es-ES_tradnl" sz="1200" b="0" u="none" baseline="0" noProof="0" dirty="0" err="1" smtClean="0">
                          <a:latin typeface="+mn-lt"/>
                          <a:sym typeface="Helvetica"/>
                        </a:rPr>
                        <a:t>Ci</a:t>
                      </a:r>
                      <a:endParaRPr lang="es-ES_tradnl" sz="1200" b="0" u="none" noProof="0" dirty="0" smtClean="0">
                        <a:solidFill>
                          <a:schemeClr val="tx1"/>
                        </a:solidFill>
                        <a:effectLst/>
                        <a:latin typeface="+mn-lt"/>
                      </a:endParaRPr>
                    </a:p>
                  </a:txBody>
                  <a:tcPr marL="95794" marR="95794" marT="47227" marB="4722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A</a:t>
                      </a:r>
                      <a:endParaRPr lang="en-US" sz="1200" b="1" dirty="0">
                        <a:solidFill>
                          <a:schemeClr val="tx1"/>
                        </a:solidFill>
                        <a:effectLst>
                          <a:outerShdw blurRad="38100" dist="38100" dir="2700000" algn="tl">
                            <a:srgbClr val="000000">
                              <a:alpha val="43137"/>
                            </a:srgbClr>
                          </a:outerShdw>
                        </a:effectLst>
                        <a:latin typeface="+mn-lt"/>
                      </a:endParaRPr>
                    </a:p>
                  </a:txBody>
                  <a:tcPr marL="95794" marR="95794" marT="47227" marB="47227" anchor="ctr">
                    <a:solidFill>
                      <a:schemeClr val="bg2"/>
                    </a:solidFill>
                  </a:tcPr>
                </a:tc>
              </a:tr>
              <a:tr h="283358">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a:pPr>
                      <a:r>
                        <a:rPr lang="es-ES_tradnl" sz="1200" b="1" u="sng" noProof="0" dirty="0" smtClean="0">
                          <a:solidFill>
                            <a:schemeClr val="tx1"/>
                          </a:solidFill>
                          <a:effectLst>
                            <a:outerShdw blurRad="38100" dist="38100" dir="2700000" algn="tl">
                              <a:srgbClr val="000000">
                                <a:alpha val="43137"/>
                              </a:srgbClr>
                            </a:outerShdw>
                          </a:effectLst>
                          <a:latin typeface="+mn-lt"/>
                        </a:rPr>
                        <a:t>Pregunta</a:t>
                      </a:r>
                      <a:r>
                        <a:rPr lang="es-ES_tradnl" sz="1200" b="1" u="sng" baseline="0" noProof="0" dirty="0" smtClean="0">
                          <a:solidFill>
                            <a:schemeClr val="tx1"/>
                          </a:solidFill>
                          <a:effectLst>
                            <a:outerShdw blurRad="38100" dist="38100" dir="2700000" algn="tl">
                              <a:srgbClr val="000000">
                                <a:alpha val="43137"/>
                              </a:srgbClr>
                            </a:outerShdw>
                          </a:effectLst>
                          <a:latin typeface="+mn-lt"/>
                        </a:rPr>
                        <a:t> </a:t>
                      </a:r>
                      <a:r>
                        <a:rPr lang="es-ES_tradnl" sz="1200" b="1" u="sng" noProof="0" dirty="0" smtClean="0">
                          <a:solidFill>
                            <a:schemeClr val="tx1"/>
                          </a:solidFill>
                          <a:effectLst>
                            <a:outerShdw blurRad="38100" dist="38100" dir="2700000" algn="tl">
                              <a:srgbClr val="000000">
                                <a:alpha val="43137"/>
                              </a:srgbClr>
                            </a:outerShdw>
                          </a:effectLst>
                          <a:latin typeface="+mn-lt"/>
                        </a:rPr>
                        <a:t>5</a:t>
                      </a:r>
                      <a:r>
                        <a:rPr lang="es-ES_tradnl" sz="1200" b="0" u="none" noProof="0" dirty="0" smtClean="0">
                          <a:solidFill>
                            <a:schemeClr val="tx1"/>
                          </a:solidFill>
                          <a:effectLst>
                            <a:outerShdw blurRad="38100" dist="38100" dir="2700000" algn="tl">
                              <a:srgbClr val="000000">
                                <a:alpha val="43137"/>
                              </a:srgbClr>
                            </a:outerShdw>
                          </a:effectLst>
                          <a:latin typeface="+mn-lt"/>
                        </a:rPr>
                        <a:t>    </a:t>
                      </a:r>
                      <a:r>
                        <a:rPr lang="es-419" sz="1200" b="0" u="none" noProof="0" dirty="0" smtClean="0">
                          <a:latin typeface="+mn-lt"/>
                          <a:sym typeface="Helvetica"/>
                        </a:rPr>
                        <a:t>¿Qué predices que pasará en la noche con la mosca y  la luna? </a:t>
                      </a:r>
                      <a:r>
                        <a:rPr lang="es-ES_tradnl" sz="1200" b="0" noProof="0" dirty="0" smtClean="0">
                          <a:latin typeface="+mn-lt"/>
                          <a:sym typeface="Helvetica"/>
                        </a:rPr>
                        <a:t>RL.3.3 DOK-2 </a:t>
                      </a:r>
                      <a:r>
                        <a:rPr lang="es-ES_tradnl" sz="1200" b="0" noProof="0" dirty="0" err="1" smtClean="0">
                          <a:latin typeface="+mn-lt"/>
                          <a:sym typeface="Helvetica"/>
                        </a:rPr>
                        <a:t>Cj</a:t>
                      </a:r>
                      <a:endParaRPr lang="es-ES_tradnl" sz="1200" b="0" u="none" noProof="0" dirty="0" smtClean="0">
                        <a:solidFill>
                          <a:schemeClr val="tx1"/>
                        </a:solidFill>
                        <a:effectLst/>
                        <a:latin typeface="+mn-lt"/>
                      </a:endParaRPr>
                    </a:p>
                  </a:txBody>
                  <a:tcPr marL="95794" marR="95794" marT="47227" marB="4722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C</a:t>
                      </a:r>
                      <a:endParaRPr lang="en-US" sz="1200" b="1" dirty="0">
                        <a:solidFill>
                          <a:schemeClr val="tx1"/>
                        </a:solidFill>
                        <a:effectLst>
                          <a:outerShdw blurRad="38100" dist="38100" dir="2700000" algn="tl">
                            <a:srgbClr val="000000">
                              <a:alpha val="43137"/>
                            </a:srgbClr>
                          </a:outerShdw>
                        </a:effectLst>
                        <a:latin typeface="+mn-lt"/>
                      </a:endParaRPr>
                    </a:p>
                  </a:txBody>
                  <a:tcPr marL="95794" marR="95794" marT="47227" marB="47227" anchor="ctr">
                    <a:solidFill>
                      <a:schemeClr val="bg1">
                        <a:lumMod val="85000"/>
                      </a:schemeClr>
                    </a:solidFill>
                  </a:tcPr>
                </a:tc>
              </a:tr>
              <a:tr h="440063">
                <a:tc>
                  <a:txBody>
                    <a:bodyPr/>
                    <a:lstStyle/>
                    <a:p>
                      <a:pPr marL="914400" marR="0" lvl="0" indent="-914400" algn="l" defTabSz="1018809" rtl="0" eaLnBrk="1" fontAlgn="auto" latinLnBrk="0" hangingPunct="1">
                        <a:lnSpc>
                          <a:spcPct val="100000"/>
                        </a:lnSpc>
                        <a:spcBef>
                          <a:spcPts val="0"/>
                        </a:spcBef>
                        <a:spcAft>
                          <a:spcPts val="0"/>
                        </a:spcAft>
                        <a:buClrTx/>
                        <a:buSzTx/>
                        <a:buFontTx/>
                        <a:buNone/>
                        <a:tabLst/>
                        <a:defRPr sz="1800"/>
                      </a:pPr>
                      <a:r>
                        <a:rPr lang="es-ES_tradnl" sz="1200" b="1" u="sng" noProof="0" dirty="0" smtClean="0">
                          <a:solidFill>
                            <a:schemeClr val="tx1"/>
                          </a:solidFill>
                          <a:effectLst>
                            <a:outerShdw blurRad="38100" dist="38100" dir="2700000" algn="tl">
                              <a:srgbClr val="000000">
                                <a:alpha val="43137"/>
                              </a:srgbClr>
                            </a:outerShdw>
                          </a:effectLst>
                          <a:latin typeface="+mn-lt"/>
                        </a:rPr>
                        <a:t>Pregunta</a:t>
                      </a:r>
                      <a:r>
                        <a:rPr lang="es-ES_tradnl" sz="1200" b="1" u="sng" baseline="0" noProof="0" dirty="0" smtClean="0">
                          <a:solidFill>
                            <a:schemeClr val="tx1"/>
                          </a:solidFill>
                          <a:effectLst>
                            <a:outerShdw blurRad="38100" dist="38100" dir="2700000" algn="tl">
                              <a:srgbClr val="000000">
                                <a:alpha val="43137"/>
                              </a:srgbClr>
                            </a:outerShdw>
                          </a:effectLst>
                          <a:latin typeface="+mn-lt"/>
                        </a:rPr>
                        <a:t> </a:t>
                      </a:r>
                      <a:r>
                        <a:rPr lang="es-ES_tradnl" sz="1200" b="1" u="sng" noProof="0" dirty="0" smtClean="0">
                          <a:solidFill>
                            <a:schemeClr val="tx1"/>
                          </a:solidFill>
                          <a:effectLst>
                            <a:outerShdw blurRad="38100" dist="38100" dir="2700000" algn="tl">
                              <a:srgbClr val="000000">
                                <a:alpha val="43137"/>
                              </a:srgbClr>
                            </a:outerShdw>
                          </a:effectLst>
                          <a:latin typeface="+mn-lt"/>
                        </a:rPr>
                        <a:t>6</a:t>
                      </a:r>
                      <a:r>
                        <a:rPr lang="es-ES_tradnl" sz="1200" b="0" u="none" noProof="0" dirty="0" smtClean="0">
                          <a:solidFill>
                            <a:schemeClr val="tx1"/>
                          </a:solidFill>
                          <a:effectLst>
                            <a:outerShdw blurRad="38100" dist="38100" dir="2700000" algn="tl">
                              <a:srgbClr val="000000">
                                <a:alpha val="43137"/>
                              </a:srgbClr>
                            </a:outerShdw>
                          </a:effectLst>
                          <a:latin typeface="+mn-lt"/>
                        </a:rPr>
                        <a:t>    </a:t>
                      </a:r>
                      <a:r>
                        <a:rPr lang="es-419" sz="1200" b="0" u="none" noProof="0" dirty="0" smtClean="0">
                          <a:latin typeface="+mn-lt"/>
                          <a:sym typeface="Helvetica"/>
                        </a:rPr>
                        <a:t>¿Por qué la polilla y el ratón no podían ver a la mosca hasta que aprendió cómo brillar? </a:t>
                      </a:r>
                      <a:r>
                        <a:rPr lang="es-ES_tradnl" sz="1200" b="0" noProof="0" dirty="0" smtClean="0">
                          <a:latin typeface="+mn-lt"/>
                          <a:sym typeface="Helvetica"/>
                        </a:rPr>
                        <a:t>RL.3.3</a:t>
                      </a:r>
                      <a:r>
                        <a:rPr lang="es-ES_tradnl" sz="1200" b="0" baseline="0" noProof="0" dirty="0" smtClean="0">
                          <a:latin typeface="+mn-lt"/>
                          <a:sym typeface="Helvetica"/>
                        </a:rPr>
                        <a:t>   DOK-3 Cu</a:t>
                      </a:r>
                      <a:endParaRPr lang="es-ES_tradnl" sz="1200" b="0" u="none" noProof="0" dirty="0" smtClean="0">
                        <a:solidFill>
                          <a:schemeClr val="tx1"/>
                        </a:solidFill>
                        <a:effectLst/>
                        <a:latin typeface="+mn-lt"/>
                      </a:endParaRPr>
                    </a:p>
                  </a:txBody>
                  <a:tcPr marL="95794" marR="95794" marT="47227" marB="4722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B</a:t>
                      </a:r>
                      <a:endParaRPr lang="en-US" sz="1200" b="1" dirty="0">
                        <a:solidFill>
                          <a:schemeClr val="tx1"/>
                        </a:solidFill>
                        <a:effectLst>
                          <a:outerShdw blurRad="38100" dist="38100" dir="2700000" algn="tl">
                            <a:srgbClr val="000000">
                              <a:alpha val="43137"/>
                            </a:srgbClr>
                          </a:outerShdw>
                        </a:effectLst>
                        <a:latin typeface="+mn-lt"/>
                      </a:endParaRPr>
                    </a:p>
                  </a:txBody>
                  <a:tcPr marL="95794" marR="95794" marT="47227" marB="47227" anchor="ctr">
                    <a:solidFill>
                      <a:schemeClr val="bg2"/>
                    </a:solidFill>
                  </a:tcPr>
                </a:tc>
              </a:tr>
              <a:tr h="283358">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200" b="1" u="sng" noProof="0" dirty="0" smtClean="0">
                          <a:solidFill>
                            <a:schemeClr val="tx1"/>
                          </a:solidFill>
                          <a:effectLst>
                            <a:outerShdw blurRad="38100" dist="38100" dir="2700000" algn="tl">
                              <a:srgbClr val="000000">
                                <a:alpha val="43137"/>
                              </a:srgbClr>
                            </a:outerShdw>
                          </a:effectLst>
                          <a:latin typeface="+mn-lt"/>
                        </a:rPr>
                        <a:t>Pregunta</a:t>
                      </a:r>
                      <a:r>
                        <a:rPr lang="es-ES_tradnl" sz="1200" b="1" u="sng" baseline="0" noProof="0" dirty="0" smtClean="0">
                          <a:solidFill>
                            <a:schemeClr val="tx1"/>
                          </a:solidFill>
                          <a:effectLst>
                            <a:outerShdw blurRad="38100" dist="38100" dir="2700000" algn="tl">
                              <a:srgbClr val="000000">
                                <a:alpha val="43137"/>
                              </a:srgbClr>
                            </a:outerShdw>
                          </a:effectLst>
                          <a:latin typeface="+mn-lt"/>
                        </a:rPr>
                        <a:t> </a:t>
                      </a:r>
                      <a:r>
                        <a:rPr lang="es-ES_tradnl" sz="1200" b="1" u="sng" noProof="0" dirty="0" smtClean="0">
                          <a:solidFill>
                            <a:schemeClr val="tx1"/>
                          </a:solidFill>
                          <a:effectLst>
                            <a:outerShdw blurRad="38100" dist="38100" dir="2700000" algn="tl">
                              <a:srgbClr val="000000">
                                <a:alpha val="43137"/>
                              </a:srgbClr>
                            </a:outerShdw>
                          </a:effectLst>
                          <a:latin typeface="+mn-lt"/>
                        </a:rPr>
                        <a:t>7</a:t>
                      </a:r>
                      <a:r>
                        <a:rPr lang="es-ES_tradnl" sz="1200" b="1" u="none" noProof="0" dirty="0" smtClean="0">
                          <a:solidFill>
                            <a:schemeClr val="tx1"/>
                          </a:solidFill>
                          <a:effectLst>
                            <a:outerShdw blurRad="38100" dist="38100" dir="2700000" algn="tl">
                              <a:srgbClr val="000000">
                                <a:alpha val="43137"/>
                              </a:srgbClr>
                            </a:outerShdw>
                          </a:effectLst>
                          <a:latin typeface="+mn-lt"/>
                        </a:rPr>
                        <a:t>                                            </a:t>
                      </a:r>
                      <a:r>
                        <a:rPr lang="es-ES_tradnl" sz="1200" b="1" u="sng" noProof="0" dirty="0" smtClean="0">
                          <a:solidFill>
                            <a:schemeClr val="tx1"/>
                          </a:solidFill>
                          <a:effectLst>
                            <a:outerShdw blurRad="38100" dist="38100" dir="2700000" algn="tl">
                              <a:srgbClr val="000000">
                                <a:alpha val="43137"/>
                              </a:srgbClr>
                            </a:outerShdw>
                          </a:effectLst>
                        </a:rPr>
                        <a:t>Respuesta construida Texto literario</a:t>
                      </a:r>
                      <a:endParaRPr lang="es-ES_tradnl" sz="1200" b="0" u="sng" noProof="0" dirty="0" smtClean="0">
                        <a:solidFill>
                          <a:schemeClr val="tx1"/>
                        </a:solidFill>
                        <a:effectLst>
                          <a:outerShdw blurRad="38100" dist="38100" dir="2700000" algn="tl">
                            <a:srgbClr val="000000">
                              <a:alpha val="43137"/>
                            </a:srgbClr>
                          </a:outerShdw>
                        </a:effectLst>
                        <a:latin typeface="+mn-lt"/>
                      </a:endParaRPr>
                    </a:p>
                  </a:txBody>
                  <a:tcPr marL="95794" marR="95794" marT="47227" marB="4722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RL.3.2</a:t>
                      </a:r>
                      <a:endParaRPr lang="en-US" sz="1200" b="1" dirty="0">
                        <a:solidFill>
                          <a:schemeClr val="tx1"/>
                        </a:solidFill>
                        <a:effectLst>
                          <a:outerShdw blurRad="38100" dist="38100" dir="2700000" algn="tl">
                            <a:srgbClr val="000000">
                              <a:alpha val="43137"/>
                            </a:srgbClr>
                          </a:outerShdw>
                        </a:effectLst>
                        <a:latin typeface="+mn-lt"/>
                      </a:endParaRPr>
                    </a:p>
                  </a:txBody>
                  <a:tcPr marL="95794" marR="95794" marT="47227" marB="47227" anchor="ctr">
                    <a:solidFill>
                      <a:schemeClr val="bg1">
                        <a:lumMod val="85000"/>
                      </a:schemeClr>
                    </a:solidFill>
                  </a:tcPr>
                </a:tc>
              </a:tr>
              <a:tr h="283358">
                <a:tc>
                  <a:txBody>
                    <a:bodyPr/>
                    <a:lstStyle/>
                    <a:p>
                      <a:r>
                        <a:rPr lang="es-ES_tradnl" sz="1200" b="1" u="sng" noProof="0" dirty="0" smtClean="0">
                          <a:solidFill>
                            <a:schemeClr val="tx1"/>
                          </a:solidFill>
                          <a:effectLst>
                            <a:outerShdw blurRad="38100" dist="38100" dir="2700000" algn="tl">
                              <a:srgbClr val="000000">
                                <a:alpha val="43137"/>
                              </a:srgbClr>
                            </a:outerShdw>
                          </a:effectLst>
                          <a:latin typeface="+mn-lt"/>
                        </a:rPr>
                        <a:t>Pregunta</a:t>
                      </a:r>
                      <a:r>
                        <a:rPr lang="es-ES_tradnl" sz="1200" b="1" u="sng" baseline="0" noProof="0" dirty="0" smtClean="0">
                          <a:solidFill>
                            <a:schemeClr val="tx1"/>
                          </a:solidFill>
                          <a:effectLst>
                            <a:outerShdw blurRad="38100" dist="38100" dir="2700000" algn="tl">
                              <a:srgbClr val="000000">
                                <a:alpha val="43137"/>
                              </a:srgbClr>
                            </a:outerShdw>
                          </a:effectLst>
                          <a:latin typeface="+mn-lt"/>
                        </a:rPr>
                        <a:t> </a:t>
                      </a:r>
                      <a:r>
                        <a:rPr lang="es-ES_tradnl" sz="1200" b="1" u="sng" noProof="0" dirty="0" smtClean="0">
                          <a:solidFill>
                            <a:schemeClr val="tx1"/>
                          </a:solidFill>
                          <a:effectLst>
                            <a:outerShdw blurRad="38100" dist="38100" dir="2700000" algn="tl">
                              <a:srgbClr val="000000">
                                <a:alpha val="43137"/>
                              </a:srgbClr>
                            </a:outerShdw>
                          </a:effectLst>
                          <a:latin typeface="+mn-lt"/>
                        </a:rPr>
                        <a:t>8</a:t>
                      </a:r>
                      <a:r>
                        <a:rPr lang="es-ES_tradnl" sz="1200" b="1" u="none" noProof="0" dirty="0" smtClean="0">
                          <a:solidFill>
                            <a:schemeClr val="tx1"/>
                          </a:solidFill>
                          <a:effectLst>
                            <a:outerShdw blurRad="38100" dist="38100" dir="2700000" algn="tl">
                              <a:srgbClr val="000000">
                                <a:alpha val="43137"/>
                              </a:srgbClr>
                            </a:outerShdw>
                          </a:effectLst>
                          <a:latin typeface="+mn-lt"/>
                        </a:rPr>
                        <a:t>                                            </a:t>
                      </a:r>
                      <a:r>
                        <a:rPr lang="es-ES_tradnl" sz="1200" b="1" u="sng" noProof="0" dirty="0" smtClean="0">
                          <a:solidFill>
                            <a:schemeClr val="tx1"/>
                          </a:solidFill>
                          <a:effectLst>
                            <a:outerShdw blurRad="38100" dist="38100" dir="2700000" algn="tl">
                              <a:srgbClr val="000000">
                                <a:alpha val="43137"/>
                              </a:srgbClr>
                            </a:outerShdw>
                          </a:effectLst>
                        </a:rPr>
                        <a:t>Respuesta construida Texto literario</a:t>
                      </a:r>
                      <a:endParaRPr lang="es-ES_tradnl" sz="1200" b="1" u="sng" noProof="0" dirty="0" smtClean="0">
                        <a:solidFill>
                          <a:schemeClr val="tx1"/>
                        </a:solidFill>
                        <a:effectLst>
                          <a:outerShdw blurRad="38100" dist="38100" dir="2700000" algn="tl">
                            <a:srgbClr val="000000">
                              <a:alpha val="43137"/>
                            </a:srgbClr>
                          </a:outerShdw>
                        </a:effectLst>
                        <a:latin typeface="+mn-lt"/>
                      </a:endParaRPr>
                    </a:p>
                  </a:txBody>
                  <a:tcPr marL="95794" marR="95794" marT="47227" marB="4722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RL.3.3</a:t>
                      </a:r>
                      <a:endParaRPr lang="en-US" sz="1200" b="1" dirty="0">
                        <a:solidFill>
                          <a:schemeClr val="tx1"/>
                        </a:solidFill>
                        <a:effectLst>
                          <a:outerShdw blurRad="38100" dist="38100" dir="2700000" algn="tl">
                            <a:srgbClr val="000000">
                              <a:alpha val="43137"/>
                            </a:srgbClr>
                          </a:outerShdw>
                        </a:effectLst>
                        <a:latin typeface="+mn-lt"/>
                      </a:endParaRPr>
                    </a:p>
                  </a:txBody>
                  <a:tcPr marL="95794" marR="95794" marT="47227" marB="47227" anchor="ctr">
                    <a:solidFill>
                      <a:schemeClr val="bg2"/>
                    </a:solidFill>
                  </a:tcPr>
                </a:tc>
              </a:tr>
              <a:tr h="283358">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200" b="1" u="sng" noProof="0" dirty="0" smtClean="0">
                          <a:solidFill>
                            <a:schemeClr val="tx1"/>
                          </a:solidFill>
                          <a:effectLst>
                            <a:outerShdw blurRad="38100" dist="38100" dir="2700000" algn="tl">
                              <a:srgbClr val="000000">
                                <a:alpha val="43137"/>
                              </a:srgbClr>
                            </a:outerShdw>
                          </a:effectLst>
                          <a:latin typeface="+mn-lt"/>
                        </a:rPr>
                        <a:t>Pregunta</a:t>
                      </a:r>
                      <a:r>
                        <a:rPr lang="es-ES_tradnl" sz="1200" b="1" u="sng" baseline="0" noProof="0" dirty="0" smtClean="0">
                          <a:solidFill>
                            <a:schemeClr val="tx1"/>
                          </a:solidFill>
                          <a:effectLst>
                            <a:outerShdw blurRad="38100" dist="38100" dir="2700000" algn="tl">
                              <a:srgbClr val="000000">
                                <a:alpha val="43137"/>
                              </a:srgbClr>
                            </a:outerShdw>
                          </a:effectLst>
                          <a:latin typeface="+mn-lt"/>
                        </a:rPr>
                        <a:t> </a:t>
                      </a:r>
                      <a:r>
                        <a:rPr lang="es-ES_tradnl" sz="1200" b="1" u="sng" noProof="0" dirty="0" smtClean="0">
                          <a:solidFill>
                            <a:schemeClr val="tx1"/>
                          </a:solidFill>
                          <a:effectLst>
                            <a:outerShdw blurRad="38100" dist="38100" dir="2700000" algn="tl">
                              <a:srgbClr val="000000">
                                <a:alpha val="43137"/>
                              </a:srgbClr>
                            </a:outerShdw>
                          </a:effectLst>
                          <a:latin typeface="+mn-lt"/>
                        </a:rPr>
                        <a:t>9</a:t>
                      </a:r>
                      <a:r>
                        <a:rPr lang="es-ES_tradnl" sz="1200" b="0" u="none" noProof="0" dirty="0" smtClean="0">
                          <a:solidFill>
                            <a:schemeClr val="tx1"/>
                          </a:solidFill>
                          <a:effectLst>
                            <a:outerShdw blurRad="38100" dist="38100" dir="2700000" algn="tl">
                              <a:srgbClr val="000000">
                                <a:alpha val="43137"/>
                              </a:srgbClr>
                            </a:outerShdw>
                          </a:effectLst>
                          <a:latin typeface="+mn-lt"/>
                        </a:rPr>
                        <a:t>     </a:t>
                      </a:r>
                      <a:r>
                        <a:rPr lang="es-419" sz="1200" b="0" u="none" noProof="0" dirty="0" smtClean="0">
                          <a:latin typeface="+mn-lt"/>
                          <a:cs typeface="Helvetica" pitchFamily="34" charset="0"/>
                        </a:rPr>
                        <a:t>¿Qué determina cuán rápido vuela un insecto?</a:t>
                      </a:r>
                      <a:r>
                        <a:rPr lang="es-ES_tradnl" sz="1200" b="0" u="none" noProof="0" dirty="0" smtClean="0">
                          <a:latin typeface="+mn-lt"/>
                          <a:cs typeface="Helvetica" pitchFamily="34" charset="0"/>
                        </a:rPr>
                        <a:t> RI.3.1</a:t>
                      </a:r>
                      <a:r>
                        <a:rPr lang="es-ES_tradnl" sz="1200" b="0" u="none" baseline="0" noProof="0" dirty="0" smtClean="0">
                          <a:latin typeface="+mn-lt"/>
                          <a:cs typeface="Helvetica" pitchFamily="34" charset="0"/>
                        </a:rPr>
                        <a:t> DOK-2 Ch</a:t>
                      </a:r>
                      <a:endParaRPr lang="es-ES_tradnl" sz="1200" b="0" u="none" noProof="0" dirty="0" smtClean="0">
                        <a:solidFill>
                          <a:schemeClr val="tx1"/>
                        </a:solidFill>
                        <a:effectLst>
                          <a:outerShdw blurRad="38100" dist="38100" dir="2700000" algn="tl">
                            <a:srgbClr val="000000">
                              <a:alpha val="43137"/>
                            </a:srgbClr>
                          </a:outerShdw>
                        </a:effectLst>
                        <a:latin typeface="+mn-lt"/>
                      </a:endParaRPr>
                    </a:p>
                  </a:txBody>
                  <a:tcPr marL="95794" marR="95794" marT="47227" marB="4722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C</a:t>
                      </a:r>
                      <a:endParaRPr lang="en-US" sz="1200" b="1" dirty="0">
                        <a:solidFill>
                          <a:schemeClr val="tx1"/>
                        </a:solidFill>
                        <a:effectLst>
                          <a:outerShdw blurRad="38100" dist="38100" dir="2700000" algn="tl">
                            <a:srgbClr val="000000">
                              <a:alpha val="43137"/>
                            </a:srgbClr>
                          </a:outerShdw>
                        </a:effectLst>
                        <a:latin typeface="+mn-lt"/>
                      </a:endParaRPr>
                    </a:p>
                  </a:txBody>
                  <a:tcPr marL="95794" marR="95794" marT="47227" marB="47227" anchor="ctr">
                    <a:solidFill>
                      <a:schemeClr val="bg1">
                        <a:lumMod val="85000"/>
                      </a:schemeClr>
                    </a:solidFill>
                  </a:tcPr>
                </a:tc>
              </a:tr>
              <a:tr h="27477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200" b="1" u="sng" noProof="0" dirty="0" smtClean="0">
                          <a:solidFill>
                            <a:schemeClr val="tx1"/>
                          </a:solidFill>
                          <a:effectLst>
                            <a:outerShdw blurRad="38100" dist="38100" dir="2700000" algn="tl">
                              <a:srgbClr val="000000">
                                <a:alpha val="43137"/>
                              </a:srgbClr>
                            </a:outerShdw>
                          </a:effectLst>
                          <a:latin typeface="+mn-lt"/>
                        </a:rPr>
                        <a:t>Pregunta</a:t>
                      </a:r>
                      <a:r>
                        <a:rPr lang="es-ES_tradnl" sz="1200" b="1" u="sng" baseline="0" noProof="0" dirty="0" smtClean="0">
                          <a:solidFill>
                            <a:schemeClr val="tx1"/>
                          </a:solidFill>
                          <a:effectLst>
                            <a:outerShdw blurRad="38100" dist="38100" dir="2700000" algn="tl">
                              <a:srgbClr val="000000">
                                <a:alpha val="43137"/>
                              </a:srgbClr>
                            </a:outerShdw>
                          </a:effectLst>
                          <a:latin typeface="+mn-lt"/>
                        </a:rPr>
                        <a:t> </a:t>
                      </a:r>
                      <a:r>
                        <a:rPr lang="es-ES_tradnl" sz="1200" b="1" u="sng" noProof="0" dirty="0" smtClean="0">
                          <a:solidFill>
                            <a:schemeClr val="tx1"/>
                          </a:solidFill>
                          <a:effectLst>
                            <a:outerShdw blurRad="38100" dist="38100" dir="2700000" algn="tl">
                              <a:srgbClr val="000000">
                                <a:alpha val="43137"/>
                              </a:srgbClr>
                            </a:outerShdw>
                          </a:effectLst>
                          <a:latin typeface="+mn-lt"/>
                        </a:rPr>
                        <a:t>10</a:t>
                      </a:r>
                      <a:r>
                        <a:rPr lang="es-ES_tradnl" sz="1200" b="1" u="none" noProof="0" dirty="0" smtClean="0">
                          <a:solidFill>
                            <a:schemeClr val="tx1"/>
                          </a:solidFill>
                          <a:effectLst>
                            <a:outerShdw blurRad="38100" dist="38100" dir="2700000" algn="tl">
                              <a:srgbClr val="000000">
                                <a:alpha val="43137"/>
                              </a:srgbClr>
                            </a:outerShdw>
                          </a:effectLst>
                          <a:latin typeface="+mn-lt"/>
                        </a:rPr>
                        <a:t>   </a:t>
                      </a:r>
                      <a:r>
                        <a:rPr lang="es-419" sz="1200" b="0" noProof="0" dirty="0" smtClean="0">
                          <a:latin typeface="+mn-lt"/>
                          <a:cs typeface="Helvetica" pitchFamily="34" charset="0"/>
                        </a:rPr>
                        <a:t>¿Cómo la cubierta dura protege al escarabajo? </a:t>
                      </a:r>
                      <a:r>
                        <a:rPr lang="es-ES_tradnl" sz="1200" b="0" noProof="0" dirty="0" smtClean="0">
                          <a:latin typeface="+mn-lt"/>
                          <a:cs typeface="Helvetica" pitchFamily="34" charset="0"/>
                        </a:rPr>
                        <a:t>RI.3.1 DOK-2</a:t>
                      </a:r>
                      <a:r>
                        <a:rPr lang="es-ES_tradnl" sz="1200" b="0" baseline="0" noProof="0" dirty="0" smtClean="0">
                          <a:latin typeface="+mn-lt"/>
                          <a:cs typeface="Helvetica" pitchFamily="34" charset="0"/>
                        </a:rPr>
                        <a:t> Cl</a:t>
                      </a:r>
                      <a:endParaRPr lang="es-ES_tradnl" sz="1200" b="0" u="none" noProof="0" dirty="0" smtClean="0">
                        <a:solidFill>
                          <a:schemeClr val="tx1"/>
                        </a:solidFill>
                        <a:effectLst/>
                        <a:latin typeface="+mn-lt"/>
                      </a:endParaRPr>
                    </a:p>
                  </a:txBody>
                  <a:tcPr marL="95794" marR="95794" marT="47227" marB="4722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B</a:t>
                      </a:r>
                      <a:endParaRPr lang="en-US" sz="1200" b="1" dirty="0">
                        <a:solidFill>
                          <a:schemeClr val="tx1"/>
                        </a:solidFill>
                        <a:effectLst>
                          <a:outerShdw blurRad="38100" dist="38100" dir="2700000" algn="tl">
                            <a:srgbClr val="000000">
                              <a:alpha val="43137"/>
                            </a:srgbClr>
                          </a:outerShdw>
                        </a:effectLst>
                        <a:latin typeface="+mn-lt"/>
                      </a:endParaRPr>
                    </a:p>
                  </a:txBody>
                  <a:tcPr marL="95794" marR="95794" marT="47227" marB="47227" anchor="ctr">
                    <a:solidFill>
                      <a:schemeClr val="bg2"/>
                    </a:solidFill>
                  </a:tcPr>
                </a:tc>
              </a:tr>
              <a:tr h="274771">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ES_tradnl" sz="1200" b="1" u="sng" noProof="0" dirty="0" smtClean="0">
                          <a:solidFill>
                            <a:schemeClr val="tx1"/>
                          </a:solidFill>
                          <a:effectLst>
                            <a:outerShdw blurRad="38100" dist="38100" dir="2700000" algn="tl">
                              <a:srgbClr val="000000">
                                <a:alpha val="43137"/>
                              </a:srgbClr>
                            </a:outerShdw>
                          </a:effectLst>
                          <a:latin typeface="+mn-lt"/>
                        </a:rPr>
                        <a:t>Pregunta</a:t>
                      </a:r>
                      <a:r>
                        <a:rPr lang="es-ES_tradnl" sz="1200" b="1" u="sng" baseline="0" noProof="0" dirty="0" smtClean="0">
                          <a:solidFill>
                            <a:schemeClr val="tx1"/>
                          </a:solidFill>
                          <a:effectLst>
                            <a:outerShdw blurRad="38100" dist="38100" dir="2700000" algn="tl">
                              <a:srgbClr val="000000">
                                <a:alpha val="43137"/>
                              </a:srgbClr>
                            </a:outerShdw>
                          </a:effectLst>
                          <a:latin typeface="+mn-lt"/>
                        </a:rPr>
                        <a:t> </a:t>
                      </a:r>
                      <a:r>
                        <a:rPr lang="es-ES_tradnl" sz="1200" b="1" u="sng" noProof="0" dirty="0" smtClean="0">
                          <a:solidFill>
                            <a:schemeClr val="tx1"/>
                          </a:solidFill>
                          <a:effectLst>
                            <a:outerShdw blurRad="38100" dist="38100" dir="2700000" algn="tl">
                              <a:srgbClr val="000000">
                                <a:alpha val="43137"/>
                              </a:srgbClr>
                            </a:outerShdw>
                          </a:effectLst>
                          <a:latin typeface="+mn-lt"/>
                        </a:rPr>
                        <a:t>11</a:t>
                      </a:r>
                      <a:r>
                        <a:rPr lang="es-ES_tradnl" sz="1200" b="0" u="none" noProof="0" dirty="0" smtClean="0">
                          <a:solidFill>
                            <a:schemeClr val="tx1"/>
                          </a:solidFill>
                          <a:effectLst>
                            <a:outerShdw blurRad="38100" dist="38100" dir="2700000" algn="tl">
                              <a:srgbClr val="000000">
                                <a:alpha val="43137"/>
                              </a:srgbClr>
                            </a:outerShdw>
                          </a:effectLst>
                          <a:latin typeface="+mn-lt"/>
                        </a:rPr>
                        <a:t>   </a:t>
                      </a:r>
                      <a:r>
                        <a:rPr lang="es-419" sz="1200" b="0" u="none" noProof="0" dirty="0" smtClean="0">
                          <a:latin typeface="+mn-lt"/>
                          <a:cs typeface="Helvetica" pitchFamily="34" charset="0"/>
                        </a:rPr>
                        <a:t>¿Qué respuesta no explica cómo un insecto utiliza sus alas? </a:t>
                      </a:r>
                      <a:r>
                        <a:rPr lang="es-ES" sz="1200" b="0" u="none" noProof="0" dirty="0" smtClean="0">
                          <a:latin typeface="+mn-lt"/>
                          <a:cs typeface="Helvetica" pitchFamily="34" charset="0"/>
                        </a:rPr>
                        <a:t> </a:t>
                      </a:r>
                      <a:r>
                        <a:rPr lang="es-ES_tradnl" sz="1200" b="0" u="none" noProof="0" dirty="0" smtClean="0">
                          <a:latin typeface="+mn-lt"/>
                          <a:cs typeface="Helvetica" pitchFamily="34" charset="0"/>
                        </a:rPr>
                        <a:t>RI.3.2 DOK-1 Cf</a:t>
                      </a:r>
                      <a:endParaRPr lang="es-ES_tradnl" sz="1200" b="0" u="none" noProof="0" dirty="0" smtClean="0">
                        <a:solidFill>
                          <a:schemeClr val="tx1"/>
                        </a:solidFill>
                        <a:effectLst/>
                        <a:latin typeface="+mn-lt"/>
                      </a:endParaRPr>
                    </a:p>
                  </a:txBody>
                  <a:tcPr marL="95794" marR="95794" marT="47227" marB="4722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D</a:t>
                      </a:r>
                      <a:endParaRPr lang="en-US" sz="1200" b="1" dirty="0">
                        <a:solidFill>
                          <a:schemeClr val="tx1"/>
                        </a:solidFill>
                        <a:effectLst>
                          <a:outerShdw blurRad="38100" dist="38100" dir="2700000" algn="tl">
                            <a:srgbClr val="000000">
                              <a:alpha val="43137"/>
                            </a:srgbClr>
                          </a:outerShdw>
                        </a:effectLst>
                        <a:latin typeface="+mn-lt"/>
                      </a:endParaRPr>
                    </a:p>
                  </a:txBody>
                  <a:tcPr marL="95794" marR="95794" marT="47227" marB="47227" anchor="ctr">
                    <a:solidFill>
                      <a:schemeClr val="bg1">
                        <a:lumMod val="85000"/>
                      </a:schemeClr>
                    </a:solidFill>
                  </a:tcPr>
                </a:tc>
              </a:tr>
              <a:tr h="283358">
                <a:tc>
                  <a:txBody>
                    <a:bodyPr/>
                    <a:lstStyle/>
                    <a:p>
                      <a:pPr marL="342900" marR="0" indent="-342900" algn="l" defTabSz="1018809" rtl="0" eaLnBrk="1" fontAlgn="auto" latinLnBrk="0" hangingPunct="1">
                        <a:lnSpc>
                          <a:spcPct val="100000"/>
                        </a:lnSpc>
                        <a:spcBef>
                          <a:spcPts val="0"/>
                        </a:spcBef>
                        <a:spcAft>
                          <a:spcPts val="0"/>
                        </a:spcAft>
                        <a:buClrTx/>
                        <a:buSzTx/>
                        <a:buFontTx/>
                        <a:buNone/>
                        <a:tabLst/>
                        <a:defRPr/>
                      </a:pPr>
                      <a:r>
                        <a:rPr lang="es-ES_tradnl" sz="1200" b="1" u="sng" noProof="0" dirty="0" smtClean="0">
                          <a:solidFill>
                            <a:schemeClr val="tx1"/>
                          </a:solidFill>
                          <a:effectLst>
                            <a:outerShdw blurRad="38100" dist="38100" dir="2700000" algn="tl">
                              <a:srgbClr val="000000">
                                <a:alpha val="43137"/>
                              </a:srgbClr>
                            </a:outerShdw>
                          </a:effectLst>
                          <a:latin typeface="+mn-lt"/>
                        </a:rPr>
                        <a:t>Pregunta</a:t>
                      </a:r>
                      <a:r>
                        <a:rPr lang="es-ES_tradnl" sz="1200" b="1" u="sng" baseline="0" noProof="0" dirty="0" smtClean="0">
                          <a:solidFill>
                            <a:schemeClr val="tx1"/>
                          </a:solidFill>
                          <a:effectLst>
                            <a:outerShdw blurRad="38100" dist="38100" dir="2700000" algn="tl">
                              <a:srgbClr val="000000">
                                <a:alpha val="43137"/>
                              </a:srgbClr>
                            </a:outerShdw>
                          </a:effectLst>
                          <a:latin typeface="+mn-lt"/>
                        </a:rPr>
                        <a:t> </a:t>
                      </a:r>
                      <a:r>
                        <a:rPr lang="es-ES_tradnl" sz="1200" b="1" u="sng" noProof="0" dirty="0" smtClean="0">
                          <a:solidFill>
                            <a:schemeClr val="tx1"/>
                          </a:solidFill>
                          <a:effectLst>
                            <a:outerShdw blurRad="38100" dist="38100" dir="2700000" algn="tl">
                              <a:srgbClr val="000000">
                                <a:alpha val="43137"/>
                              </a:srgbClr>
                            </a:outerShdw>
                          </a:effectLst>
                          <a:latin typeface="+mn-lt"/>
                        </a:rPr>
                        <a:t>12</a:t>
                      </a:r>
                      <a:r>
                        <a:rPr lang="es-ES_tradnl" sz="1200" b="0" u="none" noProof="0" dirty="0" smtClean="0">
                          <a:solidFill>
                            <a:schemeClr val="tx1"/>
                          </a:solidFill>
                          <a:effectLst>
                            <a:outerShdw blurRad="38100" dist="38100" dir="2700000" algn="tl">
                              <a:srgbClr val="000000">
                                <a:alpha val="43137"/>
                              </a:srgbClr>
                            </a:outerShdw>
                          </a:effectLst>
                          <a:latin typeface="+mn-lt"/>
                        </a:rPr>
                        <a:t>   </a:t>
                      </a:r>
                      <a:r>
                        <a:rPr lang="es-419" sz="1200" b="0" noProof="0" dirty="0" smtClean="0">
                          <a:latin typeface="+mn-lt"/>
                          <a:cs typeface="Helvetica" pitchFamily="34" charset="0"/>
                        </a:rPr>
                        <a:t>¿Qué detalle podría ser añadido al párrafo tres? </a:t>
                      </a:r>
                      <a:r>
                        <a:rPr lang="es-ES_tradnl" sz="1200" b="0" noProof="0" dirty="0" smtClean="0">
                          <a:latin typeface="+mn-lt"/>
                          <a:cs typeface="Helvetica" pitchFamily="34" charset="0"/>
                        </a:rPr>
                        <a:t>RI.3.2 DOK-2</a:t>
                      </a:r>
                      <a:r>
                        <a:rPr lang="es-ES_tradnl" sz="1200" b="0" baseline="0" noProof="0" dirty="0" smtClean="0">
                          <a:latin typeface="+mn-lt"/>
                          <a:cs typeface="Helvetica" pitchFamily="34" charset="0"/>
                        </a:rPr>
                        <a:t> </a:t>
                      </a:r>
                      <a:r>
                        <a:rPr lang="es-ES_tradnl" sz="1200" b="0" baseline="0" noProof="0" dirty="0" err="1" smtClean="0">
                          <a:latin typeface="+mn-lt"/>
                          <a:cs typeface="Helvetica" pitchFamily="34" charset="0"/>
                        </a:rPr>
                        <a:t>Ck</a:t>
                      </a:r>
                      <a:endParaRPr lang="es-ES_tradnl" sz="1200" b="0" u="none" noProof="0" dirty="0" smtClean="0">
                        <a:solidFill>
                          <a:schemeClr val="tx1"/>
                        </a:solidFill>
                        <a:latin typeface="+mn-lt"/>
                        <a:cs typeface="Helvetica" pitchFamily="34" charset="0"/>
                      </a:endParaRPr>
                    </a:p>
                  </a:txBody>
                  <a:tcPr marL="95794" marR="95794" marT="47227" marB="4722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A</a:t>
                      </a:r>
                      <a:endParaRPr lang="en-US" sz="1200" b="1" dirty="0">
                        <a:solidFill>
                          <a:schemeClr val="tx1"/>
                        </a:solidFill>
                        <a:effectLst>
                          <a:outerShdw blurRad="38100" dist="38100" dir="2700000" algn="tl">
                            <a:srgbClr val="000000">
                              <a:alpha val="43137"/>
                            </a:srgbClr>
                          </a:outerShdw>
                        </a:effectLst>
                        <a:latin typeface="+mn-lt"/>
                      </a:endParaRPr>
                    </a:p>
                  </a:txBody>
                  <a:tcPr marL="95794" marR="95794" marT="47227" marB="47227" anchor="ctr">
                    <a:solidFill>
                      <a:schemeClr val="bg2"/>
                    </a:solidFill>
                  </a:tcPr>
                </a:tc>
              </a:tr>
              <a:tr h="29359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200" b="1" u="sng" noProof="0" dirty="0" smtClean="0">
                          <a:solidFill>
                            <a:schemeClr val="tx1"/>
                          </a:solidFill>
                          <a:effectLst>
                            <a:outerShdw blurRad="38100" dist="38100" dir="2700000" algn="tl">
                              <a:srgbClr val="000000">
                                <a:alpha val="43137"/>
                              </a:srgbClr>
                            </a:outerShdw>
                          </a:effectLst>
                          <a:latin typeface="+mn-lt"/>
                        </a:rPr>
                        <a:t>Pregunta</a:t>
                      </a:r>
                      <a:r>
                        <a:rPr lang="es-ES_tradnl" sz="1200" b="1" u="sng" baseline="0" noProof="0" dirty="0" smtClean="0">
                          <a:solidFill>
                            <a:schemeClr val="tx1"/>
                          </a:solidFill>
                          <a:effectLst>
                            <a:outerShdw blurRad="38100" dist="38100" dir="2700000" algn="tl">
                              <a:srgbClr val="000000">
                                <a:alpha val="43137"/>
                              </a:srgbClr>
                            </a:outerShdw>
                          </a:effectLst>
                          <a:latin typeface="+mn-lt"/>
                        </a:rPr>
                        <a:t> </a:t>
                      </a:r>
                      <a:r>
                        <a:rPr lang="es-ES_tradnl" sz="1200" b="1" u="sng" noProof="0" dirty="0" smtClean="0">
                          <a:solidFill>
                            <a:schemeClr val="tx1"/>
                          </a:solidFill>
                          <a:effectLst>
                            <a:outerShdw blurRad="38100" dist="38100" dir="2700000" algn="tl">
                              <a:srgbClr val="000000">
                                <a:alpha val="43137"/>
                              </a:srgbClr>
                            </a:outerShdw>
                          </a:effectLst>
                          <a:latin typeface="+mn-lt"/>
                        </a:rPr>
                        <a:t>13</a:t>
                      </a:r>
                      <a:r>
                        <a:rPr lang="es-ES_tradnl" sz="1200" b="0" i="0" u="none" noProof="0" dirty="0" smtClean="0">
                          <a:solidFill>
                            <a:schemeClr val="tx1"/>
                          </a:solidFill>
                          <a:effectLst>
                            <a:outerShdw blurRad="38100" dist="38100" dir="2700000" algn="tl">
                              <a:srgbClr val="000000">
                                <a:alpha val="43137"/>
                              </a:srgbClr>
                            </a:outerShdw>
                          </a:effectLst>
                          <a:latin typeface="+mn-lt"/>
                        </a:rPr>
                        <a:t>   </a:t>
                      </a:r>
                      <a:r>
                        <a:rPr lang="es-419" sz="1200" b="0" i="0" noProof="0" dirty="0" smtClean="0">
                          <a:latin typeface="+mn-lt"/>
                          <a:cs typeface="Helvetica" pitchFamily="34" charset="0"/>
                        </a:rPr>
                        <a:t>¿Cómo las alas de algunos insectos pueden ayudar</a:t>
                      </a:r>
                      <a:r>
                        <a:rPr lang="en-US" sz="1200" b="0" i="0" noProof="0" dirty="0" err="1" smtClean="0">
                          <a:latin typeface="+mn-lt"/>
                          <a:cs typeface="Helvetica" pitchFamily="34" charset="0"/>
                        </a:rPr>
                        <a:t>los</a:t>
                      </a:r>
                      <a:r>
                        <a:rPr lang="es-419" sz="1200" b="0" i="0" noProof="0" dirty="0" smtClean="0">
                          <a:latin typeface="+mn-lt"/>
                          <a:cs typeface="Helvetica" pitchFamily="34" charset="0"/>
                        </a:rPr>
                        <a:t> a esconderse? </a:t>
                      </a:r>
                      <a:r>
                        <a:rPr lang="es-ES_tradnl" sz="1200" b="0" i="0" noProof="0" dirty="0" smtClean="0">
                          <a:latin typeface="+mn-lt"/>
                          <a:cs typeface="Helvetica" pitchFamily="34" charset="0"/>
                        </a:rPr>
                        <a:t>RI.3.3 DOK-1 Cf</a:t>
                      </a:r>
                      <a:endParaRPr lang="es-ES_tradnl" sz="1200" b="0" i="0" u="none" noProof="0" dirty="0" smtClean="0">
                        <a:solidFill>
                          <a:schemeClr val="tx1"/>
                        </a:solidFill>
                        <a:effectLst/>
                        <a:latin typeface="+mn-lt"/>
                      </a:endParaRPr>
                    </a:p>
                  </a:txBody>
                  <a:tcPr marL="95794" marR="95794" marT="47227" marB="4722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D</a:t>
                      </a:r>
                      <a:endParaRPr lang="en-US" sz="1200" b="1" dirty="0">
                        <a:solidFill>
                          <a:schemeClr val="tx1"/>
                        </a:solidFill>
                        <a:effectLst>
                          <a:outerShdw blurRad="38100" dist="38100" dir="2700000" algn="tl">
                            <a:srgbClr val="000000">
                              <a:alpha val="43137"/>
                            </a:srgbClr>
                          </a:outerShdw>
                        </a:effectLst>
                        <a:latin typeface="+mn-lt"/>
                      </a:endParaRPr>
                    </a:p>
                  </a:txBody>
                  <a:tcPr marL="95794" marR="95794" marT="47227" marB="47227" anchor="ctr">
                    <a:solidFill>
                      <a:schemeClr val="bg1">
                        <a:lumMod val="85000"/>
                      </a:schemeClr>
                    </a:solidFill>
                  </a:tcPr>
                </a:tc>
              </a:tr>
              <a:tr h="27477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200" b="1" u="sng" noProof="0" dirty="0" smtClean="0">
                          <a:solidFill>
                            <a:schemeClr val="tx1"/>
                          </a:solidFill>
                          <a:effectLst>
                            <a:outerShdw blurRad="38100" dist="38100" dir="2700000" algn="tl">
                              <a:srgbClr val="000000">
                                <a:alpha val="43137"/>
                              </a:srgbClr>
                            </a:outerShdw>
                          </a:effectLst>
                          <a:latin typeface="+mn-lt"/>
                        </a:rPr>
                        <a:t>Pregunta</a:t>
                      </a:r>
                      <a:r>
                        <a:rPr lang="es-ES_tradnl" sz="1200" b="1" u="sng" baseline="0" noProof="0" dirty="0" smtClean="0">
                          <a:solidFill>
                            <a:schemeClr val="tx1"/>
                          </a:solidFill>
                          <a:effectLst>
                            <a:outerShdw blurRad="38100" dist="38100" dir="2700000" algn="tl">
                              <a:srgbClr val="000000">
                                <a:alpha val="43137"/>
                              </a:srgbClr>
                            </a:outerShdw>
                          </a:effectLst>
                          <a:latin typeface="+mn-lt"/>
                        </a:rPr>
                        <a:t> </a:t>
                      </a:r>
                      <a:r>
                        <a:rPr lang="es-ES_tradnl" sz="1200" b="1" u="sng" noProof="0" dirty="0" smtClean="0">
                          <a:solidFill>
                            <a:schemeClr val="tx1"/>
                          </a:solidFill>
                          <a:effectLst>
                            <a:outerShdw blurRad="38100" dist="38100" dir="2700000" algn="tl">
                              <a:srgbClr val="000000">
                                <a:alpha val="43137"/>
                              </a:srgbClr>
                            </a:outerShdw>
                          </a:effectLst>
                          <a:latin typeface="+mn-lt"/>
                        </a:rPr>
                        <a:t>14</a:t>
                      </a:r>
                      <a:r>
                        <a:rPr lang="es-ES_tradnl" sz="1200" b="1" u="none" noProof="0" dirty="0" smtClean="0">
                          <a:solidFill>
                            <a:schemeClr val="tx1"/>
                          </a:solidFill>
                          <a:effectLst>
                            <a:outerShdw blurRad="38100" dist="38100" dir="2700000" algn="tl">
                              <a:srgbClr val="000000">
                                <a:alpha val="43137"/>
                              </a:srgbClr>
                            </a:outerShdw>
                          </a:effectLst>
                          <a:latin typeface="+mn-lt"/>
                        </a:rPr>
                        <a:t>   </a:t>
                      </a:r>
                      <a:r>
                        <a:rPr lang="es-419" sz="1200" b="0" noProof="0" dirty="0" smtClean="0">
                          <a:latin typeface="+mn-lt"/>
                          <a:cs typeface="Helvetica" pitchFamily="34" charset="0"/>
                        </a:rPr>
                        <a:t>¿Qué podría pasar si un pájaro se come a una mariposa monarca? </a:t>
                      </a:r>
                      <a:r>
                        <a:rPr lang="es-ES_tradnl" sz="1200" b="0" noProof="0" dirty="0" smtClean="0">
                          <a:latin typeface="+mn-lt"/>
                          <a:cs typeface="Helvetica" pitchFamily="34" charset="0"/>
                        </a:rPr>
                        <a:t>RI.3.3</a:t>
                      </a:r>
                      <a:r>
                        <a:rPr lang="es-ES_tradnl" sz="1200" b="0" baseline="0" noProof="0" dirty="0" smtClean="0">
                          <a:latin typeface="+mn-lt"/>
                          <a:cs typeface="Helvetica" pitchFamily="34" charset="0"/>
                        </a:rPr>
                        <a:t> DOK-2 Ch</a:t>
                      </a:r>
                      <a:endParaRPr lang="es-ES_tradnl" sz="1200" b="0" u="none" noProof="0" dirty="0" smtClean="0">
                        <a:solidFill>
                          <a:schemeClr val="tx1"/>
                        </a:solidFill>
                        <a:effectLst/>
                        <a:latin typeface="+mn-lt"/>
                      </a:endParaRPr>
                    </a:p>
                  </a:txBody>
                  <a:tcPr marL="95794" marR="95794" marT="47227" marB="4722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B</a:t>
                      </a:r>
                      <a:endParaRPr lang="en-US" sz="1200" b="1" dirty="0">
                        <a:solidFill>
                          <a:schemeClr val="tx1"/>
                        </a:solidFill>
                        <a:effectLst>
                          <a:outerShdw blurRad="38100" dist="38100" dir="2700000" algn="tl">
                            <a:srgbClr val="000000">
                              <a:alpha val="43137"/>
                            </a:srgbClr>
                          </a:outerShdw>
                        </a:effectLst>
                        <a:latin typeface="+mn-lt"/>
                      </a:endParaRPr>
                    </a:p>
                  </a:txBody>
                  <a:tcPr marL="95794" marR="95794" marT="47227" marB="47227" anchor="ctr">
                    <a:solidFill>
                      <a:schemeClr val="bg2"/>
                    </a:solidFill>
                  </a:tcPr>
                </a:tc>
              </a:tr>
              <a:tr h="35498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200" b="1" u="sng" noProof="0" dirty="0" smtClean="0">
                          <a:solidFill>
                            <a:schemeClr val="tx1"/>
                          </a:solidFill>
                          <a:effectLst>
                            <a:outerShdw blurRad="38100" dist="38100" dir="2700000" algn="tl">
                              <a:srgbClr val="000000">
                                <a:alpha val="43137"/>
                              </a:srgbClr>
                            </a:outerShdw>
                          </a:effectLst>
                          <a:latin typeface="+mn-lt"/>
                        </a:rPr>
                        <a:t>Pregunta</a:t>
                      </a:r>
                      <a:r>
                        <a:rPr lang="es-ES_tradnl" sz="1200" b="1" u="sng" baseline="0" noProof="0" dirty="0" smtClean="0">
                          <a:solidFill>
                            <a:schemeClr val="tx1"/>
                          </a:solidFill>
                          <a:effectLst>
                            <a:outerShdw blurRad="38100" dist="38100" dir="2700000" algn="tl">
                              <a:srgbClr val="000000">
                                <a:alpha val="43137"/>
                              </a:srgbClr>
                            </a:outerShdw>
                          </a:effectLst>
                          <a:latin typeface="+mn-lt"/>
                        </a:rPr>
                        <a:t> </a:t>
                      </a:r>
                      <a:r>
                        <a:rPr lang="es-ES_tradnl" sz="1200" b="1" u="sng" noProof="0" dirty="0" smtClean="0">
                          <a:solidFill>
                            <a:schemeClr val="tx1"/>
                          </a:solidFill>
                          <a:effectLst>
                            <a:outerShdw blurRad="38100" dist="38100" dir="2700000" algn="tl">
                              <a:srgbClr val="000000">
                                <a:alpha val="43137"/>
                              </a:srgbClr>
                            </a:outerShdw>
                          </a:effectLst>
                          <a:latin typeface="+mn-lt"/>
                        </a:rPr>
                        <a:t>15</a:t>
                      </a:r>
                      <a:r>
                        <a:rPr lang="es-ES_tradnl" sz="1200" b="1" u="none" noProof="0" dirty="0" smtClean="0">
                          <a:solidFill>
                            <a:schemeClr val="tx1"/>
                          </a:solidFill>
                          <a:effectLst>
                            <a:outerShdw blurRad="38100" dist="38100" dir="2700000" algn="tl">
                              <a:srgbClr val="000000">
                                <a:alpha val="43137"/>
                              </a:srgbClr>
                            </a:outerShdw>
                          </a:effectLst>
                          <a:latin typeface="+mn-lt"/>
                        </a:rPr>
                        <a:t>                                </a:t>
                      </a:r>
                      <a:r>
                        <a:rPr lang="es-ES_tradnl" sz="1200" b="1" u="none" noProof="0" dirty="0" smtClean="0">
                          <a:solidFill>
                            <a:schemeClr val="tx1"/>
                          </a:solidFill>
                          <a:effectLst/>
                          <a:latin typeface="+mn-lt"/>
                        </a:rPr>
                        <a:t>  </a:t>
                      </a:r>
                      <a:r>
                        <a:rPr lang="es-ES_tradnl" sz="1200" b="1" u="sng" noProof="0" dirty="0" smtClean="0">
                          <a:solidFill>
                            <a:schemeClr val="tx1"/>
                          </a:solidFill>
                          <a:effectLst>
                            <a:outerShdw blurRad="38100" dist="38100" dir="2700000" algn="tl">
                              <a:srgbClr val="000000">
                                <a:alpha val="43137"/>
                              </a:srgbClr>
                            </a:outerShdw>
                          </a:effectLst>
                        </a:rPr>
                        <a:t>Respuesta construida Texto informativo </a:t>
                      </a:r>
                      <a:endParaRPr lang="es-ES_tradnl" sz="1200" b="0" i="1" u="none" noProof="0" dirty="0" smtClean="0">
                        <a:solidFill>
                          <a:schemeClr val="tx1"/>
                        </a:solidFill>
                        <a:effectLst/>
                        <a:latin typeface="+mn-lt"/>
                      </a:endParaRPr>
                    </a:p>
                  </a:txBody>
                  <a:tcPr marL="95794" marR="95794" marT="47227" marB="4722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RI.3.2</a:t>
                      </a:r>
                      <a:endParaRPr lang="en-US" sz="1200" b="1" dirty="0">
                        <a:solidFill>
                          <a:schemeClr val="tx1"/>
                        </a:solidFill>
                        <a:effectLst>
                          <a:outerShdw blurRad="38100" dist="38100" dir="2700000" algn="tl">
                            <a:srgbClr val="000000">
                              <a:alpha val="43137"/>
                            </a:srgbClr>
                          </a:outerShdw>
                        </a:effectLst>
                        <a:latin typeface="+mn-lt"/>
                      </a:endParaRPr>
                    </a:p>
                  </a:txBody>
                  <a:tcPr marL="95794" marR="95794" marT="47227" marB="47227" anchor="ctr">
                    <a:solidFill>
                      <a:schemeClr val="bg1">
                        <a:lumMod val="85000"/>
                      </a:schemeClr>
                    </a:solidFill>
                  </a:tcPr>
                </a:tc>
              </a:tr>
              <a:tr h="33058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200" b="1" u="sng" noProof="0" dirty="0" smtClean="0">
                          <a:solidFill>
                            <a:schemeClr val="tx1"/>
                          </a:solidFill>
                          <a:effectLst>
                            <a:outerShdw blurRad="38100" dist="38100" dir="2700000" algn="tl">
                              <a:srgbClr val="000000">
                                <a:alpha val="43137"/>
                              </a:srgbClr>
                            </a:outerShdw>
                          </a:effectLst>
                          <a:latin typeface="+mn-lt"/>
                        </a:rPr>
                        <a:t>Pregunta</a:t>
                      </a:r>
                      <a:r>
                        <a:rPr lang="es-ES_tradnl" sz="1200" b="1" u="sng" baseline="0" noProof="0" dirty="0" smtClean="0">
                          <a:solidFill>
                            <a:schemeClr val="tx1"/>
                          </a:solidFill>
                          <a:effectLst>
                            <a:outerShdw blurRad="38100" dist="38100" dir="2700000" algn="tl">
                              <a:srgbClr val="000000">
                                <a:alpha val="43137"/>
                              </a:srgbClr>
                            </a:outerShdw>
                          </a:effectLst>
                          <a:latin typeface="+mn-lt"/>
                        </a:rPr>
                        <a:t> </a:t>
                      </a:r>
                      <a:r>
                        <a:rPr lang="es-ES_tradnl" sz="1200" b="1" u="sng" noProof="0" dirty="0" smtClean="0">
                          <a:solidFill>
                            <a:schemeClr val="tx1"/>
                          </a:solidFill>
                          <a:effectLst>
                            <a:outerShdw blurRad="38100" dist="38100" dir="2700000" algn="tl">
                              <a:srgbClr val="000000">
                                <a:alpha val="43137"/>
                              </a:srgbClr>
                            </a:outerShdw>
                          </a:effectLst>
                          <a:latin typeface="+mn-lt"/>
                        </a:rPr>
                        <a:t>16</a:t>
                      </a:r>
                      <a:r>
                        <a:rPr lang="es-ES_tradnl" sz="1200" b="1" u="none" noProof="0" dirty="0" smtClean="0">
                          <a:solidFill>
                            <a:schemeClr val="tx1"/>
                          </a:solidFill>
                          <a:effectLst>
                            <a:outerShdw blurRad="38100" dist="38100" dir="2700000" algn="tl">
                              <a:srgbClr val="000000">
                                <a:alpha val="43137"/>
                              </a:srgbClr>
                            </a:outerShdw>
                          </a:effectLst>
                          <a:latin typeface="+mn-lt"/>
                        </a:rPr>
                        <a:t>                                  </a:t>
                      </a:r>
                      <a:r>
                        <a:rPr lang="es-ES_tradnl" sz="1200" b="1" u="sng" noProof="0" dirty="0" smtClean="0">
                          <a:solidFill>
                            <a:schemeClr val="tx1"/>
                          </a:solidFill>
                          <a:effectLst>
                            <a:outerShdw blurRad="38100" dist="38100" dir="2700000" algn="tl">
                              <a:srgbClr val="000000">
                                <a:alpha val="43137"/>
                              </a:srgbClr>
                            </a:outerShdw>
                          </a:effectLst>
                        </a:rPr>
                        <a:t>Respuesta construida Texto informativo </a:t>
                      </a:r>
                      <a:endParaRPr lang="es-ES_tradnl" sz="1200" b="1" u="sng" noProof="0" dirty="0" smtClean="0">
                        <a:solidFill>
                          <a:schemeClr val="tx1"/>
                        </a:solidFill>
                        <a:effectLst>
                          <a:outerShdw blurRad="38100" dist="38100" dir="2700000" algn="tl">
                            <a:srgbClr val="000000">
                              <a:alpha val="43137"/>
                            </a:srgbClr>
                          </a:outerShdw>
                        </a:effectLst>
                        <a:latin typeface="+mn-lt"/>
                      </a:endParaRPr>
                    </a:p>
                  </a:txBody>
                  <a:tcPr marL="95794" marR="95794" marT="47227" marB="4722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RI.3.3</a:t>
                      </a:r>
                      <a:endParaRPr lang="en-US" sz="1200" b="1" dirty="0">
                        <a:solidFill>
                          <a:schemeClr val="tx1"/>
                        </a:solidFill>
                        <a:effectLst>
                          <a:outerShdw blurRad="38100" dist="38100" dir="2700000" algn="tl">
                            <a:srgbClr val="000000">
                              <a:alpha val="43137"/>
                            </a:srgbClr>
                          </a:outerShdw>
                        </a:effectLst>
                        <a:latin typeface="+mn-lt"/>
                      </a:endParaRPr>
                    </a:p>
                  </a:txBody>
                  <a:tcPr marL="95794" marR="95794" marT="47227" marB="47227" anchor="ctr">
                    <a:solidFill>
                      <a:schemeClr val="bg2"/>
                    </a:solidFill>
                  </a:tcPr>
                </a:tc>
              </a:tr>
              <a:tr h="283358">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200" b="1" u="sng" noProof="0" dirty="0" smtClean="0">
                          <a:solidFill>
                            <a:schemeClr val="tx1"/>
                          </a:solidFill>
                          <a:effectLst>
                            <a:outerShdw blurRad="38100" dist="38100" dir="2700000" algn="tl">
                              <a:srgbClr val="000000">
                                <a:alpha val="43137"/>
                              </a:srgbClr>
                            </a:outerShdw>
                          </a:effectLst>
                          <a:latin typeface="+mn-lt"/>
                        </a:rPr>
                        <a:t>Escribir y Revisar</a:t>
                      </a:r>
                    </a:p>
                  </a:txBody>
                  <a:tcPr marL="95794" marR="95794" marT="47227" marB="4722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latin typeface="+mn-lt"/>
                      </a:endParaRPr>
                    </a:p>
                  </a:txBody>
                  <a:tcPr marL="95794" marR="95794" marT="47227" marB="47227" anchor="ctr">
                    <a:solidFill>
                      <a:schemeClr val="bg1">
                        <a:lumMod val="85000"/>
                      </a:schemeClr>
                    </a:solidFill>
                  </a:tcPr>
                </a:tc>
              </a:tr>
              <a:tr h="306184">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ES_tradnl" sz="1200" b="1" u="sng" noProof="0" dirty="0" smtClean="0">
                          <a:solidFill>
                            <a:schemeClr val="tx1"/>
                          </a:solidFill>
                          <a:effectLst>
                            <a:outerShdw blurRad="38100" dist="38100" dir="2700000" algn="tl">
                              <a:srgbClr val="000000">
                                <a:alpha val="43137"/>
                              </a:srgbClr>
                            </a:outerShdw>
                          </a:effectLst>
                          <a:latin typeface="+mn-lt"/>
                        </a:rPr>
                        <a:t>Pregunta</a:t>
                      </a:r>
                      <a:r>
                        <a:rPr lang="es-ES_tradnl" sz="1200" b="1" u="sng" baseline="0" noProof="0" dirty="0" smtClean="0">
                          <a:solidFill>
                            <a:schemeClr val="tx1"/>
                          </a:solidFill>
                          <a:effectLst>
                            <a:outerShdw blurRad="38100" dist="38100" dir="2700000" algn="tl">
                              <a:srgbClr val="000000">
                                <a:alpha val="43137"/>
                              </a:srgbClr>
                            </a:outerShdw>
                          </a:effectLst>
                          <a:latin typeface="+mn-lt"/>
                        </a:rPr>
                        <a:t> </a:t>
                      </a:r>
                      <a:r>
                        <a:rPr lang="es-ES_tradnl" sz="1200" b="1" u="sng" noProof="0" dirty="0" smtClean="0">
                          <a:solidFill>
                            <a:schemeClr val="tx1"/>
                          </a:solidFill>
                          <a:effectLst>
                            <a:outerShdw blurRad="38100" dist="38100" dir="2700000" algn="tl">
                              <a:srgbClr val="000000">
                                <a:alpha val="43137"/>
                              </a:srgbClr>
                            </a:outerShdw>
                          </a:effectLst>
                          <a:latin typeface="+mn-lt"/>
                        </a:rPr>
                        <a:t>17</a:t>
                      </a:r>
                      <a:r>
                        <a:rPr lang="es-ES_tradnl" sz="1200" b="1" u="none" noProof="0" dirty="0" smtClean="0">
                          <a:solidFill>
                            <a:schemeClr val="tx1"/>
                          </a:solidFill>
                          <a:effectLst>
                            <a:outerShdw blurRad="38100" dist="38100" dir="2700000" algn="tl">
                              <a:srgbClr val="000000">
                                <a:alpha val="43137"/>
                              </a:srgbClr>
                            </a:outerShdw>
                          </a:effectLst>
                          <a:latin typeface="+mn-lt"/>
                        </a:rPr>
                        <a:t>   </a:t>
                      </a:r>
                      <a:r>
                        <a:rPr lang="es-419" sz="1200" b="0" noProof="0" dirty="0" smtClean="0">
                          <a:latin typeface="+mn-lt"/>
                          <a:cs typeface="Helvetica" pitchFamily="34" charset="0"/>
                        </a:rPr>
                        <a:t>¿Qué oración no apoya la opinión del párrafo?</a:t>
                      </a:r>
                      <a:r>
                        <a:rPr lang="es-ES_tradnl" sz="1200" b="0" noProof="0" dirty="0" smtClean="0">
                          <a:latin typeface="+mn-lt"/>
                          <a:cs typeface="Helvetica" pitchFamily="34" charset="0"/>
                        </a:rPr>
                        <a:t>W.3.1b</a:t>
                      </a:r>
                    </a:p>
                  </a:txBody>
                  <a:tcPr marL="95794" marR="95794" marT="47227" marB="4722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D</a:t>
                      </a:r>
                      <a:endParaRPr lang="en-US" sz="1200" b="1" dirty="0">
                        <a:solidFill>
                          <a:schemeClr val="tx1"/>
                        </a:solidFill>
                        <a:effectLst>
                          <a:outerShdw blurRad="38100" dist="38100" dir="2700000" algn="tl">
                            <a:srgbClr val="000000">
                              <a:alpha val="43137"/>
                            </a:srgbClr>
                          </a:outerShdw>
                        </a:effectLst>
                        <a:latin typeface="+mn-lt"/>
                      </a:endParaRPr>
                    </a:p>
                  </a:txBody>
                  <a:tcPr marL="95794" marR="95794" marT="47227" marB="47227" anchor="ctr">
                    <a:solidFill>
                      <a:schemeClr val="bg2"/>
                    </a:solidFill>
                  </a:tcPr>
                </a:tc>
              </a:tr>
              <a:tr h="314842">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200" b="1" u="sng" noProof="0" dirty="0" smtClean="0">
                          <a:solidFill>
                            <a:schemeClr val="tx1"/>
                          </a:solidFill>
                          <a:effectLst>
                            <a:outerShdw blurRad="38100" dist="38100" dir="2700000" algn="tl">
                              <a:srgbClr val="000000">
                                <a:alpha val="43137"/>
                              </a:srgbClr>
                            </a:outerShdw>
                          </a:effectLst>
                          <a:latin typeface="+mn-lt"/>
                        </a:rPr>
                        <a:t>Pregunta</a:t>
                      </a:r>
                      <a:r>
                        <a:rPr lang="es-ES_tradnl" sz="1200" b="1" u="sng" baseline="0" noProof="0" dirty="0" smtClean="0">
                          <a:solidFill>
                            <a:schemeClr val="tx1"/>
                          </a:solidFill>
                          <a:effectLst>
                            <a:outerShdw blurRad="38100" dist="38100" dir="2700000" algn="tl">
                              <a:srgbClr val="000000">
                                <a:alpha val="43137"/>
                              </a:srgbClr>
                            </a:outerShdw>
                          </a:effectLst>
                          <a:latin typeface="+mn-lt"/>
                        </a:rPr>
                        <a:t> </a:t>
                      </a:r>
                      <a:r>
                        <a:rPr lang="es-ES_tradnl" sz="1200" b="1" u="sng" noProof="0" dirty="0" smtClean="0">
                          <a:solidFill>
                            <a:schemeClr val="tx1"/>
                          </a:solidFill>
                          <a:effectLst>
                            <a:outerShdw blurRad="38100" dist="38100" dir="2700000" algn="tl">
                              <a:srgbClr val="000000">
                                <a:alpha val="43137"/>
                              </a:srgbClr>
                            </a:outerShdw>
                          </a:effectLst>
                          <a:latin typeface="+mn-lt"/>
                        </a:rPr>
                        <a:t>18</a:t>
                      </a:r>
                      <a:r>
                        <a:rPr lang="es-ES_tradnl" sz="1200" b="1" u="none" noProof="0" dirty="0" smtClean="0">
                          <a:solidFill>
                            <a:schemeClr val="tx1"/>
                          </a:solidFill>
                          <a:effectLst>
                            <a:outerShdw blurRad="38100" dist="38100" dir="2700000" algn="tl">
                              <a:srgbClr val="000000">
                                <a:alpha val="43137"/>
                              </a:srgbClr>
                            </a:outerShdw>
                          </a:effectLst>
                          <a:latin typeface="+mn-lt"/>
                        </a:rPr>
                        <a:t>                                                 </a:t>
                      </a:r>
                      <a:r>
                        <a:rPr lang="es-ES_tradnl" sz="1200" b="1" u="sng" noProof="0" dirty="0" smtClean="0">
                          <a:solidFill>
                            <a:schemeClr val="tx1"/>
                          </a:solidFill>
                          <a:effectLst>
                            <a:outerShdw blurRad="38100" dist="38100" dir="2700000" algn="tl">
                              <a:srgbClr val="000000">
                                <a:alpha val="43137"/>
                              </a:srgbClr>
                            </a:outerShdw>
                          </a:effectLst>
                          <a:latin typeface="+mn-lt"/>
                        </a:rPr>
                        <a:t>Rúbrica para el Escrito Breve</a:t>
                      </a:r>
                    </a:p>
                  </a:txBody>
                  <a:tcPr marL="95794" marR="95794" marT="47227" marB="4722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W.1a</a:t>
                      </a:r>
                      <a:endParaRPr lang="en-US" sz="1200" b="1" dirty="0">
                        <a:solidFill>
                          <a:schemeClr val="tx1"/>
                        </a:solidFill>
                        <a:effectLst>
                          <a:outerShdw blurRad="38100" dist="38100" dir="2700000" algn="tl">
                            <a:srgbClr val="000000">
                              <a:alpha val="43137"/>
                            </a:srgbClr>
                          </a:outerShdw>
                        </a:effectLst>
                        <a:latin typeface="+mn-lt"/>
                      </a:endParaRPr>
                    </a:p>
                  </a:txBody>
                  <a:tcPr marL="95794" marR="95794" marT="47227" marB="47227" anchor="ctr">
                    <a:solidFill>
                      <a:schemeClr val="bg1">
                        <a:lumMod val="85000"/>
                      </a:schemeClr>
                    </a:solidFill>
                  </a:tcPr>
                </a:tc>
              </a:tr>
              <a:tr h="314842">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200" b="1" u="sng" noProof="0" dirty="0" smtClean="0">
                          <a:solidFill>
                            <a:schemeClr val="tx1"/>
                          </a:solidFill>
                          <a:effectLst>
                            <a:outerShdw blurRad="38100" dist="38100" dir="2700000" algn="tl">
                              <a:srgbClr val="000000">
                                <a:alpha val="43137"/>
                              </a:srgbClr>
                            </a:outerShdw>
                          </a:effectLst>
                          <a:latin typeface="+mn-lt"/>
                        </a:rPr>
                        <a:t>Pregunta</a:t>
                      </a:r>
                      <a:r>
                        <a:rPr lang="es-ES_tradnl" sz="1200" b="1" u="sng" baseline="0" noProof="0" dirty="0" smtClean="0">
                          <a:solidFill>
                            <a:schemeClr val="tx1"/>
                          </a:solidFill>
                          <a:effectLst>
                            <a:outerShdw blurRad="38100" dist="38100" dir="2700000" algn="tl">
                              <a:srgbClr val="000000">
                                <a:alpha val="43137"/>
                              </a:srgbClr>
                            </a:outerShdw>
                          </a:effectLst>
                          <a:latin typeface="+mn-lt"/>
                        </a:rPr>
                        <a:t> </a:t>
                      </a:r>
                      <a:r>
                        <a:rPr lang="es-ES_tradnl" sz="1200" b="1" u="sng" noProof="0" dirty="0" smtClean="0">
                          <a:solidFill>
                            <a:schemeClr val="tx1"/>
                          </a:solidFill>
                          <a:effectLst>
                            <a:outerShdw blurRad="38100" dist="38100" dir="2700000" algn="tl">
                              <a:srgbClr val="000000">
                                <a:alpha val="43137"/>
                              </a:srgbClr>
                            </a:outerShdw>
                          </a:effectLst>
                          <a:latin typeface="+mn-lt"/>
                        </a:rPr>
                        <a:t>19</a:t>
                      </a:r>
                      <a:r>
                        <a:rPr lang="es-ES_tradnl" sz="1200" b="1" u="none" noProof="0" dirty="0" smtClean="0">
                          <a:solidFill>
                            <a:schemeClr val="tx1"/>
                          </a:solidFill>
                          <a:effectLst>
                            <a:outerShdw blurRad="38100" dist="38100" dir="2700000" algn="tl">
                              <a:srgbClr val="000000">
                                <a:alpha val="43137"/>
                              </a:srgbClr>
                            </a:outerShdw>
                          </a:effectLst>
                          <a:latin typeface="+mn-lt"/>
                        </a:rPr>
                        <a:t>    </a:t>
                      </a:r>
                      <a:r>
                        <a:rPr lang="es-419" sz="1200" b="0" noProof="0" dirty="0" smtClean="0">
                          <a:latin typeface="+mn-lt"/>
                          <a:cs typeface="Helvetica" panose="020B0604020202020204" pitchFamily="34" charset="0"/>
                        </a:rPr>
                        <a:t>¿Qué palabra tiene un significado similar a </a:t>
                      </a:r>
                      <a:r>
                        <a:rPr lang="es-419" sz="1200" b="1" i="1" u="sng" noProof="0" dirty="0" smtClean="0">
                          <a:latin typeface="+mn-lt"/>
                          <a:cs typeface="Helvetica" panose="020B0604020202020204" pitchFamily="34" charset="0"/>
                        </a:rPr>
                        <a:t>desplazan</a:t>
                      </a:r>
                      <a:r>
                        <a:rPr lang="es-419" sz="1200" b="0" noProof="0" dirty="0" smtClean="0">
                          <a:latin typeface="+mn-lt"/>
                          <a:cs typeface="Helvetica" panose="020B0604020202020204" pitchFamily="34" charset="0"/>
                        </a:rPr>
                        <a:t>?</a:t>
                      </a:r>
                      <a:r>
                        <a:rPr lang="es-419" sz="1200" b="0" baseline="0" noProof="0" dirty="0" smtClean="0">
                          <a:latin typeface="+mn-lt"/>
                          <a:cs typeface="Helvetica" panose="020B0604020202020204" pitchFamily="34" charset="0"/>
                        </a:rPr>
                        <a:t> </a:t>
                      </a:r>
                      <a:r>
                        <a:rPr lang="es-ES_tradnl" sz="1200" b="0" u="none" noProof="0" dirty="0" smtClean="0">
                          <a:latin typeface="+mn-lt"/>
                        </a:rPr>
                        <a:t>L </a:t>
                      </a:r>
                      <a:r>
                        <a:rPr lang="es-ES_tradnl" sz="1200" b="0" noProof="0" dirty="0" smtClean="0">
                          <a:latin typeface="+mn-lt"/>
                        </a:rPr>
                        <a:t>3.3.a </a:t>
                      </a:r>
                      <a:endParaRPr lang="es-ES_tradnl" sz="1200" b="0" u="sng" noProof="0" dirty="0" smtClean="0">
                        <a:solidFill>
                          <a:schemeClr val="tx1"/>
                        </a:solidFill>
                        <a:effectLst>
                          <a:outerShdw blurRad="38100" dist="38100" dir="2700000" algn="tl">
                            <a:srgbClr val="000000">
                              <a:alpha val="43137"/>
                            </a:srgbClr>
                          </a:outerShdw>
                        </a:effectLst>
                        <a:latin typeface="+mn-lt"/>
                      </a:endParaRPr>
                    </a:p>
                  </a:txBody>
                  <a:tcPr marL="95794" marR="95794" marT="47227" marB="4722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C</a:t>
                      </a:r>
                      <a:endParaRPr lang="en-US" sz="1200" b="1" dirty="0">
                        <a:solidFill>
                          <a:schemeClr val="tx1"/>
                        </a:solidFill>
                        <a:effectLst>
                          <a:outerShdw blurRad="38100" dist="38100" dir="2700000" algn="tl">
                            <a:srgbClr val="000000">
                              <a:alpha val="43137"/>
                            </a:srgbClr>
                          </a:outerShdw>
                        </a:effectLst>
                        <a:latin typeface="+mn-lt"/>
                      </a:endParaRPr>
                    </a:p>
                  </a:txBody>
                  <a:tcPr marL="95794" marR="95794" marT="47227" marB="47227" anchor="ctr">
                    <a:solidFill>
                      <a:schemeClr val="bg2"/>
                    </a:solidFill>
                  </a:tcPr>
                </a:tc>
              </a:tr>
              <a:tr h="314842">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200" b="1" u="sng" noProof="0" dirty="0" smtClean="0">
                          <a:solidFill>
                            <a:schemeClr val="tx1"/>
                          </a:solidFill>
                          <a:effectLst>
                            <a:outerShdw blurRad="38100" dist="38100" dir="2700000" algn="tl">
                              <a:srgbClr val="000000">
                                <a:alpha val="43137"/>
                              </a:srgbClr>
                            </a:outerShdw>
                          </a:effectLst>
                          <a:latin typeface="+mn-lt"/>
                        </a:rPr>
                        <a:t>Pregunta</a:t>
                      </a:r>
                      <a:r>
                        <a:rPr lang="es-ES_tradnl" sz="1200" b="1" u="sng" baseline="0" noProof="0" dirty="0" smtClean="0">
                          <a:solidFill>
                            <a:schemeClr val="tx1"/>
                          </a:solidFill>
                          <a:effectLst>
                            <a:outerShdw blurRad="38100" dist="38100" dir="2700000" algn="tl">
                              <a:srgbClr val="000000">
                                <a:alpha val="43137"/>
                              </a:srgbClr>
                            </a:outerShdw>
                          </a:effectLst>
                          <a:latin typeface="+mn-lt"/>
                        </a:rPr>
                        <a:t> </a:t>
                      </a:r>
                      <a:r>
                        <a:rPr lang="es-ES_tradnl" sz="1200" b="1" u="sng" noProof="0" dirty="0" smtClean="0">
                          <a:solidFill>
                            <a:schemeClr val="tx1"/>
                          </a:solidFill>
                          <a:effectLst>
                            <a:outerShdw blurRad="38100" dist="38100" dir="2700000" algn="tl">
                              <a:srgbClr val="000000">
                                <a:alpha val="43137"/>
                              </a:srgbClr>
                            </a:outerShdw>
                          </a:effectLst>
                          <a:latin typeface="+mn-lt"/>
                        </a:rPr>
                        <a:t>20</a:t>
                      </a:r>
                      <a:r>
                        <a:rPr lang="es-ES_tradnl" sz="1200" b="0" u="none" noProof="0" dirty="0" smtClean="0">
                          <a:solidFill>
                            <a:schemeClr val="tx1"/>
                          </a:solidFill>
                          <a:effectLst>
                            <a:outerShdw blurRad="38100" dist="38100" dir="2700000" algn="tl">
                              <a:srgbClr val="000000">
                                <a:alpha val="43137"/>
                              </a:srgbClr>
                            </a:outerShdw>
                          </a:effectLst>
                          <a:latin typeface="+mn-lt"/>
                        </a:rPr>
                        <a:t>   </a:t>
                      </a:r>
                      <a:r>
                        <a:rPr lang="es-ES_tradnl" sz="1200" b="0" u="none" baseline="0" noProof="0" dirty="0" smtClean="0">
                          <a:solidFill>
                            <a:schemeClr val="tx1"/>
                          </a:solidFill>
                          <a:effectLst>
                            <a:outerShdw blurRad="38100" dist="38100" dir="2700000" algn="tl">
                              <a:srgbClr val="000000">
                                <a:alpha val="43137"/>
                              </a:srgbClr>
                            </a:outerShdw>
                          </a:effectLst>
                          <a:latin typeface="+mn-lt"/>
                        </a:rPr>
                        <a:t> </a:t>
                      </a:r>
                      <a:r>
                        <a:rPr lang="es-419" sz="1200" b="0" noProof="0" dirty="0" smtClean="0">
                          <a:latin typeface="+mn-lt"/>
                          <a:cs typeface="Helvetica" panose="020B0604020202020204" pitchFamily="34" charset="0"/>
                        </a:rPr>
                        <a:t>¿Cuál es la mejor manera de combinar las dos oraciones?</a:t>
                      </a:r>
                      <a:r>
                        <a:rPr lang="es-419" sz="1200" b="0" baseline="0" noProof="0" dirty="0" smtClean="0">
                          <a:latin typeface="+mn-lt"/>
                          <a:cs typeface="Helvetica" panose="020B0604020202020204" pitchFamily="34" charset="0"/>
                        </a:rPr>
                        <a:t>  </a:t>
                      </a:r>
                      <a:r>
                        <a:rPr lang="es-ES_tradnl" sz="1200" b="0" u="none" noProof="0" dirty="0" smtClean="0"/>
                        <a:t>L.3.1.i </a:t>
                      </a:r>
                      <a:endParaRPr lang="es-ES_tradnl" sz="1200" b="0" u="none" noProof="0" dirty="0" smtClean="0">
                        <a:latin typeface="+mn-lt"/>
                        <a:cs typeface="Helvetica" pitchFamily="34" charset="0"/>
                      </a:endParaRPr>
                    </a:p>
                  </a:txBody>
                  <a:tcPr marL="95794" marR="95794" marT="47227" marB="4722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A</a:t>
                      </a:r>
                      <a:endParaRPr lang="en-US" sz="1200" b="1" dirty="0">
                        <a:solidFill>
                          <a:schemeClr val="tx1"/>
                        </a:solidFill>
                        <a:effectLst>
                          <a:outerShdw blurRad="38100" dist="38100" dir="2700000" algn="tl">
                            <a:srgbClr val="000000">
                              <a:alpha val="43137"/>
                            </a:srgbClr>
                          </a:outerShdw>
                        </a:effectLst>
                        <a:latin typeface="+mn-lt"/>
                      </a:endParaRPr>
                    </a:p>
                  </a:txBody>
                  <a:tcPr marL="95794" marR="95794" marT="47227" marB="47227" anchor="ctr">
                    <a:solidFill>
                      <a:schemeClr val="bg1">
                        <a:lumMod val="85000"/>
                      </a:schemeClr>
                    </a:solidFill>
                  </a:tcPr>
                </a:tc>
              </a:tr>
            </a:tbl>
          </a:graphicData>
        </a:graphic>
      </p:graphicFrame>
    </p:spTree>
    <p:extLst>
      <p:ext uri="{BB962C8B-B14F-4D97-AF65-F5344CB8AC3E}">
        <p14:creationId xmlns:p14="http://schemas.microsoft.com/office/powerpoint/2010/main" val="2924944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sp>
        <p:nvSpPr>
          <p:cNvPr id="12" name="Right Triangle 11"/>
          <p:cNvSpPr/>
          <p:nvPr/>
        </p:nvSpPr>
        <p:spPr>
          <a:xfrm rot="5400000" flipH="1">
            <a:off x="660173" y="7641998"/>
            <a:ext cx="1756229" cy="3076575"/>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Right Triangle 12"/>
          <p:cNvSpPr/>
          <p:nvPr/>
        </p:nvSpPr>
        <p:spPr>
          <a:xfrm rot="16200000" flipH="1">
            <a:off x="5476308" y="-699521"/>
            <a:ext cx="1596571" cy="2995613"/>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nvGrpSpPr>
          <p:cNvPr id="3" name="Group 2"/>
          <p:cNvGrpSpPr/>
          <p:nvPr/>
        </p:nvGrpSpPr>
        <p:grpSpPr>
          <a:xfrm>
            <a:off x="835909" y="1831589"/>
            <a:ext cx="5829300" cy="5384349"/>
            <a:chOff x="786738" y="1748334"/>
            <a:chExt cx="5486400" cy="5139607"/>
          </a:xfrm>
        </p:grpSpPr>
        <p:grpSp>
          <p:nvGrpSpPr>
            <p:cNvPr id="5" name="Group 19"/>
            <p:cNvGrpSpPr/>
            <p:nvPr/>
          </p:nvGrpSpPr>
          <p:grpSpPr>
            <a:xfrm>
              <a:off x="786738" y="2540805"/>
              <a:ext cx="5486400" cy="4347136"/>
              <a:chOff x="786738" y="1173471"/>
              <a:chExt cx="5486400" cy="4347136"/>
            </a:xfrm>
          </p:grpSpPr>
          <p:sp>
            <p:nvSpPr>
              <p:cNvPr id="6" name="TextBox 5"/>
              <p:cNvSpPr txBox="1"/>
              <p:nvPr/>
            </p:nvSpPr>
            <p:spPr>
              <a:xfrm>
                <a:off x="786738" y="3370930"/>
                <a:ext cx="5486400" cy="2149677"/>
              </a:xfrm>
              <a:prstGeom prst="rect">
                <a:avLst/>
              </a:prstGeom>
              <a:noFill/>
              <a:ln>
                <a:noFill/>
              </a:ln>
            </p:spPr>
            <p:txBody>
              <a:bodyPr wrap="square" lIns="96661" tIns="48331" rIns="96661" bIns="48331" rtlCol="0">
                <a:spAutoFit/>
              </a:bodyPr>
              <a:lstStyle/>
              <a:p>
                <a:r>
                  <a:rPr lang="x-none" sz="3400" b="1" dirty="0" smtClean="0">
                    <a:effectLst>
                      <a:outerShdw blurRad="38100" dist="38100" dir="2700000" algn="tl">
                        <a:srgbClr val="000000">
                          <a:alpha val="43137"/>
                        </a:srgbClr>
                      </a:outerShdw>
                    </a:effectLst>
                  </a:rPr>
                  <a:t>Copia del estudiante</a:t>
                </a:r>
              </a:p>
              <a:p>
                <a:r>
                  <a:rPr lang="x-none" sz="3400" b="1" dirty="0" smtClean="0">
                    <a:effectLst>
                      <a:outerShdw blurRad="38100" dist="38100" dir="2700000" algn="tl">
                        <a:srgbClr val="000000">
                          <a:alpha val="43137"/>
                        </a:srgbClr>
                      </a:outerShdw>
                    </a:effectLst>
                  </a:rPr>
                  <a:t>Pre-evaluación  Trimestre - </a:t>
                </a:r>
                <a:r>
                  <a:rPr lang="en-US" sz="3400" b="1" dirty="0" smtClean="0">
                    <a:effectLst>
                      <a:outerShdw blurRad="38100" dist="38100" dir="2700000" algn="tl">
                        <a:srgbClr val="000000">
                          <a:alpha val="43137"/>
                        </a:srgbClr>
                      </a:outerShdw>
                    </a:effectLst>
                  </a:rPr>
                  <a:t>1</a:t>
                </a:r>
                <a:endParaRPr lang="x-none" sz="3400" b="1" dirty="0" smtClean="0">
                  <a:effectLst>
                    <a:outerShdw blurRad="38100" dist="38100" dir="2700000" algn="tl">
                      <a:srgbClr val="000000">
                        <a:alpha val="43137"/>
                      </a:srgbClr>
                    </a:outerShdw>
                  </a:effectLst>
                </a:endParaRPr>
              </a:p>
              <a:p>
                <a:pPr algn="ctr"/>
                <a:endParaRPr lang="en-US" sz="3400" b="1" dirty="0" smtClean="0">
                  <a:effectLst>
                    <a:outerShdw blurRad="38100" dist="38100" dir="2700000" algn="tl">
                      <a:srgbClr val="000000">
                        <a:alpha val="43137"/>
                      </a:srgbClr>
                    </a:outerShdw>
                  </a:effectLst>
                </a:endParaRPr>
              </a:p>
              <a:p>
                <a:r>
                  <a:rPr lang="en-US" sz="3400" b="1" dirty="0" err="1" smtClean="0">
                    <a:effectLst>
                      <a:outerShdw blurRad="38100" dist="38100" dir="2700000" algn="tl">
                        <a:srgbClr val="000000">
                          <a:alpha val="43137"/>
                        </a:srgbClr>
                      </a:outerShdw>
                    </a:effectLst>
                  </a:rPr>
                  <a:t>Nombre</a:t>
                </a:r>
                <a:r>
                  <a:rPr lang="en-US" sz="3400" b="1" dirty="0" smtClean="0">
                    <a:effectLst>
                      <a:outerShdw blurRad="38100" dist="38100" dir="2700000" algn="tl">
                        <a:srgbClr val="000000">
                          <a:alpha val="43137"/>
                        </a:srgbClr>
                      </a:outerShdw>
                    </a:effectLst>
                  </a:rPr>
                  <a:t>___________________</a:t>
                </a:r>
                <a:endParaRPr lang="en-US" sz="3400" b="1" dirty="0">
                  <a:effectLst>
                    <a:outerShdw blurRad="38100" dist="38100" dir="2700000" algn="tl">
                      <a:srgbClr val="000000">
                        <a:alpha val="43137"/>
                      </a:srgbClr>
                    </a:outerShdw>
                  </a:effectLst>
                </a:endParaRPr>
              </a:p>
            </p:txBody>
          </p:sp>
          <p:sp>
            <p:nvSpPr>
              <p:cNvPr id="9" name="Rectangle 8"/>
              <p:cNvSpPr/>
              <p:nvPr/>
            </p:nvSpPr>
            <p:spPr>
              <a:xfrm>
                <a:off x="1609669" y="1173471"/>
                <a:ext cx="1920269" cy="925428"/>
              </a:xfrm>
              <a:prstGeom prst="rect">
                <a:avLst/>
              </a:prstGeom>
            </p:spPr>
            <p:txBody>
              <a:bodyPr wrap="none">
                <a:spAutoFit/>
              </a:bodyPr>
              <a:lstStyle/>
              <a:p>
                <a:r>
                  <a:rPr lang="en-US" sz="5700" b="1" dirty="0" err="1" smtClean="0">
                    <a:effectLst>
                      <a:outerShdw blurRad="38100" dist="38100" dir="2700000" algn="tl">
                        <a:srgbClr val="000000">
                          <a:alpha val="43137"/>
                        </a:srgbClr>
                      </a:outerShdw>
                    </a:effectLst>
                  </a:rPr>
                  <a:t>Grado</a:t>
                </a:r>
                <a:endParaRPr lang="en-US" sz="5700" b="1" dirty="0">
                  <a:effectLst>
                    <a:outerShdw blurRad="38100" dist="38100" dir="2700000" algn="tl">
                      <a:srgbClr val="000000">
                        <a:alpha val="43137"/>
                      </a:srgbClr>
                    </a:outerShdw>
                  </a:effectLst>
                </a:endParaRPr>
              </a:p>
            </p:txBody>
          </p:sp>
        </p:grpSp>
        <p:sp>
          <p:nvSpPr>
            <p:cNvPr id="22" name="Rectangle 21"/>
            <p:cNvSpPr/>
            <p:nvPr/>
          </p:nvSpPr>
          <p:spPr>
            <a:xfrm>
              <a:off x="1699454" y="1748334"/>
              <a:ext cx="1075765" cy="969496"/>
            </a:xfrm>
            <a:prstGeom prst="rect">
              <a:avLst/>
            </a:prstGeom>
            <a:solidFill>
              <a:srgbClr val="FFFFBD"/>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6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3</a:t>
              </a:r>
              <a:r>
                <a:rPr lang="en-US" sz="6000" b="1" baseline="300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er</a:t>
              </a:r>
              <a:endParaRPr 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pSp>
          <p:nvGrpSpPr>
            <p:cNvPr id="10" name="Group 9"/>
            <p:cNvGrpSpPr/>
            <p:nvPr/>
          </p:nvGrpSpPr>
          <p:grpSpPr>
            <a:xfrm>
              <a:off x="3168973" y="2777944"/>
              <a:ext cx="2285688" cy="2330038"/>
              <a:chOff x="1975739" y="882135"/>
              <a:chExt cx="3113063" cy="3240142"/>
            </a:xfrm>
          </p:grpSpPr>
          <p:sp>
            <p:nvSpPr>
              <p:cNvPr id="11" name="Parallelogram 10"/>
              <p:cNvSpPr/>
              <p:nvPr/>
            </p:nvSpPr>
            <p:spPr>
              <a:xfrm rot="1584430" flipH="1">
                <a:off x="1975739" y="1326332"/>
                <a:ext cx="3113063" cy="2076476"/>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n-US" dirty="0"/>
              </a:p>
            </p:txBody>
          </p:sp>
          <p:sp>
            <p:nvSpPr>
              <p:cNvPr id="15" name="Parallelogram 14"/>
              <p:cNvSpPr/>
              <p:nvPr/>
            </p:nvSpPr>
            <p:spPr>
              <a:xfrm>
                <a:off x="2577440" y="882135"/>
                <a:ext cx="2505901" cy="1981199"/>
              </a:xfrm>
              <a:prstGeom prst="parallelogram">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n-US" dirty="0"/>
              </a:p>
            </p:txBody>
          </p:sp>
          <p:grpSp>
            <p:nvGrpSpPr>
              <p:cNvPr id="16" name="Group 15"/>
              <p:cNvGrpSpPr/>
              <p:nvPr/>
            </p:nvGrpSpPr>
            <p:grpSpPr>
              <a:xfrm>
                <a:off x="2232022" y="1402448"/>
                <a:ext cx="2328450" cy="1796537"/>
                <a:chOff x="-3190194" y="753938"/>
                <a:chExt cx="3048000" cy="2476027"/>
              </a:xfrm>
            </p:grpSpPr>
            <p:sp>
              <p:nvSpPr>
                <p:cNvPr id="20" name="Rectangle 19"/>
                <p:cNvSpPr/>
                <p:nvPr/>
              </p:nvSpPr>
              <p:spPr>
                <a:xfrm rot="20691748">
                  <a:off x="-3190194" y="753938"/>
                  <a:ext cx="3048000" cy="247602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15" descr="http://thumbs.dreamstime.com/x/happy-kids-holding-books-5379901.jpg">
                  <a:hlinkClick r:id="rId3"/>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8819" b="13667"/>
                <a:stretch/>
              </p:blipFill>
              <p:spPr bwMode="auto">
                <a:xfrm rot="21052658">
                  <a:off x="-2990684" y="1008491"/>
                  <a:ext cx="2562184" cy="165531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grpSp>
          <p:grpSp>
            <p:nvGrpSpPr>
              <p:cNvPr id="17" name="Group 16"/>
              <p:cNvGrpSpPr/>
              <p:nvPr/>
            </p:nvGrpSpPr>
            <p:grpSpPr>
              <a:xfrm>
                <a:off x="3265452" y="2454632"/>
                <a:ext cx="1775149" cy="1667645"/>
                <a:chOff x="5040111" y="2410697"/>
                <a:chExt cx="1775149" cy="1667645"/>
              </a:xfrm>
            </p:grpSpPr>
            <p:pic>
              <p:nvPicPr>
                <p:cNvPr id="18" name="Picture 19" descr="C:\Users\richmons\AppData\Local\Microsoft\Windows\Temporary Internet Files\Content.IE5\ETNPJYOF\MC900439819[1].png"/>
                <p:cNvPicPr>
                  <a:picLocks noChangeAspect="1" noChangeArrowheads="1"/>
                </p:cNvPicPr>
                <p:nvPr/>
              </p:nvPicPr>
              <p:blipFill>
                <a:blip r:embed="rId5" cstate="print">
                  <a:duotone>
                    <a:schemeClr val="accent3">
                      <a:shade val="45000"/>
                      <a:satMod val="135000"/>
                    </a:schemeClr>
                    <a:prstClr val="white"/>
                  </a:duotone>
                  <a:extLst>
                    <a:ext uri="{BEBA8EAE-BF5A-486C-A8C5-ECC9F3942E4B}">
                      <a14:imgProps xmlns:a14="http://schemas.microsoft.com/office/drawing/2010/main">
                        <a14:imgLayer r:embed="rId6">
                          <a14:imgEffect>
                            <a14:artisticMarker/>
                          </a14:imgEffect>
                        </a14:imgLayer>
                      </a14:imgProps>
                    </a:ext>
                    <a:ext uri="{28A0092B-C50C-407E-A947-70E740481C1C}">
                      <a14:useLocalDpi xmlns:a14="http://schemas.microsoft.com/office/drawing/2010/main" val="0"/>
                    </a:ext>
                  </a:extLst>
                </a:blip>
                <a:srcRect/>
                <a:stretch>
                  <a:fillRect/>
                </a:stretch>
              </p:blipFill>
              <p:spPr bwMode="auto">
                <a:xfrm rot="17834802">
                  <a:off x="5040111" y="2410697"/>
                  <a:ext cx="1349748" cy="1349748"/>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Users\richmons\AppData\Local\Microsoft\Windows\Temporary Internet Files\Content.IE5\ETNPJYOF\MC900439819[1].png"/>
                <p:cNvPicPr>
                  <a:picLocks noChangeAspect="1" noChangeArrowheads="1"/>
                </p:cNvPicPr>
                <p:nvPr/>
              </p:nvPicPr>
              <p:blipFill>
                <a:blip r:embed="rId7" cstate="print">
                  <a:duotone>
                    <a:schemeClr val="accent6">
                      <a:shade val="45000"/>
                      <a:satMod val="135000"/>
                    </a:schemeClr>
                    <a:prstClr val="white"/>
                  </a:duotone>
                  <a:extLst>
                    <a:ext uri="{BEBA8EAE-BF5A-486C-A8C5-ECC9F3942E4B}">
                      <a14:imgProps xmlns:a14="http://schemas.microsoft.com/office/drawing/2010/main">
                        <a14:imgLayer r:embed="rId8">
                          <a14:imgEffect>
                            <a14:artisticMarker/>
                          </a14:imgEffect>
                        </a14:imgLayer>
                      </a14:imgProps>
                    </a:ext>
                    <a:ext uri="{28A0092B-C50C-407E-A947-70E740481C1C}">
                      <a14:useLocalDpi xmlns:a14="http://schemas.microsoft.com/office/drawing/2010/main" val="0"/>
                    </a:ext>
                  </a:extLst>
                </a:blip>
                <a:srcRect/>
                <a:stretch>
                  <a:fillRect/>
                </a:stretch>
              </p:blipFill>
              <p:spPr bwMode="auto">
                <a:xfrm rot="19570370">
                  <a:off x="5465512" y="2728594"/>
                  <a:ext cx="1349748" cy="1349748"/>
                </a:xfrm>
                <a:prstGeom prst="rect">
                  <a:avLst/>
                </a:prstGeom>
                <a:noFill/>
                <a:extLst>
                  <a:ext uri="{909E8E84-426E-40DD-AFC4-6F175D3DCCD1}">
                    <a14:hiddenFill xmlns:a14="http://schemas.microsoft.com/office/drawing/2010/main">
                      <a:solidFill>
                        <a:srgbClr val="FFFFFF"/>
                      </a:solidFill>
                    </a14:hiddenFill>
                  </a:ext>
                </a:extLst>
              </p:spPr>
            </p:pic>
          </p:grpSp>
        </p:grpSp>
      </p:grpSp>
    </p:spTree>
    <p:extLst>
      <p:ext uri="{BB962C8B-B14F-4D97-AF65-F5344CB8AC3E}">
        <p14:creationId xmlns:p14="http://schemas.microsoft.com/office/powerpoint/2010/main" val="1922122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Shape 75"/>
          <p:cNvSpPr>
            <a:spLocks noGrp="1"/>
          </p:cNvSpPr>
          <p:nvPr>
            <p:ph type="sldNum" sz="quarter" idx="4294967295"/>
          </p:nvPr>
        </p:nvSpPr>
        <p:spPr>
          <a:xfrm>
            <a:off x="6557962" y="9522884"/>
            <a:ext cx="842012" cy="535517"/>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1400">
                <a:solidFill>
                  <a:srgbClr val="888888"/>
                </a:solidFill>
              </a:rPr>
              <a:pPr lvl="0">
                <a:defRPr sz="1800">
                  <a:solidFill>
                    <a:srgbClr val="000000"/>
                  </a:solidFill>
                </a:defRPr>
              </a:pPr>
              <a:t>16</a:t>
            </a:fld>
            <a:endParaRPr sz="1400" dirty="0">
              <a:solidFill>
                <a:srgbClr val="888888"/>
              </a:solidFill>
            </a:endParaRPr>
          </a:p>
        </p:txBody>
      </p:sp>
      <p:sp>
        <p:nvSpPr>
          <p:cNvPr id="76" name="Shape 76"/>
          <p:cNvSpPr/>
          <p:nvPr/>
        </p:nvSpPr>
        <p:spPr>
          <a:xfrm>
            <a:off x="381000" y="236118"/>
            <a:ext cx="7018974" cy="9651088"/>
          </a:xfrm>
          <a:prstGeom prst="rect">
            <a:avLst/>
          </a:prstGeom>
          <a:ln w="12700">
            <a:miter lim="400000"/>
          </a:ln>
          <a:extLst>
            <a:ext uri="{C572A759-6A51-4108-AA02-DFA0A04FC94B}">
              <ma14:wrappingTextBoxFlag xmlns:ma14="http://schemas.microsoft.com/office/mac/drawingml/2011/main" xmlns="" val="1"/>
            </a:ext>
          </a:extLst>
        </p:spPr>
        <p:txBody>
          <a:bodyPr wrap="square" lIns="48188" tIns="48189" rIns="48188" bIns="48189">
            <a:spAutoFit/>
          </a:bodyPr>
          <a:lstStyle/>
          <a:p>
            <a:pPr lvl="0" algn="ctr"/>
            <a:endParaRPr lang="es-ES_tradnl" b="1" u="sng" dirty="0" smtClean="0"/>
          </a:p>
          <a:p>
            <a:pPr lvl="0" algn="ctr"/>
            <a:endParaRPr lang="es-ES_tradnl" sz="1050" b="1" u="sng" dirty="0"/>
          </a:p>
          <a:p>
            <a:pPr lvl="0" algn="ctr"/>
            <a:r>
              <a:rPr lang="es-419" sz="1800" b="1" u="sng" dirty="0" smtClean="0"/>
              <a:t>Como la luciérnaga obtuvo su luz</a:t>
            </a:r>
            <a:r>
              <a:rPr lang="es-ES_tradnl" sz="1800" b="1" dirty="0" smtClean="0"/>
              <a:t>    </a:t>
            </a:r>
          </a:p>
          <a:p>
            <a:pPr lvl="0" algn="ctr"/>
            <a:r>
              <a:rPr lang="en-US" sz="1400" dirty="0" err="1" smtClean="0"/>
              <a:t>Fábula</a:t>
            </a:r>
            <a:r>
              <a:rPr lang="en-US" sz="1400" dirty="0" smtClean="0"/>
              <a:t> de </a:t>
            </a:r>
            <a:r>
              <a:rPr lang="en-US" sz="1400" dirty="0" err="1" smtClean="0"/>
              <a:t>Esopo</a:t>
            </a:r>
            <a:endParaRPr lang="en-US" sz="1400" dirty="0"/>
          </a:p>
          <a:p>
            <a:pPr lvl="0" algn="ctr">
              <a:lnSpc>
                <a:spcPct val="115000"/>
              </a:lnSpc>
              <a:defRPr sz="1800"/>
            </a:pPr>
            <a:endParaRPr lang="es-ES_tradnl" sz="1050" b="1" u="sng" dirty="0" smtClean="0"/>
          </a:p>
          <a:p>
            <a:pPr lvl="0">
              <a:lnSpc>
                <a:spcPct val="115000"/>
              </a:lnSpc>
              <a:defRPr sz="1800"/>
            </a:pPr>
            <a:r>
              <a:rPr lang="es-ES_tradnl" sz="1400" dirty="0" smtClean="0"/>
              <a:t>Este es un cuento basado en una vieja leyenda.</a:t>
            </a:r>
          </a:p>
          <a:p>
            <a:pPr lvl="0">
              <a:lnSpc>
                <a:spcPct val="115000"/>
              </a:lnSpc>
              <a:defRPr sz="1800"/>
            </a:pPr>
            <a:endParaRPr lang="es-ES_tradnl" sz="800" dirty="0" smtClean="0"/>
          </a:p>
          <a:p>
            <a:pPr lvl="0">
              <a:lnSpc>
                <a:spcPct val="115000"/>
              </a:lnSpc>
              <a:defRPr sz="1800"/>
            </a:pPr>
            <a:r>
              <a:rPr lang="es-ES_tradnl" sz="1400" dirty="0" smtClean="0"/>
              <a:t>Este es un cuento de hace mucho tiempo.  Había una pequeña mosca.  Ella quería ser especial.  La mosca estaba triste.  No se sentía especial.  Miró a la abeja y pensó que era genial.  − Mira qué grande es. Oye como zumba.  La pequeña mosca miró a la mariposa y dijo, </a:t>
            </a:r>
            <a:r>
              <a:rPr lang="es-ES_tradnl" sz="1400" dirty="0"/>
              <a:t>− </a:t>
            </a:r>
            <a:r>
              <a:rPr lang="es-ES_tradnl" sz="1400" dirty="0" smtClean="0"/>
              <a:t>Mira qué bonita es. Mira los colores.  Mira las alas grandes.  Yo soy igual que todas las otras moscas.</a:t>
            </a:r>
          </a:p>
          <a:p>
            <a:pPr lvl="0">
              <a:lnSpc>
                <a:spcPct val="115000"/>
              </a:lnSpc>
              <a:defRPr sz="1800"/>
            </a:pPr>
            <a:endParaRPr lang="es-ES_tradnl" sz="800" dirty="0" smtClean="0"/>
          </a:p>
          <a:p>
            <a:pPr lvl="0">
              <a:lnSpc>
                <a:spcPct val="115000"/>
              </a:lnSpc>
              <a:defRPr sz="1800"/>
            </a:pPr>
            <a:r>
              <a:rPr lang="es-ES_tradnl" sz="1400" dirty="0" smtClean="0"/>
              <a:t>Una noche, la mosca permaneció despierta.  Estaba preocupada.  Estaba triste.  Todas las otras moscas estaban durmiendo.  La polilla estaba despierta, y también el ratón.  La polilla y el ratón no notaron a la pequeña mosca. Era demasiado pequeña.  Era difícil ver en la oscuridad.</a:t>
            </a:r>
          </a:p>
          <a:p>
            <a:pPr lvl="0">
              <a:lnSpc>
                <a:spcPct val="115000"/>
              </a:lnSpc>
              <a:defRPr sz="1800"/>
            </a:pPr>
            <a:endParaRPr lang="es-ES_tradnl" sz="800" dirty="0" smtClean="0"/>
          </a:p>
          <a:p>
            <a:pPr lvl="0">
              <a:lnSpc>
                <a:spcPct val="115000"/>
              </a:lnSpc>
              <a:defRPr sz="1800"/>
            </a:pPr>
            <a:r>
              <a:rPr lang="es-ES_tradnl" sz="1400" dirty="0" smtClean="0"/>
              <a:t>La pequeña mosca vio las estrellas.  Estaban brillando. </a:t>
            </a:r>
            <a:r>
              <a:rPr lang="es-ES_tradnl" sz="1400" dirty="0"/>
              <a:t>− Quiero </a:t>
            </a:r>
            <a:r>
              <a:rPr lang="es-ES_tradnl" sz="1400" dirty="0" smtClean="0"/>
              <a:t>brillar como ellas.  </a:t>
            </a:r>
            <a:r>
              <a:rPr lang="es-ES_tradnl" sz="1400" dirty="0" smtClean="0">
                <a:solidFill>
                  <a:srgbClr val="000000"/>
                </a:solidFill>
              </a:rPr>
              <a:t>Eso me haría muy especial.</a:t>
            </a:r>
          </a:p>
          <a:p>
            <a:pPr lvl="0">
              <a:lnSpc>
                <a:spcPct val="115000"/>
              </a:lnSpc>
              <a:defRPr sz="1800"/>
            </a:pPr>
            <a:endParaRPr lang="es-ES_tradnl" sz="800" dirty="0" smtClean="0"/>
          </a:p>
          <a:p>
            <a:pPr lvl="0">
              <a:lnSpc>
                <a:spcPct val="115000"/>
              </a:lnSpc>
              <a:defRPr sz="1800"/>
            </a:pPr>
            <a:r>
              <a:rPr lang="es-ES_tradnl" sz="1400" dirty="0" smtClean="0"/>
              <a:t>La luna oyó a la mosca.  La luna dijo, </a:t>
            </a:r>
            <a:r>
              <a:rPr lang="es-ES_tradnl" sz="1400" dirty="0"/>
              <a:t>− Pequeña </a:t>
            </a:r>
            <a:r>
              <a:rPr lang="es-ES_tradnl" sz="1400" dirty="0" smtClean="0"/>
              <a:t>mosca, tú me puedes ayudar.  </a:t>
            </a:r>
            <a:r>
              <a:rPr lang="es-ES_tradnl" sz="1400" dirty="0" smtClean="0">
                <a:solidFill>
                  <a:srgbClr val="000000"/>
                </a:solidFill>
              </a:rPr>
              <a:t>Si lo haces, yo te ayudaré.  Haré que brilles</a:t>
            </a:r>
            <a:r>
              <a:rPr lang="es-ES_tradnl" sz="1400" dirty="0" smtClean="0"/>
              <a:t>.</a:t>
            </a:r>
          </a:p>
          <a:p>
            <a:pPr lvl="0">
              <a:lnSpc>
                <a:spcPct val="115000"/>
              </a:lnSpc>
              <a:defRPr sz="1800"/>
            </a:pPr>
            <a:endParaRPr lang="es-ES_tradnl" sz="800" dirty="0" smtClean="0"/>
          </a:p>
          <a:p>
            <a:pPr lvl="0">
              <a:lnSpc>
                <a:spcPct val="115000"/>
              </a:lnSpc>
              <a:defRPr sz="1800"/>
            </a:pPr>
            <a:r>
              <a:rPr lang="es-ES_tradnl" sz="1400" dirty="0"/>
              <a:t>− ¿</a:t>
            </a:r>
            <a:r>
              <a:rPr lang="es-ES_tradnl" sz="1400" dirty="0" smtClean="0"/>
              <a:t>Cómo puedo </a:t>
            </a:r>
            <a:r>
              <a:rPr lang="es-ES_tradnl" sz="1400" dirty="0"/>
              <a:t>ayudar?, </a:t>
            </a:r>
            <a:r>
              <a:rPr lang="es-ES_tradnl" sz="1400" dirty="0" smtClean="0"/>
              <a:t>−dijo la pequeña mosca.</a:t>
            </a:r>
          </a:p>
          <a:p>
            <a:pPr lvl="0">
              <a:lnSpc>
                <a:spcPct val="115000"/>
              </a:lnSpc>
              <a:defRPr sz="1800"/>
            </a:pPr>
            <a:endParaRPr lang="es-ES_tradnl" sz="800" dirty="0" smtClean="0"/>
          </a:p>
          <a:p>
            <a:pPr lvl="0">
              <a:lnSpc>
                <a:spcPct val="115000"/>
              </a:lnSpc>
              <a:defRPr sz="1800"/>
            </a:pPr>
            <a:r>
              <a:rPr lang="es-ES_tradnl" sz="1400" dirty="0" smtClean="0"/>
              <a:t>La luna dijo, </a:t>
            </a:r>
            <a:r>
              <a:rPr lang="es-ES_tradnl" sz="1400" dirty="0"/>
              <a:t>− Puedes </a:t>
            </a:r>
            <a:r>
              <a:rPr lang="es-ES_tradnl" sz="1400" dirty="0" smtClean="0"/>
              <a:t>ser mi amiga.  Me siento muy sola en la noche.  Yo salgo cuando está oscuro y la mayoría de los animales están durmiendo.  Si te quedas despierta todas las noches, yo </a:t>
            </a:r>
            <a:r>
              <a:rPr lang="es-ES_tradnl" sz="1400" dirty="0">
                <a:solidFill>
                  <a:srgbClr val="000000"/>
                </a:solidFill>
              </a:rPr>
              <a:t>t</a:t>
            </a:r>
            <a:r>
              <a:rPr lang="es-ES_tradnl" sz="1400" dirty="0" smtClean="0">
                <a:solidFill>
                  <a:srgbClr val="000000"/>
                </a:solidFill>
              </a:rPr>
              <a:t>e ayudaré a brillar</a:t>
            </a:r>
            <a:r>
              <a:rPr lang="es-ES_tradnl" sz="1400" dirty="0" smtClean="0"/>
              <a:t>.  Entonces, tú puedes ser mi amiga. </a:t>
            </a:r>
          </a:p>
          <a:p>
            <a:pPr lvl="0">
              <a:lnSpc>
                <a:spcPct val="115000"/>
              </a:lnSpc>
              <a:defRPr sz="1800"/>
            </a:pPr>
            <a:endParaRPr lang="es-ES_tradnl" sz="800" dirty="0" smtClean="0"/>
          </a:p>
          <a:p>
            <a:pPr lvl="0">
              <a:lnSpc>
                <a:spcPct val="115000"/>
              </a:lnSpc>
              <a:defRPr sz="1800"/>
            </a:pPr>
            <a:r>
              <a:rPr lang="es-ES_tradnl" sz="1400" dirty="0"/>
              <a:t>− Sí</a:t>
            </a:r>
            <a:r>
              <a:rPr lang="es-ES_tradnl" sz="1400" dirty="0" smtClean="0"/>
              <a:t>, </a:t>
            </a:r>
            <a:r>
              <a:rPr lang="es-ES_tradnl" sz="1400" dirty="0"/>
              <a:t>sí, </a:t>
            </a:r>
            <a:r>
              <a:rPr lang="es-ES_tradnl" sz="1400" dirty="0" smtClean="0"/>
              <a:t>−dijo la pequeña mosca.  Así que la luna ayudó a la pequeña mosca.  La luna le dijo a la mosca el secreto.  La luna le dijo a la mosca cómo brillar. </a:t>
            </a:r>
          </a:p>
          <a:p>
            <a:pPr lvl="0">
              <a:lnSpc>
                <a:spcPct val="115000"/>
              </a:lnSpc>
              <a:defRPr sz="1800"/>
            </a:pPr>
            <a:endParaRPr lang="es-ES_tradnl" sz="800" dirty="0" smtClean="0"/>
          </a:p>
          <a:p>
            <a:pPr lvl="0">
              <a:lnSpc>
                <a:spcPct val="115000"/>
              </a:lnSpc>
              <a:defRPr sz="1800"/>
            </a:pPr>
            <a:r>
              <a:rPr lang="es-ES_tradnl" sz="1400" dirty="0" smtClean="0"/>
              <a:t>La próxima noche, la mosca se quedó despierta.  Ella utilizó el secreto.  ¡Estaba brillando!  Su cuerpo se encendía y se apagaba; su cuerpo se iluminaba.</a:t>
            </a:r>
            <a:r>
              <a:rPr lang="es-ES_tradnl" sz="1400" dirty="0" smtClean="0">
                <a:solidFill>
                  <a:srgbClr val="000000"/>
                </a:solidFill>
              </a:rPr>
              <a:t> Era</a:t>
            </a:r>
            <a:r>
              <a:rPr lang="es-ES_tradnl" sz="1400" dirty="0" smtClean="0"/>
              <a:t> como magia.</a:t>
            </a:r>
          </a:p>
          <a:p>
            <a:pPr lvl="0">
              <a:lnSpc>
                <a:spcPct val="115000"/>
              </a:lnSpc>
              <a:defRPr sz="1800"/>
            </a:pPr>
            <a:endParaRPr lang="es-ES_tradnl" sz="800" dirty="0" smtClean="0"/>
          </a:p>
          <a:p>
            <a:pPr lvl="0">
              <a:lnSpc>
                <a:spcPct val="115000"/>
              </a:lnSpc>
              <a:defRPr sz="1800"/>
            </a:pPr>
            <a:r>
              <a:rPr lang="es-ES_tradnl" sz="1400" dirty="0"/>
              <a:t>− Mira, </a:t>
            </a:r>
            <a:r>
              <a:rPr lang="es-ES_tradnl" sz="1400" dirty="0" smtClean="0"/>
              <a:t>−dijo el ratón. </a:t>
            </a:r>
            <a:r>
              <a:rPr lang="es-ES_tradnl" sz="1400" dirty="0"/>
              <a:t>− Mira </a:t>
            </a:r>
            <a:r>
              <a:rPr lang="es-ES_tradnl" sz="1400" dirty="0" smtClean="0"/>
              <a:t>a la mosca.  Qué especial. El ratón dijo, </a:t>
            </a:r>
            <a:r>
              <a:rPr lang="es-ES_tradnl" sz="1400" dirty="0"/>
              <a:t>− Me </a:t>
            </a:r>
            <a:r>
              <a:rPr lang="es-ES_tradnl" sz="1400" dirty="0" smtClean="0"/>
              <a:t>gustaría brillar también. Pero la mamá del ratón dijo, </a:t>
            </a:r>
            <a:r>
              <a:rPr lang="es-ES_tradnl" sz="1400" dirty="0"/>
              <a:t>− NO</a:t>
            </a:r>
            <a:r>
              <a:rPr lang="es-ES_tradnl" sz="1400" dirty="0" smtClean="0"/>
              <a:t>! Sería peligroso.  Sabes que necesitamos escondernos.</a:t>
            </a:r>
          </a:p>
          <a:p>
            <a:pPr lvl="0">
              <a:lnSpc>
                <a:spcPct val="115000"/>
              </a:lnSpc>
              <a:defRPr sz="1800"/>
            </a:pPr>
            <a:endParaRPr lang="es-ES_tradnl" sz="800" dirty="0" smtClean="0"/>
          </a:p>
          <a:p>
            <a:pPr lvl="0">
              <a:lnSpc>
                <a:spcPct val="115000"/>
              </a:lnSpc>
              <a:defRPr sz="1800"/>
            </a:pPr>
            <a:r>
              <a:rPr lang="es-ES_tradnl" sz="1400" dirty="0" smtClean="0"/>
              <a:t>La mosca estaba muy feliz.  La mosca le dijo a la luna, </a:t>
            </a:r>
            <a:r>
              <a:rPr lang="es-ES_tradnl" sz="1400" dirty="0"/>
              <a:t>− Siempre </a:t>
            </a:r>
            <a:r>
              <a:rPr lang="es-ES_tradnl" sz="1400" dirty="0" smtClean="0"/>
              <a:t>seré tu amiga.  Cuando salgas por la noche</a:t>
            </a:r>
            <a:r>
              <a:rPr lang="es-ES_tradnl" sz="1400" dirty="0" smtClean="0">
                <a:solidFill>
                  <a:srgbClr val="000000"/>
                </a:solidFill>
              </a:rPr>
              <a:t>, voy a estar aquí.  </a:t>
            </a:r>
            <a:r>
              <a:rPr lang="es-ES_tradnl" sz="1400" dirty="0" smtClean="0"/>
              <a:t>Brillaré mi luz para darte la bienvenida.  La mosca se fue a dormir</a:t>
            </a:r>
            <a:r>
              <a:rPr lang="es-ES_tradnl" sz="1400" dirty="0"/>
              <a:t>. − </a:t>
            </a:r>
            <a:r>
              <a:rPr lang="es-ES_tradnl" sz="1400" dirty="0" smtClean="0"/>
              <a:t>Por fin, ahora tengo lo que necesito para ser especial.</a:t>
            </a:r>
          </a:p>
          <a:p>
            <a:pPr lvl="0">
              <a:lnSpc>
                <a:spcPct val="115000"/>
              </a:lnSpc>
              <a:defRPr sz="1800"/>
            </a:pPr>
            <a:r>
              <a:rPr lang="es-ES" sz="1700" i="1" dirty="0" smtClean="0"/>
              <a:t> </a:t>
            </a:r>
            <a:endParaRPr lang="es-ES" sz="1700" i="1" dirty="0"/>
          </a:p>
        </p:txBody>
      </p:sp>
      <p:sp>
        <p:nvSpPr>
          <p:cNvPr id="6" name="Rectangle 5"/>
          <p:cNvSpPr/>
          <p:nvPr/>
        </p:nvSpPr>
        <p:spPr>
          <a:xfrm>
            <a:off x="5638800" y="236118"/>
            <a:ext cx="20574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S_tradnl" sz="800" dirty="0" smtClean="0">
                <a:solidFill>
                  <a:prstClr val="black"/>
                </a:solidFill>
              </a:rPr>
              <a:t>Equivalencia de grado: 3.2</a:t>
            </a:r>
          </a:p>
          <a:p>
            <a:pPr lvl="0"/>
            <a:r>
              <a:rPr lang="es-ES" sz="800" dirty="0" smtClean="0">
                <a:solidFill>
                  <a:schemeClr val="tx1"/>
                </a:solidFill>
              </a:rPr>
              <a:t>Escala </a:t>
            </a:r>
            <a:r>
              <a:rPr lang="es-ES" sz="800" dirty="0" err="1">
                <a:solidFill>
                  <a:schemeClr val="tx1"/>
                </a:solidFill>
              </a:rPr>
              <a:t>Lexile</a:t>
            </a:r>
            <a:r>
              <a:rPr lang="es-ES" sz="800" dirty="0">
                <a:solidFill>
                  <a:schemeClr val="tx1"/>
                </a:solidFill>
              </a:rPr>
              <a:t>: </a:t>
            </a:r>
            <a:r>
              <a:rPr lang="es-ES" sz="800" dirty="0" smtClean="0">
                <a:solidFill>
                  <a:schemeClr val="tx1"/>
                </a:solidFill>
              </a:rPr>
              <a:t>200L</a:t>
            </a:r>
          </a:p>
          <a:p>
            <a:pPr lvl="0"/>
            <a:r>
              <a:rPr lang="es-ES" sz="800" dirty="0">
                <a:solidFill>
                  <a:schemeClr val="tx1"/>
                </a:solidFill>
              </a:rPr>
              <a:t>P</a:t>
            </a:r>
            <a:r>
              <a:rPr lang="es-ES" sz="800" dirty="0" smtClean="0">
                <a:solidFill>
                  <a:schemeClr val="tx1"/>
                </a:solidFill>
              </a:rPr>
              <a:t>romedio del largo de la oración: 6.41</a:t>
            </a:r>
          </a:p>
          <a:p>
            <a:pPr lvl="0"/>
            <a:r>
              <a:rPr lang="es-ES" sz="800" dirty="0" smtClean="0">
                <a:solidFill>
                  <a:schemeClr val="tx1"/>
                </a:solidFill>
              </a:rPr>
              <a:t>Promedio de la frecuencia de palabras: 3.91</a:t>
            </a:r>
          </a:p>
          <a:p>
            <a:pPr lvl="0"/>
            <a:r>
              <a:rPr lang="es-ES" sz="800" dirty="0" smtClean="0">
                <a:solidFill>
                  <a:schemeClr val="tx1"/>
                </a:solidFill>
              </a:rPr>
              <a:t>Número de palabras: 378</a:t>
            </a:r>
            <a:r>
              <a:rPr lang="es-ES" sz="800" dirty="0">
                <a:solidFill>
                  <a:schemeClr val="tx1"/>
                </a:solidFill>
              </a:rPr>
              <a:t/>
            </a:r>
            <a:br>
              <a:rPr lang="es-ES" sz="800" dirty="0">
                <a:solidFill>
                  <a:schemeClr val="tx1"/>
                </a:solidFill>
              </a:rPr>
            </a:br>
            <a:endParaRPr lang="es-ES_tradnl" sz="800" dirty="0">
              <a:solidFill>
                <a:schemeClr val="tx1"/>
              </a:solidFill>
            </a:endParaRPr>
          </a:p>
        </p:txBody>
      </p:sp>
    </p:spTree>
    <p:extLst>
      <p:ext uri="{BB962C8B-B14F-4D97-AF65-F5344CB8AC3E}">
        <p14:creationId xmlns:p14="http://schemas.microsoft.com/office/powerpoint/2010/main" val="69339143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Shape 78"/>
          <p:cNvSpPr>
            <a:spLocks noGrp="1"/>
          </p:cNvSpPr>
          <p:nvPr>
            <p:ph type="sldNum" sz="quarter" idx="4294967295"/>
          </p:nvPr>
        </p:nvSpPr>
        <p:spPr>
          <a:xfrm>
            <a:off x="6557962" y="9522884"/>
            <a:ext cx="842012" cy="535517"/>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1400">
                <a:solidFill>
                  <a:srgbClr val="888888"/>
                </a:solidFill>
              </a:rPr>
              <a:pPr lvl="0">
                <a:defRPr sz="1800">
                  <a:solidFill>
                    <a:srgbClr val="000000"/>
                  </a:solidFill>
                </a:defRPr>
              </a:pPr>
              <a:t>17</a:t>
            </a:fld>
            <a:endParaRPr sz="1400" dirty="0">
              <a:solidFill>
                <a:srgbClr val="888888"/>
              </a:solidFill>
            </a:endParaRPr>
          </a:p>
        </p:txBody>
      </p:sp>
      <p:sp>
        <p:nvSpPr>
          <p:cNvPr id="79" name="Shape 79"/>
          <p:cNvSpPr/>
          <p:nvPr/>
        </p:nvSpPr>
        <p:spPr>
          <a:xfrm>
            <a:off x="600027" y="893317"/>
            <a:ext cx="6524673" cy="2549701"/>
          </a:xfrm>
          <a:prstGeom prst="rect">
            <a:avLst/>
          </a:prstGeom>
          <a:ln w="12700">
            <a:miter lim="400000"/>
          </a:ln>
          <a:extLst>
            <a:ext uri="{C572A759-6A51-4108-AA02-DFA0A04FC94B}">
              <ma14:wrappingTextBoxFlag xmlns:ma14="http://schemas.microsoft.com/office/mac/drawingml/2011/main" xmlns="" val="1"/>
            </a:ext>
          </a:extLst>
        </p:spPr>
        <p:txBody>
          <a:bodyPr wrap="square" lIns="50941" tIns="50941" rIns="50941" bIns="50941">
            <a:spAutoFit/>
          </a:bodyPr>
          <a:lstStyle/>
          <a:p>
            <a:pPr marL="342363" indent="-342363">
              <a:buSzPct val="100000"/>
              <a:buFont typeface="Helvetica"/>
              <a:buAutoNum type="arabicPeriod"/>
              <a:defRPr sz="1800"/>
            </a:pPr>
            <a:r>
              <a:rPr lang="es-CO" sz="1800" b="1" dirty="0" smtClean="0">
                <a:latin typeface="Helvetica" pitchFamily="34" charset="0"/>
                <a:sym typeface="Helvetica"/>
              </a:rPr>
              <a:t>¿De dónde la mosca sacó </a:t>
            </a:r>
            <a:r>
              <a:rPr lang="es-CO" sz="1800" b="1" dirty="0">
                <a:latin typeface="Helvetica" pitchFamily="34" charset="0"/>
                <a:sym typeface="Helvetica"/>
              </a:rPr>
              <a:t>la idea de </a:t>
            </a:r>
            <a:r>
              <a:rPr lang="es-CO" sz="1800" b="1" dirty="0" smtClean="0">
                <a:latin typeface="Helvetica" pitchFamily="34" charset="0"/>
                <a:sym typeface="Helvetica"/>
              </a:rPr>
              <a:t>que quería brillar?   </a:t>
            </a:r>
            <a:r>
              <a:rPr lang="es-ES_tradnl" sz="1100" i="1" dirty="0" smtClean="0">
                <a:latin typeface="Helvetica" pitchFamily="34" charset="0"/>
                <a:sym typeface="Helvetica"/>
              </a:rPr>
              <a:t>Hacia RL.3.1</a:t>
            </a:r>
          </a:p>
          <a:p>
            <a:pPr marL="361383" indent="-361383">
              <a:buSzPct val="100000"/>
              <a:buFont typeface="Helvetica"/>
              <a:buAutoNum type="arabicPeriod" startAt="2"/>
              <a:defRPr sz="1800"/>
            </a:pPr>
            <a:endParaRPr lang="es-ES_tradnl" dirty="0" smtClean="0">
              <a:latin typeface="Helvetica" pitchFamily="34" charset="0"/>
              <a:sym typeface="Helvetica"/>
            </a:endParaRPr>
          </a:p>
          <a:p>
            <a:pPr marL="911650" indent="-304322">
              <a:buSzPct val="100000"/>
              <a:buFont typeface="Helvetica"/>
              <a:buAutoNum type="alphaUcPeriod"/>
              <a:defRPr sz="1800"/>
            </a:pPr>
            <a:r>
              <a:rPr lang="es-ES_tradnl" sz="1600" dirty="0" smtClean="0">
                <a:latin typeface="Helvetica" pitchFamily="34" charset="0"/>
                <a:sym typeface="Helvetica"/>
              </a:rPr>
              <a:t>de las estrellas</a:t>
            </a:r>
          </a:p>
          <a:p>
            <a:pPr lvl="0">
              <a:defRPr sz="1800"/>
            </a:pPr>
            <a:endParaRPr lang="es-ES_tradnl" sz="1600" dirty="0" smtClean="0">
              <a:latin typeface="Helvetica" pitchFamily="34" charset="0"/>
              <a:sym typeface="Helvetica"/>
            </a:endParaRPr>
          </a:p>
          <a:p>
            <a:pPr marL="911650" indent="-304322">
              <a:buSzPct val="100000"/>
              <a:buFont typeface="Helvetica"/>
              <a:buAutoNum type="alphaUcPeriod" startAt="2"/>
              <a:defRPr sz="1800"/>
            </a:pPr>
            <a:r>
              <a:rPr lang="es-ES_tradnl" sz="1600" dirty="0" smtClean="0">
                <a:latin typeface="Helvetica" pitchFamily="34" charset="0"/>
                <a:sym typeface="Helvetica"/>
              </a:rPr>
              <a:t>de la luna</a:t>
            </a:r>
          </a:p>
          <a:p>
            <a:pPr lvl="0">
              <a:defRPr sz="1800"/>
            </a:pPr>
            <a:endParaRPr lang="es-ES_tradnl" sz="1600" dirty="0" smtClean="0">
              <a:latin typeface="Helvetica" pitchFamily="34" charset="0"/>
              <a:sym typeface="Helvetica"/>
            </a:endParaRPr>
          </a:p>
          <a:p>
            <a:pPr marL="911650" indent="-304322">
              <a:buSzPct val="100000"/>
              <a:buFont typeface="Helvetica"/>
              <a:buAutoNum type="alphaUcPeriod" startAt="3"/>
              <a:defRPr sz="1800"/>
            </a:pPr>
            <a:r>
              <a:rPr lang="es-ES_tradnl" sz="1600" dirty="0" smtClean="0">
                <a:latin typeface="Helvetica" pitchFamily="34" charset="0"/>
                <a:sym typeface="Helvetica"/>
              </a:rPr>
              <a:t>de las polillas</a:t>
            </a:r>
          </a:p>
          <a:p>
            <a:pPr lvl="0">
              <a:defRPr sz="1800"/>
            </a:pPr>
            <a:endParaRPr lang="es-ES_tradnl" sz="1600" dirty="0" smtClean="0">
              <a:latin typeface="Helvetica" pitchFamily="34" charset="0"/>
              <a:sym typeface="Helvetica"/>
            </a:endParaRPr>
          </a:p>
          <a:p>
            <a:pPr marL="911650" indent="-304322">
              <a:buSzPct val="100000"/>
              <a:buFont typeface="Helvetica"/>
              <a:buAutoNum type="alphaUcPeriod" startAt="4"/>
              <a:defRPr sz="1800"/>
            </a:pPr>
            <a:r>
              <a:rPr lang="es-ES_tradnl" sz="1600" dirty="0" smtClean="0">
                <a:latin typeface="Helvetica" pitchFamily="34" charset="0"/>
                <a:sym typeface="Helvetica"/>
              </a:rPr>
              <a:t>de la mariposa</a:t>
            </a:r>
            <a:endParaRPr lang="es-ES_tradnl" sz="1600" dirty="0">
              <a:latin typeface="Helvetica" pitchFamily="34" charset="0"/>
              <a:sym typeface="Helvetica"/>
            </a:endParaRPr>
          </a:p>
        </p:txBody>
      </p:sp>
      <p:sp>
        <p:nvSpPr>
          <p:cNvPr id="80" name="Shape 80"/>
          <p:cNvSpPr/>
          <p:nvPr/>
        </p:nvSpPr>
        <p:spPr>
          <a:xfrm>
            <a:off x="410115" y="4949371"/>
            <a:ext cx="6714586" cy="0"/>
          </a:xfrm>
          <a:prstGeom prst="line">
            <a:avLst/>
          </a:prstGeom>
          <a:ln w="3175">
            <a:solidFill>
              <a:srgbClr val="4A7EBB"/>
            </a:solidFill>
            <a:prstDash val="lgDashDotDot"/>
          </a:ln>
        </p:spPr>
        <p:txBody>
          <a:bodyPr lIns="0" tIns="0" rIns="0" bIns="0"/>
          <a:lstStyle/>
          <a:p>
            <a:pPr defTabSz="481889">
              <a:defRPr sz="1200">
                <a:latin typeface="+mn-lt"/>
                <a:ea typeface="+mn-ea"/>
                <a:cs typeface="+mn-cs"/>
                <a:sym typeface="Helvetica"/>
              </a:defRPr>
            </a:pPr>
            <a:endParaRPr dirty="0"/>
          </a:p>
        </p:txBody>
      </p:sp>
      <p:grpSp>
        <p:nvGrpSpPr>
          <p:cNvPr id="2" name="Group 1"/>
          <p:cNvGrpSpPr/>
          <p:nvPr/>
        </p:nvGrpSpPr>
        <p:grpSpPr>
          <a:xfrm>
            <a:off x="909034" y="1646870"/>
            <a:ext cx="250172" cy="1694854"/>
            <a:chOff x="900108" y="1817913"/>
            <a:chExt cx="250172" cy="1694854"/>
          </a:xfrm>
        </p:grpSpPr>
        <p:sp>
          <p:nvSpPr>
            <p:cNvPr id="81" name="Shape 81"/>
            <p:cNvSpPr/>
            <p:nvPr/>
          </p:nvSpPr>
          <p:spPr>
            <a:xfrm>
              <a:off x="907388" y="1817913"/>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82" name="Shape 82"/>
            <p:cNvSpPr/>
            <p:nvPr/>
          </p:nvSpPr>
          <p:spPr>
            <a:xfrm>
              <a:off x="907388" y="2340430"/>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dirty="0"/>
            </a:p>
          </p:txBody>
        </p:sp>
        <p:sp>
          <p:nvSpPr>
            <p:cNvPr id="83" name="Shape 83"/>
            <p:cNvSpPr/>
            <p:nvPr/>
          </p:nvSpPr>
          <p:spPr>
            <a:xfrm>
              <a:off x="900108" y="2808131"/>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84" name="Shape 84"/>
            <p:cNvSpPr/>
            <p:nvPr/>
          </p:nvSpPr>
          <p:spPr>
            <a:xfrm>
              <a:off x="900108" y="3273280"/>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grpSp>
      <p:sp>
        <p:nvSpPr>
          <p:cNvPr id="85" name="Shape 85"/>
          <p:cNvSpPr/>
          <p:nvPr/>
        </p:nvSpPr>
        <p:spPr>
          <a:xfrm>
            <a:off x="683641" y="5625532"/>
            <a:ext cx="6716333" cy="271370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8331" tIns="48331" rIns="48331" bIns="48331" numCol="1" anchor="t">
            <a:spAutoFit/>
          </a:bodyPr>
          <a:lstStyle/>
          <a:p>
            <a:pPr marL="395288" lvl="0" indent="-395288">
              <a:defRPr sz="1800"/>
            </a:pPr>
            <a:r>
              <a:rPr b="1" dirty="0">
                <a:latin typeface="Helvetica" pitchFamily="34" charset="0"/>
                <a:sym typeface="Helvetica"/>
              </a:rPr>
              <a:t>2.</a:t>
            </a:r>
            <a:r>
              <a:rPr b="1" dirty="0" smtClean="0">
                <a:latin typeface="Helvetica" pitchFamily="34" charset="0"/>
                <a:sym typeface="Helvetica"/>
              </a:rPr>
              <a:t> </a:t>
            </a:r>
            <a:r>
              <a:rPr lang="es-ES_tradnl" b="1" dirty="0" smtClean="0">
                <a:latin typeface="Helvetica" pitchFamily="34" charset="0"/>
                <a:sym typeface="Helvetica"/>
              </a:rPr>
              <a:t>¿Cuál de las siguientes declaraciones no fue dicha por la luna a la mosca? </a:t>
            </a:r>
            <a:r>
              <a:rPr lang="es-ES_tradnl" sz="1100" i="1" dirty="0" smtClean="0">
                <a:latin typeface="Helvetica" pitchFamily="34" charset="0"/>
                <a:sym typeface="Helvetica"/>
              </a:rPr>
              <a:t>Hacia RL.3.1</a:t>
            </a:r>
          </a:p>
          <a:p>
            <a:pPr marL="361383" indent="-361383">
              <a:buSzPct val="100000"/>
              <a:buFont typeface="Helvetica"/>
              <a:buAutoNum type="arabicPeriod"/>
              <a:defRPr sz="1800"/>
            </a:pPr>
            <a:endParaRPr lang="es-ES_tradnl" dirty="0" smtClean="0">
              <a:latin typeface="Helvetica" pitchFamily="34" charset="0"/>
              <a:sym typeface="Helvetica"/>
            </a:endParaRPr>
          </a:p>
          <a:p>
            <a:pPr marL="860425" indent="-341313">
              <a:buSzPct val="100000"/>
              <a:buFont typeface="Helvetica"/>
              <a:buAutoNum type="alphaUcPeriod"/>
              <a:defRPr sz="1800"/>
            </a:pPr>
            <a:r>
              <a:rPr lang="es-ES_tradnl" sz="1600" dirty="0" smtClean="0">
                <a:latin typeface="Helvetica" pitchFamily="34" charset="0"/>
                <a:sym typeface="Helvetica"/>
              </a:rPr>
              <a:t>Me siento sola en la noche.</a:t>
            </a:r>
          </a:p>
          <a:p>
            <a:pPr marL="860425" lvl="0" indent="-341313">
              <a:defRPr sz="1800"/>
            </a:pPr>
            <a:endParaRPr lang="es-ES_tradnl" sz="1600" dirty="0" smtClean="0">
              <a:latin typeface="Helvetica" pitchFamily="34" charset="0"/>
              <a:sym typeface="Helvetica"/>
            </a:endParaRPr>
          </a:p>
          <a:p>
            <a:pPr marL="860425" indent="-341313">
              <a:buSzPct val="100000"/>
              <a:buFont typeface="Helvetica"/>
              <a:buAutoNum type="alphaUcPeriod" startAt="2"/>
              <a:defRPr sz="1800"/>
            </a:pPr>
            <a:r>
              <a:rPr lang="es-ES_tradnl" sz="1600" dirty="0" smtClean="0">
                <a:latin typeface="Helvetica" pitchFamily="34" charset="0"/>
                <a:sym typeface="Helvetica"/>
              </a:rPr>
              <a:t>Puedes ser mi amiga.</a:t>
            </a:r>
          </a:p>
          <a:p>
            <a:pPr marL="860425" lvl="0" indent="-341313">
              <a:defRPr sz="1800"/>
            </a:pPr>
            <a:endParaRPr lang="es-ES_tradnl" sz="1600" dirty="0" smtClean="0">
              <a:latin typeface="Helvetica" pitchFamily="34" charset="0"/>
              <a:sym typeface="Helvetica"/>
            </a:endParaRPr>
          </a:p>
          <a:p>
            <a:pPr marL="860425" indent="-341313">
              <a:buSzPct val="100000"/>
              <a:buFont typeface="Helvetica"/>
              <a:buAutoNum type="alphaUcPeriod" startAt="3"/>
              <a:defRPr sz="1800"/>
            </a:pPr>
            <a:r>
              <a:rPr lang="es-ES_tradnl" sz="1600" dirty="0" smtClean="0">
                <a:solidFill>
                  <a:srgbClr val="000000"/>
                </a:solidFill>
                <a:latin typeface="Helvetica" pitchFamily="34" charset="0"/>
                <a:sym typeface="Helvetica"/>
              </a:rPr>
              <a:t>Si te quedas despierta en la noche voy a ayudarte a brillar.</a:t>
            </a:r>
          </a:p>
          <a:p>
            <a:pPr marL="860425" indent="-341313">
              <a:buSzPct val="100000"/>
              <a:buFont typeface="Helvetica"/>
              <a:buAutoNum type="alphaUcPeriod" startAt="3"/>
              <a:defRPr sz="1800"/>
            </a:pPr>
            <a:endParaRPr lang="es-ES_tradnl" sz="1600" dirty="0" smtClean="0">
              <a:latin typeface="Helvetica" pitchFamily="34" charset="0"/>
              <a:sym typeface="Helvetica"/>
            </a:endParaRPr>
          </a:p>
          <a:p>
            <a:pPr marL="860425" indent="-341313">
              <a:buSzPct val="100000"/>
              <a:buFont typeface="Helvetica"/>
              <a:buAutoNum type="alphaUcPeriod" startAt="3"/>
              <a:defRPr sz="1800"/>
            </a:pPr>
            <a:r>
              <a:rPr lang="es-ES_tradnl" sz="1600" dirty="0" smtClean="0">
                <a:latin typeface="Helvetica" pitchFamily="34" charset="0"/>
                <a:sym typeface="Helvetica"/>
              </a:rPr>
              <a:t>Me gusta salir por la noche porque es callado</a:t>
            </a:r>
            <a:r>
              <a:rPr dirty="0" smtClean="0">
                <a:latin typeface="Helvetica" pitchFamily="34" charset="0"/>
                <a:sym typeface="Helvetica"/>
              </a:rPr>
              <a:t>. </a:t>
            </a:r>
            <a:endParaRPr dirty="0">
              <a:latin typeface="Helvetica" pitchFamily="34" charset="0"/>
              <a:sym typeface="Helvetica"/>
            </a:endParaRPr>
          </a:p>
        </p:txBody>
      </p:sp>
      <p:graphicFrame>
        <p:nvGraphicFramePr>
          <p:cNvPr id="91" name="Table 91"/>
          <p:cNvGraphicFramePr/>
          <p:nvPr>
            <p:extLst>
              <p:ext uri="{D42A27DB-BD31-4B8C-83A1-F6EECF244321}">
                <p14:modId xmlns:p14="http://schemas.microsoft.com/office/powerpoint/2010/main" val="794610644"/>
              </p:ext>
            </p:extLst>
          </p:nvPr>
        </p:nvGraphicFramePr>
        <p:xfrm>
          <a:off x="5105400" y="3581400"/>
          <a:ext cx="2133600" cy="1204042"/>
        </p:xfrm>
        <a:graphic>
          <a:graphicData uri="http://schemas.openxmlformats.org/drawingml/2006/table">
            <a:tbl>
              <a:tblPr firstRow="1"/>
              <a:tblGrid>
                <a:gridCol w="2133600"/>
              </a:tblGrid>
              <a:tr h="222586">
                <a:tc>
                  <a:txBody>
                    <a:bodyPr/>
                    <a:lstStyle/>
                    <a:p>
                      <a:pPr lvl="0" algn="ctr">
                        <a:lnSpc>
                          <a:spcPct val="115000"/>
                        </a:lnSpc>
                        <a:defRPr sz="1800" b="0" i="0"/>
                      </a:pPr>
                      <a:r>
                        <a:rPr lang="en-US" sz="800" b="1" i="1" dirty="0" err="1" smtClean="0"/>
                        <a:t>Hacia</a:t>
                      </a:r>
                      <a:r>
                        <a:rPr lang="en-US" sz="800" b="1" i="1" dirty="0" smtClean="0"/>
                        <a:t> RL.3.1  </a:t>
                      </a:r>
                      <a:r>
                        <a:rPr sz="800" b="1" i="1" dirty="0" smtClean="0"/>
                        <a:t>DOK </a:t>
                      </a:r>
                      <a:r>
                        <a:rPr sz="800" b="1" i="1" dirty="0"/>
                        <a:t>1 - </a:t>
                      </a:r>
                      <a:r>
                        <a:rPr sz="800" b="1" i="1" dirty="0" smtClean="0"/>
                        <a:t>C</a:t>
                      </a:r>
                      <a:r>
                        <a:rPr lang="en-US" sz="800" b="1" i="1" dirty="0" smtClean="0"/>
                        <a:t>l</a:t>
                      </a:r>
                      <a:endParaRPr sz="800" b="1" i="1" dirty="0"/>
                    </a:p>
                  </a:txBody>
                  <a:tcPr marL="0" marR="0" marT="0" marB="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r>
              <a:tr h="773365">
                <a:tc>
                  <a:txBody>
                    <a:bodyPr/>
                    <a:lstStyle/>
                    <a:p>
                      <a:pPr lvl="0" algn="l">
                        <a:lnSpc>
                          <a:spcPct val="115000"/>
                        </a:lnSpc>
                        <a:defRPr sz="1800" b="0" i="0"/>
                      </a:pPr>
                      <a:r>
                        <a:rPr lang="es-419" sz="800" b="1" noProof="0" dirty="0" smtClean="0"/>
                        <a:t>Hace preguntas sobre personajes, ambiente/escenario, acontecimientos o conflictos en un texto.</a:t>
                      </a:r>
                    </a:p>
                    <a:p>
                      <a:pPr lvl="0" algn="l">
                        <a:lnSpc>
                          <a:spcPct val="115000"/>
                        </a:lnSpc>
                        <a:defRPr sz="1800" b="0" i="0"/>
                      </a:pPr>
                      <a:r>
                        <a:rPr lang="es-419" sz="800" b="1" noProof="0" dirty="0" smtClean="0"/>
                        <a:t>Contesta a preguntas con quién, qué, cuándo y dónde, que se encuentran de forma explícita en un texto, sobre personajes, acontecimientos o conflictos.</a:t>
                      </a:r>
                    </a:p>
                  </a:txBody>
                  <a:tcPr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r>
            </a:tbl>
          </a:graphicData>
        </a:graphic>
      </p:graphicFrame>
      <p:graphicFrame>
        <p:nvGraphicFramePr>
          <p:cNvPr id="92" name="Table 92"/>
          <p:cNvGraphicFramePr/>
          <p:nvPr>
            <p:extLst>
              <p:ext uri="{D42A27DB-BD31-4B8C-83A1-F6EECF244321}">
                <p14:modId xmlns:p14="http://schemas.microsoft.com/office/powerpoint/2010/main" val="2083349925"/>
              </p:ext>
            </p:extLst>
          </p:nvPr>
        </p:nvGraphicFramePr>
        <p:xfrm>
          <a:off x="5181600" y="8763000"/>
          <a:ext cx="1943101" cy="733504"/>
        </p:xfrm>
        <a:graphic>
          <a:graphicData uri="http://schemas.openxmlformats.org/drawingml/2006/table">
            <a:tbl>
              <a:tblPr firstRow="1"/>
              <a:tblGrid>
                <a:gridCol w="1943101"/>
              </a:tblGrid>
              <a:tr h="172672">
                <a:tc>
                  <a:txBody>
                    <a:bodyPr/>
                    <a:lstStyle/>
                    <a:p>
                      <a:pPr lvl="0" algn="ctr">
                        <a:lnSpc>
                          <a:spcPct val="115000"/>
                        </a:lnSpc>
                        <a:defRPr sz="1800" b="0" i="0"/>
                      </a:pPr>
                      <a:r>
                        <a:rPr lang="en-US" sz="800" b="1" i="1" dirty="0" err="1" smtClean="0"/>
                        <a:t>Hacia</a:t>
                      </a:r>
                      <a:r>
                        <a:rPr lang="en-US" sz="800" b="1" i="1" dirty="0" smtClean="0"/>
                        <a:t> RL.3.1 </a:t>
                      </a:r>
                      <a:r>
                        <a:rPr sz="800" b="1" i="1" dirty="0" smtClean="0"/>
                        <a:t>DOK </a:t>
                      </a:r>
                      <a:r>
                        <a:rPr sz="800" b="1" i="1" dirty="0"/>
                        <a:t>2 – </a:t>
                      </a:r>
                      <a:r>
                        <a:rPr sz="800" b="1" i="1" dirty="0" smtClean="0"/>
                        <a:t>C</a:t>
                      </a:r>
                      <a:r>
                        <a:rPr lang="en-US" sz="800" b="0" i="1" dirty="0" smtClean="0"/>
                        <a:t>l</a:t>
                      </a:r>
                      <a:endParaRPr sz="800" i="1" dirty="0"/>
                    </a:p>
                  </a:txBody>
                  <a:tcPr marL="0" marR="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C6D9F1"/>
                    </a:solidFill>
                  </a:tcPr>
                </a:tc>
              </a:tr>
              <a:tr h="547879">
                <a:tc>
                  <a:txBody>
                    <a:bodyPr/>
                    <a:lstStyle/>
                    <a:p>
                      <a:pPr lvl="0" algn="l">
                        <a:lnSpc>
                          <a:spcPct val="115000"/>
                        </a:lnSpc>
                        <a:defRPr sz="1800" b="0" i="0"/>
                      </a:pPr>
                      <a:r>
                        <a:rPr lang="es-419" sz="800" b="1" noProof="0" dirty="0" smtClean="0"/>
                        <a:t>Contesta preguntas acerca de un nuevo cuento (leído pero no  discutido en clase)  haciendo referencia explícita del texto como base para las respuestas.</a:t>
                      </a:r>
                      <a:endParaRPr lang="es-ES_tradnl" sz="800" b="1" noProof="0" dirty="0"/>
                    </a:p>
                  </a:txBody>
                  <a:tcPr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4">
                        <a:lumMod val="40000"/>
                        <a:lumOff val="60000"/>
                      </a:schemeClr>
                    </a:solidFill>
                  </a:tcPr>
                </a:tc>
              </a:tr>
            </a:tbl>
          </a:graphicData>
        </a:graphic>
      </p:graphicFrame>
      <p:grpSp>
        <p:nvGrpSpPr>
          <p:cNvPr id="21" name="Group 20"/>
          <p:cNvGrpSpPr/>
          <p:nvPr/>
        </p:nvGrpSpPr>
        <p:grpSpPr>
          <a:xfrm>
            <a:off x="909034" y="6526906"/>
            <a:ext cx="250172" cy="1702914"/>
            <a:chOff x="887314" y="1921118"/>
            <a:chExt cx="250172" cy="1702914"/>
          </a:xfrm>
        </p:grpSpPr>
        <p:sp>
          <p:nvSpPr>
            <p:cNvPr id="22" name="Shape 81"/>
            <p:cNvSpPr/>
            <p:nvPr/>
          </p:nvSpPr>
          <p:spPr>
            <a:xfrm>
              <a:off x="894594" y="1921118"/>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3" name="Shape 82"/>
            <p:cNvSpPr/>
            <p:nvPr/>
          </p:nvSpPr>
          <p:spPr>
            <a:xfrm>
              <a:off x="894594" y="2408927"/>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dirty="0"/>
            </a:p>
          </p:txBody>
        </p:sp>
        <p:sp>
          <p:nvSpPr>
            <p:cNvPr id="24" name="Shape 83"/>
            <p:cNvSpPr/>
            <p:nvPr/>
          </p:nvSpPr>
          <p:spPr>
            <a:xfrm>
              <a:off x="887314" y="2897014"/>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5" name="Shape 84"/>
            <p:cNvSpPr/>
            <p:nvPr/>
          </p:nvSpPr>
          <p:spPr>
            <a:xfrm>
              <a:off x="894594" y="3384545"/>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grpSp>
    </p:spTree>
    <p:extLst>
      <p:ext uri="{BB962C8B-B14F-4D97-AF65-F5344CB8AC3E}">
        <p14:creationId xmlns:p14="http://schemas.microsoft.com/office/powerpoint/2010/main" val="763945346"/>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Shape 94"/>
          <p:cNvSpPr>
            <a:spLocks noGrp="1"/>
          </p:cNvSpPr>
          <p:nvPr>
            <p:ph type="sldNum" sz="quarter" idx="4294967295"/>
          </p:nvPr>
        </p:nvSpPr>
        <p:spPr>
          <a:xfrm>
            <a:off x="6557962" y="9522884"/>
            <a:ext cx="842012" cy="535517"/>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1400">
                <a:solidFill>
                  <a:srgbClr val="888888"/>
                </a:solidFill>
              </a:rPr>
              <a:pPr lvl="0">
                <a:defRPr sz="1800">
                  <a:solidFill>
                    <a:srgbClr val="000000"/>
                  </a:solidFill>
                </a:defRPr>
              </a:pPr>
              <a:t>18</a:t>
            </a:fld>
            <a:endParaRPr sz="1400" dirty="0">
              <a:solidFill>
                <a:srgbClr val="888888"/>
              </a:solidFill>
            </a:endParaRPr>
          </a:p>
        </p:txBody>
      </p:sp>
      <p:sp>
        <p:nvSpPr>
          <p:cNvPr id="95" name="Shape 95"/>
          <p:cNvSpPr/>
          <p:nvPr/>
        </p:nvSpPr>
        <p:spPr>
          <a:xfrm>
            <a:off x="410115" y="5376092"/>
            <a:ext cx="6714586" cy="0"/>
          </a:xfrm>
          <a:prstGeom prst="line">
            <a:avLst/>
          </a:prstGeom>
          <a:ln w="3175">
            <a:solidFill>
              <a:srgbClr val="4A7EBB"/>
            </a:solidFill>
            <a:prstDash val="lgDashDotDot"/>
          </a:ln>
        </p:spPr>
        <p:txBody>
          <a:bodyPr lIns="0" tIns="0" rIns="0" bIns="0"/>
          <a:lstStyle/>
          <a:p>
            <a:pPr defTabSz="481889">
              <a:defRPr sz="1200">
                <a:latin typeface="+mn-lt"/>
                <a:ea typeface="+mn-ea"/>
                <a:cs typeface="+mn-cs"/>
                <a:sym typeface="Helvetica"/>
              </a:defRPr>
            </a:pPr>
            <a:endParaRPr dirty="0"/>
          </a:p>
        </p:txBody>
      </p:sp>
      <p:sp>
        <p:nvSpPr>
          <p:cNvPr id="96" name="Shape 96"/>
          <p:cNvSpPr/>
          <p:nvPr/>
        </p:nvSpPr>
        <p:spPr>
          <a:xfrm>
            <a:off x="685800" y="5879663"/>
            <a:ext cx="6705600" cy="289837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8331" tIns="48331" rIns="48331" bIns="48331" numCol="1" anchor="t">
            <a:spAutoFit/>
          </a:bodyPr>
          <a:lstStyle/>
          <a:p>
            <a:pPr marL="457200" lvl="0" indent="-457200">
              <a:defRPr sz="1800"/>
            </a:pPr>
            <a:r>
              <a:rPr b="1" dirty="0">
                <a:latin typeface="Helvetica" pitchFamily="34" charset="0"/>
                <a:sym typeface="Helvetica"/>
              </a:rPr>
              <a:t>4. </a:t>
            </a:r>
            <a:r>
              <a:rPr b="1" dirty="0" smtClean="0">
                <a:latin typeface="Helvetica" pitchFamily="34" charset="0"/>
                <a:sym typeface="Helvetica"/>
              </a:rPr>
              <a:t> </a:t>
            </a:r>
            <a:r>
              <a:rPr lang="es-ES_tradnl" b="1" dirty="0" smtClean="0">
                <a:latin typeface="Helvetica" pitchFamily="34" charset="0"/>
                <a:sym typeface="Helvetica"/>
              </a:rPr>
              <a:t>¿Qué oración resume mejor el último párrafo del cuento? </a:t>
            </a:r>
            <a:r>
              <a:rPr lang="es-ES_tradnl" sz="1100" i="1" dirty="0" smtClean="0">
                <a:latin typeface="Helvetica" pitchFamily="34" charset="0"/>
                <a:sym typeface="Helvetica"/>
              </a:rPr>
              <a:t>Hacia RL.3.2</a:t>
            </a:r>
          </a:p>
          <a:p>
            <a:pPr marL="361383" indent="-361383">
              <a:buSzPct val="100000"/>
              <a:buFont typeface="Helvetica"/>
              <a:buAutoNum type="arabicPeriod"/>
              <a:defRPr sz="1800"/>
            </a:pPr>
            <a:endParaRPr lang="es-ES_tradnl" dirty="0" smtClean="0">
              <a:latin typeface="Helvetica" pitchFamily="34" charset="0"/>
              <a:sym typeface="Helvetica"/>
            </a:endParaRPr>
          </a:p>
          <a:p>
            <a:pPr marL="911650" indent="-304322">
              <a:buSzPct val="100000"/>
              <a:buFont typeface="Helvetica"/>
              <a:buAutoNum type="alphaUcPeriod"/>
              <a:defRPr sz="1800"/>
            </a:pPr>
            <a:r>
              <a:rPr lang="es-ES_tradnl" sz="1600" dirty="0" smtClean="0">
                <a:latin typeface="Helvetica" pitchFamily="34" charset="0"/>
                <a:sym typeface="Helvetica"/>
              </a:rPr>
              <a:t>La mosca estaba feliz porque por fin se sentía especial. </a:t>
            </a:r>
          </a:p>
          <a:p>
            <a:pPr lvl="0">
              <a:defRPr sz="1800"/>
            </a:pPr>
            <a:endParaRPr lang="es-ES_tradnl" sz="1600" dirty="0" smtClean="0">
              <a:latin typeface="Helvetica" pitchFamily="34" charset="0"/>
              <a:sym typeface="Helvetica"/>
            </a:endParaRPr>
          </a:p>
          <a:p>
            <a:pPr marL="911650" indent="-304322">
              <a:buSzPct val="100000"/>
              <a:buFont typeface="Helvetica"/>
              <a:buAutoNum type="alphaUcPeriod" startAt="2"/>
              <a:defRPr sz="1800"/>
            </a:pPr>
            <a:r>
              <a:rPr lang="es-ES_tradnl" sz="1600" dirty="0" smtClean="0">
                <a:latin typeface="Helvetica" pitchFamily="34" charset="0"/>
                <a:sym typeface="Helvetica"/>
              </a:rPr>
              <a:t>La mosca estaba feliz porque era más especial que sus amigos.</a:t>
            </a:r>
          </a:p>
          <a:p>
            <a:pPr lvl="0">
              <a:defRPr sz="1800"/>
            </a:pPr>
            <a:endParaRPr lang="es-ES_tradnl" sz="1600" dirty="0" smtClean="0">
              <a:latin typeface="Helvetica" pitchFamily="34" charset="0"/>
              <a:sym typeface="Helvetica"/>
            </a:endParaRPr>
          </a:p>
          <a:p>
            <a:pPr marL="911650" indent="-304322">
              <a:buSzPct val="100000"/>
              <a:buFont typeface="Helvetica"/>
              <a:buAutoNum type="alphaUcPeriod" startAt="3"/>
              <a:defRPr sz="1800"/>
            </a:pPr>
            <a:r>
              <a:rPr lang="es-ES_tradnl" sz="1600" dirty="0" smtClean="0">
                <a:latin typeface="Helvetica" pitchFamily="34" charset="0"/>
                <a:sym typeface="Helvetica"/>
              </a:rPr>
              <a:t>La mosca estaba contenta </a:t>
            </a:r>
            <a:r>
              <a:rPr lang="es-ES_tradnl" sz="1600" dirty="0" smtClean="0">
                <a:solidFill>
                  <a:srgbClr val="000000"/>
                </a:solidFill>
                <a:latin typeface="Helvetica" pitchFamily="34" charset="0"/>
                <a:sym typeface="Helvetica"/>
              </a:rPr>
              <a:t>porque finalmente podía dormir.</a:t>
            </a:r>
          </a:p>
          <a:p>
            <a:pPr lvl="0">
              <a:defRPr sz="1800"/>
            </a:pPr>
            <a:endParaRPr lang="es-ES_tradnl" sz="1600" dirty="0" smtClean="0">
              <a:latin typeface="Helvetica" pitchFamily="34" charset="0"/>
              <a:sym typeface="Helvetica"/>
            </a:endParaRPr>
          </a:p>
          <a:p>
            <a:pPr marL="911650" indent="-304322">
              <a:buSzPct val="100000"/>
              <a:buFont typeface="Helvetica"/>
              <a:buAutoNum type="alphaUcPeriod" startAt="4"/>
              <a:defRPr sz="1800"/>
            </a:pPr>
            <a:r>
              <a:rPr lang="es-ES_tradnl" sz="1600" dirty="0" smtClean="0">
                <a:latin typeface="Helvetica" pitchFamily="34" charset="0"/>
                <a:sym typeface="Helvetica"/>
              </a:rPr>
              <a:t>La luna estaba feliz. </a:t>
            </a:r>
            <a:endParaRPr lang="es-ES_tradnl" sz="1600" dirty="0">
              <a:latin typeface="Helvetica" pitchFamily="34" charset="0"/>
              <a:sym typeface="Helvetica"/>
            </a:endParaRPr>
          </a:p>
        </p:txBody>
      </p:sp>
      <p:sp>
        <p:nvSpPr>
          <p:cNvPr id="102" name="Shape 102"/>
          <p:cNvSpPr/>
          <p:nvPr/>
        </p:nvSpPr>
        <p:spPr>
          <a:xfrm>
            <a:off x="609600" y="777820"/>
            <a:ext cx="6553199" cy="3534586"/>
          </a:xfrm>
          <a:prstGeom prst="rect">
            <a:avLst/>
          </a:prstGeom>
          <a:ln w="12700">
            <a:miter lim="400000"/>
          </a:ln>
          <a:extLst>
            <a:ext uri="{C572A759-6A51-4108-AA02-DFA0A04FC94B}">
              <ma14:wrappingTextBoxFlag xmlns:ma14="http://schemas.microsoft.com/office/mac/drawingml/2011/main" xmlns="" val="1"/>
            </a:ext>
          </a:extLst>
        </p:spPr>
        <p:txBody>
          <a:bodyPr wrap="square" lIns="50941" tIns="50941" rIns="50941" bIns="50941">
            <a:spAutoFit/>
          </a:bodyPr>
          <a:lstStyle/>
          <a:p>
            <a:pPr lvl="0">
              <a:defRPr sz="1800"/>
            </a:pPr>
            <a:r>
              <a:rPr b="1" dirty="0" smtClean="0">
                <a:latin typeface="Helvetica" pitchFamily="34" charset="0"/>
                <a:sym typeface="Helvetica"/>
              </a:rPr>
              <a:t>3</a:t>
            </a:r>
            <a:r>
              <a:rPr lang="es-CO" b="1" dirty="0" smtClean="0">
                <a:latin typeface="Helvetica" pitchFamily="34" charset="0"/>
                <a:sym typeface="Helvetica"/>
              </a:rPr>
              <a:t>.  ¿Por qué la madre del ratón </a:t>
            </a:r>
            <a:r>
              <a:rPr lang="es-CO" b="1" dirty="0" smtClean="0">
                <a:solidFill>
                  <a:srgbClr val="000000"/>
                </a:solidFill>
                <a:latin typeface="Helvetica" pitchFamily="34" charset="0"/>
                <a:sym typeface="Helvetica"/>
              </a:rPr>
              <a:t>no quería que brillara</a:t>
            </a:r>
            <a:r>
              <a:rPr lang="es-CO" b="1" dirty="0" smtClean="0">
                <a:latin typeface="Helvetica" pitchFamily="34" charset="0"/>
                <a:sym typeface="Helvetica"/>
              </a:rPr>
              <a:t>?</a:t>
            </a:r>
          </a:p>
          <a:p>
            <a:pPr marL="400050" lvl="0">
              <a:defRPr sz="1800"/>
            </a:pPr>
            <a:r>
              <a:rPr lang="es-ES_tradnl" sz="1100" i="1" dirty="0" smtClean="0">
                <a:latin typeface="Helvetica" pitchFamily="34" charset="0"/>
                <a:sym typeface="Helvetica"/>
              </a:rPr>
              <a:t>Hacia RL.3.2</a:t>
            </a:r>
          </a:p>
          <a:p>
            <a:pPr marL="361383" indent="-361383">
              <a:buSzPct val="100000"/>
              <a:buFont typeface="Helvetica"/>
              <a:buAutoNum type="arabicPeriod"/>
              <a:defRPr sz="1800"/>
            </a:pPr>
            <a:endParaRPr lang="es-ES_tradnl" dirty="0" smtClean="0">
              <a:latin typeface="Helvetica" pitchFamily="34" charset="0"/>
              <a:sym typeface="Helvetica"/>
            </a:endParaRPr>
          </a:p>
          <a:p>
            <a:pPr marL="968711" indent="-361383">
              <a:buSzPct val="100000"/>
              <a:buFont typeface="Helvetica"/>
              <a:buAutoNum type="alphaUcPeriod"/>
              <a:defRPr sz="1800"/>
            </a:pPr>
            <a:r>
              <a:rPr lang="es-ES_tradnl" sz="1600" dirty="0" smtClean="0">
                <a:latin typeface="Helvetica" pitchFamily="34" charset="0"/>
                <a:sym typeface="Helvetica"/>
              </a:rPr>
              <a:t>La madre no quería que los otros ratones y animales se burlaran del ratón</a:t>
            </a:r>
            <a:r>
              <a:rPr lang="es-ES_tradnl" sz="1600" dirty="0" smtClean="0">
                <a:solidFill>
                  <a:srgbClr val="008000"/>
                </a:solidFill>
                <a:latin typeface="Helvetica" pitchFamily="34" charset="0"/>
                <a:sym typeface="Helvetica"/>
              </a:rPr>
              <a:t>. </a:t>
            </a:r>
          </a:p>
          <a:p>
            <a:pPr marL="968711" indent="-361383">
              <a:buSzPct val="100000"/>
              <a:buFont typeface="Helvetica"/>
              <a:buAutoNum type="alphaUcPeriod"/>
              <a:defRPr sz="1800"/>
            </a:pPr>
            <a:endParaRPr lang="es-ES_tradnl" sz="1600" dirty="0" smtClean="0">
              <a:latin typeface="Helvetica" pitchFamily="34" charset="0"/>
              <a:sym typeface="Helvetica"/>
            </a:endParaRPr>
          </a:p>
          <a:p>
            <a:pPr marL="911650" indent="-304322">
              <a:buSzPct val="100000"/>
              <a:buFont typeface="Helvetica"/>
              <a:buAutoNum type="alphaUcPeriod" startAt="2"/>
              <a:defRPr sz="1800"/>
            </a:pPr>
            <a:r>
              <a:rPr lang="es-ES_tradnl" sz="1600" dirty="0" smtClean="0">
                <a:latin typeface="Helvetica" pitchFamily="34" charset="0"/>
                <a:sym typeface="Helvetica"/>
              </a:rPr>
              <a:t>La madre pensó que era peligroso porque los ratones necesitan esconderse. </a:t>
            </a:r>
          </a:p>
          <a:p>
            <a:pPr marL="911650" indent="-304322">
              <a:buSzPct val="100000"/>
              <a:buFont typeface="Helvetica"/>
              <a:buAutoNum type="alphaUcPeriod" startAt="2"/>
              <a:defRPr sz="1800"/>
            </a:pPr>
            <a:endParaRPr lang="es-ES_tradnl" sz="1600" dirty="0" smtClean="0">
              <a:latin typeface="Helvetica" pitchFamily="34" charset="0"/>
              <a:sym typeface="Helvetica"/>
            </a:endParaRPr>
          </a:p>
          <a:p>
            <a:pPr marL="911650" indent="-304322">
              <a:buSzPct val="100000"/>
              <a:buFont typeface="Helvetica"/>
              <a:buAutoNum type="alphaUcPeriod" startAt="2"/>
              <a:defRPr sz="1800"/>
            </a:pPr>
            <a:r>
              <a:rPr lang="es-ES_tradnl" sz="1600" dirty="0" smtClean="0">
                <a:latin typeface="Helvetica" pitchFamily="34" charset="0"/>
                <a:sym typeface="Helvetica"/>
              </a:rPr>
              <a:t>La madre pensó que el ratón no debe brillar porque se vería </a:t>
            </a:r>
            <a:r>
              <a:rPr lang="es-ES_tradnl" sz="1600" dirty="0" smtClean="0">
                <a:solidFill>
                  <a:srgbClr val="000000"/>
                </a:solidFill>
                <a:latin typeface="Helvetica" pitchFamily="34" charset="0"/>
                <a:sym typeface="Helvetica"/>
              </a:rPr>
              <a:t>tonto</a:t>
            </a:r>
            <a:r>
              <a:rPr lang="es-ES_tradnl" sz="1600" dirty="0" smtClean="0">
                <a:latin typeface="Helvetica" pitchFamily="34" charset="0"/>
                <a:sym typeface="Helvetica"/>
              </a:rPr>
              <a:t>.</a:t>
            </a:r>
          </a:p>
          <a:p>
            <a:pPr marL="911650" indent="-304322">
              <a:buSzPct val="100000"/>
              <a:buFont typeface="Helvetica"/>
              <a:buAutoNum type="alphaUcPeriod" startAt="2"/>
              <a:defRPr sz="1800"/>
            </a:pPr>
            <a:endParaRPr lang="es-ES_tradnl" sz="1600" dirty="0" smtClean="0">
              <a:latin typeface="Helvetica" pitchFamily="34" charset="0"/>
              <a:sym typeface="Helvetica"/>
            </a:endParaRPr>
          </a:p>
          <a:p>
            <a:pPr marL="911650" indent="-304322">
              <a:buSzPct val="100000"/>
              <a:buFont typeface="Helvetica"/>
              <a:buAutoNum type="alphaUcPeriod" startAt="2"/>
              <a:defRPr sz="1800"/>
            </a:pPr>
            <a:r>
              <a:rPr lang="es-ES_tradnl" sz="1600" dirty="0" smtClean="0">
                <a:latin typeface="Helvetica" pitchFamily="34" charset="0"/>
                <a:sym typeface="Helvetica"/>
              </a:rPr>
              <a:t>La madre no quería que el ratón brillara porque </a:t>
            </a:r>
            <a:r>
              <a:rPr lang="es-ES_tradnl" sz="1600" dirty="0" smtClean="0">
                <a:solidFill>
                  <a:srgbClr val="000000"/>
                </a:solidFill>
                <a:latin typeface="Helvetica" pitchFamily="34" charset="0"/>
                <a:sym typeface="Helvetica"/>
              </a:rPr>
              <a:t>entonces estaría despierto por la noche y dormiría durante el día. </a:t>
            </a:r>
            <a:endParaRPr lang="es-ES_tradnl" sz="1600" dirty="0">
              <a:solidFill>
                <a:srgbClr val="000000"/>
              </a:solidFill>
              <a:latin typeface="Helvetica" pitchFamily="34" charset="0"/>
              <a:sym typeface="Helvetica"/>
            </a:endParaRPr>
          </a:p>
        </p:txBody>
      </p:sp>
      <p:graphicFrame>
        <p:nvGraphicFramePr>
          <p:cNvPr id="107" name="Table 107"/>
          <p:cNvGraphicFramePr/>
          <p:nvPr>
            <p:extLst>
              <p:ext uri="{D42A27DB-BD31-4B8C-83A1-F6EECF244321}">
                <p14:modId xmlns:p14="http://schemas.microsoft.com/office/powerpoint/2010/main" val="3004010712"/>
              </p:ext>
            </p:extLst>
          </p:nvPr>
        </p:nvGraphicFramePr>
        <p:xfrm>
          <a:off x="5181600" y="4309292"/>
          <a:ext cx="1981200" cy="759029"/>
        </p:xfrm>
        <a:graphic>
          <a:graphicData uri="http://schemas.openxmlformats.org/drawingml/2006/table">
            <a:tbl>
              <a:tblPr firstRow="1"/>
              <a:tblGrid>
                <a:gridCol w="1981200"/>
              </a:tblGrid>
              <a:tr h="198197">
                <a:tc>
                  <a:txBody>
                    <a:bodyPr/>
                    <a:lstStyle/>
                    <a:p>
                      <a:pPr lvl="0" algn="ctr">
                        <a:lnSpc>
                          <a:spcPct val="115000"/>
                        </a:lnSpc>
                        <a:defRPr sz="1800" b="0" i="0"/>
                      </a:pPr>
                      <a:r>
                        <a:rPr lang="en-US" sz="800" b="1" i="1" dirty="0" err="1" smtClean="0"/>
                        <a:t>Hacia</a:t>
                      </a:r>
                      <a:r>
                        <a:rPr lang="en-US" sz="800" b="1" i="1" dirty="0" smtClean="0"/>
                        <a:t> RL.3.2</a:t>
                      </a:r>
                      <a:r>
                        <a:rPr lang="en-US" sz="800" b="1" i="1" baseline="0" dirty="0" smtClean="0"/>
                        <a:t>  </a:t>
                      </a:r>
                      <a:r>
                        <a:rPr sz="800" b="1" i="1" dirty="0" smtClean="0"/>
                        <a:t>DOK </a:t>
                      </a:r>
                      <a:r>
                        <a:rPr sz="800" b="1" i="1" dirty="0"/>
                        <a:t>1 – Cf </a:t>
                      </a:r>
                    </a:p>
                  </a:txBody>
                  <a:tcPr marL="0" marR="0" marT="0" marB="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r>
              <a:tr h="514152">
                <a:tc>
                  <a:txBody>
                    <a:bodyPr/>
                    <a:lstStyle/>
                    <a:p>
                      <a:pPr lvl="0" algn="l">
                        <a:lnSpc>
                          <a:spcPct val="115000"/>
                        </a:lnSpc>
                        <a:defRPr sz="1800" b="0" i="0"/>
                      </a:pPr>
                      <a:r>
                        <a:rPr lang="es-419" sz="800" b="1" noProof="0" dirty="0" smtClean="0"/>
                        <a:t>Contesta preguntas  con quién, qué, cuándo, dónde y cómo, que requieren una descripción de los detalles clave en una fábula, cuento popular o mito.</a:t>
                      </a:r>
                      <a:endParaRPr lang="es-ES_tradnl" sz="800" b="1" noProof="0" dirty="0"/>
                    </a:p>
                  </a:txBody>
                  <a:tcPr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r>
            </a:tbl>
          </a:graphicData>
        </a:graphic>
      </p:graphicFrame>
      <p:graphicFrame>
        <p:nvGraphicFramePr>
          <p:cNvPr id="108" name="Table 108"/>
          <p:cNvGraphicFramePr/>
          <p:nvPr>
            <p:extLst>
              <p:ext uri="{D42A27DB-BD31-4B8C-83A1-F6EECF244321}">
                <p14:modId xmlns:p14="http://schemas.microsoft.com/office/powerpoint/2010/main" val="1044528563"/>
              </p:ext>
            </p:extLst>
          </p:nvPr>
        </p:nvGraphicFramePr>
        <p:xfrm>
          <a:off x="5678588" y="8652692"/>
          <a:ext cx="1484212" cy="567509"/>
        </p:xfrm>
        <a:graphic>
          <a:graphicData uri="http://schemas.openxmlformats.org/drawingml/2006/table">
            <a:tbl>
              <a:tblPr firstRow="1"/>
              <a:tblGrid>
                <a:gridCol w="1484212"/>
              </a:tblGrid>
              <a:tr h="146885">
                <a:tc>
                  <a:txBody>
                    <a:bodyPr/>
                    <a:lstStyle/>
                    <a:p>
                      <a:pPr lvl="0" algn="ctr">
                        <a:lnSpc>
                          <a:spcPct val="115000"/>
                        </a:lnSpc>
                        <a:defRPr sz="1800" b="0" i="0"/>
                      </a:pPr>
                      <a:r>
                        <a:rPr lang="en-US" sz="800" b="1" i="1" dirty="0" err="1" smtClean="0"/>
                        <a:t>Hacia</a:t>
                      </a:r>
                      <a:r>
                        <a:rPr lang="en-US" sz="800" b="1" i="1" dirty="0" smtClean="0"/>
                        <a:t> RL.3.2  </a:t>
                      </a:r>
                      <a:r>
                        <a:rPr sz="800" b="1" i="1" dirty="0" smtClean="0"/>
                        <a:t>DOK </a:t>
                      </a:r>
                      <a:r>
                        <a:rPr sz="800" b="1" i="1" dirty="0"/>
                        <a:t>2 – </a:t>
                      </a:r>
                      <a:r>
                        <a:rPr sz="800" b="1" i="1" dirty="0" smtClean="0"/>
                        <a:t>C</a:t>
                      </a:r>
                      <a:r>
                        <a:rPr sz="800" i="1" dirty="0" smtClean="0"/>
                        <a:t>i</a:t>
                      </a:r>
                      <a:endParaRPr sz="800" i="1" dirty="0"/>
                    </a:p>
                  </a:txBody>
                  <a:tcPr marL="0" marR="0" marT="0" marB="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r>
              <a:tr h="310315">
                <a:tc>
                  <a:txBody>
                    <a:bodyPr/>
                    <a:lstStyle/>
                    <a:p>
                      <a:pPr lvl="0" algn="l">
                        <a:lnSpc>
                          <a:spcPct val="115000"/>
                        </a:lnSpc>
                        <a:defRPr sz="1800" b="0" i="0"/>
                      </a:pPr>
                      <a:r>
                        <a:rPr lang="es-ES_tradnl" sz="800" b="1" noProof="0" dirty="0" smtClean="0"/>
                        <a:t>Utiliza evidencia del texto</a:t>
                      </a:r>
                      <a:r>
                        <a:rPr lang="es-ES_tradnl" sz="800" b="1" baseline="0" noProof="0" dirty="0" smtClean="0"/>
                        <a:t> para resumir los detalles clave de un texto</a:t>
                      </a:r>
                      <a:r>
                        <a:rPr lang="es-ES_tradnl" sz="800" b="1" noProof="0" dirty="0" smtClean="0"/>
                        <a:t>.</a:t>
                      </a:r>
                      <a:endParaRPr lang="es-ES_tradnl" sz="800" b="1" noProof="0" dirty="0"/>
                    </a:p>
                  </a:txBody>
                  <a:tcPr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r>
            </a:tbl>
          </a:graphicData>
        </a:graphic>
      </p:graphicFrame>
      <p:grpSp>
        <p:nvGrpSpPr>
          <p:cNvPr id="20" name="Group 19"/>
          <p:cNvGrpSpPr/>
          <p:nvPr/>
        </p:nvGrpSpPr>
        <p:grpSpPr>
          <a:xfrm>
            <a:off x="924068" y="1582643"/>
            <a:ext cx="259420" cy="2394860"/>
            <a:chOff x="902630" y="1817913"/>
            <a:chExt cx="259420" cy="2394860"/>
          </a:xfrm>
        </p:grpSpPr>
        <p:sp>
          <p:nvSpPr>
            <p:cNvPr id="21" name="Shape 81"/>
            <p:cNvSpPr/>
            <p:nvPr/>
          </p:nvSpPr>
          <p:spPr>
            <a:xfrm>
              <a:off x="907388" y="1817913"/>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2" name="Shape 82"/>
            <p:cNvSpPr/>
            <p:nvPr/>
          </p:nvSpPr>
          <p:spPr>
            <a:xfrm>
              <a:off x="902630" y="2524404"/>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dirty="0"/>
            </a:p>
          </p:txBody>
        </p:sp>
        <p:sp>
          <p:nvSpPr>
            <p:cNvPr id="23" name="Shape 83"/>
            <p:cNvSpPr/>
            <p:nvPr/>
          </p:nvSpPr>
          <p:spPr>
            <a:xfrm>
              <a:off x="902630" y="3239187"/>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4" name="Shape 84"/>
            <p:cNvSpPr/>
            <p:nvPr/>
          </p:nvSpPr>
          <p:spPr>
            <a:xfrm>
              <a:off x="919158" y="3973286"/>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grpSp>
      <p:grpSp>
        <p:nvGrpSpPr>
          <p:cNvPr id="25" name="Group 24"/>
          <p:cNvGrpSpPr/>
          <p:nvPr/>
        </p:nvGrpSpPr>
        <p:grpSpPr>
          <a:xfrm>
            <a:off x="938360" y="6658963"/>
            <a:ext cx="245128" cy="1922980"/>
            <a:chOff x="895636" y="1725998"/>
            <a:chExt cx="245128" cy="1922980"/>
          </a:xfrm>
        </p:grpSpPr>
        <p:sp>
          <p:nvSpPr>
            <p:cNvPr id="26" name="Shape 81"/>
            <p:cNvSpPr/>
            <p:nvPr/>
          </p:nvSpPr>
          <p:spPr>
            <a:xfrm>
              <a:off x="895636" y="1725998"/>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7" name="Shape 82"/>
            <p:cNvSpPr/>
            <p:nvPr/>
          </p:nvSpPr>
          <p:spPr>
            <a:xfrm>
              <a:off x="895636" y="2199239"/>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dirty="0"/>
            </a:p>
          </p:txBody>
        </p:sp>
        <p:sp>
          <p:nvSpPr>
            <p:cNvPr id="28" name="Shape 83"/>
            <p:cNvSpPr/>
            <p:nvPr/>
          </p:nvSpPr>
          <p:spPr>
            <a:xfrm>
              <a:off x="897872" y="2918219"/>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9" name="Shape 84"/>
            <p:cNvSpPr/>
            <p:nvPr/>
          </p:nvSpPr>
          <p:spPr>
            <a:xfrm>
              <a:off x="897872" y="3409491"/>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grpSp>
    </p:spTree>
    <p:extLst>
      <p:ext uri="{BB962C8B-B14F-4D97-AF65-F5344CB8AC3E}">
        <p14:creationId xmlns:p14="http://schemas.microsoft.com/office/powerpoint/2010/main" val="202155847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Shape 110"/>
          <p:cNvSpPr>
            <a:spLocks noGrp="1"/>
          </p:cNvSpPr>
          <p:nvPr>
            <p:ph type="sldNum" sz="quarter" idx="4294967295"/>
          </p:nvPr>
        </p:nvSpPr>
        <p:spPr>
          <a:xfrm>
            <a:off x="6557962" y="9522884"/>
            <a:ext cx="842012" cy="535517"/>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1400">
                <a:solidFill>
                  <a:srgbClr val="888888"/>
                </a:solidFill>
              </a:rPr>
              <a:pPr lvl="0">
                <a:defRPr sz="1800">
                  <a:solidFill>
                    <a:srgbClr val="000000"/>
                  </a:solidFill>
                </a:defRPr>
              </a:pPr>
              <a:t>19</a:t>
            </a:fld>
            <a:endParaRPr sz="1400" dirty="0">
              <a:solidFill>
                <a:srgbClr val="888888"/>
              </a:solidFill>
            </a:endParaRPr>
          </a:p>
        </p:txBody>
      </p:sp>
      <p:sp>
        <p:nvSpPr>
          <p:cNvPr id="111" name="Shape 111"/>
          <p:cNvSpPr/>
          <p:nvPr/>
        </p:nvSpPr>
        <p:spPr>
          <a:xfrm>
            <a:off x="526422" y="4876800"/>
            <a:ext cx="6714586" cy="0"/>
          </a:xfrm>
          <a:prstGeom prst="line">
            <a:avLst/>
          </a:prstGeom>
          <a:ln w="3175">
            <a:solidFill>
              <a:srgbClr val="4A7EBB"/>
            </a:solidFill>
            <a:prstDash val="lgDashDotDot"/>
          </a:ln>
        </p:spPr>
        <p:txBody>
          <a:bodyPr lIns="0" tIns="0" rIns="0" bIns="0"/>
          <a:lstStyle/>
          <a:p>
            <a:pPr defTabSz="481889">
              <a:defRPr sz="1200">
                <a:latin typeface="+mn-lt"/>
                <a:ea typeface="+mn-ea"/>
                <a:cs typeface="+mn-cs"/>
                <a:sym typeface="Helvetica"/>
              </a:defRPr>
            </a:pPr>
            <a:endParaRPr dirty="0"/>
          </a:p>
        </p:txBody>
      </p:sp>
      <p:sp>
        <p:nvSpPr>
          <p:cNvPr id="112" name="Shape 112"/>
          <p:cNvSpPr/>
          <p:nvPr/>
        </p:nvSpPr>
        <p:spPr>
          <a:xfrm>
            <a:off x="565946" y="609600"/>
            <a:ext cx="6292054" cy="328309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8331" tIns="48331" rIns="48331" bIns="48331" numCol="1" anchor="t">
            <a:spAutoFit/>
          </a:bodyPr>
          <a:lstStyle/>
          <a:p>
            <a:pPr marL="400050" lvl="0" indent="-400050">
              <a:defRPr sz="1800"/>
            </a:pPr>
            <a:r>
              <a:rPr lang="en-US" b="1" dirty="0" smtClean="0">
                <a:latin typeface="Helvetica" pitchFamily="34" charset="0"/>
                <a:sym typeface="Helvetica"/>
              </a:rPr>
              <a:t>5</a:t>
            </a:r>
            <a:r>
              <a:rPr b="1" dirty="0" smtClean="0">
                <a:latin typeface="Helvetica" pitchFamily="34" charset="0"/>
                <a:sym typeface="Helvetica"/>
              </a:rPr>
              <a:t>. </a:t>
            </a:r>
            <a:r>
              <a:rPr lang="es-ES_tradnl" b="1" dirty="0" smtClean="0">
                <a:latin typeface="Helvetica" pitchFamily="34" charset="0"/>
                <a:sym typeface="Helvetica"/>
              </a:rPr>
              <a:t>¿Qué predices que pasará en la noche con la mosca y  la luna? </a:t>
            </a:r>
            <a:r>
              <a:rPr lang="es-ES_tradnl" sz="1100" i="1" dirty="0" smtClean="0">
                <a:latin typeface="Helvetica" pitchFamily="34" charset="0"/>
                <a:sym typeface="Helvetica"/>
              </a:rPr>
              <a:t>Hacia RL.3.3</a:t>
            </a:r>
          </a:p>
          <a:p>
            <a:pPr lvl="0">
              <a:defRPr sz="1800"/>
            </a:pPr>
            <a:endParaRPr lang="es-ES_tradnl" sz="1100" dirty="0" smtClean="0">
              <a:latin typeface="Helvetica" pitchFamily="34" charset="0"/>
              <a:sym typeface="Helvetica"/>
            </a:endParaRPr>
          </a:p>
          <a:p>
            <a:pPr marL="949691" indent="-342363">
              <a:buSzPct val="100000"/>
              <a:buFont typeface="Helvetica"/>
              <a:buAutoNum type="alphaUcPeriod"/>
              <a:defRPr sz="1800"/>
            </a:pPr>
            <a:r>
              <a:rPr lang="es-ES_tradnl" sz="1600" dirty="0" smtClean="0">
                <a:latin typeface="Helvetica" pitchFamily="34" charset="0"/>
                <a:sym typeface="Helvetica"/>
              </a:rPr>
              <a:t>La mosca le enseñará a las otras moscas cómo ser luciérnagas y cómo brillar también.</a:t>
            </a:r>
          </a:p>
          <a:p>
            <a:pPr marL="949691" indent="-342363">
              <a:buSzPct val="100000"/>
              <a:buFont typeface="Helvetica"/>
              <a:buAutoNum type="alphaUcPeriod"/>
              <a:defRPr sz="1800"/>
            </a:pPr>
            <a:endParaRPr lang="es-ES_tradnl" sz="1600" dirty="0" smtClean="0">
              <a:latin typeface="Helvetica" pitchFamily="34" charset="0"/>
              <a:sym typeface="Helvetica"/>
            </a:endParaRPr>
          </a:p>
          <a:p>
            <a:pPr marL="949691" indent="-342363">
              <a:buSzPct val="100000"/>
              <a:buFont typeface="Helvetica"/>
              <a:buAutoNum type="alphaUcPeriod"/>
              <a:defRPr sz="1800"/>
            </a:pPr>
            <a:r>
              <a:rPr lang="es-ES_tradnl" sz="1600" dirty="0" smtClean="0">
                <a:latin typeface="Helvetica" pitchFamily="34" charset="0"/>
                <a:sym typeface="Helvetica"/>
              </a:rPr>
              <a:t>La luna y la mosca vivirán felices para siempre.</a:t>
            </a:r>
          </a:p>
          <a:p>
            <a:pPr marL="949691" indent="-342363">
              <a:buSzPct val="100000"/>
              <a:buFont typeface="Helvetica"/>
              <a:buAutoNum type="alphaUcPeriod"/>
              <a:defRPr sz="1800"/>
            </a:pPr>
            <a:endParaRPr lang="es-ES_tradnl" sz="1600" dirty="0" smtClean="0">
              <a:latin typeface="Helvetica" pitchFamily="34" charset="0"/>
              <a:sym typeface="Helvetica"/>
            </a:endParaRPr>
          </a:p>
          <a:p>
            <a:pPr marL="949691" indent="-342363">
              <a:buSzPct val="100000"/>
              <a:buFont typeface="Helvetica"/>
              <a:buAutoNum type="alphaUcPeriod"/>
              <a:defRPr sz="1800"/>
            </a:pPr>
            <a:r>
              <a:rPr lang="es-ES_tradnl" sz="1600" dirty="0" smtClean="0">
                <a:latin typeface="Helvetica" pitchFamily="34" charset="0"/>
                <a:sym typeface="Helvetica"/>
              </a:rPr>
              <a:t>La mosca le dará la bienvenida a la luna cada noche y será su amiga como le prometió. </a:t>
            </a:r>
          </a:p>
          <a:p>
            <a:pPr marL="949691" indent="-342363">
              <a:buSzPct val="100000"/>
              <a:buFont typeface="Helvetica"/>
              <a:buAutoNum type="alphaUcPeriod"/>
              <a:defRPr sz="1800"/>
            </a:pPr>
            <a:endParaRPr lang="es-ES_tradnl" sz="1600" dirty="0">
              <a:latin typeface="Helvetica" pitchFamily="34" charset="0"/>
              <a:sym typeface="Helvetica"/>
            </a:endParaRPr>
          </a:p>
          <a:p>
            <a:pPr marL="949691" indent="-342363">
              <a:buSzPct val="100000"/>
              <a:buFont typeface="Helvetica"/>
              <a:buAutoNum type="alphaUcPeriod"/>
              <a:defRPr sz="1800"/>
            </a:pPr>
            <a:r>
              <a:rPr lang="es-ES_tradnl" sz="1600" dirty="0" smtClean="0">
                <a:latin typeface="Helvetica" pitchFamily="34" charset="0"/>
                <a:sym typeface="Helvetica"/>
              </a:rPr>
              <a:t>La </a:t>
            </a:r>
            <a:r>
              <a:rPr lang="es-ES_tradnl" sz="1600" dirty="0" smtClean="0">
                <a:solidFill>
                  <a:srgbClr val="000000"/>
                </a:solidFill>
                <a:latin typeface="Helvetica" pitchFamily="34" charset="0"/>
                <a:sym typeface="Helvetica"/>
              </a:rPr>
              <a:t>luna hará que todos los otros insectos y animales brillen también.</a:t>
            </a:r>
            <a:endParaRPr lang="es-ES_tradnl" sz="1600" dirty="0">
              <a:solidFill>
                <a:srgbClr val="000000"/>
              </a:solidFill>
              <a:latin typeface="Helvetica" pitchFamily="34" charset="0"/>
              <a:sym typeface="Helvetica"/>
            </a:endParaRPr>
          </a:p>
        </p:txBody>
      </p:sp>
      <p:graphicFrame>
        <p:nvGraphicFramePr>
          <p:cNvPr id="124" name="Table 124"/>
          <p:cNvGraphicFramePr/>
          <p:nvPr>
            <p:extLst>
              <p:ext uri="{D42A27DB-BD31-4B8C-83A1-F6EECF244321}">
                <p14:modId xmlns:p14="http://schemas.microsoft.com/office/powerpoint/2010/main" val="4108055882"/>
              </p:ext>
            </p:extLst>
          </p:nvPr>
        </p:nvGraphicFramePr>
        <p:xfrm>
          <a:off x="5638800" y="3816493"/>
          <a:ext cx="1524000" cy="839734"/>
        </p:xfrm>
        <a:graphic>
          <a:graphicData uri="http://schemas.openxmlformats.org/drawingml/2006/table">
            <a:tbl>
              <a:tblPr firstRow="1"/>
              <a:tblGrid>
                <a:gridCol w="1524000"/>
              </a:tblGrid>
              <a:tr h="146885">
                <a:tc>
                  <a:txBody>
                    <a:bodyPr/>
                    <a:lstStyle/>
                    <a:p>
                      <a:pPr lvl="0" algn="ctr">
                        <a:lnSpc>
                          <a:spcPct val="115000"/>
                        </a:lnSpc>
                        <a:defRPr sz="1800" b="0" i="0"/>
                      </a:pPr>
                      <a:r>
                        <a:rPr lang="en-US" sz="800" b="1" i="1" dirty="0" err="1" smtClean="0">
                          <a:solidFill>
                            <a:schemeClr val="tx1"/>
                          </a:solidFill>
                        </a:rPr>
                        <a:t>Hacia</a:t>
                      </a:r>
                      <a:r>
                        <a:rPr lang="en-US" sz="800" b="1" i="1" dirty="0" smtClean="0">
                          <a:solidFill>
                            <a:schemeClr val="tx1"/>
                          </a:solidFill>
                        </a:rPr>
                        <a:t> </a:t>
                      </a:r>
                      <a:r>
                        <a:rPr lang="en-US" sz="800" i="1" dirty="0" smtClean="0">
                          <a:solidFill>
                            <a:schemeClr val="tx1"/>
                          </a:solidFill>
                        </a:rPr>
                        <a:t>RL.3.3 </a:t>
                      </a:r>
                      <a:r>
                        <a:rPr sz="800" b="1" i="1" dirty="0" smtClean="0">
                          <a:solidFill>
                            <a:schemeClr val="tx1"/>
                          </a:solidFill>
                        </a:rPr>
                        <a:t>DOK </a:t>
                      </a:r>
                      <a:r>
                        <a:rPr sz="800" b="1" i="1" dirty="0">
                          <a:solidFill>
                            <a:schemeClr val="tx1"/>
                          </a:solidFill>
                        </a:rPr>
                        <a:t>2 – </a:t>
                      </a:r>
                      <a:r>
                        <a:rPr sz="800" b="1" i="1" dirty="0" err="1" smtClean="0">
                          <a:solidFill>
                            <a:schemeClr val="tx1"/>
                          </a:solidFill>
                        </a:rPr>
                        <a:t>C</a:t>
                      </a:r>
                      <a:r>
                        <a:rPr sz="800" i="1" dirty="0" err="1" smtClean="0">
                          <a:solidFill>
                            <a:schemeClr val="tx1"/>
                          </a:solidFill>
                        </a:rPr>
                        <a:t>j</a:t>
                      </a:r>
                      <a:endParaRPr sz="800" i="1" dirty="0">
                        <a:solidFill>
                          <a:schemeClr val="tx1"/>
                        </a:solidFill>
                      </a:endParaRPr>
                    </a:p>
                  </a:txBody>
                  <a:tcPr marL="0" marR="0" marT="0" marB="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r>
              <a:tr h="615115">
                <a:tc>
                  <a:txBody>
                    <a:bodyPr/>
                    <a:lstStyle/>
                    <a:p>
                      <a:pPr lvl="0" algn="l">
                        <a:lnSpc>
                          <a:spcPct val="115000"/>
                        </a:lnSpc>
                        <a:defRPr sz="1800" b="0" i="0"/>
                      </a:pPr>
                      <a:r>
                        <a:rPr lang="es-ES_tradnl" sz="800" b="1" noProof="0" dirty="0" smtClean="0"/>
                        <a:t>Hace predicciones lógicas, apoyadas con detalles textuales, sobre cómo las características de un personaje pueden influir en una acción en el texto.</a:t>
                      </a:r>
                      <a:endParaRPr lang="es-ES_tradnl" sz="800" b="1" noProof="0" dirty="0"/>
                    </a:p>
                  </a:txBody>
                  <a:tcPr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r>
            </a:tbl>
          </a:graphicData>
        </a:graphic>
      </p:graphicFrame>
      <p:sp>
        <p:nvSpPr>
          <p:cNvPr id="16" name="Shape 128"/>
          <p:cNvSpPr/>
          <p:nvPr/>
        </p:nvSpPr>
        <p:spPr>
          <a:xfrm>
            <a:off x="531520" y="5029200"/>
            <a:ext cx="6305550" cy="3642307"/>
          </a:xfrm>
          <a:prstGeom prst="rect">
            <a:avLst/>
          </a:prstGeom>
          <a:ln w="12700">
            <a:miter lim="400000"/>
          </a:ln>
          <a:extLst>
            <a:ext uri="{C572A759-6A51-4108-AA02-DFA0A04FC94B}">
              <ma14:wrappingTextBoxFlag xmlns:ma14="http://schemas.microsoft.com/office/mac/drawingml/2011/main" xmlns="" val="1"/>
            </a:ext>
          </a:extLst>
        </p:spPr>
        <p:txBody>
          <a:bodyPr wrap="square" lIns="50941" tIns="50941" rIns="50941" bIns="50941">
            <a:spAutoFit/>
          </a:bodyPr>
          <a:lstStyle/>
          <a:p>
            <a:pPr marL="400050" lvl="0" indent="-400050">
              <a:defRPr sz="1800"/>
            </a:pPr>
            <a:r>
              <a:rPr lang="en-US" b="1" dirty="0" smtClean="0">
                <a:latin typeface="Helvetica" pitchFamily="34" charset="0"/>
                <a:sym typeface="Helvetica"/>
              </a:rPr>
              <a:t>6</a:t>
            </a:r>
            <a:r>
              <a:rPr b="1" dirty="0" smtClean="0">
                <a:latin typeface="Helvetica" pitchFamily="34" charset="0"/>
                <a:sym typeface="Helvetica"/>
              </a:rPr>
              <a:t>. </a:t>
            </a:r>
            <a:r>
              <a:rPr lang="es-ES_tradnl" b="1" dirty="0" smtClean="0">
                <a:latin typeface="Helvetica" pitchFamily="34" charset="0"/>
                <a:sym typeface="Helvetica"/>
              </a:rPr>
              <a:t>¿</a:t>
            </a:r>
            <a:r>
              <a:rPr lang="en-US" b="1" dirty="0" err="1" smtClean="0">
                <a:latin typeface="Helvetica" pitchFamily="34" charset="0"/>
                <a:sym typeface="Helvetica"/>
              </a:rPr>
              <a:t>Por</a:t>
            </a:r>
            <a:r>
              <a:rPr lang="en-US" b="1" dirty="0" smtClean="0">
                <a:latin typeface="Helvetica" pitchFamily="34" charset="0"/>
                <a:sym typeface="Helvetica"/>
              </a:rPr>
              <a:t> </a:t>
            </a:r>
            <a:r>
              <a:rPr lang="en-US" b="1" dirty="0" err="1" smtClean="0">
                <a:latin typeface="Helvetica" pitchFamily="34" charset="0"/>
                <a:sym typeface="Helvetica"/>
              </a:rPr>
              <a:t>qué</a:t>
            </a:r>
            <a:r>
              <a:rPr lang="es-ES_tradnl" b="1" dirty="0" smtClean="0">
                <a:latin typeface="Helvetica" pitchFamily="34" charset="0"/>
                <a:sym typeface="Helvetica"/>
              </a:rPr>
              <a:t> la polilla y el ratón no podían ver a la mosca hasta que aprendió cómo brillar? </a:t>
            </a:r>
            <a:r>
              <a:rPr lang="es-ES_tradnl" sz="1100" i="1" dirty="0" smtClean="0">
                <a:latin typeface="Helvetica" pitchFamily="34" charset="0"/>
                <a:sym typeface="Helvetica"/>
              </a:rPr>
              <a:t>Hacia RL.3.3</a:t>
            </a:r>
          </a:p>
          <a:p>
            <a:pPr lvl="0">
              <a:defRPr sz="1800"/>
            </a:pPr>
            <a:endParaRPr lang="es-ES_tradnl" dirty="0" smtClean="0">
              <a:latin typeface="Helvetica" pitchFamily="34" charset="0"/>
              <a:sym typeface="Helvetica"/>
            </a:endParaRPr>
          </a:p>
          <a:p>
            <a:pPr marL="911650" indent="-304322">
              <a:buSzPct val="100000"/>
              <a:buFont typeface="Helvetica"/>
              <a:buAutoNum type="alphaUcPeriod"/>
              <a:defRPr sz="1800"/>
            </a:pPr>
            <a:r>
              <a:rPr lang="es-ES_tradnl" sz="1600" dirty="0" smtClean="0">
                <a:latin typeface="Helvetica" pitchFamily="34" charset="0"/>
                <a:sym typeface="Helvetica"/>
              </a:rPr>
              <a:t>La mosca estaba callada y se escondió porque era peligroso que la vieran.</a:t>
            </a:r>
          </a:p>
          <a:p>
            <a:pPr marL="911650" indent="-304322">
              <a:buSzPct val="100000"/>
              <a:buFont typeface="Helvetica"/>
              <a:buAutoNum type="alphaUcPeriod"/>
              <a:defRPr sz="1800"/>
            </a:pPr>
            <a:endParaRPr lang="es-ES_tradnl" sz="1600" dirty="0" smtClean="0">
              <a:latin typeface="Helvetica" pitchFamily="34" charset="0"/>
              <a:sym typeface="Helvetica"/>
            </a:endParaRPr>
          </a:p>
          <a:p>
            <a:pPr marL="911650" indent="-304322">
              <a:buSzPct val="100000"/>
              <a:buFont typeface="Helvetica"/>
              <a:buAutoNum type="alphaUcPeriod"/>
              <a:defRPr sz="1800"/>
            </a:pPr>
            <a:r>
              <a:rPr lang="es-ES_tradnl" sz="1600" dirty="0" smtClean="0">
                <a:latin typeface="Helvetica" pitchFamily="34" charset="0"/>
                <a:sym typeface="Helvetica"/>
              </a:rPr>
              <a:t>La mosca era demasiada pequeña y era difícil ver en la oscuridad. </a:t>
            </a:r>
          </a:p>
          <a:p>
            <a:pPr lvl="0">
              <a:defRPr sz="1800"/>
            </a:pPr>
            <a:endParaRPr lang="es-ES_tradnl" sz="1600" dirty="0" smtClean="0">
              <a:latin typeface="Helvetica" pitchFamily="34" charset="0"/>
              <a:sym typeface="Helvetica"/>
            </a:endParaRPr>
          </a:p>
          <a:p>
            <a:pPr marL="911650" indent="-304322">
              <a:buSzPct val="100000"/>
              <a:buFont typeface="Helvetica"/>
              <a:buAutoNum type="alphaUcPeriod" startAt="3"/>
              <a:defRPr sz="1800"/>
            </a:pPr>
            <a:r>
              <a:rPr lang="es-ES_tradnl" sz="1600" dirty="0" smtClean="0">
                <a:latin typeface="Helvetica" pitchFamily="34" charset="0"/>
                <a:sym typeface="Helvetica"/>
              </a:rPr>
              <a:t>La mosca no quería que nadie supiera cuán triste y preocupada estaba. </a:t>
            </a:r>
          </a:p>
          <a:p>
            <a:pPr lvl="0">
              <a:defRPr sz="1800"/>
            </a:pPr>
            <a:endParaRPr lang="es-ES_tradnl" sz="1600" dirty="0" smtClean="0">
              <a:latin typeface="Helvetica" pitchFamily="34" charset="0"/>
              <a:sym typeface="Helvetica"/>
            </a:endParaRPr>
          </a:p>
          <a:p>
            <a:pPr marL="911650" indent="-304322">
              <a:buSzPct val="100000"/>
              <a:buFont typeface="Helvetica"/>
              <a:buAutoNum type="alphaUcPeriod" startAt="4"/>
              <a:defRPr sz="1800"/>
            </a:pPr>
            <a:r>
              <a:rPr lang="es-ES_tradnl" sz="1600" dirty="0" smtClean="0">
                <a:latin typeface="Helvetica" pitchFamily="34" charset="0"/>
                <a:sym typeface="Helvetica"/>
              </a:rPr>
              <a:t>La polilla y el ratón estaban demasiado ocupados para ver a la mosca. </a:t>
            </a:r>
            <a:endParaRPr lang="es-ES_tradnl" sz="1600" dirty="0">
              <a:latin typeface="Helvetica" pitchFamily="34" charset="0"/>
              <a:sym typeface="Helvetica"/>
            </a:endParaRPr>
          </a:p>
        </p:txBody>
      </p:sp>
      <p:grpSp>
        <p:nvGrpSpPr>
          <p:cNvPr id="2" name="Group 1"/>
          <p:cNvGrpSpPr/>
          <p:nvPr/>
        </p:nvGrpSpPr>
        <p:grpSpPr>
          <a:xfrm>
            <a:off x="847187" y="5943600"/>
            <a:ext cx="248338" cy="2362199"/>
            <a:chOff x="847187" y="5943600"/>
            <a:chExt cx="248338" cy="2362199"/>
          </a:xfrm>
        </p:grpSpPr>
        <p:sp>
          <p:nvSpPr>
            <p:cNvPr id="17" name="Shape 119"/>
            <p:cNvSpPr/>
            <p:nvPr/>
          </p:nvSpPr>
          <p:spPr>
            <a:xfrm>
              <a:off x="847187" y="7380513"/>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19" name="Shape 120"/>
            <p:cNvSpPr/>
            <p:nvPr/>
          </p:nvSpPr>
          <p:spPr>
            <a:xfrm>
              <a:off x="852633" y="6629400"/>
              <a:ext cx="242892" cy="23948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0" name="Shape 121"/>
            <p:cNvSpPr/>
            <p:nvPr/>
          </p:nvSpPr>
          <p:spPr>
            <a:xfrm>
              <a:off x="847187" y="8066312"/>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1" name="Shape 122"/>
            <p:cNvSpPr/>
            <p:nvPr/>
          </p:nvSpPr>
          <p:spPr>
            <a:xfrm>
              <a:off x="847187" y="5943600"/>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grpSp>
      <p:graphicFrame>
        <p:nvGraphicFramePr>
          <p:cNvPr id="22" name="Table 21"/>
          <p:cNvGraphicFramePr>
            <a:graphicFrameLocks noGrp="1"/>
          </p:cNvGraphicFramePr>
          <p:nvPr>
            <p:extLst>
              <p:ext uri="{D42A27DB-BD31-4B8C-83A1-F6EECF244321}">
                <p14:modId xmlns:p14="http://schemas.microsoft.com/office/powerpoint/2010/main" val="3173363180"/>
              </p:ext>
            </p:extLst>
          </p:nvPr>
        </p:nvGraphicFramePr>
        <p:xfrm>
          <a:off x="5562600" y="8763000"/>
          <a:ext cx="1668462" cy="839734"/>
        </p:xfrm>
        <a:graphic>
          <a:graphicData uri="http://schemas.openxmlformats.org/drawingml/2006/table">
            <a:tbl>
              <a:tblPr firstRow="1" firstCol="1" bandRow="1"/>
              <a:tblGrid>
                <a:gridCol w="1668462"/>
              </a:tblGrid>
              <a:tr h="146885">
                <a:tc>
                  <a:txBody>
                    <a:bodyPr/>
                    <a:lstStyle/>
                    <a:p>
                      <a:pPr marL="0" marR="0" algn="ctr">
                        <a:lnSpc>
                          <a:spcPct val="115000"/>
                        </a:lnSpc>
                        <a:spcBef>
                          <a:spcPts val="0"/>
                        </a:spcBef>
                        <a:spcAft>
                          <a:spcPts val="0"/>
                        </a:spcAft>
                      </a:pPr>
                      <a:r>
                        <a:rPr lang="en-US" sz="800" b="1" i="1" dirty="0" err="1" smtClean="0">
                          <a:solidFill>
                            <a:srgbClr val="000000"/>
                          </a:solidFill>
                          <a:effectLst/>
                          <a:latin typeface="Calibri"/>
                          <a:ea typeface="Times New Roman"/>
                          <a:cs typeface="Times New Roman"/>
                        </a:rPr>
                        <a:t>Hacia</a:t>
                      </a:r>
                      <a:r>
                        <a:rPr lang="en-US" sz="800" b="1" i="1" dirty="0" smtClean="0">
                          <a:solidFill>
                            <a:srgbClr val="000000"/>
                          </a:solidFill>
                          <a:effectLst/>
                          <a:latin typeface="Calibri"/>
                          <a:ea typeface="Times New Roman"/>
                          <a:cs typeface="Times New Roman"/>
                        </a:rPr>
                        <a:t> RL.3.3 DOK </a:t>
                      </a:r>
                      <a:r>
                        <a:rPr lang="en-US" sz="800" b="1" i="1" dirty="0">
                          <a:solidFill>
                            <a:srgbClr val="000000"/>
                          </a:solidFill>
                          <a:effectLst/>
                          <a:latin typeface="Calibri"/>
                          <a:ea typeface="Times New Roman"/>
                          <a:cs typeface="Times New Roman"/>
                        </a:rPr>
                        <a:t>3 - C</a:t>
                      </a:r>
                      <a:r>
                        <a:rPr lang="en-US" sz="800" i="1" dirty="0">
                          <a:solidFill>
                            <a:srgbClr val="000000"/>
                          </a:solidFill>
                          <a:effectLst/>
                          <a:latin typeface="Calibri"/>
                          <a:ea typeface="Times New Roman"/>
                          <a:cs typeface="Times New Roman"/>
                        </a:rPr>
                        <a:t>u</a:t>
                      </a:r>
                      <a:endParaRPr lang="en-US" sz="800" i="1" dirty="0">
                        <a:effectLst/>
                        <a:latin typeface="Calibri"/>
                        <a:ea typeface="Calibri"/>
                        <a:cs typeface="Times New Roman"/>
                      </a:endParaRPr>
                    </a:p>
                  </a:txBody>
                  <a:tcPr marL="34092" marR="3409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r>
              <a:tr h="554790">
                <a:tc>
                  <a:txBody>
                    <a:bodyPr/>
                    <a:lstStyle/>
                    <a:p>
                      <a:pPr marL="0" marR="0" algn="l">
                        <a:lnSpc>
                          <a:spcPct val="115000"/>
                        </a:lnSpc>
                        <a:spcBef>
                          <a:spcPts val="0"/>
                        </a:spcBef>
                        <a:spcAft>
                          <a:spcPts val="0"/>
                        </a:spcAft>
                      </a:pPr>
                      <a:r>
                        <a:rPr lang="es-ES_tradnl" sz="800" b="1" noProof="0" dirty="0" smtClean="0">
                          <a:solidFill>
                            <a:srgbClr val="000000"/>
                          </a:solidFill>
                          <a:effectLst/>
                          <a:latin typeface="Calibri"/>
                          <a:ea typeface="Times New Roman"/>
                          <a:cs typeface="Times New Roman"/>
                        </a:rPr>
                        <a:t>Explica cómo las acciones de un personaje contribuyen a una secuencia específica de eventos utilizando</a:t>
                      </a:r>
                      <a:r>
                        <a:rPr lang="es-ES_tradnl" sz="800" b="1" baseline="0" noProof="0" dirty="0" smtClean="0">
                          <a:solidFill>
                            <a:srgbClr val="000000"/>
                          </a:solidFill>
                          <a:effectLst/>
                          <a:latin typeface="Calibri"/>
                          <a:ea typeface="Times New Roman"/>
                          <a:cs typeface="Times New Roman"/>
                        </a:rPr>
                        <a:t> pruebas de apoyo del texto.</a:t>
                      </a:r>
                      <a:endParaRPr lang="es-ES_tradnl" sz="800" b="1" noProof="0" dirty="0" smtClean="0">
                        <a:solidFill>
                          <a:srgbClr val="000000"/>
                        </a:solidFill>
                        <a:effectLst/>
                        <a:latin typeface="Calibri"/>
                        <a:ea typeface="Times New Roman"/>
                        <a:cs typeface="Times New Roman"/>
                      </a:endParaRPr>
                    </a:p>
                  </a:txBody>
                  <a:tcPr marR="3409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r>
            </a:tbl>
          </a:graphicData>
        </a:graphic>
      </p:graphicFrame>
      <p:grpSp>
        <p:nvGrpSpPr>
          <p:cNvPr id="26" name="Group 25"/>
          <p:cNvGrpSpPr/>
          <p:nvPr/>
        </p:nvGrpSpPr>
        <p:grpSpPr>
          <a:xfrm>
            <a:off x="852633" y="1377027"/>
            <a:ext cx="242892" cy="2204373"/>
            <a:chOff x="902630" y="1834229"/>
            <a:chExt cx="242892" cy="2204373"/>
          </a:xfrm>
        </p:grpSpPr>
        <p:sp>
          <p:nvSpPr>
            <p:cNvPr id="27" name="Shape 81"/>
            <p:cNvSpPr/>
            <p:nvPr/>
          </p:nvSpPr>
          <p:spPr>
            <a:xfrm>
              <a:off x="902630" y="1834229"/>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8" name="Shape 82"/>
            <p:cNvSpPr/>
            <p:nvPr/>
          </p:nvSpPr>
          <p:spPr>
            <a:xfrm>
              <a:off x="902630" y="2590179"/>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dirty="0"/>
            </a:p>
          </p:txBody>
        </p:sp>
        <p:sp>
          <p:nvSpPr>
            <p:cNvPr id="29" name="Shape 83"/>
            <p:cNvSpPr/>
            <p:nvPr/>
          </p:nvSpPr>
          <p:spPr>
            <a:xfrm>
              <a:off x="902630" y="3038854"/>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30" name="Shape 84"/>
            <p:cNvSpPr/>
            <p:nvPr/>
          </p:nvSpPr>
          <p:spPr>
            <a:xfrm>
              <a:off x="902630" y="3799115"/>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grpSp>
    </p:spTree>
    <p:extLst>
      <p:ext uri="{BB962C8B-B14F-4D97-AF65-F5344CB8AC3E}">
        <p14:creationId xmlns:p14="http://schemas.microsoft.com/office/powerpoint/2010/main" val="3819113715"/>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extLst>
              <p:ext uri="{D42A27DB-BD31-4B8C-83A1-F6EECF244321}">
                <p14:modId xmlns:p14="http://schemas.microsoft.com/office/powerpoint/2010/main" val="2277452957"/>
              </p:ext>
            </p:extLst>
          </p:nvPr>
        </p:nvGraphicFramePr>
        <p:xfrm>
          <a:off x="1676401" y="3991863"/>
          <a:ext cx="4648199" cy="113385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04799"/>
                <a:gridCol w="1219200"/>
                <a:gridCol w="2590800"/>
                <a:gridCol w="533400"/>
              </a:tblGrid>
              <a:tr h="276207">
                <a:tc gridSpan="4">
                  <a:txBody>
                    <a:bodyPr/>
                    <a:lstStyle/>
                    <a:p>
                      <a:pPr algn="ctr"/>
                      <a:r>
                        <a:rPr lang="es-ES_tradnl" sz="1200" b="1" noProof="0" dirty="0" smtClean="0"/>
                        <a:t>Lectura: Texto literario</a:t>
                      </a: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76207">
                <a:tc gridSpan="2">
                  <a:txBody>
                    <a:bodyPr/>
                    <a:lstStyle/>
                    <a:p>
                      <a:pPr algn="ctr"/>
                      <a:r>
                        <a:rPr lang="es-ES_tradnl" sz="1200" b="1" noProof="0" smtClean="0"/>
                        <a:t>Objetivos</a:t>
                      </a:r>
                      <a:endParaRPr lang="es-ES_tradnl" sz="1200" b="1" noProof="0"/>
                    </a:p>
                  </a:txBody>
                  <a:tcPr marL="103632" marR="103632" marT="50292" marB="50292">
                    <a:solidFill>
                      <a:schemeClr val="bg1"/>
                    </a:solidFill>
                  </a:tcPr>
                </a:tc>
                <a:tc hMerge="1">
                  <a:txBody>
                    <a:bodyPr/>
                    <a:lstStyle/>
                    <a:p>
                      <a:endParaRPr lang="en-US" dirty="0"/>
                    </a:p>
                  </a:txBody>
                  <a:tcPr/>
                </a:tc>
                <a:tc>
                  <a:txBody>
                    <a:bodyPr/>
                    <a:lstStyle/>
                    <a:p>
                      <a:pPr algn="ctr"/>
                      <a:r>
                        <a:rPr lang="es-ES_tradnl" sz="1200" b="1" noProof="0" dirty="0" smtClean="0"/>
                        <a:t>Estándares</a:t>
                      </a:r>
                      <a:endParaRPr lang="es-ES_tradnl" sz="1200" b="1" noProof="0" dirty="0"/>
                    </a:p>
                  </a:txBody>
                  <a:tcPr marL="103632" marR="103632" marT="50292" marB="50292">
                    <a:solidFill>
                      <a:schemeClr val="bg1"/>
                    </a:solidFill>
                  </a:tcPr>
                </a:tc>
                <a:tc>
                  <a:txBody>
                    <a:bodyPr/>
                    <a:lstStyle/>
                    <a:p>
                      <a:pPr algn="ctr"/>
                      <a:r>
                        <a:rPr lang="en-US" sz="1200" b="1" dirty="0" smtClean="0"/>
                        <a:t>DOK</a:t>
                      </a:r>
                      <a:endParaRPr lang="en-US" sz="1200" b="1" dirty="0"/>
                    </a:p>
                  </a:txBody>
                  <a:tcPr marL="103632" marR="103632" marT="50292" marB="50292">
                    <a:solidFill>
                      <a:schemeClr val="bg1"/>
                    </a:solidFill>
                  </a:tcPr>
                </a:tc>
              </a:tr>
              <a:tr h="276207">
                <a:tc>
                  <a:txBody>
                    <a:bodyPr/>
                    <a:lstStyle/>
                    <a:p>
                      <a:r>
                        <a:rPr lang="en-US" sz="1200" b="1" dirty="0" smtClean="0"/>
                        <a:t>1</a:t>
                      </a:r>
                      <a:endParaRPr lang="en-US" sz="1200" b="1" dirty="0"/>
                    </a:p>
                  </a:txBody>
                  <a:tcPr marL="103632" marR="103632" marT="50292" marB="50292">
                    <a:solidFill>
                      <a:srgbClr val="FFFFCC"/>
                    </a:solidFill>
                  </a:tcPr>
                </a:tc>
                <a:tc>
                  <a:txBody>
                    <a:bodyPr/>
                    <a:lstStyle/>
                    <a:p>
                      <a:r>
                        <a:rPr lang="es-ES_tradnl" sz="1200" b="1" noProof="0" dirty="0" smtClean="0"/>
                        <a:t>Detalles clave</a:t>
                      </a:r>
                      <a:endParaRPr lang="es-ES_tradnl" sz="1200" b="1" noProof="0" dirty="0"/>
                    </a:p>
                  </a:txBody>
                  <a:tcPr marL="103632" marR="103632" marT="50292" marB="50292">
                    <a:solidFill>
                      <a:srgbClr val="FFFFCC"/>
                    </a:solidFill>
                  </a:tcPr>
                </a:tc>
                <a:tc>
                  <a:txBody>
                    <a:bodyPr/>
                    <a:lstStyle/>
                    <a:p>
                      <a:r>
                        <a:rPr lang="es-ES_tradnl" sz="1200" b="1" noProof="0" dirty="0" smtClean="0"/>
                        <a:t>RL.3.1</a:t>
                      </a:r>
                      <a:r>
                        <a:rPr lang="es-ES_tradnl" sz="1200" b="1" baseline="0" noProof="0" dirty="0" smtClean="0"/>
                        <a:t>     </a:t>
                      </a:r>
                      <a:r>
                        <a:rPr lang="es-ES_tradnl" sz="1200" b="1" noProof="0" dirty="0" smtClean="0"/>
                        <a:t>RL.3.3 </a:t>
                      </a:r>
                      <a:r>
                        <a:rPr lang="es-ES_tradnl" sz="900" b="0" noProof="0" dirty="0" smtClean="0"/>
                        <a:t>(se</a:t>
                      </a:r>
                      <a:r>
                        <a:rPr lang="es-ES_tradnl" sz="900" b="0" baseline="0" noProof="0" dirty="0" smtClean="0"/>
                        <a:t> puede mover a </a:t>
                      </a:r>
                      <a:r>
                        <a:rPr lang="es-ES_tradnl" sz="900" b="0" noProof="0" dirty="0" smtClean="0"/>
                        <a:t>DOK de 3)</a:t>
                      </a:r>
                      <a:endParaRPr lang="es-ES_tradnl" sz="1200" b="1" noProof="0" dirty="0"/>
                    </a:p>
                  </a:txBody>
                  <a:tcPr marL="103632" marR="103632" marT="50292" marB="50292">
                    <a:solidFill>
                      <a:srgbClr val="FFFFCC"/>
                    </a:solidFill>
                  </a:tcPr>
                </a:tc>
                <a:tc>
                  <a:txBody>
                    <a:bodyPr/>
                    <a:lstStyle/>
                    <a:p>
                      <a:pPr algn="ctr"/>
                      <a:r>
                        <a:rPr lang="en-US" sz="1200" b="1" dirty="0" smtClean="0"/>
                        <a:t>1-2</a:t>
                      </a:r>
                      <a:endParaRPr lang="en-US" sz="1200" b="1" dirty="0"/>
                    </a:p>
                  </a:txBody>
                  <a:tcPr marL="103632" marR="103632" marT="50292" marB="50292" anchor="ctr">
                    <a:solidFill>
                      <a:srgbClr val="FFFFCC"/>
                    </a:solidFill>
                  </a:tcPr>
                </a:tc>
              </a:tr>
              <a:tr h="276207">
                <a:tc>
                  <a:txBody>
                    <a:bodyPr/>
                    <a:lstStyle/>
                    <a:p>
                      <a:r>
                        <a:rPr lang="en-US" sz="1200" b="1" dirty="0" smtClean="0"/>
                        <a:t>2</a:t>
                      </a:r>
                      <a:endParaRPr lang="en-US" sz="1200" b="1" dirty="0"/>
                    </a:p>
                  </a:txBody>
                  <a:tcPr marL="103632" marR="103632" marT="50292" marB="50292">
                    <a:solidFill>
                      <a:srgbClr val="FFFFCC"/>
                    </a:solidFill>
                  </a:tcPr>
                </a:tc>
                <a:tc>
                  <a:txBody>
                    <a:bodyPr/>
                    <a:lstStyle/>
                    <a:p>
                      <a:r>
                        <a:rPr lang="es-ES_tradnl" sz="1200" b="1" noProof="0" smtClean="0"/>
                        <a:t>Ideas centrales</a:t>
                      </a:r>
                      <a:endParaRPr lang="es-ES_tradnl" sz="1200" b="1" noProof="0"/>
                    </a:p>
                  </a:txBody>
                  <a:tcPr marL="103632" marR="103632" marT="50292" marB="50292">
                    <a:solidFill>
                      <a:srgbClr val="FFFFCC"/>
                    </a:solidFill>
                  </a:tcPr>
                </a:tc>
                <a:tc>
                  <a:txBody>
                    <a:bodyPr/>
                    <a:lstStyle/>
                    <a:p>
                      <a:r>
                        <a:rPr lang="es-ES_tradnl" sz="1200" b="1" noProof="0" dirty="0" smtClean="0"/>
                        <a:t>RL.3.2</a:t>
                      </a:r>
                      <a:endParaRPr lang="es-ES_tradnl" sz="1200" b="1" noProof="0" dirty="0"/>
                    </a:p>
                  </a:txBody>
                  <a:tcPr marL="103632" marR="103632" marT="50292" marB="50292">
                    <a:solidFill>
                      <a:srgbClr val="FFFFCC"/>
                    </a:solidFill>
                  </a:tcPr>
                </a:tc>
                <a:tc>
                  <a:txBody>
                    <a:bodyPr/>
                    <a:lstStyle/>
                    <a:p>
                      <a:pPr algn="ctr"/>
                      <a:r>
                        <a:rPr lang="en-US" sz="1200" b="1" dirty="0" smtClean="0"/>
                        <a:t>2</a:t>
                      </a:r>
                      <a:endParaRPr lang="en-US" sz="1200" b="1" dirty="0"/>
                    </a:p>
                  </a:txBody>
                  <a:tcPr marL="103632" marR="103632" marT="50292" marB="50292" anchor="ctr">
                    <a:solidFill>
                      <a:srgbClr val="FFFFCC"/>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452854107"/>
              </p:ext>
            </p:extLst>
          </p:nvPr>
        </p:nvGraphicFramePr>
        <p:xfrm>
          <a:off x="1681206" y="5295900"/>
          <a:ext cx="4643393" cy="113385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299994"/>
                <a:gridCol w="1219200"/>
                <a:gridCol w="2577611"/>
                <a:gridCol w="546588"/>
              </a:tblGrid>
              <a:tr h="276207">
                <a:tc gridSpan="4">
                  <a:txBody>
                    <a:bodyPr/>
                    <a:lstStyle/>
                    <a:p>
                      <a:pPr algn="ctr"/>
                      <a:r>
                        <a:rPr lang="es-ES" sz="1200" b="1" noProof="0" dirty="0" smtClean="0"/>
                        <a:t>Lectura: Texto informativo</a:t>
                      </a: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76207">
                <a:tc gridSpan="2">
                  <a:txBody>
                    <a:bodyPr/>
                    <a:lstStyle/>
                    <a:p>
                      <a:pPr algn="ctr"/>
                      <a:r>
                        <a:rPr lang="es-ES" sz="1200" b="1" noProof="0" smtClean="0"/>
                        <a:t>Objetivos</a:t>
                      </a:r>
                      <a:endParaRPr lang="es-ES" sz="1200" b="1" noProof="0"/>
                    </a:p>
                  </a:txBody>
                  <a:tcPr marL="103632" marR="103632" marT="50292" marB="50292">
                    <a:solidFill>
                      <a:schemeClr val="bg1"/>
                    </a:solidFill>
                  </a:tcPr>
                </a:tc>
                <a:tc hMerge="1">
                  <a:txBody>
                    <a:bodyPr/>
                    <a:lstStyle/>
                    <a:p>
                      <a:endParaRPr lang="en-US" dirty="0"/>
                    </a:p>
                  </a:txBody>
                  <a:tcPr/>
                </a:tc>
                <a:tc>
                  <a:txBody>
                    <a:bodyPr/>
                    <a:lstStyle/>
                    <a:p>
                      <a:pPr algn="ctr"/>
                      <a:r>
                        <a:rPr lang="es-ES" sz="1200" b="1" noProof="0" smtClean="0"/>
                        <a:t>Estándares</a:t>
                      </a:r>
                      <a:endParaRPr lang="es-ES" sz="1200" b="1" noProof="0"/>
                    </a:p>
                  </a:txBody>
                  <a:tcPr marL="103632" marR="103632" marT="50292" marB="50292">
                    <a:solidFill>
                      <a:schemeClr val="bg1"/>
                    </a:solidFill>
                  </a:tcPr>
                </a:tc>
                <a:tc>
                  <a:txBody>
                    <a:bodyPr/>
                    <a:lstStyle/>
                    <a:p>
                      <a:pPr algn="ctr"/>
                      <a:r>
                        <a:rPr lang="en-US" sz="1200" b="1" dirty="0" smtClean="0"/>
                        <a:t>DOK</a:t>
                      </a:r>
                      <a:endParaRPr lang="en-US" sz="1200" b="1" dirty="0"/>
                    </a:p>
                  </a:txBody>
                  <a:tcPr marL="103632" marR="103632" marT="50292" marB="50292">
                    <a:solidFill>
                      <a:schemeClr val="bg1"/>
                    </a:solidFill>
                  </a:tcPr>
                </a:tc>
              </a:tr>
              <a:tr h="276207">
                <a:tc>
                  <a:txBody>
                    <a:bodyPr/>
                    <a:lstStyle/>
                    <a:p>
                      <a:r>
                        <a:rPr lang="en-US" sz="1200" b="1" dirty="0" smtClean="0"/>
                        <a:t>8</a:t>
                      </a:r>
                      <a:endParaRPr lang="en-US" sz="1200" b="1" dirty="0"/>
                    </a:p>
                  </a:txBody>
                  <a:tcPr marL="103632" marR="103632" marT="50292" marB="50292">
                    <a:solidFill>
                      <a:srgbClr val="FFFFCC"/>
                    </a:solidFill>
                  </a:tcPr>
                </a:tc>
                <a:tc>
                  <a:txBody>
                    <a:bodyPr/>
                    <a:lstStyle/>
                    <a:p>
                      <a:r>
                        <a:rPr lang="es-ES" sz="1200" b="1" noProof="0" dirty="0" smtClean="0"/>
                        <a:t>Detalles</a:t>
                      </a:r>
                      <a:r>
                        <a:rPr lang="es-ES" sz="1200" b="1" baseline="0" noProof="0" dirty="0" smtClean="0"/>
                        <a:t> clave</a:t>
                      </a:r>
                      <a:endParaRPr lang="es-ES" sz="1200" b="1" noProof="0" dirty="0"/>
                    </a:p>
                  </a:txBody>
                  <a:tcPr marL="103632" marR="103632" marT="50292" marB="50292">
                    <a:solidFill>
                      <a:srgbClr val="FFFFCC"/>
                    </a:solidFill>
                  </a:tcPr>
                </a:tc>
                <a:tc>
                  <a:txBody>
                    <a:bodyPr/>
                    <a:lstStyle/>
                    <a:p>
                      <a:r>
                        <a:rPr lang="es-ES" sz="1200" b="1" noProof="0" dirty="0" smtClean="0"/>
                        <a:t>RI</a:t>
                      </a:r>
                      <a:r>
                        <a:rPr lang="es-ES_tradnl" sz="1200" b="1" noProof="0" dirty="0" smtClean="0"/>
                        <a:t>.3.</a:t>
                      </a:r>
                      <a:r>
                        <a:rPr lang="es-ES" sz="1200" b="1" noProof="0" dirty="0" smtClean="0"/>
                        <a:t>1     RI</a:t>
                      </a:r>
                      <a:r>
                        <a:rPr lang="es-ES_tradnl" sz="1200" b="1" noProof="0" dirty="0" smtClean="0"/>
                        <a:t>.3.</a:t>
                      </a:r>
                      <a:r>
                        <a:rPr lang="es-ES" sz="1200" b="1" noProof="0" dirty="0" smtClean="0"/>
                        <a:t>3 </a:t>
                      </a:r>
                      <a:r>
                        <a:rPr lang="es-ES_tradnl" sz="900" b="0" noProof="0" dirty="0" smtClean="0"/>
                        <a:t>(se</a:t>
                      </a:r>
                      <a:r>
                        <a:rPr lang="es-ES_tradnl" sz="900" b="0" baseline="0" noProof="0" dirty="0" smtClean="0"/>
                        <a:t> puede mover a </a:t>
                      </a:r>
                      <a:r>
                        <a:rPr lang="es-ES_tradnl" sz="900" b="0" noProof="0" dirty="0" smtClean="0"/>
                        <a:t>DOK de 3)</a:t>
                      </a:r>
                      <a:endParaRPr lang="es-ES" sz="900" b="1" noProof="0" dirty="0"/>
                    </a:p>
                  </a:txBody>
                  <a:tcPr marL="103632" marR="103632" marT="50292" marB="50292">
                    <a:solidFill>
                      <a:srgbClr val="FFFFCC"/>
                    </a:solidFill>
                  </a:tcPr>
                </a:tc>
                <a:tc>
                  <a:txBody>
                    <a:bodyPr/>
                    <a:lstStyle/>
                    <a:p>
                      <a:pPr algn="ctr"/>
                      <a:r>
                        <a:rPr lang="en-US" sz="1200" b="1" dirty="0" smtClean="0"/>
                        <a:t>1-2</a:t>
                      </a:r>
                      <a:endParaRPr lang="en-US" sz="1200" b="1" dirty="0"/>
                    </a:p>
                  </a:txBody>
                  <a:tcPr marL="103632" marR="103632" marT="50292" marB="50292" anchor="ctr">
                    <a:solidFill>
                      <a:srgbClr val="FFFFCC"/>
                    </a:solidFill>
                  </a:tcPr>
                </a:tc>
              </a:tr>
              <a:tr h="276207">
                <a:tc>
                  <a:txBody>
                    <a:bodyPr/>
                    <a:lstStyle/>
                    <a:p>
                      <a:r>
                        <a:rPr lang="en-US" sz="1200" b="1" dirty="0" smtClean="0"/>
                        <a:t>9</a:t>
                      </a:r>
                      <a:endParaRPr lang="en-US" sz="1200" b="1" dirty="0"/>
                    </a:p>
                  </a:txBody>
                  <a:tcPr marL="103632" marR="103632" marT="50292" marB="50292">
                    <a:solidFill>
                      <a:srgbClr val="FFFFCC"/>
                    </a:solidFill>
                  </a:tcPr>
                </a:tc>
                <a:tc>
                  <a:txBody>
                    <a:bodyPr/>
                    <a:lstStyle/>
                    <a:p>
                      <a:r>
                        <a:rPr lang="es-ES" sz="1200" b="1" noProof="0" smtClean="0"/>
                        <a:t>Ideas</a:t>
                      </a:r>
                      <a:r>
                        <a:rPr lang="es-ES" sz="1200" b="1" baseline="0" noProof="0" smtClean="0"/>
                        <a:t> centrales</a:t>
                      </a:r>
                      <a:endParaRPr lang="es-ES" sz="1200" b="1" noProof="0"/>
                    </a:p>
                  </a:txBody>
                  <a:tcPr marL="103632" marR="103632" marT="50292" marB="50292">
                    <a:solidFill>
                      <a:srgbClr val="FFFFCC"/>
                    </a:solidFill>
                  </a:tcPr>
                </a:tc>
                <a:tc>
                  <a:txBody>
                    <a:bodyPr/>
                    <a:lstStyle/>
                    <a:p>
                      <a:r>
                        <a:rPr lang="es-ES" sz="1200" b="1" noProof="0" dirty="0" smtClean="0"/>
                        <a:t>RI</a:t>
                      </a:r>
                      <a:r>
                        <a:rPr lang="es-ES_tradnl" sz="1200" b="1" noProof="0" dirty="0" smtClean="0"/>
                        <a:t>.3.</a:t>
                      </a:r>
                      <a:r>
                        <a:rPr lang="es-ES" sz="1200" b="1" noProof="0" dirty="0" smtClean="0"/>
                        <a:t>2</a:t>
                      </a:r>
                      <a:endParaRPr lang="es-ES" sz="1200" b="1" noProof="0" dirty="0"/>
                    </a:p>
                  </a:txBody>
                  <a:tcPr marL="103632" marR="103632" marT="50292" marB="50292">
                    <a:solidFill>
                      <a:srgbClr val="FFFFCC"/>
                    </a:solidFill>
                  </a:tcPr>
                </a:tc>
                <a:tc>
                  <a:txBody>
                    <a:bodyPr/>
                    <a:lstStyle/>
                    <a:p>
                      <a:pPr algn="ctr"/>
                      <a:r>
                        <a:rPr lang="en-US" sz="1200" b="1" dirty="0" smtClean="0"/>
                        <a:t>2</a:t>
                      </a:r>
                      <a:endParaRPr lang="en-US" sz="1200" b="1" dirty="0"/>
                    </a:p>
                  </a:txBody>
                  <a:tcPr marL="103632" marR="103632" marT="50292" marB="50292" anchor="ctr">
                    <a:solidFill>
                      <a:srgbClr val="FFFFCC"/>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350018417"/>
              </p:ext>
            </p:extLst>
          </p:nvPr>
        </p:nvGraphicFramePr>
        <p:xfrm>
          <a:off x="986014" y="6541008"/>
          <a:ext cx="6009913" cy="1700784"/>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31801"/>
                <a:gridCol w="2158999"/>
                <a:gridCol w="2733313"/>
                <a:gridCol w="685800"/>
              </a:tblGrid>
              <a:tr h="276207">
                <a:tc gridSpan="4">
                  <a:txBody>
                    <a:bodyPr/>
                    <a:lstStyle/>
                    <a:p>
                      <a:pPr algn="ctr"/>
                      <a:r>
                        <a:rPr lang="es-ES" sz="1200" b="1" noProof="0" dirty="0" smtClean="0"/>
                        <a:t>Escritura</a:t>
                      </a:r>
                      <a:endParaRPr lang="es-ES" sz="1200" b="1" noProof="0"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76207">
                <a:tc gridSpan="2">
                  <a:txBody>
                    <a:bodyPr/>
                    <a:lstStyle/>
                    <a:p>
                      <a:pPr algn="ctr"/>
                      <a:r>
                        <a:rPr lang="es-ES" sz="1200" b="1" noProof="0" smtClean="0"/>
                        <a:t>Objetivos</a:t>
                      </a:r>
                      <a:endParaRPr lang="es-ES" sz="1200" b="1" noProof="0"/>
                    </a:p>
                  </a:txBody>
                  <a:tcPr marL="103632" marR="103632" marT="50292" marB="50292">
                    <a:solidFill>
                      <a:schemeClr val="bg1"/>
                    </a:solidFill>
                  </a:tcPr>
                </a:tc>
                <a:tc hMerge="1">
                  <a:txBody>
                    <a:bodyPr/>
                    <a:lstStyle/>
                    <a:p>
                      <a:endParaRPr lang="en-US" dirty="0"/>
                    </a:p>
                  </a:txBody>
                  <a:tcPr/>
                </a:tc>
                <a:tc>
                  <a:txBody>
                    <a:bodyPr/>
                    <a:lstStyle/>
                    <a:p>
                      <a:pPr algn="ctr"/>
                      <a:r>
                        <a:rPr lang="es-ES" sz="1200" b="1" noProof="0" dirty="0" smtClean="0"/>
                        <a:t>Estándares</a:t>
                      </a:r>
                      <a:endParaRPr lang="es-ES" sz="1200" b="1" noProof="0" dirty="0"/>
                    </a:p>
                  </a:txBody>
                  <a:tcPr marL="103632" marR="103632" marT="50292" marB="50292">
                    <a:solidFill>
                      <a:schemeClr val="bg1"/>
                    </a:solidFill>
                  </a:tcPr>
                </a:tc>
                <a:tc>
                  <a:txBody>
                    <a:bodyPr/>
                    <a:lstStyle/>
                    <a:p>
                      <a:pPr algn="ctr"/>
                      <a:r>
                        <a:rPr lang="en-US" sz="1200" b="1" dirty="0" smtClean="0"/>
                        <a:t>DOK</a:t>
                      </a:r>
                      <a:endParaRPr lang="en-US" sz="1200" b="1" dirty="0"/>
                    </a:p>
                  </a:txBody>
                  <a:tcPr marL="103632" marR="103632" marT="50292" marB="50292">
                    <a:solidFill>
                      <a:schemeClr val="bg1"/>
                    </a:solidFill>
                  </a:tcPr>
                </a:tc>
              </a:tr>
              <a:tr h="276207">
                <a:tc>
                  <a:txBody>
                    <a:bodyPr/>
                    <a:lstStyle/>
                    <a:p>
                      <a:r>
                        <a:rPr lang="en-US" sz="1200" b="1" dirty="0" smtClean="0"/>
                        <a:t>6a</a:t>
                      </a:r>
                      <a:endParaRPr lang="en-US" sz="1200" b="1" dirty="0"/>
                    </a:p>
                  </a:txBody>
                  <a:tcPr marL="103632" marR="103632" marT="50292" marB="50292">
                    <a:solidFill>
                      <a:srgbClr val="FFFFCC"/>
                    </a:solidFill>
                  </a:tcPr>
                </a:tc>
                <a:tc>
                  <a:txBody>
                    <a:bodyPr/>
                    <a:lstStyle/>
                    <a:p>
                      <a:r>
                        <a:rPr lang="es-MX" sz="1200" b="1" noProof="0" dirty="0" smtClean="0"/>
                        <a:t>Escribir</a:t>
                      </a:r>
                      <a:r>
                        <a:rPr lang="es-MX" sz="1200" b="1" baseline="0" noProof="0" dirty="0" smtClean="0"/>
                        <a:t> una opinión breve</a:t>
                      </a:r>
                      <a:endParaRPr lang="es-MX" sz="1200" b="1" noProof="0" dirty="0"/>
                    </a:p>
                  </a:txBody>
                  <a:tcPr marL="97536" marR="97536" marT="48006" marB="48006">
                    <a:solidFill>
                      <a:srgbClr val="FFFFCC"/>
                    </a:solidFill>
                  </a:tcPr>
                </a:tc>
                <a:tc>
                  <a:txBody>
                    <a:bodyPr/>
                    <a:lstStyle/>
                    <a:p>
                      <a:r>
                        <a:rPr lang="pl-PL" sz="1200" b="1" dirty="0" smtClean="0"/>
                        <a:t>W</a:t>
                      </a:r>
                      <a:r>
                        <a:rPr lang="es-ES_tradnl" sz="1200" b="1" noProof="0" dirty="0" smtClean="0"/>
                        <a:t>.3.</a:t>
                      </a:r>
                      <a:r>
                        <a:rPr lang="pl-PL" sz="1200" b="1" dirty="0" smtClean="0"/>
                        <a:t>1a, W</a:t>
                      </a:r>
                      <a:r>
                        <a:rPr lang="es-ES_tradnl" sz="1200" b="1" noProof="0" dirty="0" smtClean="0"/>
                        <a:t>.3.</a:t>
                      </a:r>
                      <a:r>
                        <a:rPr lang="pl-PL" sz="1200" b="1" dirty="0" smtClean="0"/>
                        <a:t>1b, W</a:t>
                      </a:r>
                      <a:r>
                        <a:rPr lang="es-ES_tradnl" sz="1200" b="1" noProof="0" dirty="0" smtClean="0"/>
                        <a:t>.3.</a:t>
                      </a:r>
                      <a:r>
                        <a:rPr lang="pl-PL" sz="1200" b="1" dirty="0" smtClean="0"/>
                        <a:t>1c, W</a:t>
                      </a:r>
                      <a:r>
                        <a:rPr lang="es-ES_tradnl" sz="1200" b="1" noProof="0" dirty="0" smtClean="0"/>
                        <a:t>.3.</a:t>
                      </a:r>
                      <a:r>
                        <a:rPr lang="pl-PL" sz="1200" b="1" dirty="0" smtClean="0"/>
                        <a:t>1d, W</a:t>
                      </a:r>
                      <a:r>
                        <a:rPr lang="es-ES_tradnl" sz="1200" b="1" noProof="0" dirty="0" smtClean="0"/>
                        <a:t>.3.</a:t>
                      </a:r>
                      <a:r>
                        <a:rPr lang="pl-PL" sz="1200" b="1" dirty="0" smtClean="0"/>
                        <a:t>8</a:t>
                      </a:r>
                      <a:endParaRPr lang="en-US" sz="1200" b="1" dirty="0"/>
                    </a:p>
                  </a:txBody>
                  <a:tcPr marL="103632" marR="103632" marT="50292" marB="50292">
                    <a:solidFill>
                      <a:srgbClr val="FFFFCC"/>
                    </a:solidFill>
                  </a:tcPr>
                </a:tc>
                <a:tc>
                  <a:txBody>
                    <a:bodyPr/>
                    <a:lstStyle/>
                    <a:p>
                      <a:pPr algn="ctr"/>
                      <a:r>
                        <a:rPr lang="en-US" sz="1200" b="1" dirty="0" smtClean="0"/>
                        <a:t>3</a:t>
                      </a:r>
                      <a:endParaRPr lang="en-US" sz="1200" b="1" dirty="0"/>
                    </a:p>
                  </a:txBody>
                  <a:tcPr marL="103632" marR="103632" marT="50292" marB="50292" anchor="ctr">
                    <a:solidFill>
                      <a:srgbClr val="FFFFCC"/>
                    </a:solidFill>
                  </a:tcPr>
                </a:tc>
              </a:tr>
              <a:tr h="276207">
                <a:tc>
                  <a:txBody>
                    <a:bodyPr/>
                    <a:lstStyle/>
                    <a:p>
                      <a:r>
                        <a:rPr lang="en-US" sz="1200" b="1" dirty="0" smtClean="0"/>
                        <a:t>6b</a:t>
                      </a:r>
                      <a:endParaRPr lang="en-US" sz="1200" b="1" dirty="0"/>
                    </a:p>
                  </a:txBody>
                  <a:tcPr marL="103632" marR="103632" marT="50292" marB="50292">
                    <a:solidFill>
                      <a:srgbClr val="FFFFCC"/>
                    </a:solidFill>
                  </a:tcPr>
                </a:tc>
                <a:tc>
                  <a:txBody>
                    <a:bodyPr/>
                    <a:lstStyle/>
                    <a:p>
                      <a:r>
                        <a:rPr lang="es-MX" sz="1200" b="1" noProof="0" dirty="0" smtClean="0"/>
                        <a:t>Escribir-Revisar opinión</a:t>
                      </a:r>
                      <a:endParaRPr lang="es-MX" sz="1200" b="1" noProof="0" dirty="0"/>
                    </a:p>
                  </a:txBody>
                  <a:tcPr marL="97536" marR="97536" marT="48006" marB="48006">
                    <a:solidFill>
                      <a:srgbClr val="FFFFCC"/>
                    </a:solidFill>
                  </a:tcPr>
                </a:tc>
                <a:tc>
                  <a:txBody>
                    <a:bodyPr/>
                    <a:lstStyle/>
                    <a:p>
                      <a:r>
                        <a:rPr lang="pl-PL" sz="1200" b="1" dirty="0" smtClean="0"/>
                        <a:t>W</a:t>
                      </a:r>
                      <a:r>
                        <a:rPr lang="es-ES_tradnl" sz="1200" b="1" noProof="0" dirty="0" smtClean="0"/>
                        <a:t>.3.</a:t>
                      </a:r>
                      <a:r>
                        <a:rPr lang="pl-PL" sz="1200" b="1" dirty="0" smtClean="0"/>
                        <a:t>1a, W</a:t>
                      </a:r>
                      <a:r>
                        <a:rPr lang="es-ES_tradnl" sz="1200" b="1" noProof="0" dirty="0" smtClean="0"/>
                        <a:t>.3.</a:t>
                      </a:r>
                      <a:r>
                        <a:rPr lang="pl-PL" sz="1200" b="1" dirty="0" smtClean="0"/>
                        <a:t>1b, W</a:t>
                      </a:r>
                      <a:r>
                        <a:rPr lang="es-ES_tradnl" sz="1200" b="1" noProof="0" dirty="0" smtClean="0"/>
                        <a:t>.3.</a:t>
                      </a:r>
                      <a:r>
                        <a:rPr lang="pl-PL" sz="1200" b="1" dirty="0" smtClean="0"/>
                        <a:t>1c, W</a:t>
                      </a:r>
                      <a:r>
                        <a:rPr lang="es-ES_tradnl" sz="1200" b="1" noProof="0" dirty="0" smtClean="0"/>
                        <a:t>.3.</a:t>
                      </a:r>
                      <a:r>
                        <a:rPr lang="pl-PL" sz="1200" b="1" dirty="0" smtClean="0"/>
                        <a:t>1d, W</a:t>
                      </a:r>
                      <a:r>
                        <a:rPr lang="es-ES_tradnl" sz="1200" b="1" noProof="0" dirty="0" smtClean="0"/>
                        <a:t>.3.</a:t>
                      </a:r>
                      <a:r>
                        <a:rPr lang="pl-PL" sz="1200" b="1" dirty="0" smtClean="0"/>
                        <a:t>8</a:t>
                      </a:r>
                      <a:endParaRPr lang="en-US" sz="1200" b="1" dirty="0"/>
                    </a:p>
                  </a:txBody>
                  <a:tcPr marL="103632" marR="103632" marT="50292" marB="50292">
                    <a:solidFill>
                      <a:srgbClr val="FFFFCC"/>
                    </a:solidFill>
                  </a:tcPr>
                </a:tc>
                <a:tc>
                  <a:txBody>
                    <a:bodyPr/>
                    <a:lstStyle/>
                    <a:p>
                      <a:pPr algn="ctr"/>
                      <a:r>
                        <a:rPr lang="en-US" sz="1200" b="1" dirty="0" smtClean="0"/>
                        <a:t>2</a:t>
                      </a:r>
                      <a:endParaRPr lang="en-US" sz="1200" b="1" dirty="0"/>
                    </a:p>
                  </a:txBody>
                  <a:tcPr marL="103632" marR="103632" marT="50292" marB="50292" anchor="ctr">
                    <a:solidFill>
                      <a:srgbClr val="FFFFCC"/>
                    </a:solidFill>
                  </a:tcPr>
                </a:tc>
              </a:tr>
              <a:tr h="276207">
                <a:tc>
                  <a:txBody>
                    <a:bodyPr/>
                    <a:lstStyle/>
                    <a:p>
                      <a:r>
                        <a:rPr lang="en-US" sz="1200" b="1" dirty="0" smtClean="0"/>
                        <a:t>8</a:t>
                      </a:r>
                      <a:endParaRPr lang="en-US" sz="1200" b="1" dirty="0"/>
                    </a:p>
                  </a:txBody>
                  <a:tcPr marL="103632" marR="103632" marT="50292" marB="50292">
                    <a:solidFill>
                      <a:srgbClr val="FFFFCC"/>
                    </a:solidFill>
                  </a:tcPr>
                </a:tc>
                <a:tc>
                  <a:txBody>
                    <a:bodyPr/>
                    <a:lstStyle/>
                    <a:p>
                      <a:r>
                        <a:rPr lang="es-MX" sz="1200" b="1" noProof="0" dirty="0" smtClean="0"/>
                        <a:t>Uso de lenguaje - vocabulario</a:t>
                      </a:r>
                      <a:endParaRPr lang="es-MX" sz="1200" b="1" noProof="0" dirty="0"/>
                    </a:p>
                  </a:txBody>
                  <a:tcPr marL="97536" marR="97536" marT="48006" marB="48006">
                    <a:solidFill>
                      <a:srgbClr val="FFFFCC"/>
                    </a:solidFill>
                  </a:tcPr>
                </a:tc>
                <a:tc>
                  <a:txBody>
                    <a:bodyPr/>
                    <a:lstStyle/>
                    <a:p>
                      <a:r>
                        <a:rPr lang="pl-PL" sz="1200" b="1" dirty="0" smtClean="0"/>
                        <a:t>L</a:t>
                      </a:r>
                      <a:r>
                        <a:rPr lang="es-ES_tradnl" sz="1200" b="1" noProof="0" dirty="0" smtClean="0"/>
                        <a:t>.3.</a:t>
                      </a:r>
                      <a:r>
                        <a:rPr lang="pl-PL" sz="1200" b="1" dirty="0" smtClean="0"/>
                        <a:t>3a</a:t>
                      </a:r>
                      <a:endParaRPr lang="en-US" sz="1200" b="1" dirty="0"/>
                    </a:p>
                  </a:txBody>
                  <a:tcPr marL="103632" marR="103632" marT="50292" marB="50292">
                    <a:solidFill>
                      <a:srgbClr val="FFFFCC"/>
                    </a:solidFill>
                  </a:tcPr>
                </a:tc>
                <a:tc>
                  <a:txBody>
                    <a:bodyPr/>
                    <a:lstStyle/>
                    <a:p>
                      <a:pPr algn="ctr"/>
                      <a:r>
                        <a:rPr lang="en-US" sz="1200" b="1" dirty="0" smtClean="0"/>
                        <a:t>1-2</a:t>
                      </a:r>
                      <a:endParaRPr lang="en-US" sz="1200" b="1" dirty="0"/>
                    </a:p>
                  </a:txBody>
                  <a:tcPr marL="103632" marR="103632" marT="50292" marB="50292" anchor="ctr">
                    <a:solidFill>
                      <a:srgbClr val="FFFFCC"/>
                    </a:solidFill>
                  </a:tcPr>
                </a:tc>
              </a:tr>
              <a:tr h="276207">
                <a:tc>
                  <a:txBody>
                    <a:bodyPr/>
                    <a:lstStyle/>
                    <a:p>
                      <a:r>
                        <a:rPr lang="en-US" sz="1200" b="1" dirty="0" smtClean="0"/>
                        <a:t>9</a:t>
                      </a:r>
                      <a:endParaRPr lang="en-US" sz="1200" b="1" dirty="0"/>
                    </a:p>
                  </a:txBody>
                  <a:tcPr marL="103632" marR="103632" marT="50292" marB="50292">
                    <a:solidFill>
                      <a:srgbClr val="FFFFCC"/>
                    </a:solidFill>
                  </a:tcPr>
                </a:tc>
                <a:tc>
                  <a:txBody>
                    <a:bodyPr/>
                    <a:lstStyle/>
                    <a:p>
                      <a:r>
                        <a:rPr lang="es-MX" sz="1200" b="1" noProof="0" dirty="0" smtClean="0"/>
                        <a:t>Editar y clarificar</a:t>
                      </a:r>
                      <a:endParaRPr lang="es-MX" sz="1200" b="1" noProof="0" dirty="0"/>
                    </a:p>
                  </a:txBody>
                  <a:tcPr marL="97536" marR="97536" marT="48006" marB="48006">
                    <a:solidFill>
                      <a:srgbClr val="FFFFCC"/>
                    </a:solidFill>
                  </a:tcPr>
                </a:tc>
                <a:tc>
                  <a:txBody>
                    <a:bodyPr/>
                    <a:lstStyle/>
                    <a:p>
                      <a:r>
                        <a:rPr lang="en-US" sz="1200" b="1" dirty="0" smtClean="0"/>
                        <a:t>L.3.1i</a:t>
                      </a:r>
                      <a:endParaRPr lang="en-US" sz="1200" b="1" dirty="0"/>
                    </a:p>
                  </a:txBody>
                  <a:tcPr marL="103632" marR="103632" marT="50292" marB="50292">
                    <a:solidFill>
                      <a:srgbClr val="FFFFCC"/>
                    </a:solidFill>
                  </a:tcPr>
                </a:tc>
                <a:tc>
                  <a:txBody>
                    <a:bodyPr/>
                    <a:lstStyle/>
                    <a:p>
                      <a:pPr algn="ctr"/>
                      <a:r>
                        <a:rPr lang="en-US" sz="1200" b="1" dirty="0" smtClean="0"/>
                        <a:t>1-2</a:t>
                      </a:r>
                      <a:endParaRPr lang="en-US" sz="1200" b="1" dirty="0"/>
                    </a:p>
                  </a:txBody>
                  <a:tcPr marL="103632" marR="103632" marT="50292" marB="50292" anchor="ctr">
                    <a:solidFill>
                      <a:srgbClr val="FFFFCC"/>
                    </a:solidFill>
                  </a:tcPr>
                </a:tc>
              </a:tr>
            </a:tbl>
          </a:graphicData>
        </a:graphic>
      </p:graphicFrame>
      <p:grpSp>
        <p:nvGrpSpPr>
          <p:cNvPr id="4" name="Group 3"/>
          <p:cNvGrpSpPr/>
          <p:nvPr/>
        </p:nvGrpSpPr>
        <p:grpSpPr>
          <a:xfrm>
            <a:off x="337230" y="1309527"/>
            <a:ext cx="3022600" cy="2493144"/>
            <a:chOff x="3733800" y="524470"/>
            <a:chExt cx="2757146" cy="2523451"/>
          </a:xfrm>
        </p:grpSpPr>
        <p:sp>
          <p:nvSpPr>
            <p:cNvPr id="5" name="Rectangle 4"/>
            <p:cNvSpPr/>
            <p:nvPr/>
          </p:nvSpPr>
          <p:spPr>
            <a:xfrm>
              <a:off x="3733800" y="524470"/>
              <a:ext cx="1298387" cy="1028009"/>
            </a:xfrm>
            <a:prstGeom prst="rect">
              <a:avLst/>
            </a:prstGeom>
            <a:solidFill>
              <a:srgbClr val="FFFFBD"/>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s-ES" sz="6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3</a:t>
              </a:r>
              <a:r>
                <a:rPr lang="es-ES" sz="6000" b="1" baseline="300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ro</a:t>
              </a:r>
              <a:endParaRPr lang="es-E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pSp>
          <p:nvGrpSpPr>
            <p:cNvPr id="3" name="Group 2"/>
            <p:cNvGrpSpPr/>
            <p:nvPr/>
          </p:nvGrpSpPr>
          <p:grpSpPr>
            <a:xfrm>
              <a:off x="4275685" y="577256"/>
              <a:ext cx="2215261" cy="2470665"/>
              <a:chOff x="1975739" y="882135"/>
              <a:chExt cx="3113063" cy="3240142"/>
            </a:xfrm>
          </p:grpSpPr>
          <p:sp>
            <p:nvSpPr>
              <p:cNvPr id="16" name="Parallelogram 15"/>
              <p:cNvSpPr/>
              <p:nvPr/>
            </p:nvSpPr>
            <p:spPr>
              <a:xfrm rot="1584430" flipH="1">
                <a:off x="1975739" y="1498329"/>
                <a:ext cx="3113063" cy="2076476"/>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s-ES"/>
              </a:p>
            </p:txBody>
          </p:sp>
          <p:sp>
            <p:nvSpPr>
              <p:cNvPr id="17" name="Parallelogram 16"/>
              <p:cNvSpPr/>
              <p:nvPr/>
            </p:nvSpPr>
            <p:spPr>
              <a:xfrm>
                <a:off x="2577440" y="882135"/>
                <a:ext cx="2505901" cy="1981199"/>
              </a:xfrm>
              <a:prstGeom prst="parallelogram">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s-ES"/>
              </a:p>
            </p:txBody>
          </p:sp>
          <p:grpSp>
            <p:nvGrpSpPr>
              <p:cNvPr id="18" name="Group 17"/>
              <p:cNvGrpSpPr/>
              <p:nvPr/>
            </p:nvGrpSpPr>
            <p:grpSpPr>
              <a:xfrm>
                <a:off x="2232022" y="1402448"/>
                <a:ext cx="2328450" cy="1796537"/>
                <a:chOff x="-3190194" y="753938"/>
                <a:chExt cx="3048000" cy="2476027"/>
              </a:xfrm>
            </p:grpSpPr>
            <p:sp>
              <p:nvSpPr>
                <p:cNvPr id="19" name="Rectangle 18"/>
                <p:cNvSpPr/>
                <p:nvPr/>
              </p:nvSpPr>
              <p:spPr>
                <a:xfrm rot="20691748">
                  <a:off x="-3190194" y="753938"/>
                  <a:ext cx="3048000" cy="247602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0" name="Picture 15" descr="http://thumbs.dreamstime.com/x/happy-kids-holding-books-5379901.jpg">
                  <a:hlinkClick r:id="rId3"/>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8819" b="13667"/>
                <a:stretch/>
              </p:blipFill>
              <p:spPr bwMode="auto">
                <a:xfrm rot="21052658">
                  <a:off x="-2990684" y="1008491"/>
                  <a:ext cx="2562184" cy="165531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grpSp>
          <p:grpSp>
            <p:nvGrpSpPr>
              <p:cNvPr id="21" name="Group 20"/>
              <p:cNvGrpSpPr/>
              <p:nvPr/>
            </p:nvGrpSpPr>
            <p:grpSpPr>
              <a:xfrm>
                <a:off x="3265452" y="2454632"/>
                <a:ext cx="1775149" cy="1667645"/>
                <a:chOff x="5040111" y="2410697"/>
                <a:chExt cx="1775149" cy="1667645"/>
              </a:xfrm>
            </p:grpSpPr>
            <p:pic>
              <p:nvPicPr>
                <p:cNvPr id="22" name="Picture 19" descr="C:\Users\richmons\AppData\Local\Microsoft\Windows\Temporary Internet Files\Content.IE5\ETNPJYOF\MC900439819[1].png"/>
                <p:cNvPicPr>
                  <a:picLocks noChangeAspect="1" noChangeArrowheads="1"/>
                </p:cNvPicPr>
                <p:nvPr/>
              </p:nvPicPr>
              <p:blipFill>
                <a:blip r:embed="rId5" cstate="print">
                  <a:duotone>
                    <a:schemeClr val="accent3">
                      <a:shade val="45000"/>
                      <a:satMod val="135000"/>
                    </a:schemeClr>
                    <a:prstClr val="white"/>
                  </a:duotone>
                  <a:extLst>
                    <a:ext uri="{BEBA8EAE-BF5A-486C-A8C5-ECC9F3942E4B}">
                      <a14:imgProps xmlns:a14="http://schemas.microsoft.com/office/drawing/2010/main">
                        <a14:imgLayer r:embed="rId6">
                          <a14:imgEffect>
                            <a14:artisticMarker/>
                          </a14:imgEffect>
                        </a14:imgLayer>
                      </a14:imgProps>
                    </a:ext>
                    <a:ext uri="{28A0092B-C50C-407E-A947-70E740481C1C}">
                      <a14:useLocalDpi xmlns:a14="http://schemas.microsoft.com/office/drawing/2010/main" val="0"/>
                    </a:ext>
                  </a:extLst>
                </a:blip>
                <a:srcRect/>
                <a:stretch>
                  <a:fillRect/>
                </a:stretch>
              </p:blipFill>
              <p:spPr bwMode="auto">
                <a:xfrm rot="17834802">
                  <a:off x="5040111" y="2410697"/>
                  <a:ext cx="1349748" cy="134974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19" descr="C:\Users\richmons\AppData\Local\Microsoft\Windows\Temporary Internet Files\Content.IE5\ETNPJYOF\MC900439819[1].png"/>
                <p:cNvPicPr>
                  <a:picLocks noChangeAspect="1" noChangeArrowheads="1"/>
                </p:cNvPicPr>
                <p:nvPr/>
              </p:nvPicPr>
              <p:blipFill>
                <a:blip r:embed="rId7" cstate="print">
                  <a:duotone>
                    <a:schemeClr val="accent6">
                      <a:shade val="45000"/>
                      <a:satMod val="135000"/>
                    </a:schemeClr>
                    <a:prstClr val="white"/>
                  </a:duotone>
                  <a:extLst>
                    <a:ext uri="{BEBA8EAE-BF5A-486C-A8C5-ECC9F3942E4B}">
                      <a14:imgProps xmlns:a14="http://schemas.microsoft.com/office/drawing/2010/main">
                        <a14:imgLayer r:embed="rId8">
                          <a14:imgEffect>
                            <a14:artisticMarker/>
                          </a14:imgEffect>
                        </a14:imgLayer>
                      </a14:imgProps>
                    </a:ext>
                    <a:ext uri="{28A0092B-C50C-407E-A947-70E740481C1C}">
                      <a14:useLocalDpi xmlns:a14="http://schemas.microsoft.com/office/drawing/2010/main" val="0"/>
                    </a:ext>
                  </a:extLst>
                </a:blip>
                <a:srcRect/>
                <a:stretch>
                  <a:fillRect/>
                </a:stretch>
              </p:blipFill>
              <p:spPr bwMode="auto">
                <a:xfrm rot="19570370">
                  <a:off x="5465512" y="2728594"/>
                  <a:ext cx="1349748" cy="1349748"/>
                </a:xfrm>
                <a:prstGeom prst="rect">
                  <a:avLst/>
                </a:prstGeom>
                <a:noFill/>
                <a:extLst>
                  <a:ext uri="{909E8E84-426E-40DD-AFC4-6F175D3DCCD1}">
                    <a14:hiddenFill xmlns:a14="http://schemas.microsoft.com/office/drawing/2010/main">
                      <a:solidFill>
                        <a:srgbClr val="FFFFFF"/>
                      </a:solidFill>
                    </a14:hiddenFill>
                  </a:ext>
                </a:extLst>
              </p:spPr>
            </p:pic>
          </p:grpSp>
        </p:grpSp>
      </p:grpSp>
      <p:sp>
        <p:nvSpPr>
          <p:cNvPr id="7" name="TextBox 6"/>
          <p:cNvSpPr txBox="1"/>
          <p:nvPr/>
        </p:nvSpPr>
        <p:spPr>
          <a:xfrm>
            <a:off x="3393167" y="2467356"/>
            <a:ext cx="2840064" cy="872318"/>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1" tIns="50941" rIns="101881" bIns="50941" rtlCol="0">
            <a:spAutoFit/>
          </a:bodyPr>
          <a:lstStyle/>
          <a:p>
            <a:r>
              <a:rPr lang="es-ES" sz="2600" b="1" dirty="0" smtClean="0">
                <a:solidFill>
                  <a:schemeClr val="accent1">
                    <a:lumMod val="75000"/>
                  </a:schemeClr>
                </a:solidFill>
                <a:latin typeface="Bookman Old Style" pitchFamily="18" charset="0"/>
              </a:rPr>
              <a:t>Trimestre uno </a:t>
            </a:r>
            <a:r>
              <a:rPr lang="es-ES" sz="2400" b="1" dirty="0" smtClean="0">
                <a:latin typeface="Bookman Old Style" pitchFamily="18" charset="0"/>
              </a:rPr>
              <a:t>Pre-evaluación</a:t>
            </a:r>
            <a:endParaRPr lang="es-ES" sz="2400" b="1" dirty="0">
              <a:latin typeface="Bookman Old Style" pitchFamily="18" charset="0"/>
            </a:endParaRPr>
          </a:p>
        </p:txBody>
      </p:sp>
      <p:sp>
        <p:nvSpPr>
          <p:cNvPr id="2" name="Oval 1"/>
          <p:cNvSpPr/>
          <p:nvPr/>
        </p:nvSpPr>
        <p:spPr>
          <a:xfrm>
            <a:off x="3645756" y="7114067"/>
            <a:ext cx="498924" cy="3048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4" name="Oval 23"/>
          <p:cNvSpPr/>
          <p:nvPr/>
        </p:nvSpPr>
        <p:spPr>
          <a:xfrm>
            <a:off x="4191000" y="7418867"/>
            <a:ext cx="567876" cy="2667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1634198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Shape 135"/>
          <p:cNvSpPr>
            <a:spLocks noGrp="1"/>
          </p:cNvSpPr>
          <p:nvPr>
            <p:ph type="sldNum" sz="quarter" idx="4294967295"/>
          </p:nvPr>
        </p:nvSpPr>
        <p:spPr>
          <a:xfrm>
            <a:off x="6557963" y="9372466"/>
            <a:ext cx="842011" cy="300837"/>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1400">
                <a:solidFill>
                  <a:srgbClr val="888888"/>
                </a:solidFill>
              </a:rPr>
              <a:pPr lvl="0">
                <a:defRPr sz="1800">
                  <a:solidFill>
                    <a:srgbClr val="000000"/>
                  </a:solidFill>
                </a:defRPr>
              </a:pPr>
              <a:t>20</a:t>
            </a:fld>
            <a:endParaRPr sz="1400" dirty="0">
              <a:solidFill>
                <a:srgbClr val="888888"/>
              </a:solidFill>
            </a:endParaRPr>
          </a:p>
        </p:txBody>
      </p:sp>
      <p:graphicFrame>
        <p:nvGraphicFramePr>
          <p:cNvPr id="136" name="Table 136"/>
          <p:cNvGraphicFramePr/>
          <p:nvPr>
            <p:extLst>
              <p:ext uri="{D42A27DB-BD31-4B8C-83A1-F6EECF244321}">
                <p14:modId xmlns:p14="http://schemas.microsoft.com/office/powerpoint/2010/main" val="42801889"/>
              </p:ext>
            </p:extLst>
          </p:nvPr>
        </p:nvGraphicFramePr>
        <p:xfrm>
          <a:off x="323850" y="251460"/>
          <a:ext cx="7043739" cy="3769674"/>
        </p:xfrm>
        <a:graphic>
          <a:graphicData uri="http://schemas.openxmlformats.org/drawingml/2006/table">
            <a:tbl>
              <a:tblPr/>
              <a:tblGrid>
                <a:gridCol w="7043739"/>
              </a:tblGrid>
              <a:tr h="891540">
                <a:tc>
                  <a:txBody>
                    <a:bodyPr/>
                    <a:lstStyle/>
                    <a:p>
                      <a:pPr marL="396875" marR="0" lvl="0" indent="-396875" algn="l" defTabSz="1018809" rtl="0" eaLnBrk="1" fontAlgn="auto" latinLnBrk="0" hangingPunct="1">
                        <a:lnSpc>
                          <a:spcPct val="100000"/>
                        </a:lnSpc>
                        <a:spcBef>
                          <a:spcPts val="0"/>
                        </a:spcBef>
                        <a:spcAft>
                          <a:spcPts val="0"/>
                        </a:spcAft>
                        <a:buClrTx/>
                        <a:buSzTx/>
                        <a:buFontTx/>
                        <a:buNone/>
                        <a:tabLst/>
                        <a:defRPr sz="1800" b="0" i="0"/>
                      </a:pPr>
                      <a:r>
                        <a:rPr lang="en-US" sz="1600" b="1" dirty="0" smtClean="0">
                          <a:latin typeface="Helvetica" pitchFamily="34" charset="0"/>
                        </a:rPr>
                        <a:t>7</a:t>
                      </a:r>
                      <a:r>
                        <a:rPr sz="1600" b="1" dirty="0" smtClean="0">
                          <a:latin typeface="Helvetica" pitchFamily="34" charset="0"/>
                        </a:rPr>
                        <a:t>.</a:t>
                      </a:r>
                      <a:r>
                        <a:rPr sz="1600" dirty="0" smtClean="0">
                          <a:latin typeface="Helvetica" pitchFamily="34" charset="0"/>
                        </a:rPr>
                        <a:t> </a:t>
                      </a:r>
                      <a:r>
                        <a:rPr lang="es-ES_tradnl" sz="1600" b="1" noProof="0" dirty="0" smtClean="0">
                          <a:latin typeface="Helvetica" pitchFamily="34" charset="0"/>
                        </a:rPr>
                        <a:t>¿</a:t>
                      </a:r>
                      <a:r>
                        <a:rPr lang="en-US" sz="1600" b="1" noProof="0" dirty="0" err="1" smtClean="0">
                          <a:latin typeface="Helvetica" pitchFamily="34" charset="0"/>
                        </a:rPr>
                        <a:t>Por</a:t>
                      </a:r>
                      <a:r>
                        <a:rPr lang="en-US" sz="1600" b="1" noProof="0" dirty="0" smtClean="0">
                          <a:latin typeface="Helvetica" pitchFamily="34" charset="0"/>
                        </a:rPr>
                        <a:t> </a:t>
                      </a:r>
                      <a:r>
                        <a:rPr lang="en-US" sz="1600" b="1" noProof="0" dirty="0" err="1" smtClean="0">
                          <a:latin typeface="Helvetica" pitchFamily="34" charset="0"/>
                        </a:rPr>
                        <a:t>qué</a:t>
                      </a:r>
                      <a:r>
                        <a:rPr lang="es-ES_tradnl" sz="1600" b="1" noProof="0" dirty="0" smtClean="0">
                          <a:latin typeface="Helvetica" pitchFamily="34" charset="0"/>
                        </a:rPr>
                        <a:t> la mosca no se sentía especial? Utiliza detalles</a:t>
                      </a:r>
                      <a:r>
                        <a:rPr lang="es-ES_tradnl" sz="1600" b="1" baseline="0" noProof="0" dirty="0" smtClean="0">
                          <a:latin typeface="Helvetica" pitchFamily="34" charset="0"/>
                        </a:rPr>
                        <a:t> del cuento que apoyen tu respuesta</a:t>
                      </a:r>
                      <a:r>
                        <a:rPr lang="es-ES_tradnl" sz="2000" b="1" noProof="0" dirty="0" smtClean="0">
                          <a:latin typeface="Helvetica" pitchFamily="34" charset="0"/>
                        </a:rPr>
                        <a:t>. </a:t>
                      </a:r>
                      <a:r>
                        <a:rPr lang="es-ES_tradnl" sz="1100" i="1" noProof="0" dirty="0" smtClean="0">
                          <a:latin typeface="Helvetica" pitchFamily="34" charset="0"/>
                        </a:rPr>
                        <a:t>(Maestro solamente) Puntaje final_____/2</a:t>
                      </a:r>
                      <a:endParaRPr lang="es-ES_tradnl" sz="1000" i="1" noProof="0" dirty="0">
                        <a:latin typeface="Helvetica" pitchFamily="34" charset="0"/>
                      </a:endParaRPr>
                    </a:p>
                  </a:txBody>
                  <a:tcPr marL="51816" marR="51816" marT="51090" marB="51090" horzOverflow="overflow">
                    <a:lnL w="12700">
                      <a:miter lim="400000"/>
                    </a:lnL>
                    <a:lnR w="12700">
                      <a:miter lim="400000"/>
                    </a:lnR>
                    <a:lnT w="12700">
                      <a:miter lim="400000"/>
                    </a:lnT>
                    <a:lnB w="12700">
                      <a:solidFill>
                        <a:srgbClr val="000000"/>
                      </a:solidFill>
                      <a:round/>
                    </a:lnB>
                  </a:tcPr>
                </a:tc>
              </a:tr>
              <a:tr h="389563">
                <a:tc>
                  <a:txBody>
                    <a:bodyPr/>
                    <a:lstStyle/>
                    <a:p>
                      <a:pPr lvl="0" algn="l">
                        <a:lnSpc>
                          <a:spcPct val="100000"/>
                        </a:lnSpc>
                        <a:defRPr sz="1800" b="0" i="0"/>
                      </a:pPr>
                      <a:r>
                        <a:rPr sz="1900" dirty="0">
                          <a:latin typeface="Helvetica" pitchFamily="34" charset="0"/>
                        </a:rPr>
                        <a:t> </a:t>
                      </a:r>
                    </a:p>
                  </a:txBody>
                  <a:tcPr marL="51816" marR="51816" marT="51090" marB="51090" horzOverflow="overflow">
                    <a:lnL w="12700">
                      <a:miter lim="400000"/>
                    </a:lnL>
                    <a:lnR w="12700">
                      <a:miter lim="400000"/>
                    </a:lnR>
                    <a:lnT w="12700">
                      <a:solidFill>
                        <a:srgbClr val="000000"/>
                      </a:solidFill>
                      <a:round/>
                    </a:lnT>
                    <a:lnB w="12700">
                      <a:solidFill>
                        <a:srgbClr val="000000"/>
                      </a:solidFill>
                      <a:round/>
                    </a:lnB>
                  </a:tcPr>
                </a:tc>
              </a:tr>
              <a:tr h="414399">
                <a:tc>
                  <a:txBody>
                    <a:bodyPr/>
                    <a:lstStyle/>
                    <a:p>
                      <a:pPr lvl="0" algn="l">
                        <a:lnSpc>
                          <a:spcPct val="100000"/>
                        </a:lnSpc>
                        <a:defRPr sz="1800" b="0" i="0"/>
                      </a:pPr>
                      <a:endParaRPr sz="1900" dirty="0">
                        <a:latin typeface="Helvetica" pitchFamily="34" charset="0"/>
                      </a:endParaRPr>
                    </a:p>
                  </a:txBody>
                  <a:tcPr marL="51816" marR="51816" marT="51090" marB="51090" horzOverflow="overflow">
                    <a:lnL w="12700">
                      <a:miter lim="400000"/>
                    </a:lnL>
                    <a:lnR w="12700">
                      <a:miter lim="400000"/>
                    </a:lnR>
                    <a:lnT w="12700">
                      <a:solidFill>
                        <a:srgbClr val="000000"/>
                      </a:solidFill>
                      <a:round/>
                    </a:lnT>
                    <a:lnB w="12700">
                      <a:solidFill>
                        <a:srgbClr val="000000"/>
                      </a:solidFill>
                      <a:round/>
                    </a:lnB>
                  </a:tcPr>
                </a:tc>
              </a:tr>
              <a:tr h="414399">
                <a:tc>
                  <a:txBody>
                    <a:bodyPr/>
                    <a:lstStyle/>
                    <a:p>
                      <a:pPr lvl="0" algn="l">
                        <a:lnSpc>
                          <a:spcPct val="100000"/>
                        </a:lnSpc>
                        <a:defRPr sz="1800" b="0" i="0"/>
                      </a:pPr>
                      <a:endParaRPr sz="1900" dirty="0">
                        <a:latin typeface="Helvetica" pitchFamily="34" charset="0"/>
                      </a:endParaRPr>
                    </a:p>
                  </a:txBody>
                  <a:tcPr marL="51816" marR="51816" marT="51090" marB="51090" horzOverflow="overflow">
                    <a:lnL w="12700">
                      <a:miter lim="400000"/>
                    </a:lnL>
                    <a:lnR w="12700">
                      <a:miter lim="400000"/>
                    </a:lnR>
                    <a:lnT w="12700">
                      <a:solidFill>
                        <a:srgbClr val="000000"/>
                      </a:solidFill>
                      <a:round/>
                    </a:lnT>
                    <a:lnB w="12700">
                      <a:solidFill>
                        <a:srgbClr val="000000"/>
                      </a:solidFill>
                      <a:round/>
                    </a:lnB>
                  </a:tcPr>
                </a:tc>
              </a:tr>
              <a:tr h="414399">
                <a:tc>
                  <a:txBody>
                    <a:bodyPr/>
                    <a:lstStyle/>
                    <a:p>
                      <a:pPr lvl="0" algn="l">
                        <a:lnSpc>
                          <a:spcPct val="100000"/>
                        </a:lnSpc>
                        <a:defRPr sz="1800" b="0" i="0"/>
                      </a:pPr>
                      <a:endParaRPr sz="1900" dirty="0">
                        <a:latin typeface="Helvetica" pitchFamily="34" charset="0"/>
                      </a:endParaRPr>
                    </a:p>
                  </a:txBody>
                  <a:tcPr marL="51816" marR="51816" marT="51090" marB="51090" horzOverflow="overflow">
                    <a:lnL w="12700">
                      <a:miter lim="400000"/>
                    </a:lnL>
                    <a:lnR w="12700">
                      <a:miter lim="400000"/>
                    </a:lnR>
                    <a:lnT w="12700">
                      <a:solidFill>
                        <a:srgbClr val="000000"/>
                      </a:solidFill>
                      <a:round/>
                    </a:lnT>
                    <a:lnB w="12700">
                      <a:solidFill>
                        <a:srgbClr val="000000"/>
                      </a:solidFill>
                      <a:round/>
                    </a:lnB>
                  </a:tcPr>
                </a:tc>
              </a:tr>
              <a:tr h="414399">
                <a:tc>
                  <a:txBody>
                    <a:bodyPr/>
                    <a:lstStyle/>
                    <a:p>
                      <a:pPr lvl="0" algn="l">
                        <a:lnSpc>
                          <a:spcPct val="100000"/>
                        </a:lnSpc>
                        <a:defRPr sz="1800" b="0" i="0"/>
                      </a:pPr>
                      <a:endParaRPr sz="1900" dirty="0">
                        <a:latin typeface="Helvetica" pitchFamily="34" charset="0"/>
                      </a:endParaRPr>
                    </a:p>
                  </a:txBody>
                  <a:tcPr marL="51816" marR="51816" marT="51090" marB="51090" horzOverflow="overflow">
                    <a:lnL w="12700">
                      <a:miter lim="400000"/>
                    </a:lnL>
                    <a:lnR w="12700">
                      <a:miter lim="400000"/>
                    </a:lnR>
                    <a:lnT w="12700">
                      <a:solidFill>
                        <a:srgbClr val="000000"/>
                      </a:solidFill>
                      <a:round/>
                    </a:lnT>
                    <a:lnB w="12700">
                      <a:solidFill>
                        <a:srgbClr val="000000"/>
                      </a:solidFill>
                      <a:round/>
                    </a:lnB>
                  </a:tcPr>
                </a:tc>
              </a:tr>
              <a:tr h="414399">
                <a:tc>
                  <a:txBody>
                    <a:bodyPr/>
                    <a:lstStyle/>
                    <a:p>
                      <a:pPr lvl="0" algn="l">
                        <a:lnSpc>
                          <a:spcPct val="100000"/>
                        </a:lnSpc>
                        <a:defRPr sz="1800" b="0" i="0"/>
                      </a:pPr>
                      <a:endParaRPr sz="1900" dirty="0">
                        <a:latin typeface="Helvetica" pitchFamily="34" charset="0"/>
                      </a:endParaRPr>
                    </a:p>
                  </a:txBody>
                  <a:tcPr marL="51816" marR="51816" marT="51090" marB="51090" horzOverflow="overflow">
                    <a:lnL w="12700">
                      <a:miter lim="400000"/>
                    </a:lnL>
                    <a:lnR w="12700">
                      <a:miter lim="400000"/>
                    </a:lnR>
                    <a:lnT w="12700">
                      <a:solidFill>
                        <a:srgbClr val="000000"/>
                      </a:solidFill>
                      <a:round/>
                    </a:lnT>
                    <a:lnB w="12700">
                      <a:solidFill>
                        <a:srgbClr val="000000"/>
                      </a:solidFill>
                      <a:round/>
                    </a:lnB>
                  </a:tcPr>
                </a:tc>
              </a:tr>
              <a:tr h="414399">
                <a:tc>
                  <a:txBody>
                    <a:bodyPr/>
                    <a:lstStyle/>
                    <a:p>
                      <a:pPr lvl="0" algn="l">
                        <a:lnSpc>
                          <a:spcPct val="100000"/>
                        </a:lnSpc>
                        <a:defRPr sz="1800" b="0" i="0"/>
                      </a:pPr>
                      <a:endParaRPr sz="1900" dirty="0">
                        <a:latin typeface="Helvetica" pitchFamily="34" charset="0"/>
                      </a:endParaRPr>
                    </a:p>
                  </a:txBody>
                  <a:tcPr marL="51816" marR="51816" marT="51090" marB="51090" horzOverflow="overflow">
                    <a:lnL w="12700">
                      <a:miter lim="400000"/>
                    </a:lnL>
                    <a:lnR w="12700">
                      <a:miter lim="400000"/>
                    </a:lnR>
                    <a:lnT w="12700">
                      <a:solidFill>
                        <a:srgbClr val="000000"/>
                      </a:solidFill>
                      <a:round/>
                    </a:lnT>
                    <a:lnB w="12700">
                      <a:solidFill>
                        <a:srgbClr val="000000"/>
                      </a:solidFill>
                      <a:round/>
                    </a:lnB>
                  </a:tcPr>
                </a:tc>
              </a:tr>
            </a:tbl>
          </a:graphicData>
        </a:graphic>
      </p:graphicFrame>
      <p:graphicFrame>
        <p:nvGraphicFramePr>
          <p:cNvPr id="137" name="Table 137"/>
          <p:cNvGraphicFramePr/>
          <p:nvPr>
            <p:extLst>
              <p:ext uri="{D42A27DB-BD31-4B8C-83A1-F6EECF244321}">
                <p14:modId xmlns:p14="http://schemas.microsoft.com/office/powerpoint/2010/main" val="3822598737"/>
              </p:ext>
            </p:extLst>
          </p:nvPr>
        </p:nvGraphicFramePr>
        <p:xfrm>
          <a:off x="345440" y="5026018"/>
          <a:ext cx="7043739" cy="3480176"/>
        </p:xfrm>
        <a:graphic>
          <a:graphicData uri="http://schemas.openxmlformats.org/drawingml/2006/table">
            <a:tbl>
              <a:tblPr/>
              <a:tblGrid>
                <a:gridCol w="7043739"/>
              </a:tblGrid>
              <a:tr h="993782">
                <a:tc>
                  <a:txBody>
                    <a:bodyPr/>
                    <a:lstStyle/>
                    <a:p>
                      <a:pPr marL="339725" lvl="0" indent="-339725" algn="l">
                        <a:defRPr sz="1800" b="0" i="0"/>
                      </a:pPr>
                      <a:r>
                        <a:rPr lang="es-CO" sz="1600" b="1" dirty="0" smtClean="0">
                          <a:latin typeface="Helvetica" pitchFamily="34" charset="0"/>
                        </a:rPr>
                        <a:t>8. </a:t>
                      </a:r>
                      <a:r>
                        <a:rPr lang="es-CO" sz="1600" b="1" noProof="0" dirty="0" smtClean="0">
                          <a:latin typeface="Helvetica" pitchFamily="34" charset="0"/>
                        </a:rPr>
                        <a:t>¿Por qué piensas que la luna ayudó a la mosca a brillar? Utiliza detalles del cuento para apoyar tu respuesta. </a:t>
                      </a:r>
                    </a:p>
                    <a:p>
                      <a:pPr marL="339725" lvl="0" indent="-339725" algn="l">
                        <a:defRPr sz="1800" b="0" i="0"/>
                      </a:pPr>
                      <a:r>
                        <a:rPr lang="es-ES_tradnl" sz="1000" i="1" noProof="0" dirty="0" smtClean="0">
                          <a:latin typeface="Helvetica" pitchFamily="34" charset="0"/>
                        </a:rPr>
                        <a:t>                                                                                                                          </a:t>
                      </a:r>
                      <a:r>
                        <a:rPr lang="es-ES_tradnl" sz="1100" i="1" noProof="0" dirty="0" smtClean="0">
                          <a:latin typeface="Helvetica" pitchFamily="34" charset="0"/>
                        </a:rPr>
                        <a:t>(Maestro solamente) Puntaje final__</a:t>
                      </a:r>
                      <a:r>
                        <a:rPr lang="en-US" sz="1100" i="1" dirty="0" smtClean="0">
                          <a:latin typeface="Helvetica" pitchFamily="34" charset="0"/>
                        </a:rPr>
                        <a:t>___/3</a:t>
                      </a:r>
                      <a:endParaRPr sz="1100" i="1" dirty="0">
                        <a:latin typeface="Helvetica" pitchFamily="34" charset="0"/>
                      </a:endParaRPr>
                    </a:p>
                  </a:txBody>
                  <a:tcPr marL="51816" marR="51816" marT="51090" marB="51090" horzOverflow="overflow">
                    <a:lnL w="12700">
                      <a:miter lim="400000"/>
                    </a:lnL>
                    <a:lnR w="12700">
                      <a:miter lim="400000"/>
                    </a:lnR>
                    <a:lnT w="12700">
                      <a:miter lim="400000"/>
                    </a:lnT>
                    <a:lnB w="12700">
                      <a:solidFill>
                        <a:srgbClr val="000000"/>
                      </a:solidFill>
                      <a:round/>
                    </a:lnB>
                  </a:tcPr>
                </a:tc>
              </a:tr>
              <a:tr h="414399">
                <a:tc>
                  <a:txBody>
                    <a:bodyPr/>
                    <a:lstStyle/>
                    <a:p>
                      <a:pPr lvl="0" algn="l">
                        <a:defRPr sz="1800" b="0" i="0"/>
                      </a:pPr>
                      <a:endParaRPr sz="1900" dirty="0">
                        <a:latin typeface="Helvetica" pitchFamily="34" charset="0"/>
                      </a:endParaRPr>
                    </a:p>
                  </a:txBody>
                  <a:tcPr marL="51816" marR="51816" marT="51090" marB="51090" horzOverflow="overflow">
                    <a:lnL w="12700">
                      <a:miter lim="400000"/>
                    </a:lnL>
                    <a:lnR w="12700">
                      <a:miter lim="400000"/>
                    </a:lnR>
                    <a:lnT w="12700" cap="flat" cmpd="sng" algn="ctr">
                      <a:solidFill>
                        <a:srgbClr val="000000"/>
                      </a:solidFill>
                      <a:prstDash val="solid"/>
                      <a:round/>
                      <a:headEnd type="none" w="med" len="med"/>
                      <a:tailEnd type="none" w="med" len="med"/>
                    </a:lnT>
                    <a:lnB w="12700">
                      <a:solidFill>
                        <a:srgbClr val="000000"/>
                      </a:solidFill>
                      <a:round/>
                    </a:lnB>
                  </a:tcPr>
                </a:tc>
              </a:tr>
              <a:tr h="414399">
                <a:tc>
                  <a:txBody>
                    <a:bodyPr/>
                    <a:lstStyle/>
                    <a:p>
                      <a:pPr lvl="0" algn="l">
                        <a:defRPr sz="1800" b="0" i="0"/>
                      </a:pPr>
                      <a:endParaRPr sz="1900" dirty="0">
                        <a:latin typeface="Helvetica" pitchFamily="34" charset="0"/>
                      </a:endParaRPr>
                    </a:p>
                  </a:txBody>
                  <a:tcPr marL="51816" marR="51816" marT="51090" marB="51090" horzOverflow="overflow">
                    <a:lnL w="12700">
                      <a:miter lim="400000"/>
                    </a:lnL>
                    <a:lnR w="12700">
                      <a:miter lim="400000"/>
                    </a:lnR>
                    <a:lnT w="12700">
                      <a:solidFill>
                        <a:srgbClr val="000000"/>
                      </a:solidFill>
                      <a:round/>
                    </a:lnT>
                    <a:lnB w="12700">
                      <a:solidFill>
                        <a:srgbClr val="000000"/>
                      </a:solidFill>
                      <a:round/>
                    </a:lnB>
                  </a:tcPr>
                </a:tc>
              </a:tr>
              <a:tr h="414399">
                <a:tc>
                  <a:txBody>
                    <a:bodyPr/>
                    <a:lstStyle/>
                    <a:p>
                      <a:pPr lvl="0" algn="l">
                        <a:defRPr sz="1800" b="0" i="0"/>
                      </a:pPr>
                      <a:endParaRPr sz="1900" dirty="0">
                        <a:latin typeface="Helvetica" pitchFamily="34" charset="0"/>
                      </a:endParaRPr>
                    </a:p>
                  </a:txBody>
                  <a:tcPr marL="51816" marR="51816" marT="51090" marB="51090" horzOverflow="overflow">
                    <a:lnL w="12700">
                      <a:miter lim="400000"/>
                    </a:lnL>
                    <a:lnR w="12700">
                      <a:miter lim="400000"/>
                    </a:lnR>
                    <a:lnT w="12700">
                      <a:solidFill>
                        <a:srgbClr val="000000"/>
                      </a:solidFill>
                      <a:round/>
                    </a:lnT>
                    <a:lnB w="12700">
                      <a:solidFill>
                        <a:srgbClr val="000000"/>
                      </a:solidFill>
                      <a:round/>
                    </a:lnB>
                  </a:tcPr>
                </a:tc>
              </a:tr>
              <a:tr h="414399">
                <a:tc>
                  <a:txBody>
                    <a:bodyPr/>
                    <a:lstStyle/>
                    <a:p>
                      <a:pPr lvl="0" algn="l">
                        <a:defRPr sz="1800" b="0" i="0"/>
                      </a:pPr>
                      <a:endParaRPr sz="1900" dirty="0">
                        <a:latin typeface="Helvetica" pitchFamily="34" charset="0"/>
                      </a:endParaRPr>
                    </a:p>
                  </a:txBody>
                  <a:tcPr marL="51816" marR="51816" marT="51090" marB="51090" horzOverflow="overflow">
                    <a:lnL w="12700">
                      <a:miter lim="400000"/>
                    </a:lnL>
                    <a:lnR w="12700">
                      <a:miter lim="400000"/>
                    </a:lnR>
                    <a:lnT w="12700">
                      <a:solidFill>
                        <a:srgbClr val="000000"/>
                      </a:solidFill>
                      <a:round/>
                    </a:lnT>
                    <a:lnB w="12700">
                      <a:solidFill>
                        <a:srgbClr val="000000"/>
                      </a:solidFill>
                      <a:round/>
                    </a:lnB>
                  </a:tcPr>
                </a:tc>
              </a:tr>
              <a:tr h="414399">
                <a:tc>
                  <a:txBody>
                    <a:bodyPr/>
                    <a:lstStyle/>
                    <a:p>
                      <a:pPr lvl="0" algn="l">
                        <a:defRPr sz="1800" b="0" i="0"/>
                      </a:pPr>
                      <a:endParaRPr sz="1900" dirty="0">
                        <a:latin typeface="Helvetica" pitchFamily="34" charset="0"/>
                      </a:endParaRPr>
                    </a:p>
                  </a:txBody>
                  <a:tcPr marL="51816" marR="51816" marT="51090" marB="51090" horzOverflow="overflow">
                    <a:lnL w="12700">
                      <a:miter lim="400000"/>
                    </a:lnL>
                    <a:lnR w="12700">
                      <a:miter lim="400000"/>
                    </a:lnR>
                    <a:lnT w="12700">
                      <a:solidFill>
                        <a:srgbClr val="000000"/>
                      </a:solidFill>
                      <a:round/>
                    </a:lnT>
                    <a:lnB w="12700">
                      <a:solidFill>
                        <a:srgbClr val="000000"/>
                      </a:solidFill>
                      <a:round/>
                    </a:lnB>
                  </a:tcPr>
                </a:tc>
              </a:tr>
              <a:tr h="414399">
                <a:tc>
                  <a:txBody>
                    <a:bodyPr/>
                    <a:lstStyle/>
                    <a:p>
                      <a:pPr lvl="0" algn="l">
                        <a:defRPr sz="1800" b="0" i="0"/>
                      </a:pPr>
                      <a:endParaRPr sz="1900" dirty="0">
                        <a:latin typeface="Helvetica" pitchFamily="34" charset="0"/>
                      </a:endParaRPr>
                    </a:p>
                  </a:txBody>
                  <a:tcPr marL="51816" marR="51816" marT="51090" marB="51090" horzOverflow="overflow">
                    <a:lnL w="12700">
                      <a:miter lim="400000"/>
                    </a:lnL>
                    <a:lnR w="12700">
                      <a:miter lim="400000"/>
                    </a:lnR>
                    <a:lnT w="12700">
                      <a:solidFill>
                        <a:srgbClr val="000000"/>
                      </a:solidFill>
                      <a:round/>
                    </a:lnT>
                    <a:lnB w="12700">
                      <a:solidFill>
                        <a:srgbClr val="000000"/>
                      </a:solidFill>
                      <a:round/>
                    </a:lnB>
                  </a:tcPr>
                </a:tc>
              </a:tr>
            </a:tbl>
          </a:graphicData>
        </a:graphic>
      </p:graphicFrame>
      <p:graphicFrame>
        <p:nvGraphicFramePr>
          <p:cNvPr id="138" name="Table 138"/>
          <p:cNvGraphicFramePr/>
          <p:nvPr>
            <p:extLst>
              <p:ext uri="{D42A27DB-BD31-4B8C-83A1-F6EECF244321}">
                <p14:modId xmlns:p14="http://schemas.microsoft.com/office/powerpoint/2010/main" val="3813878062"/>
              </p:ext>
            </p:extLst>
          </p:nvPr>
        </p:nvGraphicFramePr>
        <p:xfrm>
          <a:off x="5638801" y="4191000"/>
          <a:ext cx="1785938" cy="544450"/>
        </p:xfrm>
        <a:graphic>
          <a:graphicData uri="http://schemas.openxmlformats.org/drawingml/2006/table">
            <a:tbl>
              <a:tblPr firstRow="1"/>
              <a:tblGrid>
                <a:gridCol w="1785938"/>
              </a:tblGrid>
              <a:tr h="76200">
                <a:tc>
                  <a:txBody>
                    <a:bodyPr/>
                    <a:lstStyle/>
                    <a:p>
                      <a:pPr lvl="0" algn="ctr">
                        <a:lnSpc>
                          <a:spcPct val="115000"/>
                        </a:lnSpc>
                        <a:defRPr sz="1800" b="0" i="0"/>
                      </a:pPr>
                      <a:r>
                        <a:rPr lang="en-US" sz="800" b="1" i="1" dirty="0" err="1" smtClean="0"/>
                        <a:t>Hacia</a:t>
                      </a:r>
                      <a:r>
                        <a:rPr lang="en-US" sz="800" b="1" i="1" dirty="0" smtClean="0"/>
                        <a:t> </a:t>
                      </a:r>
                      <a:r>
                        <a:rPr lang="en-US" sz="800" b="1" i="1" dirty="0" smtClean="0"/>
                        <a:t>RL.3.2</a:t>
                      </a:r>
                      <a:r>
                        <a:rPr lang="en-US" sz="800" b="1" i="1" baseline="0" dirty="0" smtClean="0"/>
                        <a:t>    </a:t>
                      </a:r>
                      <a:r>
                        <a:rPr sz="800" b="1" i="1" dirty="0" smtClean="0"/>
                        <a:t>DOK </a:t>
                      </a:r>
                      <a:r>
                        <a:rPr sz="800" b="1" i="1" dirty="0"/>
                        <a:t>2 - C</a:t>
                      </a:r>
                      <a:r>
                        <a:rPr sz="800" i="1" dirty="0"/>
                        <a:t>l</a:t>
                      </a:r>
                    </a:p>
                  </a:txBody>
                  <a:tcPr marL="0" marR="0" marT="0" marB="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r>
              <a:tr h="282502">
                <a:tc>
                  <a:txBody>
                    <a:bodyPr/>
                    <a:lstStyle/>
                    <a:p>
                      <a:pPr lvl="0" algn="l">
                        <a:lnSpc>
                          <a:spcPct val="115000"/>
                        </a:lnSpc>
                        <a:defRPr sz="1800" b="0" i="0"/>
                      </a:pPr>
                      <a:r>
                        <a:rPr lang="es-ES_tradnl" sz="800" b="1" noProof="0" dirty="0" smtClean="0"/>
                        <a:t>Localiza detalles clave que apoyan un mensaje central, lección o moraleja con un propósito.</a:t>
                      </a:r>
                      <a:endParaRPr lang="es-ES_tradnl" sz="800" b="1" noProof="0" dirty="0"/>
                    </a:p>
                  </a:txBody>
                  <a:tcPr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139" name="Table 139"/>
          <p:cNvGraphicFramePr/>
          <p:nvPr>
            <p:extLst>
              <p:ext uri="{D42A27DB-BD31-4B8C-83A1-F6EECF244321}">
                <p14:modId xmlns:p14="http://schemas.microsoft.com/office/powerpoint/2010/main" val="3619605316"/>
              </p:ext>
            </p:extLst>
          </p:nvPr>
        </p:nvGraphicFramePr>
        <p:xfrm>
          <a:off x="5715000" y="8686800"/>
          <a:ext cx="1752600" cy="699526"/>
        </p:xfrm>
        <a:graphic>
          <a:graphicData uri="http://schemas.openxmlformats.org/drawingml/2006/table">
            <a:tbl>
              <a:tblPr firstRow="1"/>
              <a:tblGrid>
                <a:gridCol w="1752600"/>
              </a:tblGrid>
              <a:tr h="146885">
                <a:tc>
                  <a:txBody>
                    <a:bodyPr/>
                    <a:lstStyle/>
                    <a:p>
                      <a:pPr lvl="0" algn="ctr">
                        <a:lnSpc>
                          <a:spcPct val="115000"/>
                        </a:lnSpc>
                        <a:defRPr sz="1800" b="0" i="0"/>
                      </a:pPr>
                      <a:r>
                        <a:rPr lang="en-US" sz="800" b="1" i="1" dirty="0" err="1" smtClean="0"/>
                        <a:t>Hacia</a:t>
                      </a:r>
                      <a:r>
                        <a:rPr lang="en-US" sz="800" b="1" i="1" dirty="0" smtClean="0"/>
                        <a:t> RL.3.3 </a:t>
                      </a:r>
                      <a:r>
                        <a:rPr sz="800" b="1" i="1" dirty="0" smtClean="0"/>
                        <a:t>DOK </a:t>
                      </a:r>
                      <a:r>
                        <a:rPr sz="800" b="1" i="1" dirty="0"/>
                        <a:t>3 - APx</a:t>
                      </a:r>
                    </a:p>
                  </a:txBody>
                  <a:tcPr marL="0" marR="0" marT="0" marB="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r>
              <a:tr h="386515">
                <a:tc>
                  <a:txBody>
                    <a:bodyPr/>
                    <a:lstStyle/>
                    <a:p>
                      <a:pPr lvl="0" algn="l">
                        <a:lnSpc>
                          <a:spcPct val="115000"/>
                        </a:lnSpc>
                        <a:defRPr sz="1800" b="0" i="0"/>
                      </a:pPr>
                      <a:r>
                        <a:rPr lang="es-419" sz="800" b="1" noProof="0" dirty="0" smtClean="0"/>
                        <a:t>Delinea una progresión de las características o rasgos de un personaje en un  texto nuevo (uno no leído ni discutido en clase).</a:t>
                      </a:r>
                      <a:endParaRPr lang="es-ES_tradnl" sz="800" b="1" noProof="0" dirty="0"/>
                    </a:p>
                  </a:txBody>
                  <a:tcPr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
        <p:nvSpPr>
          <p:cNvPr id="7" name="Shape 111"/>
          <p:cNvSpPr/>
          <p:nvPr/>
        </p:nvSpPr>
        <p:spPr>
          <a:xfrm>
            <a:off x="526422" y="4953000"/>
            <a:ext cx="6714586" cy="0"/>
          </a:xfrm>
          <a:prstGeom prst="line">
            <a:avLst/>
          </a:prstGeom>
          <a:ln w="3175">
            <a:solidFill>
              <a:srgbClr val="4A7EBB"/>
            </a:solidFill>
            <a:prstDash val="lgDashDotDot"/>
          </a:ln>
        </p:spPr>
        <p:txBody>
          <a:bodyPr lIns="0" tIns="0" rIns="0" bIns="0"/>
          <a:lstStyle/>
          <a:p>
            <a:pPr defTabSz="481889">
              <a:defRPr sz="1200">
                <a:latin typeface="+mn-lt"/>
                <a:ea typeface="+mn-ea"/>
                <a:cs typeface="+mn-cs"/>
                <a:sym typeface="Helvetica"/>
              </a:defRPr>
            </a:pPr>
            <a:endParaRPr dirty="0"/>
          </a:p>
        </p:txBody>
      </p:sp>
    </p:spTree>
    <p:extLst>
      <p:ext uri="{BB962C8B-B14F-4D97-AF65-F5344CB8AC3E}">
        <p14:creationId xmlns:p14="http://schemas.microsoft.com/office/powerpoint/2010/main" val="3629677418"/>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21</a:t>
            </a:fld>
            <a:endParaRPr lang="en-US" dirty="0"/>
          </a:p>
        </p:txBody>
      </p:sp>
      <p:sp>
        <p:nvSpPr>
          <p:cNvPr id="8" name="Rectangle 7"/>
          <p:cNvSpPr/>
          <p:nvPr/>
        </p:nvSpPr>
        <p:spPr>
          <a:xfrm>
            <a:off x="566737" y="319314"/>
            <a:ext cx="6557963" cy="8968209"/>
          </a:xfrm>
          <a:prstGeom prst="rect">
            <a:avLst/>
          </a:prstGeom>
        </p:spPr>
        <p:txBody>
          <a:bodyPr wrap="square" lIns="96378" tIns="48189" rIns="96378" bIns="48189">
            <a:spAutoFit/>
          </a:bodyPr>
          <a:lstStyle/>
          <a:p>
            <a:pPr algn="ctr">
              <a:lnSpc>
                <a:spcPct val="115000"/>
              </a:lnSpc>
            </a:pPr>
            <a:r>
              <a:rPr lang="es-ES_tradnl" sz="2500" b="1" i="1" u="sng" dirty="0" smtClean="0">
                <a:ea typeface="Times New Roman"/>
                <a:cs typeface="Arial,BoldItalic"/>
              </a:rPr>
              <a:t>Lo que hacen las alas</a:t>
            </a:r>
            <a:endParaRPr lang="es-ES_tradnl" sz="1300" u="sng" dirty="0" smtClean="0">
              <a:ea typeface="Times New Roman"/>
              <a:cs typeface="Times New Roman"/>
            </a:endParaRPr>
          </a:p>
          <a:p>
            <a:pPr>
              <a:lnSpc>
                <a:spcPct val="50000"/>
              </a:lnSpc>
            </a:pPr>
            <a:r>
              <a:rPr lang="es-ES_tradnl" sz="1700" i="1" dirty="0" smtClean="0">
                <a:ea typeface="Times New Roman"/>
                <a:cs typeface="BookAntiqua-Italic"/>
              </a:rPr>
              <a:t> </a:t>
            </a:r>
            <a:endParaRPr lang="es-ES_tradnl" sz="1100" dirty="0" smtClean="0">
              <a:ea typeface="Times New Roman"/>
              <a:cs typeface="Times New Roman"/>
            </a:endParaRPr>
          </a:p>
          <a:p>
            <a:pPr>
              <a:lnSpc>
                <a:spcPct val="115000"/>
              </a:lnSpc>
            </a:pPr>
            <a:r>
              <a:rPr lang="es-ES_tradnl" sz="1200" i="1" dirty="0" smtClean="0">
                <a:ea typeface="Times New Roman"/>
                <a:cs typeface="BookAntiqua-Italic"/>
              </a:rPr>
              <a:t>¿Piensas que los insectos sólo usan sus alas para volar? Lee este artículo por Keith</a:t>
            </a:r>
            <a:r>
              <a:rPr lang="es-ES_tradnl" sz="1200" dirty="0" smtClean="0">
                <a:ea typeface="Times New Roman"/>
                <a:cs typeface="Times New Roman"/>
              </a:rPr>
              <a:t> </a:t>
            </a:r>
            <a:r>
              <a:rPr lang="es-ES_tradnl" sz="1200" i="1" dirty="0" smtClean="0">
                <a:ea typeface="Times New Roman"/>
                <a:cs typeface="BookAntiqua-Italic"/>
              </a:rPr>
              <a:t>Waddington para conocer algunos datos interesantes acerca de las otras maneras en que las alas pueden ser útiles.</a:t>
            </a:r>
          </a:p>
          <a:p>
            <a:pPr>
              <a:lnSpc>
                <a:spcPct val="115000"/>
              </a:lnSpc>
            </a:pPr>
            <a:endParaRPr lang="es-ES_tradnl" sz="800" i="1" dirty="0" smtClean="0">
              <a:ea typeface="Times New Roman"/>
              <a:cs typeface="BookAntiqua-Italic"/>
            </a:endParaRPr>
          </a:p>
          <a:p>
            <a:r>
              <a:rPr lang="es-ES_tradnl" sz="1700" dirty="0" smtClean="0">
                <a:ea typeface="Times New Roman"/>
                <a:cs typeface="Times New Roman"/>
              </a:rPr>
              <a:t>1</a:t>
            </a:r>
            <a:endParaRPr lang="es-ES_tradnl" sz="1300" dirty="0" smtClean="0">
              <a:ea typeface="Times New Roman"/>
              <a:cs typeface="Times New Roman"/>
            </a:endParaRPr>
          </a:p>
          <a:p>
            <a:r>
              <a:rPr lang="es-ES_tradnl" sz="1700" b="1" dirty="0" smtClean="0">
                <a:ea typeface="Times New Roman"/>
                <a:cs typeface="BookAntiqua"/>
              </a:rPr>
              <a:t>LAS ALAS DE LOS INSECTOS </a:t>
            </a:r>
            <a:r>
              <a:rPr lang="es-ES_tradnl" sz="1700" dirty="0" smtClean="0">
                <a:ea typeface="Times New Roman"/>
                <a:cs typeface="BookAntiqua"/>
              </a:rPr>
              <a:t>tienen muchas formas y colores diferentes.  También tienen usos diferentes.  La mayoría de los insectos tienen dos pares de alas, con un par detrás del otro. Esas alas se usan para volar, por supuesto. Sin embargo, las alas también pueden ayudar a un insecto de otras maneras.</a:t>
            </a:r>
          </a:p>
          <a:p>
            <a:endParaRPr lang="es-ES_tradnl" sz="700" dirty="0" smtClean="0">
              <a:ea typeface="Times New Roman"/>
              <a:cs typeface="BookAntiqua"/>
            </a:endParaRPr>
          </a:p>
          <a:p>
            <a:r>
              <a:rPr lang="es-ES_tradnl" sz="1700" dirty="0" smtClean="0">
                <a:ea typeface="Times New Roman"/>
                <a:cs typeface="Times New Roman"/>
              </a:rPr>
              <a:t>2</a:t>
            </a:r>
            <a:endParaRPr lang="es-ES_tradnl" sz="1300" dirty="0" smtClean="0">
              <a:ea typeface="Times New Roman"/>
              <a:cs typeface="Times New Roman"/>
            </a:endParaRPr>
          </a:p>
          <a:p>
            <a:r>
              <a:rPr lang="es-ES_tradnl" sz="1700" b="1" u="sng" dirty="0" smtClean="0">
                <a:ea typeface="Times New Roman"/>
                <a:cs typeface="Arial,Bold"/>
              </a:rPr>
              <a:t>VOLAR</a:t>
            </a:r>
            <a:endParaRPr lang="es-ES_tradnl" sz="1300" u="sng" dirty="0" smtClean="0">
              <a:ea typeface="Times New Roman"/>
              <a:cs typeface="Times New Roman"/>
            </a:endParaRPr>
          </a:p>
          <a:p>
            <a:r>
              <a:rPr lang="es-ES_tradnl" sz="1700" dirty="0" smtClean="0">
                <a:ea typeface="Times New Roman"/>
                <a:cs typeface="BookAntiqua"/>
              </a:rPr>
              <a:t>¿Qué tan rápido puede volar un insecto? Eso depende del tamaño y la velocidad de las alas. Las moscas pueden volar rápido porque tienen alas pequeñas que baten rápidamente.  Lo mismo es cierto para las abejas. Una abeja puede batir sus alas 225 veces cada segundo, y puede volar a catorce millas por hora. </a:t>
            </a:r>
            <a:r>
              <a:rPr lang="es-ES_tradnl" sz="1700" dirty="0" smtClean="0">
                <a:solidFill>
                  <a:srgbClr val="000000"/>
                </a:solidFill>
                <a:ea typeface="Times New Roman"/>
                <a:cs typeface="BookAntiqua"/>
              </a:rPr>
              <a:t>Eso es rápido para un insecto.</a:t>
            </a:r>
          </a:p>
          <a:p>
            <a:endParaRPr lang="es-ES_tradnl" sz="800" dirty="0" smtClean="0">
              <a:ea typeface="Times New Roman"/>
              <a:cs typeface="BookAntiqua"/>
            </a:endParaRPr>
          </a:p>
          <a:p>
            <a:r>
              <a:rPr lang="es-ES_tradnl" sz="1700" dirty="0" smtClean="0">
                <a:ea typeface="Times New Roman"/>
                <a:cs typeface="Times New Roman"/>
              </a:rPr>
              <a:t>3</a:t>
            </a:r>
            <a:endParaRPr lang="es-ES_tradnl" sz="1300" dirty="0" smtClean="0">
              <a:ea typeface="Times New Roman"/>
              <a:cs typeface="Times New Roman"/>
            </a:endParaRPr>
          </a:p>
          <a:p>
            <a:r>
              <a:rPr lang="es-ES_tradnl" sz="1700" dirty="0" smtClean="0">
                <a:ea typeface="Times New Roman"/>
                <a:cs typeface="BookAntiqua"/>
              </a:rPr>
              <a:t>Sin embargo, las mariposas se desplazan de flor en flor. Baten sus anchas alas lentamente. A veces planean (vuelan) sin batir sus alas. Estas alas grandes se podrían romper si la mariposa </a:t>
            </a:r>
            <a:r>
              <a:rPr lang="es-ES_tradnl" sz="1700" dirty="0" smtClean="0">
                <a:solidFill>
                  <a:srgbClr val="000000"/>
                </a:solidFill>
                <a:ea typeface="Times New Roman"/>
                <a:cs typeface="BookAntiqua"/>
              </a:rPr>
              <a:t>las bate tan fuerte como la abeja. </a:t>
            </a:r>
          </a:p>
          <a:p>
            <a:endParaRPr lang="es-ES_tradnl" sz="800" dirty="0" smtClean="0">
              <a:solidFill>
                <a:srgbClr val="000000"/>
              </a:solidFill>
              <a:ea typeface="Times New Roman"/>
              <a:cs typeface="Times New Roman"/>
            </a:endParaRPr>
          </a:p>
          <a:p>
            <a:r>
              <a:rPr lang="es-ES_tradnl" sz="1700" dirty="0" smtClean="0">
                <a:ea typeface="Times New Roman"/>
                <a:cs typeface="Times New Roman"/>
              </a:rPr>
              <a:t>4</a:t>
            </a:r>
            <a:endParaRPr lang="es-ES_tradnl" sz="1300" dirty="0" smtClean="0">
              <a:ea typeface="Times New Roman"/>
              <a:cs typeface="Times New Roman"/>
            </a:endParaRPr>
          </a:p>
          <a:p>
            <a:pPr>
              <a:lnSpc>
                <a:spcPct val="115000"/>
              </a:lnSpc>
            </a:pPr>
            <a:r>
              <a:rPr lang="es-ES_tradnl" sz="1700" b="1" u="sng" dirty="0">
                <a:ea typeface="Times New Roman"/>
                <a:cs typeface="Arial,Bold"/>
              </a:rPr>
              <a:t>CUBIERTA DURA</a:t>
            </a:r>
          </a:p>
          <a:p>
            <a:pPr>
              <a:lnSpc>
                <a:spcPct val="115000"/>
              </a:lnSpc>
            </a:pPr>
            <a:r>
              <a:rPr lang="es-ES_tradnl" sz="1700" dirty="0" smtClean="0">
                <a:ea typeface="Times New Roman"/>
                <a:cs typeface="BookAntiqua"/>
              </a:rPr>
              <a:t>Las alas no son sólo para volar. De hecho, las alas delanteras de un escarabajo no se usan para volar. Estas dos alas son duras. Cuando el escarabajo descansa o anda, las alas cubren su cuerpo blando como dos cáscaras de una nuez. Estas alas ayudan a proteger al </a:t>
            </a:r>
            <a:r>
              <a:rPr lang="es-ES_tradnl" sz="1700" dirty="0" smtClean="0">
                <a:solidFill>
                  <a:srgbClr val="000000"/>
                </a:solidFill>
                <a:ea typeface="Times New Roman"/>
                <a:cs typeface="BookAntiqua"/>
              </a:rPr>
              <a:t>escarabajo de ser comido por los pájaros.  </a:t>
            </a:r>
            <a:r>
              <a:rPr lang="es-ES_tradnl" sz="1700" dirty="0" smtClean="0">
                <a:ea typeface="Times New Roman"/>
                <a:cs typeface="BookAntiqua"/>
              </a:rPr>
              <a:t>Cuando el escarabajo vuela, </a:t>
            </a:r>
            <a:r>
              <a:rPr lang="es-ES_tradnl" sz="1700" dirty="0" smtClean="0">
                <a:solidFill>
                  <a:srgbClr val="000000"/>
                </a:solidFill>
              </a:rPr>
              <a:t>mantiene </a:t>
            </a:r>
            <a:r>
              <a:rPr lang="es-ES_tradnl" sz="1700" dirty="0">
                <a:solidFill>
                  <a:srgbClr val="000000"/>
                </a:solidFill>
              </a:rPr>
              <a:t>las alas delanteras a los </a:t>
            </a:r>
            <a:r>
              <a:rPr lang="es-ES_tradnl" sz="1700" dirty="0" smtClean="0">
                <a:solidFill>
                  <a:srgbClr val="000000"/>
                </a:solidFill>
              </a:rPr>
              <a:t>lados. Con estas alas duras a los lados, el escarabajo puede volar con </a:t>
            </a:r>
            <a:r>
              <a:rPr lang="es-ES_tradnl" sz="1700" dirty="0">
                <a:solidFill>
                  <a:srgbClr val="000000"/>
                </a:solidFill>
              </a:rPr>
              <a:t>las pequeñas alas </a:t>
            </a:r>
            <a:r>
              <a:rPr lang="es-ES_tradnl" sz="1700" dirty="0" smtClean="0">
                <a:solidFill>
                  <a:srgbClr val="000000"/>
                </a:solidFill>
              </a:rPr>
              <a:t>traseras</a:t>
            </a:r>
            <a:r>
              <a:rPr lang="es-ES_tradnl" sz="1700" dirty="0" smtClean="0">
                <a:solidFill>
                  <a:srgbClr val="000000"/>
                </a:solidFill>
                <a:ea typeface="Times New Roman"/>
                <a:cs typeface="BookAntiqua"/>
              </a:rPr>
              <a:t>.</a:t>
            </a:r>
            <a:endParaRPr lang="es-ES_tradnl" sz="1700" dirty="0">
              <a:solidFill>
                <a:srgbClr val="000000"/>
              </a:solidFill>
              <a:ea typeface="Times New Roman"/>
              <a:cs typeface="Times New Roman"/>
            </a:endParaRPr>
          </a:p>
        </p:txBody>
      </p:sp>
      <p:sp>
        <p:nvSpPr>
          <p:cNvPr id="2" name="Rectangle 1"/>
          <p:cNvSpPr/>
          <p:nvPr/>
        </p:nvSpPr>
        <p:spPr>
          <a:xfrm>
            <a:off x="5600700" y="76200"/>
            <a:ext cx="2171700" cy="707886"/>
          </a:xfrm>
          <a:prstGeom prst="rect">
            <a:avLst/>
          </a:prstGeom>
        </p:spPr>
        <p:txBody>
          <a:bodyPr wrap="square">
            <a:spAutoFit/>
          </a:bodyPr>
          <a:lstStyle/>
          <a:p>
            <a:r>
              <a:rPr lang="es-ES" sz="800" dirty="0" smtClean="0"/>
              <a:t>Equivalencia de grado: </a:t>
            </a:r>
            <a:r>
              <a:rPr lang="es-ES" sz="800" dirty="0"/>
              <a:t>3.2</a:t>
            </a:r>
          </a:p>
          <a:p>
            <a:r>
              <a:rPr lang="es-ES" sz="800" dirty="0"/>
              <a:t>Escala </a:t>
            </a:r>
            <a:r>
              <a:rPr lang="es-ES" sz="800" dirty="0" err="1"/>
              <a:t>Lexile</a:t>
            </a:r>
            <a:r>
              <a:rPr lang="es-ES" sz="800" dirty="0"/>
              <a:t>: </a:t>
            </a:r>
            <a:r>
              <a:rPr lang="es-ES" sz="800" dirty="0" smtClean="0"/>
              <a:t>890L</a:t>
            </a:r>
            <a:endParaRPr lang="es-ES" sz="800" dirty="0"/>
          </a:p>
          <a:p>
            <a:r>
              <a:rPr lang="es-ES" sz="800" dirty="0"/>
              <a:t>Promedio del largo de la oración: </a:t>
            </a:r>
            <a:r>
              <a:rPr lang="es-ES" sz="800" dirty="0" smtClean="0"/>
              <a:t>13.26</a:t>
            </a:r>
            <a:endParaRPr lang="es-ES" sz="800" dirty="0"/>
          </a:p>
          <a:p>
            <a:r>
              <a:rPr lang="es-ES" sz="800" dirty="0"/>
              <a:t>Promedio de la frecuencia de </a:t>
            </a:r>
            <a:r>
              <a:rPr lang="es-ES" sz="800" dirty="0" smtClean="0"/>
              <a:t>palabras: 3.51</a:t>
            </a:r>
            <a:endParaRPr lang="es-ES" sz="800" dirty="0"/>
          </a:p>
          <a:p>
            <a:r>
              <a:rPr lang="es-ES" sz="800" dirty="0"/>
              <a:t>Numero de </a:t>
            </a:r>
            <a:r>
              <a:rPr lang="es-ES" sz="800" dirty="0" smtClean="0"/>
              <a:t>palabras: 464</a:t>
            </a:r>
            <a:endParaRPr lang="en-US" sz="800" dirty="0"/>
          </a:p>
        </p:txBody>
      </p:sp>
    </p:spTree>
    <p:extLst>
      <p:ext uri="{BB962C8B-B14F-4D97-AF65-F5344CB8AC3E}">
        <p14:creationId xmlns:p14="http://schemas.microsoft.com/office/powerpoint/2010/main" val="6919513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22</a:t>
            </a:fld>
            <a:endParaRPr lang="en-US" dirty="0"/>
          </a:p>
        </p:txBody>
      </p:sp>
      <p:sp>
        <p:nvSpPr>
          <p:cNvPr id="5" name="Rectangle 4"/>
          <p:cNvSpPr/>
          <p:nvPr/>
        </p:nvSpPr>
        <p:spPr>
          <a:xfrm>
            <a:off x="566737" y="884955"/>
            <a:ext cx="6557963" cy="8376509"/>
          </a:xfrm>
          <a:prstGeom prst="rect">
            <a:avLst/>
          </a:prstGeom>
        </p:spPr>
        <p:txBody>
          <a:bodyPr wrap="square" lIns="96378" tIns="48189" rIns="96378" bIns="48189">
            <a:spAutoFit/>
          </a:bodyPr>
          <a:lstStyle/>
          <a:p>
            <a:r>
              <a:rPr lang="es-ES_tradnl" sz="1700" b="1" i="1" u="sng" dirty="0" smtClean="0">
                <a:ea typeface="Times New Roman"/>
                <a:cs typeface="Arial,BoldItalic"/>
              </a:rPr>
              <a:t>Lo que hacen las alas </a:t>
            </a:r>
            <a:r>
              <a:rPr lang="es-ES_tradnl" sz="1200" i="1" dirty="0" smtClean="0">
                <a:ea typeface="Times New Roman"/>
                <a:cs typeface="Arial,BoldItalic"/>
              </a:rPr>
              <a:t>(continuación)</a:t>
            </a:r>
          </a:p>
          <a:p>
            <a:endParaRPr lang="es-ES_tradnl" sz="1700" b="1" i="1" u="sng" dirty="0" smtClean="0">
              <a:ea typeface="Times New Roman"/>
              <a:cs typeface="Times New Roman"/>
            </a:endParaRPr>
          </a:p>
          <a:p>
            <a:endParaRPr lang="es-ES_tradnl" sz="1100" u="sng" dirty="0" smtClean="0">
              <a:ea typeface="Times New Roman"/>
              <a:cs typeface="Times New Roman"/>
            </a:endParaRPr>
          </a:p>
          <a:p>
            <a:r>
              <a:rPr lang="es-ES_tradnl" sz="1700" dirty="0" smtClean="0"/>
              <a:t>5</a:t>
            </a:r>
          </a:p>
          <a:p>
            <a:r>
              <a:rPr lang="es-ES_tradnl" sz="1700" b="1" u="sng" dirty="0" smtClean="0"/>
              <a:t>COLORES PARA ESCONDERSE</a:t>
            </a:r>
            <a:endParaRPr lang="es-ES_tradnl" sz="1700" u="sng" dirty="0" smtClean="0"/>
          </a:p>
          <a:p>
            <a:r>
              <a:rPr lang="es-ES_tradnl" sz="1700" dirty="0" smtClean="0"/>
              <a:t>Algunas alas tienen colores y diseños que hace que el insecto sea difícil de ver.  Estas alas se parecen a los lugares donde el insecto descansa.  Cuando el insecto se mantiene inmóvil, no parece un insecto. Parece una hoja o piedra o trozo de corteza. Los colores ayudan al </a:t>
            </a:r>
            <a:r>
              <a:rPr lang="es-ES_tradnl" sz="1700" dirty="0" smtClean="0">
                <a:solidFill>
                  <a:srgbClr val="000000"/>
                </a:solidFill>
              </a:rPr>
              <a:t>insecto a esconderse de los animales que podrían comérselo. Este tipo de coloración </a:t>
            </a:r>
            <a:r>
              <a:rPr lang="es-ES_tradnl" sz="1700" dirty="0" smtClean="0"/>
              <a:t>se llama camuflaje.</a:t>
            </a:r>
          </a:p>
          <a:p>
            <a:endParaRPr lang="es-ES_tradnl" sz="1700" dirty="0" smtClean="0"/>
          </a:p>
          <a:p>
            <a:r>
              <a:rPr lang="es-ES_tradnl" sz="1700" dirty="0" smtClean="0"/>
              <a:t>6</a:t>
            </a:r>
          </a:p>
          <a:p>
            <a:r>
              <a:rPr lang="es-ES_tradnl" sz="1700" dirty="0" smtClean="0"/>
              <a:t>Los saltamontes tienen camuflaje. Cuando se posan en una planta, sus alas se parecen a las hojas a su alrededor. Algunas polillas tienen alas con camuflaje que se parecen a la corteza de un árbol. Ellas pueden descansar en los árboles sin ser encontradas.</a:t>
            </a:r>
            <a:endParaRPr lang="es-ES_tradnl" sz="1700" dirty="0" smtClean="0">
              <a:solidFill>
                <a:srgbClr val="008000"/>
              </a:solidFill>
            </a:endParaRPr>
          </a:p>
          <a:p>
            <a:endParaRPr lang="es-ES_tradnl" sz="1700" dirty="0" smtClean="0"/>
          </a:p>
          <a:p>
            <a:r>
              <a:rPr lang="es-ES_tradnl" sz="1700" dirty="0" smtClean="0"/>
              <a:t>7</a:t>
            </a:r>
          </a:p>
          <a:p>
            <a:r>
              <a:rPr lang="es-ES_tradnl" sz="1700" b="1" u="sng" dirty="0" smtClean="0"/>
              <a:t>COLORES BRILLANTES</a:t>
            </a:r>
            <a:endParaRPr lang="es-ES_tradnl" sz="1700" u="sng" dirty="0" smtClean="0"/>
          </a:p>
          <a:p>
            <a:r>
              <a:rPr lang="es-ES_tradnl" sz="1700" dirty="0" smtClean="0"/>
              <a:t>Algunos insectos no se esconden para nada. Por el contrario, sus alas tienen colores brillantes que se pueden ver desde muy lejos. Los científicos dicen que estas alas tienen colores de advertencia para alertar a los pájaros que esos insectos no son buenos para comer. Las alas de la mariposa monarca tienen colores de advertencia naranja brillante con negro. </a:t>
            </a:r>
          </a:p>
          <a:p>
            <a:endParaRPr lang="es-ES_tradnl" sz="1700" dirty="0" smtClean="0"/>
          </a:p>
          <a:p>
            <a:r>
              <a:rPr lang="es-ES_tradnl" sz="1700" dirty="0" smtClean="0"/>
              <a:t>8</a:t>
            </a:r>
          </a:p>
          <a:p>
            <a:r>
              <a:rPr lang="es-ES_tradnl" sz="1700" dirty="0" smtClean="0"/>
              <a:t>Un pájaro podría comer una de estas mariposas, pero después del mal sabor de esa comida,</a:t>
            </a:r>
            <a:r>
              <a:rPr lang="es-ES_tradnl" sz="1700" dirty="0" smtClean="0">
                <a:solidFill>
                  <a:srgbClr val="008000"/>
                </a:solidFill>
              </a:rPr>
              <a:t> </a:t>
            </a:r>
            <a:r>
              <a:rPr lang="es-ES_tradnl" sz="1700" dirty="0" smtClean="0"/>
              <a:t>los colores alertan al pájaro para que no coma otra más.  La mayoría de las personas piensan que las alas son sólo para volar. Yo les cuento acerca de estos usos increíbles.</a:t>
            </a:r>
            <a:endParaRPr lang="es-ES_tradnl" sz="1700" dirty="0"/>
          </a:p>
        </p:txBody>
      </p:sp>
    </p:spTree>
    <p:extLst>
      <p:ext uri="{BB962C8B-B14F-4D97-AF65-F5344CB8AC3E}">
        <p14:creationId xmlns:p14="http://schemas.microsoft.com/office/powerpoint/2010/main" val="13588120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23</a:t>
            </a:fld>
            <a:endParaRPr lang="en-US" dirty="0"/>
          </a:p>
        </p:txBody>
      </p:sp>
      <p:sp>
        <p:nvSpPr>
          <p:cNvPr id="5" name="Rectangle 4"/>
          <p:cNvSpPr/>
          <p:nvPr/>
        </p:nvSpPr>
        <p:spPr>
          <a:xfrm>
            <a:off x="609600" y="778037"/>
            <a:ext cx="6774180" cy="3396086"/>
          </a:xfrm>
          <a:prstGeom prst="rect">
            <a:avLst/>
          </a:prstGeom>
          <a:ln>
            <a:noFill/>
          </a:ln>
        </p:spPr>
        <p:txBody>
          <a:bodyPr wrap="square" lIns="101881" tIns="50941" rIns="101881" bIns="50941">
            <a:spAutoFit/>
          </a:bodyPr>
          <a:lstStyle/>
          <a:p>
            <a:pPr marL="517525" indent="-517525"/>
            <a:r>
              <a:rPr lang="en-US" sz="1900" b="1" dirty="0" smtClean="0">
                <a:latin typeface="Helvetica" pitchFamily="34" charset="0"/>
                <a:cs typeface="Helvetica" pitchFamily="34" charset="0"/>
              </a:rPr>
              <a:t>9.  </a:t>
            </a:r>
            <a:r>
              <a:rPr lang="es-ES_tradnl" sz="1800" b="1" dirty="0" smtClean="0">
                <a:latin typeface="Helvetica" pitchFamily="34" charset="0"/>
                <a:cs typeface="Helvetica" pitchFamily="34" charset="0"/>
              </a:rPr>
              <a:t>¿Qué determina cuán rápido vuela un insecto? </a:t>
            </a:r>
            <a:r>
              <a:rPr lang="es-ES_tradnl" sz="1300" i="1" dirty="0" smtClean="0">
                <a:latin typeface="Helvetica" pitchFamily="34" charset="0"/>
                <a:cs typeface="Helvetica" pitchFamily="34" charset="0"/>
              </a:rPr>
              <a:t>RI.3.1</a:t>
            </a:r>
            <a:r>
              <a:rPr lang="es-ES_tradnl" sz="1500" i="1" dirty="0" smtClean="0">
                <a:latin typeface="Helvetica" pitchFamily="34" charset="0"/>
                <a:cs typeface="Helvetica" pitchFamily="34" charset="0"/>
              </a:rPr>
              <a:t> </a:t>
            </a:r>
          </a:p>
          <a:p>
            <a:pPr marL="361417" indent="-361417"/>
            <a:endParaRPr lang="es-ES_tradnl" sz="1900" dirty="0" smtClean="0">
              <a:latin typeface="Helvetica" pitchFamily="34" charset="0"/>
              <a:cs typeface="Helvetica" pitchFamily="34" charset="0"/>
            </a:endParaRPr>
          </a:p>
          <a:p>
            <a:pPr marL="746125" indent="-288925">
              <a:buFont typeface="+mj-lt"/>
              <a:buAutoNum type="alphaUcPeriod"/>
            </a:pPr>
            <a:r>
              <a:rPr lang="es-ES_tradnl" sz="1600" dirty="0" smtClean="0">
                <a:latin typeface="Helvetica" pitchFamily="34" charset="0"/>
              </a:rPr>
              <a:t>El número de pares de alas que tiene el insecto </a:t>
            </a:r>
            <a:r>
              <a:rPr lang="es-ES_tradnl" sz="1600" dirty="0" smtClean="0">
                <a:solidFill>
                  <a:srgbClr val="000000"/>
                </a:solidFill>
                <a:latin typeface="Helvetica" pitchFamily="34" charset="0"/>
              </a:rPr>
              <a:t>determina cuán rápido un insecto puede volar.</a:t>
            </a:r>
            <a:endParaRPr lang="es-ES_tradnl" sz="1600" dirty="0" smtClean="0">
              <a:solidFill>
                <a:srgbClr val="000000"/>
              </a:solidFill>
              <a:latin typeface="Helvetica" pitchFamily="34" charset="0"/>
              <a:cs typeface="Helvetica" pitchFamily="34" charset="0"/>
            </a:endParaRPr>
          </a:p>
          <a:p>
            <a:pPr marL="746125" indent="-288925">
              <a:buFont typeface="+mj-lt"/>
              <a:buAutoNum type="alphaUcPeriod"/>
            </a:pPr>
            <a:endParaRPr lang="es-ES_tradnl" sz="1600" dirty="0" smtClean="0">
              <a:latin typeface="Helvetica" pitchFamily="34" charset="0"/>
              <a:cs typeface="Helvetica" pitchFamily="34" charset="0"/>
            </a:endParaRPr>
          </a:p>
          <a:p>
            <a:pPr marL="746125" indent="-288925">
              <a:buFont typeface="+mj-lt"/>
              <a:buAutoNum type="alphaUcPeriod"/>
            </a:pPr>
            <a:r>
              <a:rPr lang="es-ES_tradnl" sz="1600" dirty="0" smtClean="0">
                <a:latin typeface="Helvetica" pitchFamily="34" charset="0"/>
              </a:rPr>
              <a:t>El tamaño del insecto </a:t>
            </a:r>
            <a:r>
              <a:rPr lang="es-ES_tradnl" sz="1600" dirty="0" smtClean="0">
                <a:solidFill>
                  <a:srgbClr val="000000"/>
                </a:solidFill>
                <a:latin typeface="Helvetica" pitchFamily="34" charset="0"/>
              </a:rPr>
              <a:t>determina cuán rápido un insecto puede volar.</a:t>
            </a:r>
            <a:endParaRPr lang="es-ES_tradnl" sz="1600" dirty="0" smtClean="0">
              <a:solidFill>
                <a:srgbClr val="008000"/>
              </a:solidFill>
              <a:latin typeface="Helvetica" pitchFamily="34" charset="0"/>
            </a:endParaRPr>
          </a:p>
          <a:p>
            <a:pPr marL="746125" indent="-288925">
              <a:buFont typeface="+mj-lt"/>
              <a:buAutoNum type="alphaUcPeriod"/>
            </a:pPr>
            <a:endParaRPr lang="es-ES_tradnl" sz="1600" dirty="0" smtClean="0">
              <a:latin typeface="Helvetica" pitchFamily="34" charset="0"/>
              <a:cs typeface="Helvetica" pitchFamily="34" charset="0"/>
            </a:endParaRPr>
          </a:p>
          <a:p>
            <a:pPr marL="746125" indent="-288925">
              <a:buFont typeface="+mj-lt"/>
              <a:buAutoNum type="alphaUcPeriod"/>
            </a:pPr>
            <a:r>
              <a:rPr lang="es-ES_tradnl" sz="1600" dirty="0" smtClean="0">
                <a:latin typeface="Helvetica" pitchFamily="34" charset="0"/>
                <a:cs typeface="Helvetica" pitchFamily="34" charset="0"/>
              </a:rPr>
              <a:t>El tamaño y velocidad de las alas </a:t>
            </a:r>
            <a:r>
              <a:rPr lang="es-ES_tradnl" sz="1600" dirty="0" smtClean="0">
                <a:solidFill>
                  <a:srgbClr val="000000"/>
                </a:solidFill>
                <a:latin typeface="Helvetica" pitchFamily="34" charset="0"/>
              </a:rPr>
              <a:t>determina cuán rápido un insecto puede volar.</a:t>
            </a:r>
            <a:endParaRPr lang="es-ES_tradnl" sz="1600" dirty="0" smtClean="0">
              <a:solidFill>
                <a:srgbClr val="000000"/>
              </a:solidFill>
              <a:latin typeface="Helvetica" pitchFamily="34" charset="0"/>
              <a:cs typeface="Helvetica" pitchFamily="34" charset="0"/>
            </a:endParaRPr>
          </a:p>
          <a:p>
            <a:pPr marL="746125" indent="-288925">
              <a:buFont typeface="+mj-lt"/>
              <a:buAutoNum type="alphaUcPeriod"/>
            </a:pPr>
            <a:endParaRPr lang="es-ES_tradnl" sz="1600" dirty="0" smtClean="0">
              <a:latin typeface="Helvetica" pitchFamily="34" charset="0"/>
              <a:cs typeface="Helvetica" pitchFamily="34" charset="0"/>
            </a:endParaRPr>
          </a:p>
          <a:p>
            <a:pPr marL="746125" indent="-288925">
              <a:buFont typeface="+mj-lt"/>
              <a:buAutoNum type="alphaUcPeriod"/>
            </a:pPr>
            <a:r>
              <a:rPr lang="es-ES_tradnl" sz="1600" dirty="0" smtClean="0">
                <a:latin typeface="Helvetica" pitchFamily="34" charset="0"/>
              </a:rPr>
              <a:t>La cubierta dura de las alas </a:t>
            </a:r>
            <a:r>
              <a:rPr lang="es-ES_tradnl" sz="1600" dirty="0" smtClean="0">
                <a:solidFill>
                  <a:srgbClr val="000000"/>
                </a:solidFill>
                <a:latin typeface="Helvetica" pitchFamily="34" charset="0"/>
              </a:rPr>
              <a:t>determina cuán rápido un insecto puede volar.</a:t>
            </a:r>
            <a:endParaRPr lang="es-ES_tradnl" sz="1600" dirty="0" smtClean="0">
              <a:solidFill>
                <a:srgbClr val="000000"/>
              </a:solidFill>
              <a:latin typeface="Helvetica" pitchFamily="34" charset="0"/>
              <a:cs typeface="Helvetica" pitchFamily="34" charset="0"/>
            </a:endParaRPr>
          </a:p>
        </p:txBody>
      </p:sp>
      <p:cxnSp>
        <p:nvCxnSpPr>
          <p:cNvPr id="11" name="Straight Connector 10"/>
          <p:cNvCxnSpPr/>
          <p:nvPr/>
        </p:nvCxnSpPr>
        <p:spPr>
          <a:xfrm>
            <a:off x="369658" y="5105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523956" y="5401498"/>
            <a:ext cx="7019843" cy="2903644"/>
          </a:xfrm>
          <a:prstGeom prst="rect">
            <a:avLst/>
          </a:prstGeom>
        </p:spPr>
        <p:txBody>
          <a:bodyPr wrap="square" lIns="101881" tIns="50941" rIns="101881" bIns="50941">
            <a:spAutoFit/>
          </a:bodyPr>
          <a:lstStyle/>
          <a:p>
            <a:pPr marL="625475" indent="-625475"/>
            <a:r>
              <a:rPr lang="en-US" sz="1800" b="1" dirty="0" smtClean="0">
                <a:latin typeface="Helvetica" pitchFamily="34" charset="0"/>
                <a:cs typeface="Helvetica" pitchFamily="34" charset="0"/>
              </a:rPr>
              <a:t>10</a:t>
            </a:r>
            <a:r>
              <a:rPr lang="es-ES_tradnl" sz="1800" b="1" dirty="0" smtClean="0">
                <a:latin typeface="Helvetica" pitchFamily="34" charset="0"/>
                <a:cs typeface="Helvetica" pitchFamily="34" charset="0"/>
              </a:rPr>
              <a:t>.  ¿Cómo </a:t>
            </a:r>
            <a:r>
              <a:rPr lang="es-ES_tradnl" sz="1800" b="1" dirty="0">
                <a:latin typeface="Helvetica" pitchFamily="34" charset="0"/>
                <a:cs typeface="Helvetica" pitchFamily="34" charset="0"/>
              </a:rPr>
              <a:t>la cubierta dura </a:t>
            </a:r>
            <a:r>
              <a:rPr lang="es-ES_tradnl" sz="1800" b="1" dirty="0" smtClean="0">
                <a:latin typeface="Helvetica" pitchFamily="34" charset="0"/>
                <a:cs typeface="Helvetica" pitchFamily="34" charset="0"/>
              </a:rPr>
              <a:t>protege al escarabajo? </a:t>
            </a:r>
            <a:r>
              <a:rPr lang="es-ES_tradnl" sz="1300" i="1" dirty="0" smtClean="0">
                <a:latin typeface="Helvetica" pitchFamily="34" charset="0"/>
                <a:cs typeface="Helvetica" pitchFamily="34" charset="0"/>
              </a:rPr>
              <a:t>RI.3.1</a:t>
            </a:r>
            <a:endParaRPr lang="es-ES_tradnl" sz="1300" i="1" dirty="0" smtClean="0">
              <a:solidFill>
                <a:srgbClr val="C00000"/>
              </a:solidFill>
              <a:latin typeface="Helvetica" pitchFamily="34" charset="0"/>
              <a:cs typeface="Helvetica" pitchFamily="34" charset="0"/>
            </a:endParaRPr>
          </a:p>
          <a:p>
            <a:pPr marL="361417" indent="-361417"/>
            <a:r>
              <a:rPr lang="es-ES_tradnl" sz="1900" b="1" dirty="0" smtClean="0">
                <a:solidFill>
                  <a:srgbClr val="C00000"/>
                </a:solidFill>
                <a:latin typeface="Helvetica" pitchFamily="34" charset="0"/>
                <a:cs typeface="Helvetica" pitchFamily="34" charset="0"/>
              </a:rPr>
              <a:t>     </a:t>
            </a:r>
            <a:endParaRPr lang="es-ES_tradnl" sz="1900" b="1" dirty="0" smtClean="0">
              <a:latin typeface="Helvetica" pitchFamily="34" charset="0"/>
              <a:cs typeface="Helvetica" pitchFamily="34" charset="0"/>
            </a:endParaRPr>
          </a:p>
          <a:p>
            <a:pPr marL="854075" indent="-336550">
              <a:buFont typeface="+mj-lt"/>
              <a:buAutoNum type="alphaUcPeriod"/>
            </a:pPr>
            <a:r>
              <a:rPr lang="es-ES_tradnl" sz="1600" dirty="0" smtClean="0">
                <a:latin typeface="Helvetica" pitchFamily="34" charset="0"/>
                <a:cs typeface="Helvetica" pitchFamily="34" charset="0"/>
              </a:rPr>
              <a:t>La cubierta dura </a:t>
            </a:r>
            <a:r>
              <a:rPr lang="es-ES_tradnl" sz="1600" dirty="0" smtClean="0">
                <a:solidFill>
                  <a:srgbClr val="000000"/>
                </a:solidFill>
                <a:latin typeface="Helvetica" pitchFamily="34" charset="0"/>
                <a:cs typeface="Helvetica" pitchFamily="34" charset="0"/>
              </a:rPr>
              <a:t>permite que </a:t>
            </a:r>
            <a:r>
              <a:rPr lang="es-ES_tradnl" sz="1600" dirty="0" smtClean="0">
                <a:latin typeface="Helvetica" pitchFamily="34" charset="0"/>
                <a:cs typeface="Helvetica" pitchFamily="34" charset="0"/>
              </a:rPr>
              <a:t>el escaraba</a:t>
            </a:r>
            <a:r>
              <a:rPr lang="es-ES_tradnl" sz="1600" dirty="0" smtClean="0">
                <a:solidFill>
                  <a:srgbClr val="000000"/>
                </a:solidFill>
                <a:latin typeface="Helvetica" pitchFamily="34" charset="0"/>
                <a:cs typeface="Helvetica" pitchFamily="34" charset="0"/>
              </a:rPr>
              <a:t>jo vuele a un lugar seguro </a:t>
            </a:r>
            <a:r>
              <a:rPr lang="es-ES_tradnl" sz="1600" dirty="0" smtClean="0">
                <a:latin typeface="Helvetica" pitchFamily="34" charset="0"/>
                <a:cs typeface="Helvetica" pitchFamily="34" charset="0"/>
              </a:rPr>
              <a:t>más rápido que los insectos sin cubierta dura.</a:t>
            </a:r>
          </a:p>
          <a:p>
            <a:pPr marL="854075" indent="-336550">
              <a:buFont typeface="+mj-lt"/>
              <a:buAutoNum type="alphaUcPeriod"/>
            </a:pPr>
            <a:endParaRPr lang="es-ES_tradnl" sz="1600" dirty="0" smtClean="0">
              <a:latin typeface="Helvetica" pitchFamily="34" charset="0"/>
              <a:cs typeface="Helvetica" pitchFamily="34" charset="0"/>
            </a:endParaRPr>
          </a:p>
          <a:p>
            <a:pPr marL="854075" indent="-336550">
              <a:buFontTx/>
              <a:buAutoNum type="alphaUcPeriod" startAt="2"/>
            </a:pPr>
            <a:r>
              <a:rPr lang="es-ES_tradnl" sz="1600" dirty="0" smtClean="0">
                <a:latin typeface="Helvetica" pitchFamily="34" charset="0"/>
                <a:cs typeface="Helvetica" pitchFamily="34" charset="0"/>
              </a:rPr>
              <a:t>La cubierta dura cubre el cuerpo blando del escarabajo para que los pájaros no lo puedan comer.</a:t>
            </a:r>
          </a:p>
          <a:p>
            <a:pPr marL="854075" indent="-336550">
              <a:buFontTx/>
              <a:buAutoNum type="alphaUcPeriod" startAt="2"/>
            </a:pPr>
            <a:endParaRPr lang="es-ES_tradnl" sz="1600" dirty="0" smtClean="0">
              <a:latin typeface="Helvetica" pitchFamily="34" charset="0"/>
              <a:cs typeface="Helvetica" pitchFamily="34" charset="0"/>
            </a:endParaRPr>
          </a:p>
          <a:p>
            <a:pPr marL="854075" indent="-336550"/>
            <a:r>
              <a:rPr lang="es-ES_tradnl" sz="1600" dirty="0" smtClean="0">
                <a:latin typeface="Helvetica" pitchFamily="34" charset="0"/>
                <a:cs typeface="Helvetica" pitchFamily="34" charset="0"/>
              </a:rPr>
              <a:t>C.   La cubierta dura camufla el escarabajo.</a:t>
            </a:r>
          </a:p>
          <a:p>
            <a:pPr marL="854075" indent="-336550"/>
            <a:endParaRPr lang="es-ES_tradnl" sz="1600" dirty="0" smtClean="0">
              <a:latin typeface="Helvetica" pitchFamily="34" charset="0"/>
              <a:cs typeface="Helvetica" pitchFamily="34" charset="0"/>
            </a:endParaRPr>
          </a:p>
          <a:p>
            <a:pPr marL="854075" indent="-336550">
              <a:buAutoNum type="alphaUcPeriod" startAt="4"/>
            </a:pPr>
            <a:r>
              <a:rPr lang="es-ES_tradnl" sz="1600" dirty="0" smtClean="0">
                <a:latin typeface="Helvetica" pitchFamily="34" charset="0"/>
                <a:cs typeface="Helvetica" pitchFamily="34" charset="0"/>
              </a:rPr>
              <a:t>La cubierta dura protege al escarabajo </a:t>
            </a:r>
            <a:r>
              <a:rPr lang="es-ES_tradnl" sz="1600" dirty="0" smtClean="0">
                <a:solidFill>
                  <a:srgbClr val="000000"/>
                </a:solidFill>
                <a:latin typeface="Helvetica" pitchFamily="34" charset="0"/>
                <a:cs typeface="Helvetica" pitchFamily="34" charset="0"/>
              </a:rPr>
              <a:t>de ser pisado.</a:t>
            </a:r>
            <a:endParaRPr lang="es-ES_tradnl" sz="1600" dirty="0">
              <a:solidFill>
                <a:srgbClr val="000000"/>
              </a:solidFill>
              <a:latin typeface="Helvetica" pitchFamily="34" charset="0"/>
              <a:cs typeface="Helvetica"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003403498"/>
              </p:ext>
            </p:extLst>
          </p:nvPr>
        </p:nvGraphicFramePr>
        <p:xfrm>
          <a:off x="4876800" y="4440355"/>
          <a:ext cx="2286000" cy="512645"/>
        </p:xfrm>
        <a:graphic>
          <a:graphicData uri="http://schemas.openxmlformats.org/drawingml/2006/table">
            <a:tbl>
              <a:tblPr firstRow="1" firstCol="1" bandRow="1">
                <a:effectLst/>
                <a:tableStyleId>{5C22544A-7EE6-4342-B048-85BDC9FD1C3A}</a:tableStyleId>
              </a:tblPr>
              <a:tblGrid>
                <a:gridCol w="2286000"/>
              </a:tblGrid>
              <a:tr h="146885">
                <a:tc>
                  <a:txBody>
                    <a:bodyPr/>
                    <a:lstStyle/>
                    <a:p>
                      <a:pPr marL="0" marR="0" algn="ctr">
                        <a:lnSpc>
                          <a:spcPct val="100000"/>
                        </a:lnSpc>
                        <a:spcBef>
                          <a:spcPts val="0"/>
                        </a:spcBef>
                        <a:spcAft>
                          <a:spcPts val="0"/>
                        </a:spcAft>
                      </a:pPr>
                      <a:r>
                        <a:rPr lang="en-US" sz="800" b="1" i="1" dirty="0" err="1" smtClean="0">
                          <a:solidFill>
                            <a:schemeClr val="tx1"/>
                          </a:solidFill>
                          <a:effectLst/>
                        </a:rPr>
                        <a:t>Hacia</a:t>
                      </a:r>
                      <a:r>
                        <a:rPr lang="en-US" sz="800" b="1" i="1" dirty="0" smtClean="0">
                          <a:solidFill>
                            <a:schemeClr val="tx1"/>
                          </a:solidFill>
                          <a:effectLst/>
                        </a:rPr>
                        <a:t> RI.3.1   DOK </a:t>
                      </a:r>
                      <a:r>
                        <a:rPr lang="en-US" sz="800" b="1" i="1" dirty="0">
                          <a:solidFill>
                            <a:schemeClr val="tx1"/>
                          </a:solidFill>
                          <a:effectLst/>
                        </a:rPr>
                        <a:t>2 - Ch</a:t>
                      </a:r>
                      <a:endParaRPr lang="en-US" sz="800" b="1" i="1" dirty="0">
                        <a:solidFill>
                          <a:schemeClr val="tx1"/>
                        </a:solidFill>
                        <a:effectLst/>
                        <a:latin typeface="Calibri"/>
                        <a:ea typeface="Calibri"/>
                        <a:cs typeface="Times New Roman"/>
                      </a:endParaRPr>
                    </a:p>
                  </a:txBody>
                  <a:tcPr marL="34245" marR="342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259080">
                <a:tc>
                  <a:txBody>
                    <a:bodyPr/>
                    <a:lstStyle/>
                    <a:p>
                      <a:pPr marL="0" marR="0" algn="l">
                        <a:lnSpc>
                          <a:spcPct val="100000"/>
                        </a:lnSpc>
                        <a:spcBef>
                          <a:spcPts val="0"/>
                        </a:spcBef>
                        <a:spcAft>
                          <a:spcPts val="0"/>
                        </a:spcAft>
                      </a:pPr>
                      <a:r>
                        <a:rPr lang="es-419" sz="800" b="1" noProof="0" dirty="0" smtClean="0">
                          <a:solidFill>
                            <a:schemeClr val="tx1"/>
                          </a:solidFill>
                          <a:effectLst/>
                        </a:rPr>
                        <a:t>Muestra una comprensión de la relación entre las preguntas  "por qué"  y las respuestas que se encuentran explícitamente en el texto informativo.</a:t>
                      </a:r>
                      <a:endParaRPr lang="es-ES_tradnl" sz="800" b="1" noProof="0" dirty="0" smtClean="0">
                        <a:solidFill>
                          <a:schemeClr val="tx1"/>
                        </a:solidFill>
                        <a:effectLst/>
                      </a:endParaRPr>
                    </a:p>
                  </a:txBody>
                  <a:tcPr marR="342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1076723"/>
              </p:ext>
            </p:extLst>
          </p:nvPr>
        </p:nvGraphicFramePr>
        <p:xfrm>
          <a:off x="5105400" y="8382000"/>
          <a:ext cx="1978843" cy="711147"/>
        </p:xfrm>
        <a:graphic>
          <a:graphicData uri="http://schemas.openxmlformats.org/drawingml/2006/table">
            <a:tbl>
              <a:tblPr firstRow="1" firstCol="1" bandRow="1">
                <a:effectLst/>
                <a:tableStyleId>{5C22544A-7EE6-4342-B048-85BDC9FD1C3A}</a:tableStyleId>
              </a:tblPr>
              <a:tblGrid>
                <a:gridCol w="1978843"/>
              </a:tblGrid>
              <a:tr h="223467">
                <a:tc>
                  <a:txBody>
                    <a:bodyPr/>
                    <a:lstStyle/>
                    <a:p>
                      <a:pPr marL="0" marR="0" algn="ctr">
                        <a:lnSpc>
                          <a:spcPct val="100000"/>
                        </a:lnSpc>
                        <a:spcBef>
                          <a:spcPts val="0"/>
                        </a:spcBef>
                        <a:spcAft>
                          <a:spcPts val="0"/>
                        </a:spcAft>
                      </a:pPr>
                      <a:r>
                        <a:rPr lang="en-US" sz="800" b="1" i="1" dirty="0" err="1" smtClean="0">
                          <a:solidFill>
                            <a:schemeClr val="tx1"/>
                          </a:solidFill>
                          <a:effectLst/>
                        </a:rPr>
                        <a:t>Hacia</a:t>
                      </a:r>
                      <a:r>
                        <a:rPr lang="en-US" sz="800" b="1" i="1" dirty="0" smtClean="0">
                          <a:solidFill>
                            <a:schemeClr val="tx1"/>
                          </a:solidFill>
                          <a:effectLst/>
                        </a:rPr>
                        <a:t> RI.3.1   DOK </a:t>
                      </a:r>
                      <a:r>
                        <a:rPr lang="en-US" sz="800" b="1" i="1" dirty="0">
                          <a:solidFill>
                            <a:schemeClr val="tx1"/>
                          </a:solidFill>
                          <a:effectLst/>
                        </a:rPr>
                        <a:t>2 - Cl</a:t>
                      </a:r>
                      <a:endParaRPr lang="en-US" sz="800" b="1" i="1" dirty="0">
                        <a:solidFill>
                          <a:schemeClr val="tx1"/>
                        </a:solidFill>
                        <a:effectLst/>
                        <a:latin typeface="Calibri"/>
                        <a:ea typeface="Calibri"/>
                        <a:cs typeface="Times New Roman"/>
                      </a:endParaRPr>
                    </a:p>
                  </a:txBody>
                  <a:tcPr marL="34245" marR="342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309933">
                <a:tc>
                  <a:txBody>
                    <a:bodyPr/>
                    <a:lstStyle/>
                    <a:p>
                      <a:pPr marL="0" marR="0" algn="l">
                        <a:lnSpc>
                          <a:spcPct val="100000"/>
                        </a:lnSpc>
                        <a:spcBef>
                          <a:spcPts val="0"/>
                        </a:spcBef>
                        <a:spcAft>
                          <a:spcPts val="0"/>
                        </a:spcAft>
                      </a:pPr>
                      <a:r>
                        <a:rPr lang="es-419" sz="800" b="1" noProof="0" dirty="0" smtClean="0">
                          <a:solidFill>
                            <a:schemeClr val="tx1"/>
                          </a:solidFill>
                          <a:effectLst/>
                        </a:rPr>
                        <a:t>Contesta  preguntas sobre un detalle, una idea o tema específico en un texto informativo y luego regresa al texto como referencia para apoyar la respuesta (s).</a:t>
                      </a:r>
                      <a:endParaRPr lang="es-ES_tradnl" sz="800" b="1" noProof="0" dirty="0" smtClean="0">
                        <a:solidFill>
                          <a:schemeClr val="tx1"/>
                        </a:solidFill>
                        <a:effectLst/>
                      </a:endParaRPr>
                    </a:p>
                  </a:txBody>
                  <a:tcPr marR="342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r>
            </a:tbl>
          </a:graphicData>
        </a:graphic>
      </p:graphicFrame>
      <p:grpSp>
        <p:nvGrpSpPr>
          <p:cNvPr id="16" name="Group 15"/>
          <p:cNvGrpSpPr/>
          <p:nvPr/>
        </p:nvGrpSpPr>
        <p:grpSpPr>
          <a:xfrm>
            <a:off x="765385" y="1433060"/>
            <a:ext cx="259420" cy="2394860"/>
            <a:chOff x="902630" y="1817913"/>
            <a:chExt cx="259420" cy="2394860"/>
          </a:xfrm>
        </p:grpSpPr>
        <p:sp>
          <p:nvSpPr>
            <p:cNvPr id="18" name="Shape 81"/>
            <p:cNvSpPr/>
            <p:nvPr/>
          </p:nvSpPr>
          <p:spPr>
            <a:xfrm>
              <a:off x="907388" y="1817913"/>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19" name="Shape 82"/>
            <p:cNvSpPr/>
            <p:nvPr/>
          </p:nvSpPr>
          <p:spPr>
            <a:xfrm>
              <a:off x="902630" y="2524404"/>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dirty="0"/>
            </a:p>
          </p:txBody>
        </p:sp>
        <p:sp>
          <p:nvSpPr>
            <p:cNvPr id="20" name="Shape 83"/>
            <p:cNvSpPr/>
            <p:nvPr/>
          </p:nvSpPr>
          <p:spPr>
            <a:xfrm>
              <a:off x="902630" y="3239187"/>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1" name="Shape 84"/>
            <p:cNvSpPr/>
            <p:nvPr/>
          </p:nvSpPr>
          <p:spPr>
            <a:xfrm>
              <a:off x="919158" y="3973286"/>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grpSp>
      <p:grpSp>
        <p:nvGrpSpPr>
          <p:cNvPr id="23" name="Group 22"/>
          <p:cNvGrpSpPr/>
          <p:nvPr/>
        </p:nvGrpSpPr>
        <p:grpSpPr>
          <a:xfrm>
            <a:off x="761253" y="6036678"/>
            <a:ext cx="251156" cy="2181428"/>
            <a:chOff x="902630" y="1779524"/>
            <a:chExt cx="251156" cy="2181428"/>
          </a:xfrm>
        </p:grpSpPr>
        <p:sp>
          <p:nvSpPr>
            <p:cNvPr id="24" name="Shape 81"/>
            <p:cNvSpPr/>
            <p:nvPr/>
          </p:nvSpPr>
          <p:spPr>
            <a:xfrm>
              <a:off x="910894" y="1779524"/>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5" name="Shape 82"/>
            <p:cNvSpPr/>
            <p:nvPr/>
          </p:nvSpPr>
          <p:spPr>
            <a:xfrm>
              <a:off x="902630" y="2493962"/>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dirty="0"/>
            </a:p>
          </p:txBody>
        </p:sp>
        <p:sp>
          <p:nvSpPr>
            <p:cNvPr id="26" name="Shape 83"/>
            <p:cNvSpPr/>
            <p:nvPr/>
          </p:nvSpPr>
          <p:spPr>
            <a:xfrm>
              <a:off x="902630" y="3214186"/>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7" name="Shape 84"/>
            <p:cNvSpPr/>
            <p:nvPr/>
          </p:nvSpPr>
          <p:spPr>
            <a:xfrm>
              <a:off x="910894" y="3721465"/>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grpSp>
    </p:spTree>
    <p:extLst>
      <p:ext uri="{BB962C8B-B14F-4D97-AF65-F5344CB8AC3E}">
        <p14:creationId xmlns:p14="http://schemas.microsoft.com/office/powerpoint/2010/main" val="36789819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533399" y="5493745"/>
            <a:ext cx="6872499" cy="2888255"/>
          </a:xfrm>
          <a:prstGeom prst="rect">
            <a:avLst/>
          </a:prstGeom>
        </p:spPr>
        <p:txBody>
          <a:bodyPr wrap="square" lIns="101881" tIns="50941" rIns="101881" bIns="50941">
            <a:spAutoFit/>
          </a:bodyPr>
          <a:lstStyle/>
          <a:p>
            <a:pPr marL="361417" indent="-361417"/>
            <a:r>
              <a:rPr lang="en-US" sz="1800" b="1" dirty="0" smtClean="0">
                <a:latin typeface="Helvetica" pitchFamily="34" charset="0"/>
                <a:cs typeface="Helvetica" pitchFamily="34" charset="0"/>
              </a:rPr>
              <a:t>12.  </a:t>
            </a:r>
            <a:r>
              <a:rPr lang="es-ES_tradnl" sz="1800" b="1" dirty="0" smtClean="0">
                <a:latin typeface="Helvetica" pitchFamily="34" charset="0"/>
                <a:cs typeface="Helvetica" pitchFamily="34" charset="0"/>
              </a:rPr>
              <a:t>¿Qué detalle </a:t>
            </a:r>
            <a:r>
              <a:rPr lang="es-ES_tradnl" sz="1800" b="1" dirty="0" smtClean="0">
                <a:solidFill>
                  <a:srgbClr val="000000"/>
                </a:solidFill>
                <a:latin typeface="Helvetica" pitchFamily="34" charset="0"/>
                <a:cs typeface="Helvetica" pitchFamily="34" charset="0"/>
              </a:rPr>
              <a:t>podría ser añadido al </a:t>
            </a:r>
            <a:r>
              <a:rPr lang="es-ES_tradnl" sz="1800" b="1" dirty="0" smtClean="0">
                <a:latin typeface="Helvetica" pitchFamily="34" charset="0"/>
                <a:cs typeface="Helvetica" pitchFamily="34" charset="0"/>
              </a:rPr>
              <a:t>párrafo tres? </a:t>
            </a:r>
            <a:r>
              <a:rPr lang="es-ES_tradnl" sz="1100" i="1" dirty="0" smtClean="0">
                <a:latin typeface="Helvetica" pitchFamily="34" charset="0"/>
                <a:cs typeface="Helvetica" pitchFamily="34" charset="0"/>
              </a:rPr>
              <a:t>RI.3.2</a:t>
            </a:r>
          </a:p>
          <a:p>
            <a:pPr marL="361417" indent="-361417">
              <a:buFont typeface="+mj-lt"/>
              <a:buAutoNum type="arabicPeriod" startAt="9"/>
            </a:pPr>
            <a:endParaRPr lang="es-ES_tradnl" sz="1900" dirty="0" smtClean="0">
              <a:latin typeface="Helvetica" pitchFamily="34" charset="0"/>
              <a:cs typeface="Helvetica" pitchFamily="34" charset="0"/>
            </a:endParaRPr>
          </a:p>
          <a:p>
            <a:pPr marL="834940" indent="-361417">
              <a:buFont typeface="+mj-lt"/>
              <a:buAutoNum type="alphaUcPeriod"/>
            </a:pPr>
            <a:r>
              <a:rPr lang="es-ES_tradnl" sz="1600" dirty="0" smtClean="0">
                <a:latin typeface="Helvetica" pitchFamily="34" charset="0"/>
                <a:cs typeface="Helvetica" pitchFamily="34" charset="0"/>
              </a:rPr>
              <a:t>Es bueno que las mariposas no batan las alas tanto como las abejas.</a:t>
            </a:r>
          </a:p>
          <a:p>
            <a:pPr marL="834940" indent="-361417">
              <a:buFont typeface="+mj-lt"/>
              <a:buAutoNum type="alphaUcPeriod"/>
            </a:pPr>
            <a:endParaRPr lang="es-ES_tradnl" sz="1600" dirty="0" smtClean="0">
              <a:latin typeface="Helvetica" pitchFamily="34" charset="0"/>
              <a:cs typeface="Helvetica" pitchFamily="34" charset="0"/>
            </a:endParaRPr>
          </a:p>
          <a:p>
            <a:pPr marL="834940" indent="-361417">
              <a:buFont typeface="+mj-lt"/>
              <a:buAutoNum type="alphaUcPeriod"/>
            </a:pPr>
            <a:r>
              <a:rPr lang="es-ES_tradnl" sz="1600" dirty="0" smtClean="0">
                <a:latin typeface="Helvetica" pitchFamily="34" charset="0"/>
                <a:cs typeface="Helvetica" pitchFamily="34" charset="0"/>
              </a:rPr>
              <a:t>Los científicos estudian los insectos para que nosotros también podamos aprender de ellos.</a:t>
            </a:r>
            <a:endParaRPr lang="es-ES_tradnl" sz="1600" dirty="0" smtClean="0">
              <a:solidFill>
                <a:srgbClr val="008000"/>
              </a:solidFill>
              <a:latin typeface="Helvetica" pitchFamily="34" charset="0"/>
              <a:cs typeface="Helvetica" pitchFamily="34" charset="0"/>
            </a:endParaRPr>
          </a:p>
          <a:p>
            <a:pPr marL="834940" indent="-361417">
              <a:buFont typeface="+mj-lt"/>
              <a:buAutoNum type="alphaUcPeriod"/>
            </a:pPr>
            <a:endParaRPr lang="es-ES_tradnl" sz="1600" dirty="0" smtClean="0">
              <a:solidFill>
                <a:srgbClr val="FF0000"/>
              </a:solidFill>
              <a:latin typeface="Helvetica" pitchFamily="34" charset="0"/>
              <a:cs typeface="Helvetica" pitchFamily="34" charset="0"/>
            </a:endParaRPr>
          </a:p>
          <a:p>
            <a:pPr marL="834940" indent="-361417">
              <a:buFont typeface="+mj-lt"/>
              <a:buAutoNum type="alphaUcPeriod"/>
            </a:pPr>
            <a:r>
              <a:rPr lang="es-ES_tradnl" sz="1600" dirty="0" smtClean="0">
                <a:latin typeface="Helvetica" pitchFamily="34" charset="0"/>
                <a:cs typeface="Helvetica" pitchFamily="34" charset="0"/>
              </a:rPr>
              <a:t>Las alas pueden ser un buen camuflaje.</a:t>
            </a:r>
          </a:p>
          <a:p>
            <a:pPr marL="834940" indent="-361417">
              <a:buFont typeface="+mj-lt"/>
              <a:buAutoNum type="alphaUcPeriod"/>
            </a:pPr>
            <a:endParaRPr lang="es-ES_tradnl" sz="1600" dirty="0" smtClean="0">
              <a:solidFill>
                <a:srgbClr val="FF0000"/>
              </a:solidFill>
              <a:latin typeface="Helvetica" pitchFamily="34" charset="0"/>
              <a:cs typeface="Helvetica" pitchFamily="34" charset="0"/>
            </a:endParaRPr>
          </a:p>
          <a:p>
            <a:pPr marL="834940" indent="-361417">
              <a:buFont typeface="+mj-lt"/>
              <a:buAutoNum type="alphaUcPeriod"/>
            </a:pPr>
            <a:r>
              <a:rPr lang="es-ES_tradnl" sz="1600" dirty="0" smtClean="0">
                <a:latin typeface="Helvetica" pitchFamily="34" charset="0"/>
                <a:cs typeface="Helvetica" pitchFamily="34" charset="0"/>
              </a:rPr>
              <a:t>Las mariposas tienen alas que son muy coloridas</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p:txBody>
      </p:sp>
      <p:sp>
        <p:nvSpPr>
          <p:cNvPr id="19" name="Rectangle 18"/>
          <p:cNvSpPr/>
          <p:nvPr/>
        </p:nvSpPr>
        <p:spPr>
          <a:xfrm>
            <a:off x="566738" y="878115"/>
            <a:ext cx="6443662" cy="2872866"/>
          </a:xfrm>
          <a:prstGeom prst="rect">
            <a:avLst/>
          </a:prstGeom>
        </p:spPr>
        <p:txBody>
          <a:bodyPr wrap="square" lIns="101881" tIns="50941" rIns="101881" bIns="50941">
            <a:spAutoFit/>
          </a:bodyPr>
          <a:lstStyle/>
          <a:p>
            <a:pPr marL="457200" indent="-457200">
              <a:buAutoNum type="arabicPeriod" startAt="11"/>
            </a:pPr>
            <a:r>
              <a:rPr lang="es-ES" sz="1800" b="1" dirty="0">
                <a:latin typeface="Helvetica" pitchFamily="34" charset="0"/>
                <a:cs typeface="Helvetica" pitchFamily="34" charset="0"/>
              </a:rPr>
              <a:t>¿Qué respuesta no explica cómo un insecto utiliza sus alas?</a:t>
            </a:r>
            <a:r>
              <a:rPr lang="es-ES_tradnl" sz="1800" b="1" dirty="0" smtClean="0">
                <a:latin typeface="Helvetica" pitchFamily="34" charset="0"/>
                <a:cs typeface="Helvetica" pitchFamily="34" charset="0"/>
              </a:rPr>
              <a:t> </a:t>
            </a:r>
            <a:r>
              <a:rPr lang="es-ES_tradnl" sz="1100" i="1" dirty="0" smtClean="0">
                <a:latin typeface="Helvetica" pitchFamily="34" charset="0"/>
                <a:cs typeface="Helvetica" pitchFamily="34" charset="0"/>
              </a:rPr>
              <a:t>RI.3.2</a:t>
            </a:r>
          </a:p>
          <a:p>
            <a:pPr marL="418306" indent="-354724"/>
            <a:endParaRPr lang="es-ES_tradnl" sz="1600" dirty="0" smtClean="0">
              <a:latin typeface="Helvetica" pitchFamily="34" charset="0"/>
              <a:cs typeface="Helvetica" pitchFamily="34" charset="0"/>
            </a:endParaRPr>
          </a:p>
          <a:p>
            <a:pPr marL="855663" indent="-339725">
              <a:buFont typeface="+mj-lt"/>
              <a:buAutoNum type="alphaUcPeriod"/>
            </a:pPr>
            <a:r>
              <a:rPr lang="es-ES_tradnl" sz="1600" dirty="0" smtClean="0">
                <a:latin typeface="Helvetica" pitchFamily="34" charset="0"/>
                <a:cs typeface="Helvetica" pitchFamily="34" charset="0"/>
              </a:rPr>
              <a:t>Las alas de los insectos se pueden usar para camuflarse.</a:t>
            </a:r>
          </a:p>
          <a:p>
            <a:pPr marL="855663" indent="-339725">
              <a:buFont typeface="+mj-lt"/>
              <a:buAutoNum type="alphaUcPeriod"/>
            </a:pPr>
            <a:endParaRPr lang="es-ES_tradnl" sz="1600" dirty="0" smtClean="0">
              <a:latin typeface="Helvetica" pitchFamily="34" charset="0"/>
              <a:cs typeface="Helvetica" pitchFamily="34" charset="0"/>
            </a:endParaRPr>
          </a:p>
          <a:p>
            <a:pPr marL="855663" indent="-339725">
              <a:buFont typeface="+mj-lt"/>
              <a:buAutoNum type="alphaUcPeriod"/>
            </a:pPr>
            <a:r>
              <a:rPr lang="es-ES" sz="1600" dirty="0">
                <a:latin typeface="Helvetica" pitchFamily="34" charset="0"/>
                <a:cs typeface="Helvetica" pitchFamily="34" charset="0"/>
              </a:rPr>
              <a:t>Algunos insectos tienen alas de colores brillantes para advertir a las </a:t>
            </a:r>
            <a:r>
              <a:rPr lang="es-ES" sz="1600" dirty="0" smtClean="0">
                <a:latin typeface="Helvetica" pitchFamily="34" charset="0"/>
                <a:cs typeface="Helvetica" pitchFamily="34" charset="0"/>
              </a:rPr>
              <a:t>aves.</a:t>
            </a:r>
          </a:p>
          <a:p>
            <a:pPr marL="855663" indent="-339725">
              <a:buFont typeface="+mj-lt"/>
              <a:buAutoNum type="alphaUcPeriod"/>
            </a:pPr>
            <a:endParaRPr lang="es-ES_tradnl" sz="1600" dirty="0" smtClean="0">
              <a:solidFill>
                <a:srgbClr val="000000"/>
              </a:solidFill>
              <a:latin typeface="Helvetica" pitchFamily="34" charset="0"/>
              <a:cs typeface="Helvetica" pitchFamily="34" charset="0"/>
            </a:endParaRPr>
          </a:p>
          <a:p>
            <a:pPr marL="855663" indent="-339725">
              <a:buFont typeface="+mj-lt"/>
              <a:buAutoNum type="alphaUcPeriod"/>
            </a:pPr>
            <a:r>
              <a:rPr lang="es-ES" sz="1600" dirty="0" smtClean="0">
                <a:solidFill>
                  <a:srgbClr val="000000"/>
                </a:solidFill>
                <a:latin typeface="Helvetica" pitchFamily="34" charset="0"/>
                <a:cs typeface="Helvetica" pitchFamily="34" charset="0"/>
              </a:rPr>
              <a:t>Las alas </a:t>
            </a:r>
            <a:r>
              <a:rPr lang="es-ES" sz="1600" dirty="0">
                <a:solidFill>
                  <a:srgbClr val="000000"/>
                </a:solidFill>
                <a:latin typeface="Helvetica" pitchFamily="34" charset="0"/>
                <a:cs typeface="Helvetica" pitchFamily="34" charset="0"/>
              </a:rPr>
              <a:t>de los insectos se utilizan para volar.</a:t>
            </a:r>
          </a:p>
          <a:p>
            <a:pPr marL="855663" indent="-339725">
              <a:buFont typeface="+mj-lt"/>
              <a:buAutoNum type="alphaUcPeriod"/>
            </a:pPr>
            <a:endParaRPr lang="es-ES" sz="1600" dirty="0">
              <a:solidFill>
                <a:srgbClr val="000000"/>
              </a:solidFill>
              <a:latin typeface="Helvetica" pitchFamily="34" charset="0"/>
              <a:cs typeface="Helvetica" pitchFamily="34" charset="0"/>
            </a:endParaRPr>
          </a:p>
          <a:p>
            <a:pPr marL="855663" indent="-339725">
              <a:buFont typeface="+mj-lt"/>
              <a:buAutoNum type="alphaUcPeriod"/>
            </a:pPr>
            <a:r>
              <a:rPr lang="es-ES" sz="1600" dirty="0">
                <a:solidFill>
                  <a:srgbClr val="000000"/>
                </a:solidFill>
                <a:latin typeface="Helvetica" pitchFamily="34" charset="0"/>
                <a:cs typeface="Helvetica" pitchFamily="34" charset="0"/>
              </a:rPr>
              <a:t>Todos los insectos tienen alas.</a:t>
            </a:r>
            <a:endParaRPr lang="es-ES_tradnl" sz="1600" dirty="0">
              <a:solidFill>
                <a:srgbClr val="FF0000"/>
              </a:solidFill>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cxnSp>
        <p:nvCxnSpPr>
          <p:cNvPr id="10" name="Straight Connector 9"/>
          <p:cNvCxnSpPr/>
          <p:nvPr/>
        </p:nvCxnSpPr>
        <p:spPr>
          <a:xfrm>
            <a:off x="609600" y="50292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2" name="Table 1"/>
          <p:cNvGraphicFramePr>
            <a:graphicFrameLocks noGrp="1"/>
          </p:cNvGraphicFramePr>
          <p:nvPr>
            <p:extLst>
              <p:ext uri="{D42A27DB-BD31-4B8C-83A1-F6EECF244321}">
                <p14:modId xmlns:p14="http://schemas.microsoft.com/office/powerpoint/2010/main" val="1281615721"/>
              </p:ext>
            </p:extLst>
          </p:nvPr>
        </p:nvGraphicFramePr>
        <p:xfrm>
          <a:off x="4876800" y="4114801"/>
          <a:ext cx="2057400" cy="496759"/>
        </p:xfrm>
        <a:graphic>
          <a:graphicData uri="http://schemas.openxmlformats.org/drawingml/2006/table">
            <a:tbl>
              <a:tblPr firstRow="1" firstCol="1" bandRow="1">
                <a:effectLst/>
                <a:tableStyleId>{5C22544A-7EE6-4342-B048-85BDC9FD1C3A}</a:tableStyleId>
              </a:tblPr>
              <a:tblGrid>
                <a:gridCol w="2057400"/>
              </a:tblGrid>
              <a:tr h="130999">
                <a:tc>
                  <a:txBody>
                    <a:bodyPr/>
                    <a:lstStyle/>
                    <a:p>
                      <a:pPr marL="0" marR="0" algn="ctr">
                        <a:lnSpc>
                          <a:spcPct val="100000"/>
                        </a:lnSpc>
                        <a:spcBef>
                          <a:spcPts val="0"/>
                        </a:spcBef>
                        <a:spcAft>
                          <a:spcPts val="0"/>
                        </a:spcAft>
                      </a:pPr>
                      <a:r>
                        <a:rPr lang="en-US" sz="800" b="1" i="1" dirty="0" err="1" smtClean="0">
                          <a:solidFill>
                            <a:schemeClr val="tx1"/>
                          </a:solidFill>
                          <a:effectLst/>
                        </a:rPr>
                        <a:t>Hacia</a:t>
                      </a:r>
                      <a:r>
                        <a:rPr lang="en-US" sz="800" b="1" i="1" dirty="0" smtClean="0">
                          <a:solidFill>
                            <a:schemeClr val="tx1"/>
                          </a:solidFill>
                          <a:effectLst/>
                        </a:rPr>
                        <a:t> RI 3.2   DOK </a:t>
                      </a:r>
                      <a:r>
                        <a:rPr lang="en-US" sz="800" b="1" i="1" dirty="0">
                          <a:solidFill>
                            <a:schemeClr val="tx1"/>
                          </a:solidFill>
                          <a:effectLst/>
                        </a:rPr>
                        <a:t>1 - Cf</a:t>
                      </a:r>
                      <a:endParaRPr lang="en-US" sz="800" b="1" i="1" dirty="0">
                        <a:solidFill>
                          <a:schemeClr val="tx1"/>
                        </a:solidFill>
                        <a:effectLst/>
                        <a:latin typeface="Calibri"/>
                        <a:ea typeface="Calibri"/>
                        <a:cs typeface="Times New Roman"/>
                      </a:endParaRPr>
                    </a:p>
                  </a:txBody>
                  <a:tcPr marL="34106" marR="341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26201">
                <a:tc>
                  <a:txBody>
                    <a:bodyPr/>
                    <a:lstStyle/>
                    <a:p>
                      <a:pPr marL="0" marR="0" algn="l">
                        <a:lnSpc>
                          <a:spcPct val="100000"/>
                        </a:lnSpc>
                        <a:spcBef>
                          <a:spcPts val="0"/>
                        </a:spcBef>
                        <a:spcAft>
                          <a:spcPts val="0"/>
                        </a:spcAft>
                      </a:pPr>
                      <a:r>
                        <a:rPr lang="es-419" sz="800" b="1" noProof="0" dirty="0" smtClean="0">
                          <a:solidFill>
                            <a:schemeClr val="tx1"/>
                          </a:solidFill>
                          <a:effectLst/>
                        </a:rPr>
                        <a:t>Contesta  preguntas con quién, qué, cuándo, dónde y cómo, sobre detalles clave específicos encontrados en un texto informativo </a:t>
                      </a:r>
                      <a:endParaRPr lang="es-ES_tradnl" sz="800" b="1" noProof="0" dirty="0" smtClean="0">
                        <a:solidFill>
                          <a:schemeClr val="tx1"/>
                        </a:solidFill>
                        <a:effectLst/>
                      </a:endParaRPr>
                    </a:p>
                  </a:txBody>
                  <a:tcPr marL="34106" marR="341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154825447"/>
              </p:ext>
            </p:extLst>
          </p:nvPr>
        </p:nvGraphicFramePr>
        <p:xfrm>
          <a:off x="5608092" y="8610600"/>
          <a:ext cx="1249908" cy="634565"/>
        </p:xfrm>
        <a:graphic>
          <a:graphicData uri="http://schemas.openxmlformats.org/drawingml/2006/table">
            <a:tbl>
              <a:tblPr firstRow="1" firstCol="1" bandRow="1">
                <a:effectLst/>
                <a:tableStyleId>{5C22544A-7EE6-4342-B048-85BDC9FD1C3A}</a:tableStyleId>
              </a:tblPr>
              <a:tblGrid>
                <a:gridCol w="1249908"/>
              </a:tblGrid>
              <a:tr h="146885">
                <a:tc>
                  <a:txBody>
                    <a:bodyPr/>
                    <a:lstStyle/>
                    <a:p>
                      <a:pPr marL="0" marR="0" algn="ctr">
                        <a:lnSpc>
                          <a:spcPct val="100000"/>
                        </a:lnSpc>
                        <a:spcBef>
                          <a:spcPts val="0"/>
                        </a:spcBef>
                        <a:spcAft>
                          <a:spcPts val="0"/>
                        </a:spcAft>
                      </a:pPr>
                      <a:r>
                        <a:rPr lang="en-US" sz="800" b="1" i="1" dirty="0" err="1" smtClean="0">
                          <a:solidFill>
                            <a:schemeClr val="tx1"/>
                          </a:solidFill>
                          <a:effectLst/>
                        </a:rPr>
                        <a:t>Hacia</a:t>
                      </a:r>
                      <a:r>
                        <a:rPr lang="en-US" sz="800" b="1" i="1" dirty="0" smtClean="0">
                          <a:solidFill>
                            <a:schemeClr val="tx1"/>
                          </a:solidFill>
                          <a:effectLst/>
                        </a:rPr>
                        <a:t> RI 3.2   DOK </a:t>
                      </a:r>
                      <a:r>
                        <a:rPr lang="en-US" sz="800" b="1" i="1" dirty="0">
                          <a:solidFill>
                            <a:schemeClr val="tx1"/>
                          </a:solidFill>
                          <a:effectLst/>
                        </a:rPr>
                        <a:t>2 - Ck</a:t>
                      </a:r>
                      <a:endParaRPr lang="en-US" sz="800" b="1" i="1" dirty="0">
                        <a:solidFill>
                          <a:schemeClr val="tx1"/>
                        </a:solidFill>
                        <a:effectLst/>
                        <a:latin typeface="Calibri"/>
                        <a:ea typeface="Calibri"/>
                        <a:cs typeface="Times New Roman"/>
                      </a:endParaRPr>
                    </a:p>
                  </a:txBody>
                  <a:tcPr marL="34106" marR="341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86515">
                <a:tc>
                  <a:txBody>
                    <a:bodyPr/>
                    <a:lstStyle/>
                    <a:p>
                      <a:pPr marL="0" marR="0" algn="l">
                        <a:lnSpc>
                          <a:spcPct val="100000"/>
                        </a:lnSpc>
                        <a:spcBef>
                          <a:spcPts val="0"/>
                        </a:spcBef>
                        <a:spcAft>
                          <a:spcPts val="0"/>
                        </a:spcAft>
                      </a:pPr>
                      <a:r>
                        <a:rPr lang="es-419" sz="800" b="1" noProof="0" dirty="0" smtClean="0">
                          <a:solidFill>
                            <a:schemeClr val="tx1"/>
                          </a:solidFill>
                          <a:effectLst/>
                        </a:rPr>
                        <a:t>Determina la idea principal del texto por la evidencia de (reconociendo) los detalles clave </a:t>
                      </a:r>
                      <a:endParaRPr lang="es-ES_tradnl" sz="800" b="1" noProof="0" dirty="0" smtClean="0">
                        <a:solidFill>
                          <a:schemeClr val="tx1"/>
                        </a:solidFill>
                        <a:effectLst/>
                      </a:endParaRPr>
                    </a:p>
                  </a:txBody>
                  <a:tcPr marL="34106" marR="341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r>
            </a:tbl>
          </a:graphicData>
        </a:graphic>
      </p:graphicFrame>
      <p:grpSp>
        <p:nvGrpSpPr>
          <p:cNvPr id="16" name="Group 15"/>
          <p:cNvGrpSpPr/>
          <p:nvPr/>
        </p:nvGrpSpPr>
        <p:grpSpPr>
          <a:xfrm>
            <a:off x="835853" y="1724574"/>
            <a:ext cx="254052" cy="1930829"/>
            <a:chOff x="919158" y="1781639"/>
            <a:chExt cx="254052" cy="1930829"/>
          </a:xfrm>
        </p:grpSpPr>
        <p:sp>
          <p:nvSpPr>
            <p:cNvPr id="17" name="Shape 81"/>
            <p:cNvSpPr/>
            <p:nvPr/>
          </p:nvSpPr>
          <p:spPr>
            <a:xfrm>
              <a:off x="930318" y="1781639"/>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18" name="Shape 82"/>
            <p:cNvSpPr/>
            <p:nvPr/>
          </p:nvSpPr>
          <p:spPr>
            <a:xfrm>
              <a:off x="919158" y="2264667"/>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dirty="0"/>
            </a:p>
          </p:txBody>
        </p:sp>
        <p:sp>
          <p:nvSpPr>
            <p:cNvPr id="29" name="Shape 83"/>
            <p:cNvSpPr/>
            <p:nvPr/>
          </p:nvSpPr>
          <p:spPr>
            <a:xfrm>
              <a:off x="926072" y="2994823"/>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30" name="Shape 84"/>
            <p:cNvSpPr/>
            <p:nvPr/>
          </p:nvSpPr>
          <p:spPr>
            <a:xfrm>
              <a:off x="926072" y="3472981"/>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grpSp>
      <p:grpSp>
        <p:nvGrpSpPr>
          <p:cNvPr id="31" name="Group 30"/>
          <p:cNvGrpSpPr/>
          <p:nvPr/>
        </p:nvGrpSpPr>
        <p:grpSpPr>
          <a:xfrm>
            <a:off x="714716" y="6096000"/>
            <a:ext cx="256101" cy="2176967"/>
            <a:chOff x="895095" y="1829084"/>
            <a:chExt cx="256101" cy="2176967"/>
          </a:xfrm>
        </p:grpSpPr>
        <p:sp>
          <p:nvSpPr>
            <p:cNvPr id="32" name="Shape 81"/>
            <p:cNvSpPr/>
            <p:nvPr/>
          </p:nvSpPr>
          <p:spPr>
            <a:xfrm>
              <a:off x="908304" y="1829084"/>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33" name="Shape 82"/>
            <p:cNvSpPr/>
            <p:nvPr/>
          </p:nvSpPr>
          <p:spPr>
            <a:xfrm>
              <a:off x="902630" y="2578937"/>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dirty="0"/>
            </a:p>
          </p:txBody>
        </p:sp>
        <p:sp>
          <p:nvSpPr>
            <p:cNvPr id="34" name="Shape 83"/>
            <p:cNvSpPr/>
            <p:nvPr/>
          </p:nvSpPr>
          <p:spPr>
            <a:xfrm>
              <a:off x="902630" y="3302020"/>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35" name="Shape 84"/>
            <p:cNvSpPr/>
            <p:nvPr/>
          </p:nvSpPr>
          <p:spPr>
            <a:xfrm>
              <a:off x="895095" y="3766564"/>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grpSp>
    </p:spTree>
    <p:extLst>
      <p:ext uri="{BB962C8B-B14F-4D97-AF65-F5344CB8AC3E}">
        <p14:creationId xmlns:p14="http://schemas.microsoft.com/office/powerpoint/2010/main" val="1945162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485775" y="718457"/>
            <a:ext cx="6315075" cy="2949810"/>
          </a:xfrm>
          <a:prstGeom prst="rect">
            <a:avLst/>
          </a:prstGeom>
        </p:spPr>
        <p:txBody>
          <a:bodyPr wrap="square" lIns="101881" tIns="50941" rIns="101881" bIns="50941">
            <a:spAutoFit/>
          </a:bodyPr>
          <a:lstStyle/>
          <a:p>
            <a:pPr marL="685800" indent="-685800"/>
            <a:r>
              <a:rPr lang="en-US" sz="1800" b="1" dirty="0" smtClean="0">
                <a:latin typeface="Helvetica" pitchFamily="34" charset="0"/>
                <a:cs typeface="Helvetica" pitchFamily="34" charset="0"/>
              </a:rPr>
              <a:t>13.   </a:t>
            </a:r>
            <a:r>
              <a:rPr lang="es-ES_tradnl" sz="1800" b="1" dirty="0" smtClean="0">
                <a:latin typeface="Helvetica" pitchFamily="34" charset="0"/>
                <a:cs typeface="Helvetica" pitchFamily="34" charset="0"/>
              </a:rPr>
              <a:t>¿Cómo las alas de algunos insectos pueden ayudarlos a esconderse? </a:t>
            </a:r>
            <a:r>
              <a:rPr lang="es-ES_tradnl" sz="1100" i="1" dirty="0" smtClean="0">
                <a:latin typeface="Helvetica" pitchFamily="34" charset="0"/>
                <a:cs typeface="Helvetica" pitchFamily="34" charset="0"/>
              </a:rPr>
              <a:t>RI.3.3</a:t>
            </a:r>
          </a:p>
          <a:p>
            <a:pPr marL="361417" indent="-361417">
              <a:buFont typeface="+mj-lt"/>
              <a:buAutoNum type="arabicPeriod" startAt="9"/>
            </a:pPr>
            <a:endParaRPr lang="es-ES_tradnl" sz="1900" dirty="0" smtClean="0">
              <a:latin typeface="Helvetica" pitchFamily="34" charset="0"/>
              <a:cs typeface="Helvetica" pitchFamily="34" charset="0"/>
            </a:endParaRPr>
          </a:p>
          <a:p>
            <a:pPr marL="833438" indent="-255588">
              <a:buFont typeface="+mj-lt"/>
              <a:buAutoNum type="alphaUcPeriod"/>
            </a:pPr>
            <a:r>
              <a:rPr lang="es-ES_tradnl" sz="1600" dirty="0" smtClean="0">
                <a:latin typeface="Helvetica" pitchFamily="34" charset="0"/>
                <a:cs typeface="Helvetica" pitchFamily="34" charset="0"/>
              </a:rPr>
              <a:t>Las alas pueden ayudar a los insectos a esconderse.</a:t>
            </a:r>
          </a:p>
          <a:p>
            <a:pPr marL="833438" indent="-255588">
              <a:buFont typeface="+mj-lt"/>
              <a:buAutoNum type="alphaUcPeriod"/>
            </a:pPr>
            <a:endParaRPr lang="es-ES_tradnl" sz="1600" dirty="0" smtClean="0">
              <a:latin typeface="Helvetica" pitchFamily="34" charset="0"/>
              <a:cs typeface="Helvetica" pitchFamily="34" charset="0"/>
            </a:endParaRPr>
          </a:p>
          <a:p>
            <a:pPr marL="833438" indent="-255588">
              <a:buFont typeface="+mj-lt"/>
              <a:buAutoNum type="alphaUcPeriod"/>
            </a:pPr>
            <a:r>
              <a:rPr lang="es-ES_tradnl" sz="1600" dirty="0" smtClean="0">
                <a:latin typeface="Helvetica" pitchFamily="34" charset="0"/>
                <a:cs typeface="Helvetica" pitchFamily="34" charset="0"/>
              </a:rPr>
              <a:t>Las alas de algunos insectos tienen colores brillantes.</a:t>
            </a:r>
          </a:p>
          <a:p>
            <a:pPr marL="833438" indent="-255588">
              <a:buFont typeface="+mj-lt"/>
              <a:buAutoNum type="alphaUcPeriod"/>
            </a:pPr>
            <a:endParaRPr lang="es-ES_tradnl" sz="1600" dirty="0" smtClean="0">
              <a:latin typeface="Helvetica" pitchFamily="34" charset="0"/>
              <a:cs typeface="Helvetica" pitchFamily="34" charset="0"/>
            </a:endParaRPr>
          </a:p>
          <a:p>
            <a:pPr marL="833438" indent="-255588">
              <a:buFont typeface="+mj-lt"/>
              <a:buAutoNum type="alphaUcPeriod"/>
            </a:pPr>
            <a:r>
              <a:rPr lang="es-ES_tradnl" sz="1600" dirty="0" smtClean="0">
                <a:latin typeface="Helvetica" pitchFamily="34" charset="0"/>
                <a:cs typeface="Helvetica" pitchFamily="34" charset="0"/>
              </a:rPr>
              <a:t>Algunos insectos descansan en árboles.</a:t>
            </a:r>
          </a:p>
          <a:p>
            <a:pPr marL="833438" indent="-255588"/>
            <a:endParaRPr lang="es-ES_tradnl" sz="1600" dirty="0" smtClean="0">
              <a:latin typeface="Helvetica" pitchFamily="34" charset="0"/>
              <a:cs typeface="Helvetica" pitchFamily="34" charset="0"/>
            </a:endParaRPr>
          </a:p>
          <a:p>
            <a:pPr marL="833438" indent="-255588"/>
            <a:r>
              <a:rPr lang="es-ES_tradnl" sz="1600" dirty="0" smtClean="0">
                <a:latin typeface="Helvetica" pitchFamily="34" charset="0"/>
                <a:cs typeface="Helvetica" pitchFamily="34" charset="0"/>
              </a:rPr>
              <a:t>D. Las alas de algunos insectos tienen colores y diseños que hacen que sea difícil ver </a:t>
            </a:r>
            <a:r>
              <a:rPr lang="es-ES_tradnl" sz="1600" dirty="0">
                <a:latin typeface="Helvetica" pitchFamily="34" charset="0"/>
                <a:cs typeface="Helvetica" pitchFamily="34" charset="0"/>
              </a:rPr>
              <a:t>a</a:t>
            </a:r>
            <a:r>
              <a:rPr lang="es-ES_tradnl" sz="1600" dirty="0" smtClean="0">
                <a:latin typeface="Helvetica" pitchFamily="34" charset="0"/>
                <a:cs typeface="Helvetica" pitchFamily="34" charset="0"/>
              </a:rPr>
              <a:t>l insecto. </a:t>
            </a:r>
            <a:endParaRPr lang="en-US" sz="16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cxnSp>
        <p:nvCxnSpPr>
          <p:cNvPr id="10" name="Straight Connector 9"/>
          <p:cNvCxnSpPr/>
          <p:nvPr/>
        </p:nvCxnSpPr>
        <p:spPr>
          <a:xfrm>
            <a:off x="410116" y="4630057"/>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485775" y="5090429"/>
            <a:ext cx="7000875" cy="2672811"/>
          </a:xfrm>
          <a:prstGeom prst="rect">
            <a:avLst/>
          </a:prstGeom>
        </p:spPr>
        <p:txBody>
          <a:bodyPr wrap="square" lIns="101881" tIns="50941" rIns="101881" bIns="50941">
            <a:spAutoFit/>
          </a:bodyPr>
          <a:lstStyle/>
          <a:p>
            <a:pPr marL="625475" indent="-625475"/>
            <a:r>
              <a:rPr lang="en-US" sz="1800" b="1" dirty="0" smtClean="0">
                <a:latin typeface="Helvetica" pitchFamily="34" charset="0"/>
                <a:cs typeface="Helvetica" pitchFamily="34" charset="0"/>
              </a:rPr>
              <a:t>14.  </a:t>
            </a:r>
            <a:r>
              <a:rPr lang="es-ES_tradnl" sz="1800" b="1" dirty="0" smtClean="0">
                <a:latin typeface="Helvetica" pitchFamily="34" charset="0"/>
                <a:cs typeface="Helvetica" pitchFamily="34" charset="0"/>
              </a:rPr>
              <a:t>¿Qué podría pasar si un pájaro se come a una mariposa monarca? </a:t>
            </a:r>
            <a:r>
              <a:rPr lang="es-ES_tradnl" sz="1100" i="1" dirty="0" smtClean="0">
                <a:latin typeface="Helvetica" pitchFamily="34" charset="0"/>
                <a:cs typeface="Helvetica" pitchFamily="34" charset="0"/>
              </a:rPr>
              <a:t>RI.3.3</a:t>
            </a:r>
          </a:p>
          <a:p>
            <a:pPr marL="361417" indent="-361417">
              <a:buFont typeface="+mj-lt"/>
              <a:buAutoNum type="arabicPeriod" startAt="9"/>
            </a:pPr>
            <a:endParaRPr lang="es-ES_tradnl" sz="1900" dirty="0" smtClean="0">
              <a:latin typeface="Helvetica" pitchFamily="34" charset="0"/>
              <a:cs typeface="Helvetica" pitchFamily="34" charset="0"/>
            </a:endParaRPr>
          </a:p>
          <a:p>
            <a:pPr marL="833438" indent="-255588">
              <a:buFont typeface="+mj-lt"/>
              <a:buAutoNum type="alphaUcPeriod"/>
            </a:pPr>
            <a:r>
              <a:rPr lang="es-ES_tradnl" sz="1600" dirty="0" smtClean="0">
                <a:latin typeface="Helvetica" pitchFamily="34" charset="0"/>
                <a:cs typeface="Helvetica" pitchFamily="34" charset="0"/>
              </a:rPr>
              <a:t>El pájaro </a:t>
            </a:r>
            <a:r>
              <a:rPr lang="es-ES_tradnl" sz="1600" dirty="0" smtClean="0">
                <a:solidFill>
                  <a:srgbClr val="000000"/>
                </a:solidFill>
                <a:latin typeface="Helvetica" pitchFamily="34" charset="0"/>
                <a:cs typeface="Helvetica" pitchFamily="34" charset="0"/>
              </a:rPr>
              <a:t>se volvería </a:t>
            </a:r>
            <a:r>
              <a:rPr lang="es-ES_tradnl" sz="1600" dirty="0" smtClean="0">
                <a:latin typeface="Helvetica" pitchFamily="34" charset="0"/>
                <a:cs typeface="Helvetica" pitchFamily="34" charset="0"/>
              </a:rPr>
              <a:t>negro y naranja.</a:t>
            </a:r>
          </a:p>
          <a:p>
            <a:pPr marL="833438" indent="-255588"/>
            <a:endParaRPr lang="es-ES_tradnl" sz="1600" dirty="0" smtClean="0">
              <a:latin typeface="Helvetica" pitchFamily="34" charset="0"/>
              <a:cs typeface="Helvetica" pitchFamily="34" charset="0"/>
            </a:endParaRPr>
          </a:p>
          <a:p>
            <a:pPr marL="833438" indent="-255588"/>
            <a:r>
              <a:rPr lang="es-ES_tradnl" sz="1600" dirty="0" smtClean="0">
                <a:latin typeface="Helvetica" pitchFamily="34" charset="0"/>
                <a:cs typeface="Helvetica" pitchFamily="34" charset="0"/>
              </a:rPr>
              <a:t>B. El pájaro no comería una mariposa monarca de nuevo. </a:t>
            </a:r>
          </a:p>
          <a:p>
            <a:pPr marL="833438" indent="-255588"/>
            <a:endParaRPr lang="es-ES_tradnl" sz="1600" dirty="0" smtClean="0">
              <a:solidFill>
                <a:srgbClr val="FF0000"/>
              </a:solidFill>
              <a:latin typeface="Helvetica" pitchFamily="34" charset="0"/>
              <a:cs typeface="Helvetica" pitchFamily="34" charset="0"/>
            </a:endParaRPr>
          </a:p>
          <a:p>
            <a:pPr marL="833438" indent="-255588"/>
            <a:r>
              <a:rPr lang="es-ES_tradnl" sz="1600" dirty="0" smtClean="0">
                <a:latin typeface="Helvetica" pitchFamily="34" charset="0"/>
                <a:cs typeface="Helvetica" pitchFamily="34" charset="0"/>
              </a:rPr>
              <a:t>C. El pájaro se atragantaría con las alas. </a:t>
            </a:r>
          </a:p>
          <a:p>
            <a:pPr marL="833438" indent="-255588">
              <a:buFont typeface="+mj-lt"/>
              <a:buAutoNum type="alphaUcPeriod"/>
            </a:pPr>
            <a:endParaRPr lang="es-ES_tradnl" sz="1600" dirty="0" smtClean="0">
              <a:solidFill>
                <a:srgbClr val="FF0000"/>
              </a:solidFill>
              <a:latin typeface="Helvetica" pitchFamily="34" charset="0"/>
              <a:cs typeface="Helvetica" pitchFamily="34" charset="0"/>
            </a:endParaRPr>
          </a:p>
          <a:p>
            <a:pPr marL="833438" indent="-255588">
              <a:buAutoNum type="alphaUcPeriod" startAt="4"/>
            </a:pPr>
            <a:r>
              <a:rPr lang="es-ES_tradnl" sz="1600" dirty="0" smtClean="0">
                <a:latin typeface="Helvetica" pitchFamily="34" charset="0"/>
                <a:cs typeface="Helvetica" pitchFamily="34" charset="0"/>
              </a:rPr>
              <a:t>El pájaro se moriría.</a:t>
            </a:r>
            <a:endParaRPr lang="es-ES_tradnl" sz="1600" dirty="0">
              <a:latin typeface="Helvetica" pitchFamily="34" charset="0"/>
              <a:cs typeface="Helvetica"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23755365"/>
              </p:ext>
            </p:extLst>
          </p:nvPr>
        </p:nvGraphicFramePr>
        <p:xfrm>
          <a:off x="5334000" y="3785035"/>
          <a:ext cx="1447800" cy="634565"/>
        </p:xfrm>
        <a:graphic>
          <a:graphicData uri="http://schemas.openxmlformats.org/drawingml/2006/table">
            <a:tbl>
              <a:tblPr firstRow="1" firstCol="1" bandRow="1">
                <a:effectLst/>
                <a:tableStyleId>{5C22544A-7EE6-4342-B048-85BDC9FD1C3A}</a:tableStyleId>
              </a:tblPr>
              <a:tblGrid>
                <a:gridCol w="1447800"/>
              </a:tblGrid>
              <a:tr h="146885">
                <a:tc>
                  <a:txBody>
                    <a:bodyPr/>
                    <a:lstStyle/>
                    <a:p>
                      <a:pPr marL="0" marR="0" algn="ctr">
                        <a:lnSpc>
                          <a:spcPct val="115000"/>
                        </a:lnSpc>
                        <a:spcBef>
                          <a:spcPts val="0"/>
                        </a:spcBef>
                        <a:spcAft>
                          <a:spcPts val="0"/>
                        </a:spcAft>
                      </a:pPr>
                      <a:r>
                        <a:rPr lang="en-US" sz="800" b="1" i="1" dirty="0" err="1" smtClean="0">
                          <a:solidFill>
                            <a:schemeClr val="tx1"/>
                          </a:solidFill>
                          <a:effectLst/>
                        </a:rPr>
                        <a:t>Hacia</a:t>
                      </a:r>
                      <a:r>
                        <a:rPr lang="en-US" sz="800" b="1" i="1" dirty="0" smtClean="0">
                          <a:solidFill>
                            <a:schemeClr val="tx1"/>
                          </a:solidFill>
                          <a:effectLst/>
                        </a:rPr>
                        <a:t> </a:t>
                      </a:r>
                      <a:r>
                        <a:rPr lang="en-US" sz="800" b="1" i="1" baseline="0" dirty="0" smtClean="0">
                          <a:solidFill>
                            <a:schemeClr val="tx1"/>
                          </a:solidFill>
                          <a:effectLst/>
                        </a:rPr>
                        <a:t>RI.</a:t>
                      </a:r>
                      <a:r>
                        <a:rPr lang="en-US" sz="800" b="1" i="1" dirty="0" smtClean="0">
                          <a:solidFill>
                            <a:schemeClr val="tx1"/>
                          </a:solidFill>
                          <a:effectLst/>
                        </a:rPr>
                        <a:t>3.3   DOK </a:t>
                      </a:r>
                      <a:r>
                        <a:rPr lang="en-US" sz="800" b="1" i="1" dirty="0">
                          <a:solidFill>
                            <a:schemeClr val="tx1"/>
                          </a:solidFill>
                          <a:effectLst/>
                        </a:rPr>
                        <a:t>1 - Cf</a:t>
                      </a:r>
                      <a:endParaRPr lang="en-US" sz="800" b="1" i="1" dirty="0">
                        <a:solidFill>
                          <a:schemeClr val="tx1"/>
                        </a:solidFill>
                        <a:effectLst/>
                        <a:latin typeface="Calibri"/>
                        <a:ea typeface="Calibri"/>
                        <a:cs typeface="Times New Roman"/>
                      </a:endParaRPr>
                    </a:p>
                  </a:txBody>
                  <a:tcPr marL="33695" marR="336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478590">
                <a:tc>
                  <a:txBody>
                    <a:bodyPr/>
                    <a:lstStyle/>
                    <a:p>
                      <a:pPr marL="0" marR="0" algn="l">
                        <a:lnSpc>
                          <a:spcPct val="100000"/>
                        </a:lnSpc>
                        <a:spcBef>
                          <a:spcPts val="0"/>
                        </a:spcBef>
                        <a:spcAft>
                          <a:spcPts val="0"/>
                        </a:spcAft>
                      </a:pPr>
                      <a:r>
                        <a:rPr lang="es-ES_tradnl" sz="800" b="1" noProof="0" dirty="0" smtClean="0">
                          <a:solidFill>
                            <a:schemeClr val="tx1"/>
                          </a:solidFill>
                          <a:effectLst/>
                        </a:rPr>
                        <a:t>Describe cómo una serie de acontecimientos o ideas están relacionados al explicar </a:t>
                      </a:r>
                      <a:r>
                        <a:rPr lang="es-ES_tradnl" sz="800" b="1" i="1" noProof="0" dirty="0" smtClean="0">
                          <a:solidFill>
                            <a:schemeClr val="tx1"/>
                          </a:solidFill>
                          <a:effectLst/>
                        </a:rPr>
                        <a:t>quién, qué, cuándo,</a:t>
                      </a:r>
                      <a:r>
                        <a:rPr lang="es-ES_tradnl" sz="800" b="1" i="1" baseline="0" noProof="0" dirty="0" smtClean="0">
                          <a:solidFill>
                            <a:schemeClr val="tx1"/>
                          </a:solidFill>
                          <a:effectLst/>
                        </a:rPr>
                        <a:t> dónde o cómo.</a:t>
                      </a:r>
                      <a:endParaRPr lang="es-ES_tradnl" sz="800" b="1" i="1" noProof="0" dirty="0" smtClean="0">
                        <a:solidFill>
                          <a:schemeClr val="tx1"/>
                        </a:solidFill>
                        <a:effectLst/>
                      </a:endParaRPr>
                    </a:p>
                  </a:txBody>
                  <a:tcPr marL="33695" marR="336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80063819"/>
              </p:ext>
            </p:extLst>
          </p:nvPr>
        </p:nvGraphicFramePr>
        <p:xfrm>
          <a:off x="5334000" y="8229600"/>
          <a:ext cx="1926575" cy="455831"/>
        </p:xfrm>
        <a:graphic>
          <a:graphicData uri="http://schemas.openxmlformats.org/drawingml/2006/table">
            <a:tbl>
              <a:tblPr firstRow="1" firstCol="1" bandRow="1">
                <a:effectLst/>
                <a:tableStyleId>{5C22544A-7EE6-4342-B048-85BDC9FD1C3A}</a:tableStyleId>
              </a:tblPr>
              <a:tblGrid>
                <a:gridCol w="1926575"/>
              </a:tblGrid>
              <a:tr h="183606">
                <a:tc>
                  <a:txBody>
                    <a:bodyPr/>
                    <a:lstStyle/>
                    <a:p>
                      <a:pPr marL="0" marR="0" algn="ctr">
                        <a:lnSpc>
                          <a:spcPct val="115000"/>
                        </a:lnSpc>
                        <a:spcBef>
                          <a:spcPts val="0"/>
                        </a:spcBef>
                        <a:spcAft>
                          <a:spcPts val="0"/>
                        </a:spcAft>
                      </a:pPr>
                      <a:r>
                        <a:rPr lang="en-US" sz="800" b="1" i="1" dirty="0" err="1" smtClean="0">
                          <a:solidFill>
                            <a:schemeClr val="tx1"/>
                          </a:solidFill>
                          <a:effectLst/>
                        </a:rPr>
                        <a:t>Hacia</a:t>
                      </a:r>
                      <a:r>
                        <a:rPr lang="en-US" sz="800" b="1" i="1" dirty="0" smtClean="0">
                          <a:solidFill>
                            <a:schemeClr val="tx1"/>
                          </a:solidFill>
                          <a:effectLst/>
                        </a:rPr>
                        <a:t> RI.3.3  DOK 1</a:t>
                      </a:r>
                      <a:r>
                        <a:rPr lang="en-US" sz="800" b="1" i="1" baseline="0" dirty="0" smtClean="0">
                          <a:solidFill>
                            <a:schemeClr val="tx1"/>
                          </a:solidFill>
                          <a:effectLst/>
                        </a:rPr>
                        <a:t> </a:t>
                      </a:r>
                      <a:r>
                        <a:rPr lang="en-US" sz="800" b="1" i="1" dirty="0" smtClean="0">
                          <a:solidFill>
                            <a:schemeClr val="tx1"/>
                          </a:solidFill>
                          <a:effectLst/>
                        </a:rPr>
                        <a:t>Ch</a:t>
                      </a:r>
                      <a:endParaRPr lang="en-US" sz="800" b="1" i="1" dirty="0">
                        <a:solidFill>
                          <a:schemeClr val="tx1"/>
                        </a:solidFill>
                        <a:effectLst/>
                        <a:latin typeface="Calibri"/>
                        <a:ea typeface="Calibri"/>
                        <a:cs typeface="Times New Roman"/>
                      </a:endParaRPr>
                    </a:p>
                  </a:txBody>
                  <a:tcPr marL="33695" marR="336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197394">
                <a:tc>
                  <a:txBody>
                    <a:bodyPr/>
                    <a:lstStyle/>
                    <a:p>
                      <a:pPr marL="0" marR="0" algn="l">
                        <a:lnSpc>
                          <a:spcPct val="115000"/>
                        </a:lnSpc>
                        <a:spcBef>
                          <a:spcPts val="0"/>
                        </a:spcBef>
                        <a:spcAft>
                          <a:spcPts val="1200"/>
                        </a:spcAft>
                      </a:pPr>
                      <a:r>
                        <a:rPr lang="es-ES_tradnl" sz="800" b="1" noProof="0" dirty="0" smtClean="0">
                          <a:solidFill>
                            <a:schemeClr val="tx1"/>
                          </a:solidFill>
                          <a:effectLst/>
                        </a:rPr>
                        <a:t>Explica una causa y un efecto de un acontecimiento.</a:t>
                      </a:r>
                      <a:endParaRPr lang="es-ES_tradnl" sz="800" b="1" noProof="0" dirty="0">
                        <a:solidFill>
                          <a:schemeClr val="tx1"/>
                        </a:solidFill>
                        <a:effectLst/>
                      </a:endParaRPr>
                    </a:p>
                  </a:txBody>
                  <a:tcPr marL="33695" marR="336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grpSp>
        <p:nvGrpSpPr>
          <p:cNvPr id="21" name="Group 20"/>
          <p:cNvGrpSpPr/>
          <p:nvPr/>
        </p:nvGrpSpPr>
        <p:grpSpPr>
          <a:xfrm>
            <a:off x="753597" y="1661648"/>
            <a:ext cx="254662" cy="1658343"/>
            <a:chOff x="907388" y="1817913"/>
            <a:chExt cx="254662" cy="1658343"/>
          </a:xfrm>
        </p:grpSpPr>
        <p:sp>
          <p:nvSpPr>
            <p:cNvPr id="22" name="Shape 81"/>
            <p:cNvSpPr/>
            <p:nvPr/>
          </p:nvSpPr>
          <p:spPr>
            <a:xfrm>
              <a:off x="907388" y="1817913"/>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3" name="Shape 82"/>
            <p:cNvSpPr/>
            <p:nvPr/>
          </p:nvSpPr>
          <p:spPr>
            <a:xfrm>
              <a:off x="919158" y="2296884"/>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dirty="0"/>
            </a:p>
          </p:txBody>
        </p:sp>
        <p:sp>
          <p:nvSpPr>
            <p:cNvPr id="24" name="Shape 83"/>
            <p:cNvSpPr/>
            <p:nvPr/>
          </p:nvSpPr>
          <p:spPr>
            <a:xfrm>
              <a:off x="919158" y="2769590"/>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5" name="Shape 84"/>
            <p:cNvSpPr/>
            <p:nvPr/>
          </p:nvSpPr>
          <p:spPr>
            <a:xfrm>
              <a:off x="919158" y="3236769"/>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grpSp>
      <p:grpSp>
        <p:nvGrpSpPr>
          <p:cNvPr id="26" name="Group 25"/>
          <p:cNvGrpSpPr/>
          <p:nvPr/>
        </p:nvGrpSpPr>
        <p:grpSpPr>
          <a:xfrm>
            <a:off x="747712" y="6019800"/>
            <a:ext cx="254662" cy="1613760"/>
            <a:chOff x="901503" y="1593828"/>
            <a:chExt cx="254662" cy="1613760"/>
          </a:xfrm>
        </p:grpSpPr>
        <p:sp>
          <p:nvSpPr>
            <p:cNvPr id="27" name="Shape 81"/>
            <p:cNvSpPr/>
            <p:nvPr/>
          </p:nvSpPr>
          <p:spPr>
            <a:xfrm>
              <a:off x="913273" y="1593828"/>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8" name="Shape 82"/>
            <p:cNvSpPr/>
            <p:nvPr/>
          </p:nvSpPr>
          <p:spPr>
            <a:xfrm>
              <a:off x="913273" y="2037469"/>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dirty="0"/>
            </a:p>
          </p:txBody>
        </p:sp>
        <p:sp>
          <p:nvSpPr>
            <p:cNvPr id="29" name="Shape 83"/>
            <p:cNvSpPr/>
            <p:nvPr/>
          </p:nvSpPr>
          <p:spPr>
            <a:xfrm>
              <a:off x="913273" y="2502785"/>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30" name="Shape 84"/>
            <p:cNvSpPr/>
            <p:nvPr/>
          </p:nvSpPr>
          <p:spPr>
            <a:xfrm>
              <a:off x="901503" y="2968101"/>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grpSp>
    </p:spTree>
    <p:extLst>
      <p:ext uri="{BB962C8B-B14F-4D97-AF65-F5344CB8AC3E}">
        <p14:creationId xmlns:p14="http://schemas.microsoft.com/office/powerpoint/2010/main" val="1454268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cxnSp>
        <p:nvCxnSpPr>
          <p:cNvPr id="10" name="Straight Connector 9"/>
          <p:cNvCxnSpPr/>
          <p:nvPr/>
        </p:nvCxnSpPr>
        <p:spPr>
          <a:xfrm>
            <a:off x="533400" y="5486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15" name="Table 14"/>
          <p:cNvGraphicFramePr>
            <a:graphicFrameLocks noGrp="1"/>
          </p:cNvGraphicFramePr>
          <p:nvPr>
            <p:extLst>
              <p:ext uri="{D42A27DB-BD31-4B8C-83A1-F6EECF244321}">
                <p14:modId xmlns:p14="http://schemas.microsoft.com/office/powerpoint/2010/main" val="2843460156"/>
              </p:ext>
            </p:extLst>
          </p:nvPr>
        </p:nvGraphicFramePr>
        <p:xfrm>
          <a:off x="242887" y="391335"/>
          <a:ext cx="7043738" cy="4425198"/>
        </p:xfrm>
        <a:graphic>
          <a:graphicData uri="http://schemas.openxmlformats.org/drawingml/2006/table">
            <a:tbl>
              <a:tblPr firstRow="1" bandRow="1">
                <a:tableStyleId>{5940675A-B579-460E-94D1-54222C63F5DA}</a:tableStyleId>
              </a:tblPr>
              <a:tblGrid>
                <a:gridCol w="7043738"/>
              </a:tblGrid>
              <a:tr h="1132665">
                <a:tc>
                  <a:txBody>
                    <a:bodyPr/>
                    <a:lstStyle/>
                    <a:p>
                      <a:pPr marL="457200" indent="-457200">
                        <a:buNone/>
                      </a:pPr>
                      <a:r>
                        <a:rPr lang="en-US" sz="1900" b="1" dirty="0" smtClean="0"/>
                        <a:t>15.   </a:t>
                      </a:r>
                      <a:r>
                        <a:rPr lang="es-ES_tradnl" sz="1900" b="1" noProof="0" dirty="0" smtClean="0"/>
                        <a:t>¿</a:t>
                      </a:r>
                      <a:r>
                        <a:rPr lang="en-US" sz="1900" b="1" noProof="0" dirty="0" err="1" smtClean="0"/>
                        <a:t>Por</a:t>
                      </a:r>
                      <a:r>
                        <a:rPr lang="en-US" sz="1900" b="1" noProof="0" dirty="0" smtClean="0"/>
                        <a:t> </a:t>
                      </a:r>
                      <a:r>
                        <a:rPr lang="en-US" sz="1900" b="1" noProof="0" dirty="0" err="1" smtClean="0"/>
                        <a:t>qué</a:t>
                      </a:r>
                      <a:r>
                        <a:rPr lang="es-ES_tradnl" sz="1900" b="1" noProof="0" dirty="0" smtClean="0"/>
                        <a:t> el título</a:t>
                      </a:r>
                      <a:r>
                        <a:rPr lang="es-ES_tradnl" sz="1900" b="1" baseline="0" noProof="0" dirty="0" smtClean="0"/>
                        <a:t> </a:t>
                      </a:r>
                      <a:r>
                        <a:rPr lang="es-ES_tradnl" sz="1900" b="1" i="1" u="sng" baseline="0" noProof="0" dirty="0" smtClean="0"/>
                        <a:t>Lo que hacen las alas</a:t>
                      </a:r>
                      <a:r>
                        <a:rPr lang="es-ES_tradnl" sz="1900" b="1" i="1" noProof="0" dirty="0" smtClean="0">
                          <a:ea typeface="Times New Roman"/>
                          <a:cs typeface="Arial,BoldItalic"/>
                        </a:rPr>
                        <a:t> es un</a:t>
                      </a:r>
                      <a:r>
                        <a:rPr lang="es-ES_tradnl" sz="1900" b="1" i="1" baseline="0" noProof="0" dirty="0" smtClean="0">
                          <a:ea typeface="Times New Roman"/>
                          <a:cs typeface="Arial,BoldItalic"/>
                        </a:rPr>
                        <a:t> buen título para este texto</a:t>
                      </a:r>
                      <a:r>
                        <a:rPr lang="es-ES_tradnl" sz="1900" b="1" noProof="0" dirty="0" smtClean="0">
                          <a:ea typeface="Times New Roman"/>
                          <a:cs typeface="Arial,BoldItalic"/>
                        </a:rPr>
                        <a:t>?  Apoya tu</a:t>
                      </a:r>
                      <a:r>
                        <a:rPr lang="es-ES_tradnl" sz="1900" b="1" baseline="0" noProof="0" dirty="0" smtClean="0">
                          <a:ea typeface="Times New Roman"/>
                          <a:cs typeface="Arial,BoldItalic"/>
                        </a:rPr>
                        <a:t> respuesta con detalles del texto</a:t>
                      </a:r>
                      <a:r>
                        <a:rPr lang="es-ES_tradnl" sz="1900" b="1" noProof="0" dirty="0" smtClean="0">
                          <a:ea typeface="Times New Roman"/>
                          <a:cs typeface="Arial,BoldItalic"/>
                        </a:rPr>
                        <a:t>.</a:t>
                      </a:r>
                      <a:r>
                        <a:rPr lang="es-ES_tradnl" sz="1900" b="1" i="1" noProof="0" dirty="0" smtClean="0">
                          <a:ea typeface="Times New Roman"/>
                          <a:cs typeface="Arial,BoldItalic"/>
                        </a:rPr>
                        <a:t> </a:t>
                      </a:r>
                      <a:r>
                        <a:rPr lang="es-ES_tradnl" sz="1500" b="1" noProof="0" dirty="0" smtClean="0">
                          <a:solidFill>
                            <a:schemeClr val="tx1"/>
                          </a:solidFill>
                        </a:rPr>
                        <a:t>                                                                                          </a:t>
                      </a:r>
                    </a:p>
                    <a:p>
                      <a:pPr marL="457200" indent="-457200">
                        <a:buNone/>
                      </a:pPr>
                      <a:r>
                        <a:rPr lang="es-ES_tradnl" sz="1200" b="0" i="1" noProof="0" dirty="0" smtClean="0">
                          <a:solidFill>
                            <a:schemeClr val="tx1"/>
                          </a:solidFill>
                        </a:rPr>
                        <a:t>                                                                                                                       (Maestro</a:t>
                      </a:r>
                      <a:r>
                        <a:rPr lang="es-ES_tradnl" sz="1200" b="0" i="1" baseline="0" noProof="0" dirty="0" smtClean="0">
                          <a:solidFill>
                            <a:schemeClr val="tx1"/>
                          </a:solidFill>
                        </a:rPr>
                        <a:t> solamente</a:t>
                      </a:r>
                      <a:r>
                        <a:rPr lang="es-ES_tradnl" sz="1200" b="0" i="1" noProof="0" dirty="0" smtClean="0">
                          <a:solidFill>
                            <a:schemeClr val="tx1"/>
                          </a:solidFill>
                        </a:rPr>
                        <a:t>) Puntaje</a:t>
                      </a:r>
                      <a:r>
                        <a:rPr lang="es-ES_tradnl" sz="1200" b="0" i="1" baseline="0" noProof="0" dirty="0" smtClean="0">
                          <a:solidFill>
                            <a:schemeClr val="tx1"/>
                          </a:solidFill>
                        </a:rPr>
                        <a:t> final</a:t>
                      </a:r>
                      <a:r>
                        <a:rPr lang="es-ES_tradnl" sz="1200" b="0" i="1" noProof="0" dirty="0" smtClean="0">
                          <a:solidFill>
                            <a:schemeClr val="tx1"/>
                          </a:solidFill>
                        </a:rPr>
                        <a:t>_____/2</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3">
                <a:tc>
                  <a:txBody>
                    <a:bodyPr/>
                    <a:lstStyle/>
                    <a:p>
                      <a:r>
                        <a:rPr lang="en-US" sz="1900" dirty="0" smtClean="0">
                          <a:solidFill>
                            <a:schemeClr val="tx1"/>
                          </a:solidFill>
                        </a:rPr>
                        <a:t> </a:t>
                      </a:r>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769937432"/>
              </p:ext>
            </p:extLst>
          </p:nvPr>
        </p:nvGraphicFramePr>
        <p:xfrm>
          <a:off x="304800" y="5562600"/>
          <a:ext cx="7043738" cy="3696594"/>
        </p:xfrm>
        <a:graphic>
          <a:graphicData uri="http://schemas.openxmlformats.org/drawingml/2006/table">
            <a:tbl>
              <a:tblPr firstRow="1" bandRow="1">
                <a:tableStyleId>{5940675A-B579-460E-94D1-54222C63F5DA}</a:tableStyleId>
              </a:tblPr>
              <a:tblGrid>
                <a:gridCol w="7043738"/>
              </a:tblGrid>
              <a:tr h="642257">
                <a:tc>
                  <a:txBody>
                    <a:bodyPr/>
                    <a:lstStyle/>
                    <a:p>
                      <a:pPr marL="349250" indent="-349250">
                        <a:buNone/>
                      </a:pPr>
                      <a:r>
                        <a:rPr lang="en-US" sz="1900" b="1" dirty="0" smtClean="0"/>
                        <a:t>16. </a:t>
                      </a:r>
                      <a:r>
                        <a:rPr lang="es-ES_tradnl" sz="1600" b="1" baseline="0" noProof="0" dirty="0" smtClean="0">
                          <a:latin typeface="Helvetica" panose="020B0604020202020204" pitchFamily="34" charset="0"/>
                          <a:cs typeface="Helvetica" panose="020B0604020202020204" pitchFamily="34" charset="0"/>
                        </a:rPr>
                        <a:t>Según el texto </a:t>
                      </a:r>
                      <a:r>
                        <a:rPr lang="es-ES_tradnl" sz="1600" b="1" i="1" u="sng" baseline="0" noProof="0" dirty="0" smtClean="0">
                          <a:latin typeface="Helvetica" panose="020B0604020202020204" pitchFamily="34" charset="0"/>
                          <a:cs typeface="Helvetica" panose="020B0604020202020204" pitchFamily="34" charset="0"/>
                        </a:rPr>
                        <a:t>Lo que hacen las alas</a:t>
                      </a:r>
                      <a:r>
                        <a:rPr lang="es-ES_tradnl" sz="1600" b="1" baseline="0" noProof="0" dirty="0" smtClean="0">
                          <a:latin typeface="Helvetica" panose="020B0604020202020204" pitchFamily="34" charset="0"/>
                          <a:cs typeface="Helvetica" panose="020B0604020202020204" pitchFamily="34" charset="0"/>
                        </a:rPr>
                        <a:t>, ¿</a:t>
                      </a:r>
                      <a:r>
                        <a:rPr lang="en-US" sz="1600" b="1" baseline="0" noProof="0" dirty="0" err="1" smtClean="0">
                          <a:latin typeface="Helvetica" panose="020B0604020202020204" pitchFamily="34" charset="0"/>
                          <a:cs typeface="Helvetica" panose="020B0604020202020204" pitchFamily="34" charset="0"/>
                        </a:rPr>
                        <a:t>por</a:t>
                      </a:r>
                      <a:r>
                        <a:rPr lang="en-US" sz="1600" b="1" baseline="0" noProof="0" dirty="0" smtClean="0">
                          <a:latin typeface="Helvetica" panose="020B0604020202020204" pitchFamily="34" charset="0"/>
                          <a:cs typeface="Helvetica" panose="020B0604020202020204" pitchFamily="34" charset="0"/>
                        </a:rPr>
                        <a:t> </a:t>
                      </a:r>
                      <a:r>
                        <a:rPr lang="en-US" sz="1600" b="1" baseline="0" noProof="0" dirty="0" err="1" smtClean="0">
                          <a:latin typeface="Helvetica" panose="020B0604020202020204" pitchFamily="34" charset="0"/>
                          <a:cs typeface="Helvetica" panose="020B0604020202020204" pitchFamily="34" charset="0"/>
                        </a:rPr>
                        <a:t>qué</a:t>
                      </a:r>
                      <a:r>
                        <a:rPr lang="es-ES_tradnl" sz="1600" b="1" baseline="0" noProof="0" dirty="0" smtClean="0">
                          <a:latin typeface="Helvetica" panose="020B0604020202020204" pitchFamily="34" charset="0"/>
                          <a:cs typeface="Helvetica" panose="020B0604020202020204" pitchFamily="34" charset="0"/>
                        </a:rPr>
                        <a:t> algunos insectos podrían actuar de una manera diferente a otros insectos?</a:t>
                      </a:r>
                      <a:r>
                        <a:rPr lang="es-ES_tradnl" sz="1500" b="1" noProof="0" dirty="0" smtClean="0">
                          <a:solidFill>
                            <a:schemeClr val="tx1"/>
                          </a:solidFill>
                        </a:rPr>
                        <a:t>                                                                                      </a:t>
                      </a:r>
                    </a:p>
                    <a:p>
                      <a:pPr marL="457200" indent="-457200">
                        <a:buNone/>
                      </a:pPr>
                      <a:r>
                        <a:rPr lang="es-ES_tradnl" sz="1200" b="0" noProof="0" dirty="0" smtClean="0">
                          <a:solidFill>
                            <a:schemeClr val="tx1"/>
                          </a:solidFill>
                        </a:rPr>
                        <a:t>                                                                                                                       </a:t>
                      </a:r>
                      <a:r>
                        <a:rPr lang="es-ES_tradnl" sz="1200" b="0" i="1" noProof="0" dirty="0" smtClean="0">
                          <a:solidFill>
                            <a:schemeClr val="tx1"/>
                          </a:solidFill>
                        </a:rPr>
                        <a:t>(Maestro</a:t>
                      </a:r>
                      <a:r>
                        <a:rPr lang="es-ES_tradnl" sz="1200" b="0" i="1" baseline="0" noProof="0" dirty="0" smtClean="0">
                          <a:solidFill>
                            <a:schemeClr val="tx1"/>
                          </a:solidFill>
                        </a:rPr>
                        <a:t> solamente</a:t>
                      </a:r>
                      <a:r>
                        <a:rPr lang="es-ES_tradnl" sz="1200" b="0" i="1" noProof="0" dirty="0" smtClean="0">
                          <a:solidFill>
                            <a:schemeClr val="tx1"/>
                          </a:solidFill>
                        </a:rPr>
                        <a:t>) Puntaje</a:t>
                      </a:r>
                      <a:r>
                        <a:rPr lang="es-ES_tradnl" sz="1200" b="0" i="1" baseline="0" noProof="0" dirty="0" smtClean="0">
                          <a:solidFill>
                            <a:schemeClr val="tx1"/>
                          </a:solidFill>
                        </a:rPr>
                        <a:t> final</a:t>
                      </a:r>
                      <a:r>
                        <a:rPr lang="es-ES_tradnl" sz="1200" b="0" i="1" noProof="0" dirty="0" smtClean="0">
                          <a:solidFill>
                            <a:schemeClr val="tx1"/>
                          </a:solidFill>
                        </a:rPr>
                        <a:t>_____/3</a:t>
                      </a:r>
                      <a:endParaRPr lang="es-ES_tradnl" sz="1200" b="0" noProof="0" dirty="0" smtClean="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3">
                <a:tc>
                  <a:txBody>
                    <a:bodyPr/>
                    <a:lstStyle/>
                    <a:p>
                      <a:r>
                        <a:rPr lang="en-US" sz="1900" dirty="0" smtClean="0">
                          <a:solidFill>
                            <a:schemeClr val="tx1"/>
                          </a:solidFill>
                        </a:rPr>
                        <a:t> </a:t>
                      </a:r>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643790324"/>
              </p:ext>
            </p:extLst>
          </p:nvPr>
        </p:nvGraphicFramePr>
        <p:xfrm>
          <a:off x="304800" y="4876800"/>
          <a:ext cx="2286000" cy="477253"/>
        </p:xfrm>
        <a:graphic>
          <a:graphicData uri="http://schemas.openxmlformats.org/drawingml/2006/table">
            <a:tbl>
              <a:tblPr firstRow="1" firstCol="1" bandRow="1">
                <a:effectLst/>
                <a:tableStyleId>{5C22544A-7EE6-4342-B048-85BDC9FD1C3A}</a:tableStyleId>
              </a:tblPr>
              <a:tblGrid>
                <a:gridCol w="2286000"/>
              </a:tblGrid>
              <a:tr h="179414">
                <a:tc>
                  <a:txBody>
                    <a:bodyPr/>
                    <a:lstStyle/>
                    <a:p>
                      <a:pPr marL="0" marR="0" algn="ctr">
                        <a:lnSpc>
                          <a:spcPct val="100000"/>
                        </a:lnSpc>
                        <a:spcBef>
                          <a:spcPts val="0"/>
                        </a:spcBef>
                        <a:spcAft>
                          <a:spcPts val="0"/>
                        </a:spcAft>
                      </a:pPr>
                      <a:r>
                        <a:rPr lang="en-US" sz="800" b="1" i="1" dirty="0" err="1" smtClean="0">
                          <a:solidFill>
                            <a:schemeClr val="tx1"/>
                          </a:solidFill>
                          <a:effectLst/>
                        </a:rPr>
                        <a:t>Hacia</a:t>
                      </a:r>
                      <a:r>
                        <a:rPr lang="en-US" sz="800" b="1" i="1" dirty="0" smtClean="0">
                          <a:solidFill>
                            <a:schemeClr val="tx1"/>
                          </a:solidFill>
                          <a:effectLst/>
                        </a:rPr>
                        <a:t> R1 3.2 DOK </a:t>
                      </a:r>
                      <a:r>
                        <a:rPr lang="en-US" sz="800" b="1" i="1" dirty="0">
                          <a:solidFill>
                            <a:schemeClr val="tx1"/>
                          </a:solidFill>
                          <a:effectLst/>
                        </a:rPr>
                        <a:t>2 - Cl</a:t>
                      </a:r>
                      <a:endParaRPr lang="en-US" sz="800" b="1" i="1" dirty="0">
                        <a:solidFill>
                          <a:schemeClr val="tx1"/>
                        </a:solidFill>
                        <a:effectLst/>
                        <a:latin typeface="Calibri"/>
                        <a:ea typeface="Calibri"/>
                        <a:cs typeface="Times New Roman"/>
                      </a:endParaRPr>
                    </a:p>
                  </a:txBody>
                  <a:tcPr marL="34106" marR="341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297839">
                <a:tc>
                  <a:txBody>
                    <a:bodyPr/>
                    <a:lstStyle/>
                    <a:p>
                      <a:pPr marL="0" marR="0" algn="l">
                        <a:lnSpc>
                          <a:spcPct val="100000"/>
                        </a:lnSpc>
                        <a:spcBef>
                          <a:spcPts val="0"/>
                        </a:spcBef>
                        <a:spcAft>
                          <a:spcPts val="0"/>
                        </a:spcAft>
                      </a:pPr>
                      <a:r>
                        <a:rPr lang="es-419" sz="800" b="1" noProof="0" dirty="0" smtClean="0">
                          <a:solidFill>
                            <a:schemeClr val="tx1"/>
                          </a:solidFill>
                          <a:effectLst/>
                        </a:rPr>
                        <a:t>Localiza información (detalles clave) que apoye una idea principal en un texto informativo.</a:t>
                      </a:r>
                    </a:p>
                  </a:txBody>
                  <a:tcPr marL="34106" marR="341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6024297"/>
              </p:ext>
            </p:extLst>
          </p:nvPr>
        </p:nvGraphicFramePr>
        <p:xfrm>
          <a:off x="304800" y="9364491"/>
          <a:ext cx="2133600" cy="457200"/>
        </p:xfrm>
        <a:graphic>
          <a:graphicData uri="http://schemas.openxmlformats.org/drawingml/2006/table">
            <a:tbl>
              <a:tblPr firstRow="1" firstCol="1" bandRow="1">
                <a:effectLst/>
                <a:tableStyleId>{5C22544A-7EE6-4342-B048-85BDC9FD1C3A}</a:tableStyleId>
              </a:tblPr>
              <a:tblGrid>
                <a:gridCol w="2133600"/>
              </a:tblGrid>
              <a:tr h="146885">
                <a:tc>
                  <a:txBody>
                    <a:bodyPr/>
                    <a:lstStyle/>
                    <a:p>
                      <a:pPr marL="0" marR="0" algn="ctr">
                        <a:lnSpc>
                          <a:spcPct val="115000"/>
                        </a:lnSpc>
                        <a:spcBef>
                          <a:spcPts val="0"/>
                        </a:spcBef>
                        <a:spcAft>
                          <a:spcPts val="0"/>
                        </a:spcAft>
                      </a:pPr>
                      <a:r>
                        <a:rPr lang="en-US" sz="800" b="1" i="1" dirty="0" err="1" smtClean="0">
                          <a:solidFill>
                            <a:schemeClr val="tx1"/>
                          </a:solidFill>
                          <a:effectLst/>
                        </a:rPr>
                        <a:t>Hacia</a:t>
                      </a:r>
                      <a:r>
                        <a:rPr lang="en-US" sz="800" b="1" i="1" dirty="0" smtClean="0">
                          <a:solidFill>
                            <a:schemeClr val="tx1"/>
                          </a:solidFill>
                          <a:effectLst/>
                        </a:rPr>
                        <a:t> R1 3.3   DOK </a:t>
                      </a:r>
                      <a:r>
                        <a:rPr lang="en-US" sz="800" b="1" i="1" dirty="0" smtClean="0">
                          <a:solidFill>
                            <a:schemeClr val="tx1"/>
                          </a:solidFill>
                          <a:effectLst/>
                        </a:rPr>
                        <a:t>2 </a:t>
                      </a:r>
                      <a:r>
                        <a:rPr lang="en-US" sz="800" b="1" i="1" dirty="0" err="1" smtClean="0">
                          <a:solidFill>
                            <a:schemeClr val="tx1"/>
                          </a:solidFill>
                          <a:effectLst/>
                        </a:rPr>
                        <a:t>Ch</a:t>
                      </a:r>
                      <a:endParaRPr lang="en-US" sz="800" b="1" i="1" dirty="0">
                        <a:solidFill>
                          <a:schemeClr val="tx1"/>
                        </a:solidFill>
                        <a:effectLst/>
                        <a:latin typeface="Calibri"/>
                        <a:ea typeface="Calibri"/>
                        <a:cs typeface="Times New Roman"/>
                      </a:endParaRPr>
                    </a:p>
                  </a:txBody>
                  <a:tcPr marL="33695" marR="336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10315">
                <a:tc>
                  <a:txBody>
                    <a:bodyPr/>
                    <a:lstStyle/>
                    <a:p>
                      <a:pPr marL="0" marR="0" algn="l">
                        <a:lnSpc>
                          <a:spcPct val="115000"/>
                        </a:lnSpc>
                        <a:spcBef>
                          <a:spcPts val="0"/>
                        </a:spcBef>
                        <a:spcAft>
                          <a:spcPts val="1200"/>
                        </a:spcAft>
                      </a:pPr>
                      <a:r>
                        <a:rPr lang="es-ES_tradnl" sz="800" b="1" noProof="0" dirty="0" smtClean="0">
                          <a:solidFill>
                            <a:schemeClr val="tx1"/>
                          </a:solidFill>
                          <a:effectLst/>
                        </a:rPr>
                        <a:t>Explica la influencia del tiempo y de la causa/efecto</a:t>
                      </a:r>
                      <a:r>
                        <a:rPr lang="es-ES_tradnl" sz="800" b="1" baseline="0" noProof="0" dirty="0" smtClean="0">
                          <a:solidFill>
                            <a:schemeClr val="tx1"/>
                          </a:solidFill>
                          <a:effectLst/>
                        </a:rPr>
                        <a:t> en ideas o conceptos científicos</a:t>
                      </a:r>
                      <a:r>
                        <a:rPr lang="es-ES_tradnl" sz="800" b="1" noProof="0" dirty="0" smtClean="0">
                          <a:solidFill>
                            <a:schemeClr val="tx1"/>
                          </a:solidFill>
                          <a:effectLst/>
                        </a:rPr>
                        <a:t>.</a:t>
                      </a:r>
                      <a:endParaRPr lang="es-ES_tradnl" sz="800" b="1" noProof="0" dirty="0">
                        <a:solidFill>
                          <a:schemeClr val="tx1"/>
                        </a:solidFill>
                        <a:effectLst/>
                        <a:latin typeface="Calibri"/>
                        <a:ea typeface="Calibri"/>
                        <a:cs typeface="Times New Roman"/>
                      </a:endParaRPr>
                    </a:p>
                  </a:txBody>
                  <a:tcPr marL="33695" marR="336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3720732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008754676"/>
              </p:ext>
            </p:extLst>
          </p:nvPr>
        </p:nvGraphicFramePr>
        <p:xfrm>
          <a:off x="431800" y="4876800"/>
          <a:ext cx="7043739" cy="4587932"/>
        </p:xfrm>
        <a:graphic>
          <a:graphicData uri="http://schemas.openxmlformats.org/drawingml/2006/table">
            <a:tbl>
              <a:tblPr firstRow="1" bandRow="1">
                <a:tableStyleId>{5940675A-B579-460E-94D1-54222C63F5DA}</a:tableStyleId>
              </a:tblPr>
              <a:tblGrid>
                <a:gridCol w="7043739"/>
              </a:tblGrid>
              <a:tr h="1295399">
                <a:tc>
                  <a:txBody>
                    <a:bodyPr/>
                    <a:lstStyle/>
                    <a:p>
                      <a:pPr marL="400050" marR="0" indent="-342900" algn="l">
                        <a:lnSpc>
                          <a:spcPct val="100000"/>
                        </a:lnSpc>
                        <a:spcBef>
                          <a:spcPts val="0"/>
                        </a:spcBef>
                        <a:spcAft>
                          <a:spcPts val="0"/>
                        </a:spcAft>
                        <a:buNone/>
                      </a:pPr>
                      <a:r>
                        <a:rPr lang="en-US" sz="1800" b="1" kern="1200" baseline="0" dirty="0" smtClean="0">
                          <a:solidFill>
                            <a:srgbClr val="000000"/>
                          </a:solidFill>
                          <a:effectLst/>
                          <a:latin typeface="Helvetica" panose="020B0604020202020204" pitchFamily="34" charset="0"/>
                          <a:ea typeface="Times New Roman"/>
                          <a:cs typeface="Helvetica" panose="020B0604020202020204" pitchFamily="34" charset="0"/>
                        </a:rPr>
                        <a:t>18. </a:t>
                      </a:r>
                      <a:r>
                        <a:rPr lang="es-ES_tradnl" sz="1600" b="1" kern="1200" baseline="0" noProof="0" dirty="0" smtClean="0">
                          <a:solidFill>
                            <a:srgbClr val="000000"/>
                          </a:solidFill>
                          <a:effectLst/>
                          <a:latin typeface="Helvetica" panose="020B0604020202020204" pitchFamily="34" charset="0"/>
                          <a:ea typeface="Times New Roman"/>
                          <a:cs typeface="Helvetica" panose="020B0604020202020204" pitchFamily="34" charset="0"/>
                        </a:rPr>
                        <a:t>Escribe un párrafo que exprese tu opinión acerca de cómo la luna y la mosca se ayudaron mutuamente.  Utiliza detalles específicos del texto para apoyar tu respuesta. </a:t>
                      </a:r>
                      <a:r>
                        <a:rPr lang="es-ES_tradnl" sz="900" b="0" kern="1200" baseline="0" noProof="0" dirty="0" smtClean="0">
                          <a:solidFill>
                            <a:schemeClr val="tx1"/>
                          </a:solidFill>
                          <a:effectLst/>
                          <a:latin typeface="Helvetica" panose="020B0604020202020204" pitchFamily="34" charset="0"/>
                          <a:ea typeface="+mn-ea"/>
                          <a:cs typeface="Helvetica" panose="020B0604020202020204" pitchFamily="34" charset="0"/>
                        </a:rPr>
                        <a:t> Escrito breve</a:t>
                      </a:r>
                      <a:r>
                        <a:rPr lang="es-ES_tradnl" sz="900" b="0" baseline="0" noProof="0" dirty="0" smtClean="0">
                          <a:solidFill>
                            <a:schemeClr val="tx1"/>
                          </a:solidFill>
                          <a:latin typeface="Helvetica" panose="020B0604020202020204" pitchFamily="34" charset="0"/>
                          <a:cs typeface="Helvetica" panose="020B0604020202020204" pitchFamily="34" charset="0"/>
                        </a:rPr>
                        <a:t> </a:t>
                      </a:r>
                      <a:r>
                        <a:rPr lang="es-ES_tradnl" sz="900" b="0" noProof="0" dirty="0" smtClean="0">
                          <a:solidFill>
                            <a:schemeClr val="tx1"/>
                          </a:solidFill>
                          <a:latin typeface="Helvetica" panose="020B0604020202020204" pitchFamily="34" charset="0"/>
                          <a:cs typeface="Helvetica" panose="020B0604020202020204" pitchFamily="34" charset="0"/>
                        </a:rPr>
                        <a:t>W.3.1a</a:t>
                      </a:r>
                      <a:r>
                        <a:rPr lang="es-ES_tradnl" sz="900" b="0" baseline="0" noProof="0" dirty="0" smtClean="0">
                          <a:solidFill>
                            <a:schemeClr val="tx1"/>
                          </a:solidFill>
                          <a:latin typeface="Helvetica" panose="020B0604020202020204" pitchFamily="34" charset="0"/>
                          <a:cs typeface="Helvetica" panose="020B0604020202020204" pitchFamily="34" charset="0"/>
                        </a:rPr>
                        <a:t> Escrito de Opinión </a:t>
                      </a:r>
                      <a:r>
                        <a:rPr lang="es-ES_tradnl" sz="900" b="0" noProof="0" dirty="0" smtClean="0">
                          <a:solidFill>
                            <a:schemeClr val="tx1"/>
                          </a:solidFill>
                          <a:latin typeface="Helvetica" panose="020B0604020202020204" pitchFamily="34" charset="0"/>
                          <a:cs typeface="Helvetica" panose="020B0604020202020204" pitchFamily="34" charset="0"/>
                        </a:rPr>
                        <a:t>Objetivo </a:t>
                      </a:r>
                      <a:r>
                        <a:rPr lang="es-ES_tradnl" sz="900" b="0" baseline="0" noProof="0" dirty="0" smtClean="0">
                          <a:solidFill>
                            <a:schemeClr val="tx1"/>
                          </a:solidFill>
                          <a:latin typeface="Helvetica" panose="020B0604020202020204" pitchFamily="34" charset="0"/>
                          <a:cs typeface="Helvetica" panose="020B0604020202020204" pitchFamily="34" charset="0"/>
                        </a:rPr>
                        <a:t>6a</a:t>
                      </a:r>
                    </a:p>
                    <a:p>
                      <a:pPr marL="457200" indent="-457200">
                        <a:buNone/>
                      </a:pPr>
                      <a:endParaRPr lang="es-ES_tradnl" sz="1600" b="0" baseline="0" noProof="0" dirty="0" smtClean="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3">
                <a:tc>
                  <a:txBody>
                    <a:bodyPr/>
                    <a:lstStyle/>
                    <a:p>
                      <a:r>
                        <a:rPr lang="en-US" sz="1900" dirty="0" smtClean="0">
                          <a:solidFill>
                            <a:schemeClr val="tx1"/>
                          </a:solidFill>
                        </a:rPr>
                        <a:t> </a:t>
                      </a:r>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Rectangle 5"/>
          <p:cNvSpPr/>
          <p:nvPr/>
        </p:nvSpPr>
        <p:spPr>
          <a:xfrm>
            <a:off x="609600" y="546470"/>
            <a:ext cx="6629400" cy="4334795"/>
          </a:xfrm>
          <a:prstGeom prst="rect">
            <a:avLst/>
          </a:prstGeom>
        </p:spPr>
        <p:txBody>
          <a:bodyPr wrap="square" lIns="101872" tIns="50936" rIns="101872" bIns="50936">
            <a:spAutoFit/>
          </a:bodyPr>
          <a:lstStyle/>
          <a:p>
            <a:r>
              <a:rPr lang="en-US" sz="1700" b="1" dirty="0" smtClean="0">
                <a:latin typeface="Helvetica" panose="020B0604020202020204" pitchFamily="34" charset="0"/>
                <a:ea typeface="Times New Roman"/>
                <a:cs typeface="Helvetica" panose="020B0604020202020204" pitchFamily="34" charset="0"/>
              </a:rPr>
              <a:t>17. </a:t>
            </a:r>
            <a:r>
              <a:rPr lang="es-ES_tradnl" sz="1700" b="1" dirty="0" smtClean="0">
                <a:latin typeface="Helvetica" panose="020B0604020202020204" pitchFamily="34" charset="0"/>
                <a:ea typeface="Times New Roman"/>
                <a:cs typeface="Helvetica" panose="020B0604020202020204" pitchFamily="34" charset="0"/>
              </a:rPr>
              <a:t>Lee el párrafo a continuación:</a:t>
            </a:r>
            <a:r>
              <a:rPr lang="es-ES_tradnl" sz="1700" dirty="0" smtClean="0"/>
              <a:t>   </a:t>
            </a:r>
            <a:r>
              <a:rPr lang="es-ES_tradnl" sz="1000" dirty="0" smtClean="0"/>
              <a:t>Revisar un Texto Breve W.1b, Objetivo 6b</a:t>
            </a:r>
            <a:endParaRPr lang="es-ES_tradnl" sz="1700" dirty="0" smtClean="0"/>
          </a:p>
          <a:p>
            <a:r>
              <a:rPr lang="es-ES_tradnl" sz="800" dirty="0" smtClean="0"/>
              <a:t>     </a:t>
            </a:r>
          </a:p>
          <a:p>
            <a:r>
              <a:rPr lang="es-ES_tradnl" sz="1600" b="1" dirty="0" smtClean="0">
                <a:latin typeface="Helvetica" pitchFamily="34" charset="0"/>
              </a:rPr>
              <a:t>Me gustan los insectos por muchas razones.  Cuando los observo, siempre me pregunto qué harán.  Me gustan los sonidos que hacen algunos de ellos, como lo grillos.  También es divertido ver cuántos insectos de diferentes colores puedo encontrar.  Los insectos pueden picar y morder.</a:t>
            </a:r>
          </a:p>
          <a:p>
            <a:endParaRPr lang="es-ES_tradnl" sz="800" b="1" dirty="0" smtClean="0">
              <a:latin typeface="Helvetica" pitchFamily="34" charset="0"/>
              <a:cs typeface="Helvetica" pitchFamily="34" charset="0"/>
            </a:endParaRPr>
          </a:p>
          <a:p>
            <a:r>
              <a:rPr lang="es-ES_tradnl" sz="1600" b="1" dirty="0" smtClean="0">
                <a:latin typeface="Helvetica" pitchFamily="34" charset="0"/>
                <a:cs typeface="Helvetica" pitchFamily="34" charset="0"/>
              </a:rPr>
              <a:t> ¿Qué oración no apoya la opinión del párrafo?</a:t>
            </a:r>
          </a:p>
          <a:p>
            <a:endParaRPr lang="es-ES_tradnl" sz="1100" dirty="0" smtClean="0">
              <a:latin typeface="Helvetica" pitchFamily="34" charset="0"/>
              <a:cs typeface="Helvetica" pitchFamily="34" charset="0"/>
            </a:endParaRPr>
          </a:p>
          <a:p>
            <a:pPr marL="844904" indent="-361384">
              <a:buFont typeface="+mj-lt"/>
              <a:buAutoNum type="alphaUcPeriod"/>
            </a:pPr>
            <a:r>
              <a:rPr lang="es-419" sz="1600" dirty="0" smtClean="0">
                <a:latin typeface="Helvetica" pitchFamily="34" charset="0"/>
              </a:rPr>
              <a:t>Siempre </a:t>
            </a:r>
            <a:r>
              <a:rPr lang="es-419" sz="1600" dirty="0">
                <a:latin typeface="Helvetica" pitchFamily="34" charset="0"/>
              </a:rPr>
              <a:t>me pregunto qué harán</a:t>
            </a:r>
            <a:r>
              <a:rPr lang="es-ES_tradnl" sz="1600" dirty="0" smtClean="0">
                <a:latin typeface="Helvetica" pitchFamily="34" charset="0"/>
              </a:rPr>
              <a:t>. </a:t>
            </a:r>
          </a:p>
          <a:p>
            <a:pPr marL="844904" indent="-361384">
              <a:buFont typeface="+mj-lt"/>
              <a:buAutoNum type="alphaUcPeriod"/>
            </a:pPr>
            <a:endParaRPr lang="es-ES_tradnl" sz="1600" dirty="0" smtClean="0">
              <a:latin typeface="Helvetica" pitchFamily="34" charset="0"/>
            </a:endParaRPr>
          </a:p>
          <a:p>
            <a:pPr marL="844904" indent="-361384">
              <a:buFont typeface="+mj-lt"/>
              <a:buAutoNum type="alphaUcPeriod"/>
            </a:pPr>
            <a:r>
              <a:rPr lang="es-419" sz="1600" dirty="0">
                <a:latin typeface="Helvetica" pitchFamily="34" charset="0"/>
              </a:rPr>
              <a:t>Me gustan los sonidos que hacen algunos de ellos</a:t>
            </a:r>
            <a:r>
              <a:rPr lang="es-ES_tradnl" sz="1600" dirty="0" smtClean="0">
                <a:latin typeface="Helvetica" pitchFamily="34" charset="0"/>
              </a:rPr>
              <a:t>.</a:t>
            </a:r>
            <a:endParaRPr lang="es-ES_tradnl" sz="1600" dirty="0" smtClean="0">
              <a:latin typeface="Helvetica" pitchFamily="34" charset="0"/>
              <a:cs typeface="Helvetica" pitchFamily="34" charset="0"/>
            </a:endParaRPr>
          </a:p>
          <a:p>
            <a:pPr marL="844904" indent="-361384">
              <a:buFont typeface="+mj-lt"/>
              <a:buAutoNum type="alphaUcPeriod"/>
            </a:pPr>
            <a:endParaRPr lang="es-ES_tradnl" sz="1600" dirty="0" smtClean="0">
              <a:latin typeface="Helvetica" pitchFamily="34" charset="0"/>
              <a:cs typeface="Helvetica" pitchFamily="34" charset="0"/>
            </a:endParaRPr>
          </a:p>
          <a:p>
            <a:pPr marL="844904" indent="-361384">
              <a:buFont typeface="+mj-lt"/>
              <a:buAutoNum type="alphaUcPeriod"/>
            </a:pPr>
            <a:r>
              <a:rPr lang="es-419" sz="1600" dirty="0" smtClean="0">
                <a:latin typeface="Helvetica" pitchFamily="34" charset="0"/>
              </a:rPr>
              <a:t>Es </a:t>
            </a:r>
            <a:r>
              <a:rPr lang="es-419" sz="1600" dirty="0">
                <a:latin typeface="Helvetica" pitchFamily="34" charset="0"/>
              </a:rPr>
              <a:t>divertido ver cuántos insectos de diferentes colores puedo </a:t>
            </a:r>
            <a:r>
              <a:rPr lang="es-419" sz="1600" dirty="0" smtClean="0">
                <a:latin typeface="Helvetica" pitchFamily="34" charset="0"/>
              </a:rPr>
              <a:t>encontrar</a:t>
            </a:r>
            <a:r>
              <a:rPr lang="es-ES_tradnl" sz="1600" dirty="0" smtClean="0">
                <a:latin typeface="Helvetica" pitchFamily="34" charset="0"/>
              </a:rPr>
              <a:t>.</a:t>
            </a:r>
          </a:p>
          <a:p>
            <a:pPr marL="844904" indent="-361384">
              <a:buFont typeface="+mj-lt"/>
              <a:buAutoNum type="alphaUcPeriod"/>
            </a:pPr>
            <a:endParaRPr lang="es-ES_tradnl" sz="1600" dirty="0" smtClean="0">
              <a:latin typeface="Helvetica" pitchFamily="34" charset="0"/>
            </a:endParaRPr>
          </a:p>
          <a:p>
            <a:pPr marL="844904" indent="-361384">
              <a:buFont typeface="+mj-lt"/>
              <a:buAutoNum type="alphaUcPeriod"/>
            </a:pPr>
            <a:r>
              <a:rPr lang="es-ES_tradnl" sz="1600" dirty="0" smtClean="0">
                <a:latin typeface="Helvetica" pitchFamily="34" charset="0"/>
              </a:rPr>
              <a:t>Los insectos pueden picar y morder.</a:t>
            </a:r>
          </a:p>
        </p:txBody>
      </p:sp>
      <p:sp>
        <p:nvSpPr>
          <p:cNvPr id="2" name="Rectangle 1"/>
          <p:cNvSpPr/>
          <p:nvPr/>
        </p:nvSpPr>
        <p:spPr>
          <a:xfrm>
            <a:off x="533400" y="914400"/>
            <a:ext cx="6629400" cy="1295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Connector 6"/>
          <p:cNvCxnSpPr/>
          <p:nvPr/>
        </p:nvCxnSpPr>
        <p:spPr>
          <a:xfrm>
            <a:off x="417820" y="4724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838200" y="2733874"/>
            <a:ext cx="255545" cy="1934119"/>
            <a:chOff x="906505" y="1769865"/>
            <a:chExt cx="255545" cy="1934119"/>
          </a:xfrm>
        </p:grpSpPr>
        <p:sp>
          <p:nvSpPr>
            <p:cNvPr id="13" name="Shape 81"/>
            <p:cNvSpPr/>
            <p:nvPr/>
          </p:nvSpPr>
          <p:spPr>
            <a:xfrm>
              <a:off x="906505" y="1769865"/>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14" name="Shape 82"/>
            <p:cNvSpPr/>
            <p:nvPr/>
          </p:nvSpPr>
          <p:spPr>
            <a:xfrm>
              <a:off x="919158" y="2254248"/>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dirty="0"/>
            </a:p>
          </p:txBody>
        </p:sp>
        <p:sp>
          <p:nvSpPr>
            <p:cNvPr id="15" name="Shape 83"/>
            <p:cNvSpPr/>
            <p:nvPr/>
          </p:nvSpPr>
          <p:spPr>
            <a:xfrm>
              <a:off x="919158" y="2735515"/>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16" name="Shape 84"/>
            <p:cNvSpPr/>
            <p:nvPr/>
          </p:nvSpPr>
          <p:spPr>
            <a:xfrm>
              <a:off x="906505" y="3464497"/>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grpSp>
    </p:spTree>
    <p:extLst>
      <p:ext uri="{BB962C8B-B14F-4D97-AF65-F5344CB8AC3E}">
        <p14:creationId xmlns:p14="http://schemas.microsoft.com/office/powerpoint/2010/main" val="42162709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28</a:t>
            </a:fld>
            <a:endParaRPr lang="en-US" dirty="0"/>
          </a:p>
        </p:txBody>
      </p:sp>
      <p:cxnSp>
        <p:nvCxnSpPr>
          <p:cNvPr id="10" name="Straight Connector 9"/>
          <p:cNvCxnSpPr/>
          <p:nvPr/>
        </p:nvCxnSpPr>
        <p:spPr>
          <a:xfrm>
            <a:off x="410117" y="494538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16183" y="4945380"/>
            <a:ext cx="7016750" cy="4694623"/>
          </a:xfrm>
          <a:prstGeom prst="rect">
            <a:avLst/>
          </a:prstGeom>
          <a:noFill/>
          <a:ln>
            <a:noFill/>
          </a:ln>
        </p:spPr>
        <p:txBody>
          <a:bodyPr wrap="square" lIns="107698" tIns="53850" rIns="107698" bIns="53850">
            <a:spAutoFit/>
          </a:bodyPr>
          <a:lstStyle/>
          <a:p>
            <a:r>
              <a:rPr lang="en-US" sz="1800" b="1" dirty="0">
                <a:latin typeface="Helvetica" panose="020B0604020202020204" pitchFamily="34" charset="0"/>
                <a:cs typeface="Helvetica" pitchFamily="34" charset="0"/>
              </a:rPr>
              <a:t>20.</a:t>
            </a:r>
            <a:r>
              <a:rPr lang="en-US" sz="1800" b="1" dirty="0" smtClean="0">
                <a:latin typeface="Helvetica" panose="020B0604020202020204" pitchFamily="34" charset="0"/>
                <a:cs typeface="Helvetica" pitchFamily="34" charset="0"/>
              </a:rPr>
              <a:t> </a:t>
            </a:r>
            <a:r>
              <a:rPr lang="es-ES_tradnl" sz="1800" b="1" dirty="0" smtClean="0">
                <a:latin typeface="Helvetica" panose="020B0604020202020204" pitchFamily="34" charset="0"/>
                <a:cs typeface="Helvetica" pitchFamily="34" charset="0"/>
              </a:rPr>
              <a:t>Lee las dos oraciones. </a:t>
            </a:r>
            <a:r>
              <a:rPr lang="es-ES_tradnl" sz="1000" dirty="0" smtClean="0"/>
              <a:t>L.3.1.i</a:t>
            </a:r>
            <a:r>
              <a:rPr lang="es-ES_tradnl" sz="1000" b="1" dirty="0" smtClean="0"/>
              <a:t> </a:t>
            </a:r>
            <a:r>
              <a:rPr lang="es-ES_tradnl" sz="1000" dirty="0" smtClean="0"/>
              <a:t>Forman oraciones simples, compuestas y complejas.</a:t>
            </a:r>
          </a:p>
          <a:p>
            <a:endParaRPr lang="es-ES_tradnl" sz="1000" dirty="0" smtClean="0"/>
          </a:p>
          <a:p>
            <a:r>
              <a:rPr lang="es-ES_tradnl" sz="1000" dirty="0" smtClean="0"/>
              <a:t>              </a:t>
            </a:r>
            <a:endParaRPr lang="es-ES_tradnl" sz="1000" dirty="0" smtClean="0">
              <a:latin typeface="Helvetica"/>
              <a:cs typeface="Helvetica"/>
            </a:endParaRPr>
          </a:p>
          <a:p>
            <a:pPr lvl="1"/>
            <a:r>
              <a:rPr lang="es-ES_tradnl" sz="1800" dirty="0" smtClean="0">
                <a:solidFill>
                  <a:prstClr val="black"/>
                </a:solidFill>
                <a:latin typeface="Helvetica"/>
                <a:ea typeface="Times New Roman"/>
                <a:cs typeface="Helvetica"/>
              </a:rPr>
              <a:t>Una abeja puede batir sus alas pequeñas 225 veces cada segundo. Una abeja puede volar a catorce millas por hora.</a:t>
            </a:r>
            <a:r>
              <a:rPr lang="es-ES_tradnl" sz="1800" dirty="0" smtClean="0">
                <a:latin typeface="Helvetica"/>
                <a:ea typeface="Times New Roman"/>
                <a:cs typeface="Helvetica"/>
              </a:rPr>
              <a:t>  </a:t>
            </a:r>
          </a:p>
          <a:p>
            <a:endParaRPr lang="es-ES_tradnl" sz="1000" b="1" dirty="0" smtClean="0">
              <a:latin typeface="Helvetica" panose="020B0604020202020204" pitchFamily="34" charset="0"/>
              <a:cs typeface="Helvetica" panose="020B0604020202020204" pitchFamily="34" charset="0"/>
            </a:endParaRPr>
          </a:p>
          <a:p>
            <a:endParaRPr lang="es-ES_tradnl" sz="1000" b="1" dirty="0">
              <a:latin typeface="Helvetica" panose="020B0604020202020204" pitchFamily="34" charset="0"/>
              <a:cs typeface="Helvetica" panose="020B0604020202020204" pitchFamily="34" charset="0"/>
            </a:endParaRPr>
          </a:p>
          <a:p>
            <a:r>
              <a:rPr lang="es-ES_tradnl" sz="1800" b="1" dirty="0" smtClean="0">
                <a:latin typeface="Helvetica" panose="020B0604020202020204" pitchFamily="34" charset="0"/>
                <a:cs typeface="Helvetica" panose="020B0604020202020204" pitchFamily="34" charset="0"/>
              </a:rPr>
              <a:t>¿Cuál es la mejor manera de combinar las dos oraciones?</a:t>
            </a:r>
            <a:endParaRPr lang="es-ES_tradnl" sz="1000" b="1" dirty="0" smtClean="0"/>
          </a:p>
          <a:p>
            <a:endParaRPr lang="es-ES_tradnl" sz="1000" dirty="0" smtClean="0">
              <a:latin typeface="Helvetica" pitchFamily="34" charset="0"/>
              <a:cs typeface="Helvetica" pitchFamily="34" charset="0"/>
            </a:endParaRPr>
          </a:p>
          <a:p>
            <a:pPr marL="839884" indent="-361384">
              <a:buFont typeface="+mj-lt"/>
              <a:buAutoNum type="alphaUcPeriod"/>
            </a:pPr>
            <a:r>
              <a:rPr lang="es-ES_tradnl" sz="1600" dirty="0" smtClean="0">
                <a:latin typeface="Helvetica" pitchFamily="34" charset="0"/>
                <a:cs typeface="Helvetica" pitchFamily="34" charset="0"/>
              </a:rPr>
              <a:t>Una abeja puede batir sus alas pequeñas 225 veces cada segundo, y puede volar a catorce millas por hora. </a:t>
            </a:r>
          </a:p>
          <a:p>
            <a:pPr marL="839884" indent="-361384">
              <a:buFont typeface="+mj-lt"/>
              <a:buAutoNum type="alphaUcPeriod"/>
            </a:pPr>
            <a:endParaRPr lang="es-ES_tradnl" sz="1600" dirty="0" smtClean="0">
              <a:latin typeface="Helvetica" pitchFamily="34" charset="0"/>
              <a:cs typeface="Helvetica" pitchFamily="34" charset="0"/>
            </a:endParaRPr>
          </a:p>
          <a:p>
            <a:pPr marL="839884" indent="-361384">
              <a:buFont typeface="+mj-lt"/>
              <a:buAutoNum type="alphaUcPeriod"/>
            </a:pPr>
            <a:r>
              <a:rPr lang="es-ES_tradnl" sz="1600" dirty="0" smtClean="0">
                <a:latin typeface="Helvetica" pitchFamily="34" charset="0"/>
                <a:cs typeface="Helvetica" pitchFamily="34" charset="0"/>
              </a:rPr>
              <a:t>Una abeja puede batir sus alas pequeñas 225 veces cada segundo y una abeja puede volar a catorce millas por hora. </a:t>
            </a:r>
          </a:p>
          <a:p>
            <a:pPr marL="839884" indent="-361384">
              <a:buFont typeface="+mj-lt"/>
              <a:buAutoNum type="alphaUcPeriod"/>
            </a:pPr>
            <a:endParaRPr lang="es-ES_tradnl" sz="1600" dirty="0" smtClean="0">
              <a:latin typeface="Helvetica" pitchFamily="34" charset="0"/>
              <a:cs typeface="Helvetica" pitchFamily="34" charset="0"/>
            </a:endParaRPr>
          </a:p>
          <a:p>
            <a:pPr marL="839884" indent="-361384">
              <a:buFont typeface="+mj-lt"/>
              <a:buAutoNum type="alphaUcPeriod"/>
            </a:pPr>
            <a:r>
              <a:rPr lang="es-ES_tradnl" sz="1600" dirty="0" smtClean="0">
                <a:latin typeface="Helvetica" pitchFamily="34" charset="0"/>
                <a:cs typeface="Helvetica" pitchFamily="34" charset="0"/>
              </a:rPr>
              <a:t>Una abeja puede batir sus alas pequeñas 225 veces cada segundo, pero puede volar a catorce millas por hora. </a:t>
            </a:r>
          </a:p>
          <a:p>
            <a:pPr marL="839884" indent="-361384">
              <a:buFont typeface="+mj-lt"/>
              <a:buAutoNum type="alphaUcPeriod"/>
            </a:pPr>
            <a:endParaRPr lang="es-ES_tradnl" sz="1600" dirty="0" smtClean="0">
              <a:latin typeface="Helvetica" pitchFamily="34" charset="0"/>
              <a:cs typeface="Helvetica" pitchFamily="34" charset="0"/>
            </a:endParaRPr>
          </a:p>
          <a:p>
            <a:pPr marL="839884" indent="-361384">
              <a:buFont typeface="+mj-lt"/>
              <a:buAutoNum type="alphaUcPeriod"/>
            </a:pPr>
            <a:r>
              <a:rPr lang="es-ES_tradnl" sz="1600" dirty="0" smtClean="0">
                <a:latin typeface="Helvetica" pitchFamily="34" charset="0"/>
                <a:cs typeface="Helvetica" pitchFamily="34" charset="0"/>
              </a:rPr>
              <a:t>Una abeja puede batir sus alas pequeñas 225 veces cada segundo y ella vuela a catorce millas por hora. </a:t>
            </a:r>
          </a:p>
        </p:txBody>
      </p:sp>
      <p:sp>
        <p:nvSpPr>
          <p:cNvPr id="3" name="Rectangle 2"/>
          <p:cNvSpPr/>
          <p:nvPr/>
        </p:nvSpPr>
        <p:spPr>
          <a:xfrm>
            <a:off x="410117" y="574355"/>
            <a:ext cx="6828883" cy="4257850"/>
          </a:xfrm>
          <a:prstGeom prst="rect">
            <a:avLst/>
          </a:prstGeom>
        </p:spPr>
        <p:txBody>
          <a:bodyPr wrap="square" lIns="101872" tIns="50936" rIns="101872" bIns="50936">
            <a:spAutoFit/>
          </a:bodyPr>
          <a:lstStyle/>
          <a:p>
            <a:pPr marL="342900" indent="-342900">
              <a:buFontTx/>
              <a:buAutoNum type="arabicPeriod" startAt="19"/>
            </a:pPr>
            <a:r>
              <a:rPr lang="es-ES_tradnl" sz="1800" b="1" dirty="0" smtClean="0">
                <a:latin typeface="Helvetica" panose="020B0604020202020204" pitchFamily="34" charset="0"/>
                <a:ea typeface="Times New Roman"/>
                <a:cs typeface="Helvetica" panose="020B0604020202020204" pitchFamily="34" charset="0"/>
              </a:rPr>
              <a:t>Lee la oración a continuación.</a:t>
            </a:r>
            <a:r>
              <a:rPr lang="es-ES_tradnl" sz="1800" dirty="0" smtClean="0"/>
              <a:t>  </a:t>
            </a:r>
          </a:p>
          <a:p>
            <a:r>
              <a:rPr lang="es-ES_tradnl" sz="1800" dirty="0"/>
              <a:t>	</a:t>
            </a:r>
            <a:r>
              <a:rPr lang="es-ES_tradnl" sz="1800" dirty="0" smtClean="0"/>
              <a:t>		 </a:t>
            </a:r>
            <a:r>
              <a:rPr lang="es-ES_tradnl" sz="1000" dirty="0" smtClean="0"/>
              <a:t>L 3.3.a </a:t>
            </a:r>
            <a:r>
              <a:rPr lang="es-ES_tradnl" sz="1000" b="1" dirty="0" smtClean="0"/>
              <a:t> </a:t>
            </a:r>
            <a:r>
              <a:rPr lang="es-419" sz="1000" dirty="0"/>
              <a:t>Eligen palabras y frases para causar el </a:t>
            </a:r>
            <a:r>
              <a:rPr lang="es-419" sz="1000" dirty="0" smtClean="0"/>
              <a:t>efecto deseado.</a:t>
            </a:r>
          </a:p>
          <a:p>
            <a:endParaRPr lang="es-ES_tradnl" sz="1800" b="1" dirty="0" smtClean="0">
              <a:latin typeface="Helvetica" panose="020B0604020202020204" pitchFamily="34" charset="0"/>
              <a:ea typeface="Times New Roman"/>
              <a:cs typeface="Helvetica" panose="020B0604020202020204" pitchFamily="34" charset="0"/>
            </a:endParaRPr>
          </a:p>
          <a:p>
            <a:r>
              <a:rPr lang="es-ES_tradnl" sz="1800" b="1" dirty="0" smtClean="0">
                <a:latin typeface="Helvetica" panose="020B0604020202020204" pitchFamily="34" charset="0"/>
                <a:ea typeface="Times New Roman"/>
                <a:cs typeface="Helvetica" panose="020B0604020202020204" pitchFamily="34" charset="0"/>
              </a:rPr>
              <a:t>     Pero las mariposas se </a:t>
            </a:r>
            <a:r>
              <a:rPr lang="es-ES_tradnl" sz="1800" b="1" i="1" u="sng" dirty="0" smtClean="0">
                <a:latin typeface="Helvetica" panose="020B0604020202020204" pitchFamily="34" charset="0"/>
                <a:ea typeface="Times New Roman"/>
                <a:cs typeface="Helvetica" panose="020B0604020202020204" pitchFamily="34" charset="0"/>
              </a:rPr>
              <a:t>desplazan</a:t>
            </a:r>
            <a:r>
              <a:rPr lang="es-ES_tradnl" sz="1800" b="1" dirty="0" smtClean="0">
                <a:latin typeface="Helvetica" panose="020B0604020202020204" pitchFamily="34" charset="0"/>
                <a:ea typeface="Times New Roman"/>
                <a:cs typeface="Helvetica" panose="020B0604020202020204" pitchFamily="34" charset="0"/>
              </a:rPr>
              <a:t> de flor en flor.</a:t>
            </a:r>
          </a:p>
          <a:p>
            <a:endParaRPr lang="es-ES_tradnl" sz="1800" b="1" dirty="0" smtClean="0">
              <a:latin typeface="Helvetica" panose="020B0604020202020204" pitchFamily="34" charset="0"/>
              <a:cs typeface="Helvetica" panose="020B0604020202020204" pitchFamily="34" charset="0"/>
            </a:endParaRPr>
          </a:p>
          <a:p>
            <a:r>
              <a:rPr lang="es-ES_tradnl" sz="1800" b="1" dirty="0" smtClean="0">
                <a:latin typeface="Helvetica" panose="020B0604020202020204" pitchFamily="34" charset="0"/>
                <a:cs typeface="Helvetica" panose="020B0604020202020204" pitchFamily="34" charset="0"/>
              </a:rPr>
              <a:t>    ¿Qué palabra tiene un significado similar a </a:t>
            </a:r>
            <a:r>
              <a:rPr lang="es-ES_tradnl" sz="1800" b="1" i="1" u="sng" dirty="0" smtClean="0">
                <a:latin typeface="Helvetica" panose="020B0604020202020204" pitchFamily="34" charset="0"/>
                <a:cs typeface="Helvetica" panose="020B0604020202020204" pitchFamily="34" charset="0"/>
              </a:rPr>
              <a:t>desplazan</a:t>
            </a:r>
            <a:r>
              <a:rPr lang="es-ES_tradnl" sz="1800" b="1" dirty="0" smtClean="0">
                <a:latin typeface="Helvetica" panose="020B0604020202020204" pitchFamily="34" charset="0"/>
                <a:ea typeface="Times New Roman"/>
                <a:cs typeface="Helvetica" panose="020B0604020202020204" pitchFamily="34" charset="0"/>
              </a:rPr>
              <a:t>?</a:t>
            </a:r>
            <a:endParaRPr lang="es-ES_tradnl" sz="1600" dirty="0" smtClean="0">
              <a:latin typeface="Helvetica" panose="020B0604020202020204" pitchFamily="34" charset="0"/>
              <a:cs typeface="Helvetica" panose="020B0604020202020204" pitchFamily="34" charset="0"/>
            </a:endParaRPr>
          </a:p>
          <a:p>
            <a:pPr marL="844904" indent="-361384">
              <a:buFont typeface="+mj-lt"/>
              <a:buAutoNum type="alphaUcPeriod"/>
            </a:pPr>
            <a:endParaRPr lang="es-ES_tradnl" sz="1800" dirty="0" smtClean="0">
              <a:latin typeface="Helvetica" pitchFamily="34" charset="0"/>
              <a:cs typeface="Helvetica" pitchFamily="34" charset="0"/>
            </a:endParaRPr>
          </a:p>
          <a:p>
            <a:pPr marL="844550" indent="-269875">
              <a:buFont typeface="+mj-lt"/>
              <a:buAutoNum type="alphaUcPeriod"/>
            </a:pPr>
            <a:r>
              <a:rPr lang="es-ES_tradnl" sz="1600" dirty="0" smtClean="0">
                <a:solidFill>
                  <a:srgbClr val="000000"/>
                </a:solidFill>
                <a:latin typeface="Helvetica" pitchFamily="34" charset="0"/>
                <a:cs typeface="Helvetica" pitchFamily="34" charset="0"/>
              </a:rPr>
              <a:t>trasladan</a:t>
            </a:r>
          </a:p>
          <a:p>
            <a:pPr marL="844550" indent="-269875">
              <a:buFont typeface="+mj-lt"/>
              <a:buAutoNum type="alphaUcPeriod"/>
            </a:pPr>
            <a:endParaRPr lang="es-ES_tradnl" sz="1600" dirty="0" smtClean="0">
              <a:solidFill>
                <a:srgbClr val="000000"/>
              </a:solidFill>
              <a:latin typeface="Helvetica" pitchFamily="34" charset="0"/>
              <a:cs typeface="Helvetica" pitchFamily="34" charset="0"/>
            </a:endParaRPr>
          </a:p>
          <a:p>
            <a:pPr marL="844550" indent="-269875">
              <a:buFont typeface="+mj-lt"/>
              <a:buAutoNum type="alphaUcPeriod"/>
            </a:pPr>
            <a:r>
              <a:rPr lang="es-ES_tradnl" sz="1600" dirty="0" smtClean="0">
                <a:solidFill>
                  <a:srgbClr val="000000"/>
                </a:solidFill>
                <a:latin typeface="Helvetica" pitchFamily="34" charset="0"/>
                <a:cs typeface="Helvetica" pitchFamily="34" charset="0"/>
              </a:rPr>
              <a:t>caen</a:t>
            </a:r>
            <a:endParaRPr lang="es-ES_tradnl" sz="1600" dirty="0">
              <a:solidFill>
                <a:srgbClr val="000000"/>
              </a:solidFill>
              <a:latin typeface="Helvetica" pitchFamily="34" charset="0"/>
              <a:cs typeface="Helvetica" pitchFamily="34" charset="0"/>
            </a:endParaRPr>
          </a:p>
          <a:p>
            <a:pPr marL="844550" indent="-269875">
              <a:buFont typeface="+mj-lt"/>
              <a:buAutoNum type="alphaUcPeriod"/>
            </a:pPr>
            <a:endParaRPr lang="es-ES_tradnl" sz="1600" dirty="0" smtClean="0">
              <a:solidFill>
                <a:srgbClr val="000000"/>
              </a:solidFill>
              <a:latin typeface="Helvetica" pitchFamily="34" charset="0"/>
              <a:cs typeface="Helvetica" pitchFamily="34" charset="0"/>
            </a:endParaRPr>
          </a:p>
          <a:p>
            <a:pPr marL="844550" indent="-269875">
              <a:buFont typeface="+mj-lt"/>
              <a:buAutoNum type="alphaUcPeriod"/>
            </a:pPr>
            <a:r>
              <a:rPr lang="es-ES_tradnl" sz="1600" dirty="0" smtClean="0">
                <a:solidFill>
                  <a:srgbClr val="000000"/>
                </a:solidFill>
                <a:latin typeface="Helvetica" pitchFamily="34" charset="0"/>
                <a:cs typeface="Helvetica" pitchFamily="34" charset="0"/>
              </a:rPr>
              <a:t>flotan</a:t>
            </a:r>
          </a:p>
          <a:p>
            <a:pPr marL="844550" indent="-269875">
              <a:buFont typeface="+mj-lt"/>
              <a:buAutoNum type="alphaUcPeriod"/>
            </a:pPr>
            <a:endParaRPr lang="es-ES_tradnl" sz="1600" dirty="0">
              <a:solidFill>
                <a:srgbClr val="000000"/>
              </a:solidFill>
              <a:latin typeface="Helvetica" pitchFamily="34" charset="0"/>
              <a:cs typeface="Helvetica" pitchFamily="34" charset="0"/>
            </a:endParaRPr>
          </a:p>
          <a:p>
            <a:pPr marL="844550" indent="-269875">
              <a:buFont typeface="+mj-lt"/>
              <a:buAutoNum type="alphaUcPeriod"/>
            </a:pPr>
            <a:r>
              <a:rPr lang="es-ES_tradnl" sz="1600" dirty="0" smtClean="0">
                <a:solidFill>
                  <a:srgbClr val="000000"/>
                </a:solidFill>
                <a:latin typeface="Helvetica" pitchFamily="34" charset="0"/>
                <a:cs typeface="Helvetica" pitchFamily="34" charset="0"/>
              </a:rPr>
              <a:t>elevan</a:t>
            </a:r>
          </a:p>
          <a:p>
            <a:pPr marL="844904" indent="-361384">
              <a:buFont typeface="+mj-lt"/>
              <a:buAutoNum type="alphaUcPeriod"/>
            </a:pPr>
            <a:endParaRPr lang="en-US" sz="1600" dirty="0" smtClean="0">
              <a:latin typeface="Helvetica" pitchFamily="34" charset="0"/>
              <a:cs typeface="Helvetica" pitchFamily="34" charset="0"/>
            </a:endParaRPr>
          </a:p>
          <a:p>
            <a:pPr marL="844904" indent="-361384">
              <a:buFont typeface="+mj-lt"/>
              <a:buAutoNum type="alphaUcPeriod"/>
            </a:pPr>
            <a:endParaRPr lang="en-US" sz="1600" dirty="0">
              <a:latin typeface="Helvetica" pitchFamily="34" charset="0"/>
              <a:cs typeface="Helvetica" pitchFamily="34" charset="0"/>
            </a:endParaRPr>
          </a:p>
        </p:txBody>
      </p:sp>
      <p:sp>
        <p:nvSpPr>
          <p:cNvPr id="2" name="Rectangle 1"/>
          <p:cNvSpPr/>
          <p:nvPr/>
        </p:nvSpPr>
        <p:spPr>
          <a:xfrm>
            <a:off x="698863" y="5486400"/>
            <a:ext cx="65532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p:cNvGrpSpPr/>
          <p:nvPr/>
        </p:nvGrpSpPr>
        <p:grpSpPr>
          <a:xfrm>
            <a:off x="698863" y="2556200"/>
            <a:ext cx="255545" cy="1686404"/>
            <a:chOff x="906505" y="1769865"/>
            <a:chExt cx="255545" cy="1686404"/>
          </a:xfrm>
        </p:grpSpPr>
        <p:sp>
          <p:nvSpPr>
            <p:cNvPr id="12" name="Shape 81"/>
            <p:cNvSpPr/>
            <p:nvPr/>
          </p:nvSpPr>
          <p:spPr>
            <a:xfrm>
              <a:off x="906505" y="1769865"/>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13" name="Shape 82"/>
            <p:cNvSpPr/>
            <p:nvPr/>
          </p:nvSpPr>
          <p:spPr>
            <a:xfrm>
              <a:off x="919158" y="2254248"/>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dirty="0"/>
            </a:p>
          </p:txBody>
        </p:sp>
        <p:sp>
          <p:nvSpPr>
            <p:cNvPr id="14" name="Shape 83"/>
            <p:cNvSpPr/>
            <p:nvPr/>
          </p:nvSpPr>
          <p:spPr>
            <a:xfrm>
              <a:off x="919158" y="2735515"/>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19" name="Shape 84"/>
            <p:cNvSpPr/>
            <p:nvPr/>
          </p:nvSpPr>
          <p:spPr>
            <a:xfrm>
              <a:off x="919158" y="3216782"/>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grpSp>
    </p:spTree>
    <p:extLst>
      <p:ext uri="{BB962C8B-B14F-4D97-AF65-F5344CB8AC3E}">
        <p14:creationId xmlns:p14="http://schemas.microsoft.com/office/powerpoint/2010/main" val="25220882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29</a:t>
            </a:fld>
            <a:endParaRPr lang="en-US" dirty="0"/>
          </a:p>
        </p:txBody>
      </p:sp>
      <p:sp>
        <p:nvSpPr>
          <p:cNvPr id="2" name="TextBox 1"/>
          <p:cNvSpPr txBox="1"/>
          <p:nvPr/>
        </p:nvSpPr>
        <p:spPr>
          <a:xfrm>
            <a:off x="658576" y="6545943"/>
            <a:ext cx="6396038" cy="983420"/>
          </a:xfrm>
          <a:prstGeom prst="rect">
            <a:avLst/>
          </a:prstGeom>
          <a:noFill/>
        </p:spPr>
        <p:txBody>
          <a:bodyPr wrap="square" lIns="96378" tIns="48189" rIns="96378" bIns="48189" rtlCol="0">
            <a:spAutoFit/>
          </a:bodyPr>
          <a:lstStyle/>
          <a:p>
            <a:pPr algn="ctr"/>
            <a:r>
              <a:rPr lang="en-US" sz="3800" b="1" dirty="0" smtClean="0">
                <a:effectLst>
                  <a:outerShdw blurRad="38100" dist="38100" dir="2700000" algn="tl">
                    <a:srgbClr val="000000">
                      <a:alpha val="43137"/>
                    </a:srgbClr>
                  </a:outerShdw>
                </a:effectLst>
              </a:rPr>
              <a:t>ALTO</a:t>
            </a:r>
          </a:p>
          <a:p>
            <a:pPr algn="ctr"/>
            <a:r>
              <a:rPr lang="en-US" dirty="0" smtClean="0"/>
              <a:t>¡</a:t>
            </a:r>
            <a:r>
              <a:rPr lang="en-US" dirty="0" err="1" smtClean="0"/>
              <a:t>Cierra</a:t>
            </a:r>
            <a:r>
              <a:rPr lang="en-US" dirty="0" smtClean="0"/>
              <a:t> </a:t>
            </a:r>
            <a:r>
              <a:rPr lang="en-US" dirty="0" err="1" smtClean="0"/>
              <a:t>tu</a:t>
            </a:r>
            <a:r>
              <a:rPr lang="en-US" dirty="0" smtClean="0"/>
              <a:t> </a:t>
            </a:r>
            <a:r>
              <a:rPr lang="en-US" dirty="0" err="1" smtClean="0"/>
              <a:t>libro</a:t>
            </a:r>
            <a:r>
              <a:rPr lang="en-US" dirty="0" smtClean="0"/>
              <a:t> </a:t>
            </a:r>
            <a:r>
              <a:rPr lang="en-US" dirty="0" err="1" smtClean="0"/>
              <a:t>y</a:t>
            </a:r>
            <a:r>
              <a:rPr lang="en-US" dirty="0" smtClean="0"/>
              <a:t> </a:t>
            </a:r>
            <a:r>
              <a:rPr lang="en-US" dirty="0" err="1" smtClean="0"/>
              <a:t>espera</a:t>
            </a:r>
            <a:r>
              <a:rPr lang="en-US" dirty="0" smtClean="0"/>
              <a:t> </a:t>
            </a:r>
            <a:r>
              <a:rPr lang="en-US" dirty="0" err="1" smtClean="0"/>
              <a:t>las</a:t>
            </a:r>
            <a:r>
              <a:rPr lang="en-US" dirty="0" smtClean="0"/>
              <a:t> </a:t>
            </a:r>
            <a:r>
              <a:rPr lang="en-US" dirty="0" err="1" smtClean="0"/>
              <a:t>instrucciones</a:t>
            </a:r>
            <a:r>
              <a:rPr lang="en-US" dirty="0" smtClean="0"/>
              <a:t>!</a:t>
            </a:r>
            <a:endParaRPr lang="en-US"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30829" y="1197429"/>
            <a:ext cx="4630057" cy="4630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2805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Image result for revise"/>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35182" y="280695"/>
            <a:ext cx="2864958" cy="1328422"/>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vert="horz" lIns="95010" tIns="47505" rIns="95010" bIns="47505" rtlCol="0" anchor="ctr"/>
          <a:lstStyle/>
          <a:p>
            <a:fld id="{F177B04D-AEB5-43ED-B9BA-B3D1EC9C9067}" type="slidenum">
              <a:rPr lang="en-US" smtClean="0"/>
              <a:pPr/>
              <a:t>3</a:t>
            </a:fld>
            <a:endParaRPr lang="en-US" dirty="0"/>
          </a:p>
        </p:txBody>
      </p:sp>
      <p:graphicFrame>
        <p:nvGraphicFramePr>
          <p:cNvPr id="3" name="Table 2"/>
          <p:cNvGraphicFramePr>
            <a:graphicFrameLocks noGrp="1"/>
          </p:cNvGraphicFramePr>
          <p:nvPr>
            <p:extLst/>
          </p:nvPr>
        </p:nvGraphicFramePr>
        <p:xfrm>
          <a:off x="1076234" y="731605"/>
          <a:ext cx="5364480" cy="6082755"/>
        </p:xfrm>
        <a:graphic>
          <a:graphicData uri="http://schemas.openxmlformats.org/drawingml/2006/table">
            <a:tbl>
              <a:tblPr firstRow="1" bandRow="1">
                <a:tableStyleId>{5940675A-B579-460E-94D1-54222C63F5DA}</a:tableStyleId>
              </a:tblPr>
              <a:tblGrid>
                <a:gridCol w="2724815"/>
                <a:gridCol w="2639665"/>
              </a:tblGrid>
              <a:tr h="1355395">
                <a:tc gridSpan="2">
                  <a:txBody>
                    <a:bodyPr/>
                    <a:lstStyle/>
                    <a:p>
                      <a:pPr algn="ctr"/>
                      <a:endParaRPr kumimoji="0" lang="es-419" sz="1500" b="0" i="0" u="none" strike="noStrike" kern="1200" cap="none" spc="0" normalizeH="0" baseline="0" noProof="0" dirty="0" smtClean="0">
                        <a:ln>
                          <a:noFill/>
                        </a:ln>
                        <a:solidFill>
                          <a:prstClr val="black"/>
                        </a:solidFill>
                        <a:effectLst/>
                        <a:uLnTx/>
                        <a:uFillTx/>
                        <a:latin typeface="+mn-lt"/>
                        <a:ea typeface="+mn-ea"/>
                        <a:cs typeface="+mn-cs"/>
                      </a:endParaRPr>
                    </a:p>
                    <a:p>
                      <a:pPr algn="l"/>
                      <a:r>
                        <a:rPr kumimoji="0" lang="es-419" sz="1500" b="1" i="0" u="none" strike="noStrike" kern="1200" cap="none" spc="0" normalizeH="0" baseline="0" noProof="0" dirty="0" smtClean="0">
                          <a:ln>
                            <a:noFill/>
                          </a:ln>
                          <a:solidFill>
                            <a:prstClr val="black"/>
                          </a:solidFill>
                          <a:effectLst/>
                          <a:uLnTx/>
                          <a:uFillTx/>
                          <a:latin typeface="+mn-lt"/>
                          <a:ea typeface="+mn-ea"/>
                          <a:cs typeface="+mn-cs"/>
                        </a:rPr>
                        <a:t>Todas las evaluaciones ELA de primaria fueron revisadas y actualizadas en junio del año 2015 por los siguientes excelentes y dedicados maestros de K-6</a:t>
                      </a:r>
                      <a:r>
                        <a:rPr kumimoji="0" lang="es-419" sz="1500" b="1" i="0" u="none" strike="noStrike" kern="1200" cap="none" spc="0" normalizeH="0" baseline="30000" noProof="0" dirty="0" smtClean="0">
                          <a:ln>
                            <a:noFill/>
                          </a:ln>
                          <a:solidFill>
                            <a:prstClr val="black"/>
                          </a:solidFill>
                          <a:effectLst/>
                          <a:uLnTx/>
                          <a:uFillTx/>
                          <a:latin typeface="+mn-lt"/>
                          <a:ea typeface="+mn-ea"/>
                          <a:cs typeface="+mn-cs"/>
                        </a:rPr>
                        <a:t>to</a:t>
                      </a:r>
                      <a:r>
                        <a:rPr kumimoji="0" lang="es-419" sz="1500" b="1" i="0" u="none" strike="noStrike" kern="1200" cap="none" spc="0" normalizeH="0" baseline="0" noProof="0" dirty="0" smtClean="0">
                          <a:ln>
                            <a:noFill/>
                          </a:ln>
                          <a:solidFill>
                            <a:prstClr val="black"/>
                          </a:solidFill>
                          <a:effectLst/>
                          <a:uLnTx/>
                          <a:uFillTx/>
                          <a:latin typeface="+mn-lt"/>
                          <a:ea typeface="+mn-ea"/>
                          <a:cs typeface="+mn-cs"/>
                        </a:rPr>
                        <a:t> de HSD.   </a:t>
                      </a:r>
                      <a:endParaRPr lang="es-419" sz="2200" noProof="0" dirty="0"/>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000" b="0" dirty="0">
                        <a:latin typeface="Lucida Handwriting" panose="03010101010101010101" pitchFamily="66" charset="0"/>
                      </a:endParaRPr>
                    </a:p>
                  </a:txBody>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Minter</a:t>
                      </a: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Bridge</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a:t>
                      </a: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Benson</a:t>
                      </a:r>
                      <a:endPar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a:t>
                      </a:r>
                      <a:r>
                        <a:rPr kumimoji="0" lang="es-419" sz="10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Union</a:t>
                      </a:r>
                      <a:endParaRPr kumimoji="0" lang="es-419"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Jamie</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Lentz</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Mooberry</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Anne</a:t>
                      </a:r>
                      <a:r>
                        <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Berg</a:t>
                      </a:r>
                      <a:endPar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Eastwood</a:t>
                      </a:r>
                      <a:endParaRPr kumimoji="0" lang="es-419"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Maines</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Quatama</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Aliceson</a:t>
                      </a:r>
                      <a:r>
                        <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Brandt</a:t>
                      </a:r>
                      <a:endPar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Eastwood</a:t>
                      </a:r>
                      <a:endParaRPr kumimoji="0" lang="es-419"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McLain</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Carlson</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Minter</a:t>
                      </a: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Bridge</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Portinga</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Deplanche</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Judy</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Ramer</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Consultant</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a:t>
                      </a: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Glasscock</a:t>
                      </a:r>
                      <a:endPar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Imlay</a:t>
                      </a:r>
                      <a:endParaRPr kumimoji="0" lang="es-419"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Retzlaff</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McKinney</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Sonja</a:t>
                      </a:r>
                      <a:r>
                        <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Grabel</a:t>
                      </a:r>
                      <a:endPar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Jami</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Rider</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Harding</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Orenco</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Rooke</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Renae</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Iversen</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Angela</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Witch</a:t>
                      </a: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Hazel</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Ginger</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Jay</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Witch</a:t>
                      </a: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Hazel</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s-419" sz="1000" b="0" noProof="0" dirty="0">
                        <a:solidFill>
                          <a:srgbClr val="FF0000"/>
                        </a:solidFill>
                        <a:latin typeface="Lucida Handwriting" panose="03010101010101010101" pitchFamily="66" charset="0"/>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AutoShape 12" descr="Image result for revise"/>
          <p:cNvSpPr>
            <a:spLocks noChangeAspect="1" noChangeArrowheads="1"/>
          </p:cNvSpPr>
          <p:nvPr/>
        </p:nvSpPr>
        <p:spPr bwMode="auto">
          <a:xfrm>
            <a:off x="228277" y="-86246"/>
            <a:ext cx="340602" cy="33058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0455" tIns="50227" rIns="100455" bIns="50227" numCol="1" anchor="t" anchorCtr="0" compatLnSpc="1">
            <a:prstTxWarp prst="textNoShape">
              <a:avLst/>
            </a:prstTxWarp>
          </a:bodyPr>
          <a:lstStyle/>
          <a:p>
            <a:endParaRPr lang="en-US" sz="1873"/>
          </a:p>
        </p:txBody>
      </p:sp>
      <p:graphicFrame>
        <p:nvGraphicFramePr>
          <p:cNvPr id="6" name="Table 5"/>
          <p:cNvGraphicFramePr>
            <a:graphicFrameLocks noGrp="1"/>
          </p:cNvGraphicFramePr>
          <p:nvPr/>
        </p:nvGraphicFramePr>
        <p:xfrm>
          <a:off x="275096" y="7583714"/>
          <a:ext cx="7188914" cy="562574"/>
        </p:xfrm>
        <a:graphic>
          <a:graphicData uri="http://schemas.openxmlformats.org/drawingml/2006/table">
            <a:tbl>
              <a:tblPr firstRow="1" bandRow="1">
                <a:tableStyleId>{2D5ABB26-0587-4C30-8999-92F81FD0307C}</a:tableStyleId>
              </a:tblPr>
              <a:tblGrid>
                <a:gridCol w="7188914"/>
              </a:tblGrid>
              <a:tr h="552414">
                <a:tc>
                  <a:txBody>
                    <a:bodyPr/>
                    <a:lstStyle/>
                    <a:p>
                      <a:pPr algn="ctr"/>
                      <a:r>
                        <a:rPr lang="en-US" sz="1500" b="1" i="1" dirty="0" smtClean="0"/>
                        <a:t>Gracias a </a:t>
                      </a:r>
                      <a:r>
                        <a:rPr lang="en-US" sz="1500" b="1" i="1" dirty="0" err="1" smtClean="0"/>
                        <a:t>todos</a:t>
                      </a:r>
                      <a:r>
                        <a:rPr lang="en-US" sz="1500" b="1" i="1" dirty="0" smtClean="0"/>
                        <a:t> los </a:t>
                      </a:r>
                      <a:r>
                        <a:rPr lang="en-US" sz="1500" b="1" i="1" dirty="0" err="1" smtClean="0"/>
                        <a:t>que</a:t>
                      </a:r>
                      <a:r>
                        <a:rPr lang="en-US" sz="1500" b="1" i="1" dirty="0" smtClean="0"/>
                        <a:t> </a:t>
                      </a:r>
                      <a:r>
                        <a:rPr lang="en-US" sz="1500" b="1" i="1" dirty="0" err="1" smtClean="0"/>
                        <a:t>participaron</a:t>
                      </a:r>
                      <a:r>
                        <a:rPr lang="en-US" sz="1500" b="1" i="1" dirty="0" smtClean="0"/>
                        <a:t> </a:t>
                      </a:r>
                      <a:r>
                        <a:rPr lang="en-US" sz="1500" b="1" i="1" dirty="0" err="1" smtClean="0"/>
                        <a:t>en</a:t>
                      </a:r>
                      <a:r>
                        <a:rPr lang="en-US" sz="1500" b="1" i="1" dirty="0" smtClean="0"/>
                        <a:t> la </a:t>
                      </a:r>
                      <a:r>
                        <a:rPr lang="en-US" sz="1500" b="1" i="1" dirty="0" err="1" smtClean="0"/>
                        <a:t>traducción</a:t>
                      </a:r>
                      <a:r>
                        <a:rPr lang="en-US" sz="1500" b="1" i="1" dirty="0" smtClean="0"/>
                        <a:t> de </a:t>
                      </a:r>
                      <a:r>
                        <a:rPr lang="en-US" sz="1500" b="1" i="1" dirty="0" err="1" smtClean="0"/>
                        <a:t>esta</a:t>
                      </a:r>
                      <a:r>
                        <a:rPr lang="en-US" sz="1500" b="1" i="1" dirty="0" smtClean="0"/>
                        <a:t> </a:t>
                      </a:r>
                      <a:r>
                        <a:rPr lang="en-US" sz="1500" b="1" i="1" dirty="0" err="1" smtClean="0"/>
                        <a:t>evaluación</a:t>
                      </a:r>
                      <a:r>
                        <a:rPr lang="en-US" sz="1500" b="1" i="1" dirty="0" smtClean="0"/>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i="1" dirty="0" err="1" smtClean="0"/>
                        <a:t>bajo</a:t>
                      </a:r>
                      <a:r>
                        <a:rPr lang="en-US" sz="1500" b="1" i="1" dirty="0" smtClean="0"/>
                        <a:t> la </a:t>
                      </a:r>
                      <a:r>
                        <a:rPr lang="en-US" sz="1500" b="1" i="1" dirty="0" err="1" smtClean="0"/>
                        <a:t>coordinación</a:t>
                      </a:r>
                      <a:r>
                        <a:rPr lang="en-US" sz="1500" b="1" i="1" baseline="0" dirty="0" smtClean="0"/>
                        <a:t> de </a:t>
                      </a:r>
                      <a:r>
                        <a:rPr kumimoji="0" lang="en-US" sz="1300" b="1" i="1" u="none" strike="noStrike" kern="1200" cap="none" spc="0" normalizeH="0" baseline="0" dirty="0" smtClean="0">
                          <a:ln>
                            <a:noFill/>
                          </a:ln>
                          <a:solidFill>
                            <a:prstClr val="black"/>
                          </a:solidFill>
                          <a:effectLst/>
                          <a:uLnTx/>
                          <a:uFillTx/>
                          <a:latin typeface="Lucida Handwriting" panose="03010101010101010101" pitchFamily="66" charset="0"/>
                          <a:ea typeface="+mn-ea"/>
                          <a:cs typeface="+mn-cs"/>
                        </a:rPr>
                        <a:t>Z. Rosa.</a:t>
                      </a:r>
                      <a:endParaRPr kumimoji="0" lang="es-419" sz="1300" b="1" i="1" u="none" strike="noStrike" kern="1200" cap="none" spc="0" normalizeH="0" baseline="0" dirty="0">
                        <a:ln>
                          <a:noFill/>
                        </a:ln>
                        <a:solidFill>
                          <a:prstClr val="black"/>
                        </a:solidFill>
                        <a:effectLst/>
                        <a:uLnTx/>
                        <a:uFillTx/>
                        <a:latin typeface="Lucida Handwriting" panose="03010101010101010101" pitchFamily="66" charset="0"/>
                        <a:ea typeface="+mn-ea"/>
                        <a:cs typeface="+mn-cs"/>
                      </a:endParaRPr>
                    </a:p>
                  </a:txBody>
                  <a:tcPr marL="105374" marR="105374" marT="52687" marB="52687"/>
                </a:tc>
              </a:tr>
            </a:tbl>
          </a:graphicData>
        </a:graphic>
      </p:graphicFrame>
    </p:spTree>
    <p:extLst>
      <p:ext uri="{BB962C8B-B14F-4D97-AF65-F5344CB8AC3E}">
        <p14:creationId xmlns:p14="http://schemas.microsoft.com/office/powerpoint/2010/main" val="36706943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457200" y="4521985"/>
          <a:ext cx="7010402" cy="3588206"/>
        </p:xfrm>
        <a:graphic>
          <a:graphicData uri="http://schemas.openxmlformats.org/drawingml/2006/table">
            <a:tbl>
              <a:tblPr firstRow="1" bandRow="1">
                <a:tableStyleId>{5940675A-B579-460E-94D1-54222C63F5DA}</a:tableStyleId>
              </a:tblPr>
              <a:tblGrid>
                <a:gridCol w="457200"/>
                <a:gridCol w="4114800"/>
                <a:gridCol w="609601"/>
                <a:gridCol w="609600"/>
                <a:gridCol w="609600"/>
                <a:gridCol w="609601"/>
              </a:tblGrid>
              <a:tr h="333231">
                <a:tc gridSpan="6">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ES" sz="1400" b="1" noProof="0" dirty="0" smtClean="0"/>
                        <a:t>Texto informativo</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s-419"/>
                    </a:p>
                  </a:txBody>
                  <a:tcPr/>
                </a:tc>
                <a:tc hMerge="1">
                  <a:txBody>
                    <a:bodyPr/>
                    <a:lstStyle/>
                    <a:p>
                      <a:endParaRPr lang="en-US" sz="1000"/>
                    </a:p>
                  </a:txBody>
                  <a:tcPr>
                    <a:solidFill>
                      <a:schemeClr val="bg1"/>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s-ES" sz="1500" b="1" noProof="0" dirty="0" smtClean="0"/>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s-ES" sz="1500" b="1" noProof="0" dirty="0" smtClean="0"/>
                    </a:p>
                  </a:txBody>
                  <a:tcPr marL="97155" marR="97155" marT="47897" marB="47897" anchor="ctr">
                    <a:solidFill>
                      <a:schemeClr val="accent3">
                        <a:lumMod val="20000"/>
                        <a:lumOff val="80000"/>
                      </a:schemeClr>
                    </a:solidFill>
                  </a:tcPr>
                </a:tc>
              </a:tr>
              <a:tr h="333231">
                <a:tc>
                  <a:txBody>
                    <a:bodyPr/>
                    <a:lstStyle/>
                    <a:p>
                      <a:pPr algn="ctr">
                        <a:lnSpc>
                          <a:spcPct val="100000"/>
                        </a:lnSpc>
                        <a:spcAft>
                          <a:spcPts val="0"/>
                        </a:spcAft>
                      </a:pPr>
                      <a:r>
                        <a:rPr lang="en-US" sz="1500" b="1" dirty="0" smtClean="0"/>
                        <a:t>9 </a:t>
                      </a:r>
                      <a:endParaRPr lang="en-US" sz="1500" b="1" dirty="0"/>
                    </a:p>
                  </a:txBody>
                  <a:tcPr marL="97155" marR="97155" marT="47897" marB="47897" anchor="ctr">
                    <a:solidFill>
                      <a:schemeClr val="bg1"/>
                    </a:solidFill>
                  </a:tcPr>
                </a:tc>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ES_tradnl" sz="1100" b="1" dirty="0" smtClean="0">
                          <a:solidFill>
                            <a:schemeClr val="tx1"/>
                          </a:solidFill>
                          <a:effectLst/>
                        </a:rPr>
                        <a:t>Yo</a:t>
                      </a:r>
                      <a:r>
                        <a:rPr lang="es-ES_tradnl" sz="1100" b="1" baseline="0" dirty="0" smtClean="0">
                          <a:solidFill>
                            <a:schemeClr val="tx1"/>
                          </a:solidFill>
                          <a:effectLst/>
                        </a:rPr>
                        <a:t> puedo responder a una pregunta con  “</a:t>
                      </a:r>
                      <a:r>
                        <a:rPr lang="es-ES_tradnl" sz="1100" b="1" i="1" baseline="0" dirty="0" smtClean="0">
                          <a:solidFill>
                            <a:schemeClr val="tx1"/>
                          </a:solidFill>
                          <a:effectLst/>
                        </a:rPr>
                        <a:t>por qué”</a:t>
                      </a:r>
                      <a:r>
                        <a:rPr lang="es-ES_tradnl" sz="1100" b="1" dirty="0" smtClean="0">
                          <a:solidFill>
                            <a:schemeClr val="tx1"/>
                          </a:solidFill>
                          <a:effectLst/>
                        </a:rPr>
                        <a:t>.</a:t>
                      </a:r>
                      <a:r>
                        <a:rPr kumimoji="0" lang="es-ES_tradnl" sz="1100" b="1" i="0" u="none" strike="noStrike" kern="1200" cap="none" spc="0" normalizeH="0" baseline="0" noProof="0" dirty="0" smtClean="0">
                          <a:ln>
                            <a:noFill/>
                          </a:ln>
                          <a:solidFill>
                            <a:prstClr val="black"/>
                          </a:solidFill>
                          <a:effectLst/>
                          <a:uLnTx/>
                          <a:uFillTx/>
                          <a:latin typeface="+mn-lt"/>
                          <a:ea typeface="Times New Roman"/>
                          <a:cs typeface="Times New Roman"/>
                        </a:rPr>
                        <a:t>  </a:t>
                      </a:r>
                      <a:r>
                        <a:rPr kumimoji="0" lang="es-ES_tradnl" sz="1000" b="0" i="1" u="none" strike="noStrike" kern="1200" cap="none" spc="0" normalizeH="0" baseline="0" noProof="0" dirty="0" smtClean="0">
                          <a:ln>
                            <a:noFill/>
                          </a:ln>
                          <a:solidFill>
                            <a:prstClr val="black"/>
                          </a:solidFill>
                          <a:effectLst/>
                          <a:uLnTx/>
                          <a:uFillTx/>
                          <a:latin typeface="+mn-lt"/>
                          <a:ea typeface="Times New Roman"/>
                          <a:cs typeface="Times New Roman"/>
                        </a:rPr>
                        <a:t>RI.3.1</a:t>
                      </a:r>
                      <a:endParaRPr kumimoji="0" lang="es-ES_tradnl" sz="10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marL="97155" marR="97155" marT="47897" marB="47897" anchor="ctr">
                    <a:solidFill>
                      <a:schemeClr val="bg1"/>
                    </a:solidFill>
                  </a:tcPr>
                </a:tc>
                <a:tc hMerge="1">
                  <a:txBody>
                    <a:bodyPr/>
                    <a:lstStyle/>
                    <a:p>
                      <a:endParaRPr lang="es-419"/>
                    </a:p>
                  </a:txBody>
                  <a:tcPr/>
                </a:tc>
                <a:tc>
                  <a:txBody>
                    <a:bodyPr/>
                    <a:lstStyle/>
                    <a:p>
                      <a:pPr>
                        <a:lnSpc>
                          <a:spcPct val="100000"/>
                        </a:lnSpc>
                        <a:spcAft>
                          <a:spcPts val="0"/>
                        </a:spcAft>
                      </a:pPr>
                      <a:endParaRPr lang="en-US" sz="1000" i="1" dirty="0"/>
                    </a:p>
                  </a:txBody>
                  <a:tcPr marL="97155" marR="97155" marT="47897" marB="47897">
                    <a:solidFill>
                      <a:schemeClr val="bg1"/>
                    </a:solidFill>
                  </a:tcPr>
                </a:tc>
                <a:tc>
                  <a:txBody>
                    <a:bodyPr/>
                    <a:lstStyle/>
                    <a:p>
                      <a:pPr>
                        <a:lnSpc>
                          <a:spcPct val="100000"/>
                        </a:lnSpc>
                        <a:spcAft>
                          <a:spcPts val="0"/>
                        </a:spcAft>
                      </a:pPr>
                      <a:endParaRPr lang="en-US" sz="1000" i="1" dirty="0"/>
                    </a:p>
                  </a:txBody>
                  <a:tcPr marL="97155" marR="97155" marT="47897" marB="47897">
                    <a:solidFill>
                      <a:schemeClr val="bg1"/>
                    </a:solidFill>
                  </a:tcPr>
                </a:tc>
                <a:tc>
                  <a:txBody>
                    <a:bodyPr/>
                    <a:lstStyle/>
                    <a:p>
                      <a:pPr>
                        <a:lnSpc>
                          <a:spcPct val="100000"/>
                        </a:lnSpc>
                        <a:spcAft>
                          <a:spcPts val="0"/>
                        </a:spcAft>
                      </a:pPr>
                      <a:endParaRPr lang="en-US" sz="1000" i="1" dirty="0"/>
                    </a:p>
                  </a:txBody>
                  <a:tcPr marL="97155" marR="97155" marT="47897" marB="47897">
                    <a:solidFill>
                      <a:schemeClr val="bg1"/>
                    </a:solidFill>
                  </a:tcPr>
                </a:tc>
              </a:tr>
              <a:tr h="412336">
                <a:tc>
                  <a:txBody>
                    <a:bodyPr/>
                    <a:lstStyle/>
                    <a:p>
                      <a:pPr algn="ctr">
                        <a:lnSpc>
                          <a:spcPct val="100000"/>
                        </a:lnSpc>
                        <a:spcAft>
                          <a:spcPts val="0"/>
                        </a:spcAft>
                      </a:pPr>
                      <a:r>
                        <a:rPr lang="en-US" sz="1500" b="1" dirty="0" smtClean="0"/>
                        <a:t>10</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100" b="1" dirty="0" smtClean="0">
                          <a:solidFill>
                            <a:schemeClr val="tx1"/>
                          </a:solidFill>
                          <a:effectLst/>
                        </a:rPr>
                        <a:t>Yo puedo localizar información </a:t>
                      </a:r>
                      <a:r>
                        <a:rPr lang="es-ES_tradnl" sz="1100" b="1" dirty="0" smtClean="0">
                          <a:solidFill>
                            <a:srgbClr val="000000"/>
                          </a:solidFill>
                          <a:effectLst/>
                        </a:rPr>
                        <a:t>encontrada en</a:t>
                      </a:r>
                      <a:r>
                        <a:rPr lang="es-ES_tradnl" sz="1100" b="1" baseline="0" dirty="0" smtClean="0">
                          <a:solidFill>
                            <a:srgbClr val="000000"/>
                          </a:solidFill>
                          <a:effectLst/>
                        </a:rPr>
                        <a:t> </a:t>
                      </a:r>
                      <a:r>
                        <a:rPr lang="es-ES_tradnl" sz="1100" b="1" baseline="0" dirty="0" smtClean="0">
                          <a:solidFill>
                            <a:schemeClr val="tx1"/>
                          </a:solidFill>
                          <a:effectLst/>
                        </a:rPr>
                        <a:t>un texto</a:t>
                      </a:r>
                      <a:r>
                        <a:rPr lang="es-ES_tradnl" sz="1100" b="1" dirty="0" smtClean="0">
                          <a:solidFill>
                            <a:schemeClr val="tx1"/>
                          </a:solidFill>
                          <a:effectLst/>
                        </a:rPr>
                        <a:t>.</a:t>
                      </a:r>
                      <a:r>
                        <a:rPr lang="es-ES_tradnl" sz="1100" b="1" baseline="0" dirty="0" smtClean="0">
                          <a:solidFill>
                            <a:schemeClr val="tx1"/>
                          </a:solidFill>
                          <a:effectLst/>
                          <a:latin typeface="+mn-lt"/>
                          <a:cs typeface="Times New Roman"/>
                        </a:rPr>
                        <a:t> </a:t>
                      </a:r>
                      <a:r>
                        <a:rPr lang="es-ES_tradnl" sz="1000" b="0" i="1" dirty="0" smtClean="0">
                          <a:latin typeface="+mn-lt"/>
                          <a:ea typeface="Times New Roman"/>
                          <a:cs typeface="Times New Roman"/>
                        </a:rPr>
                        <a:t>RI.3.1</a:t>
                      </a:r>
                      <a:endParaRPr lang="es-ES_tradnl" sz="1000" b="1" dirty="0" smtClean="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s-419"/>
                    </a:p>
                  </a:txBody>
                  <a:tcPr/>
                </a:tc>
                <a:tc>
                  <a:txBody>
                    <a:bodyPr/>
                    <a:lstStyle/>
                    <a:p>
                      <a:pPr>
                        <a:lnSpc>
                          <a:spcPct val="100000"/>
                        </a:lnSpc>
                        <a:spcAft>
                          <a:spcPts val="0"/>
                        </a:spcAft>
                      </a:pPr>
                      <a:endParaRPr lang="en-US" sz="1000" i="1" dirty="0"/>
                    </a:p>
                  </a:txBody>
                  <a:tcPr marL="97155" marR="97155" marT="47897" marB="47897">
                    <a:solidFill>
                      <a:schemeClr val="bg1"/>
                    </a:solidFill>
                  </a:tcPr>
                </a:tc>
                <a:tc>
                  <a:txBody>
                    <a:bodyPr/>
                    <a:lstStyle/>
                    <a:p>
                      <a:pPr>
                        <a:lnSpc>
                          <a:spcPct val="100000"/>
                        </a:lnSpc>
                        <a:spcAft>
                          <a:spcPts val="0"/>
                        </a:spcAft>
                      </a:pPr>
                      <a:endParaRPr lang="en-US" sz="1000" i="1" dirty="0"/>
                    </a:p>
                  </a:txBody>
                  <a:tcPr marL="97155" marR="97155" marT="47897" marB="47897">
                    <a:solidFill>
                      <a:schemeClr val="bg1"/>
                    </a:solidFill>
                  </a:tcPr>
                </a:tc>
                <a:tc>
                  <a:txBody>
                    <a:bodyPr/>
                    <a:lstStyle/>
                    <a:p>
                      <a:pPr>
                        <a:lnSpc>
                          <a:spcPct val="100000"/>
                        </a:lnSpc>
                        <a:spcAft>
                          <a:spcPts val="0"/>
                        </a:spcAft>
                      </a:pPr>
                      <a:endParaRPr lang="en-US" sz="1000" i="1" dirty="0"/>
                    </a:p>
                  </a:txBody>
                  <a:tcPr marL="97155" marR="97155" marT="47897" marB="47897">
                    <a:solidFill>
                      <a:schemeClr val="bg1"/>
                    </a:solidFill>
                  </a:tcPr>
                </a:tc>
              </a:tr>
              <a:tr h="427448">
                <a:tc>
                  <a:txBody>
                    <a:bodyPr/>
                    <a:lstStyle/>
                    <a:p>
                      <a:pPr algn="ctr">
                        <a:lnSpc>
                          <a:spcPct val="100000"/>
                        </a:lnSpc>
                        <a:spcAft>
                          <a:spcPts val="0"/>
                        </a:spcAft>
                      </a:pPr>
                      <a:r>
                        <a:rPr lang="en-US" sz="1500" b="1" dirty="0" smtClean="0"/>
                        <a:t>11</a:t>
                      </a:r>
                      <a:endParaRPr lang="en-US" sz="15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ES_tradnl" sz="1100" b="1" dirty="0" smtClean="0">
                          <a:effectLst/>
                        </a:rPr>
                        <a:t>Yo</a:t>
                      </a:r>
                      <a:r>
                        <a:rPr lang="es-ES_tradnl" sz="1100" b="1" baseline="0" dirty="0" smtClean="0">
                          <a:effectLst/>
                        </a:rPr>
                        <a:t> puedo seleccionar un detalle clave que apoya la idea principal</a:t>
                      </a:r>
                      <a:r>
                        <a:rPr lang="es-ES_tradnl" sz="1100" b="1" dirty="0" smtClean="0">
                          <a:effectLst/>
                        </a:rPr>
                        <a:t>.</a:t>
                      </a:r>
                      <a:r>
                        <a:rPr lang="es-ES_tradnl" sz="1000" b="1" baseline="0" dirty="0" smtClean="0">
                          <a:effectLst/>
                          <a:latin typeface="+mn-lt"/>
                          <a:cs typeface="Times New Roman"/>
                        </a:rPr>
                        <a:t> </a:t>
                      </a:r>
                      <a:r>
                        <a:rPr lang="es-ES_tradnl" sz="1000" b="0" i="1" baseline="0" dirty="0" smtClean="0">
                          <a:latin typeface="+mn-lt"/>
                          <a:ea typeface="Times New Roman"/>
                          <a:cs typeface="Times New Roman"/>
                        </a:rPr>
                        <a:t>RI.3.2</a:t>
                      </a:r>
                      <a:endParaRPr lang="es-ES_tradnl" sz="1000" b="1" dirty="0">
                        <a:latin typeface="+mn-lt"/>
                        <a:ea typeface="Calibri"/>
                        <a:cs typeface="Times New Roman"/>
                      </a:endParaRPr>
                    </a:p>
                  </a:txBody>
                  <a:tcPr marL="97155" marR="97155" marT="47897" marB="47897" anchor="ctr">
                    <a:solidFill>
                      <a:schemeClr val="bg1"/>
                    </a:solidFill>
                  </a:tcPr>
                </a:tc>
                <a:tc hMerge="1">
                  <a:txBody>
                    <a:bodyPr/>
                    <a:lstStyle/>
                    <a:p>
                      <a:endParaRPr lang="es-419"/>
                    </a:p>
                  </a:txBody>
                  <a:tcPr/>
                </a:tc>
                <a:tc>
                  <a:txBody>
                    <a:bodyPr/>
                    <a:lstStyle/>
                    <a:p>
                      <a:pPr>
                        <a:lnSpc>
                          <a:spcPct val="100000"/>
                        </a:lnSpc>
                        <a:spcAft>
                          <a:spcPts val="0"/>
                        </a:spcAft>
                      </a:pPr>
                      <a:endParaRPr lang="en-US" sz="1000" i="1" dirty="0"/>
                    </a:p>
                  </a:txBody>
                  <a:tcPr marL="97155" marR="97155" marT="47897" marB="47897">
                    <a:solidFill>
                      <a:schemeClr val="bg1"/>
                    </a:solidFill>
                  </a:tcPr>
                </a:tc>
                <a:tc>
                  <a:txBody>
                    <a:bodyPr/>
                    <a:lstStyle/>
                    <a:p>
                      <a:pPr>
                        <a:lnSpc>
                          <a:spcPct val="100000"/>
                        </a:lnSpc>
                        <a:spcAft>
                          <a:spcPts val="0"/>
                        </a:spcAft>
                      </a:pPr>
                      <a:endParaRPr lang="en-US" sz="1000" i="1" dirty="0"/>
                    </a:p>
                  </a:txBody>
                  <a:tcPr marL="97155" marR="97155" marT="47897" marB="47897">
                    <a:solidFill>
                      <a:schemeClr val="bg1"/>
                    </a:solidFill>
                  </a:tcPr>
                </a:tc>
                <a:tc>
                  <a:txBody>
                    <a:bodyPr/>
                    <a:lstStyle/>
                    <a:p>
                      <a:pPr>
                        <a:lnSpc>
                          <a:spcPct val="100000"/>
                        </a:lnSpc>
                        <a:spcAft>
                          <a:spcPts val="0"/>
                        </a:spcAft>
                      </a:pPr>
                      <a:endParaRPr lang="en-US" sz="1000" i="1" dirty="0"/>
                    </a:p>
                  </a:txBody>
                  <a:tcPr marL="97155" marR="97155" marT="47897" marB="47897">
                    <a:solidFill>
                      <a:schemeClr val="bg1"/>
                    </a:solidFill>
                  </a:tcPr>
                </a:tc>
              </a:tr>
              <a:tr h="333231">
                <a:tc>
                  <a:txBody>
                    <a:bodyPr/>
                    <a:lstStyle/>
                    <a:p>
                      <a:pPr algn="ctr">
                        <a:lnSpc>
                          <a:spcPct val="100000"/>
                        </a:lnSpc>
                        <a:spcAft>
                          <a:spcPts val="0"/>
                        </a:spcAft>
                      </a:pPr>
                      <a:r>
                        <a:rPr lang="en-US" sz="1500" b="1" dirty="0" smtClean="0"/>
                        <a:t>12</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100" b="1" dirty="0" smtClean="0">
                          <a:effectLst/>
                        </a:rPr>
                        <a:t>Yo</a:t>
                      </a:r>
                      <a:r>
                        <a:rPr lang="es-ES_tradnl" sz="1100" b="1" baseline="0" dirty="0" smtClean="0">
                          <a:effectLst/>
                        </a:rPr>
                        <a:t> puedo identificar la idea principal de un texto</a:t>
                      </a:r>
                      <a:r>
                        <a:rPr lang="es-ES_tradnl" sz="1100" b="1" dirty="0" smtClean="0">
                          <a:effectLst/>
                        </a:rPr>
                        <a:t>.</a:t>
                      </a:r>
                      <a:r>
                        <a:rPr lang="es-ES_tradnl" sz="1100" b="1" baseline="0" dirty="0" smtClean="0">
                          <a:effectLst/>
                        </a:rPr>
                        <a:t>  </a:t>
                      </a:r>
                      <a:r>
                        <a:rPr lang="es-ES_tradnl" sz="1000" b="0" i="1" baseline="0" dirty="0" smtClean="0">
                          <a:latin typeface="+mn-lt"/>
                          <a:ea typeface="Times New Roman"/>
                          <a:cs typeface="Times New Roman"/>
                        </a:rPr>
                        <a:t>RI.3.2</a:t>
                      </a:r>
                      <a:endParaRPr lang="es-ES_tradnl" sz="1000" b="1" dirty="0">
                        <a:effectLst/>
                        <a:latin typeface="+mn-lt"/>
                        <a:ea typeface="Calibri"/>
                        <a:cs typeface="Times New Roman"/>
                      </a:endParaRPr>
                    </a:p>
                  </a:txBody>
                  <a:tcPr marL="97155" marR="97155" marT="47897" marB="47897" anchor="ctr">
                    <a:solidFill>
                      <a:schemeClr val="bg1"/>
                    </a:solidFill>
                  </a:tcPr>
                </a:tc>
                <a:tc hMerge="1">
                  <a:txBody>
                    <a:bodyPr/>
                    <a:lstStyle/>
                    <a:p>
                      <a:endParaRPr lang="es-419"/>
                    </a:p>
                  </a:txBody>
                  <a:tcPr/>
                </a:tc>
                <a:tc>
                  <a:txBody>
                    <a:bodyPr/>
                    <a:lstStyle/>
                    <a:p>
                      <a:pPr>
                        <a:lnSpc>
                          <a:spcPct val="100000"/>
                        </a:lnSpc>
                        <a:spcAft>
                          <a:spcPts val="0"/>
                        </a:spcAft>
                      </a:pPr>
                      <a:endParaRPr lang="en-US" sz="1000" i="1" dirty="0"/>
                    </a:p>
                  </a:txBody>
                  <a:tcPr marL="97155" marR="97155" marT="47897" marB="47897">
                    <a:solidFill>
                      <a:schemeClr val="bg1"/>
                    </a:solidFill>
                  </a:tcPr>
                </a:tc>
                <a:tc>
                  <a:txBody>
                    <a:bodyPr/>
                    <a:lstStyle/>
                    <a:p>
                      <a:pPr>
                        <a:lnSpc>
                          <a:spcPct val="100000"/>
                        </a:lnSpc>
                        <a:spcAft>
                          <a:spcPts val="0"/>
                        </a:spcAft>
                      </a:pPr>
                      <a:endParaRPr lang="en-US" sz="1000" i="1" dirty="0"/>
                    </a:p>
                  </a:txBody>
                  <a:tcPr marL="97155" marR="97155" marT="47897" marB="47897">
                    <a:solidFill>
                      <a:schemeClr val="bg1"/>
                    </a:solidFill>
                  </a:tcPr>
                </a:tc>
                <a:tc>
                  <a:txBody>
                    <a:bodyPr/>
                    <a:lstStyle/>
                    <a:p>
                      <a:pPr>
                        <a:lnSpc>
                          <a:spcPct val="100000"/>
                        </a:lnSpc>
                        <a:spcAft>
                          <a:spcPts val="0"/>
                        </a:spcAft>
                      </a:pPr>
                      <a:endParaRPr lang="en-US" sz="1000" i="1" dirty="0"/>
                    </a:p>
                  </a:txBody>
                  <a:tcPr marL="97155" marR="97155" marT="47897" marB="47897">
                    <a:solidFill>
                      <a:schemeClr val="bg1"/>
                    </a:solidFill>
                  </a:tcPr>
                </a:tc>
              </a:tr>
              <a:tr h="442817">
                <a:tc>
                  <a:txBody>
                    <a:bodyPr/>
                    <a:lstStyle/>
                    <a:p>
                      <a:pPr algn="ctr">
                        <a:lnSpc>
                          <a:spcPct val="100000"/>
                        </a:lnSpc>
                        <a:spcAft>
                          <a:spcPts val="0"/>
                        </a:spcAft>
                      </a:pPr>
                      <a:r>
                        <a:rPr lang="en-US" sz="1500" b="1" dirty="0" smtClean="0"/>
                        <a:t>13</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100" b="1" dirty="0" smtClean="0">
                          <a:effectLst/>
                        </a:rPr>
                        <a:t>Yo</a:t>
                      </a:r>
                      <a:r>
                        <a:rPr lang="es-ES_tradnl" sz="1100" b="1" baseline="0" dirty="0" smtClean="0">
                          <a:effectLst/>
                        </a:rPr>
                        <a:t> puedo responder a una pregunta con “</a:t>
                      </a:r>
                      <a:r>
                        <a:rPr lang="es-ES_tradnl" sz="1100" b="1" i="1" baseline="0" dirty="0" smtClean="0">
                          <a:effectLst/>
                        </a:rPr>
                        <a:t>cómo”</a:t>
                      </a:r>
                      <a:r>
                        <a:rPr lang="es-ES_tradnl" sz="1100" b="1" i="0" baseline="0" dirty="0" smtClean="0">
                          <a:effectLst/>
                        </a:rPr>
                        <a:t>, relacionada a un acontecimiento</a:t>
                      </a:r>
                      <a:r>
                        <a:rPr lang="es-ES_tradnl" sz="1100" b="1" baseline="0" dirty="0" smtClean="0">
                          <a:effectLst/>
                        </a:rPr>
                        <a:t>.</a:t>
                      </a:r>
                      <a:r>
                        <a:rPr lang="es-ES_tradnl" sz="1100" b="1" baseline="0" dirty="0" smtClean="0">
                          <a:effectLst/>
                          <a:latin typeface="+mn-lt"/>
                          <a:cs typeface="Times New Roman"/>
                        </a:rPr>
                        <a:t> </a:t>
                      </a:r>
                      <a:r>
                        <a:rPr lang="es-ES_tradnl" sz="1100" b="1" baseline="0" dirty="0" smtClean="0">
                          <a:latin typeface="+mn-lt"/>
                          <a:ea typeface="Times New Roman"/>
                          <a:cs typeface="Times New Roman"/>
                        </a:rPr>
                        <a:t> </a:t>
                      </a:r>
                      <a:r>
                        <a:rPr lang="es-ES_tradnl" sz="1000" b="0" i="1" baseline="0" dirty="0" smtClean="0">
                          <a:latin typeface="+mn-lt"/>
                          <a:ea typeface="Times New Roman"/>
                          <a:cs typeface="Times New Roman"/>
                        </a:rPr>
                        <a:t>RI.3.3</a:t>
                      </a:r>
                      <a:endParaRPr lang="es-ES_tradnl" sz="1000" b="1" dirty="0" smtClean="0">
                        <a:latin typeface="+mn-lt"/>
                        <a:ea typeface="Calibri"/>
                        <a:cs typeface="Times New Roman"/>
                      </a:endParaRPr>
                    </a:p>
                  </a:txBody>
                  <a:tcPr marL="97155" marR="97155" marT="47897" marB="47897" anchor="ctr">
                    <a:solidFill>
                      <a:schemeClr val="bg1"/>
                    </a:solidFill>
                  </a:tcPr>
                </a:tc>
                <a:tc hMerge="1">
                  <a:txBody>
                    <a:bodyPr/>
                    <a:lstStyle/>
                    <a:p>
                      <a:endParaRPr lang="es-419"/>
                    </a:p>
                  </a:txBody>
                  <a:tcPr/>
                </a:tc>
                <a:tc>
                  <a:txBody>
                    <a:bodyPr/>
                    <a:lstStyle/>
                    <a:p>
                      <a:pPr>
                        <a:lnSpc>
                          <a:spcPct val="100000"/>
                        </a:lnSpc>
                        <a:spcAft>
                          <a:spcPts val="0"/>
                        </a:spcAft>
                      </a:pPr>
                      <a:endParaRPr lang="en-US" sz="1000" i="1" dirty="0"/>
                    </a:p>
                  </a:txBody>
                  <a:tcPr marL="97155" marR="97155" marT="47897" marB="47897">
                    <a:solidFill>
                      <a:schemeClr val="bg1"/>
                    </a:solidFill>
                  </a:tcPr>
                </a:tc>
                <a:tc>
                  <a:txBody>
                    <a:bodyPr/>
                    <a:lstStyle/>
                    <a:p>
                      <a:pPr>
                        <a:lnSpc>
                          <a:spcPct val="100000"/>
                        </a:lnSpc>
                        <a:spcAft>
                          <a:spcPts val="0"/>
                        </a:spcAft>
                      </a:pPr>
                      <a:endParaRPr lang="en-US" sz="1000" i="1" dirty="0"/>
                    </a:p>
                  </a:txBody>
                  <a:tcPr marL="97155" marR="97155" marT="47897" marB="47897">
                    <a:noFill/>
                  </a:tcPr>
                </a:tc>
                <a:tc>
                  <a:txBody>
                    <a:bodyPr/>
                    <a:lstStyle/>
                    <a:p>
                      <a:pPr>
                        <a:lnSpc>
                          <a:spcPct val="100000"/>
                        </a:lnSpc>
                        <a:spcAft>
                          <a:spcPts val="0"/>
                        </a:spcAft>
                      </a:pPr>
                      <a:endParaRPr lang="en-US" sz="1000" i="1" dirty="0"/>
                    </a:p>
                  </a:txBody>
                  <a:tcPr marL="97155" marR="97155" marT="47897" marB="47897">
                    <a:solidFill>
                      <a:schemeClr val="bg1"/>
                    </a:solidFill>
                  </a:tcPr>
                </a:tc>
              </a:tr>
              <a:tr h="427448">
                <a:tc>
                  <a:txBody>
                    <a:bodyPr/>
                    <a:lstStyle/>
                    <a:p>
                      <a:pPr algn="ctr">
                        <a:lnSpc>
                          <a:spcPct val="100000"/>
                        </a:lnSpc>
                        <a:spcAft>
                          <a:spcPts val="0"/>
                        </a:spcAft>
                      </a:pPr>
                      <a:r>
                        <a:rPr lang="en-US" sz="1500" b="1" dirty="0" smtClean="0"/>
                        <a:t>14</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100" b="1" dirty="0" smtClean="0">
                          <a:effectLst/>
                        </a:rPr>
                        <a:t>Yo</a:t>
                      </a:r>
                      <a:r>
                        <a:rPr lang="es-ES_tradnl" sz="1100" b="1" baseline="0" dirty="0" smtClean="0">
                          <a:effectLst/>
                        </a:rPr>
                        <a:t> puedo explicar la causa y el efecto de un </a:t>
                      </a:r>
                      <a:r>
                        <a:rPr lang="es-ES_tradnl" sz="1100" b="1" i="0" baseline="0" dirty="0" smtClean="0">
                          <a:effectLst/>
                        </a:rPr>
                        <a:t>acontecimiento</a:t>
                      </a:r>
                      <a:r>
                        <a:rPr lang="es-ES_tradnl" sz="1100" b="1" dirty="0" smtClean="0">
                          <a:effectLst/>
                        </a:rPr>
                        <a:t>.</a:t>
                      </a:r>
                      <a:r>
                        <a:rPr lang="es-ES_tradnl" sz="1100" b="1" baseline="0" dirty="0" smtClean="0">
                          <a:effectLst/>
                        </a:rPr>
                        <a:t> </a:t>
                      </a:r>
                      <a:r>
                        <a:rPr lang="es-ES_tradnl" sz="1000" b="0" i="1" baseline="0" dirty="0" smtClean="0">
                          <a:latin typeface="+mn-lt"/>
                          <a:ea typeface="Times New Roman"/>
                          <a:cs typeface="Times New Roman"/>
                        </a:rPr>
                        <a:t>RI.3.3</a:t>
                      </a:r>
                      <a:endParaRPr lang="es-ES_tradnl" sz="1000" b="1" dirty="0" smtClean="0">
                        <a:latin typeface="+mn-lt"/>
                        <a:ea typeface="Calibri"/>
                        <a:cs typeface="Times New Roman"/>
                      </a:endParaRPr>
                    </a:p>
                  </a:txBody>
                  <a:tcPr marL="97155" marR="97155" marT="47897" marB="47897" anchor="ctr">
                    <a:solidFill>
                      <a:schemeClr val="bg1"/>
                    </a:solidFill>
                  </a:tcPr>
                </a:tc>
                <a:tc hMerge="1">
                  <a:txBody>
                    <a:bodyPr/>
                    <a:lstStyle/>
                    <a:p>
                      <a:endParaRPr lang="es-419"/>
                    </a:p>
                  </a:txBody>
                  <a:tcPr/>
                </a:tc>
                <a:tc>
                  <a:txBody>
                    <a:bodyPr/>
                    <a:lstStyle/>
                    <a:p>
                      <a:pPr>
                        <a:lnSpc>
                          <a:spcPct val="100000"/>
                        </a:lnSpc>
                        <a:spcAft>
                          <a:spcPts val="0"/>
                        </a:spcAft>
                      </a:pPr>
                      <a:endParaRPr lang="en-US" sz="1000" i="1" dirty="0"/>
                    </a:p>
                  </a:txBody>
                  <a:tcPr marL="97155" marR="97155" marT="47897" marB="47897">
                    <a:solidFill>
                      <a:schemeClr val="bg1"/>
                    </a:solidFill>
                  </a:tcPr>
                </a:tc>
                <a:tc>
                  <a:txBody>
                    <a:bodyPr/>
                    <a:lstStyle/>
                    <a:p>
                      <a:pPr>
                        <a:lnSpc>
                          <a:spcPct val="100000"/>
                        </a:lnSpc>
                        <a:spcAft>
                          <a:spcPts val="0"/>
                        </a:spcAft>
                      </a:pPr>
                      <a:endParaRPr lang="en-US" sz="1000" i="1" dirty="0"/>
                    </a:p>
                  </a:txBody>
                  <a:tcPr marL="97155" marR="97155" marT="47897" marB="47897">
                    <a:solidFill>
                      <a:schemeClr val="bg1"/>
                    </a:solidFill>
                  </a:tcPr>
                </a:tc>
                <a:tc>
                  <a:txBody>
                    <a:bodyPr/>
                    <a:lstStyle/>
                    <a:p>
                      <a:pPr>
                        <a:lnSpc>
                          <a:spcPct val="100000"/>
                        </a:lnSpc>
                        <a:spcAft>
                          <a:spcPts val="0"/>
                        </a:spcAft>
                      </a:pPr>
                      <a:endParaRPr lang="en-US" sz="1000" i="1" dirty="0"/>
                    </a:p>
                  </a:txBody>
                  <a:tcPr marL="97155" marR="97155" marT="47897" marB="47897">
                    <a:solidFill>
                      <a:schemeClr val="bg1"/>
                    </a:solidFill>
                  </a:tcPr>
                </a:tc>
              </a:tr>
              <a:tr h="435647">
                <a:tc>
                  <a:txBody>
                    <a:bodyPr/>
                    <a:lstStyle/>
                    <a:p>
                      <a:pPr algn="ctr">
                        <a:lnSpc>
                          <a:spcPct val="100000"/>
                        </a:lnSpc>
                        <a:spcAft>
                          <a:spcPts val="0"/>
                        </a:spcAft>
                      </a:pPr>
                      <a:r>
                        <a:rPr lang="en-US" sz="1500" b="1" dirty="0" smtClean="0"/>
                        <a:t>15</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100" b="1" dirty="0" smtClean="0">
                          <a:effectLst/>
                        </a:rPr>
                        <a:t>Yo</a:t>
                      </a:r>
                      <a:r>
                        <a:rPr lang="es-ES_tradnl" sz="1100" b="1" baseline="0" dirty="0" smtClean="0">
                          <a:effectLst/>
                        </a:rPr>
                        <a:t> puedo localizar detalles específicos </a:t>
                      </a:r>
                      <a:r>
                        <a:rPr lang="es-ES_tradnl" sz="1100" b="1" dirty="0" smtClean="0">
                          <a:effectLst/>
                        </a:rPr>
                        <a:t>que apoyan la idea principal.</a:t>
                      </a:r>
                      <a:r>
                        <a:rPr lang="es-ES_tradnl" sz="1100" b="1" baseline="0" dirty="0" smtClean="0">
                          <a:effectLst/>
                          <a:latin typeface="+mn-lt"/>
                          <a:cs typeface="Times New Roman"/>
                        </a:rPr>
                        <a:t> </a:t>
                      </a:r>
                      <a:r>
                        <a:rPr lang="es-ES_tradnl" sz="1100" b="1" baseline="0" dirty="0" smtClean="0">
                          <a:latin typeface="+mn-lt"/>
                          <a:ea typeface="Times New Roman"/>
                          <a:cs typeface="Times New Roman"/>
                        </a:rPr>
                        <a:t> </a:t>
                      </a:r>
                      <a:r>
                        <a:rPr lang="es-ES_tradnl" sz="1000" b="0" i="1" baseline="0" dirty="0" smtClean="0">
                          <a:latin typeface="+mn-lt"/>
                          <a:ea typeface="Times New Roman"/>
                          <a:cs typeface="Times New Roman"/>
                        </a:rPr>
                        <a:t>RI.3.2</a:t>
                      </a:r>
                      <a:endParaRPr lang="es-ES_tradnl" sz="1000" b="1" dirty="0" smtClean="0">
                        <a:latin typeface="+mn-lt"/>
                        <a:ea typeface="Calibri"/>
                        <a:cs typeface="Times New Roman"/>
                      </a:endParaRPr>
                    </a:p>
                  </a:txBody>
                  <a:tcPr marL="97155" marR="97155" marT="47897" marB="47897" anchor="ctr">
                    <a:solidFill>
                      <a:schemeClr val="bg1"/>
                    </a:solidFill>
                  </a:tcPr>
                </a:tc>
                <a:tc hMerge="1">
                  <a:txBody>
                    <a:bodyPr/>
                    <a:lstStyle/>
                    <a:p>
                      <a:endParaRPr lang="es-419"/>
                    </a:p>
                  </a:txBody>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i="0" dirty="0" smtClean="0">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i="0" dirty="0" smtClean="0"/>
                        <a:t>1</a:t>
                      </a:r>
                      <a:endParaRPr lang="en-US" sz="1400" b="1" i="0" dirty="0"/>
                    </a:p>
                  </a:txBody>
                  <a:tcPr marL="97155" marR="97155" marT="47897" marB="47897" anchor="ctr">
                    <a:solidFill>
                      <a:schemeClr val="bg1"/>
                    </a:solidFill>
                  </a:tcPr>
                </a:tc>
                <a:tc>
                  <a:txBody>
                    <a:bodyPr/>
                    <a:lstStyle/>
                    <a:p>
                      <a:pPr algn="ctr">
                        <a:lnSpc>
                          <a:spcPct val="100000"/>
                        </a:lnSpc>
                        <a:spcAft>
                          <a:spcPts val="0"/>
                        </a:spcAft>
                      </a:pPr>
                      <a:r>
                        <a:rPr lang="en-US" sz="1400" b="1" i="0" dirty="0" smtClean="0"/>
                        <a:t>0</a:t>
                      </a:r>
                      <a:endParaRPr lang="en-US" sz="1400" b="1" i="0" dirty="0"/>
                    </a:p>
                  </a:txBody>
                  <a:tcPr marL="97155" marR="97155" marT="47897" marB="47897" anchor="ctr">
                    <a:solidFill>
                      <a:schemeClr val="bg1"/>
                    </a:solidFill>
                  </a:tcPr>
                </a:tc>
              </a:tr>
              <a:tr h="442817">
                <a:tc>
                  <a:txBody>
                    <a:bodyPr/>
                    <a:lstStyle/>
                    <a:p>
                      <a:pPr algn="ctr">
                        <a:lnSpc>
                          <a:spcPct val="100000"/>
                        </a:lnSpc>
                        <a:spcAft>
                          <a:spcPts val="0"/>
                        </a:spcAft>
                      </a:pPr>
                      <a:r>
                        <a:rPr lang="en-US" sz="1500" b="1" dirty="0" smtClean="0"/>
                        <a:t>16</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100" b="1" baseline="0" dirty="0" smtClean="0">
                          <a:effectLst/>
                        </a:rPr>
                        <a:t>Yo puedo explicar la influencia del tiempo y de causa/efecto en ideas o conceptos científicos</a:t>
                      </a:r>
                      <a:r>
                        <a:rPr lang="es-ES_tradnl" sz="1100" b="1" dirty="0" smtClean="0">
                          <a:effectLst/>
                        </a:rPr>
                        <a:t>.   </a:t>
                      </a:r>
                      <a:r>
                        <a:rPr lang="es-ES_tradnl" sz="1000" b="0" i="1" dirty="0" smtClean="0">
                          <a:latin typeface="+mn-lt"/>
                          <a:ea typeface="+mn-ea"/>
                          <a:cs typeface="+mn-cs"/>
                        </a:rPr>
                        <a:t>RI.3.3</a:t>
                      </a:r>
                      <a:endParaRPr lang="es-ES_tradnl" sz="1000" b="1" dirty="0" smtClean="0">
                        <a:latin typeface="+mn-lt"/>
                        <a:ea typeface="Calibri"/>
                        <a:cs typeface="Times New Roman"/>
                      </a:endParaRPr>
                    </a:p>
                  </a:txBody>
                  <a:tcPr marL="97155" marR="97155" marT="47897" marB="47897" anchor="ctr">
                    <a:solidFill>
                      <a:schemeClr val="bg1"/>
                    </a:solidFill>
                  </a:tcPr>
                </a:tc>
                <a:tc>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s-ES_tradnl" sz="1400" b="1" i="0" kern="1200" dirty="0" smtClean="0">
                          <a:solidFill>
                            <a:schemeClr val="tx1"/>
                          </a:solidFill>
                          <a:latin typeface="+mn-lt"/>
                          <a:ea typeface="+mn-ea"/>
                          <a:cs typeface="+mn-cs"/>
                        </a:rPr>
                        <a:t>3</a:t>
                      </a:r>
                    </a:p>
                  </a:txBody>
                  <a:tcPr marL="97155" marR="97155" marT="47897" marB="47897" anchor="ctr">
                    <a:solidFill>
                      <a:schemeClr val="bg1"/>
                    </a:solidFill>
                  </a:tcPr>
                </a:tc>
                <a:tc>
                  <a:txBody>
                    <a:bodyPr/>
                    <a:lstStyle/>
                    <a:p>
                      <a:pPr algn="ctr"/>
                      <a:r>
                        <a:rPr lang="en-US" sz="1400" b="1" i="0" dirty="0" smtClean="0"/>
                        <a:t>2</a:t>
                      </a:r>
                      <a:endParaRPr lang="en-US" sz="1400" b="1" i="0" dirty="0"/>
                    </a:p>
                  </a:txBody>
                  <a:tcPr marL="97155" marR="97155" marT="47897" marB="47897" anchor="ctr">
                    <a:solidFill>
                      <a:schemeClr val="bg1"/>
                    </a:solidFill>
                  </a:tcPr>
                </a:tc>
                <a:tc>
                  <a:txBody>
                    <a:bodyPr/>
                    <a:lstStyle/>
                    <a:p>
                      <a:pPr algn="ctr">
                        <a:lnSpc>
                          <a:spcPct val="100000"/>
                        </a:lnSpc>
                        <a:spcAft>
                          <a:spcPts val="0"/>
                        </a:spcAft>
                      </a:pPr>
                      <a:r>
                        <a:rPr lang="en-US" sz="1400" b="1" i="0" dirty="0" smtClean="0"/>
                        <a:t>1</a:t>
                      </a:r>
                      <a:endParaRPr lang="en-US" sz="1400" b="1" i="0" dirty="0"/>
                    </a:p>
                  </a:txBody>
                  <a:tcPr marL="97155" marR="97155" marT="47897" marB="47897" anchor="ctr">
                    <a:solidFill>
                      <a:schemeClr val="bg1"/>
                    </a:solidFill>
                  </a:tcPr>
                </a:tc>
                <a:tc>
                  <a:txBody>
                    <a:bodyPr/>
                    <a:lstStyle/>
                    <a:p>
                      <a:pPr algn="ctr">
                        <a:lnSpc>
                          <a:spcPct val="100000"/>
                        </a:lnSpc>
                        <a:spcAft>
                          <a:spcPts val="0"/>
                        </a:spcAft>
                      </a:pPr>
                      <a:r>
                        <a:rPr lang="en-US" sz="1400" b="1" i="0" dirty="0" smtClean="0"/>
                        <a:t>0</a:t>
                      </a:r>
                      <a:endParaRPr lang="en-US" sz="1400" b="1" i="0" dirty="0"/>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nvPr>
        </p:nvGraphicFramePr>
        <p:xfrm>
          <a:off x="457200" y="720497"/>
          <a:ext cx="7010399" cy="3809793"/>
        </p:xfrm>
        <a:graphic>
          <a:graphicData uri="http://schemas.openxmlformats.org/drawingml/2006/table">
            <a:tbl>
              <a:tblPr firstRow="1" bandRow="1">
                <a:tableStyleId>{5940675A-B579-460E-94D1-54222C63F5DA}</a:tableStyleId>
              </a:tblPr>
              <a:tblGrid>
                <a:gridCol w="457200"/>
                <a:gridCol w="4114800"/>
                <a:gridCol w="609600"/>
                <a:gridCol w="609600"/>
                <a:gridCol w="609600"/>
                <a:gridCol w="609599"/>
              </a:tblGrid>
              <a:tr h="333134">
                <a:tc gridSpan="6">
                  <a:txBody>
                    <a:bodyPr/>
                    <a:lstStyle/>
                    <a:p>
                      <a:pPr algn="ctr">
                        <a:lnSpc>
                          <a:spcPct val="100000"/>
                        </a:lnSpc>
                        <a:spcAft>
                          <a:spcPts val="0"/>
                        </a:spcAft>
                      </a:pPr>
                      <a:r>
                        <a:rPr lang="es-ES" sz="1400" b="1" noProof="0" dirty="0" smtClean="0"/>
                        <a:t>Texto literario</a:t>
                      </a:r>
                      <a:endParaRPr lang="es-ES" sz="1400" b="1" noProof="0"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s-419"/>
                    </a:p>
                  </a:txBody>
                  <a:tcPr/>
                </a:tc>
                <a:tc hMerge="1">
                  <a:txBody>
                    <a:bodyPr/>
                    <a:lstStyle/>
                    <a:p>
                      <a:endParaRPr lang="en-US" sz="1000"/>
                    </a:p>
                  </a:txBody>
                  <a:tcPr>
                    <a:solidFill>
                      <a:schemeClr val="bg1"/>
                    </a:solidFill>
                  </a:tcPr>
                </a:tc>
                <a:tc hMerge="1">
                  <a:txBody>
                    <a:bodyPr/>
                    <a:lstStyle/>
                    <a:p>
                      <a:pPr algn="ctr">
                        <a:lnSpc>
                          <a:spcPct val="100000"/>
                        </a:lnSpc>
                        <a:spcAft>
                          <a:spcPts val="0"/>
                        </a:spcAft>
                      </a:pPr>
                      <a:endParaRPr lang="es-ES" sz="1500" b="1" noProof="0" dirty="0"/>
                    </a:p>
                  </a:txBody>
                  <a:tcPr marL="97155" marR="97155" marT="47897" marB="47897" anchor="ctr">
                    <a:solidFill>
                      <a:schemeClr val="accent3">
                        <a:lumMod val="20000"/>
                        <a:lumOff val="80000"/>
                      </a:schemeClr>
                    </a:solidFill>
                  </a:tcPr>
                </a:tc>
                <a:tc hMerge="1">
                  <a:txBody>
                    <a:bodyPr/>
                    <a:lstStyle/>
                    <a:p>
                      <a:pPr algn="ctr">
                        <a:lnSpc>
                          <a:spcPct val="100000"/>
                        </a:lnSpc>
                        <a:spcAft>
                          <a:spcPts val="0"/>
                        </a:spcAft>
                      </a:pPr>
                      <a:endParaRPr lang="es-ES" sz="1500" b="1" noProof="0" dirty="0"/>
                    </a:p>
                  </a:txBody>
                  <a:tcPr marL="97155" marR="97155" marT="47897" marB="47897" anchor="ctr">
                    <a:solidFill>
                      <a:schemeClr val="accent3">
                        <a:lumMod val="20000"/>
                        <a:lumOff val="80000"/>
                      </a:schemeClr>
                    </a:solidFill>
                  </a:tcPr>
                </a:tc>
              </a:tr>
              <a:tr h="442687">
                <a:tc>
                  <a:txBody>
                    <a:bodyPr/>
                    <a:lstStyle/>
                    <a:p>
                      <a:pPr algn="ctr">
                        <a:lnSpc>
                          <a:spcPct val="100000"/>
                        </a:lnSpc>
                        <a:spcAft>
                          <a:spcPts val="0"/>
                        </a:spcAft>
                      </a:pPr>
                      <a:r>
                        <a:rPr lang="en-US" sz="1500" b="1" dirty="0" smtClean="0"/>
                        <a:t>1</a:t>
                      </a:r>
                      <a:endParaRPr lang="en-US" sz="1500" b="1" dirty="0"/>
                    </a:p>
                  </a:txBody>
                  <a:tcPr marL="97155" marR="97155" marT="47897" marB="47897" anchor="ctr">
                    <a:solidFill>
                      <a:schemeClr val="bg1"/>
                    </a:solidFill>
                  </a:tcPr>
                </a:tc>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ES_tradnl" sz="1100" b="1" i="0" u="none" strike="noStrike" kern="1200" cap="none" spc="0" normalizeH="0" baseline="0" noProof="0" dirty="0" smtClean="0">
                          <a:ln>
                            <a:noFill/>
                          </a:ln>
                          <a:solidFill>
                            <a:prstClr val="black"/>
                          </a:solidFill>
                          <a:effectLst/>
                          <a:uLnTx/>
                          <a:uFillTx/>
                          <a:latin typeface="+mn-lt"/>
                          <a:ea typeface="Calibri"/>
                          <a:cs typeface="Times New Roman"/>
                        </a:rPr>
                        <a:t>Yo puedo responder a una pregunta con “</a:t>
                      </a:r>
                      <a:r>
                        <a:rPr kumimoji="0" lang="es-ES_tradnl" sz="1100" b="1" i="1" u="none" strike="noStrike" kern="1200" cap="none" spc="0" normalizeH="0" baseline="0" noProof="0" dirty="0" smtClean="0">
                          <a:ln>
                            <a:noFill/>
                          </a:ln>
                          <a:solidFill>
                            <a:prstClr val="black"/>
                          </a:solidFill>
                          <a:effectLst/>
                          <a:uLnTx/>
                          <a:uFillTx/>
                          <a:latin typeface="+mn-lt"/>
                          <a:ea typeface="Calibri"/>
                          <a:cs typeface="Times New Roman"/>
                        </a:rPr>
                        <a:t>qué</a:t>
                      </a:r>
                      <a:r>
                        <a:rPr kumimoji="0" lang="es-ES_tradnl" sz="1100" b="1" i="0" u="none" strike="noStrike" kern="1200" cap="none" spc="0" normalizeH="0" baseline="0" noProof="0" dirty="0" smtClean="0">
                          <a:ln>
                            <a:noFill/>
                          </a:ln>
                          <a:solidFill>
                            <a:prstClr val="black"/>
                          </a:solidFill>
                          <a:effectLst/>
                          <a:uLnTx/>
                          <a:uFillTx/>
                          <a:latin typeface="+mn-lt"/>
                          <a:ea typeface="Calibri"/>
                          <a:cs typeface="Times New Roman"/>
                        </a:rPr>
                        <a:t>”, utilizando detalles clave. </a:t>
                      </a:r>
                      <a:r>
                        <a:rPr kumimoji="0" lang="es-ES_tradnl" sz="1100" b="0" i="1" u="none" strike="noStrike" kern="1200" cap="none" spc="0" normalizeH="0" baseline="0" noProof="0" dirty="0" smtClean="0">
                          <a:ln>
                            <a:noFill/>
                          </a:ln>
                          <a:solidFill>
                            <a:prstClr val="black"/>
                          </a:solidFill>
                          <a:effectLst/>
                          <a:uLnTx/>
                          <a:uFillTx/>
                          <a:latin typeface="+mn-lt"/>
                          <a:ea typeface="Calibri"/>
                          <a:cs typeface="Times New Roman"/>
                        </a:rPr>
                        <a:t> </a:t>
                      </a:r>
                      <a:r>
                        <a:rPr kumimoji="0" lang="es-ES_tradnl" sz="1000" b="0" i="1" u="none" strike="noStrike" kern="1200" cap="none" spc="0" normalizeH="0" baseline="0" noProof="0" dirty="0" smtClean="0">
                          <a:ln>
                            <a:noFill/>
                          </a:ln>
                          <a:solidFill>
                            <a:prstClr val="black"/>
                          </a:solidFill>
                          <a:effectLst/>
                          <a:uLnTx/>
                          <a:uFillTx/>
                          <a:latin typeface="+mn-lt"/>
                          <a:ea typeface="Calibri"/>
                          <a:cs typeface="Times New Roman"/>
                        </a:rPr>
                        <a:t>RL.3.1</a:t>
                      </a:r>
                      <a:endParaRPr kumimoji="0" lang="es-ES_tradnl" sz="10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marL="97155" marR="97155" marT="47897" marB="47897" anchor="ctr">
                    <a:solidFill>
                      <a:schemeClr val="bg1"/>
                    </a:solidFill>
                  </a:tcPr>
                </a:tc>
                <a:tc hMerge="1">
                  <a:txBody>
                    <a:bodyPr/>
                    <a:lstStyle/>
                    <a:p>
                      <a:endParaRPr lang="es-419"/>
                    </a:p>
                  </a:txBody>
                  <a:tcPr/>
                </a:tc>
                <a:tc>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c>
                  <a:txBody>
                    <a:bodyPr/>
                    <a:lstStyle/>
                    <a:p>
                      <a:pPr>
                        <a:lnSpc>
                          <a:spcPct val="100000"/>
                        </a:lnSpc>
                        <a:spcAft>
                          <a:spcPts val="0"/>
                        </a:spcAft>
                      </a:pPr>
                      <a:endParaRPr lang="en-US" sz="1000" dirty="0"/>
                    </a:p>
                  </a:txBody>
                  <a:tcPr marL="97155" marR="97155" marT="47897" marB="47897">
                    <a:solidFill>
                      <a:schemeClr val="bg1"/>
                    </a:solidFill>
                  </a:tcPr>
                </a:tc>
                <a:tc>
                  <a:txBody>
                    <a:bodyPr/>
                    <a:lstStyle/>
                    <a:p>
                      <a:pPr>
                        <a:lnSpc>
                          <a:spcPct val="100000"/>
                        </a:lnSpc>
                        <a:spcAft>
                          <a:spcPts val="0"/>
                        </a:spcAft>
                      </a:pPr>
                      <a:endParaRPr lang="en-US" sz="1000" dirty="0"/>
                    </a:p>
                  </a:txBody>
                  <a:tcPr marL="97155" marR="97155" marT="47897" marB="47897">
                    <a:solidFill>
                      <a:schemeClr val="bg1"/>
                    </a:solidFill>
                  </a:tcPr>
                </a:tc>
              </a:tr>
              <a:tr h="427037">
                <a:tc>
                  <a:txBody>
                    <a:bodyPr/>
                    <a:lstStyle/>
                    <a:p>
                      <a:pPr algn="ctr">
                        <a:lnSpc>
                          <a:spcPct val="100000"/>
                        </a:lnSpc>
                        <a:spcAft>
                          <a:spcPts val="0"/>
                        </a:spcAft>
                      </a:pPr>
                      <a:r>
                        <a:rPr lang="en-US" sz="1500" b="1" dirty="0" smtClean="0"/>
                        <a:t>2</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100" b="1" noProof="0" dirty="0" smtClean="0">
                          <a:solidFill>
                            <a:schemeClr val="tx1"/>
                          </a:solidFill>
                          <a:effectLst/>
                          <a:latin typeface="+mn-lt"/>
                          <a:ea typeface="Calibri"/>
                          <a:cs typeface="Times New Roman"/>
                        </a:rPr>
                        <a:t>Yo puedo localizar la respuesta a una</a:t>
                      </a:r>
                      <a:r>
                        <a:rPr lang="es-ES_tradnl" sz="1100" b="1" baseline="0" noProof="0" dirty="0" smtClean="0">
                          <a:solidFill>
                            <a:schemeClr val="tx1"/>
                          </a:solidFill>
                          <a:effectLst/>
                          <a:latin typeface="+mn-lt"/>
                          <a:ea typeface="Calibri"/>
                          <a:cs typeface="Times New Roman"/>
                        </a:rPr>
                        <a:t> pregunta en el texto</a:t>
                      </a:r>
                      <a:r>
                        <a:rPr lang="es-ES_tradnl" sz="1100" b="1" noProof="0" dirty="0" smtClean="0">
                          <a:solidFill>
                            <a:schemeClr val="tx1"/>
                          </a:solidFill>
                          <a:effectLst/>
                          <a:latin typeface="+mn-lt"/>
                          <a:ea typeface="Calibri"/>
                          <a:cs typeface="Times New Roman"/>
                        </a:rPr>
                        <a:t>. </a:t>
                      </a:r>
                      <a:r>
                        <a:rPr lang="es-ES_tradnl" sz="1000" b="0" i="1" noProof="0" dirty="0" smtClean="0">
                          <a:solidFill>
                            <a:schemeClr val="tx1"/>
                          </a:solidFill>
                          <a:effectLst/>
                          <a:latin typeface="+mn-lt"/>
                          <a:ea typeface="Calibri"/>
                          <a:cs typeface="Times New Roman"/>
                        </a:rPr>
                        <a:t>RL.3.1</a:t>
                      </a:r>
                      <a:endParaRPr lang="es-ES_tradnl" sz="1000" b="1" noProof="0" dirty="0" smtClean="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s-419"/>
                    </a:p>
                  </a:txBody>
                  <a:tcPr/>
                </a:tc>
                <a:tc>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c>
                  <a:txBody>
                    <a:bodyPr/>
                    <a:lstStyle/>
                    <a:p>
                      <a:pPr>
                        <a:lnSpc>
                          <a:spcPct val="100000"/>
                        </a:lnSpc>
                        <a:spcAft>
                          <a:spcPts val="0"/>
                        </a:spcAft>
                      </a:pPr>
                      <a:endParaRPr lang="en-US" sz="1000" dirty="0"/>
                    </a:p>
                  </a:txBody>
                  <a:tcPr marL="97155" marR="97155" marT="47897" marB="47897">
                    <a:solidFill>
                      <a:schemeClr val="bg1"/>
                    </a:solidFill>
                  </a:tcPr>
                </a:tc>
                <a:tc>
                  <a:txBody>
                    <a:bodyPr/>
                    <a:lstStyle/>
                    <a:p>
                      <a:pPr>
                        <a:lnSpc>
                          <a:spcPct val="100000"/>
                        </a:lnSpc>
                        <a:spcAft>
                          <a:spcPts val="0"/>
                        </a:spcAft>
                      </a:pPr>
                      <a:endParaRPr lang="en-US" sz="1000" dirty="0"/>
                    </a:p>
                  </a:txBody>
                  <a:tcPr marL="97155" marR="97155" marT="47897" marB="47897">
                    <a:solidFill>
                      <a:schemeClr val="bg1"/>
                    </a:solidFill>
                  </a:tcPr>
                </a:tc>
              </a:tr>
              <a:tr h="473989">
                <a:tc>
                  <a:txBody>
                    <a:bodyPr/>
                    <a:lstStyle/>
                    <a:p>
                      <a:pPr algn="ctr">
                        <a:lnSpc>
                          <a:spcPct val="100000"/>
                        </a:lnSpc>
                        <a:spcAft>
                          <a:spcPts val="0"/>
                        </a:spcAft>
                      </a:pPr>
                      <a:r>
                        <a:rPr lang="en-US" sz="1500" b="1" dirty="0" smtClean="0"/>
                        <a:t>3</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s-ES_tradnl" sz="1100" b="1" noProof="0" dirty="0" smtClean="0">
                          <a:latin typeface="+mn-lt"/>
                          <a:ea typeface="Calibri"/>
                          <a:cs typeface="Times New Roman"/>
                        </a:rPr>
                        <a:t>Yo</a:t>
                      </a:r>
                      <a:r>
                        <a:rPr lang="es-ES_tradnl" sz="1100" b="1" baseline="0" noProof="0" dirty="0" smtClean="0">
                          <a:latin typeface="+mn-lt"/>
                          <a:ea typeface="Calibri"/>
                          <a:cs typeface="Times New Roman"/>
                        </a:rPr>
                        <a:t> puedo responder preguntas sobre una leyenda/cuento popular. </a:t>
                      </a:r>
                      <a:r>
                        <a:rPr lang="es-ES_tradnl" sz="1000" b="0" i="1" baseline="0" noProof="0" dirty="0" smtClean="0">
                          <a:latin typeface="+mn-lt"/>
                          <a:ea typeface="Calibri"/>
                          <a:cs typeface="Times New Roman"/>
                        </a:rPr>
                        <a:t>RL.3.2</a:t>
                      </a:r>
                      <a:endParaRPr lang="es-ES_tradnl" sz="1000" b="1" noProof="0" dirty="0">
                        <a:latin typeface="+mn-lt"/>
                        <a:ea typeface="Calibri"/>
                        <a:cs typeface="Times New Roman"/>
                      </a:endParaRPr>
                    </a:p>
                  </a:txBody>
                  <a:tcPr marL="97155" marR="97155" marT="47897" marB="47897" anchor="ctr">
                    <a:solidFill>
                      <a:schemeClr val="bg1"/>
                    </a:solidFill>
                  </a:tcPr>
                </a:tc>
                <a:tc hMerge="1">
                  <a:txBody>
                    <a:bodyPr/>
                    <a:lstStyle/>
                    <a:p>
                      <a:endParaRPr lang="es-419"/>
                    </a:p>
                  </a:txBody>
                  <a:tcPr/>
                </a:tc>
                <a:tc>
                  <a:txBody>
                    <a:bodyPr/>
                    <a:lstStyle/>
                    <a:p>
                      <a:pPr>
                        <a:lnSpc>
                          <a:spcPct val="100000"/>
                        </a:lnSpc>
                        <a:spcAft>
                          <a:spcPts val="0"/>
                        </a:spcAft>
                      </a:pPr>
                      <a:endParaRPr lang="en-US" sz="1000" dirty="0"/>
                    </a:p>
                  </a:txBody>
                  <a:tcPr marL="97155" marR="97155" marT="47897" marB="47897">
                    <a:solidFill>
                      <a:schemeClr val="bg1"/>
                    </a:solidFill>
                  </a:tcPr>
                </a:tc>
                <a:tc>
                  <a:txBody>
                    <a:bodyPr/>
                    <a:lstStyle/>
                    <a:p>
                      <a:pPr>
                        <a:lnSpc>
                          <a:spcPct val="100000"/>
                        </a:lnSpc>
                        <a:spcAft>
                          <a:spcPts val="0"/>
                        </a:spcAft>
                      </a:pPr>
                      <a:endParaRPr lang="en-US" sz="1000" dirty="0"/>
                    </a:p>
                  </a:txBody>
                  <a:tcPr marL="97155" marR="97155" marT="47897" marB="47897">
                    <a:solidFill>
                      <a:schemeClr val="bg1"/>
                    </a:solidFill>
                  </a:tcPr>
                </a:tc>
                <a:tc>
                  <a:txBody>
                    <a:bodyPr/>
                    <a:lstStyle/>
                    <a:p>
                      <a:pPr>
                        <a:lnSpc>
                          <a:spcPct val="100000"/>
                        </a:lnSpc>
                        <a:spcAft>
                          <a:spcPts val="0"/>
                        </a:spcAft>
                      </a:pPr>
                      <a:endParaRPr lang="en-US" sz="1000" dirty="0"/>
                    </a:p>
                  </a:txBody>
                  <a:tcPr marL="97155" marR="97155" marT="47897" marB="47897">
                    <a:solidFill>
                      <a:schemeClr val="bg1"/>
                    </a:solidFill>
                  </a:tcPr>
                </a:tc>
              </a:tr>
              <a:tr h="411386">
                <a:tc>
                  <a:txBody>
                    <a:bodyPr/>
                    <a:lstStyle/>
                    <a:p>
                      <a:pPr algn="ctr">
                        <a:lnSpc>
                          <a:spcPct val="100000"/>
                        </a:lnSpc>
                        <a:spcAft>
                          <a:spcPts val="0"/>
                        </a:spcAft>
                      </a:pPr>
                      <a:r>
                        <a:rPr lang="en-US" sz="1500" b="1" dirty="0" smtClean="0"/>
                        <a:t>4</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100" b="1" noProof="0" dirty="0" smtClean="0">
                          <a:effectLst/>
                          <a:latin typeface="+mn-lt"/>
                          <a:ea typeface="Calibri"/>
                          <a:cs typeface="Times New Roman"/>
                        </a:rPr>
                        <a:t>Yo puedo resumir un texto utilizando detalles clave. </a:t>
                      </a:r>
                      <a:r>
                        <a:rPr lang="es-ES_tradnl" sz="1000" b="0" i="1" noProof="0" dirty="0" smtClean="0">
                          <a:effectLst/>
                          <a:latin typeface="+mn-lt"/>
                          <a:ea typeface="Calibri"/>
                          <a:cs typeface="Times New Roman"/>
                        </a:rPr>
                        <a:t>RL.3.2</a:t>
                      </a:r>
                      <a:endParaRPr lang="es-ES_tradnl" sz="1000" b="1" noProof="0" dirty="0">
                        <a:effectLst/>
                        <a:latin typeface="+mn-lt"/>
                        <a:ea typeface="Calibri"/>
                        <a:cs typeface="Times New Roman"/>
                      </a:endParaRPr>
                    </a:p>
                  </a:txBody>
                  <a:tcPr marL="97155" marR="97155" marT="47897" marB="47897" anchor="ctr">
                    <a:solidFill>
                      <a:schemeClr val="bg1"/>
                    </a:solidFill>
                  </a:tcPr>
                </a:tc>
                <a:tc hMerge="1">
                  <a:txBody>
                    <a:bodyPr/>
                    <a:lstStyle/>
                    <a:p>
                      <a:endParaRPr lang="es-419"/>
                    </a:p>
                  </a:txBody>
                  <a:tcPr/>
                </a:tc>
                <a:tc>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c>
                  <a:txBody>
                    <a:bodyPr/>
                    <a:lstStyle/>
                    <a:p>
                      <a:pPr>
                        <a:lnSpc>
                          <a:spcPct val="100000"/>
                        </a:lnSpc>
                        <a:spcAft>
                          <a:spcPts val="0"/>
                        </a:spcAft>
                      </a:pPr>
                      <a:endParaRPr lang="en-US" sz="1000" dirty="0"/>
                    </a:p>
                  </a:txBody>
                  <a:tcPr marL="97155" marR="97155" marT="47897" marB="47897">
                    <a:solidFill>
                      <a:schemeClr val="bg1"/>
                    </a:solidFill>
                  </a:tcPr>
                </a:tc>
                <a:tc>
                  <a:txBody>
                    <a:bodyPr/>
                    <a:lstStyle/>
                    <a:p>
                      <a:pPr>
                        <a:lnSpc>
                          <a:spcPct val="100000"/>
                        </a:lnSpc>
                        <a:spcAft>
                          <a:spcPts val="0"/>
                        </a:spcAft>
                      </a:pPr>
                      <a:endParaRPr lang="en-US" sz="1000" dirty="0"/>
                    </a:p>
                  </a:txBody>
                  <a:tcPr marL="97155" marR="97155" marT="47897" marB="47897">
                    <a:solidFill>
                      <a:schemeClr val="bg1"/>
                    </a:solidFill>
                  </a:tcPr>
                </a:tc>
              </a:tr>
              <a:tr h="362197">
                <a:tc>
                  <a:txBody>
                    <a:bodyPr/>
                    <a:lstStyle/>
                    <a:p>
                      <a:pPr algn="ctr">
                        <a:lnSpc>
                          <a:spcPct val="100000"/>
                        </a:lnSpc>
                        <a:spcAft>
                          <a:spcPts val="0"/>
                        </a:spcAft>
                      </a:pPr>
                      <a:r>
                        <a:rPr lang="en-US" sz="1500" b="1" dirty="0" smtClean="0"/>
                        <a:t>5</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100" b="1" noProof="0" dirty="0" smtClean="0">
                          <a:latin typeface="+mn-lt"/>
                          <a:ea typeface="Calibri"/>
                          <a:cs typeface="Times New Roman"/>
                        </a:rPr>
                        <a:t>Yo puedo predecir cómo actuará un personaje. </a:t>
                      </a:r>
                      <a:r>
                        <a:rPr lang="es-ES_tradnl" sz="1000" b="0" i="1" noProof="0" dirty="0" smtClean="0">
                          <a:latin typeface="+mn-lt"/>
                          <a:ea typeface="Calibri"/>
                          <a:cs typeface="Times New Roman"/>
                        </a:rPr>
                        <a:t>RL.3.3.</a:t>
                      </a:r>
                      <a:endParaRPr lang="es-ES_tradnl" sz="1000" b="1" noProof="0" dirty="0" smtClean="0">
                        <a:latin typeface="+mn-lt"/>
                        <a:ea typeface="Calibri"/>
                        <a:cs typeface="Times New Roman"/>
                      </a:endParaRPr>
                    </a:p>
                  </a:txBody>
                  <a:tcPr marL="97155" marR="97155" marT="47897" marB="47897" anchor="ctr">
                    <a:solidFill>
                      <a:schemeClr val="bg1"/>
                    </a:solidFill>
                  </a:tcPr>
                </a:tc>
                <a:tc hMerge="1">
                  <a:txBody>
                    <a:bodyPr/>
                    <a:lstStyle/>
                    <a:p>
                      <a:endParaRPr lang="es-419"/>
                    </a:p>
                  </a:txBody>
                  <a:tcPr/>
                </a:tc>
                <a:tc>
                  <a:txBody>
                    <a:bodyPr/>
                    <a:lstStyle/>
                    <a:p>
                      <a:pPr>
                        <a:lnSpc>
                          <a:spcPct val="100000"/>
                        </a:lnSpc>
                        <a:spcAft>
                          <a:spcPts val="0"/>
                        </a:spcAft>
                      </a:pPr>
                      <a:endParaRPr lang="en-US" sz="1000" dirty="0"/>
                    </a:p>
                  </a:txBody>
                  <a:tcPr marL="97155" marR="97155" marT="47897" marB="47897">
                    <a:solidFill>
                      <a:schemeClr val="bg1"/>
                    </a:solidFill>
                  </a:tcPr>
                </a:tc>
                <a:tc>
                  <a:txBody>
                    <a:bodyPr/>
                    <a:lstStyle/>
                    <a:p>
                      <a:pPr>
                        <a:lnSpc>
                          <a:spcPct val="100000"/>
                        </a:lnSpc>
                        <a:spcAft>
                          <a:spcPts val="0"/>
                        </a:spcAft>
                      </a:pPr>
                      <a:endParaRPr lang="en-US" sz="1000" dirty="0"/>
                    </a:p>
                  </a:txBody>
                  <a:tcPr marL="97155" marR="97155" marT="47897" marB="47897">
                    <a:solidFill>
                      <a:schemeClr val="bg1"/>
                    </a:solidFill>
                  </a:tcPr>
                </a:tc>
                <a:tc>
                  <a:txBody>
                    <a:bodyPr/>
                    <a:lstStyle/>
                    <a:p>
                      <a:pPr>
                        <a:lnSpc>
                          <a:spcPct val="100000"/>
                        </a:lnSpc>
                        <a:spcAft>
                          <a:spcPts val="0"/>
                        </a:spcAft>
                      </a:pPr>
                      <a:endParaRPr lang="en-US" sz="1000" dirty="0"/>
                    </a:p>
                  </a:txBody>
                  <a:tcPr marL="97155" marR="97155" marT="47897" marB="47897">
                    <a:solidFill>
                      <a:schemeClr val="bg1"/>
                    </a:solidFill>
                  </a:tcPr>
                </a:tc>
              </a:tr>
              <a:tr h="442687">
                <a:tc>
                  <a:txBody>
                    <a:bodyPr/>
                    <a:lstStyle/>
                    <a:p>
                      <a:pPr algn="ctr">
                        <a:lnSpc>
                          <a:spcPct val="100000"/>
                        </a:lnSpc>
                        <a:spcAft>
                          <a:spcPts val="0"/>
                        </a:spcAft>
                      </a:pPr>
                      <a:r>
                        <a:rPr lang="en-US" sz="1500" b="1" dirty="0" smtClean="0"/>
                        <a:t>6</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100" b="1" noProof="0" dirty="0" smtClean="0">
                          <a:latin typeface="+mn-lt"/>
                          <a:ea typeface="Calibri"/>
                          <a:cs typeface="Times New Roman"/>
                        </a:rPr>
                        <a:t>Yo</a:t>
                      </a:r>
                      <a:r>
                        <a:rPr lang="es-ES_tradnl" sz="1100" b="1" baseline="0" noProof="0" dirty="0" smtClean="0">
                          <a:latin typeface="+mn-lt"/>
                          <a:ea typeface="Calibri"/>
                          <a:cs typeface="Times New Roman"/>
                        </a:rPr>
                        <a:t> puedo mostrar la causa y el efecto de las acciones de un personaje</a:t>
                      </a:r>
                      <a:r>
                        <a:rPr lang="es-ES_tradnl" sz="1100" b="1" noProof="0" dirty="0" smtClean="0">
                          <a:latin typeface="+mn-lt"/>
                          <a:ea typeface="Calibri"/>
                          <a:cs typeface="Times New Roman"/>
                        </a:rPr>
                        <a:t>. </a:t>
                      </a:r>
                      <a:r>
                        <a:rPr lang="es-ES_tradnl" sz="1000" b="0" i="1" noProof="0" dirty="0" smtClean="0">
                          <a:latin typeface="+mn-lt"/>
                          <a:ea typeface="Calibri"/>
                          <a:cs typeface="Times New Roman"/>
                        </a:rPr>
                        <a:t>RL.3.3</a:t>
                      </a:r>
                      <a:endParaRPr lang="es-ES_tradnl" sz="1000" b="1" noProof="0" dirty="0" smtClean="0">
                        <a:latin typeface="+mn-lt"/>
                        <a:ea typeface="Calibri"/>
                        <a:cs typeface="Times New Roman"/>
                      </a:endParaRPr>
                    </a:p>
                  </a:txBody>
                  <a:tcPr marL="97155" marR="97155" marT="47897" marB="47897" anchor="ctr">
                    <a:solidFill>
                      <a:schemeClr val="bg1"/>
                    </a:solidFill>
                  </a:tcPr>
                </a:tc>
                <a:tc hMerge="1">
                  <a:txBody>
                    <a:bodyPr/>
                    <a:lstStyle/>
                    <a:p>
                      <a:endParaRPr lang="es-419"/>
                    </a:p>
                  </a:txBody>
                  <a:tcPr/>
                </a:tc>
                <a:tc>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c>
                  <a:txBody>
                    <a:bodyPr/>
                    <a:lstStyle/>
                    <a:p>
                      <a:pPr>
                        <a:lnSpc>
                          <a:spcPct val="100000"/>
                        </a:lnSpc>
                        <a:spcAft>
                          <a:spcPts val="0"/>
                        </a:spcAft>
                      </a:pPr>
                      <a:endParaRPr lang="en-US" sz="1000" dirty="0"/>
                    </a:p>
                  </a:txBody>
                  <a:tcPr marL="97155" marR="97155" marT="47897" marB="47897">
                    <a:solidFill>
                      <a:schemeClr val="bg1"/>
                    </a:solidFill>
                  </a:tcPr>
                </a:tc>
                <a:tc>
                  <a:txBody>
                    <a:bodyPr/>
                    <a:lstStyle/>
                    <a:p>
                      <a:pPr>
                        <a:lnSpc>
                          <a:spcPct val="100000"/>
                        </a:lnSpc>
                        <a:spcAft>
                          <a:spcPts val="0"/>
                        </a:spcAft>
                      </a:pPr>
                      <a:endParaRPr lang="en-US" sz="1000" dirty="0"/>
                    </a:p>
                  </a:txBody>
                  <a:tcPr marL="97155" marR="97155" marT="47897" marB="47897">
                    <a:solidFill>
                      <a:schemeClr val="bg1"/>
                    </a:solidFill>
                  </a:tcPr>
                </a:tc>
              </a:tr>
              <a:tr h="442687">
                <a:tc>
                  <a:txBody>
                    <a:bodyPr/>
                    <a:lstStyle/>
                    <a:p>
                      <a:pPr algn="ctr">
                        <a:lnSpc>
                          <a:spcPct val="100000"/>
                        </a:lnSpc>
                        <a:spcAft>
                          <a:spcPts val="0"/>
                        </a:spcAft>
                      </a:pPr>
                      <a:r>
                        <a:rPr lang="en-US" sz="1500" b="1" dirty="0" smtClean="0"/>
                        <a:t>7</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100" b="1" noProof="0" dirty="0" smtClean="0">
                          <a:latin typeface="+mn-lt"/>
                          <a:ea typeface="Calibri"/>
                          <a:cs typeface="Times New Roman"/>
                        </a:rPr>
                        <a:t>Yo</a:t>
                      </a:r>
                      <a:r>
                        <a:rPr lang="es-ES_tradnl" sz="1100" b="1" baseline="0" noProof="0" dirty="0" smtClean="0">
                          <a:latin typeface="+mn-lt"/>
                          <a:ea typeface="Calibri"/>
                          <a:cs typeface="Times New Roman"/>
                        </a:rPr>
                        <a:t> puedo localizar los detalles clave para apoyar el mensaje central.</a:t>
                      </a:r>
                      <a:r>
                        <a:rPr lang="es-ES_tradnl" sz="1100" b="1" noProof="0" dirty="0" smtClean="0">
                          <a:latin typeface="+mn-lt"/>
                          <a:ea typeface="Calibri"/>
                          <a:cs typeface="Times New Roman"/>
                        </a:rPr>
                        <a:t> </a:t>
                      </a:r>
                      <a:r>
                        <a:rPr lang="es-ES_tradnl" sz="1000" b="0" i="1" noProof="0" dirty="0" smtClean="0">
                          <a:latin typeface="+mn-lt"/>
                          <a:ea typeface="Calibri"/>
                          <a:cs typeface="Times New Roman"/>
                        </a:rPr>
                        <a:t>RL.3.2</a:t>
                      </a:r>
                      <a:endParaRPr lang="es-ES_tradnl" sz="1000" b="1" noProof="0" dirty="0" smtClean="0">
                        <a:latin typeface="+mn-lt"/>
                        <a:ea typeface="Calibri"/>
                        <a:cs typeface="Times New Roman"/>
                      </a:endParaRPr>
                    </a:p>
                  </a:txBody>
                  <a:tcPr marL="97155" marR="97155" marT="47897" marB="47897" anchor="ctr">
                    <a:solidFill>
                      <a:schemeClr val="bg1"/>
                    </a:solidFill>
                  </a:tcPr>
                </a:tc>
                <a:tc hMerge="1">
                  <a:txBody>
                    <a:bodyPr/>
                    <a:lstStyle/>
                    <a:p>
                      <a:endParaRPr lang="es-419"/>
                    </a:p>
                  </a:txBody>
                  <a:tcPr/>
                </a:tc>
                <a:tc>
                  <a:txBody>
                    <a:bodyPr/>
                    <a:lstStyle/>
                    <a:p>
                      <a:pPr algn="ctr"/>
                      <a:r>
                        <a:rPr lang="en-US" sz="1400" b="1" dirty="0" smtClean="0"/>
                        <a:t>2</a:t>
                      </a:r>
                      <a:endParaRPr lang="en-US" sz="1400" b="1" dirty="0"/>
                    </a:p>
                  </a:txBody>
                  <a:tcPr marL="97155" marR="97155" marT="47897" marB="47897" anchor="ctr">
                    <a:solidFill>
                      <a:schemeClr val="bg1"/>
                    </a:solidFill>
                  </a:tcPr>
                </a:tc>
                <a:tc>
                  <a:txBody>
                    <a:bodyPr/>
                    <a:lstStyle/>
                    <a:p>
                      <a:pPr algn="ctr">
                        <a:lnSpc>
                          <a:spcPct val="100000"/>
                        </a:lnSpc>
                        <a:spcAft>
                          <a:spcPts val="0"/>
                        </a:spcAft>
                      </a:pPr>
                      <a:r>
                        <a:rPr lang="en-US" sz="1400" b="1" dirty="0" smtClean="0"/>
                        <a:t>1</a:t>
                      </a:r>
                      <a:endParaRPr lang="en-US" sz="1400" b="1" dirty="0"/>
                    </a:p>
                  </a:txBody>
                  <a:tcPr marL="97155" marR="97155" marT="47897" marB="47897" anchor="ctr">
                    <a:solidFill>
                      <a:schemeClr val="bg1"/>
                    </a:solidFill>
                  </a:tcPr>
                </a:tc>
                <a:tc>
                  <a:txBody>
                    <a:bodyPr/>
                    <a:lstStyle/>
                    <a:p>
                      <a:pPr algn="ctr">
                        <a:lnSpc>
                          <a:spcPct val="100000"/>
                        </a:lnSpc>
                        <a:spcAft>
                          <a:spcPts val="0"/>
                        </a:spcAft>
                      </a:pPr>
                      <a:r>
                        <a:rPr lang="en-US" sz="1400" b="1" dirty="0" smtClean="0"/>
                        <a:t>0</a:t>
                      </a:r>
                      <a:endParaRPr lang="en-US" sz="1400" b="1" dirty="0"/>
                    </a:p>
                  </a:txBody>
                  <a:tcPr marL="97155" marR="97155" marT="47897" marB="47897" anchor="ctr">
                    <a:solidFill>
                      <a:schemeClr val="bg1"/>
                    </a:solidFill>
                  </a:tcPr>
                </a:tc>
              </a:tr>
              <a:tr h="473989">
                <a:tc>
                  <a:txBody>
                    <a:bodyPr/>
                    <a:lstStyle/>
                    <a:p>
                      <a:pPr algn="ctr">
                        <a:lnSpc>
                          <a:spcPct val="100000"/>
                        </a:lnSpc>
                        <a:spcAft>
                          <a:spcPts val="0"/>
                        </a:spcAft>
                      </a:pPr>
                      <a:r>
                        <a:rPr lang="en-US" sz="1500" b="1" dirty="0" smtClean="0"/>
                        <a:t>8</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100" b="1" noProof="0" dirty="0" smtClean="0">
                          <a:latin typeface="+mn-lt"/>
                          <a:ea typeface="Calibri"/>
                          <a:cs typeface="Times New Roman"/>
                        </a:rPr>
                        <a:t>Yo</a:t>
                      </a:r>
                      <a:r>
                        <a:rPr lang="es-ES_tradnl" sz="1100" b="1" baseline="0" noProof="0" dirty="0" smtClean="0">
                          <a:latin typeface="+mn-lt"/>
                          <a:ea typeface="Calibri"/>
                          <a:cs typeface="Times New Roman"/>
                        </a:rPr>
                        <a:t> puedo seguir las acciones de un personaje a lo largo del texto</a:t>
                      </a:r>
                      <a:r>
                        <a:rPr lang="es-ES_tradnl" sz="1100" b="1" noProof="0" dirty="0" smtClean="0">
                          <a:latin typeface="+mn-lt"/>
                          <a:ea typeface="Calibri"/>
                          <a:cs typeface="Times New Roman"/>
                        </a:rPr>
                        <a:t>. </a:t>
                      </a:r>
                      <a:r>
                        <a:rPr lang="es-ES_tradnl" sz="1000" b="0" i="1" noProof="0" dirty="0" smtClean="0">
                          <a:latin typeface="+mn-lt"/>
                          <a:ea typeface="Calibri"/>
                          <a:cs typeface="Times New Roman"/>
                        </a:rPr>
                        <a:t>RL.3.3</a:t>
                      </a:r>
                      <a:endParaRPr lang="es-ES_tradnl" sz="1000" b="1" noProof="0" dirty="0" smtClean="0">
                        <a:latin typeface="+mn-lt"/>
                        <a:ea typeface="Calibri"/>
                        <a:cs typeface="Times New Roman"/>
                      </a:endParaRP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ES_tradnl" sz="1400" b="1" kern="1200" noProof="0" dirty="0" smtClean="0">
                          <a:solidFill>
                            <a:schemeClr val="tx1"/>
                          </a:solidFill>
                          <a:latin typeface="+mn-lt"/>
                          <a:ea typeface="Calibri"/>
                          <a:cs typeface="Times New Roman"/>
                        </a:rPr>
                        <a:t>3</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dirty="0" smtClean="0">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t>1</a:t>
                      </a:r>
                      <a:endParaRPr lang="en-US" sz="1400" b="1" dirty="0"/>
                    </a:p>
                  </a:txBody>
                  <a:tcPr marL="97155" marR="97155" marT="47897" marB="47897" anchor="ctr">
                    <a:solidFill>
                      <a:schemeClr val="bg1"/>
                    </a:solidFill>
                  </a:tcPr>
                </a:tc>
                <a:tc>
                  <a:txBody>
                    <a:bodyPr/>
                    <a:lstStyle/>
                    <a:p>
                      <a:pPr algn="ctr">
                        <a:lnSpc>
                          <a:spcPct val="100000"/>
                        </a:lnSpc>
                        <a:spcAft>
                          <a:spcPts val="0"/>
                        </a:spcAft>
                      </a:pPr>
                      <a:r>
                        <a:rPr lang="en-US" sz="1400" b="1" dirty="0" smtClean="0"/>
                        <a:t>0</a:t>
                      </a:r>
                      <a:endParaRPr lang="en-US" sz="1400" b="1" dirty="0"/>
                    </a:p>
                  </a:txBody>
                  <a:tcPr marL="97155" marR="97155" marT="47897" marB="47897" anchor="ctr">
                    <a:solidFill>
                      <a:schemeClr val="bg1"/>
                    </a:solidFill>
                  </a:tcPr>
                </a:tc>
              </a:tr>
            </a:tbl>
          </a:graphicData>
        </a:graphic>
      </p:graphicFrame>
      <p:sp>
        <p:nvSpPr>
          <p:cNvPr id="2" name="TextBox 1"/>
          <p:cNvSpPr txBox="1"/>
          <p:nvPr/>
        </p:nvSpPr>
        <p:spPr>
          <a:xfrm>
            <a:off x="1066800" y="107081"/>
            <a:ext cx="5181600" cy="651311"/>
          </a:xfrm>
          <a:prstGeom prst="rect">
            <a:avLst/>
          </a:prstGeom>
          <a:noFill/>
        </p:spPr>
        <p:txBody>
          <a:bodyPr wrap="square" lIns="96371" tIns="48186" rIns="96371" bIns="48186" rtlCol="0">
            <a:spAutoFit/>
          </a:bodyPr>
          <a:lstStyle/>
          <a:p>
            <a:r>
              <a:rPr lang="es-ES_tradnl" sz="1200" u="sng" dirty="0" smtClean="0">
                <a:solidFill>
                  <a:srgbClr val="000000"/>
                </a:solidFill>
              </a:rPr>
              <a:t>Puntuación del estudiante</a:t>
            </a:r>
          </a:p>
          <a:p>
            <a:r>
              <a:rPr lang="es-ES_tradnl" sz="1200" dirty="0" smtClean="0"/>
              <a:t>Colorea la casilla de verde si tu respuesta está correcta.</a:t>
            </a:r>
          </a:p>
          <a:p>
            <a:r>
              <a:rPr lang="es-ES_tradnl" sz="1200" dirty="0" smtClean="0"/>
              <a:t>Colorea la </a:t>
            </a:r>
            <a:r>
              <a:rPr lang="es-ES_tradnl" sz="1200" dirty="0"/>
              <a:t>casilla de rojo si </a:t>
            </a:r>
            <a:r>
              <a:rPr lang="es-ES_tradnl" sz="1200" dirty="0" smtClean="0"/>
              <a:t>tu respuesta está incorrecta. </a:t>
            </a:r>
            <a:endParaRPr lang="es-ES_tradnl" sz="1200" dirty="0"/>
          </a:p>
        </p:txBody>
      </p:sp>
      <p:sp>
        <p:nvSpPr>
          <p:cNvPr id="7" name="Curved Down Arrow 6"/>
          <p:cNvSpPr/>
          <p:nvPr/>
        </p:nvSpPr>
        <p:spPr>
          <a:xfrm rot="510219">
            <a:off x="5574071" y="803291"/>
            <a:ext cx="1058586" cy="23384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graphicFrame>
        <p:nvGraphicFramePr>
          <p:cNvPr id="34" name="Table 33"/>
          <p:cNvGraphicFramePr>
            <a:graphicFrameLocks noGrp="1"/>
          </p:cNvGraphicFramePr>
          <p:nvPr>
            <p:extLst/>
          </p:nvPr>
        </p:nvGraphicFramePr>
        <p:xfrm>
          <a:off x="457200" y="8108877"/>
          <a:ext cx="7010400" cy="1609127"/>
        </p:xfrm>
        <a:graphic>
          <a:graphicData uri="http://schemas.openxmlformats.org/drawingml/2006/table">
            <a:tbl>
              <a:tblPr firstRow="1" bandRow="1">
                <a:tableStyleId>{5940675A-B579-460E-94D1-54222C63F5DA}</a:tableStyleId>
              </a:tblPr>
              <a:tblGrid>
                <a:gridCol w="457200"/>
                <a:gridCol w="4724400"/>
                <a:gridCol w="609600"/>
                <a:gridCol w="609600"/>
                <a:gridCol w="609600"/>
              </a:tblGrid>
              <a:tr h="152400">
                <a:tc gridSpan="5">
                  <a:txBody>
                    <a:bodyPr/>
                    <a:lstStyle/>
                    <a:p>
                      <a:pPr algn="ctr">
                        <a:lnSpc>
                          <a:spcPct val="100000"/>
                        </a:lnSpc>
                        <a:spcAft>
                          <a:spcPts val="0"/>
                        </a:spcAft>
                      </a:pPr>
                      <a:r>
                        <a:rPr lang="en-US" sz="1400" b="1" dirty="0" err="1" smtClean="0"/>
                        <a:t>Escritura</a:t>
                      </a:r>
                      <a:endParaRPr lang="en-US" sz="1400" b="1" dirty="0">
                        <a:solidFill>
                          <a:srgbClr val="FFFFCC"/>
                        </a:solidFill>
                      </a:endParaRPr>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endParaRPr lang="en-US"/>
                    </a:p>
                  </a:txBody>
                  <a:tcPr/>
                </a:tc>
              </a:tr>
              <a:tr h="251027">
                <a:tc>
                  <a:txBody>
                    <a:bodyPr/>
                    <a:lstStyle/>
                    <a:p>
                      <a:pPr algn="ctr">
                        <a:lnSpc>
                          <a:spcPct val="100000"/>
                        </a:lnSpc>
                        <a:spcAft>
                          <a:spcPts val="0"/>
                        </a:spcAft>
                      </a:pPr>
                      <a:r>
                        <a:rPr lang="en-US" sz="1400" b="1" dirty="0" smtClean="0"/>
                        <a:t>17</a:t>
                      </a:r>
                      <a:endParaRPr lang="en-US" sz="1400" b="1" dirty="0"/>
                    </a:p>
                  </a:txBody>
                  <a:tcPr marL="97155" marR="97155" marT="47897" marB="47897" anchor="ctr">
                    <a:solidFill>
                      <a:schemeClr val="bg1"/>
                    </a:solidFill>
                  </a:tcPr>
                </a:tc>
                <a:tc gridSpan="2">
                  <a:txBody>
                    <a:bodyPr/>
                    <a:lstStyle/>
                    <a:p>
                      <a:r>
                        <a:rPr lang="es-419" sz="1100" b="1" dirty="0" smtClean="0">
                          <a:latin typeface="+mn-lt"/>
                          <a:cs typeface="Helvetica" pitchFamily="34" charset="0"/>
                        </a:rPr>
                        <a:t>¿Qué oración no apoya la opinión del párrafo?  W.3.1b</a:t>
                      </a: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280852">
                <a:tc>
                  <a:txBody>
                    <a:bodyPr/>
                    <a:lstStyle/>
                    <a:p>
                      <a:pPr algn="ctr">
                        <a:lnSpc>
                          <a:spcPct val="100000"/>
                        </a:lnSpc>
                        <a:spcAft>
                          <a:spcPts val="0"/>
                        </a:spcAft>
                      </a:pPr>
                      <a:r>
                        <a:rPr lang="en-US" sz="1400" b="1" dirty="0" smtClean="0"/>
                        <a:t>18</a:t>
                      </a:r>
                      <a:endParaRPr lang="en-US" sz="1400" b="1" dirty="0"/>
                    </a:p>
                  </a:txBody>
                  <a:tcPr marL="97155" marR="97155" marT="47897" marB="47897" anchor="ctr">
                    <a:solidFill>
                      <a:schemeClr val="bg1"/>
                    </a:solidFill>
                  </a:tcPr>
                </a:tc>
                <a:tc>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100" b="0" dirty="0" smtClean="0">
                          <a:latin typeface="+mn-lt"/>
                          <a:cs typeface="Helvetica" panose="020B0604020202020204" pitchFamily="34" charset="0"/>
                        </a:rPr>
                        <a:t> </a:t>
                      </a:r>
                      <a:r>
                        <a:rPr lang="en-US" sz="1100" b="0" dirty="0" err="1" smtClean="0">
                          <a:latin typeface="+mn-lt"/>
                          <a:cs typeface="Helvetica" panose="020B0604020202020204" pitchFamily="34" charset="0"/>
                        </a:rPr>
                        <a:t>Escrito</a:t>
                      </a:r>
                      <a:r>
                        <a:rPr lang="en-US" sz="1100" b="0" dirty="0" smtClean="0">
                          <a:latin typeface="+mn-lt"/>
                          <a:cs typeface="Helvetica" panose="020B0604020202020204" pitchFamily="34" charset="0"/>
                        </a:rPr>
                        <a:t> breve W.3.1a - </a:t>
                      </a:r>
                      <a:r>
                        <a:rPr lang="en-US" sz="1100" b="0" dirty="0" err="1" smtClean="0">
                          <a:latin typeface="+mn-lt"/>
                          <a:cs typeface="Helvetica" panose="020B0604020202020204" pitchFamily="34" charset="0"/>
                        </a:rPr>
                        <a:t>Escrito</a:t>
                      </a:r>
                      <a:r>
                        <a:rPr lang="en-US" sz="1100" b="0" dirty="0" smtClean="0">
                          <a:latin typeface="+mn-lt"/>
                          <a:cs typeface="Helvetica" panose="020B0604020202020204" pitchFamily="34" charset="0"/>
                        </a:rPr>
                        <a:t> de opinion </a:t>
                      </a:r>
                      <a:r>
                        <a:rPr lang="en-US" sz="1100" b="0" dirty="0" err="1" smtClean="0">
                          <a:latin typeface="+mn-lt"/>
                          <a:cs typeface="Helvetica" panose="020B0604020202020204" pitchFamily="34" charset="0"/>
                        </a:rPr>
                        <a:t>Objetivo</a:t>
                      </a:r>
                      <a:r>
                        <a:rPr lang="en-US" sz="1100" b="0" dirty="0" smtClean="0">
                          <a:latin typeface="+mn-lt"/>
                          <a:cs typeface="Helvetica" panose="020B0604020202020204" pitchFamily="34" charset="0"/>
                        </a:rPr>
                        <a:t> 6a</a:t>
                      </a:r>
                    </a:p>
                  </a:txBody>
                  <a:tcPr marL="97155" marR="97155" marT="47897" marB="47897" anchor="ctr">
                    <a:solidFill>
                      <a:schemeClr val="bg1"/>
                    </a:solidFill>
                  </a:tcPr>
                </a:tc>
                <a:tc>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100" b="1" baseline="0" dirty="0" smtClean="0">
                          <a:latin typeface="+mn-lt"/>
                          <a:cs typeface="Helvetica" panose="020B0604020202020204" pitchFamily="34" charset="0"/>
                        </a:rPr>
                        <a:t>   </a:t>
                      </a:r>
                      <a:r>
                        <a:rPr lang="en-US" sz="1400" b="1" baseline="0" dirty="0" smtClean="0">
                          <a:latin typeface="+mn-lt"/>
                          <a:cs typeface="Helvetica" panose="020B0604020202020204" pitchFamily="34" charset="0"/>
                        </a:rPr>
                        <a:t>2</a:t>
                      </a:r>
                      <a:endParaRPr lang="en-US" sz="1100" b="1" dirty="0" smtClean="0">
                        <a:latin typeface="+mn-lt"/>
                        <a:cs typeface="Helvetica" panose="020B0604020202020204" pitchFamily="34" charset="0"/>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rPr>
                        <a:t>1</a:t>
                      </a:r>
                      <a:endParaRPr lang="en-US" sz="1400" b="1" i="0" dirty="0">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rPr>
                        <a:t>0</a:t>
                      </a:r>
                      <a:endParaRPr lang="en-US" sz="1400" b="1" i="0" dirty="0">
                        <a:effectLst/>
                      </a:endParaRPr>
                    </a:p>
                  </a:txBody>
                  <a:tcPr marL="97155" marR="97155" marT="47897" marB="47897" anchor="ctr">
                    <a:solidFill>
                      <a:schemeClr val="bg1"/>
                    </a:solidFill>
                  </a:tcPr>
                </a:tc>
              </a:tr>
              <a:tr h="352698">
                <a:tc>
                  <a:txBody>
                    <a:bodyPr/>
                    <a:lstStyle/>
                    <a:p>
                      <a:pPr algn="ctr">
                        <a:lnSpc>
                          <a:spcPct val="100000"/>
                        </a:lnSpc>
                        <a:spcAft>
                          <a:spcPts val="0"/>
                        </a:spcAft>
                      </a:pPr>
                      <a:r>
                        <a:rPr lang="en-US" sz="1400" b="1" dirty="0" smtClean="0"/>
                        <a:t>19</a:t>
                      </a:r>
                      <a:endParaRPr lang="en-US" sz="1400" b="1" dirty="0"/>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s-419" sz="1100" b="0" dirty="0" smtClean="0">
                          <a:latin typeface="+mn-lt"/>
                          <a:cs typeface="Helvetica" panose="020B0604020202020204" pitchFamily="34" charset="0"/>
                        </a:rPr>
                        <a:t> ¿Qué palabra tiene un significado similar a desplazan? </a:t>
                      </a:r>
                      <a:r>
                        <a:rPr lang="en-US" sz="1000" b="0" i="1" u="none" baseline="0" smtClean="0">
                          <a:latin typeface="+mn-lt"/>
                          <a:cs typeface="Helvetica" panose="020B0604020202020204" pitchFamily="34" charset="0"/>
                        </a:rPr>
                        <a:t>L.3.3a</a:t>
                      </a:r>
                      <a:endParaRPr lang="en-US" sz="1000" b="0" i="1" dirty="0" smtClean="0">
                        <a:latin typeface="+mn-lt"/>
                        <a:cs typeface="Helvetica" panose="020B0604020202020204" pitchFamily="34" charset="0"/>
                      </a:endParaRP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t>20</a:t>
                      </a:r>
                      <a:endParaRPr lang="en-US" sz="1400" b="1" dirty="0"/>
                    </a:p>
                  </a:txBody>
                  <a:tcPr marL="97155" marR="97155" marT="47897" marB="47897" anchor="ctr">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dirty="0" smtClean="0">
                          <a:ln>
                            <a:noFill/>
                          </a:ln>
                          <a:solidFill>
                            <a:prstClr val="black"/>
                          </a:solidFill>
                          <a:effectLst/>
                          <a:uLnTx/>
                          <a:uFillTx/>
                          <a:latin typeface="+mn-lt"/>
                          <a:ea typeface="+mn-ea"/>
                          <a:cs typeface="Helvetica" panose="020B0604020202020204" pitchFamily="34" charset="0"/>
                        </a:rPr>
                        <a:t>¿Cuál es la mejor manera de combinar las dos oraciones? </a:t>
                      </a:r>
                      <a:r>
                        <a:rPr kumimoji="0" lang="en-US" sz="1000" b="0" i="1" u="none" strike="noStrike" kern="1200" cap="none" spc="0" normalizeH="0" baseline="0" noProof="0" dirty="0" smtClean="0">
                          <a:ln>
                            <a:noFill/>
                          </a:ln>
                          <a:solidFill>
                            <a:prstClr val="black"/>
                          </a:solidFill>
                          <a:effectLst/>
                          <a:uLnTx/>
                          <a:uFillTx/>
                          <a:latin typeface="+mn-lt"/>
                          <a:ea typeface="+mn-ea"/>
                          <a:cs typeface="Helvetica" panose="020B0604020202020204" pitchFamily="34" charset="0"/>
                        </a:rPr>
                        <a:t>L.3.1i</a:t>
                      </a: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bl>
          </a:graphicData>
        </a:graphic>
      </p:graphicFrame>
      <p:sp>
        <p:nvSpPr>
          <p:cNvPr id="13" name="Curved Down Arrow 12"/>
          <p:cNvSpPr/>
          <p:nvPr/>
        </p:nvSpPr>
        <p:spPr>
          <a:xfrm rot="510219">
            <a:off x="5574071" y="4573291"/>
            <a:ext cx="1058586" cy="23384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
        <p:nvSpPr>
          <p:cNvPr id="4" name="Slide Number Placeholder 3"/>
          <p:cNvSpPr>
            <a:spLocks noGrp="1"/>
          </p:cNvSpPr>
          <p:nvPr>
            <p:ph type="sldNum" sz="quarter" idx="12"/>
          </p:nvPr>
        </p:nvSpPr>
        <p:spPr>
          <a:xfrm>
            <a:off x="6553200" y="9522883"/>
            <a:ext cx="842010" cy="535517"/>
          </a:xfrm>
        </p:spPr>
        <p:txBody>
          <a:bodyPr/>
          <a:lstStyle/>
          <a:p>
            <a:fld id="{F177B04D-AEB5-43ED-B9BA-B3D1EC9C9067}" type="slidenum">
              <a:rPr lang="en-US" smtClean="0"/>
              <a:pPr/>
              <a:t>30</a:t>
            </a:fld>
            <a:endParaRPr lang="en-US" dirty="0"/>
          </a:p>
        </p:txBody>
      </p:sp>
    </p:spTree>
    <p:extLst>
      <p:ext uri="{BB962C8B-B14F-4D97-AF65-F5344CB8AC3E}">
        <p14:creationId xmlns:p14="http://schemas.microsoft.com/office/powerpoint/2010/main" val="2095315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1" y="839068"/>
            <a:ext cx="6758818" cy="3084159"/>
          </a:xfrm>
          <a:prstGeom prst="rect">
            <a:avLst/>
          </a:prstGeom>
          <a:noFill/>
        </p:spPr>
        <p:txBody>
          <a:bodyPr wrap="square" lIns="101264" tIns="50632" rIns="101264" bIns="50632" rtlCol="0">
            <a:spAutoFit/>
          </a:bodyPr>
          <a:lstStyle/>
          <a:p>
            <a:pPr lvl="0"/>
            <a:r>
              <a:rPr lang="es-419" sz="1781" b="1" u="sng" dirty="0">
                <a:solidFill>
                  <a:prstClr val="black"/>
                </a:solidFill>
              </a:rPr>
              <a:t>Instrucciones</a:t>
            </a:r>
            <a:endParaRPr lang="es-419" sz="1571" dirty="0"/>
          </a:p>
          <a:p>
            <a:r>
              <a:rPr lang="es-419" sz="1152" dirty="0"/>
              <a:t>Las </a:t>
            </a:r>
            <a:r>
              <a:rPr lang="es-419" sz="1152" dirty="0" smtClean="0"/>
              <a:t>Evaluaciones </a:t>
            </a:r>
            <a:r>
              <a:rPr lang="es-419" sz="1152" dirty="0"/>
              <a:t>de HSD para las </a:t>
            </a:r>
            <a:r>
              <a:rPr lang="es-419" sz="1152" dirty="0" smtClean="0"/>
              <a:t>escuela</a:t>
            </a:r>
            <a:r>
              <a:rPr lang="en-US" sz="1152" dirty="0" smtClean="0"/>
              <a:t>s</a:t>
            </a:r>
            <a:r>
              <a:rPr lang="es-419" sz="1152" dirty="0" smtClean="0"/>
              <a:t> </a:t>
            </a:r>
            <a:r>
              <a:rPr lang="es-419" sz="1152" dirty="0"/>
              <a:t>primarias no ofrecen un guión para el maestro, ni son por tiempo. Son una herramienta para tomar decisiones informadas relacionadas con la instrucción.  </a:t>
            </a:r>
          </a:p>
          <a:p>
            <a:endParaRPr lang="es-419" sz="1152" dirty="0"/>
          </a:p>
          <a:p>
            <a:r>
              <a:rPr lang="es-419" sz="1152" dirty="0"/>
              <a:t>Todos los estudiantes deben “avanzar hacia" el punto en que puedan tomar las evaluaciones independientemente, pero muchos necesitarán estrategias que los ayuden a desarrollar académicamente.</a:t>
            </a:r>
          </a:p>
          <a:p>
            <a:endParaRPr lang="es-419" sz="1152" dirty="0"/>
          </a:p>
          <a:p>
            <a:r>
              <a:rPr lang="es-419" sz="1152" dirty="0"/>
              <a:t>La intención de estas evaluaciones no es que los estudiantes "adivinen y verifiquen" las respuestas sólo para terminar una evaluación.   Si ese parece ser el caso, por favor utilice estrategias para obtener un verdadero conocimiento de la habilidad del estudiante, y tome notas de cuándo se necesitaron acomodaciones y qué tipo de acomodaciones fueron necesarias.  </a:t>
            </a:r>
          </a:p>
          <a:p>
            <a:pPr algn="ctr"/>
            <a:r>
              <a:rPr lang="es-419" sz="1152" dirty="0"/>
              <a:t/>
            </a:r>
            <a:br>
              <a:rPr lang="es-419" sz="1152" dirty="0"/>
            </a:br>
            <a:r>
              <a:rPr lang="es-419" sz="1467" b="1" u="sng" dirty="0"/>
              <a:t>Conectando la evaluación con la enseñanza en el salón de clases</a:t>
            </a:r>
          </a:p>
          <a:p>
            <a:r>
              <a:rPr lang="es-419" sz="1152" dirty="0"/>
              <a:t>¿Cómo las evaluaciones se conectan a la enseñanza en el salón de clases? La evaluación no es un evento aislado. Las evaluaciones de HSD son una extensión de la enseñanza en clase. En el salón de clases, las  evaluaciones  continúan su curso y monitorean el progreso hacia el dominio de los estándares.  </a:t>
            </a:r>
          </a:p>
        </p:txBody>
      </p:sp>
      <p:sp>
        <p:nvSpPr>
          <p:cNvPr id="2" name="Rectangle 1"/>
          <p:cNvSpPr/>
          <p:nvPr/>
        </p:nvSpPr>
        <p:spPr>
          <a:xfrm>
            <a:off x="4764314" y="159658"/>
            <a:ext cx="2315029" cy="535408"/>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ES" sz="1152" b="1" dirty="0">
                <a:solidFill>
                  <a:schemeClr val="tx1"/>
                </a:solidFill>
              </a:rPr>
              <a:t>Ordenar en la Imprenta de HSD…</a:t>
            </a:r>
          </a:p>
          <a:p>
            <a:r>
              <a:rPr lang="en-US" sz="838" dirty="0">
                <a:solidFill>
                  <a:schemeClr val="tx1"/>
                </a:solidFill>
                <a:hlinkClick r:id="rId2"/>
              </a:rPr>
              <a:t>http://www.hsd.k12.or.us/Departments/PrintShop/WebSubmissionForms.aspx</a:t>
            </a:r>
            <a:endParaRPr lang="en-US" sz="838" dirty="0">
              <a:solidFill>
                <a:schemeClr val="tx1"/>
              </a:solidFill>
            </a:endParaRPr>
          </a:p>
          <a:p>
            <a:endParaRPr lang="en-US" sz="838"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280680295"/>
              </p:ext>
            </p:extLst>
          </p:nvPr>
        </p:nvGraphicFramePr>
        <p:xfrm>
          <a:off x="533400" y="3926399"/>
          <a:ext cx="6545943" cy="5622834"/>
        </p:xfrm>
        <a:graphic>
          <a:graphicData uri="http://schemas.openxmlformats.org/drawingml/2006/table">
            <a:tbl>
              <a:tblPr firstRow="1" bandRow="1">
                <a:tableStyleId>{5940675A-B579-460E-94D1-54222C63F5DA}</a:tableStyleId>
              </a:tblPr>
              <a:tblGrid>
                <a:gridCol w="2394857"/>
                <a:gridCol w="4151086"/>
              </a:tblGrid>
              <a:tr h="255451">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419" sz="1000" b="1" i="1" noProof="0" dirty="0" smtClean="0"/>
                        <a:t>Componentes de la evaluación como prácticas</a:t>
                      </a:r>
                      <a:r>
                        <a:rPr lang="es-419" sz="1000" b="1" i="1" baseline="0" noProof="0" dirty="0" smtClean="0"/>
                        <a:t> de rutina en el salón de clases</a:t>
                      </a:r>
                      <a:r>
                        <a:rPr lang="es-419" sz="1000" noProof="0" dirty="0" smtClean="0"/>
                        <a:t> </a:t>
                      </a:r>
                    </a:p>
                  </a:txBody>
                  <a:tcPr marL="95794" marR="95794" marT="47897" marB="47897">
                    <a:solidFill>
                      <a:schemeClr val="accent3">
                        <a:lumMod val="20000"/>
                        <a:lumOff val="80000"/>
                      </a:schemeClr>
                    </a:solidFill>
                  </a:tcPr>
                </a:tc>
                <a:tc hMerge="1">
                  <a:txBody>
                    <a:bodyPr/>
                    <a:lstStyle/>
                    <a:p>
                      <a:pPr algn="ctr"/>
                      <a:endParaRPr lang="en-US" sz="1000" b="1" dirty="0"/>
                    </a:p>
                  </a:txBody>
                  <a:tcPr>
                    <a:solidFill>
                      <a:schemeClr val="accent3">
                        <a:lumMod val="20000"/>
                        <a:lumOff val="80000"/>
                      </a:schemeClr>
                    </a:solidFill>
                  </a:tcPr>
                </a:tc>
              </a:tr>
              <a:tr h="255451">
                <a:tc>
                  <a:txBody>
                    <a:bodyPr/>
                    <a:lstStyle/>
                    <a:p>
                      <a:pPr algn="ctr"/>
                      <a:r>
                        <a:rPr lang="es-419" sz="1000" b="1" i="1" noProof="0" dirty="0" smtClean="0"/>
                        <a:t>Componentes de la evaluación </a:t>
                      </a:r>
                      <a:endParaRPr lang="es-419" sz="1000" b="1" noProof="0" dirty="0"/>
                    </a:p>
                  </a:txBody>
                  <a:tcPr marL="95794" marR="95794" marT="47897" marB="47897">
                    <a:solidFill>
                      <a:schemeClr val="accent3">
                        <a:lumMod val="20000"/>
                        <a:lumOff val="80000"/>
                      </a:schemeClr>
                    </a:solidFill>
                  </a:tcPr>
                </a:tc>
                <a:tc>
                  <a:txBody>
                    <a:bodyPr/>
                    <a:lstStyle/>
                    <a:p>
                      <a:pPr algn="ctr"/>
                      <a:r>
                        <a:rPr lang="es-419" sz="1000" b="1" noProof="0" dirty="0" smtClean="0"/>
                        <a:t>Componentes de enseñanza</a:t>
                      </a:r>
                      <a:endParaRPr lang="es-419" sz="1000" b="1" noProof="0" dirty="0"/>
                    </a:p>
                  </a:txBody>
                  <a:tcPr marL="95794" marR="95794" marT="47897" marB="47897">
                    <a:solidFill>
                      <a:schemeClr val="accent3">
                        <a:lumMod val="20000"/>
                        <a:lumOff val="80000"/>
                      </a:schemeClr>
                    </a:solidFill>
                  </a:tcPr>
                </a:tc>
              </a:tr>
              <a:tr h="239486">
                <a:tc>
                  <a:txBody>
                    <a:bodyPr/>
                    <a:lstStyle/>
                    <a:p>
                      <a:r>
                        <a:rPr lang="es-419" sz="900" noProof="0" dirty="0" smtClean="0"/>
                        <a:t>Pre-evaluaciones</a:t>
                      </a:r>
                      <a:endParaRPr lang="es-419" sz="900" noProof="0" dirty="0"/>
                    </a:p>
                  </a:txBody>
                  <a:tcPr marL="95794" marR="95794" marT="47897" marB="47897">
                    <a:solidFill>
                      <a:schemeClr val="bg1"/>
                    </a:solidFill>
                  </a:tcPr>
                </a:tc>
                <a:tc row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900" noProof="0" dirty="0" smtClean="0"/>
                        <a:t>Utilizar las </a:t>
                      </a:r>
                      <a:r>
                        <a:rPr lang="es-419" sz="900" b="1" noProof="0" dirty="0" smtClean="0">
                          <a:solidFill>
                            <a:schemeClr val="tx1"/>
                          </a:solidFill>
                        </a:rPr>
                        <a:t>Tareas de progresión del aprendizaje</a:t>
                      </a:r>
                      <a:r>
                        <a:rPr lang="es-419" sz="900" b="1" baseline="0" noProof="0" dirty="0" smtClean="0">
                          <a:solidFill>
                            <a:schemeClr val="tx1"/>
                          </a:solidFill>
                        </a:rPr>
                        <a:t> </a:t>
                      </a:r>
                      <a:r>
                        <a:rPr lang="es-419" sz="900" baseline="0" noProof="0" dirty="0" smtClean="0"/>
                        <a:t>DOK por niveles para monitorear el dominio de los estándares.</a:t>
                      </a:r>
                      <a:endParaRPr lang="es-419" sz="900" noProof="0" dirty="0" smtClean="0"/>
                    </a:p>
                  </a:txBody>
                  <a:tcPr marL="95794" marR="95794" marT="47897" marB="47897" anchor="ctr">
                    <a:solidFill>
                      <a:schemeClr val="bg1"/>
                    </a:solidFill>
                  </a:tcPr>
                </a:tc>
              </a:tr>
              <a:tr h="239486">
                <a:tc>
                  <a:txBody>
                    <a:bodyPr/>
                    <a:lstStyle/>
                    <a:p>
                      <a:r>
                        <a:rPr lang="es-419" sz="900" noProof="0" dirty="0" smtClean="0"/>
                        <a:t>Nivel DOK estándar </a:t>
                      </a:r>
                      <a:endParaRPr lang="es-419" sz="900" noProof="0" dirty="0"/>
                    </a:p>
                  </a:txBody>
                  <a:tcPr marL="95794" marR="95794" marT="47897" marB="47897">
                    <a:solidFill>
                      <a:schemeClr val="bg1"/>
                    </a:solidFill>
                  </a:tcPr>
                </a:tc>
                <a:tc vMerge="1">
                  <a:txBody>
                    <a:bodyPr/>
                    <a:lstStyle/>
                    <a:p>
                      <a:endParaRPr lang="en-US" sz="900" dirty="0"/>
                    </a:p>
                  </a:txBody>
                  <a:tcPr>
                    <a:solidFill>
                      <a:schemeClr val="bg1"/>
                    </a:solidFill>
                  </a:tcPr>
                </a:tc>
              </a:tr>
              <a:tr h="239486">
                <a:tc>
                  <a:txBody>
                    <a:bodyPr/>
                    <a:lstStyle/>
                    <a:p>
                      <a:r>
                        <a:rPr lang="es-419" sz="900" noProof="0" dirty="0" smtClean="0"/>
                        <a:t>50% texto</a:t>
                      </a:r>
                      <a:r>
                        <a:rPr lang="es-419" sz="900" baseline="0" noProof="0" dirty="0" smtClean="0"/>
                        <a:t> literario y 50% texto informativo</a:t>
                      </a:r>
                      <a:endParaRPr lang="es-419" sz="900" noProof="0" dirty="0"/>
                    </a:p>
                  </a:txBody>
                  <a:tcPr marL="95794" marR="95794" marT="47897" marB="47897">
                    <a:solidFill>
                      <a:schemeClr val="bg1"/>
                    </a:solidFill>
                  </a:tcPr>
                </a:tc>
                <a:tc>
                  <a:txBody>
                    <a:bodyPr/>
                    <a:lstStyle/>
                    <a:p>
                      <a:r>
                        <a:rPr lang="es-419" sz="900" noProof="0" dirty="0" smtClean="0"/>
                        <a:t>Los</a:t>
                      </a:r>
                      <a:r>
                        <a:rPr lang="es-419" sz="900" baseline="0" noProof="0" dirty="0" smtClean="0"/>
                        <a:t> estudiantes tienen igual acceso a ambos tipos de textos.</a:t>
                      </a:r>
                      <a:endParaRPr lang="es-419" sz="900" noProof="0" dirty="0"/>
                    </a:p>
                  </a:txBody>
                  <a:tcPr marL="95794" marR="95794" marT="47897" marB="47897">
                    <a:solidFill>
                      <a:schemeClr val="bg1"/>
                    </a:solidFill>
                  </a:tcPr>
                </a:tc>
              </a:tr>
              <a:tr h="383177">
                <a:tc>
                  <a:txBody>
                    <a:bodyPr/>
                    <a:lstStyle/>
                    <a:p>
                      <a:r>
                        <a:rPr lang="es-419" sz="900" noProof="0" dirty="0" smtClean="0"/>
                        <a:t>Texto</a:t>
                      </a:r>
                      <a:r>
                        <a:rPr lang="es-419" sz="900" baseline="0" noProof="0" dirty="0" smtClean="0"/>
                        <a:t> a nivel de grado de rico contenido </a:t>
                      </a:r>
                      <a:endParaRPr lang="es-419" sz="900" noProof="0" dirty="0"/>
                    </a:p>
                  </a:txBody>
                  <a:tcPr marL="95794" marR="95794" marT="47897" marB="47897">
                    <a:solidFill>
                      <a:schemeClr val="bg1"/>
                    </a:solidFill>
                  </a:tcPr>
                </a:tc>
                <a:tc>
                  <a:txBody>
                    <a:bodyPr/>
                    <a:lstStyle/>
                    <a:p>
                      <a:r>
                        <a:rPr lang="es-419" sz="900" noProof="0" dirty="0" smtClean="0"/>
                        <a:t>Todos los estudiantes leen textos a nivel de grado; textos ricos en contenido  (con las estrategias de enseñanza necesarias).</a:t>
                      </a:r>
                      <a:endParaRPr lang="es-419" sz="900" noProof="0" dirty="0"/>
                    </a:p>
                  </a:txBody>
                  <a:tcPr marL="95794" marR="95794" marT="47897" marB="47897">
                    <a:solidFill>
                      <a:schemeClr val="bg1"/>
                    </a:solidFill>
                  </a:tcPr>
                </a:tc>
              </a:tr>
              <a:tr h="383177">
                <a:tc>
                  <a:txBody>
                    <a:bodyPr/>
                    <a:lstStyle/>
                    <a:p>
                      <a:r>
                        <a:rPr lang="es-419" sz="900" noProof="0" dirty="0" smtClean="0"/>
                        <a:t>Vocabulario académico estándar</a:t>
                      </a:r>
                      <a:endParaRPr lang="es-419" sz="900" baseline="0" noProof="0" dirty="0" smtClean="0"/>
                    </a:p>
                    <a:p>
                      <a:r>
                        <a:rPr lang="es-419" sz="900" baseline="0" noProof="0" dirty="0" smtClean="0"/>
                        <a:t>Vocabulario de contenido</a:t>
                      </a:r>
                      <a:endParaRPr lang="es-419" sz="900" noProof="0" dirty="0"/>
                    </a:p>
                  </a:txBody>
                  <a:tcPr marL="95794" marR="95794" marT="47897" marB="47897" anchor="ctr">
                    <a:solidFill>
                      <a:schemeClr val="bg1"/>
                    </a:solidFill>
                  </a:tcPr>
                </a:tc>
                <a:tc>
                  <a:txBody>
                    <a:bodyPr/>
                    <a:lstStyle/>
                    <a:p>
                      <a:r>
                        <a:rPr lang="es-419" sz="900" noProof="0" dirty="0" smtClean="0"/>
                        <a:t>Hacer preguntas utilizando</a:t>
                      </a:r>
                      <a:r>
                        <a:rPr lang="es-419" sz="900" baseline="0" noProof="0" dirty="0" smtClean="0"/>
                        <a:t> el vocabulario estándar, así como vocabulario de contenido.</a:t>
                      </a:r>
                      <a:endParaRPr lang="es-419" sz="900" noProof="0" dirty="0"/>
                    </a:p>
                  </a:txBody>
                  <a:tcPr marL="95794" marR="95794" marT="47897" marB="47897" anchor="ctr">
                    <a:solidFill>
                      <a:schemeClr val="bg1"/>
                    </a:solidFill>
                  </a:tcPr>
                </a:tc>
              </a:tr>
              <a:tr h="239486">
                <a:tc>
                  <a:txBody>
                    <a:bodyPr/>
                    <a:lstStyle/>
                    <a:p>
                      <a:r>
                        <a:rPr lang="es-419" sz="900" noProof="0" dirty="0" smtClean="0"/>
                        <a:t>Preguntas dependientes del texto</a:t>
                      </a:r>
                      <a:endParaRPr lang="es-419" sz="900" noProof="0" dirty="0"/>
                    </a:p>
                  </a:txBody>
                  <a:tcPr marL="95794" marR="95794" marT="47897" marB="47897">
                    <a:solidFill>
                      <a:schemeClr val="bg1"/>
                    </a:solidFill>
                  </a:tcPr>
                </a:tc>
                <a:tc>
                  <a:txBody>
                    <a:bodyPr/>
                    <a:lstStyle/>
                    <a:p>
                      <a:r>
                        <a:rPr lang="es-419" sz="900" noProof="0" dirty="0" smtClean="0"/>
                        <a:t>Hacer preguntas que</a:t>
                      </a:r>
                      <a:r>
                        <a:rPr lang="es-419" sz="900" baseline="0" noProof="0" dirty="0" smtClean="0"/>
                        <a:t> dependen del texto, utilizando los niveles </a:t>
                      </a:r>
                      <a:r>
                        <a:rPr lang="en-US" sz="900" baseline="0" noProof="0" dirty="0" smtClean="0"/>
                        <a:t>DOK de </a:t>
                      </a:r>
                      <a:r>
                        <a:rPr lang="en-US" sz="900" baseline="0" noProof="0" dirty="0" err="1" smtClean="0"/>
                        <a:t>los</a:t>
                      </a:r>
                      <a:r>
                        <a:rPr lang="en-US" sz="900" baseline="0" noProof="0" dirty="0" smtClean="0"/>
                        <a:t> </a:t>
                      </a:r>
                      <a:r>
                        <a:rPr lang="es-419" sz="900" baseline="0" noProof="0" dirty="0" smtClean="0"/>
                        <a:t>estándares.</a:t>
                      </a:r>
                      <a:endParaRPr lang="es-419" sz="900" noProof="0" dirty="0"/>
                    </a:p>
                  </a:txBody>
                  <a:tcPr marL="95794" marR="95794" marT="47897" marB="47897">
                    <a:solidFill>
                      <a:schemeClr val="bg1"/>
                    </a:solidFill>
                  </a:tcPr>
                </a:tc>
              </a:tr>
              <a:tr h="383177">
                <a:tc>
                  <a:txBody>
                    <a:bodyPr/>
                    <a:lstStyle/>
                    <a:p>
                      <a:r>
                        <a:rPr lang="es-419" sz="900" noProof="0" dirty="0" smtClean="0"/>
                        <a:t>Respuestas de</a:t>
                      </a:r>
                      <a:r>
                        <a:rPr lang="es-419" sz="900" baseline="0" noProof="0" dirty="0" smtClean="0"/>
                        <a:t> selección múltiple y respuestas construidas</a:t>
                      </a:r>
                      <a:endParaRPr lang="es-419" sz="900" noProof="0" dirty="0"/>
                    </a:p>
                  </a:txBody>
                  <a:tcPr marL="95794" marR="95794" marT="47897" marB="47897" anchor="ctr">
                    <a:solidFill>
                      <a:schemeClr val="bg1"/>
                    </a:solidFill>
                  </a:tcPr>
                </a:tc>
                <a:tc>
                  <a:txBody>
                    <a:bodyPr/>
                    <a:lstStyle/>
                    <a:p>
                      <a:r>
                        <a:rPr lang="es-419" sz="900" noProof="0" dirty="0" smtClean="0"/>
                        <a:t>Los</a:t>
                      </a:r>
                      <a:r>
                        <a:rPr lang="es-419" sz="900" baseline="0" noProof="0" dirty="0" smtClean="0"/>
                        <a:t> estudiantes tienen muchas oportunidades para responder preguntas de selección múltiple o de respuesta construida</a:t>
                      </a:r>
                      <a:r>
                        <a:rPr lang="es-419" sz="900" noProof="0" dirty="0" smtClean="0"/>
                        <a:t>.</a:t>
                      </a:r>
                      <a:endParaRPr lang="es-419" sz="900" noProof="0" dirty="0"/>
                    </a:p>
                  </a:txBody>
                  <a:tcPr marL="95794" marR="95794" marT="47897" marB="47897" anchor="ctr">
                    <a:solidFill>
                      <a:schemeClr val="bg1"/>
                    </a:solidFill>
                  </a:tcPr>
                </a:tc>
              </a:tr>
              <a:tr h="526869">
                <a:tc>
                  <a:txBody>
                    <a:bodyPr/>
                    <a:lstStyle/>
                    <a:p>
                      <a:r>
                        <a:rPr lang="es-419" sz="900" noProof="0" dirty="0" smtClean="0"/>
                        <a:t>Lectura con objetivo (con un propósito)</a:t>
                      </a:r>
                      <a:endParaRPr lang="es-419" sz="900" noProof="0" dirty="0"/>
                    </a:p>
                  </a:txBody>
                  <a:tcPr marL="95794" marR="95794" marT="47897" marB="47897" anchor="ctr">
                    <a:solidFill>
                      <a:schemeClr val="bg1"/>
                    </a:solidFill>
                  </a:tcPr>
                </a:tc>
                <a:tc>
                  <a:txBody>
                    <a:bodyPr/>
                    <a:lstStyle/>
                    <a:p>
                      <a:r>
                        <a:rPr lang="es-419" sz="900" noProof="0" dirty="0" smtClean="0"/>
                        <a:t>Evaluar </a:t>
                      </a:r>
                      <a:r>
                        <a:rPr lang="es-419" sz="900" baseline="0" noProof="0" dirty="0" smtClean="0"/>
                        <a:t>la comprensión utilizando textos nunca antes vistos (sin embargo el tema o tópico debe ser a nivel de grado, “agradable” o familiar) y las rúbricas de lectura.</a:t>
                      </a:r>
                      <a:endParaRPr lang="es-419" sz="900" noProof="0" dirty="0"/>
                    </a:p>
                  </a:txBody>
                  <a:tcPr marL="95794" marR="95794" marT="47897" marB="47897" anchor="ctr">
                    <a:solidFill>
                      <a:schemeClr val="bg1"/>
                    </a:solidFill>
                  </a:tcPr>
                </a:tc>
              </a:tr>
              <a:tr h="383177">
                <a:tc>
                  <a:txBody>
                    <a:bodyPr/>
                    <a:lstStyle/>
                    <a:p>
                      <a:r>
                        <a:rPr lang="es-419" sz="900" noProof="0" dirty="0" smtClean="0"/>
                        <a:t>Tomar notas</a:t>
                      </a:r>
                      <a:endParaRPr lang="es-419" sz="900" noProof="0" dirty="0"/>
                    </a:p>
                  </a:txBody>
                  <a:tcPr marL="95794" marR="95794" marT="47897" marB="47897" anchor="ctr">
                    <a:solidFill>
                      <a:schemeClr val="bg1"/>
                    </a:solidFill>
                  </a:tcPr>
                </a:tc>
                <a:tc>
                  <a:txBody>
                    <a:bodyPr/>
                    <a:lstStyle/>
                    <a:p>
                      <a:r>
                        <a:rPr lang="es-419" sz="900" noProof="0" dirty="0" smtClean="0"/>
                        <a:t>Los</a:t>
                      </a:r>
                      <a:r>
                        <a:rPr lang="es-419" sz="900" baseline="0" noProof="0" dirty="0" smtClean="0"/>
                        <a:t> estudiantes “toman notas” a medida que leen para identificar la idea central o principal, y sus detalles de apoyo.  </a:t>
                      </a:r>
                      <a:endParaRPr lang="es-419" sz="900" noProof="0" dirty="0"/>
                    </a:p>
                  </a:txBody>
                  <a:tcPr marL="95794" marR="95794" marT="47897" marB="47897" anchor="ctr">
                    <a:solidFill>
                      <a:schemeClr val="bg1"/>
                    </a:solidFill>
                  </a:tcPr>
                </a:tc>
              </a:tr>
              <a:tr h="239486">
                <a:tc>
                  <a:txBody>
                    <a:bodyPr/>
                    <a:lstStyle/>
                    <a:p>
                      <a:r>
                        <a:rPr lang="es-419" sz="900" noProof="0" dirty="0" smtClean="0"/>
                        <a:t>Rúbricas de SBAC en lectura</a:t>
                      </a:r>
                      <a:r>
                        <a:rPr lang="es-419" sz="900" baseline="0" noProof="0" dirty="0" smtClean="0"/>
                        <a:t>/escritura</a:t>
                      </a:r>
                      <a:endParaRPr lang="es-419" sz="900" noProof="0" dirty="0"/>
                    </a:p>
                  </a:txBody>
                  <a:tcPr marL="95794" marR="95794" marT="47897" marB="47897">
                    <a:solidFill>
                      <a:schemeClr val="bg1"/>
                    </a:solidFill>
                  </a:tcPr>
                </a:tc>
                <a:tc>
                  <a:txBody>
                    <a:bodyPr/>
                    <a:lstStyle/>
                    <a:p>
                      <a:r>
                        <a:rPr lang="es-419" sz="900" noProof="0" dirty="0" smtClean="0"/>
                        <a:t>Utilizar </a:t>
                      </a:r>
                      <a:r>
                        <a:rPr lang="es-419" sz="900" baseline="0" noProof="0" dirty="0" smtClean="0"/>
                        <a:t>las rúbricas de </a:t>
                      </a:r>
                      <a:r>
                        <a:rPr lang="es-419" sz="900" noProof="0" dirty="0" smtClean="0"/>
                        <a:t>SBAC para acceder</a:t>
                      </a:r>
                      <a:r>
                        <a:rPr lang="es-419" sz="900" baseline="0" noProof="0" dirty="0" smtClean="0"/>
                        <a:t> a la lectura/escritura.</a:t>
                      </a:r>
                      <a:endParaRPr lang="es-419" sz="900" noProof="0" dirty="0"/>
                    </a:p>
                  </a:txBody>
                  <a:tcPr marL="95794" marR="95794" marT="47897" marB="47897">
                    <a:solidFill>
                      <a:schemeClr val="bg1"/>
                    </a:solidFill>
                  </a:tcPr>
                </a:tc>
              </a:tr>
              <a:tr h="383177">
                <a:tc>
                  <a:txBody>
                    <a:bodyPr/>
                    <a:lstStyle/>
                    <a:p>
                      <a:r>
                        <a:rPr lang="es-419" sz="900" noProof="0" dirty="0" smtClean="0"/>
                        <a:t>Leer para escribir modelos fundamentados en la</a:t>
                      </a:r>
                      <a:r>
                        <a:rPr lang="es-419" sz="900" baseline="0" noProof="0" dirty="0" smtClean="0"/>
                        <a:t> </a:t>
                      </a:r>
                      <a:r>
                        <a:rPr lang="es-419" sz="900" noProof="0" dirty="0" smtClean="0"/>
                        <a:t>evidencia</a:t>
                      </a:r>
                      <a:endParaRPr lang="es-419" sz="900" noProof="0" dirty="0"/>
                    </a:p>
                  </a:txBody>
                  <a:tcPr marL="95794" marR="95794" marT="47897" marB="47897" anchor="ctr">
                    <a:noFill/>
                  </a:tcPr>
                </a:tc>
                <a:tc>
                  <a:txBody>
                    <a:bodyPr/>
                    <a:lstStyle/>
                    <a:p>
                      <a:r>
                        <a:rPr lang="es-419" sz="900" noProof="0" dirty="0" smtClean="0"/>
                        <a:t>Los estudiantes leen, hablan y escriben sobre un tema utilizando evidencia del texto para apoyar inferencias, conclusiones y generalizaciones.</a:t>
                      </a:r>
                      <a:endParaRPr lang="es-419" sz="900" noProof="0" dirty="0"/>
                    </a:p>
                  </a:txBody>
                  <a:tcPr marL="95794" marR="95794" marT="47897" marB="47897" anchor="ctr">
                    <a:solidFill>
                      <a:schemeClr val="bg1"/>
                    </a:solidFill>
                  </a:tcPr>
                </a:tc>
              </a:tr>
              <a:tr h="526869">
                <a:tc>
                  <a:txBody>
                    <a:bodyPr/>
                    <a:lstStyle/>
                    <a:p>
                      <a:r>
                        <a:rPr lang="es-419" sz="900" noProof="0" dirty="0" smtClean="0"/>
                        <a:t>Escribir y revisar</a:t>
                      </a:r>
                      <a:endParaRPr lang="es-419" sz="900" noProof="0" dirty="0"/>
                    </a:p>
                  </a:txBody>
                  <a:tcPr marL="95794" marR="95794" marT="47897" marB="47897" anchor="ctr">
                    <a:solidFill>
                      <a:schemeClr val="bg1"/>
                    </a:solidFill>
                  </a:tcPr>
                </a:tc>
                <a:tc>
                  <a:txBody>
                    <a:bodyPr/>
                    <a:lstStyle/>
                    <a:p>
                      <a:r>
                        <a:rPr lang="es-419" sz="900" noProof="0" dirty="0" smtClean="0"/>
                        <a:t>Los estudiantes revisan textos breves, corrigen la gramática y el lenguaje/vocabulario en contexto, y escriben textos breves (se debe</a:t>
                      </a:r>
                      <a:r>
                        <a:rPr lang="es-419" sz="900" baseline="0" noProof="0" dirty="0" smtClean="0"/>
                        <a:t> utilizar la rúbrica de escritos breves</a:t>
                      </a:r>
                      <a:r>
                        <a:rPr lang="es-419" sz="900" noProof="0" dirty="0" smtClean="0"/>
                        <a:t>).</a:t>
                      </a:r>
                      <a:endParaRPr lang="es-419" sz="900" noProof="0" dirty="0"/>
                    </a:p>
                  </a:txBody>
                  <a:tcPr marL="95794" marR="95794" marT="47897" marB="47897" anchor="ctr">
                    <a:solidFill>
                      <a:schemeClr val="bg1"/>
                    </a:solidFill>
                  </a:tcPr>
                </a:tc>
              </a:tr>
              <a:tr h="814251">
                <a:tc>
                  <a:txBody>
                    <a:bodyPr/>
                    <a:lstStyle/>
                    <a:p>
                      <a:r>
                        <a:rPr lang="es-419" sz="900" noProof="0" dirty="0" smtClean="0"/>
                        <a:t>Tareas</a:t>
                      </a:r>
                      <a:r>
                        <a:rPr lang="es-419" sz="900" baseline="0" noProof="0" dirty="0" smtClean="0"/>
                        <a:t> de rendimiento</a:t>
                      </a:r>
                      <a:endParaRPr lang="es-419" sz="900" noProof="0" dirty="0"/>
                    </a:p>
                  </a:txBody>
                  <a:tcPr marL="95794" marR="95794" marT="47897" marB="47897" anchor="ctr">
                    <a:solidFill>
                      <a:schemeClr val="bg1"/>
                    </a:solidFill>
                  </a:tcPr>
                </a:tc>
                <a:tc>
                  <a:txBody>
                    <a:bodyPr/>
                    <a:lstStyle/>
                    <a:p>
                      <a:r>
                        <a:rPr lang="es-419" sz="900" noProof="0" dirty="0" smtClean="0"/>
                        <a:t>Los estudiantes leen, escriben, hablan e investigan un tema guiado por una idea central o meta a través de una unidad o unidades de estudio con criterios totalmente definidos, que culmina en un producto final o "tarea de rendimiento." El producto final puede ser una composición completa, un discurso (usando las rúbricas SBAC) u otro medio que reúna</a:t>
                      </a:r>
                      <a:r>
                        <a:rPr lang="es-419" sz="900" baseline="0" noProof="0" dirty="0" smtClean="0"/>
                        <a:t> todos los </a:t>
                      </a:r>
                      <a:r>
                        <a:rPr lang="es-419" sz="900" noProof="0" dirty="0" smtClean="0"/>
                        <a:t>criterios.</a:t>
                      </a:r>
                      <a:endParaRPr lang="es-419" sz="900" noProof="0" dirty="0"/>
                    </a:p>
                  </a:txBody>
                  <a:tcPr marL="95794" marR="95794" marT="47897" marB="47897" anchor="ctr">
                    <a:solidFill>
                      <a:schemeClr val="bg1"/>
                    </a:solidFill>
                  </a:tcPr>
                </a:tc>
              </a:tr>
            </a:tbl>
          </a:graphicData>
        </a:graphic>
      </p:graphicFrame>
      <p:sp>
        <p:nvSpPr>
          <p:cNvPr id="6" name="Slide Number Placeholder 5"/>
          <p:cNvSpPr>
            <a:spLocks noGrp="1"/>
          </p:cNvSpPr>
          <p:nvPr>
            <p:ph type="sldNum" sz="quarter" idx="12"/>
          </p:nvPr>
        </p:nvSpPr>
        <p:spPr/>
        <p:txBody>
          <a:bodyPr/>
          <a:lstStyle/>
          <a:p>
            <a:fld id="{F177B04D-AEB5-43ED-B9BA-B3D1EC9C9067}" type="slidenum">
              <a:rPr lang="en-US" smtClean="0"/>
              <a:pPr/>
              <a:t>4</a:t>
            </a:fld>
            <a:endParaRPr lang="en-US" dirty="0"/>
          </a:p>
        </p:txBody>
      </p:sp>
    </p:spTree>
    <p:extLst>
      <p:ext uri="{BB962C8B-B14F-4D97-AF65-F5344CB8AC3E}">
        <p14:creationId xmlns:p14="http://schemas.microsoft.com/office/powerpoint/2010/main" val="1880674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177B04D-AEB5-43ED-B9BA-B3D1EC9C9067}" type="slidenum">
              <a:rPr lang="en-US" smtClean="0"/>
              <a:pPr/>
              <a:t>5</a:t>
            </a:fld>
            <a:endParaRPr lang="en-US" dirty="0"/>
          </a:p>
        </p:txBody>
      </p:sp>
      <p:sp>
        <p:nvSpPr>
          <p:cNvPr id="3" name="TextBox 2"/>
          <p:cNvSpPr txBox="1"/>
          <p:nvPr/>
        </p:nvSpPr>
        <p:spPr>
          <a:xfrm>
            <a:off x="304800" y="304800"/>
            <a:ext cx="7078980" cy="8373898"/>
          </a:xfrm>
          <a:prstGeom prst="rect">
            <a:avLst/>
          </a:prstGeom>
          <a:noFill/>
        </p:spPr>
        <p:txBody>
          <a:bodyPr wrap="square" lIns="95889" tIns="47944" rIns="95889" bIns="47944" rtlCol="0">
            <a:spAutoFit/>
          </a:bodyPr>
          <a:lstStyle/>
          <a:p>
            <a:pPr algn="ctr"/>
            <a:r>
              <a:rPr lang="es-419" sz="1506" b="1" dirty="0" smtClean="0"/>
              <a:t>Determinando textos a nivel de grado</a:t>
            </a:r>
          </a:p>
          <a:p>
            <a:pPr algn="ctr"/>
            <a:endParaRPr lang="es-419" sz="800" b="1" dirty="0" smtClean="0"/>
          </a:p>
          <a:p>
            <a:r>
              <a:rPr lang="es-419" sz="1506" dirty="0" smtClean="0"/>
              <a:t>Un texto a nivel de grado se determina utilizando una combinación tanto de las nuevas escalas cuantitativas como de las medidas cualitativas de los CCSS.</a:t>
            </a:r>
          </a:p>
          <a:p>
            <a:endParaRPr lang="es-419" sz="1506" dirty="0" smtClean="0"/>
          </a:p>
          <a:p>
            <a:r>
              <a:rPr lang="es-419" sz="1506" b="1" dirty="0" smtClean="0"/>
              <a:t>Ejemplo</a:t>
            </a:r>
            <a:r>
              <a:rPr lang="es-419" sz="1506" dirty="0" smtClean="0"/>
              <a:t>:  Si el grado equivalente de un texto es </a:t>
            </a:r>
            <a:r>
              <a:rPr lang="es-419" sz="1788" b="1" dirty="0" smtClean="0">
                <a:solidFill>
                  <a:srgbClr val="0070C0"/>
                </a:solidFill>
              </a:rPr>
              <a:t>6.8</a:t>
            </a:r>
            <a:r>
              <a:rPr lang="es-419" sz="1506" dirty="0" smtClean="0"/>
              <a:t> y tiene una medida </a:t>
            </a:r>
            <a:r>
              <a:rPr lang="es-419" sz="1506" i="1" dirty="0" err="1" smtClean="0"/>
              <a:t>lexile</a:t>
            </a:r>
            <a:r>
              <a:rPr lang="es-419" sz="1506" dirty="0" smtClean="0"/>
              <a:t> de </a:t>
            </a:r>
            <a:r>
              <a:rPr lang="es-419" sz="1788" b="1" dirty="0" smtClean="0">
                <a:solidFill>
                  <a:srgbClr val="0070C0"/>
                </a:solidFill>
              </a:rPr>
              <a:t>970</a:t>
            </a:r>
            <a:r>
              <a:rPr lang="es-419" sz="1506" dirty="0" smtClean="0"/>
              <a:t>, los datos cuantitativos muestran que la ubicación debe ser </a:t>
            </a:r>
            <a:r>
              <a:rPr lang="es-419" sz="1506" b="1" dirty="0" smtClean="0"/>
              <a:t>entre los grados  4 y 8.</a:t>
            </a:r>
          </a:p>
          <a:p>
            <a:endParaRPr lang="es-419" sz="1506" dirty="0" smtClean="0"/>
          </a:p>
          <a:p>
            <a:endParaRPr lang="es-419" sz="1506" dirty="0" smtClean="0"/>
          </a:p>
          <a:p>
            <a:endParaRPr lang="es-419" sz="1506" dirty="0" smtClean="0"/>
          </a:p>
          <a:p>
            <a:endParaRPr lang="es-419" sz="1506" dirty="0" smtClean="0"/>
          </a:p>
          <a:p>
            <a:endParaRPr lang="es-419" sz="1506" dirty="0" smtClean="0"/>
          </a:p>
          <a:p>
            <a:endParaRPr lang="es-419" sz="1506" dirty="0" smtClean="0"/>
          </a:p>
          <a:p>
            <a:endParaRPr lang="es-419" sz="1506" dirty="0" smtClean="0"/>
          </a:p>
          <a:p>
            <a:endParaRPr lang="es-419" sz="1506" dirty="0" smtClean="0"/>
          </a:p>
          <a:p>
            <a:endParaRPr lang="es-419" sz="1506" dirty="0" smtClean="0"/>
          </a:p>
          <a:p>
            <a:r>
              <a:rPr lang="es-419" sz="1506" b="1" dirty="0" smtClean="0"/>
              <a:t>Cuatro medidas </a:t>
            </a:r>
            <a:r>
              <a:rPr lang="es-419" sz="1506" dirty="0" smtClean="0"/>
              <a:t>cualitativas pueden examinarse desde la banda inferior de 4</a:t>
            </a:r>
            <a:r>
              <a:rPr lang="es-419" sz="1506" baseline="30000" dirty="0" smtClean="0"/>
              <a:t>to</a:t>
            </a:r>
            <a:r>
              <a:rPr lang="es-419" sz="1506" dirty="0" smtClean="0"/>
              <a:t> grado  hasta la banda superior de 8</a:t>
            </a:r>
            <a:r>
              <a:rPr lang="es-419" sz="1506" baseline="30000" dirty="0" smtClean="0"/>
              <a:t>vo</a:t>
            </a:r>
            <a:r>
              <a:rPr lang="es-419" sz="1506" dirty="0" smtClean="0"/>
              <a:t> grado para determinar la legibilidad a nivel de grado.</a:t>
            </a:r>
          </a:p>
          <a:p>
            <a:endParaRPr lang="es-419" sz="1506" dirty="0" smtClean="0"/>
          </a:p>
          <a:p>
            <a:endParaRPr lang="es-419" sz="1506" dirty="0" smtClean="0"/>
          </a:p>
          <a:p>
            <a:endParaRPr lang="es-419" sz="1506" dirty="0" smtClean="0"/>
          </a:p>
          <a:p>
            <a:endParaRPr lang="es-419" sz="1506" dirty="0" smtClean="0"/>
          </a:p>
          <a:p>
            <a:endParaRPr lang="es-419" sz="1506" dirty="0" smtClean="0"/>
          </a:p>
          <a:p>
            <a:endParaRPr lang="es-419" sz="1506" dirty="0" smtClean="0"/>
          </a:p>
          <a:p>
            <a:endParaRPr lang="es-419" sz="1506" dirty="0" smtClean="0"/>
          </a:p>
          <a:p>
            <a:endParaRPr lang="es-419" sz="1506" dirty="0" smtClean="0"/>
          </a:p>
          <a:p>
            <a:endParaRPr lang="es-419" sz="1506" dirty="0" smtClean="0"/>
          </a:p>
          <a:p>
            <a:endParaRPr lang="es-419" sz="1506" dirty="0" smtClean="0"/>
          </a:p>
          <a:p>
            <a:endParaRPr lang="es-419" sz="1506" dirty="0" smtClean="0"/>
          </a:p>
          <a:p>
            <a:endParaRPr lang="es-419" sz="1506" dirty="0" smtClean="0"/>
          </a:p>
          <a:p>
            <a:endParaRPr lang="es-419" sz="1506" dirty="0" smtClean="0"/>
          </a:p>
          <a:p>
            <a:endParaRPr lang="es-419" sz="1506" dirty="0" smtClean="0"/>
          </a:p>
          <a:p>
            <a:endParaRPr lang="es-419" sz="1506" dirty="0" smtClean="0"/>
          </a:p>
          <a:p>
            <a:r>
              <a:rPr lang="es-419" sz="1506" dirty="0" smtClean="0"/>
              <a:t>La combinación de la escala </a:t>
            </a:r>
            <a:r>
              <a:rPr lang="es-419" sz="1506" b="1" dirty="0" smtClean="0"/>
              <a:t>cuantitativa</a:t>
            </a:r>
            <a:r>
              <a:rPr lang="es-419" sz="1506" dirty="0" smtClean="0"/>
              <a:t> y las medidas </a:t>
            </a:r>
            <a:r>
              <a:rPr lang="es-419" sz="1506" b="1" dirty="0" smtClean="0"/>
              <a:t>cualitativas</a:t>
            </a:r>
            <a:r>
              <a:rPr lang="es-419" sz="1506" dirty="0" smtClean="0"/>
              <a:t>, para este texto en particular, muestra que el mejor nivel de legibilidad para este texto sería 6</a:t>
            </a:r>
            <a:r>
              <a:rPr lang="es-419" sz="1506" baseline="30000" dirty="0" smtClean="0"/>
              <a:t>to </a:t>
            </a:r>
            <a:r>
              <a:rPr lang="es-419" sz="1506" dirty="0" smtClean="0"/>
              <a:t>grado.</a:t>
            </a:r>
          </a:p>
          <a:p>
            <a:endParaRPr lang="es-419" sz="1506" dirty="0"/>
          </a:p>
        </p:txBody>
      </p:sp>
      <p:graphicFrame>
        <p:nvGraphicFramePr>
          <p:cNvPr id="10" name="Table 9"/>
          <p:cNvGraphicFramePr>
            <a:graphicFrameLocks noGrp="1"/>
          </p:cNvGraphicFramePr>
          <p:nvPr>
            <p:extLst>
              <p:ext uri="{D42A27DB-BD31-4B8C-83A1-F6EECF244321}">
                <p14:modId xmlns:p14="http://schemas.microsoft.com/office/powerpoint/2010/main" val="1931710269"/>
              </p:ext>
            </p:extLst>
          </p:nvPr>
        </p:nvGraphicFramePr>
        <p:xfrm>
          <a:off x="533400" y="1936971"/>
          <a:ext cx="6014720" cy="1909784"/>
        </p:xfrm>
        <a:graphic>
          <a:graphicData uri="http://schemas.openxmlformats.org/drawingml/2006/table">
            <a:tbl>
              <a:tblPr/>
              <a:tblGrid>
                <a:gridCol w="2124794"/>
                <a:gridCol w="1944624"/>
                <a:gridCol w="1945302"/>
              </a:tblGrid>
              <a:tr h="480568">
                <a:tc>
                  <a:txBody>
                    <a:bodyPr/>
                    <a:lstStyle/>
                    <a:p>
                      <a:pPr marL="0" marR="0" algn="ctr" fontAlgn="ctr">
                        <a:lnSpc>
                          <a:spcPct val="107000"/>
                        </a:lnSpc>
                        <a:spcBef>
                          <a:spcPts val="0"/>
                        </a:spcBef>
                        <a:spcAft>
                          <a:spcPts val="0"/>
                        </a:spcAft>
                      </a:pPr>
                      <a:r>
                        <a:rPr lang="en-US" sz="11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a:t>
                      </a:r>
                      <a:r>
                        <a:rPr lang="en-US" sz="11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Band</a:t>
                      </a:r>
                    </a:p>
                    <a:p>
                      <a:pPr marL="0" marR="0" algn="ctr" defTabSz="1018809" rtl="0" eaLnBrk="1" fontAlgn="ctr" latinLnBrk="0" hangingPunct="1">
                        <a:lnSpc>
                          <a:spcPct val="107000"/>
                        </a:lnSpc>
                        <a:spcBef>
                          <a:spcPts val="0"/>
                        </a:spcBef>
                        <a:spcAft>
                          <a:spcPts val="0"/>
                        </a:spcAft>
                      </a:pP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9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Bandas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basadas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en</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los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Estándares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Fundamentales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Comunes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900" b="1" i="0" kern="1200" baseline="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1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r>
                        <a:rPr lang="en-US" sz="11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9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Prueba</a:t>
                      </a: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de </a:t>
                      </a:r>
                      <a:r>
                        <a:rPr lang="en-US" sz="9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legibilidad</a:t>
                      </a: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1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r>
                        <a:rPr lang="en-US" sz="11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(Sistema Lexile)</a:t>
                      </a:r>
                      <a:endParaRPr lang="en-US"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301752">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do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864">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285975">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086">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539">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CCR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1" name="Group 10"/>
          <p:cNvGrpSpPr/>
          <p:nvPr/>
        </p:nvGrpSpPr>
        <p:grpSpPr>
          <a:xfrm>
            <a:off x="3088640" y="2723154"/>
            <a:ext cx="3251200" cy="552226"/>
            <a:chOff x="3088640" y="2723154"/>
            <a:chExt cx="3251200" cy="552226"/>
          </a:xfrm>
        </p:grpSpPr>
        <p:sp>
          <p:nvSpPr>
            <p:cNvPr id="12" name="Rectangle 11"/>
            <p:cNvSpPr/>
            <p:nvPr/>
          </p:nvSpPr>
          <p:spPr>
            <a:xfrm>
              <a:off x="308864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88"/>
            </a:p>
          </p:txBody>
        </p:sp>
        <p:sp>
          <p:nvSpPr>
            <p:cNvPr id="13" name="Rectangle 12"/>
            <p:cNvSpPr/>
            <p:nvPr/>
          </p:nvSpPr>
          <p:spPr>
            <a:xfrm>
              <a:off x="503936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88"/>
            </a:p>
          </p:txBody>
        </p:sp>
      </p:grpSp>
      <p:graphicFrame>
        <p:nvGraphicFramePr>
          <p:cNvPr id="14" name="Table 13"/>
          <p:cNvGraphicFramePr>
            <a:graphicFrameLocks noGrp="1"/>
          </p:cNvGraphicFramePr>
          <p:nvPr>
            <p:extLst>
              <p:ext uri="{D42A27DB-BD31-4B8C-83A1-F6EECF244321}">
                <p14:modId xmlns:p14="http://schemas.microsoft.com/office/powerpoint/2010/main" val="479569296"/>
              </p:ext>
            </p:extLst>
          </p:nvPr>
        </p:nvGraphicFramePr>
        <p:xfrm>
          <a:off x="254000" y="4585715"/>
          <a:ext cx="6908800" cy="3093366"/>
        </p:xfrm>
        <a:graphic>
          <a:graphicData uri="http://schemas.openxmlformats.org/drawingml/2006/table">
            <a:tbl>
              <a:tblPr firstRow="1" bandRow="1">
                <a:tableStyleId>{5940675A-B579-460E-94D1-54222C63F5DA}</a:tableStyleId>
              </a:tblPr>
              <a:tblGrid>
                <a:gridCol w="1381760"/>
                <a:gridCol w="1451087"/>
                <a:gridCol w="1393713"/>
                <a:gridCol w="1056640"/>
                <a:gridCol w="863600"/>
                <a:gridCol w="762000"/>
              </a:tblGrid>
              <a:tr h="315558">
                <a:tc rowSpan="2">
                  <a:txBody>
                    <a:bodyPr/>
                    <a:lstStyle/>
                    <a:p>
                      <a:pPr algn="ctr"/>
                      <a:endParaRPr lang="es-419" sz="1000" noProof="0" dirty="0" smtClean="0">
                        <a:solidFill>
                          <a:srgbClr val="002060"/>
                        </a:solidFill>
                      </a:endParaRPr>
                    </a:p>
                    <a:p>
                      <a:pPr algn="ctr"/>
                      <a:r>
                        <a:rPr lang="es-419" sz="1000" b="1" u="sng" noProof="0" dirty="0" smtClean="0">
                          <a:solidFill>
                            <a:srgbClr val="002060"/>
                          </a:solidFill>
                          <a:effectLst>
                            <a:outerShdw blurRad="38100" dist="38100" dir="2700000" algn="tl">
                              <a:srgbClr val="000000">
                                <a:alpha val="43137"/>
                              </a:srgbClr>
                            </a:outerShdw>
                          </a:effectLst>
                        </a:rPr>
                        <a:t>4 factores cualitativos</a:t>
                      </a:r>
                      <a:endParaRPr lang="es-419" sz="1000" b="1" u="sng" noProof="0" dirty="0">
                        <a:solidFill>
                          <a:srgbClr val="002060"/>
                        </a:solidFill>
                        <a:effectLst>
                          <a:outerShdw blurRad="38100" dist="38100" dir="2700000" algn="tl">
                            <a:srgbClr val="000000">
                              <a:alpha val="43137"/>
                            </a:srgbClr>
                          </a:outerShdw>
                        </a:effectLst>
                      </a:endParaRPr>
                    </a:p>
                  </a:txBody>
                  <a:tcPr marL="97536" marR="97536" marT="47334" marB="47334" anchor="ctr"/>
                </a:tc>
                <a:tc gridSpan="5">
                  <a:txBody>
                    <a:bodyPr/>
                    <a:lstStyle/>
                    <a:p>
                      <a:pPr algn="ctr"/>
                      <a:r>
                        <a:rPr lang="es-419" sz="1400" b="1" noProof="0" dirty="0" smtClean="0">
                          <a:solidFill>
                            <a:srgbClr val="002060"/>
                          </a:solidFill>
                        </a:rPr>
                        <a:t>Clasifica el texto desde más</a:t>
                      </a:r>
                      <a:r>
                        <a:rPr lang="es-419" sz="1400" b="1" baseline="0" noProof="0" dirty="0" smtClean="0">
                          <a:solidFill>
                            <a:srgbClr val="002060"/>
                          </a:solidFill>
                        </a:rPr>
                        <a:t> fácil hasta más difícil, </a:t>
                      </a:r>
                      <a:r>
                        <a:rPr lang="es-419" sz="1400" b="1" u="sng" baseline="0" noProof="0" dirty="0" smtClean="0">
                          <a:solidFill>
                            <a:srgbClr val="002060"/>
                          </a:solidFill>
                        </a:rPr>
                        <a:t>entre las bandas</a:t>
                      </a:r>
                      <a:r>
                        <a:rPr lang="es-419" sz="1400" b="1" baseline="0" noProof="0" dirty="0" smtClean="0">
                          <a:solidFill>
                            <a:srgbClr val="002060"/>
                          </a:solidFill>
                        </a:rPr>
                        <a:t>.</a:t>
                      </a:r>
                      <a:endParaRPr lang="es-419" sz="1400" b="1" noProof="0" dirty="0">
                        <a:solidFill>
                          <a:srgbClr val="002060"/>
                        </a:solidFill>
                      </a:endParaRPr>
                    </a:p>
                  </a:txBody>
                  <a:tcPr marL="97536" marR="97536" marT="47334" marB="47334"/>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68004">
                <a:tc vMerge="1">
                  <a:txBody>
                    <a:bodyPr/>
                    <a:lstStyle/>
                    <a:p>
                      <a:endParaRPr lang="en-US" sz="1400" dirty="0"/>
                    </a:p>
                  </a:txBody>
                  <a:tcPr/>
                </a:tc>
                <a:tc>
                  <a:txBody>
                    <a:bodyPr/>
                    <a:lstStyle/>
                    <a:p>
                      <a:pPr algn="ctr"/>
                      <a:r>
                        <a:rPr lang="es-419" sz="1000" b="1" noProof="0" dirty="0" smtClean="0">
                          <a:solidFill>
                            <a:srgbClr val="002060"/>
                          </a:solidFill>
                        </a:rPr>
                        <a:t>Principio del grado inferior  (banda)</a:t>
                      </a:r>
                      <a:endParaRPr lang="es-419" sz="1000" b="1" noProof="0" dirty="0">
                        <a:solidFill>
                          <a:srgbClr val="002060"/>
                        </a:solidFill>
                      </a:endParaRPr>
                    </a:p>
                  </a:txBody>
                  <a:tcPr marL="97536" marR="97536" marT="47334" marB="47334" anchor="ctr">
                    <a:solidFill>
                      <a:schemeClr val="bg1">
                        <a:lumMod val="95000"/>
                      </a:schemeClr>
                    </a:solidFill>
                  </a:tcPr>
                </a:tc>
                <a:tc>
                  <a:txBody>
                    <a:bodyPr/>
                    <a:lstStyle/>
                    <a:p>
                      <a:pPr algn="ctr"/>
                      <a:r>
                        <a:rPr lang="es-419" sz="1000" b="1" noProof="0" dirty="0" smtClean="0">
                          <a:solidFill>
                            <a:srgbClr val="002060"/>
                          </a:solidFill>
                        </a:rPr>
                        <a:t>Fin del grado inferior (banda) </a:t>
                      </a:r>
                      <a:endParaRPr lang="es-419" sz="1000" b="1" noProof="0" dirty="0">
                        <a:solidFill>
                          <a:srgbClr val="002060"/>
                        </a:solidFill>
                      </a:endParaRPr>
                    </a:p>
                  </a:txBody>
                  <a:tcPr marL="97536" marR="97536" marT="47334" marB="47334" anchor="ctr">
                    <a:solidFill>
                      <a:schemeClr val="bg1">
                        <a:lumMod val="85000"/>
                      </a:schemeClr>
                    </a:solidFill>
                  </a:tcPr>
                </a:tc>
                <a:tc>
                  <a:txBody>
                    <a:bodyPr/>
                    <a:lstStyle/>
                    <a:p>
                      <a:pPr algn="ctr"/>
                      <a:r>
                        <a:rPr lang="es-419" sz="1000" b="1" noProof="0" dirty="0" smtClean="0">
                          <a:solidFill>
                            <a:srgbClr val="002060"/>
                          </a:solidFill>
                        </a:rPr>
                        <a:t>Principio de un grado</a:t>
                      </a:r>
                      <a:r>
                        <a:rPr lang="es-419" sz="1000" b="1" baseline="0" noProof="0" dirty="0" smtClean="0">
                          <a:solidFill>
                            <a:srgbClr val="002060"/>
                          </a:solidFill>
                        </a:rPr>
                        <a:t> </a:t>
                      </a:r>
                      <a:r>
                        <a:rPr lang="es-419" sz="1000" b="1" noProof="0" dirty="0" smtClean="0">
                          <a:solidFill>
                            <a:srgbClr val="002060"/>
                          </a:solidFill>
                        </a:rPr>
                        <a:t>más alto (banda) hasta la mitad </a:t>
                      </a:r>
                      <a:endParaRPr lang="es-419" sz="1000" b="1" noProof="0" dirty="0">
                        <a:solidFill>
                          <a:srgbClr val="002060"/>
                        </a:solidFill>
                      </a:endParaRPr>
                    </a:p>
                  </a:txBody>
                  <a:tcPr marL="97536" marR="97536" marT="47334" marB="47334" anchor="ctr">
                    <a:solidFill>
                      <a:schemeClr val="accent1">
                        <a:lumMod val="20000"/>
                        <a:lumOff val="80000"/>
                      </a:schemeClr>
                    </a:solidFill>
                  </a:tcPr>
                </a:tc>
                <a:tc>
                  <a:txBody>
                    <a:bodyPr/>
                    <a:lstStyle/>
                    <a:p>
                      <a:pPr algn="ctr"/>
                      <a:r>
                        <a:rPr lang="es-419" sz="1000" b="1" noProof="0" dirty="0" smtClean="0">
                          <a:solidFill>
                            <a:srgbClr val="002060"/>
                          </a:solidFill>
                        </a:rPr>
                        <a:t>Fin de un   grado (banda) más alto</a:t>
                      </a:r>
                      <a:endParaRPr lang="es-419" sz="1000" b="1" noProof="0" dirty="0">
                        <a:solidFill>
                          <a:srgbClr val="002060"/>
                        </a:solidFill>
                      </a:endParaRPr>
                    </a:p>
                  </a:txBody>
                  <a:tcPr marL="97536" marR="97536" marT="47334" marB="47334" anchor="ctr">
                    <a:solidFill>
                      <a:schemeClr val="accent1">
                        <a:lumMod val="40000"/>
                        <a:lumOff val="60000"/>
                      </a:schemeClr>
                    </a:solidFill>
                  </a:tcPr>
                </a:tc>
                <a:tc>
                  <a:txBody>
                    <a:bodyPr/>
                    <a:lstStyle/>
                    <a:p>
                      <a:pPr algn="ctr"/>
                      <a:r>
                        <a:rPr lang="es-419" sz="1000" b="1" noProof="0" dirty="0" smtClean="0">
                          <a:solidFill>
                            <a:srgbClr val="002060"/>
                          </a:solidFill>
                        </a:rPr>
                        <a:t>No es adecuado</a:t>
                      </a:r>
                      <a:r>
                        <a:rPr lang="es-419" sz="1000" b="1" baseline="0" noProof="0" dirty="0" smtClean="0">
                          <a:solidFill>
                            <a:srgbClr val="002060"/>
                          </a:solidFill>
                        </a:rPr>
                        <a:t> para banda</a:t>
                      </a:r>
                      <a:endParaRPr lang="es-419" sz="1000" b="1" noProof="0" dirty="0">
                        <a:solidFill>
                          <a:srgbClr val="002060"/>
                        </a:solidFill>
                      </a:endParaRPr>
                    </a:p>
                  </a:txBody>
                  <a:tcPr marL="97536" marR="97536" marT="47334" marB="47334" anchor="ctr">
                    <a:solidFill>
                      <a:schemeClr val="accent6">
                        <a:lumMod val="20000"/>
                        <a:lumOff val="80000"/>
                      </a:schemeClr>
                    </a:solidFill>
                  </a:tcPr>
                </a:tc>
              </a:tr>
              <a:tr h="410225">
                <a:tc>
                  <a:txBody>
                    <a:bodyPr/>
                    <a:lstStyle/>
                    <a:p>
                      <a:r>
                        <a:rPr lang="es-419" sz="1000" noProof="0" dirty="0" smtClean="0">
                          <a:solidFill>
                            <a:srgbClr val="002060"/>
                          </a:solidFill>
                        </a:rPr>
                        <a:t>Propósito/significado</a:t>
                      </a:r>
                      <a:endParaRPr lang="es-419" sz="1000" noProof="0" dirty="0">
                        <a:solidFill>
                          <a:srgbClr val="002060"/>
                        </a:solidFill>
                      </a:endParaRPr>
                    </a:p>
                  </a:txBody>
                  <a:tcPr marL="97536" marR="97536" marT="47334" marB="47334"/>
                </a:tc>
                <a:tc gridSpan="5">
                  <a:txBody>
                    <a:bodyPr/>
                    <a:lstStyle/>
                    <a:p>
                      <a:endParaRPr lang="es-419" sz="2100" noProof="0" dirty="0">
                        <a:solidFill>
                          <a:srgbClr val="002060"/>
                        </a:solidFill>
                      </a:endParaRPr>
                    </a:p>
                  </a:txBody>
                  <a:tcPr marL="97536" marR="97536" marT="47334" marB="47334"/>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0225">
                <a:tc>
                  <a:txBody>
                    <a:bodyPr/>
                    <a:lstStyle/>
                    <a:p>
                      <a:r>
                        <a:rPr lang="es-419" sz="1000" noProof="0" dirty="0" smtClean="0">
                          <a:solidFill>
                            <a:srgbClr val="002060"/>
                          </a:solidFill>
                        </a:rPr>
                        <a:t>Estructura</a:t>
                      </a:r>
                      <a:endParaRPr lang="es-419" sz="1000" noProof="0" dirty="0">
                        <a:solidFill>
                          <a:srgbClr val="002060"/>
                        </a:solidFill>
                      </a:endParaRPr>
                    </a:p>
                  </a:txBody>
                  <a:tcPr marL="97536" marR="97536" marT="47334" marB="47334"/>
                </a:tc>
                <a:tc gridSpan="5">
                  <a:txBody>
                    <a:bodyPr/>
                    <a:lstStyle/>
                    <a:p>
                      <a:endParaRPr lang="es-419" sz="2100" noProof="0" dirty="0">
                        <a:solidFill>
                          <a:srgbClr val="002060"/>
                        </a:solidFill>
                      </a:endParaRPr>
                    </a:p>
                  </a:txBody>
                  <a:tcPr marL="97536" marR="97536" marT="47334" marB="47334"/>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0225">
                <a:tc>
                  <a:txBody>
                    <a:bodyPr/>
                    <a:lstStyle/>
                    <a:p>
                      <a:r>
                        <a:rPr lang="es-419" sz="1000" noProof="0" dirty="0" smtClean="0">
                          <a:solidFill>
                            <a:srgbClr val="002060"/>
                          </a:solidFill>
                        </a:rPr>
                        <a:t>Claridad del lenguaje</a:t>
                      </a:r>
                      <a:endParaRPr lang="es-419" sz="1000" noProof="0" dirty="0">
                        <a:solidFill>
                          <a:srgbClr val="002060"/>
                        </a:solidFill>
                      </a:endParaRPr>
                    </a:p>
                  </a:txBody>
                  <a:tcPr marL="97536" marR="97536" marT="47334" marB="47334"/>
                </a:tc>
                <a:tc gridSpan="5">
                  <a:txBody>
                    <a:bodyPr/>
                    <a:lstStyle/>
                    <a:p>
                      <a:endParaRPr lang="es-419" sz="2100" noProof="0" dirty="0">
                        <a:solidFill>
                          <a:srgbClr val="002060"/>
                        </a:solidFill>
                      </a:endParaRPr>
                    </a:p>
                  </a:txBody>
                  <a:tcPr marL="97536" marR="97536" marT="47334" marB="47334"/>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0225">
                <a:tc>
                  <a:txBody>
                    <a:bodyPr/>
                    <a:lstStyle/>
                    <a:p>
                      <a:r>
                        <a:rPr lang="es-419" sz="1000" noProof="0" dirty="0" smtClean="0">
                          <a:solidFill>
                            <a:srgbClr val="002060"/>
                          </a:solidFill>
                        </a:rPr>
                        <a:t>Lenguaje </a:t>
                      </a:r>
                      <a:endParaRPr lang="es-419" sz="1000" noProof="0" dirty="0">
                        <a:solidFill>
                          <a:srgbClr val="002060"/>
                        </a:solidFill>
                      </a:endParaRPr>
                    </a:p>
                  </a:txBody>
                  <a:tcPr marL="97536" marR="97536" marT="47334" marB="47334"/>
                </a:tc>
                <a:tc gridSpan="5">
                  <a:txBody>
                    <a:bodyPr/>
                    <a:lstStyle/>
                    <a:p>
                      <a:endParaRPr lang="es-419" sz="2100" noProof="0" dirty="0">
                        <a:solidFill>
                          <a:srgbClr val="002060"/>
                        </a:solidFill>
                      </a:endParaRPr>
                    </a:p>
                  </a:txBody>
                  <a:tcPr marL="97536" marR="97536" marT="47334" marB="47334"/>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0225">
                <a:tc>
                  <a:txBody>
                    <a:bodyPr/>
                    <a:lstStyle/>
                    <a:p>
                      <a:r>
                        <a:rPr lang="es-419" sz="1000" noProof="0" dirty="0" smtClean="0">
                          <a:solidFill>
                            <a:srgbClr val="002060"/>
                          </a:solidFill>
                        </a:rPr>
                        <a:t>Ubicación general</a:t>
                      </a:r>
                      <a:endParaRPr lang="es-419" sz="1000" noProof="0" dirty="0">
                        <a:solidFill>
                          <a:srgbClr val="002060"/>
                        </a:solidFill>
                      </a:endParaRPr>
                    </a:p>
                  </a:txBody>
                  <a:tcPr marL="97536" marR="97536" marT="47334" marB="47334"/>
                </a:tc>
                <a:tc gridSpan="5">
                  <a:txBody>
                    <a:bodyPr/>
                    <a:lstStyle/>
                    <a:p>
                      <a:endParaRPr lang="es-419" sz="2100" noProof="0" dirty="0">
                        <a:solidFill>
                          <a:srgbClr val="002060"/>
                        </a:solidFill>
                      </a:endParaRPr>
                    </a:p>
                  </a:txBody>
                  <a:tcPr marL="97536" marR="97536" marT="47334" marB="47334"/>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15" name="Group 14"/>
          <p:cNvGrpSpPr/>
          <p:nvPr/>
        </p:nvGrpSpPr>
        <p:grpSpPr>
          <a:xfrm>
            <a:off x="1910080" y="5715000"/>
            <a:ext cx="4876800" cy="1818041"/>
            <a:chOff x="1752600" y="5922580"/>
            <a:chExt cx="4572000" cy="1756063"/>
          </a:xfrm>
        </p:grpSpPr>
        <p:grpSp>
          <p:nvGrpSpPr>
            <p:cNvPr id="16" name="Group 15"/>
            <p:cNvGrpSpPr/>
            <p:nvPr/>
          </p:nvGrpSpPr>
          <p:grpSpPr>
            <a:xfrm>
              <a:off x="1752600" y="6019800"/>
              <a:ext cx="4572000" cy="1544543"/>
              <a:chOff x="3657600" y="4426548"/>
              <a:chExt cx="3581400" cy="1544543"/>
            </a:xfrm>
          </p:grpSpPr>
          <p:cxnSp>
            <p:nvCxnSpPr>
              <p:cNvPr id="22" name="Straight Arrow Connector 21"/>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88"/>
            </a:p>
          </p:txBody>
        </p:sp>
        <p:sp>
          <p:nvSpPr>
            <p:cNvPr id="18" name="Oval 17"/>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88"/>
            </a:p>
          </p:txBody>
        </p:sp>
        <p:sp>
          <p:nvSpPr>
            <p:cNvPr id="19" name="Oval 18"/>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88"/>
            </a:p>
          </p:txBody>
        </p:sp>
        <p:sp>
          <p:nvSpPr>
            <p:cNvPr id="20" name="Oval 19"/>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88"/>
            </a:p>
          </p:txBody>
        </p:sp>
        <p:sp>
          <p:nvSpPr>
            <p:cNvPr id="21" name="Oval 20"/>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88"/>
            </a:p>
          </p:txBody>
        </p:sp>
      </p:grpSp>
      <p:sp>
        <p:nvSpPr>
          <p:cNvPr id="27" name="Rectangle 26"/>
          <p:cNvSpPr/>
          <p:nvPr/>
        </p:nvSpPr>
        <p:spPr>
          <a:xfrm>
            <a:off x="3537367" y="9667676"/>
            <a:ext cx="2993062" cy="230832"/>
          </a:xfrm>
          <a:prstGeom prst="rect">
            <a:avLst/>
          </a:prstGeom>
        </p:spPr>
        <p:txBody>
          <a:bodyPr wrap="square">
            <a:spAutoFit/>
          </a:bodyPr>
          <a:lstStyle/>
          <a:p>
            <a:r>
              <a:rPr lang="en-US" sz="900" dirty="0"/>
              <a:t>Rev. Control:  07/01/15 – OSP and S. Richmond</a:t>
            </a:r>
          </a:p>
        </p:txBody>
      </p:sp>
      <p:sp>
        <p:nvSpPr>
          <p:cNvPr id="28" name="Rectangle 27"/>
          <p:cNvSpPr/>
          <p:nvPr/>
        </p:nvSpPr>
        <p:spPr>
          <a:xfrm>
            <a:off x="304800" y="8716714"/>
            <a:ext cx="6400800" cy="400110"/>
          </a:xfrm>
          <a:prstGeom prst="rect">
            <a:avLst/>
          </a:prstGeom>
        </p:spPr>
        <p:txBody>
          <a:bodyPr wrap="square">
            <a:spAutoFit/>
          </a:bodyPr>
          <a:lstStyle/>
          <a:p>
            <a:pPr algn="ctr"/>
            <a:r>
              <a:rPr lang="es-419" sz="1000" b="1" dirty="0" smtClean="0">
                <a:solidFill>
                  <a:schemeClr val="tx2"/>
                </a:solidFill>
              </a:rPr>
              <a:t>Para ver más detalles sobre cada una de las medidas cualitativas, favor de ir a la diapositiva 6 de:</a:t>
            </a:r>
          </a:p>
          <a:p>
            <a:pPr algn="ctr"/>
            <a:r>
              <a:rPr lang="es-419" sz="1000" dirty="0" smtClean="0"/>
              <a:t> </a:t>
            </a:r>
            <a:r>
              <a:rPr lang="es-419" sz="1000" b="1" dirty="0" smtClean="0">
                <a:solidFill>
                  <a:srgbClr val="002060"/>
                </a:solidFill>
                <a:hlinkClick r:id="rId2"/>
              </a:rPr>
              <a:t>http://www.corestandards.org/assets/Appendix_A.pdf</a:t>
            </a:r>
            <a:endParaRPr lang="es-419" sz="1000" dirty="0"/>
          </a:p>
        </p:txBody>
      </p:sp>
    </p:spTree>
    <p:extLst>
      <p:ext uri="{BB962C8B-B14F-4D97-AF65-F5344CB8AC3E}">
        <p14:creationId xmlns:p14="http://schemas.microsoft.com/office/powerpoint/2010/main" val="1808353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3637" y="306569"/>
            <a:ext cx="6865257" cy="8803436"/>
          </a:xfrm>
          <a:prstGeom prst="rect">
            <a:avLst/>
          </a:prstGeom>
          <a:noFill/>
        </p:spPr>
        <p:txBody>
          <a:bodyPr wrap="square" rtlCol="0">
            <a:spAutoFit/>
          </a:bodyPr>
          <a:lstStyle/>
          <a:p>
            <a:pPr algn="ctr"/>
            <a:r>
              <a:rPr lang="es-419" sz="1578" b="1" u="sng" dirty="0"/>
              <a:t>Pre-evaluación y Progresiones de aprendizaje</a:t>
            </a:r>
          </a:p>
          <a:p>
            <a:pPr algn="ctr"/>
            <a:endParaRPr lang="es-419" sz="1100" b="1" u="sng" dirty="0"/>
          </a:p>
          <a:p>
            <a:r>
              <a:rPr lang="es-419" sz="1183" dirty="0"/>
              <a:t>Las </a:t>
            </a:r>
            <a:r>
              <a:rPr lang="es-419" sz="1183" b="1" u="sng" dirty="0"/>
              <a:t>pre-evaluaciones</a:t>
            </a:r>
            <a:r>
              <a:rPr lang="es-419" sz="1183" dirty="0"/>
              <a:t> son particularmente únicas.</a:t>
            </a:r>
          </a:p>
          <a:p>
            <a:endParaRPr lang="es-419" sz="789" dirty="0"/>
          </a:p>
          <a:p>
            <a:r>
              <a:rPr lang="es-419" sz="1183" dirty="0"/>
              <a:t>Ellas miden el progreso </a:t>
            </a:r>
            <a:r>
              <a:rPr lang="es-419" sz="1183" b="1" i="1" u="sng" dirty="0">
                <a:effectLst>
                  <a:outerShdw blurRad="38100" dist="38100" dir="2700000" algn="tl">
                    <a:srgbClr val="000000">
                      <a:alpha val="43137"/>
                    </a:srgbClr>
                  </a:outerShdw>
                </a:effectLst>
              </a:rPr>
              <a:t>hacia un estándar. </a:t>
            </a:r>
          </a:p>
          <a:p>
            <a:endParaRPr lang="es-419" sz="789" dirty="0"/>
          </a:p>
          <a:p>
            <a:r>
              <a:rPr lang="es-419" sz="1183" dirty="0"/>
              <a:t>Diferentes a los </a:t>
            </a:r>
            <a:r>
              <a:rPr lang="es-419" sz="1183" dirty="0" smtClean="0"/>
              <a:t>CFAs </a:t>
            </a:r>
            <a:r>
              <a:rPr lang="es-419" sz="1183" dirty="0"/>
              <a:t>(</a:t>
            </a:r>
            <a:r>
              <a:rPr lang="es-419" sz="1183" b="1" i="1" u="sng" dirty="0"/>
              <a:t>C</a:t>
            </a:r>
            <a:r>
              <a:rPr lang="es-419" sz="1183" i="1" dirty="0"/>
              <a:t>ommon </a:t>
            </a:r>
            <a:r>
              <a:rPr lang="es-419" sz="1183" b="1" i="1" u="sng" dirty="0"/>
              <a:t>F</a:t>
            </a:r>
            <a:r>
              <a:rPr lang="es-419" sz="1183" i="1" dirty="0"/>
              <a:t>ormative </a:t>
            </a:r>
            <a:r>
              <a:rPr lang="es-419" sz="1183" b="1" i="1" u="sng" dirty="0"/>
              <a:t>A</a:t>
            </a:r>
            <a:r>
              <a:rPr lang="es-419" sz="1183" i="1" dirty="0"/>
              <a:t>ssessments</a:t>
            </a:r>
            <a:r>
              <a:rPr lang="es-419" sz="1183" dirty="0"/>
              <a:t>) que miden el dominio del estándar, las pre-evaluaciones son más como un panorama de las fortalezas  y las deficiencias del estudiante, que miden las destrezas y conceptos que este necesita </a:t>
            </a:r>
            <a:r>
              <a:rPr lang="es-419" sz="1183" b="1" i="1" dirty="0"/>
              <a:t>a lo largo del camino </a:t>
            </a:r>
            <a:r>
              <a:rPr lang="es-419" sz="1183" dirty="0"/>
              <a:t>para poder alcanzar el dominio del estándar.</a:t>
            </a:r>
          </a:p>
          <a:p>
            <a:endParaRPr lang="es-419" sz="1183" dirty="0"/>
          </a:p>
          <a:p>
            <a:endParaRPr lang="es-419" sz="1183" dirty="0"/>
          </a:p>
          <a:p>
            <a:endParaRPr lang="es-419" sz="1183" dirty="0"/>
          </a:p>
          <a:p>
            <a:endParaRPr lang="es-419" sz="1479" dirty="0"/>
          </a:p>
          <a:p>
            <a:endParaRPr lang="es-419" sz="1479" dirty="0"/>
          </a:p>
          <a:p>
            <a:endParaRPr lang="es-419" sz="1479" dirty="0"/>
          </a:p>
          <a:p>
            <a:endParaRPr lang="es-419" sz="1479" dirty="0"/>
          </a:p>
          <a:p>
            <a:endParaRPr lang="es-419" sz="1479" dirty="0"/>
          </a:p>
          <a:p>
            <a:endParaRPr lang="es-419" sz="1479" dirty="0"/>
          </a:p>
          <a:p>
            <a:endParaRPr lang="es-419" sz="1479" dirty="0"/>
          </a:p>
          <a:p>
            <a:endParaRPr lang="es-419" sz="1479" dirty="0"/>
          </a:p>
          <a:p>
            <a:endParaRPr lang="es-419" sz="1479" dirty="0"/>
          </a:p>
          <a:p>
            <a:endParaRPr lang="es-419" sz="1183" dirty="0"/>
          </a:p>
          <a:p>
            <a:endParaRPr lang="es-419" sz="1183" dirty="0"/>
          </a:p>
          <a:p>
            <a:endParaRPr lang="es-419" sz="1183" dirty="0"/>
          </a:p>
          <a:p>
            <a:endParaRPr lang="es-419" sz="1183" dirty="0"/>
          </a:p>
          <a:p>
            <a:r>
              <a:rPr lang="es-419" sz="1183" dirty="0"/>
              <a:t>¿Qué hay de una post evaluación? No existe una post-evaluación estandarizada.</a:t>
            </a:r>
          </a:p>
          <a:p>
            <a:r>
              <a:rPr lang="es-419" sz="1183" dirty="0"/>
              <a:t>La verdadera medida de cómo los estudiantes están trabajando </a:t>
            </a:r>
            <a:r>
              <a:rPr lang="es-419" sz="1183" b="1" i="1" dirty="0"/>
              <a:t>a lo largo del camino</a:t>
            </a:r>
            <a:r>
              <a:rPr lang="es-419" sz="1183" dirty="0"/>
              <a:t>, se evalúa en el salón de clases durante la instrucción y la evaluación formativa en el salón. Por esta razón los </a:t>
            </a:r>
            <a:r>
              <a:rPr lang="es-419" sz="1183" dirty="0" err="1"/>
              <a:t>CFAs</a:t>
            </a:r>
            <a:r>
              <a:rPr lang="es-419" sz="1183" dirty="0"/>
              <a:t> no se llaman post evaluaciones. Los </a:t>
            </a:r>
            <a:r>
              <a:rPr lang="es-419" sz="1183" dirty="0" err="1"/>
              <a:t>CFAs</a:t>
            </a:r>
            <a:r>
              <a:rPr lang="es-419" sz="1183" dirty="0"/>
              <a:t> miden el </a:t>
            </a:r>
            <a:r>
              <a:rPr lang="es-419" sz="1183" b="1" i="1" dirty="0"/>
              <a:t>objetivo final</a:t>
            </a:r>
            <a:r>
              <a:rPr lang="es-419" sz="1183" dirty="0"/>
              <a:t>, o el dominio del estándar. Sin embargo, sin las pre-evaluaciones, ¿cómo sabríamos en qué enfocar nuestra instrucción a través de cada trimestre?</a:t>
            </a:r>
          </a:p>
          <a:p>
            <a:endParaRPr lang="es-419" sz="789" dirty="0"/>
          </a:p>
          <a:p>
            <a:r>
              <a:rPr lang="es-419" sz="1183" b="1" u="sng" dirty="0"/>
              <a:t>Progresiones de aprendizaje: </a:t>
            </a:r>
            <a:r>
              <a:rPr lang="es-419" sz="1183" dirty="0"/>
              <a:t>son el conjunto predicho de destrezas necesarias para poder completar la demanda de la tarea requerida de cada estándar. Las progresiones de aprendizaje fueron alineadas a la matriz </a:t>
            </a:r>
            <a:r>
              <a:rPr lang="es-419" sz="1183" dirty="0" err="1"/>
              <a:t>Hess</a:t>
            </a:r>
            <a:r>
              <a:rPr lang="es-419" sz="1183" dirty="0"/>
              <a:t> </a:t>
            </a:r>
            <a:r>
              <a:rPr lang="es-419" sz="1183" b="1" i="1" u="sng" dirty="0" err="1"/>
              <a:t>Cognitive</a:t>
            </a:r>
            <a:r>
              <a:rPr lang="es-419" sz="1183" b="1" i="1" u="sng" dirty="0"/>
              <a:t> Rigor </a:t>
            </a:r>
            <a:r>
              <a:rPr lang="es-419" sz="1183" b="1" i="1" u="sng" dirty="0" err="1"/>
              <a:t>Matrix</a:t>
            </a:r>
            <a:r>
              <a:rPr lang="es-419" sz="1183" b="1" i="1" u="sng" dirty="0"/>
              <a:t>.</a:t>
            </a:r>
          </a:p>
          <a:p>
            <a:endParaRPr lang="es-419" sz="789" dirty="0"/>
          </a:p>
          <a:p>
            <a:r>
              <a:rPr lang="es-419" sz="1183" dirty="0"/>
              <a:t>Las pre-evaluaciones miden el dominio del estudiante, que se indican en los recuadros morados (puntos de ajuste). Estos puntos son tareas que nos permiten ajustar la instrucción basada en el rendimiento. Por ejemplo, si un estudiante tiene dificultades en el primer punto de ajuste en color morado (DOK-1, Cf), el maestro tendrá que regresar a las tareas previas al DOK-1 Cf y desarrollar estratégicamente la  instrucción  para cerrar la brecha, moviéndose continuamente hacia adelante hasta el final de la progresión de aprendizaje.</a:t>
            </a:r>
          </a:p>
          <a:p>
            <a:endParaRPr lang="es-419" sz="789" dirty="0"/>
          </a:p>
          <a:p>
            <a:r>
              <a:rPr lang="es-419" sz="1183" dirty="0"/>
              <a:t>Hay una lista de cotejo de las Progresiones de aprendizaje en lectura para cada estándar en cada grado,  que se puede utilizar para monitorear el progreso. Está disponible en: </a:t>
            </a:r>
            <a:endParaRPr lang="es-419" sz="1183" dirty="0" smtClean="0"/>
          </a:p>
          <a:p>
            <a:endParaRPr lang="es-419" sz="1183" dirty="0">
              <a:hlinkClick r:id="rId3"/>
            </a:endParaRPr>
          </a:p>
          <a:p>
            <a:pPr algn="ctr"/>
            <a:r>
              <a:rPr lang="es-419" sz="1183" dirty="0" smtClean="0">
                <a:hlinkClick r:id="rId3"/>
              </a:rPr>
              <a:t>http</a:t>
            </a:r>
            <a:r>
              <a:rPr lang="es-419" sz="1183" dirty="0">
                <a:hlinkClick r:id="rId3"/>
              </a:rPr>
              <a:t>://</a:t>
            </a:r>
            <a:r>
              <a:rPr lang="es-419" sz="1183" dirty="0" smtClean="0">
                <a:hlinkClick r:id="rId3"/>
              </a:rPr>
              <a:t>sresource.homestead.com/Grade-3.html</a:t>
            </a:r>
            <a:endParaRPr lang="es-419" sz="1183" dirty="0"/>
          </a:p>
          <a:p>
            <a:endParaRPr lang="es-419" sz="1183" dirty="0"/>
          </a:p>
        </p:txBody>
      </p:sp>
      <p:graphicFrame>
        <p:nvGraphicFramePr>
          <p:cNvPr id="20" name="Table 19"/>
          <p:cNvGraphicFramePr>
            <a:graphicFrameLocks noGrp="1"/>
          </p:cNvGraphicFramePr>
          <p:nvPr>
            <p:extLst/>
          </p:nvPr>
        </p:nvGraphicFramePr>
        <p:xfrm>
          <a:off x="453571" y="3029952"/>
          <a:ext cx="6780440" cy="2056384"/>
        </p:xfrm>
        <a:graphic>
          <a:graphicData uri="http://schemas.openxmlformats.org/drawingml/2006/table">
            <a:tbl>
              <a:tblPr firstRow="1" firstCol="1" bandRow="1"/>
              <a:tblGrid>
                <a:gridCol w="814917"/>
                <a:gridCol w="920608"/>
                <a:gridCol w="890517"/>
                <a:gridCol w="730463"/>
                <a:gridCol w="796798"/>
                <a:gridCol w="706166"/>
                <a:gridCol w="728921"/>
                <a:gridCol w="1192050"/>
              </a:tblGrid>
              <a:tr h="146885">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4208" marR="34208"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 Kc</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Ck</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2 -Cl</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err="1" smtClean="0">
                          <a:solidFill>
                            <a:srgbClr val="000000"/>
                          </a:solidFill>
                          <a:effectLst/>
                          <a:latin typeface="Calibri"/>
                          <a:ea typeface="Times New Roman"/>
                          <a:cs typeface="Times New Roman"/>
                        </a:rPr>
                        <a:t>Dominio</a:t>
                      </a:r>
                      <a:r>
                        <a:rPr lang="en-US" sz="800" b="1" dirty="0" smtClean="0">
                          <a:solidFill>
                            <a:srgbClr val="000000"/>
                          </a:solidFill>
                          <a:effectLst/>
                          <a:latin typeface="Calibri"/>
                          <a:ea typeface="Times New Roman"/>
                          <a:cs typeface="Times New Roman"/>
                        </a:rPr>
                        <a:t> del </a:t>
                      </a:r>
                      <a:r>
                        <a:rPr lang="en-US" sz="800" b="1" dirty="0" err="1" smtClean="0">
                          <a:solidFill>
                            <a:srgbClr val="000000"/>
                          </a:solidFill>
                          <a:effectLst/>
                          <a:latin typeface="Calibri"/>
                          <a:ea typeface="Times New Roman"/>
                          <a:cs typeface="Times New Roman"/>
                        </a:rPr>
                        <a:t>estándar</a:t>
                      </a:r>
                      <a:r>
                        <a:rPr lang="en-US" sz="800" b="1" dirty="0" smtClean="0">
                          <a:solidFill>
                            <a:srgbClr val="000000"/>
                          </a:solidFill>
                          <a:effectLst/>
                          <a:latin typeface="Calibri"/>
                          <a:ea typeface="Times New Roman"/>
                          <a:cs typeface="Times New Roman"/>
                        </a:rPr>
                        <a:t> </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909499">
                <a:tc>
                  <a:txBody>
                    <a:bodyPr/>
                    <a:lstStyle/>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Recuerda quién, qué, dónde, cuándo, porqué y cómo, sobre un cuento leído y discutido en clases</a:t>
                      </a:r>
                      <a:endParaRPr lang="en-US" sz="800" dirty="0">
                        <a:effectLst/>
                        <a:latin typeface="Calibri"/>
                        <a:ea typeface="Calibri"/>
                        <a:cs typeface="Times New Roman"/>
                      </a:endParaRPr>
                    </a:p>
                  </a:txBody>
                  <a:tcPr marL="34208" marR="34208"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Usa y define el Lenguaje académico estándar: </a:t>
                      </a:r>
                    </a:p>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  quién, qué, dónde, cuándo, porqué y cómo ; preguntar, contestar/</a:t>
                      </a:r>
                    </a:p>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responder, preguntas, detalles clave</a:t>
                      </a:r>
                      <a:endParaRPr lang="es-419" sz="800" dirty="0">
                        <a:solidFill>
                          <a:srgbClr val="000000"/>
                        </a:solidFill>
                        <a:effectLst/>
                        <a:latin typeface="+mn-lt"/>
                        <a:ea typeface="Times New Roman"/>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Relaciona los siguientes términos: quién con los personajes; dónde y cuándo con el  escenario/ ambiente y qué y cómo con  la secuencia de eventos.</a:t>
                      </a:r>
                      <a:endParaRPr lang="en-US" sz="800"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Relaciona los siguientes términos: quién con los personajes; dónde y cuándo con el  escenario/ ambiente y qué y cómo con  la secuencia de eventos.</a:t>
                      </a:r>
                      <a:endParaRPr lang="en-US" sz="800"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s-419" sz="800" u="sng" dirty="0" smtClean="0">
                          <a:solidFill>
                            <a:srgbClr val="000000"/>
                          </a:solidFill>
                          <a:effectLst/>
                          <a:latin typeface="+mn-lt"/>
                          <a:ea typeface="Times New Roman"/>
                          <a:cs typeface="Times New Roman"/>
                        </a:rPr>
                        <a:t>Desarrollo de concepto</a:t>
                      </a:r>
                    </a:p>
                    <a:p>
                      <a:pPr marL="0" marR="0" algn="l">
                        <a:lnSpc>
                          <a:spcPct val="115000"/>
                        </a:lnSpc>
                        <a:spcBef>
                          <a:spcPts val="0"/>
                        </a:spcBef>
                        <a:spcAft>
                          <a:spcPts val="0"/>
                        </a:spcAft>
                      </a:pPr>
                      <a:r>
                        <a:rPr lang="es-419" sz="800" u="none" dirty="0" smtClean="0">
                          <a:solidFill>
                            <a:srgbClr val="000000"/>
                          </a:solidFill>
                          <a:effectLst/>
                          <a:latin typeface="+mn-lt"/>
                          <a:ea typeface="Times New Roman"/>
                          <a:cs typeface="Times New Roman"/>
                        </a:rPr>
                        <a:t>Los estudiantes entienden que los detalles clave ayudan a decir:  quién, qué, dónde, cuándo, porqué y cómo</a:t>
                      </a:r>
                      <a:endParaRPr lang="es-419" sz="800" u="none" dirty="0">
                        <a:solidFill>
                          <a:srgbClr val="000000"/>
                        </a:solidFill>
                        <a:effectLst/>
                        <a:latin typeface="+mn-lt"/>
                        <a:ea typeface="Times New Roman"/>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Usa detalles clave para identificar  quién, qué, dónde, cuándo, porqué y cómo, sobre un cuento no leído en clase.</a:t>
                      </a:r>
                      <a:endParaRPr lang="en-US" sz="800"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Encuentra información usando detalles clave para contestar preguntas específicas sobre un cuento nuevo. </a:t>
                      </a:r>
                      <a:endParaRPr lang="en-US" sz="800"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s-419" sz="800" b="1" u="sng" dirty="0" smtClean="0">
                          <a:effectLst/>
                          <a:latin typeface="+mn-lt"/>
                          <a:ea typeface="Calibri"/>
                          <a:cs typeface="Helvetica"/>
                        </a:rPr>
                        <a:t>RL.2.1  </a:t>
                      </a:r>
                      <a:r>
                        <a:rPr lang="es-419" sz="800" b="0" i="1" u="none" dirty="0" smtClean="0">
                          <a:effectLst/>
                          <a:latin typeface="+mn-lt"/>
                          <a:ea typeface="Calibri"/>
                          <a:cs typeface="Helvetica"/>
                        </a:rPr>
                        <a:t>Hacen y contestan preguntas tales como: quién, qué, dónde, cuándo, por qué y cómo, para demostrar la comprensión de los detalles clave de un texto.</a:t>
                      </a:r>
                      <a:endParaRPr lang="en-US" sz="800" b="0" i="1" u="none"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6</a:t>
            </a:fld>
            <a:endParaRPr lang="en-US" dirty="0"/>
          </a:p>
        </p:txBody>
      </p:sp>
      <p:sp>
        <p:nvSpPr>
          <p:cNvPr id="28" name="Rectangle 27"/>
          <p:cNvSpPr/>
          <p:nvPr/>
        </p:nvSpPr>
        <p:spPr>
          <a:xfrm>
            <a:off x="2096590" y="7941491"/>
            <a:ext cx="2794000" cy="259174"/>
          </a:xfrm>
          <a:prstGeom prst="rect">
            <a:avLst/>
          </a:prstGeom>
        </p:spPr>
        <p:txBody>
          <a:bodyPr wrap="square">
            <a:spAutoFit/>
          </a:bodyPr>
          <a:lstStyle/>
          <a:p>
            <a:endParaRPr lang="en-US" sz="1084" dirty="0"/>
          </a:p>
        </p:txBody>
      </p:sp>
      <p:grpSp>
        <p:nvGrpSpPr>
          <p:cNvPr id="3" name="Group 2"/>
          <p:cNvGrpSpPr/>
          <p:nvPr/>
        </p:nvGrpSpPr>
        <p:grpSpPr>
          <a:xfrm>
            <a:off x="282954" y="1937440"/>
            <a:ext cx="7222664" cy="1060748"/>
            <a:chOff x="215458" y="1762005"/>
            <a:chExt cx="6894361" cy="1026915"/>
          </a:xfrm>
        </p:grpSpPr>
        <p:grpSp>
          <p:nvGrpSpPr>
            <p:cNvPr id="15" name="Group 14"/>
            <p:cNvGrpSpPr/>
            <p:nvPr/>
          </p:nvGrpSpPr>
          <p:grpSpPr>
            <a:xfrm>
              <a:off x="390525" y="1950720"/>
              <a:ext cx="6477000" cy="838200"/>
              <a:chOff x="381000" y="304800"/>
              <a:chExt cx="6477000" cy="838200"/>
            </a:xfrm>
          </p:grpSpPr>
          <p:sp>
            <p:nvSpPr>
              <p:cNvPr id="16" name="Rectangle 15"/>
              <p:cNvSpPr/>
              <p:nvPr/>
            </p:nvSpPr>
            <p:spPr>
              <a:xfrm>
                <a:off x="381000" y="304800"/>
                <a:ext cx="52578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s-419" sz="1183" dirty="0">
                    <a:solidFill>
                      <a:schemeClr val="tx1"/>
                    </a:solidFill>
                  </a:rPr>
                  <a:t>Ejemplo de una </a:t>
                </a:r>
                <a:r>
                  <a:rPr lang="es-419" sz="1183" b="1" i="1" dirty="0">
                    <a:solidFill>
                      <a:schemeClr val="tx1"/>
                    </a:solidFill>
                  </a:rPr>
                  <a:t>Progresión de aprendizaje  </a:t>
                </a:r>
                <a:r>
                  <a:rPr lang="es-419" sz="1183" dirty="0">
                    <a:solidFill>
                      <a:schemeClr val="tx1"/>
                    </a:solidFill>
                  </a:rPr>
                  <a:t>para </a:t>
                </a:r>
                <a:r>
                  <a:rPr lang="es-419" sz="1183" dirty="0" smtClean="0">
                    <a:solidFill>
                      <a:schemeClr val="tx1"/>
                    </a:solidFill>
                  </a:rPr>
                  <a:t>RL.2.1</a:t>
                </a:r>
                <a:endParaRPr lang="es-419" sz="1183" dirty="0">
                  <a:solidFill>
                    <a:schemeClr val="tx1"/>
                  </a:solidFill>
                </a:endParaRPr>
              </a:p>
              <a:p>
                <a:pPr algn="ctr"/>
                <a:r>
                  <a:rPr lang="es-419" sz="1183" dirty="0">
                    <a:solidFill>
                      <a:schemeClr val="tx1"/>
                    </a:solidFill>
                  </a:rPr>
                  <a:t>Las pre-evaluaciones miden los </a:t>
                </a:r>
                <a:r>
                  <a:rPr lang="es-419" sz="1183" b="1" i="1" dirty="0">
                    <a:solidFill>
                      <a:schemeClr val="tx1"/>
                    </a:solidFill>
                  </a:rPr>
                  <a:t>puntos</a:t>
                </a:r>
                <a:r>
                  <a:rPr lang="es-419" sz="1183" dirty="0">
                    <a:solidFill>
                      <a:schemeClr val="tx1"/>
                    </a:solidFill>
                  </a:rPr>
                  <a:t> </a:t>
                </a:r>
                <a:r>
                  <a:rPr lang="es-419" sz="1183" b="1" i="1" dirty="0">
                    <a:solidFill>
                      <a:schemeClr val="tx1"/>
                    </a:solidFill>
                  </a:rPr>
                  <a:t>de ajuste </a:t>
                </a:r>
                <a:r>
                  <a:rPr lang="es-419" sz="1183" dirty="0">
                    <a:solidFill>
                      <a:schemeClr val="tx1"/>
                    </a:solidFill>
                  </a:rPr>
                  <a:t>que aparecen en morado</a:t>
                </a:r>
              </a:p>
            </p:txBody>
          </p:sp>
          <p:sp>
            <p:nvSpPr>
              <p:cNvPr id="17" name="Rectangle 16"/>
              <p:cNvSpPr/>
              <p:nvPr/>
            </p:nvSpPr>
            <p:spPr>
              <a:xfrm>
                <a:off x="5943600" y="304800"/>
                <a:ext cx="9144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82" b="1" dirty="0">
                    <a:solidFill>
                      <a:schemeClr val="tx1"/>
                    </a:solidFill>
                  </a:rPr>
                  <a:t>  CFA</a:t>
                </a:r>
              </a:p>
              <a:p>
                <a:r>
                  <a:rPr lang="en-US" sz="1084" dirty="0">
                    <a:solidFill>
                      <a:schemeClr val="tx1"/>
                    </a:solidFill>
                  </a:rPr>
                  <a:t>RL.2.2.1 </a:t>
                </a:r>
                <a:r>
                  <a:rPr lang="es-419" sz="943" dirty="0">
                    <a:solidFill>
                      <a:schemeClr val="tx1"/>
                    </a:solidFill>
                  </a:rPr>
                  <a:t>evaluación del estándar a nivel de grado</a:t>
                </a:r>
              </a:p>
            </p:txBody>
          </p:sp>
          <p:sp>
            <p:nvSpPr>
              <p:cNvPr id="19" name="Rectangle 18"/>
              <p:cNvSpPr/>
              <p:nvPr/>
            </p:nvSpPr>
            <p:spPr>
              <a:xfrm>
                <a:off x="385762" y="723900"/>
                <a:ext cx="5257800" cy="419100"/>
              </a:xfrm>
              <a:prstGeom prst="rect">
                <a:avLst/>
              </a:prstGeom>
              <a:solidFill>
                <a:schemeClr val="accent6">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419" sz="1048" dirty="0">
                    <a:solidFill>
                      <a:schemeClr val="tx1"/>
                    </a:solidFill>
                  </a:rPr>
                  <a:t>Después de haber dado  la pre-evaluación, las progresiones de aprendizaje proporcionan tareas de evaluación </a:t>
                </a:r>
                <a:r>
                  <a:rPr lang="es-419" sz="1048" b="1" i="1" dirty="0">
                    <a:solidFill>
                      <a:schemeClr val="tx1"/>
                    </a:solidFill>
                  </a:rPr>
                  <a:t>por debajo y cerca del nivel del grado a través de cada trimestre</a:t>
                </a:r>
                <a:r>
                  <a:rPr lang="es-419" sz="1048" dirty="0">
                    <a:solidFill>
                      <a:schemeClr val="tx1"/>
                    </a:solidFill>
                  </a:rPr>
                  <a:t>.</a:t>
                </a:r>
              </a:p>
            </p:txBody>
          </p:sp>
          <p:cxnSp>
            <p:nvCxnSpPr>
              <p:cNvPr id="18" name="Straight Arrow Connector 17"/>
              <p:cNvCxnSpPr/>
              <p:nvPr/>
            </p:nvCxnSpPr>
            <p:spPr>
              <a:xfrm>
                <a:off x="381000" y="1143000"/>
                <a:ext cx="647700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 name="Rounded Rectangle 1"/>
            <p:cNvSpPr/>
            <p:nvPr/>
          </p:nvSpPr>
          <p:spPr>
            <a:xfrm>
              <a:off x="215458" y="1762005"/>
              <a:ext cx="759321" cy="40521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890" b="1" dirty="0">
                  <a:solidFill>
                    <a:schemeClr val="tx1"/>
                  </a:solidFill>
                  <a:effectLst>
                    <a:outerShdw blurRad="38100" dist="38100" dir="2700000" algn="tl">
                      <a:srgbClr val="000000">
                        <a:alpha val="43137"/>
                      </a:srgbClr>
                    </a:outerShdw>
                  </a:effectLst>
                </a:rPr>
                <a:t>Comienzo del trimestre</a:t>
              </a:r>
            </a:p>
          </p:txBody>
        </p:sp>
        <p:sp>
          <p:nvSpPr>
            <p:cNvPr id="13" name="Rounded Rectangle 12"/>
            <p:cNvSpPr/>
            <p:nvPr/>
          </p:nvSpPr>
          <p:spPr>
            <a:xfrm>
              <a:off x="6410325" y="1762005"/>
              <a:ext cx="699494"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887" b="1" dirty="0">
                  <a:solidFill>
                    <a:schemeClr val="tx1"/>
                  </a:solidFill>
                  <a:effectLst>
                    <a:outerShdw blurRad="38100" dist="38100" dir="2700000" algn="tl">
                      <a:srgbClr val="000000">
                        <a:alpha val="43137"/>
                      </a:srgbClr>
                    </a:outerShdw>
                  </a:effectLst>
                </a:rPr>
                <a:t>Al final del trimestre</a:t>
              </a:r>
            </a:p>
          </p:txBody>
        </p:sp>
      </p:grpSp>
      <p:sp>
        <p:nvSpPr>
          <p:cNvPr id="21" name="Rounded Rectangle 20"/>
          <p:cNvSpPr/>
          <p:nvPr/>
        </p:nvSpPr>
        <p:spPr>
          <a:xfrm>
            <a:off x="2819400" y="4876800"/>
            <a:ext cx="1563886" cy="221532"/>
          </a:xfrm>
          <a:prstGeom prst="roundRect">
            <a:avLst>
              <a:gd name="adj" fmla="val 50000"/>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tx1"/>
                </a:solidFill>
                <a:effectLst>
                  <a:outerShdw blurRad="38100" dist="38100" dir="2700000" algn="tl">
                    <a:srgbClr val="000000">
                      <a:alpha val="43137"/>
                    </a:srgbClr>
                  </a:outerShdw>
                </a:effectLst>
              </a:rPr>
              <a:t>Durante el </a:t>
            </a:r>
            <a:r>
              <a:rPr lang="en-US" sz="900" b="1" dirty="0" err="1" smtClean="0">
                <a:solidFill>
                  <a:schemeClr val="tx1"/>
                </a:solidFill>
                <a:effectLst>
                  <a:outerShdw blurRad="38100" dist="38100" dir="2700000" algn="tl">
                    <a:srgbClr val="000000">
                      <a:alpha val="43137"/>
                    </a:srgbClr>
                  </a:outerShdw>
                </a:effectLst>
              </a:rPr>
              <a:t>trimestre</a:t>
            </a:r>
            <a:endParaRPr lang="en-US" sz="9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02337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7</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088396302"/>
              </p:ext>
            </p:extLst>
          </p:nvPr>
        </p:nvGraphicFramePr>
        <p:xfrm>
          <a:off x="387272" y="1524000"/>
          <a:ext cx="6996508" cy="2079817"/>
        </p:xfrm>
        <a:graphic>
          <a:graphicData uri="http://schemas.openxmlformats.org/drawingml/2006/table">
            <a:tbl>
              <a:tblPr firstRow="1" firstCol="1" bandRow="1"/>
              <a:tblGrid>
                <a:gridCol w="870212"/>
                <a:gridCol w="1079063"/>
                <a:gridCol w="1284165"/>
                <a:gridCol w="1214438"/>
                <a:gridCol w="1295400"/>
                <a:gridCol w="1253230"/>
              </a:tblGrid>
              <a:tr h="138304">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3982" marR="33982"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c</a:t>
                      </a:r>
                      <a:endParaRPr lang="en-US" sz="800" dirty="0">
                        <a:effectLst/>
                        <a:latin typeface="Calibri"/>
                        <a:ea typeface="Calibri"/>
                        <a:cs typeface="Times New Roman"/>
                      </a:endParaRPr>
                    </a:p>
                  </a:txBody>
                  <a:tcPr marL="33982" marR="3398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smtClean="0">
                          <a:solidFill>
                            <a:srgbClr val="000000"/>
                          </a:solidFill>
                          <a:effectLst/>
                          <a:latin typeface="Calibri"/>
                          <a:ea typeface="Times New Roman"/>
                          <a:cs typeface="Times New Roman"/>
                        </a:rPr>
                        <a:t>Cf</a:t>
                      </a:r>
                      <a:endParaRPr lang="en-US" sz="800" dirty="0">
                        <a:effectLst/>
                        <a:latin typeface="Calibri"/>
                        <a:ea typeface="Calibri"/>
                        <a:cs typeface="Times New Roman"/>
                      </a:endParaRPr>
                    </a:p>
                  </a:txBody>
                  <a:tcPr marL="33982" marR="3398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3982" marR="3398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l</a:t>
                      </a:r>
                      <a:endParaRPr lang="en-US" sz="800" dirty="0">
                        <a:effectLst/>
                        <a:latin typeface="Calibri"/>
                        <a:ea typeface="Calibri"/>
                        <a:cs typeface="Times New Roman"/>
                      </a:endParaRPr>
                    </a:p>
                  </a:txBody>
                  <a:tcPr marL="33982" marR="3398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err="1" smtClean="0">
                          <a:solidFill>
                            <a:srgbClr val="000000"/>
                          </a:solidFill>
                          <a:effectLst/>
                          <a:latin typeface="Calibri"/>
                          <a:ea typeface="Times New Roman"/>
                          <a:cs typeface="Times New Roman"/>
                        </a:rPr>
                        <a:t>Estándar</a:t>
                      </a:r>
                      <a:endParaRPr lang="en-US" sz="800" dirty="0">
                        <a:effectLst/>
                        <a:latin typeface="Calibri"/>
                        <a:ea typeface="Calibri"/>
                        <a:cs typeface="Times New Roman"/>
                      </a:endParaRPr>
                    </a:p>
                  </a:txBody>
                  <a:tcPr marL="33982" marR="33982"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313380">
                <a:tc>
                  <a:txBody>
                    <a:bodyPr/>
                    <a:lstStyle/>
                    <a:p>
                      <a:pPr marL="0" marR="0" algn="l">
                        <a:lnSpc>
                          <a:spcPct val="115000"/>
                        </a:lnSpc>
                        <a:spcBef>
                          <a:spcPts val="0"/>
                        </a:spcBef>
                        <a:spcAft>
                          <a:spcPts val="1000"/>
                        </a:spcAft>
                      </a:pPr>
                      <a:r>
                        <a:rPr lang="es-ES" sz="800" i="0" dirty="0">
                          <a:effectLst/>
                          <a:latin typeface="Calibri" panose="020F0502020204030204" pitchFamily="34" charset="0"/>
                          <a:ea typeface="Calibri" panose="020F0502020204030204" pitchFamily="34" charset="0"/>
                          <a:cs typeface="Times New Roman" panose="02020603050405020304" pitchFamily="18" charset="0"/>
                        </a:rPr>
                        <a:t>Localiza y recuerda hechos básicos o eventos que se encuentran explícitamente en un cuento (leído y discutido en clase).</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ES" sz="800" i="0">
                          <a:effectLst/>
                          <a:latin typeface="Calibri" panose="020F0502020204030204" pitchFamily="34" charset="0"/>
                          <a:ea typeface="Calibri" panose="020F0502020204030204" pitchFamily="34" charset="0"/>
                          <a:cs typeface="Times New Roman" panose="02020603050405020304" pitchFamily="18" charset="0"/>
                        </a:rPr>
                        <a:t>Define - Comprende el significado del </a:t>
                      </a:r>
                      <a:r>
                        <a:rPr lang="es-ES" sz="800" i="0" u="sng">
                          <a:effectLst/>
                          <a:latin typeface="Calibri" panose="020F0502020204030204" pitchFamily="34" charset="0"/>
                          <a:ea typeface="Calibri" panose="020F0502020204030204" pitchFamily="34" charset="0"/>
                          <a:cs typeface="Times New Roman" panose="02020603050405020304" pitchFamily="18" charset="0"/>
                        </a:rPr>
                        <a:t>Lenguaje Académico Estándar</a:t>
                      </a:r>
                      <a:r>
                        <a:rPr lang="es-ES" sz="800" i="0">
                          <a:effectLst/>
                          <a:latin typeface="Calibri" panose="020F0502020204030204" pitchFamily="34" charset="0"/>
                          <a:ea typeface="Calibri" panose="020F0502020204030204" pitchFamily="34" charset="0"/>
                          <a:cs typeface="Times New Roman" panose="02020603050405020304" pitchFamily="18" charset="0"/>
                        </a:rPr>
                        <a:t>: texto, preguntas, responde/contesta y pregunta, hacer referencia, explícitamente, base.</a:t>
                      </a:r>
                      <a:endParaRPr lang="es-419" sz="8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ES" sz="800" b="1" i="0" dirty="0">
                          <a:effectLst/>
                          <a:latin typeface="Calibri" panose="020F0502020204030204" pitchFamily="34" charset="0"/>
                          <a:ea typeface="Calibri" panose="020F0502020204030204" pitchFamily="34" charset="0"/>
                          <a:cs typeface="Times New Roman" panose="02020603050405020304" pitchFamily="18" charset="0"/>
                        </a:rPr>
                        <a:t>Hace preguntas sobre personajes, ambiente/escenario, acontecimientos o conflictos en un texto.</a:t>
                      </a:r>
                      <a:br>
                        <a:rPr lang="es-ES" sz="800" b="1" i="0" dirty="0">
                          <a:effectLst/>
                          <a:latin typeface="Calibri" panose="020F0502020204030204" pitchFamily="34" charset="0"/>
                          <a:ea typeface="Calibri" panose="020F0502020204030204" pitchFamily="34" charset="0"/>
                          <a:cs typeface="Times New Roman" panose="02020603050405020304" pitchFamily="18" charset="0"/>
                        </a:rPr>
                      </a:br>
                      <a:r>
                        <a:rPr lang="es-ES" sz="800" b="1" i="0" dirty="0">
                          <a:effectLst/>
                          <a:latin typeface="Calibri" panose="020F0502020204030204" pitchFamily="34" charset="0"/>
                          <a:ea typeface="Calibri" panose="020F0502020204030204" pitchFamily="34" charset="0"/>
                          <a:cs typeface="Times New Roman" panose="02020603050405020304" pitchFamily="18" charset="0"/>
                        </a:rPr>
                        <a:t>Contesta a preguntas con quién, qué, cuándo y dónde, que se encuentran de forma explícita en un texto, sobre personajes, acontecimientos o conflictos</a:t>
                      </a: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algn="l">
                        <a:lnSpc>
                          <a:spcPct val="115000"/>
                        </a:lnSpc>
                        <a:spcBef>
                          <a:spcPts val="0"/>
                        </a:spcBef>
                        <a:spcAft>
                          <a:spcPts val="1000"/>
                        </a:spcAft>
                      </a:pP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ES"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1000"/>
                        </a:spcAft>
                      </a:pPr>
                      <a:r>
                        <a:rPr lang="es-ES" sz="800" i="0" u="sng" dirty="0">
                          <a:effectLst/>
                          <a:latin typeface="Calibri" panose="020F0502020204030204" pitchFamily="34" charset="0"/>
                          <a:ea typeface="Calibri" panose="020F0502020204030204" pitchFamily="34" charset="0"/>
                          <a:cs typeface="Times New Roman" panose="02020603050405020304" pitchFamily="18" charset="0"/>
                        </a:rPr>
                        <a:t>Desarrollo de concepto</a:t>
                      </a:r>
                      <a:r>
                        <a:rPr lang="es-ES" sz="800" i="0" dirty="0">
                          <a:effectLst/>
                          <a:latin typeface="Calibri" panose="020F0502020204030204" pitchFamily="34" charset="0"/>
                          <a:ea typeface="Calibri" panose="020F0502020204030204" pitchFamily="34" charset="0"/>
                          <a:cs typeface="Times New Roman" panose="02020603050405020304" pitchFamily="18" charset="0"/>
                        </a:rPr>
                        <a:t/>
                      </a:r>
                      <a:br>
                        <a:rPr lang="es-ES" sz="800" i="0" dirty="0">
                          <a:effectLst/>
                          <a:latin typeface="Calibri" panose="020F0502020204030204" pitchFamily="34" charset="0"/>
                          <a:ea typeface="Calibri" panose="020F0502020204030204" pitchFamily="34" charset="0"/>
                          <a:cs typeface="Times New Roman" panose="02020603050405020304" pitchFamily="18" charset="0"/>
                        </a:rPr>
                      </a:br>
                      <a:r>
                        <a:rPr lang="es-ES" sz="800" i="0" dirty="0">
                          <a:effectLst/>
                          <a:latin typeface="Calibri" panose="020F0502020204030204" pitchFamily="34" charset="0"/>
                          <a:ea typeface="Calibri" panose="020F0502020204030204" pitchFamily="34" charset="0"/>
                          <a:cs typeface="Times New Roman" panose="02020603050405020304" pitchFamily="18" charset="0"/>
                        </a:rPr>
                        <a:t>Hace o contesta preguntas acerca de elementos del cuento (demostrando un entendimiento de que el texto proporciona la información necesaria para responder a las preguntas).</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ES" sz="800" b="1" i="0" dirty="0">
                          <a:effectLst/>
                          <a:latin typeface="Calibri" panose="020F0502020204030204" pitchFamily="34" charset="0"/>
                          <a:ea typeface="Calibri" panose="020F0502020204030204" pitchFamily="34" charset="0"/>
                          <a:cs typeface="Times New Roman" panose="02020603050405020304" pitchFamily="18" charset="0"/>
                        </a:rPr>
                        <a:t>Contesta preguntas acerca de un nuevo cuento (leído pero no  discutido en clase) </a:t>
                      </a:r>
                      <a:r>
                        <a:rPr lang="es-ES" sz="800" i="0" dirty="0">
                          <a:effectLst/>
                          <a:latin typeface="Calibri" panose="020F0502020204030204" pitchFamily="34" charset="0"/>
                          <a:ea typeface="Calibri" panose="020F0502020204030204" pitchFamily="34" charset="0"/>
                          <a:cs typeface="Times New Roman" panose="02020603050405020304" pitchFamily="18" charset="0"/>
                        </a:rPr>
                        <a:t> </a:t>
                      </a:r>
                      <a:r>
                        <a:rPr lang="es-ES" sz="800" b="1" i="0" dirty="0">
                          <a:effectLst/>
                          <a:latin typeface="Calibri" panose="020F0502020204030204" pitchFamily="34" charset="0"/>
                          <a:ea typeface="Calibri" panose="020F0502020204030204" pitchFamily="34" charset="0"/>
                          <a:cs typeface="Times New Roman" panose="02020603050405020304" pitchFamily="18" charset="0"/>
                        </a:rPr>
                        <a:t>haciendo referencia explícita del texto como base para las respuestas</a:t>
                      </a: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l" defTabSz="1018809" rtl="0" eaLnBrk="1" fontAlgn="auto" latinLnBrk="0" hangingPunct="1">
                        <a:lnSpc>
                          <a:spcPct val="115000"/>
                        </a:lnSpc>
                        <a:spcBef>
                          <a:spcPts val="0"/>
                        </a:spcBef>
                        <a:spcAft>
                          <a:spcPts val="1000"/>
                        </a:spcAft>
                        <a:buClrTx/>
                        <a:buSzTx/>
                        <a:buFontTx/>
                        <a:buNone/>
                        <a:tabLst/>
                        <a:defRPr/>
                      </a:pP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ES"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a:t>
                      </a:r>
                      <a:endParaRPr lang="es-419" sz="800"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1000"/>
                        </a:spcAft>
                      </a:pPr>
                      <a:r>
                        <a:rPr lang="es-MX" sz="800" b="1" i="1" u="sng" dirty="0">
                          <a:effectLst/>
                          <a:latin typeface="Calibri" panose="020F0502020204030204" pitchFamily="34" charset="0"/>
                          <a:ea typeface="Calibri" panose="020F0502020204030204" pitchFamily="34" charset="0"/>
                          <a:cs typeface="Times New Roman" panose="02020603050405020304" pitchFamily="18" charset="0"/>
                        </a:rPr>
                        <a:t>RL.3.1</a:t>
                      </a:r>
                      <a:r>
                        <a:rPr lang="es-MX" sz="800" i="1" dirty="0">
                          <a:effectLst/>
                          <a:latin typeface="Calibri" panose="020F0502020204030204" pitchFamily="34" charset="0"/>
                          <a:ea typeface="Calibri" panose="020F0502020204030204" pitchFamily="34" charset="0"/>
                          <a:cs typeface="Times New Roman" panose="02020603050405020304" pitchFamily="18" charset="0"/>
                        </a:rPr>
                        <a:t> </a:t>
                      </a:r>
                      <a:r>
                        <a:rPr lang="es-MX" sz="800" i="1" dirty="0">
                          <a:solidFill>
                            <a:srgbClr val="000000"/>
                          </a:solidFill>
                          <a:effectLst/>
                          <a:latin typeface="Calibri" panose="020F0502020204030204" pitchFamily="34" charset="0"/>
                          <a:ea typeface="Calibri" panose="020F0502020204030204" pitchFamily="34" charset="0"/>
                          <a:cs typeface="Folio Light"/>
                        </a:rPr>
                        <a:t> Hacen y contestan preguntas para demostrar comprensión de un texto, haciendo referencia explícita del texto como base para las respuestas.</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766289447"/>
              </p:ext>
            </p:extLst>
          </p:nvPr>
        </p:nvGraphicFramePr>
        <p:xfrm>
          <a:off x="413084" y="3810000"/>
          <a:ext cx="6996510" cy="2382022"/>
        </p:xfrm>
        <a:graphic>
          <a:graphicData uri="http://schemas.openxmlformats.org/drawingml/2006/table">
            <a:tbl>
              <a:tblPr firstRow="1" firstCol="1" bandRow="1"/>
              <a:tblGrid>
                <a:gridCol w="823926"/>
                <a:gridCol w="858257"/>
                <a:gridCol w="885721"/>
                <a:gridCol w="755265"/>
                <a:gridCol w="686606"/>
                <a:gridCol w="945805"/>
                <a:gridCol w="971550"/>
                <a:gridCol w="1069380"/>
              </a:tblGrid>
              <a:tr h="146885">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4241" marR="34241" marT="0" marB="0" anchor="ctr">
                    <a:lnL w="12700" cap="flat" cmpd="sng" algn="ctr">
                      <a:solidFill>
                        <a:schemeClr val="tx1"/>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c</a:t>
                      </a:r>
                      <a:endParaRPr lang="en-US" sz="800" dirty="0">
                        <a:effectLst/>
                        <a:latin typeface="Calibri"/>
                        <a:ea typeface="Calibri"/>
                        <a:cs typeface="Times New Roman"/>
                      </a:endParaRPr>
                    </a:p>
                  </a:txBody>
                  <a:tcPr marL="34241" marR="34241"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a:t>
                      </a:r>
                      <a:r>
                        <a:rPr lang="en-US" sz="800" dirty="0">
                          <a:solidFill>
                            <a:srgbClr val="000000"/>
                          </a:solidFill>
                          <a:effectLst/>
                          <a:latin typeface="Calibri"/>
                          <a:ea typeface="Times New Roman"/>
                          <a:cs typeface="Times New Roman"/>
                        </a:rPr>
                        <a:t>f</a:t>
                      </a:r>
                      <a:endParaRPr lang="en-US" sz="800" dirty="0">
                        <a:effectLst/>
                        <a:latin typeface="Calibri"/>
                        <a:ea typeface="Calibri"/>
                        <a:cs typeface="Times New Roman"/>
                      </a:endParaRPr>
                    </a:p>
                  </a:txBody>
                  <a:tcPr marL="34241" marR="34241"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h</a:t>
                      </a:r>
                      <a:endParaRPr lang="en-US" sz="800" dirty="0">
                        <a:effectLst/>
                        <a:latin typeface="Calibri"/>
                        <a:ea typeface="Calibri"/>
                        <a:cs typeface="Times New Roman"/>
                      </a:endParaRPr>
                    </a:p>
                  </a:txBody>
                  <a:tcPr marL="34241" marR="34241"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i</a:t>
                      </a:r>
                      <a:endParaRPr lang="en-US" sz="800" dirty="0">
                        <a:effectLst/>
                        <a:latin typeface="Calibri"/>
                        <a:ea typeface="Calibri"/>
                        <a:cs typeface="Times New Roman"/>
                      </a:endParaRPr>
                    </a:p>
                  </a:txBody>
                  <a:tcPr marL="34241" marR="34241"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k</a:t>
                      </a:r>
                      <a:endParaRPr lang="en-US" sz="800" dirty="0">
                        <a:effectLst/>
                        <a:latin typeface="Calibri"/>
                        <a:ea typeface="Calibri"/>
                        <a:cs typeface="Times New Roman"/>
                      </a:endParaRPr>
                    </a:p>
                  </a:txBody>
                  <a:tcPr marL="34241" marR="34241"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l</a:t>
                      </a:r>
                      <a:endParaRPr lang="en-US" sz="800" dirty="0">
                        <a:effectLst/>
                        <a:latin typeface="Calibri"/>
                        <a:ea typeface="Calibri"/>
                        <a:cs typeface="Times New Roman"/>
                      </a:endParaRPr>
                    </a:p>
                  </a:txBody>
                  <a:tcPr marL="34241" marR="34241"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err="1" smtClean="0">
                          <a:solidFill>
                            <a:srgbClr val="000000"/>
                          </a:solidFill>
                          <a:effectLst/>
                          <a:latin typeface="Calibri"/>
                          <a:ea typeface="Times New Roman"/>
                          <a:cs typeface="Times New Roman"/>
                        </a:rPr>
                        <a:t>Estándar</a:t>
                      </a:r>
                      <a:endParaRPr lang="en-US" sz="800" dirty="0">
                        <a:effectLst/>
                        <a:latin typeface="Calibri"/>
                        <a:ea typeface="Calibri"/>
                        <a:cs typeface="Times New Roman"/>
                      </a:endParaRPr>
                    </a:p>
                  </a:txBody>
                  <a:tcPr marL="34241" marR="34241" marT="0" marB="0" anchor="ctr">
                    <a:lnL w="12700" cap="flat" cmpd="sng" algn="ctr">
                      <a:solidFill>
                        <a:srgbClr val="80808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BFBFBF"/>
                    </a:solidFill>
                  </a:tcPr>
                </a:tc>
              </a:tr>
              <a:tr h="1468846">
                <a:tc>
                  <a:txBody>
                    <a:bodyPr/>
                    <a:lstStyle/>
                    <a:p>
                      <a:pPr marL="0" marR="0" algn="l">
                        <a:lnSpc>
                          <a:spcPct val="115000"/>
                        </a:lnSpc>
                        <a:spcBef>
                          <a:spcPts val="0"/>
                        </a:spcBef>
                        <a:spcAft>
                          <a:spcPts val="1000"/>
                        </a:spcAft>
                      </a:pPr>
                      <a:r>
                        <a:rPr lang="es-ES" sz="800" i="0" dirty="0">
                          <a:effectLst/>
                          <a:latin typeface="Calibri" panose="020F0502020204030204" pitchFamily="34" charset="0"/>
                          <a:ea typeface="Calibri" panose="020F0502020204030204" pitchFamily="34" charset="0"/>
                          <a:cs typeface="Times New Roman" panose="02020603050405020304" pitchFamily="18" charset="0"/>
                        </a:rPr>
                        <a:t>Recuerda los acontecimientos y detalles clave de una fábula, leyenda o mito de diversas culturas (leído y discutido en clase).</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ES" sz="800" i="0" dirty="0">
                          <a:effectLst/>
                          <a:latin typeface="Calibri" panose="020F0502020204030204" pitchFamily="34" charset="0"/>
                          <a:ea typeface="Calibri" panose="020F0502020204030204" pitchFamily="34" charset="0"/>
                          <a:cs typeface="Times New Roman" panose="02020603050405020304" pitchFamily="18" charset="0"/>
                        </a:rPr>
                        <a:t>Define el </a:t>
                      </a:r>
                      <a:r>
                        <a:rPr lang="es-ES" sz="800" i="0" u="sng" dirty="0">
                          <a:effectLst/>
                          <a:latin typeface="Calibri" panose="020F0502020204030204" pitchFamily="34" charset="0"/>
                          <a:ea typeface="Calibri" panose="020F0502020204030204" pitchFamily="34" charset="0"/>
                          <a:cs typeface="Times New Roman" panose="02020603050405020304" pitchFamily="18" charset="0"/>
                        </a:rPr>
                        <a:t>Lenguaje Estándar Académico</a:t>
                      </a:r>
                      <a:r>
                        <a:rPr lang="es-ES" sz="800" i="0" dirty="0">
                          <a:effectLst/>
                          <a:latin typeface="Calibri" panose="020F0502020204030204" pitchFamily="34" charset="0"/>
                          <a:ea typeface="Calibri" panose="020F0502020204030204" pitchFamily="34" charset="0"/>
                          <a:cs typeface="Times New Roman" panose="02020603050405020304" pitchFamily="18" charset="0"/>
                        </a:rPr>
                        <a:t> - mito, fábula, cuentos populares, cultura, moraleja,  mensaje central, detalles clave, y  lección (enseñanza) y transmitir o comunicar (la lección).</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ES" sz="800" b="1" i="0" dirty="0">
                          <a:effectLst/>
                          <a:latin typeface="Calibri" panose="020F0502020204030204" pitchFamily="34" charset="0"/>
                          <a:ea typeface="Calibri" panose="020F0502020204030204" pitchFamily="34" charset="0"/>
                          <a:cs typeface="Times New Roman" panose="02020603050405020304" pitchFamily="18" charset="0"/>
                        </a:rPr>
                        <a:t>Contesta preguntas  con quién, qué, cuándo, dónde y cómo, que requieren una descripción de los detalles clave en una fábula, cuento popular o mito</a:t>
                      </a: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l" defTabSz="1018809" rtl="0" eaLnBrk="1" fontAlgn="auto" latinLnBrk="0" hangingPunct="1">
                        <a:lnSpc>
                          <a:spcPct val="115000"/>
                        </a:lnSpc>
                        <a:spcBef>
                          <a:spcPts val="0"/>
                        </a:spcBef>
                        <a:spcAft>
                          <a:spcPts val="1000"/>
                        </a:spcAft>
                        <a:buClrTx/>
                        <a:buSzTx/>
                        <a:buFontTx/>
                        <a:buNone/>
                        <a:tabLst/>
                        <a:defRPr/>
                      </a:pP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ES"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a:t>
                      </a:r>
                      <a:endParaRPr lang="es-419" sz="800"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1000"/>
                        </a:spcAft>
                      </a:pPr>
                      <a:r>
                        <a:rPr lang="es-CO" sz="800" i="0" u="sng" dirty="0">
                          <a:effectLst/>
                          <a:latin typeface="Calibri" panose="020F0502020204030204" pitchFamily="34" charset="0"/>
                          <a:ea typeface="Calibri" panose="020F0502020204030204" pitchFamily="34" charset="0"/>
                          <a:cs typeface="Times New Roman" panose="02020603050405020304" pitchFamily="18" charset="0"/>
                        </a:rPr>
                        <a:t>Desarrollo de concepto</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ES" sz="800" i="0" dirty="0">
                          <a:effectLst/>
                          <a:latin typeface="Calibri" panose="020F0502020204030204" pitchFamily="34" charset="0"/>
                          <a:ea typeface="Calibri" panose="020F0502020204030204" pitchFamily="34" charset="0"/>
                          <a:cs typeface="Times New Roman" panose="02020603050405020304" pitchFamily="18" charset="0"/>
                        </a:rPr>
                        <a:t>Entiende que un texto tiene pistas (detalles) indicando el mensaje central.</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ES" sz="800" b="1" i="0" dirty="0">
                          <a:effectLst/>
                          <a:latin typeface="Calibri" panose="020F0502020204030204" pitchFamily="34" charset="0"/>
                          <a:ea typeface="Calibri" panose="020F0502020204030204" pitchFamily="34" charset="0"/>
                          <a:cs typeface="Times New Roman" panose="02020603050405020304" pitchFamily="18" charset="0"/>
                        </a:rPr>
                        <a:t>Utiliza evidencia del texto para resumir los detalles clave de un texto</a:t>
                      </a: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l" defTabSz="1018809" rtl="0" eaLnBrk="1" fontAlgn="auto" latinLnBrk="0" hangingPunct="1">
                        <a:lnSpc>
                          <a:spcPct val="115000"/>
                        </a:lnSpc>
                        <a:spcBef>
                          <a:spcPts val="0"/>
                        </a:spcBef>
                        <a:spcAft>
                          <a:spcPts val="1000"/>
                        </a:spcAft>
                        <a:buClrTx/>
                        <a:buSzTx/>
                        <a:buFontTx/>
                        <a:buNone/>
                        <a:tabLst/>
                        <a:defRPr/>
                      </a:pP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ES"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a:t>
                      </a:r>
                      <a:endParaRPr lang="es-419" sz="800"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1000"/>
                        </a:spcAft>
                      </a:pPr>
                      <a:r>
                        <a:rPr lang="es-ES" sz="800" i="0" dirty="0">
                          <a:effectLst/>
                          <a:latin typeface="Calibri" panose="020F0502020204030204" pitchFamily="34" charset="0"/>
                          <a:ea typeface="Calibri" panose="020F0502020204030204" pitchFamily="34" charset="0"/>
                          <a:cs typeface="Times New Roman" panose="02020603050405020304" pitchFamily="18" charset="0"/>
                        </a:rPr>
                        <a:t>Identifica el mensaje central, lección o moraleja de un cuento popular, mito o fábula (leído pero no discutido en clase).</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ES" sz="800" b="1" i="0" dirty="0">
                          <a:effectLst/>
                          <a:latin typeface="Calibri" panose="020F0502020204030204" pitchFamily="34" charset="0"/>
                          <a:ea typeface="Calibri" panose="020F0502020204030204" pitchFamily="34" charset="0"/>
                          <a:cs typeface="Times New Roman" panose="02020603050405020304" pitchFamily="18" charset="0"/>
                        </a:rPr>
                        <a:t>Localiza detalles clave que apoyan un mensaje central, lección o moraleja con un propósito (mensaje, propósito o tema del autor), (texto leído pero no discutido en clase</a:t>
                      </a: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l" defTabSz="1018809" rtl="0" eaLnBrk="1" fontAlgn="auto" latinLnBrk="0" hangingPunct="1">
                        <a:lnSpc>
                          <a:spcPct val="115000"/>
                        </a:lnSpc>
                        <a:spcBef>
                          <a:spcPts val="0"/>
                        </a:spcBef>
                        <a:spcAft>
                          <a:spcPts val="1000"/>
                        </a:spcAft>
                        <a:buClrTx/>
                        <a:buSzTx/>
                        <a:buFontTx/>
                        <a:buNone/>
                        <a:tabLst/>
                        <a:defRPr/>
                      </a:pP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RESPUESTA</a:t>
                      </a:r>
                      <a:r>
                        <a:rPr lang="es-ES"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CONSTRUIDA</a:t>
                      </a:r>
                      <a:endParaRPr lang="es-419" sz="800"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1000"/>
                        </a:spcAft>
                      </a:pPr>
                      <a:r>
                        <a:rPr lang="es-MX" sz="800" b="1" i="1" u="sng" dirty="0">
                          <a:effectLst/>
                          <a:latin typeface="Calibri" panose="020F0502020204030204" pitchFamily="34" charset="0"/>
                          <a:ea typeface="Calibri" panose="020F0502020204030204" pitchFamily="34" charset="0"/>
                          <a:cs typeface="Times New Roman" panose="02020603050405020304" pitchFamily="18" charset="0"/>
                        </a:rPr>
                        <a:t>RL 3.2</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 </a:t>
                      </a:r>
                      <a:r>
                        <a:rPr lang="es-MX" sz="800" i="1" dirty="0">
                          <a:solidFill>
                            <a:srgbClr val="000000"/>
                          </a:solidFill>
                          <a:effectLst/>
                          <a:latin typeface="Calibri" panose="020F0502020204030204" pitchFamily="34" charset="0"/>
                          <a:ea typeface="Calibri" panose="020F0502020204030204" pitchFamily="34" charset="0"/>
                          <a:cs typeface="Folio Light"/>
                        </a:rPr>
                        <a:t> Recuentan cuentos, incluyendo fábulas, cuentos populares y mitos de diversas culturas; identifican el mensaje principal, lección o moraleja y explican cómo se transmite en los detalles clave del texto.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573172377"/>
              </p:ext>
            </p:extLst>
          </p:nvPr>
        </p:nvGraphicFramePr>
        <p:xfrm>
          <a:off x="228599" y="6300244"/>
          <a:ext cx="7358064" cy="3056646"/>
        </p:xfrm>
        <a:graphic>
          <a:graphicData uri="http://schemas.openxmlformats.org/drawingml/2006/table">
            <a:tbl>
              <a:tblPr firstRow="1" firstCol="1" bandRow="1"/>
              <a:tblGrid>
                <a:gridCol w="609601"/>
                <a:gridCol w="801264"/>
                <a:gridCol w="633042"/>
                <a:gridCol w="735805"/>
                <a:gridCol w="674491"/>
                <a:gridCol w="715366"/>
                <a:gridCol w="859632"/>
                <a:gridCol w="775493"/>
                <a:gridCol w="748507"/>
                <a:gridCol w="804863"/>
              </a:tblGrid>
              <a:tr h="146885">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4092" marR="34092" marT="0" marB="0" anchor="ctr">
                    <a:lnL w="12700" cap="flat" cmpd="sng" algn="ctr">
                      <a:solidFill>
                        <a:schemeClr val="tx1"/>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c</a:t>
                      </a:r>
                      <a:endParaRPr lang="en-US" sz="800" dirty="0">
                        <a:effectLst/>
                        <a:latin typeface="Calibri"/>
                        <a:ea typeface="Calibri"/>
                        <a:cs typeface="Times New Roman"/>
                      </a:endParaRPr>
                    </a:p>
                  </a:txBody>
                  <a:tcPr marL="34092" marR="3409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a:t>
                      </a:r>
                      <a:r>
                        <a:rPr lang="en-US" sz="800" dirty="0">
                          <a:solidFill>
                            <a:srgbClr val="000000"/>
                          </a:solidFill>
                          <a:effectLst/>
                          <a:latin typeface="Calibri"/>
                          <a:ea typeface="Times New Roman"/>
                          <a:cs typeface="Times New Roman"/>
                        </a:rPr>
                        <a:t>d</a:t>
                      </a:r>
                      <a:endParaRPr lang="en-US" sz="800" dirty="0">
                        <a:effectLst/>
                        <a:latin typeface="Calibri"/>
                        <a:ea typeface="Calibri"/>
                        <a:cs typeface="Times New Roman"/>
                      </a:endParaRPr>
                    </a:p>
                  </a:txBody>
                  <a:tcPr marL="34092" marR="3409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a:t>
                      </a:r>
                      <a:r>
                        <a:rPr lang="en-US" sz="800" dirty="0">
                          <a:solidFill>
                            <a:srgbClr val="000000"/>
                          </a:solidFill>
                          <a:effectLst/>
                          <a:latin typeface="Calibri"/>
                          <a:ea typeface="Times New Roman"/>
                          <a:cs typeface="Times New Roman"/>
                        </a:rPr>
                        <a:t>f</a:t>
                      </a:r>
                      <a:endParaRPr lang="en-US" sz="800" dirty="0">
                        <a:effectLst/>
                        <a:latin typeface="Calibri"/>
                        <a:ea typeface="Calibri"/>
                        <a:cs typeface="Times New Roman"/>
                      </a:endParaRPr>
                    </a:p>
                  </a:txBody>
                  <a:tcPr marL="34092" marR="3409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h</a:t>
                      </a:r>
                      <a:endParaRPr lang="en-US" sz="800" dirty="0">
                        <a:effectLst/>
                        <a:latin typeface="Calibri"/>
                        <a:ea typeface="Calibri"/>
                        <a:cs typeface="Times New Roman"/>
                      </a:endParaRPr>
                    </a:p>
                  </a:txBody>
                  <a:tcPr marL="34092" marR="3409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j</a:t>
                      </a:r>
                      <a:endParaRPr lang="en-US" sz="800" dirty="0">
                        <a:effectLst/>
                        <a:latin typeface="Calibri"/>
                        <a:ea typeface="Calibri"/>
                        <a:cs typeface="Times New Roman"/>
                      </a:endParaRPr>
                    </a:p>
                  </a:txBody>
                  <a:tcPr marL="34092" marR="3409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ANq</a:t>
                      </a:r>
                      <a:endParaRPr lang="en-US" sz="800" dirty="0">
                        <a:effectLst/>
                        <a:latin typeface="Calibri"/>
                        <a:ea typeface="Calibri"/>
                        <a:cs typeface="Times New Roman"/>
                      </a:endParaRPr>
                    </a:p>
                  </a:txBody>
                  <a:tcPr marL="34092" marR="3409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3 - C</a:t>
                      </a:r>
                      <a:r>
                        <a:rPr lang="en-US" sz="800" dirty="0">
                          <a:solidFill>
                            <a:srgbClr val="000000"/>
                          </a:solidFill>
                          <a:effectLst/>
                          <a:latin typeface="Calibri"/>
                          <a:ea typeface="Times New Roman"/>
                          <a:cs typeface="Times New Roman"/>
                        </a:rPr>
                        <a:t>u</a:t>
                      </a:r>
                      <a:endParaRPr lang="en-US" sz="800" dirty="0">
                        <a:effectLst/>
                        <a:latin typeface="Calibri"/>
                        <a:ea typeface="Calibri"/>
                        <a:cs typeface="Times New Roman"/>
                      </a:endParaRPr>
                    </a:p>
                  </a:txBody>
                  <a:tcPr marL="34092" marR="3409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3 - APx</a:t>
                      </a:r>
                      <a:endParaRPr lang="en-US" sz="800" dirty="0">
                        <a:effectLst/>
                        <a:latin typeface="Calibri"/>
                        <a:ea typeface="Calibri"/>
                        <a:cs typeface="Times New Roman"/>
                      </a:endParaRPr>
                    </a:p>
                  </a:txBody>
                  <a:tcPr marL="34092" marR="3409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D6E3BC"/>
                    </a:solidFill>
                  </a:tcPr>
                </a:tc>
                <a:tc>
                  <a:txBody>
                    <a:bodyPr/>
                    <a:lstStyle/>
                    <a:p>
                      <a:pPr marL="0" marR="0" algn="ctr">
                        <a:lnSpc>
                          <a:spcPct val="115000"/>
                        </a:lnSpc>
                        <a:spcBef>
                          <a:spcPts val="0"/>
                        </a:spcBef>
                        <a:spcAft>
                          <a:spcPts val="0"/>
                        </a:spcAft>
                      </a:pPr>
                      <a:r>
                        <a:rPr lang="en-US" sz="800" b="1" dirty="0" err="1" smtClean="0">
                          <a:solidFill>
                            <a:srgbClr val="000000"/>
                          </a:solidFill>
                          <a:effectLst/>
                          <a:latin typeface="Calibri"/>
                          <a:ea typeface="Times New Roman"/>
                          <a:cs typeface="Times New Roman"/>
                        </a:rPr>
                        <a:t>Estándar</a:t>
                      </a:r>
                      <a:endParaRPr lang="en-US" sz="800" dirty="0">
                        <a:effectLst/>
                        <a:latin typeface="Calibri"/>
                        <a:ea typeface="Calibri"/>
                        <a:cs typeface="Times New Roman"/>
                      </a:endParaRPr>
                    </a:p>
                  </a:txBody>
                  <a:tcPr marL="34092" marR="34092" marT="0" marB="0" anchor="ctr">
                    <a:lnL w="12700" cap="flat" cmpd="sng" algn="ctr">
                      <a:solidFill>
                        <a:srgbClr val="80808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BFBFBF"/>
                    </a:solidFill>
                  </a:tcPr>
                </a:tc>
              </a:tr>
              <a:tr h="1909499">
                <a:tc>
                  <a:txBody>
                    <a:bodyPr/>
                    <a:lstStyle/>
                    <a:p>
                      <a:pPr marL="0" marR="0" algn="l">
                        <a:lnSpc>
                          <a:spcPct val="115000"/>
                        </a:lnSpc>
                        <a:spcBef>
                          <a:spcPts val="0"/>
                        </a:spcBef>
                        <a:spcAft>
                          <a:spcPts val="1000"/>
                        </a:spcAft>
                      </a:pPr>
                      <a:r>
                        <a:rPr lang="es-ES" sz="800" i="0" dirty="0">
                          <a:effectLst/>
                          <a:latin typeface="Calibri" panose="020F0502020204030204" pitchFamily="34" charset="0"/>
                          <a:ea typeface="Calibri" panose="020F0502020204030204" pitchFamily="34" charset="0"/>
                          <a:cs typeface="Times New Roman" panose="02020603050405020304" pitchFamily="18" charset="0"/>
                        </a:rPr>
                        <a:t>Recuerda preguntas básicas acerca de personajes y </a:t>
                      </a:r>
                      <a:r>
                        <a:rPr lang="es-ES" sz="800" i="0" dirty="0" err="1" smtClean="0">
                          <a:effectLst/>
                          <a:latin typeface="Calibri" panose="020F0502020204030204" pitchFamily="34" charset="0"/>
                          <a:ea typeface="Calibri" panose="020F0502020204030204" pitchFamily="34" charset="0"/>
                          <a:cs typeface="Times New Roman" panose="02020603050405020304" pitchFamily="18" charset="0"/>
                        </a:rPr>
                        <a:t>aconte</a:t>
                      </a:r>
                      <a:r>
                        <a:rPr lang="es-ES" sz="800" i="0" dirty="0" smtClean="0">
                          <a:effectLst/>
                          <a:latin typeface="Calibri" panose="020F0502020204030204" pitchFamily="34" charset="0"/>
                          <a:ea typeface="Calibri" panose="020F0502020204030204" pitchFamily="34" charset="0"/>
                          <a:cs typeface="Times New Roman" panose="02020603050405020304" pitchFamily="18" charset="0"/>
                        </a:rPr>
                        <a:t>-cimientos </a:t>
                      </a:r>
                      <a:r>
                        <a:rPr lang="es-ES" sz="800" i="0" dirty="0">
                          <a:effectLst/>
                          <a:latin typeface="Calibri" panose="020F0502020204030204" pitchFamily="34" charset="0"/>
                          <a:ea typeface="Calibri" panose="020F0502020204030204" pitchFamily="34" charset="0"/>
                          <a:cs typeface="Times New Roman" panose="02020603050405020304" pitchFamily="18" charset="0"/>
                        </a:rPr>
                        <a:t>de un cuento (leído y discutido en clase).</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ES" sz="800" i="0" dirty="0">
                          <a:effectLst/>
                          <a:latin typeface="Calibri" panose="020F0502020204030204" pitchFamily="34" charset="0"/>
                          <a:ea typeface="Calibri" panose="020F0502020204030204" pitchFamily="34" charset="0"/>
                          <a:cs typeface="Times New Roman" panose="02020603050405020304" pitchFamily="18" charset="0"/>
                        </a:rPr>
                        <a:t>Define  el </a:t>
                      </a:r>
                      <a:r>
                        <a:rPr lang="es-ES" sz="800" i="0" u="sng" dirty="0">
                          <a:effectLst/>
                          <a:latin typeface="Calibri" panose="020F0502020204030204" pitchFamily="34" charset="0"/>
                          <a:ea typeface="Calibri" panose="020F0502020204030204" pitchFamily="34" charset="0"/>
                          <a:cs typeface="Times New Roman" panose="02020603050405020304" pitchFamily="18" charset="0"/>
                        </a:rPr>
                        <a:t>Lenguaje Académico Estándar</a:t>
                      </a:r>
                      <a:r>
                        <a:rPr lang="es-ES" sz="800" i="0" dirty="0">
                          <a:effectLst/>
                          <a:latin typeface="Calibri" panose="020F0502020204030204" pitchFamily="34" charset="0"/>
                          <a:ea typeface="Calibri" panose="020F0502020204030204" pitchFamily="34" charset="0"/>
                          <a:cs typeface="Times New Roman" panose="02020603050405020304" pitchFamily="18" charset="0"/>
                        </a:rPr>
                        <a:t> - personaje, características del personaje (característica, motivaciones, sentimientos, etc.), eventos y secuencia de tiempo y "contribuye </a:t>
                      </a:r>
                      <a:r>
                        <a:rPr lang="es-ES" sz="800" i="0" dirty="0" smtClean="0">
                          <a:effectLst/>
                          <a:latin typeface="Calibri" panose="020F0502020204030204" pitchFamily="34" charset="0"/>
                          <a:ea typeface="Calibri" panose="020F0502020204030204" pitchFamily="34" charset="0"/>
                          <a:cs typeface="Times New Roman" panose="02020603050405020304" pitchFamily="18" charset="0"/>
                        </a:rPr>
                        <a:t>         a </a:t>
                      </a:r>
                      <a:r>
                        <a:rPr lang="es-ES" sz="800" i="0" dirty="0">
                          <a:effectLst/>
                          <a:latin typeface="Calibri" panose="020F0502020204030204" pitchFamily="34" charset="0"/>
                          <a:ea typeface="Calibri" panose="020F0502020204030204" pitchFamily="34" charset="0"/>
                          <a:cs typeface="Times New Roman" panose="02020603050405020304" pitchFamily="18" charset="0"/>
                        </a:rPr>
                        <a:t>..."</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ES" sz="800" i="0" dirty="0">
                          <a:effectLst/>
                          <a:latin typeface="Calibri" panose="020F0502020204030204" pitchFamily="34" charset="0"/>
                          <a:ea typeface="Calibri" panose="020F0502020204030204" pitchFamily="34" charset="0"/>
                          <a:cs typeface="Times New Roman" panose="02020603050405020304" pitchFamily="18" charset="0"/>
                        </a:rPr>
                        <a:t>Explica el significado de las </a:t>
                      </a:r>
                      <a:r>
                        <a:rPr lang="es-ES" sz="800" i="0" dirty="0" err="1" smtClean="0">
                          <a:effectLst/>
                          <a:latin typeface="Calibri" panose="020F0502020204030204" pitchFamily="34" charset="0"/>
                          <a:ea typeface="Calibri" panose="020F0502020204030204" pitchFamily="34" charset="0"/>
                          <a:cs typeface="Times New Roman" panose="02020603050405020304" pitchFamily="18" charset="0"/>
                        </a:rPr>
                        <a:t>caracte-rísticas</a:t>
                      </a:r>
                      <a:r>
                        <a:rPr lang="es-ES" sz="800" i="0" dirty="0" smtClean="0">
                          <a:effectLst/>
                          <a:latin typeface="Calibri" panose="020F0502020204030204" pitchFamily="34" charset="0"/>
                          <a:ea typeface="Calibri" panose="020F0502020204030204" pitchFamily="34" charset="0"/>
                          <a:cs typeface="Times New Roman" panose="02020603050405020304" pitchFamily="18" charset="0"/>
                        </a:rPr>
                        <a:t> </a:t>
                      </a:r>
                      <a:r>
                        <a:rPr lang="es-ES" sz="800" i="0" dirty="0">
                          <a:effectLst/>
                          <a:latin typeface="Calibri" panose="020F0502020204030204" pitchFamily="34" charset="0"/>
                          <a:ea typeface="Calibri" panose="020F0502020204030204" pitchFamily="34" charset="0"/>
                          <a:cs typeface="Times New Roman" panose="02020603050405020304" pitchFamily="18" charset="0"/>
                        </a:rPr>
                        <a:t>del personaje y da ejemplos.</a:t>
                      </a:r>
                      <a:br>
                        <a:rPr lang="es-ES" sz="800" i="0" dirty="0">
                          <a:effectLst/>
                          <a:latin typeface="Calibri" panose="020F0502020204030204" pitchFamily="34" charset="0"/>
                          <a:ea typeface="Calibri" panose="020F0502020204030204" pitchFamily="34" charset="0"/>
                          <a:cs typeface="Times New Roman" panose="02020603050405020304" pitchFamily="18" charset="0"/>
                        </a:rPr>
                      </a:br>
                      <a:r>
                        <a:rPr lang="es-ES" sz="800" i="0" dirty="0">
                          <a:effectLst/>
                          <a:latin typeface="Calibri" panose="020F0502020204030204" pitchFamily="34" charset="0"/>
                          <a:ea typeface="Calibri" panose="020F0502020204030204" pitchFamily="34" charset="0"/>
                          <a:cs typeface="Times New Roman" panose="02020603050405020304" pitchFamily="18" charset="0"/>
                        </a:rPr>
                        <a:t/>
                      </a:r>
                      <a:br>
                        <a:rPr lang="es-ES" sz="800" i="0" dirty="0">
                          <a:effectLst/>
                          <a:latin typeface="Calibri" panose="020F0502020204030204" pitchFamily="34" charset="0"/>
                          <a:ea typeface="Calibri" panose="020F0502020204030204" pitchFamily="34" charset="0"/>
                          <a:cs typeface="Times New Roman" panose="02020603050405020304" pitchFamily="18" charset="0"/>
                        </a:rPr>
                      </a:br>
                      <a:r>
                        <a:rPr lang="es-ES" sz="800" i="0" dirty="0">
                          <a:effectLst/>
                          <a:latin typeface="Calibri" panose="020F0502020204030204" pitchFamily="34" charset="0"/>
                          <a:ea typeface="Calibri" panose="020F0502020204030204" pitchFamily="34" charset="0"/>
                          <a:cs typeface="Times New Roman" panose="02020603050405020304" pitchFamily="18" charset="0"/>
                        </a:rPr>
                        <a:t>Explica el significado de una secuencia de eventos y da un ejemplo.</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ES" sz="800" b="1" i="0" dirty="0">
                          <a:effectLst/>
                          <a:latin typeface="Calibri" panose="020F0502020204030204" pitchFamily="34" charset="0"/>
                          <a:ea typeface="Calibri" panose="020F0502020204030204" pitchFamily="34" charset="0"/>
                          <a:cs typeface="Times New Roman" panose="02020603050405020304" pitchFamily="18" charset="0"/>
                        </a:rPr>
                        <a:t>Contesta preguntas con quién, qué, cuándo, dónde y cómo, sobre personajes, </a:t>
                      </a:r>
                      <a:r>
                        <a:rPr lang="es-ES" sz="800" b="1" i="0" dirty="0" err="1" smtClean="0">
                          <a:effectLst/>
                          <a:latin typeface="Calibri" panose="020F0502020204030204" pitchFamily="34" charset="0"/>
                          <a:ea typeface="Calibri" panose="020F0502020204030204" pitchFamily="34" charset="0"/>
                          <a:cs typeface="Times New Roman" panose="02020603050405020304" pitchFamily="18" charset="0"/>
                        </a:rPr>
                        <a:t>caracte-rísticas</a:t>
                      </a:r>
                      <a:r>
                        <a:rPr lang="es-ES" sz="800" b="1" i="0" dirty="0">
                          <a:effectLst/>
                          <a:latin typeface="Calibri" panose="020F0502020204030204" pitchFamily="34" charset="0"/>
                          <a:ea typeface="Calibri" panose="020F0502020204030204" pitchFamily="34" charset="0"/>
                          <a:cs typeface="Times New Roman" panose="02020603050405020304" pitchFamily="18" charset="0"/>
                        </a:rPr>
                        <a:t>, motivaciones y sentimientos en un cuento leído y discutido en clase</a:t>
                      </a: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algn="l">
                        <a:lnSpc>
                          <a:spcPct val="115000"/>
                        </a:lnSpc>
                        <a:spcBef>
                          <a:spcPts val="0"/>
                        </a:spcBef>
                        <a:spcAft>
                          <a:spcPts val="1000"/>
                        </a:spcAft>
                      </a:pP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NO</a:t>
                      </a:r>
                      <a:r>
                        <a:rPr lang="es-ES"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EVALUADO</a:t>
                      </a:r>
                    </a:p>
                    <a:p>
                      <a:pPr marL="0" marR="0" algn="l">
                        <a:lnSpc>
                          <a:spcPct val="115000"/>
                        </a:lnSpc>
                        <a:spcBef>
                          <a:spcPts val="0"/>
                        </a:spcBef>
                        <a:spcAft>
                          <a:spcPts val="1000"/>
                        </a:spcAft>
                      </a:pP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1000"/>
                        </a:spcAft>
                      </a:pPr>
                      <a:r>
                        <a:rPr lang="es-CO" sz="800" i="0" u="sng" dirty="0">
                          <a:effectLst/>
                          <a:latin typeface="Calibri" panose="020F0502020204030204" pitchFamily="34" charset="0"/>
                          <a:ea typeface="Calibri" panose="020F0502020204030204" pitchFamily="34" charset="0"/>
                          <a:cs typeface="Times New Roman" panose="02020603050405020304" pitchFamily="18" charset="0"/>
                        </a:rPr>
                        <a:t>Desarrollo de concepto </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ES" sz="800" i="0" dirty="0">
                          <a:effectLst/>
                          <a:latin typeface="Calibri" panose="020F0502020204030204" pitchFamily="34" charset="0"/>
                          <a:ea typeface="Calibri" panose="020F0502020204030204" pitchFamily="34" charset="0"/>
                          <a:cs typeface="Times New Roman" panose="02020603050405020304" pitchFamily="18" charset="0"/>
                        </a:rPr>
                        <a:t>Explica cómo las </a:t>
                      </a:r>
                      <a:r>
                        <a:rPr lang="es-ES" sz="800" i="0" dirty="0" err="1" smtClean="0">
                          <a:effectLst/>
                          <a:latin typeface="Calibri" panose="020F0502020204030204" pitchFamily="34" charset="0"/>
                          <a:ea typeface="Calibri" panose="020F0502020204030204" pitchFamily="34" charset="0"/>
                          <a:cs typeface="Times New Roman" panose="02020603050405020304" pitchFamily="18" charset="0"/>
                        </a:rPr>
                        <a:t>caracte-rísticas</a:t>
                      </a:r>
                      <a:r>
                        <a:rPr lang="es-ES" sz="800" i="0" dirty="0" smtClean="0">
                          <a:effectLst/>
                          <a:latin typeface="Calibri" panose="020F0502020204030204" pitchFamily="34" charset="0"/>
                          <a:ea typeface="Calibri" panose="020F0502020204030204" pitchFamily="34" charset="0"/>
                          <a:cs typeface="Times New Roman" panose="02020603050405020304" pitchFamily="18" charset="0"/>
                        </a:rPr>
                        <a:t>  </a:t>
                      </a:r>
                      <a:r>
                        <a:rPr lang="es-ES" sz="800" i="0" dirty="0">
                          <a:effectLst/>
                          <a:latin typeface="Calibri" panose="020F0502020204030204" pitchFamily="34" charset="0"/>
                          <a:ea typeface="Calibri" panose="020F0502020204030204" pitchFamily="34" charset="0"/>
                          <a:cs typeface="Times New Roman" panose="02020603050405020304" pitchFamily="18" charset="0"/>
                        </a:rPr>
                        <a:t>de los personajes pueden influir en sus acciones, utilizando ejemplos de texto.</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ES" sz="800" b="1" i="0" dirty="0">
                          <a:effectLst/>
                          <a:latin typeface="Calibri" panose="020F0502020204030204" pitchFamily="34" charset="0"/>
                          <a:ea typeface="Calibri" panose="020F0502020204030204" pitchFamily="34" charset="0"/>
                          <a:cs typeface="Times New Roman" panose="02020603050405020304" pitchFamily="18" charset="0"/>
                        </a:rPr>
                        <a:t>Hace predicciones lógicas,   apoyadas con detalles textuales, sobre cómo las </a:t>
                      </a:r>
                      <a:r>
                        <a:rPr lang="es-ES" sz="800" b="1" i="0" dirty="0" err="1" smtClean="0">
                          <a:effectLst/>
                          <a:latin typeface="Calibri" panose="020F0502020204030204" pitchFamily="34" charset="0"/>
                          <a:ea typeface="Calibri" panose="020F0502020204030204" pitchFamily="34" charset="0"/>
                          <a:cs typeface="Times New Roman" panose="02020603050405020304" pitchFamily="18" charset="0"/>
                        </a:rPr>
                        <a:t>caracte-rísticas</a:t>
                      </a: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 </a:t>
                      </a:r>
                      <a:r>
                        <a:rPr lang="es-ES" sz="800" b="1" i="0" dirty="0">
                          <a:effectLst/>
                          <a:latin typeface="Calibri" panose="020F0502020204030204" pitchFamily="34" charset="0"/>
                          <a:ea typeface="Calibri" panose="020F0502020204030204" pitchFamily="34" charset="0"/>
                          <a:cs typeface="Times New Roman" panose="02020603050405020304" pitchFamily="18" charset="0"/>
                        </a:rPr>
                        <a:t>de un personaje pueden influir en una acción en el texto</a:t>
                      </a: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l" defTabSz="1018809" rtl="0" eaLnBrk="1" fontAlgn="auto" latinLnBrk="0" hangingPunct="1">
                        <a:lnSpc>
                          <a:spcPct val="115000"/>
                        </a:lnSpc>
                        <a:spcBef>
                          <a:spcPts val="0"/>
                        </a:spcBef>
                        <a:spcAft>
                          <a:spcPts val="1000"/>
                        </a:spcAft>
                        <a:buClrTx/>
                        <a:buSzTx/>
                        <a:buFontTx/>
                        <a:buNone/>
                        <a:tabLst/>
                        <a:defRPr/>
                      </a:pP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ES"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a:t>
                      </a:r>
                      <a:endParaRPr lang="es-419" sz="800"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1000"/>
                        </a:spcAft>
                      </a:pPr>
                      <a:r>
                        <a:rPr lang="es-ES" sz="800" i="0" dirty="0">
                          <a:effectLst/>
                          <a:latin typeface="Calibri" panose="020F0502020204030204" pitchFamily="34" charset="0"/>
                          <a:ea typeface="Calibri" panose="020F0502020204030204" pitchFamily="34" charset="0"/>
                          <a:cs typeface="Times New Roman" panose="02020603050405020304" pitchFamily="18" charset="0"/>
                        </a:rPr>
                        <a:t>Identifica el uso de recursos literarios utilizados para describir características de los personajes (es decir, de caracterización, uso de palabras, descripciones vívidas).</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ES" sz="800" b="1" i="0" dirty="0">
                          <a:effectLst/>
                          <a:latin typeface="Calibri" panose="020F0502020204030204" pitchFamily="34" charset="0"/>
                          <a:ea typeface="Calibri" panose="020F0502020204030204" pitchFamily="34" charset="0"/>
                          <a:cs typeface="Times New Roman" panose="02020603050405020304" pitchFamily="18" charset="0"/>
                        </a:rPr>
                        <a:t>Explica cómo las acciones de un personaje contribuyen a una secuencia específica de eventos utilizando pruebas de apoyo del texto (</a:t>
                      </a:r>
                      <a:r>
                        <a:rPr lang="es-ES" sz="800" b="1" i="0" u="sng" dirty="0">
                          <a:effectLst/>
                          <a:latin typeface="Calibri" panose="020F0502020204030204" pitchFamily="34" charset="0"/>
                          <a:ea typeface="Calibri" panose="020F0502020204030204" pitchFamily="34" charset="0"/>
                          <a:cs typeface="Times New Roman" panose="02020603050405020304" pitchFamily="18" charset="0"/>
                        </a:rPr>
                        <a:t>no discutido en clase</a:t>
                      </a: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l" defTabSz="1018809" rtl="0" eaLnBrk="1" fontAlgn="auto" latinLnBrk="0" hangingPunct="1">
                        <a:lnSpc>
                          <a:spcPct val="115000"/>
                        </a:lnSpc>
                        <a:spcBef>
                          <a:spcPts val="0"/>
                        </a:spcBef>
                        <a:spcAft>
                          <a:spcPts val="1000"/>
                        </a:spcAft>
                        <a:buClrTx/>
                        <a:buSzTx/>
                        <a:buFontTx/>
                        <a:buNone/>
                        <a:tabLst/>
                        <a:defRPr/>
                      </a:pP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ES"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a:t>
                      </a:r>
                      <a:endParaRPr lang="es-419" sz="800"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1000"/>
                        </a:spcAft>
                      </a:pPr>
                      <a:r>
                        <a:rPr lang="es-ES" sz="800" b="1" i="0" dirty="0">
                          <a:effectLst/>
                          <a:latin typeface="Calibri" panose="020F0502020204030204" pitchFamily="34" charset="0"/>
                          <a:ea typeface="Calibri" panose="020F0502020204030204" pitchFamily="34" charset="0"/>
                          <a:cs typeface="Times New Roman" panose="02020603050405020304" pitchFamily="18" charset="0"/>
                        </a:rPr>
                        <a:t>Delinea una progresión de las características o rasgos de un personaje en un  texto nuevo </a:t>
                      </a:r>
                      <a:r>
                        <a:rPr lang="es-ES"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no </a:t>
                      </a:r>
                      <a:r>
                        <a:rPr lang="es-ES" sz="800" b="1" i="0" dirty="0">
                          <a:effectLst/>
                          <a:latin typeface="Calibri" panose="020F0502020204030204" pitchFamily="34" charset="0"/>
                          <a:ea typeface="Calibri" panose="020F0502020204030204" pitchFamily="34" charset="0"/>
                          <a:cs typeface="Times New Roman" panose="02020603050405020304" pitchFamily="18" charset="0"/>
                        </a:rPr>
                        <a:t>leído ni discutido en clase</a:t>
                      </a: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algn="l">
                        <a:lnSpc>
                          <a:spcPct val="115000"/>
                        </a:lnSpc>
                        <a:spcBef>
                          <a:spcPts val="0"/>
                        </a:spcBef>
                        <a:spcAft>
                          <a:spcPts val="1000"/>
                        </a:spcAft>
                      </a:pP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RESPUESTA</a:t>
                      </a:r>
                      <a:r>
                        <a:rPr lang="es-ES"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CONSTRUIDA</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1000"/>
                        </a:spcAft>
                      </a:pPr>
                      <a:r>
                        <a:rPr lang="es-MX" sz="800" b="1" i="1" u="sng" dirty="0">
                          <a:effectLst/>
                          <a:latin typeface="Calibri" panose="020F0502020204030204" pitchFamily="34" charset="0"/>
                          <a:ea typeface="Calibri" panose="020F0502020204030204" pitchFamily="34" charset="0"/>
                          <a:cs typeface="Times New Roman" panose="02020603050405020304" pitchFamily="18" charset="0"/>
                        </a:rPr>
                        <a:t>RL3.3</a:t>
                      </a:r>
                      <a:r>
                        <a:rPr lang="es-MX" sz="800" b="1" i="1" dirty="0">
                          <a:effectLst/>
                          <a:latin typeface="Calibri" panose="020F0502020204030204" pitchFamily="34" charset="0"/>
                          <a:ea typeface="Calibri" panose="020F0502020204030204" pitchFamily="34" charset="0"/>
                          <a:cs typeface="Times New Roman" panose="02020603050405020304" pitchFamily="18" charset="0"/>
                        </a:rPr>
                        <a:t> </a:t>
                      </a:r>
                      <a:r>
                        <a:rPr lang="es-MX" sz="800" i="1" dirty="0">
                          <a:solidFill>
                            <a:srgbClr val="000000"/>
                          </a:solidFill>
                          <a:effectLst/>
                          <a:latin typeface="Calibri" panose="020F0502020204030204" pitchFamily="34" charset="0"/>
                          <a:ea typeface="Calibri" panose="020F0502020204030204" pitchFamily="34" charset="0"/>
                          <a:cs typeface="Folio Light"/>
                        </a:rPr>
                        <a:t> Describen los personajes de un cuento (ejemplo: sus características, motivaciones o sentimientos) y explican cómo sus acciones contribuyen a la secuencia de los </a:t>
                      </a:r>
                      <a:r>
                        <a:rPr lang="es-MX" sz="800" i="1" dirty="0" err="1" smtClean="0">
                          <a:solidFill>
                            <a:srgbClr val="000000"/>
                          </a:solidFill>
                          <a:effectLst/>
                          <a:latin typeface="Calibri" panose="020F0502020204030204" pitchFamily="34" charset="0"/>
                          <a:ea typeface="Calibri" panose="020F0502020204030204" pitchFamily="34" charset="0"/>
                          <a:cs typeface="Folio Light"/>
                        </a:rPr>
                        <a:t>aconteci-mientos</a:t>
                      </a:r>
                      <a:r>
                        <a:rPr lang="es-MX" sz="800" i="1" dirty="0">
                          <a:solidFill>
                            <a:srgbClr val="000000"/>
                          </a:solidFill>
                          <a:effectLst/>
                          <a:latin typeface="Calibri" panose="020F0502020204030204" pitchFamily="34" charset="0"/>
                          <a:ea typeface="Calibri" panose="020F0502020204030204" pitchFamily="34" charset="0"/>
                          <a:cs typeface="Folio Light"/>
                        </a:rPr>
                        <a:t>.</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sp>
        <p:nvSpPr>
          <p:cNvPr id="2" name="Rectangle 1"/>
          <p:cNvSpPr/>
          <p:nvPr/>
        </p:nvSpPr>
        <p:spPr>
          <a:xfrm>
            <a:off x="381000" y="304800"/>
            <a:ext cx="7124700" cy="1143760"/>
          </a:xfrm>
          <a:prstGeom prst="rect">
            <a:avLst/>
          </a:prstGeom>
        </p:spPr>
        <p:txBody>
          <a:bodyPr wrap="square" lIns="96378" tIns="48189" rIns="96378" bIns="48189">
            <a:spAutoFit/>
          </a:bodyPr>
          <a:lstStyle/>
          <a:p>
            <a:r>
              <a:rPr lang="es-419" sz="1700" b="1" dirty="0"/>
              <a:t>Trimestre uno: </a:t>
            </a:r>
            <a:r>
              <a:rPr lang="es-419" sz="1700" dirty="0"/>
              <a:t>Progresión de aprendizaje de </a:t>
            </a:r>
            <a:r>
              <a:rPr lang="es-419" sz="1700" b="1" u="sng" dirty="0"/>
              <a:t>Lectura de Texto Literario  </a:t>
            </a:r>
          </a:p>
          <a:p>
            <a:r>
              <a:rPr lang="es-419" sz="1700" dirty="0"/>
              <a:t>En esta pre-evaluación se evalúan las casillas indicadas y resaltadas </a:t>
            </a:r>
            <a:r>
              <a:rPr lang="es-419" sz="1700" b="1" dirty="0"/>
              <a:t>antes del estándar</a:t>
            </a:r>
            <a:r>
              <a:rPr lang="es-419" sz="1700" dirty="0"/>
              <a:t>. El estándar como tal se evalúa en el CFA (</a:t>
            </a:r>
            <a:r>
              <a:rPr lang="es-419" sz="1700" i="1" dirty="0"/>
              <a:t>Common Formative </a:t>
            </a:r>
            <a:r>
              <a:rPr lang="es-419" sz="1700" i="1" dirty="0" smtClean="0"/>
              <a:t>Assessment</a:t>
            </a:r>
            <a:r>
              <a:rPr lang="es-419" sz="1700" dirty="0" smtClean="0"/>
              <a:t>) al </a:t>
            </a:r>
            <a:r>
              <a:rPr lang="es-419" sz="1700" dirty="0"/>
              <a:t>final de cada trimestre.</a:t>
            </a:r>
          </a:p>
        </p:txBody>
      </p:sp>
      <p:sp>
        <p:nvSpPr>
          <p:cNvPr id="9" name="Rectangle 8"/>
          <p:cNvSpPr/>
          <p:nvPr/>
        </p:nvSpPr>
        <p:spPr>
          <a:xfrm>
            <a:off x="2286000" y="8763000"/>
            <a:ext cx="685800"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spcCol="0" rtlCol="0" anchor="ctr"/>
          <a:lstStyle/>
          <a:p>
            <a:pPr algn="ctr"/>
            <a:endParaRPr lang="en-US" dirty="0"/>
          </a:p>
        </p:txBody>
      </p:sp>
    </p:spTree>
    <p:extLst>
      <p:ext uri="{BB962C8B-B14F-4D97-AF65-F5344CB8AC3E}">
        <p14:creationId xmlns:p14="http://schemas.microsoft.com/office/powerpoint/2010/main" val="3076680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8</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4164025306"/>
              </p:ext>
            </p:extLst>
          </p:nvPr>
        </p:nvGraphicFramePr>
        <p:xfrm>
          <a:off x="445096" y="1372360"/>
          <a:ext cx="6996508" cy="2440503"/>
        </p:xfrm>
        <a:graphic>
          <a:graphicData uri="http://schemas.openxmlformats.org/drawingml/2006/table">
            <a:tbl>
              <a:tblPr firstRow="1" firstCol="1" bandRow="1">
                <a:effectLst>
                  <a:innerShdw blurRad="114300">
                    <a:prstClr val="black"/>
                  </a:innerShdw>
                </a:effectLst>
                <a:tableStyleId>{5C22544A-7EE6-4342-B048-85BDC9FD1C3A}</a:tableStyleId>
              </a:tblPr>
              <a:tblGrid>
                <a:gridCol w="1148680"/>
                <a:gridCol w="1183489"/>
                <a:gridCol w="1218298"/>
                <a:gridCol w="974638"/>
                <a:gridCol w="1148680"/>
                <a:gridCol w="1322723"/>
              </a:tblGrid>
              <a:tr h="225105">
                <a:tc gridSpan="3">
                  <a:txBody>
                    <a:bodyPr/>
                    <a:lstStyle/>
                    <a:p>
                      <a:pPr marL="0" marR="0" algn="ctr">
                        <a:lnSpc>
                          <a:spcPct val="100000"/>
                        </a:lnSpc>
                        <a:spcBef>
                          <a:spcPts val="0"/>
                        </a:spcBef>
                        <a:spcAft>
                          <a:spcPts val="0"/>
                        </a:spcAft>
                      </a:pPr>
                      <a:r>
                        <a:rPr lang="en-US" sz="1200" dirty="0" err="1" smtClean="0">
                          <a:solidFill>
                            <a:schemeClr val="tx1"/>
                          </a:solidFill>
                          <a:effectLst/>
                        </a:rPr>
                        <a:t>Trayectoria</a:t>
                      </a:r>
                      <a:r>
                        <a:rPr lang="en-US" sz="1200" dirty="0" smtClean="0">
                          <a:solidFill>
                            <a:schemeClr val="tx1"/>
                          </a:solidFill>
                          <a:effectLst/>
                        </a:rPr>
                        <a:t> al </a:t>
                      </a:r>
                      <a:r>
                        <a:rPr lang="en-US" sz="1200" dirty="0">
                          <a:solidFill>
                            <a:schemeClr val="tx1"/>
                          </a:solidFill>
                          <a:effectLst/>
                        </a:rPr>
                        <a:t>DOK - 1</a:t>
                      </a:r>
                      <a:endParaRPr lang="en-US" sz="1200" dirty="0">
                        <a:solidFill>
                          <a:schemeClr val="tx1"/>
                        </a:solidFill>
                        <a:effectLst/>
                        <a:latin typeface="Calibri"/>
                        <a:ea typeface="Calibri"/>
                        <a:cs typeface="Times New Roman"/>
                      </a:endParaRPr>
                    </a:p>
                  </a:txBody>
                  <a:tcPr marL="34245" marR="342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en-US"/>
                    </a:p>
                  </a:txBody>
                  <a:tcPr/>
                </a:tc>
                <a:tc hMerge="1">
                  <a:txBody>
                    <a:bodyPr/>
                    <a:lstStyle/>
                    <a:p>
                      <a:endParaRPr lang="en-US"/>
                    </a:p>
                  </a:txBody>
                  <a:tcPr/>
                </a:tc>
                <a:tc gridSpan="3">
                  <a:txBody>
                    <a:bodyPr/>
                    <a:lstStyle/>
                    <a:p>
                      <a:pPr marL="0" marR="0" algn="ctr">
                        <a:lnSpc>
                          <a:spcPct val="100000"/>
                        </a:lnSpc>
                        <a:spcBef>
                          <a:spcPts val="0"/>
                        </a:spcBef>
                        <a:spcAft>
                          <a:spcPts val="0"/>
                        </a:spcAft>
                      </a:pPr>
                      <a:r>
                        <a:rPr lang="en-US" sz="1200" dirty="0" err="1" smtClean="0">
                          <a:solidFill>
                            <a:schemeClr val="tx1"/>
                          </a:solidFill>
                          <a:effectLst/>
                        </a:rPr>
                        <a:t>Trayectoria</a:t>
                      </a:r>
                      <a:r>
                        <a:rPr lang="en-US" sz="1200" dirty="0" smtClean="0">
                          <a:solidFill>
                            <a:schemeClr val="tx1"/>
                          </a:solidFill>
                          <a:effectLst/>
                        </a:rPr>
                        <a:t> al </a:t>
                      </a:r>
                      <a:r>
                        <a:rPr lang="en-US" sz="1200" dirty="0">
                          <a:solidFill>
                            <a:schemeClr val="tx1"/>
                          </a:solidFill>
                          <a:effectLst/>
                        </a:rPr>
                        <a:t>DOK - 2</a:t>
                      </a:r>
                      <a:endParaRPr lang="en-US" sz="1200" dirty="0">
                        <a:solidFill>
                          <a:schemeClr val="tx1"/>
                        </a:solidFill>
                        <a:effectLst/>
                        <a:latin typeface="Calibri"/>
                        <a:ea typeface="Calibri"/>
                        <a:cs typeface="Times New Roman"/>
                      </a:endParaRPr>
                    </a:p>
                  </a:txBody>
                  <a:tcPr marL="34245" marR="342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endParaRPr lang="en-US"/>
                    </a:p>
                  </a:txBody>
                  <a:tcPr/>
                </a:tc>
                <a:tc hMerge="1">
                  <a:txBody>
                    <a:bodyPr/>
                    <a:lstStyle/>
                    <a:p>
                      <a:endParaRPr lang="en-US"/>
                    </a:p>
                  </a:txBody>
                  <a:tcPr/>
                </a:tc>
              </a:tr>
              <a:tr h="146885">
                <a:tc>
                  <a:txBody>
                    <a:bodyPr/>
                    <a:lstStyle/>
                    <a:p>
                      <a:pPr marL="0" marR="0" algn="ctr">
                        <a:lnSpc>
                          <a:spcPct val="100000"/>
                        </a:lnSpc>
                        <a:spcBef>
                          <a:spcPts val="0"/>
                        </a:spcBef>
                        <a:spcAft>
                          <a:spcPts val="0"/>
                        </a:spcAft>
                      </a:pPr>
                      <a:r>
                        <a:rPr lang="en-US" sz="800" dirty="0">
                          <a:solidFill>
                            <a:schemeClr val="tx1"/>
                          </a:solidFill>
                          <a:effectLst/>
                        </a:rPr>
                        <a:t>DOK 1 - K1a</a:t>
                      </a:r>
                      <a:endParaRPr lang="en-US" sz="800" dirty="0">
                        <a:solidFill>
                          <a:schemeClr val="tx1"/>
                        </a:solidFill>
                        <a:effectLst/>
                        <a:latin typeface="Calibri"/>
                        <a:ea typeface="Calibri"/>
                        <a:cs typeface="Times New Roman"/>
                      </a:endParaRPr>
                    </a:p>
                  </a:txBody>
                  <a:tcPr marL="34245" marR="342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algn="ctr">
                        <a:lnSpc>
                          <a:spcPct val="100000"/>
                        </a:lnSpc>
                        <a:spcBef>
                          <a:spcPts val="0"/>
                        </a:spcBef>
                        <a:spcAft>
                          <a:spcPts val="0"/>
                        </a:spcAft>
                      </a:pPr>
                      <a:r>
                        <a:rPr lang="en-US" sz="800" b="1" dirty="0">
                          <a:effectLst/>
                        </a:rPr>
                        <a:t>DOK 1 - K1c</a:t>
                      </a:r>
                      <a:endParaRPr lang="en-US" sz="800" b="1" dirty="0">
                        <a:effectLst/>
                        <a:latin typeface="Calibri"/>
                        <a:ea typeface="Calibri"/>
                        <a:cs typeface="Times New Roman"/>
                      </a:endParaRPr>
                    </a:p>
                  </a:txBody>
                  <a:tcPr marL="34245" marR="342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algn="ctr">
                        <a:lnSpc>
                          <a:spcPct val="100000"/>
                        </a:lnSpc>
                        <a:spcBef>
                          <a:spcPts val="0"/>
                        </a:spcBef>
                        <a:spcAft>
                          <a:spcPts val="0"/>
                        </a:spcAft>
                      </a:pPr>
                      <a:r>
                        <a:rPr lang="en-US" sz="800" b="1" dirty="0">
                          <a:effectLst/>
                        </a:rPr>
                        <a:t>DOK 1 - C1f</a:t>
                      </a:r>
                      <a:endParaRPr lang="en-US" sz="800" b="1" dirty="0">
                        <a:effectLst/>
                        <a:latin typeface="Calibri"/>
                        <a:ea typeface="Calibri"/>
                        <a:cs typeface="Times New Roman"/>
                      </a:endParaRPr>
                    </a:p>
                  </a:txBody>
                  <a:tcPr marL="34245" marR="342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algn="ctr">
                        <a:lnSpc>
                          <a:spcPct val="100000"/>
                        </a:lnSpc>
                        <a:spcBef>
                          <a:spcPts val="0"/>
                        </a:spcBef>
                        <a:spcAft>
                          <a:spcPts val="0"/>
                        </a:spcAft>
                      </a:pPr>
                      <a:r>
                        <a:rPr lang="en-US" sz="800" b="1" dirty="0">
                          <a:effectLst/>
                        </a:rPr>
                        <a:t>DOK 2 - Ch</a:t>
                      </a:r>
                      <a:endParaRPr lang="en-US" sz="800" b="1" dirty="0">
                        <a:effectLst/>
                        <a:latin typeface="Calibri"/>
                        <a:ea typeface="Calibri"/>
                        <a:cs typeface="Times New Roman"/>
                      </a:endParaRPr>
                    </a:p>
                  </a:txBody>
                  <a:tcPr marL="34245" marR="342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algn="ctr">
                        <a:lnSpc>
                          <a:spcPct val="100000"/>
                        </a:lnSpc>
                        <a:spcBef>
                          <a:spcPts val="0"/>
                        </a:spcBef>
                        <a:spcAft>
                          <a:spcPts val="0"/>
                        </a:spcAft>
                      </a:pPr>
                      <a:r>
                        <a:rPr lang="en-US" sz="800" b="1" dirty="0">
                          <a:effectLst/>
                        </a:rPr>
                        <a:t>DOK 2 - Cl</a:t>
                      </a:r>
                      <a:endParaRPr lang="en-US" sz="800" b="1" dirty="0">
                        <a:effectLst/>
                        <a:latin typeface="Calibri"/>
                        <a:ea typeface="Calibri"/>
                        <a:cs typeface="Times New Roman"/>
                      </a:endParaRPr>
                    </a:p>
                  </a:txBody>
                  <a:tcPr marL="34245" marR="342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algn="ctr">
                        <a:lnSpc>
                          <a:spcPct val="100000"/>
                        </a:lnSpc>
                        <a:spcBef>
                          <a:spcPts val="0"/>
                        </a:spcBef>
                        <a:spcAft>
                          <a:spcPts val="0"/>
                        </a:spcAft>
                      </a:pPr>
                      <a:r>
                        <a:rPr lang="en-US" sz="800" b="1" dirty="0" err="1" smtClean="0">
                          <a:effectLst/>
                        </a:rPr>
                        <a:t>Estándar</a:t>
                      </a:r>
                      <a:endParaRPr lang="en-US" sz="800" b="1" dirty="0">
                        <a:effectLst/>
                        <a:latin typeface="Calibri"/>
                        <a:ea typeface="Calibri"/>
                        <a:cs typeface="Times New Roman"/>
                      </a:endParaRPr>
                    </a:p>
                  </a:txBody>
                  <a:tcPr marL="34245" marR="342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881307">
                <a:tc>
                  <a:txBody>
                    <a:bodyPr/>
                    <a:lstStyle/>
                    <a:p>
                      <a:pPr marL="0" marR="0" algn="l">
                        <a:lnSpc>
                          <a:spcPct val="115000"/>
                        </a:lnSpc>
                        <a:spcBef>
                          <a:spcPts val="0"/>
                        </a:spcBef>
                        <a:spcAft>
                          <a:spcPts val="1000"/>
                        </a:spcAft>
                      </a:pPr>
                      <a:r>
                        <a:rPr lang="es-ES" sz="8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Contesta y hace preguntas sobre detalles o ejemplos en un texto informativo previamente leído y discutido en clase.</a:t>
                      </a:r>
                      <a:endParaRPr lang="es-419" sz="8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Define/ entiende el significado de las palabras/términos del </a:t>
                      </a:r>
                      <a:r>
                        <a:rPr lang="es-CO" sz="800" i="0" u="sng" dirty="0">
                          <a:effectLst/>
                          <a:latin typeface="Calibri" panose="020F0502020204030204" pitchFamily="34" charset="0"/>
                          <a:ea typeface="Calibri" panose="020F0502020204030204" pitchFamily="34" charset="0"/>
                          <a:cs typeface="Times New Roman" panose="02020603050405020304" pitchFamily="18" charset="0"/>
                        </a:rPr>
                        <a:t> Lenguaje Académico Estándar</a:t>
                      </a:r>
                      <a:r>
                        <a:rPr lang="es-CO" sz="800" i="0" dirty="0">
                          <a:effectLst/>
                          <a:latin typeface="Calibri" panose="020F0502020204030204" pitchFamily="34" charset="0"/>
                          <a:ea typeface="Calibri" panose="020F0502020204030204" pitchFamily="34" charset="0"/>
                          <a:cs typeface="Times New Roman" panose="02020603050405020304" pitchFamily="18" charset="0"/>
                        </a:rPr>
                        <a:t>: texto, preguntas, respuestas y preguntar.</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1000"/>
                        </a:spcAft>
                      </a:pPr>
                      <a:r>
                        <a:rPr lang="es-ES" sz="800" b="1" i="0" dirty="0">
                          <a:effectLst/>
                          <a:latin typeface="Calibri" panose="020F0502020204030204" pitchFamily="34" charset="0"/>
                          <a:ea typeface="Calibri" panose="020F0502020204030204" pitchFamily="34" charset="0"/>
                          <a:cs typeface="Times New Roman" panose="02020603050405020304" pitchFamily="18" charset="0"/>
                        </a:rPr>
                        <a:t>Contesta  preguntas con quién, qué, dónde, cuándo o cómo, sobre las ideas clave que se encuentran de forma explícita en un texto informativo</a:t>
                      </a: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algn="l">
                        <a:lnSpc>
                          <a:spcPct val="115000"/>
                        </a:lnSpc>
                        <a:spcBef>
                          <a:spcPts val="0"/>
                        </a:spcBef>
                        <a:spcAft>
                          <a:spcPts val="1000"/>
                        </a:spcAft>
                      </a:pP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NO</a:t>
                      </a:r>
                      <a:r>
                        <a:rPr lang="es-ES"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EVALUADO</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1000"/>
                        </a:spcAft>
                      </a:pPr>
                      <a:r>
                        <a:rPr lang="es-CO" sz="800" b="1" i="0" u="sng" dirty="0">
                          <a:effectLst/>
                          <a:latin typeface="Calibri" panose="020F0502020204030204" pitchFamily="34" charset="0"/>
                          <a:ea typeface="Calibri" panose="020F0502020204030204" pitchFamily="34" charset="0"/>
                          <a:cs typeface="Times New Roman" panose="02020603050405020304" pitchFamily="18" charset="0"/>
                        </a:rPr>
                        <a:t>Desarrollo de concepto </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ES" sz="800" b="1" i="0" dirty="0">
                          <a:effectLst/>
                          <a:latin typeface="Calibri" panose="020F0502020204030204" pitchFamily="34" charset="0"/>
                          <a:ea typeface="Calibri" panose="020F0502020204030204" pitchFamily="34" charset="0"/>
                          <a:cs typeface="Times New Roman" panose="02020603050405020304" pitchFamily="18" charset="0"/>
                        </a:rPr>
                        <a:t>Muestra una comprensión de la relación entre las preguntas  "por qué"  y respuestas que se encuentran explícitamente en el texto informativo</a:t>
                      </a: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l" defTabSz="1018809" rtl="0" eaLnBrk="1" fontAlgn="auto" latinLnBrk="0" hangingPunct="1">
                        <a:lnSpc>
                          <a:spcPct val="115000"/>
                        </a:lnSpc>
                        <a:spcBef>
                          <a:spcPts val="0"/>
                        </a:spcBef>
                        <a:spcAft>
                          <a:spcPts val="1000"/>
                        </a:spcAft>
                        <a:buClrTx/>
                        <a:buSzTx/>
                        <a:buFontTx/>
                        <a:buNone/>
                        <a:tabLst/>
                        <a:defRPr/>
                      </a:pP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ES"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1000"/>
                        </a:spcAft>
                      </a:pPr>
                      <a:r>
                        <a:rPr lang="es-ES" sz="800" b="1" i="0" dirty="0">
                          <a:effectLst/>
                          <a:latin typeface="Calibri" panose="020F0502020204030204" pitchFamily="34" charset="0"/>
                          <a:ea typeface="Calibri" panose="020F0502020204030204" pitchFamily="34" charset="0"/>
                          <a:cs typeface="Times New Roman" panose="02020603050405020304" pitchFamily="18" charset="0"/>
                        </a:rPr>
                        <a:t>Contesta  preguntas sobre un detalle, una idea o tema específico en un texto informativo y luego regresa al texto como referencia para apoyar la respuesta (s), (leído pero no discutido en clase</a:t>
                      </a: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l" defTabSz="1018809" rtl="0" eaLnBrk="1" fontAlgn="auto" latinLnBrk="0" hangingPunct="1">
                        <a:lnSpc>
                          <a:spcPct val="115000"/>
                        </a:lnSpc>
                        <a:spcBef>
                          <a:spcPts val="0"/>
                        </a:spcBef>
                        <a:spcAft>
                          <a:spcPts val="1000"/>
                        </a:spcAft>
                        <a:buClrTx/>
                        <a:buSzTx/>
                        <a:buFontTx/>
                        <a:buNone/>
                        <a:tabLst/>
                        <a:defRPr/>
                      </a:pP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ES"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a:t>
                      </a:r>
                      <a:endParaRPr lang="es-419" sz="800"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1000"/>
                        </a:spcAft>
                      </a:pPr>
                      <a:r>
                        <a:rPr lang="es-MX" sz="800" b="1" i="1" u="sng" dirty="0">
                          <a:effectLst/>
                          <a:latin typeface="Calibri" panose="020F0502020204030204" pitchFamily="34" charset="0"/>
                          <a:ea typeface="Calibri" panose="020F0502020204030204" pitchFamily="34" charset="0"/>
                          <a:cs typeface="Times New Roman" panose="02020603050405020304" pitchFamily="18" charset="0"/>
                        </a:rPr>
                        <a:t>RI.3.1 </a:t>
                      </a:r>
                      <a:r>
                        <a:rPr lang="es-MX" sz="800" i="1" dirty="0">
                          <a:effectLst/>
                          <a:latin typeface="Calibri" panose="020F0502020204030204" pitchFamily="34" charset="0"/>
                          <a:ea typeface="Calibri" panose="020F0502020204030204" pitchFamily="34" charset="0"/>
                          <a:cs typeface="Times New Roman" panose="02020603050405020304" pitchFamily="18" charset="0"/>
                        </a:rPr>
                        <a:t>  </a:t>
                      </a:r>
                      <a:r>
                        <a:rPr lang="es-MX" sz="800" i="1" dirty="0">
                          <a:solidFill>
                            <a:srgbClr val="000000"/>
                          </a:solidFill>
                          <a:effectLst/>
                          <a:latin typeface="Calibri" panose="020F0502020204030204" pitchFamily="34" charset="0"/>
                          <a:ea typeface="Calibri" panose="020F0502020204030204" pitchFamily="34" charset="0"/>
                          <a:cs typeface="Folio Light"/>
                        </a:rPr>
                        <a:t> Hacen y contestan preguntas para demostrar comprensión de un texto, haciendo referencia explícita al texto como base para las respuestas.</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338893608"/>
              </p:ext>
            </p:extLst>
          </p:nvPr>
        </p:nvGraphicFramePr>
        <p:xfrm>
          <a:off x="387270" y="3886200"/>
          <a:ext cx="6996510" cy="2278523"/>
        </p:xfrm>
        <a:graphic>
          <a:graphicData uri="http://schemas.openxmlformats.org/drawingml/2006/table">
            <a:tbl>
              <a:tblPr firstRow="1" firstCol="1" bandRow="1">
                <a:effectLst>
                  <a:innerShdw blurRad="114300">
                    <a:prstClr val="black"/>
                  </a:innerShdw>
                </a:effectLst>
                <a:tableStyleId>{5C22544A-7EE6-4342-B048-85BDC9FD1C3A}</a:tableStyleId>
              </a:tblPr>
              <a:tblGrid>
                <a:gridCol w="896104"/>
                <a:gridCol w="896104"/>
                <a:gridCol w="930570"/>
                <a:gridCol w="861640"/>
                <a:gridCol w="758243"/>
                <a:gridCol w="792708"/>
                <a:gridCol w="827173"/>
                <a:gridCol w="1033968"/>
              </a:tblGrid>
              <a:tr h="190125">
                <a:tc gridSpan="3">
                  <a:txBody>
                    <a:bodyPr/>
                    <a:lstStyle/>
                    <a:p>
                      <a:pPr marL="0" marR="0" algn="ctr">
                        <a:lnSpc>
                          <a:spcPct val="100000"/>
                        </a:lnSpc>
                        <a:spcBef>
                          <a:spcPts val="0"/>
                        </a:spcBef>
                        <a:spcAft>
                          <a:spcPts val="0"/>
                        </a:spcAft>
                      </a:pPr>
                      <a:r>
                        <a:rPr lang="en-US" sz="1200" dirty="0" err="1" smtClean="0">
                          <a:solidFill>
                            <a:schemeClr val="tx1"/>
                          </a:solidFill>
                          <a:effectLst/>
                        </a:rPr>
                        <a:t>Trayectoria</a:t>
                      </a:r>
                      <a:r>
                        <a:rPr lang="en-US" sz="1200" dirty="0" smtClean="0">
                          <a:solidFill>
                            <a:schemeClr val="tx1"/>
                          </a:solidFill>
                          <a:effectLst/>
                        </a:rPr>
                        <a:t> al </a:t>
                      </a:r>
                      <a:r>
                        <a:rPr lang="en-US" sz="1200" dirty="0">
                          <a:solidFill>
                            <a:schemeClr val="tx1"/>
                          </a:solidFill>
                          <a:effectLst/>
                        </a:rPr>
                        <a:t>DOK - 1</a:t>
                      </a:r>
                      <a:endParaRPr lang="en-US" sz="1200" dirty="0">
                        <a:solidFill>
                          <a:schemeClr val="tx1"/>
                        </a:solidFill>
                        <a:effectLst/>
                        <a:latin typeface="Calibri"/>
                        <a:ea typeface="Calibri"/>
                        <a:cs typeface="Times New Roman"/>
                      </a:endParaRPr>
                    </a:p>
                  </a:txBody>
                  <a:tcPr marL="34106" marR="341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tc>
                <a:tc hMerge="1">
                  <a:txBody>
                    <a:bodyPr/>
                    <a:lstStyle/>
                    <a:p>
                      <a:endParaRPr lang="en-US"/>
                    </a:p>
                  </a:txBody>
                  <a:tcPr/>
                </a:tc>
                <a:tc gridSpan="5">
                  <a:txBody>
                    <a:bodyPr/>
                    <a:lstStyle/>
                    <a:p>
                      <a:pPr marL="0" marR="0" algn="ctr">
                        <a:lnSpc>
                          <a:spcPct val="100000"/>
                        </a:lnSpc>
                        <a:spcBef>
                          <a:spcPts val="0"/>
                        </a:spcBef>
                        <a:spcAft>
                          <a:spcPts val="0"/>
                        </a:spcAft>
                      </a:pPr>
                      <a:r>
                        <a:rPr lang="en-US" sz="1200" dirty="0" err="1" smtClean="0">
                          <a:solidFill>
                            <a:schemeClr val="tx1"/>
                          </a:solidFill>
                          <a:effectLst/>
                        </a:rPr>
                        <a:t>Trayectoria</a:t>
                      </a:r>
                      <a:r>
                        <a:rPr lang="en-US" sz="1200" dirty="0" smtClean="0">
                          <a:solidFill>
                            <a:schemeClr val="tx1"/>
                          </a:solidFill>
                          <a:effectLst/>
                        </a:rPr>
                        <a:t> al </a:t>
                      </a:r>
                      <a:r>
                        <a:rPr lang="en-US" sz="1200" dirty="0">
                          <a:solidFill>
                            <a:schemeClr val="tx1"/>
                          </a:solidFill>
                          <a:effectLst/>
                        </a:rPr>
                        <a:t>DOK - 2</a:t>
                      </a:r>
                      <a:endParaRPr lang="en-US" sz="1200" dirty="0">
                        <a:solidFill>
                          <a:schemeClr val="tx1"/>
                        </a:solidFill>
                        <a:effectLst/>
                        <a:latin typeface="Calibri"/>
                        <a:ea typeface="Calibri"/>
                        <a:cs typeface="Times New Roman"/>
                      </a:endParaRPr>
                    </a:p>
                  </a:txBody>
                  <a:tcPr marL="34106" marR="341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6885">
                <a:tc>
                  <a:txBody>
                    <a:bodyPr/>
                    <a:lstStyle/>
                    <a:p>
                      <a:pPr marL="0" marR="0" algn="ctr">
                        <a:lnSpc>
                          <a:spcPct val="100000"/>
                        </a:lnSpc>
                        <a:spcBef>
                          <a:spcPts val="0"/>
                        </a:spcBef>
                        <a:spcAft>
                          <a:spcPts val="0"/>
                        </a:spcAft>
                      </a:pPr>
                      <a:r>
                        <a:rPr lang="en-US" sz="800" dirty="0">
                          <a:solidFill>
                            <a:schemeClr val="tx1"/>
                          </a:solidFill>
                          <a:effectLst/>
                        </a:rPr>
                        <a:t>DOK 1 - Ka</a:t>
                      </a:r>
                      <a:endParaRPr lang="en-US" sz="800" dirty="0">
                        <a:solidFill>
                          <a:schemeClr val="tx1"/>
                        </a:solidFill>
                        <a:effectLst/>
                        <a:latin typeface="Calibri"/>
                        <a:ea typeface="Calibri"/>
                        <a:cs typeface="Times New Roman"/>
                      </a:endParaRPr>
                    </a:p>
                  </a:txBody>
                  <a:tcPr marL="34106" marR="341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00000"/>
                        </a:lnSpc>
                        <a:spcBef>
                          <a:spcPts val="0"/>
                        </a:spcBef>
                        <a:spcAft>
                          <a:spcPts val="0"/>
                        </a:spcAft>
                      </a:pPr>
                      <a:r>
                        <a:rPr lang="en-US" sz="800" b="1" dirty="0">
                          <a:effectLst/>
                        </a:rPr>
                        <a:t>DOK 1 - Kc</a:t>
                      </a:r>
                      <a:endParaRPr lang="en-US" sz="800" b="1" dirty="0">
                        <a:effectLst/>
                        <a:latin typeface="Calibri"/>
                        <a:ea typeface="Calibri"/>
                        <a:cs typeface="Times New Roman"/>
                      </a:endParaRPr>
                    </a:p>
                  </a:txBody>
                  <a:tcPr marL="34106" marR="341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00000"/>
                        </a:lnSpc>
                        <a:spcBef>
                          <a:spcPts val="0"/>
                        </a:spcBef>
                        <a:spcAft>
                          <a:spcPts val="0"/>
                        </a:spcAft>
                      </a:pPr>
                      <a:r>
                        <a:rPr lang="en-US" sz="800" b="1" dirty="0">
                          <a:effectLst/>
                        </a:rPr>
                        <a:t>DOK 1 - Cf</a:t>
                      </a:r>
                      <a:endParaRPr lang="en-US" sz="800" b="1" dirty="0">
                        <a:effectLst/>
                        <a:latin typeface="Calibri"/>
                        <a:ea typeface="Calibri"/>
                        <a:cs typeface="Times New Roman"/>
                      </a:endParaRPr>
                    </a:p>
                  </a:txBody>
                  <a:tcPr marL="34106" marR="341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00000"/>
                        </a:lnSpc>
                        <a:spcBef>
                          <a:spcPts val="0"/>
                        </a:spcBef>
                        <a:spcAft>
                          <a:spcPts val="0"/>
                        </a:spcAft>
                      </a:pPr>
                      <a:r>
                        <a:rPr lang="en-US" sz="800" b="1" dirty="0">
                          <a:effectLst/>
                        </a:rPr>
                        <a:t>DOK 2 - Ch</a:t>
                      </a:r>
                      <a:endParaRPr lang="en-US" sz="800" b="1" dirty="0">
                        <a:effectLst/>
                        <a:latin typeface="Calibri"/>
                        <a:ea typeface="Calibri"/>
                        <a:cs typeface="Times New Roman"/>
                      </a:endParaRPr>
                    </a:p>
                  </a:txBody>
                  <a:tcPr marL="34106" marR="341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00000"/>
                        </a:lnSpc>
                        <a:spcBef>
                          <a:spcPts val="0"/>
                        </a:spcBef>
                        <a:spcAft>
                          <a:spcPts val="0"/>
                        </a:spcAft>
                      </a:pPr>
                      <a:r>
                        <a:rPr lang="en-US" sz="800" b="1" dirty="0">
                          <a:effectLst/>
                        </a:rPr>
                        <a:t>DOK 2 - Ci</a:t>
                      </a:r>
                      <a:endParaRPr lang="en-US" sz="800" b="1" dirty="0">
                        <a:effectLst/>
                        <a:latin typeface="Calibri"/>
                        <a:ea typeface="Calibri"/>
                        <a:cs typeface="Times New Roman"/>
                      </a:endParaRPr>
                    </a:p>
                  </a:txBody>
                  <a:tcPr marL="34106" marR="341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00000"/>
                        </a:lnSpc>
                        <a:spcBef>
                          <a:spcPts val="0"/>
                        </a:spcBef>
                        <a:spcAft>
                          <a:spcPts val="0"/>
                        </a:spcAft>
                      </a:pPr>
                      <a:r>
                        <a:rPr lang="en-US" sz="800" b="1" dirty="0">
                          <a:effectLst/>
                        </a:rPr>
                        <a:t>DOK 2 - Ck</a:t>
                      </a:r>
                      <a:endParaRPr lang="en-US" sz="800" b="1" dirty="0">
                        <a:effectLst/>
                        <a:latin typeface="Calibri"/>
                        <a:ea typeface="Calibri"/>
                        <a:cs typeface="Times New Roman"/>
                      </a:endParaRPr>
                    </a:p>
                  </a:txBody>
                  <a:tcPr marL="34106" marR="341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00000"/>
                        </a:lnSpc>
                        <a:spcBef>
                          <a:spcPts val="0"/>
                        </a:spcBef>
                        <a:spcAft>
                          <a:spcPts val="0"/>
                        </a:spcAft>
                      </a:pPr>
                      <a:r>
                        <a:rPr lang="en-US" sz="800" b="1" dirty="0">
                          <a:effectLst/>
                        </a:rPr>
                        <a:t>DOK 2 - Cl</a:t>
                      </a:r>
                      <a:endParaRPr lang="en-US" sz="800" b="1" dirty="0">
                        <a:effectLst/>
                        <a:latin typeface="Calibri"/>
                        <a:ea typeface="Calibri"/>
                        <a:cs typeface="Times New Roman"/>
                      </a:endParaRPr>
                    </a:p>
                  </a:txBody>
                  <a:tcPr marL="34106" marR="341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00000"/>
                        </a:lnSpc>
                        <a:spcBef>
                          <a:spcPts val="0"/>
                        </a:spcBef>
                        <a:spcAft>
                          <a:spcPts val="0"/>
                        </a:spcAft>
                      </a:pPr>
                      <a:r>
                        <a:rPr lang="en-US" sz="800" b="1" dirty="0" err="1" smtClean="0">
                          <a:effectLst/>
                        </a:rPr>
                        <a:t>Estándar</a:t>
                      </a:r>
                      <a:endParaRPr lang="en-US" sz="800" b="1" dirty="0">
                        <a:effectLst/>
                        <a:latin typeface="Calibri"/>
                        <a:ea typeface="Calibri"/>
                        <a:cs typeface="Times New Roman"/>
                      </a:endParaRPr>
                    </a:p>
                  </a:txBody>
                  <a:tcPr marL="34106" marR="341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881307">
                <a:tc>
                  <a:txBody>
                    <a:bodyPr/>
                    <a:lstStyle/>
                    <a:p>
                      <a:pPr marL="0" marR="0" algn="l">
                        <a:lnSpc>
                          <a:spcPct val="115000"/>
                        </a:lnSpc>
                        <a:spcBef>
                          <a:spcPts val="0"/>
                        </a:spcBef>
                        <a:spcAft>
                          <a:spcPts val="1000"/>
                        </a:spcAft>
                      </a:pPr>
                      <a:r>
                        <a:rPr lang="es-ES" sz="8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Recuerda detalles clave específicos de un texto informativo que apoyan la idea principal (leído y discutido en clase).</a:t>
                      </a:r>
                      <a:endParaRPr lang="es-419" sz="8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1000"/>
                        </a:spcAft>
                      </a:pPr>
                      <a:r>
                        <a:rPr lang="es-ES" sz="8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Define / Entiende el significado de las palabras /términos del </a:t>
                      </a:r>
                      <a:r>
                        <a:rPr lang="es-ES" sz="800" i="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s-ES" sz="8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Lenguaje Académico Estándar: idea principal,  apoyo, recontar/ volver a contar, explicar y detalles clave.</a:t>
                      </a:r>
                      <a:endParaRPr lang="es-419" sz="8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1000"/>
                        </a:spcAft>
                      </a:pPr>
                      <a:r>
                        <a:rPr lang="es-ES" sz="800" b="1" i="0" dirty="0">
                          <a:effectLst/>
                          <a:latin typeface="Calibri" panose="020F0502020204030204" pitchFamily="34" charset="0"/>
                          <a:ea typeface="Calibri" panose="020F0502020204030204" pitchFamily="34" charset="0"/>
                          <a:cs typeface="Times New Roman" panose="02020603050405020304" pitchFamily="18" charset="0"/>
                        </a:rPr>
                        <a:t>Contesta  preguntas con quién, qué, cuándo, dónde y cómo, sobre detalles clave específicos encontrados en un texto informativo (leído pero no discutido</a:t>
                      </a: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l" defTabSz="1018809" rtl="0" eaLnBrk="1" fontAlgn="auto" latinLnBrk="0" hangingPunct="1">
                        <a:lnSpc>
                          <a:spcPct val="115000"/>
                        </a:lnSpc>
                        <a:spcBef>
                          <a:spcPts val="0"/>
                        </a:spcBef>
                        <a:spcAft>
                          <a:spcPts val="1000"/>
                        </a:spcAft>
                        <a:buClrTx/>
                        <a:buSzTx/>
                        <a:buFontTx/>
                        <a:buNone/>
                        <a:tabLst/>
                        <a:defRPr/>
                      </a:pP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ES"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a:t>
                      </a:r>
                      <a:endParaRPr lang="es-419" sz="800" i="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1000"/>
                        </a:spcAft>
                      </a:pPr>
                      <a:r>
                        <a:rPr lang="es-CO" sz="800" i="0" u="sng" dirty="0">
                          <a:effectLst/>
                          <a:latin typeface="Calibri" panose="020F0502020204030204" pitchFamily="34" charset="0"/>
                          <a:ea typeface="Calibri" panose="020F0502020204030204" pitchFamily="34" charset="0"/>
                          <a:cs typeface="Times New Roman" panose="02020603050405020304" pitchFamily="18" charset="0"/>
                        </a:rPr>
                        <a:t>Desarrollo de concepto </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ES" sz="800" i="0" dirty="0">
                          <a:effectLst/>
                          <a:latin typeface="Calibri" panose="020F0502020204030204" pitchFamily="34" charset="0"/>
                          <a:ea typeface="Calibri" panose="020F0502020204030204" pitchFamily="34" charset="0"/>
                          <a:cs typeface="Times New Roman" panose="02020603050405020304" pitchFamily="18" charset="0"/>
                        </a:rPr>
                        <a:t>Entiende que los detalles clave proporcionan pistas o indicaciones acerca de la idea principal de un texto.</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1000"/>
                        </a:spcAft>
                      </a:pPr>
                      <a:r>
                        <a:rPr lang="es-ES" sz="800" i="0" dirty="0">
                          <a:effectLst/>
                          <a:latin typeface="Calibri" panose="020F0502020204030204" pitchFamily="34" charset="0"/>
                          <a:ea typeface="Calibri" panose="020F0502020204030204" pitchFamily="34" charset="0"/>
                          <a:cs typeface="Times New Roman" panose="02020603050405020304" pitchFamily="18" charset="0"/>
                        </a:rPr>
                        <a:t>Resume el texto relatando los detalles clave.</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1000"/>
                        </a:spcAft>
                      </a:pPr>
                      <a:r>
                        <a:rPr lang="es-ES" sz="800" b="1" i="0" dirty="0">
                          <a:effectLst/>
                          <a:latin typeface="Calibri" panose="020F0502020204030204" pitchFamily="34" charset="0"/>
                          <a:ea typeface="Calibri" panose="020F0502020204030204" pitchFamily="34" charset="0"/>
                          <a:cs typeface="Times New Roman" panose="02020603050405020304" pitchFamily="18" charset="0"/>
                        </a:rPr>
                        <a:t>Determina la idea principal del texto por la evidencia de (reconociendo) los detalles clave (en un texto nuevo</a:t>
                      </a: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l" defTabSz="1018809" rtl="0" eaLnBrk="1" fontAlgn="auto" latinLnBrk="0" hangingPunct="1">
                        <a:lnSpc>
                          <a:spcPct val="115000"/>
                        </a:lnSpc>
                        <a:spcBef>
                          <a:spcPts val="0"/>
                        </a:spcBef>
                        <a:spcAft>
                          <a:spcPts val="1000"/>
                        </a:spcAft>
                        <a:buClrTx/>
                        <a:buSzTx/>
                        <a:buFontTx/>
                        <a:buNone/>
                        <a:tabLst/>
                        <a:defRPr/>
                      </a:pP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ES"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a:t>
                      </a:r>
                      <a:endParaRPr lang="es-419" sz="800"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1000"/>
                        </a:spcAft>
                      </a:pPr>
                      <a:r>
                        <a:rPr lang="es-ES" sz="800" b="1" i="0" dirty="0">
                          <a:effectLst/>
                          <a:latin typeface="Calibri" panose="020F0502020204030204" pitchFamily="34" charset="0"/>
                          <a:ea typeface="Calibri" panose="020F0502020204030204" pitchFamily="34" charset="0"/>
                          <a:cs typeface="Times New Roman" panose="02020603050405020304" pitchFamily="18" charset="0"/>
                        </a:rPr>
                        <a:t>Localiza información (detalles clave) que apoye una idea principal en un texto informativo</a:t>
                      </a: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algn="l">
                        <a:lnSpc>
                          <a:spcPct val="115000"/>
                        </a:lnSpc>
                        <a:spcBef>
                          <a:spcPts val="0"/>
                        </a:spcBef>
                        <a:spcAft>
                          <a:spcPts val="1000"/>
                        </a:spcAft>
                      </a:pP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RESPUESTA CONSTRUIDA</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1000"/>
                        </a:spcAft>
                      </a:pPr>
                      <a:r>
                        <a:rPr lang="es-MX" sz="800" b="1" i="1" u="sng" dirty="0">
                          <a:effectLst/>
                          <a:latin typeface="Calibri" panose="020F0502020204030204" pitchFamily="34" charset="0"/>
                          <a:ea typeface="Calibri" panose="020F0502020204030204" pitchFamily="34" charset="0"/>
                          <a:cs typeface="Times New Roman" panose="02020603050405020304" pitchFamily="18" charset="0"/>
                        </a:rPr>
                        <a:t>RI3.2</a:t>
                      </a:r>
                      <a:r>
                        <a:rPr lang="es-MX" sz="800" i="1" dirty="0">
                          <a:effectLst/>
                          <a:latin typeface="Calibri" panose="020F0502020204030204" pitchFamily="34" charset="0"/>
                          <a:ea typeface="Calibri" panose="020F0502020204030204" pitchFamily="34" charset="0"/>
                          <a:cs typeface="Times New Roman" panose="02020603050405020304" pitchFamily="18" charset="0"/>
                        </a:rPr>
                        <a:t> </a:t>
                      </a:r>
                      <a:r>
                        <a:rPr lang="es-MX" sz="800" i="1" dirty="0">
                          <a:solidFill>
                            <a:srgbClr val="000000"/>
                          </a:solidFill>
                          <a:effectLst/>
                          <a:latin typeface="Calibri" panose="020F0502020204030204" pitchFamily="34" charset="0"/>
                          <a:ea typeface="Calibri" panose="020F0502020204030204" pitchFamily="34" charset="0"/>
                          <a:cs typeface="Folio Light"/>
                        </a:rPr>
                        <a:t> Determinan la idea principal de un texto, recuentan los detalles clave y explican la forma en que apoyan a la idea principal.</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568841440"/>
              </p:ext>
            </p:extLst>
          </p:nvPr>
        </p:nvGraphicFramePr>
        <p:xfrm>
          <a:off x="381000" y="6324600"/>
          <a:ext cx="6996510" cy="2236301"/>
        </p:xfrm>
        <a:graphic>
          <a:graphicData uri="http://schemas.openxmlformats.org/drawingml/2006/table">
            <a:tbl>
              <a:tblPr firstRow="1" firstCol="1" bandRow="1">
                <a:effectLst>
                  <a:innerShdw blurRad="114300">
                    <a:prstClr val="black"/>
                  </a:innerShdw>
                </a:effectLst>
                <a:tableStyleId>{5C22544A-7EE6-4342-B048-85BDC9FD1C3A}</a:tableStyleId>
              </a:tblPr>
              <a:tblGrid>
                <a:gridCol w="1054546"/>
                <a:gridCol w="1480421"/>
                <a:gridCol w="1216785"/>
                <a:gridCol w="1926575"/>
                <a:gridCol w="1318183"/>
              </a:tblGrid>
              <a:tr h="301319">
                <a:tc gridSpan="3">
                  <a:txBody>
                    <a:bodyPr/>
                    <a:lstStyle/>
                    <a:p>
                      <a:pPr marL="0" marR="0" algn="ctr">
                        <a:lnSpc>
                          <a:spcPct val="115000"/>
                        </a:lnSpc>
                        <a:spcBef>
                          <a:spcPts val="0"/>
                        </a:spcBef>
                        <a:spcAft>
                          <a:spcPts val="0"/>
                        </a:spcAft>
                      </a:pPr>
                      <a:r>
                        <a:rPr lang="en-US" sz="1300" dirty="0" err="1" smtClean="0">
                          <a:solidFill>
                            <a:schemeClr val="tx1"/>
                          </a:solidFill>
                          <a:effectLst/>
                        </a:rPr>
                        <a:t>Trayectoria</a:t>
                      </a:r>
                      <a:r>
                        <a:rPr lang="en-US" sz="1300" dirty="0" smtClean="0">
                          <a:solidFill>
                            <a:schemeClr val="tx1"/>
                          </a:solidFill>
                          <a:effectLst/>
                        </a:rPr>
                        <a:t> al </a:t>
                      </a:r>
                      <a:r>
                        <a:rPr lang="en-US" sz="1300" dirty="0">
                          <a:solidFill>
                            <a:schemeClr val="tx1"/>
                          </a:solidFill>
                          <a:effectLst/>
                        </a:rPr>
                        <a:t>DOK - 1</a:t>
                      </a:r>
                      <a:endParaRPr lang="en-US" sz="1300" dirty="0">
                        <a:solidFill>
                          <a:schemeClr val="tx1"/>
                        </a:solidFill>
                        <a:effectLst/>
                        <a:latin typeface="Calibri"/>
                        <a:ea typeface="Calibri"/>
                        <a:cs typeface="Times New Roman"/>
                      </a:endParaRPr>
                    </a:p>
                  </a:txBody>
                  <a:tcPr marL="33695" marR="336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marL="0" marR="0" algn="ctr">
                        <a:lnSpc>
                          <a:spcPct val="115000"/>
                        </a:lnSpc>
                        <a:spcBef>
                          <a:spcPts val="0"/>
                        </a:spcBef>
                        <a:spcAft>
                          <a:spcPts val="0"/>
                        </a:spcAft>
                      </a:pPr>
                      <a:r>
                        <a:rPr lang="en-US" sz="1300" dirty="0" err="1" smtClean="0">
                          <a:solidFill>
                            <a:schemeClr val="tx1"/>
                          </a:solidFill>
                          <a:effectLst/>
                        </a:rPr>
                        <a:t>Trayectoria</a:t>
                      </a:r>
                      <a:r>
                        <a:rPr lang="en-US" sz="1300" dirty="0" smtClean="0">
                          <a:solidFill>
                            <a:schemeClr val="tx1"/>
                          </a:solidFill>
                          <a:effectLst/>
                        </a:rPr>
                        <a:t> al </a:t>
                      </a:r>
                      <a:r>
                        <a:rPr lang="en-US" sz="1300" dirty="0">
                          <a:solidFill>
                            <a:schemeClr val="tx1"/>
                          </a:solidFill>
                          <a:effectLst/>
                        </a:rPr>
                        <a:t>DOK - 2</a:t>
                      </a:r>
                      <a:endParaRPr lang="en-US" sz="1300" dirty="0">
                        <a:solidFill>
                          <a:schemeClr val="tx1"/>
                        </a:solidFill>
                        <a:effectLst/>
                        <a:latin typeface="Calibri"/>
                        <a:ea typeface="Calibri"/>
                        <a:cs typeface="Times New Roman"/>
                      </a:endParaRPr>
                    </a:p>
                  </a:txBody>
                  <a:tcPr marL="33695" marR="336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lang="en-US"/>
                    </a:p>
                  </a:txBody>
                  <a:tcPr/>
                </a:tc>
              </a:tr>
              <a:tr h="146885">
                <a:tc>
                  <a:txBody>
                    <a:bodyPr/>
                    <a:lstStyle/>
                    <a:p>
                      <a:pPr marL="0" marR="0" algn="ctr">
                        <a:lnSpc>
                          <a:spcPct val="115000"/>
                        </a:lnSpc>
                        <a:spcBef>
                          <a:spcPts val="0"/>
                        </a:spcBef>
                        <a:spcAft>
                          <a:spcPts val="0"/>
                        </a:spcAft>
                      </a:pPr>
                      <a:r>
                        <a:rPr lang="en-US" sz="800" dirty="0">
                          <a:solidFill>
                            <a:schemeClr val="tx1"/>
                          </a:solidFill>
                          <a:effectLst/>
                        </a:rPr>
                        <a:t>DOK 1 - Ka</a:t>
                      </a:r>
                      <a:endParaRPr lang="en-US" sz="800" dirty="0">
                        <a:solidFill>
                          <a:schemeClr val="tx1"/>
                        </a:solidFill>
                        <a:effectLst/>
                        <a:latin typeface="Calibri"/>
                        <a:ea typeface="Calibri"/>
                        <a:cs typeface="Times New Roman"/>
                      </a:endParaRPr>
                    </a:p>
                  </a:txBody>
                  <a:tcPr marL="33695" marR="336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n-US" sz="800" b="1" dirty="0">
                          <a:effectLst/>
                        </a:rPr>
                        <a:t>DOK 1 - Kc</a:t>
                      </a:r>
                      <a:endParaRPr lang="en-US" sz="800" b="1" dirty="0">
                        <a:effectLst/>
                        <a:latin typeface="Calibri"/>
                        <a:ea typeface="Calibri"/>
                        <a:cs typeface="Times New Roman"/>
                      </a:endParaRPr>
                    </a:p>
                  </a:txBody>
                  <a:tcPr marL="33695" marR="336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n-US" sz="800" b="1" dirty="0">
                          <a:effectLst/>
                        </a:rPr>
                        <a:t>DOK 1 - Cf</a:t>
                      </a:r>
                      <a:endParaRPr lang="en-US" sz="800" b="1" dirty="0">
                        <a:effectLst/>
                        <a:latin typeface="Calibri"/>
                        <a:ea typeface="Calibri"/>
                        <a:cs typeface="Times New Roman"/>
                      </a:endParaRPr>
                    </a:p>
                  </a:txBody>
                  <a:tcPr marL="33695" marR="336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n-US" sz="800" b="1" dirty="0">
                          <a:effectLst/>
                        </a:rPr>
                        <a:t>DOK </a:t>
                      </a:r>
                      <a:r>
                        <a:rPr lang="en-US" sz="800" b="1" dirty="0" smtClean="0">
                          <a:effectLst/>
                        </a:rPr>
                        <a:t>2 </a:t>
                      </a:r>
                      <a:r>
                        <a:rPr lang="en-US" sz="800" b="1" dirty="0">
                          <a:effectLst/>
                        </a:rPr>
                        <a:t>Ch</a:t>
                      </a:r>
                      <a:endParaRPr lang="en-US" sz="800" b="1" dirty="0">
                        <a:effectLst/>
                        <a:latin typeface="Calibri"/>
                        <a:ea typeface="Calibri"/>
                        <a:cs typeface="Times New Roman"/>
                      </a:endParaRPr>
                    </a:p>
                  </a:txBody>
                  <a:tcPr marL="33695" marR="336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n-US" sz="800" b="1" dirty="0" err="1" smtClean="0">
                          <a:effectLst/>
                        </a:rPr>
                        <a:t>Estándar</a:t>
                      </a:r>
                      <a:endParaRPr lang="en-US" sz="800" b="1" dirty="0">
                        <a:effectLst/>
                        <a:latin typeface="Calibri"/>
                        <a:ea typeface="Calibri"/>
                        <a:cs typeface="Times New Roman"/>
                      </a:endParaRPr>
                    </a:p>
                  </a:txBody>
                  <a:tcPr marL="33695" marR="336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1620081">
                <a:tc>
                  <a:txBody>
                    <a:bodyPr/>
                    <a:lstStyle/>
                    <a:p>
                      <a:pPr marL="0" marR="0" algn="l">
                        <a:lnSpc>
                          <a:spcPct val="115000"/>
                        </a:lnSpc>
                        <a:spcBef>
                          <a:spcPts val="0"/>
                        </a:spcBef>
                        <a:spcAft>
                          <a:spcPts val="1000"/>
                        </a:spcAft>
                      </a:pPr>
                      <a:r>
                        <a:rPr lang="es-ES" sz="800" b="0" i="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Recuerda</a:t>
                      </a:r>
                      <a:r>
                        <a:rPr lang="es-ES" sz="8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pasos específicos en un procedimiento técnico</a:t>
                      </a:r>
                      <a:br>
                        <a:rPr lang="es-ES" sz="8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s-CO" sz="800" b="0" i="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Recuerda</a:t>
                      </a:r>
                      <a:r>
                        <a:rPr lang="es-CO" sz="8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una serie de acontecimientos históricos.</a:t>
                      </a:r>
                      <a:br>
                        <a:rPr lang="es-CO" sz="8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s-CO" sz="800" b="0" i="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Recuerda:</a:t>
                      </a:r>
                      <a:r>
                        <a:rPr lang="es-CO" sz="8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ideas científicas o concepto</a:t>
                      </a:r>
                      <a:endParaRPr lang="es-419" sz="8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CO" sz="8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 textos leídos/discutidos.</a:t>
                      </a:r>
                      <a:endParaRPr lang="es-419" sz="8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1000"/>
                        </a:spcAft>
                      </a:pPr>
                      <a:r>
                        <a:rPr lang="es-CO" sz="800" b="1" i="0" u="sng" dirty="0">
                          <a:effectLst/>
                          <a:latin typeface="Calibri" panose="020F0502020204030204" pitchFamily="34" charset="0"/>
                          <a:ea typeface="Calibri" panose="020F0502020204030204" pitchFamily="34" charset="0"/>
                          <a:cs typeface="Times New Roman" panose="02020603050405020304" pitchFamily="18" charset="0"/>
                        </a:rPr>
                        <a:t>Define</a:t>
                      </a:r>
                      <a:r>
                        <a:rPr lang="es-CO" sz="800" i="0" dirty="0">
                          <a:effectLst/>
                          <a:latin typeface="Calibri" panose="020F0502020204030204" pitchFamily="34" charset="0"/>
                          <a:ea typeface="Calibri" panose="020F0502020204030204" pitchFamily="34" charset="0"/>
                          <a:cs typeface="Times New Roman" panose="02020603050405020304" pitchFamily="18" charset="0"/>
                        </a:rPr>
                        <a:t> </a:t>
                      </a:r>
                      <a:r>
                        <a:rPr lang="es-CO" sz="800" i="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 </a:t>
                      </a:r>
                      <a:r>
                        <a:rPr lang="es-ES" sz="800" i="0" dirty="0">
                          <a:effectLst/>
                          <a:latin typeface="Calibri" panose="020F0502020204030204" pitchFamily="34" charset="0"/>
                          <a:ea typeface="Calibri" panose="020F0502020204030204" pitchFamily="34" charset="0"/>
                          <a:cs typeface="Times New Roman" panose="02020603050405020304" pitchFamily="18" charset="0"/>
                        </a:rPr>
                        <a:t>palabras de transición relacionadas con la secuencia de tiempo y causa y efecto, tales como: primero, luego,  a continuación, después de, finalmente.</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CO" sz="800" b="1" i="0" u="sng" dirty="0">
                          <a:effectLst/>
                          <a:latin typeface="Calibri" panose="020F0502020204030204" pitchFamily="34" charset="0"/>
                          <a:ea typeface="Calibri" panose="020F0502020204030204" pitchFamily="34" charset="0"/>
                          <a:cs typeface="Times New Roman" panose="02020603050405020304" pitchFamily="18" charset="0"/>
                        </a:rPr>
                        <a:t>Define (entiende)</a:t>
                      </a:r>
                      <a:r>
                        <a:rPr lang="es-CO" sz="800" i="0" dirty="0">
                          <a:effectLst/>
                          <a:latin typeface="Calibri" panose="020F0502020204030204" pitchFamily="34" charset="0"/>
                          <a:ea typeface="Calibri" panose="020F0502020204030204" pitchFamily="34" charset="0"/>
                          <a:cs typeface="Times New Roman" panose="02020603050405020304" pitchFamily="18" charset="0"/>
                        </a:rPr>
                        <a:t> </a:t>
                      </a:r>
                      <a:r>
                        <a:rPr lang="es-ES" sz="800" i="0" dirty="0">
                          <a:effectLst/>
                          <a:latin typeface="Calibri" panose="020F0502020204030204" pitchFamily="34" charset="0"/>
                          <a:ea typeface="Calibri" panose="020F0502020204030204" pitchFamily="34" charset="0"/>
                          <a:cs typeface="Times New Roman" panose="02020603050405020304" pitchFamily="18" charset="0"/>
                        </a:rPr>
                        <a:t>los siguientes términos: histórico, científico, técnico, tiempo,</a:t>
                      </a:r>
                      <a:r>
                        <a:rPr lang="es-ES" sz="800" i="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 </a:t>
                      </a:r>
                      <a:r>
                        <a:rPr lang="es-ES" sz="800" i="0" dirty="0">
                          <a:effectLst/>
                          <a:latin typeface="Calibri" panose="020F0502020204030204" pitchFamily="34" charset="0"/>
                          <a:ea typeface="Calibri" panose="020F0502020204030204" pitchFamily="34" charset="0"/>
                          <a:cs typeface="Times New Roman" panose="02020603050405020304" pitchFamily="18" charset="0"/>
                        </a:rPr>
                        <a:t>secuencia y causa / efecto.</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Describe cómo una serie de acontecimientos, ideas o conceptos, o pasos científicos están relacionados al explicar quién, qué, cuándo, dónde o cómo</a:t>
                      </a: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l" defTabSz="1018809" rtl="0" eaLnBrk="1" fontAlgn="auto" latinLnBrk="0" hangingPunct="1">
                        <a:lnSpc>
                          <a:spcPct val="115000"/>
                        </a:lnSpc>
                        <a:spcBef>
                          <a:spcPts val="0"/>
                        </a:spcBef>
                        <a:spcAft>
                          <a:spcPts val="1000"/>
                        </a:spcAft>
                        <a:buClrTx/>
                        <a:buSzTx/>
                        <a:buFontTx/>
                        <a:buNone/>
                        <a:tabLst/>
                        <a:defRPr/>
                      </a:pP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ES"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a:t>
                      </a:r>
                      <a:endParaRPr lang="es-419" sz="800"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Explica una causa y un efecto de un acontecimiento histórico. </a:t>
                      </a:r>
                      <a:br>
                        <a:rPr lang="es-CO" sz="800" b="1" i="0" dirty="0">
                          <a:effectLst/>
                          <a:latin typeface="Calibri" panose="020F0502020204030204" pitchFamily="34" charset="0"/>
                          <a:ea typeface="Calibri" panose="020F0502020204030204" pitchFamily="34" charset="0"/>
                          <a:cs typeface="Times New Roman" panose="02020603050405020304" pitchFamily="18" charset="0"/>
                        </a:rPr>
                      </a:br>
                      <a:r>
                        <a:rPr lang="es-CO" sz="800" b="1" i="0" dirty="0">
                          <a:effectLst/>
                          <a:latin typeface="Calibri" panose="020F0502020204030204" pitchFamily="34" charset="0"/>
                          <a:ea typeface="Calibri" panose="020F0502020204030204" pitchFamily="34" charset="0"/>
                          <a:cs typeface="Times New Roman" panose="02020603050405020304" pitchFamily="18" charset="0"/>
                        </a:rPr>
                        <a:t>Explica la secuencia de pasos en un procedimiento técnico. </a:t>
                      </a:r>
                      <a:br>
                        <a:rPr lang="es-CO" sz="800" b="1" i="0" dirty="0">
                          <a:effectLst/>
                          <a:latin typeface="Calibri" panose="020F0502020204030204" pitchFamily="34" charset="0"/>
                          <a:ea typeface="Calibri" panose="020F0502020204030204" pitchFamily="34" charset="0"/>
                          <a:cs typeface="Times New Roman" panose="02020603050405020304" pitchFamily="18" charset="0"/>
                        </a:rPr>
                      </a:br>
                      <a:r>
                        <a:rPr lang="es-CO" sz="800" b="1" i="0" dirty="0">
                          <a:effectLst/>
                          <a:latin typeface="Calibri" panose="020F0502020204030204" pitchFamily="34" charset="0"/>
                          <a:ea typeface="Calibri" panose="020F0502020204030204" pitchFamily="34" charset="0"/>
                          <a:cs typeface="Times New Roman" panose="02020603050405020304" pitchFamily="18" charset="0"/>
                        </a:rPr>
                        <a:t>Explica los elementos entre una serie de acontecimientos históricos. </a:t>
                      </a:r>
                      <a:br>
                        <a:rPr lang="es-CO" sz="800" b="1" i="0" dirty="0">
                          <a:effectLst/>
                          <a:latin typeface="Calibri" panose="020F0502020204030204" pitchFamily="34" charset="0"/>
                          <a:ea typeface="Calibri" panose="020F0502020204030204" pitchFamily="34" charset="0"/>
                          <a:cs typeface="Times New Roman" panose="02020603050405020304" pitchFamily="18" charset="0"/>
                        </a:rPr>
                      </a:br>
                      <a:r>
                        <a:rPr lang="es-CO" sz="800" b="1" i="0" dirty="0">
                          <a:effectLst/>
                          <a:latin typeface="Calibri" panose="020F0502020204030204" pitchFamily="34" charset="0"/>
                          <a:ea typeface="Calibri" panose="020F0502020204030204" pitchFamily="34" charset="0"/>
                          <a:cs typeface="Times New Roman" panose="02020603050405020304" pitchFamily="18" charset="0"/>
                        </a:rPr>
                        <a:t>Explica la influencia del tiempo y de la causa/efecto en ideas o conceptos científicos</a:t>
                      </a: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l" defTabSz="1018809" rtl="0" eaLnBrk="1" fontAlgn="auto" latinLnBrk="0" hangingPunct="1">
                        <a:lnSpc>
                          <a:spcPct val="115000"/>
                        </a:lnSpc>
                        <a:spcBef>
                          <a:spcPts val="0"/>
                        </a:spcBef>
                        <a:spcAft>
                          <a:spcPts val="1000"/>
                        </a:spcAft>
                        <a:buClrTx/>
                        <a:buSzTx/>
                        <a:buFontTx/>
                        <a:buNone/>
                        <a:tabLst/>
                        <a:defRPr/>
                      </a:pPr>
                      <a:r>
                        <a:rPr lang="es-ES" sz="800" b="1" i="0" dirty="0" smtClean="0">
                          <a:effectLst/>
                          <a:latin typeface="Calibri" panose="020F0502020204030204" pitchFamily="34" charset="0"/>
                          <a:ea typeface="Calibri" panose="020F0502020204030204" pitchFamily="34" charset="0"/>
                          <a:cs typeface="Times New Roman" panose="02020603050405020304" pitchFamily="18" charset="0"/>
                        </a:rPr>
                        <a:t>RESPUESTA CONSTRUIDA</a:t>
                      </a:r>
                      <a:endParaRPr lang="es-419" sz="800"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1000"/>
                        </a:spcAft>
                      </a:pPr>
                      <a:r>
                        <a:rPr lang="es-MX" sz="800" b="1" i="1" u="sng" dirty="0">
                          <a:effectLst/>
                          <a:latin typeface="Calibri" panose="020F0502020204030204" pitchFamily="34" charset="0"/>
                          <a:ea typeface="Calibri" panose="020F0502020204030204" pitchFamily="34" charset="0"/>
                          <a:cs typeface="Times New Roman" panose="02020603050405020304" pitchFamily="18" charset="0"/>
                        </a:rPr>
                        <a:t>RI3.3</a:t>
                      </a:r>
                      <a:r>
                        <a:rPr lang="es-MX" sz="800" i="1" dirty="0">
                          <a:effectLst/>
                          <a:latin typeface="Calibri" panose="020F0502020204030204" pitchFamily="34" charset="0"/>
                          <a:ea typeface="Calibri" panose="020F0502020204030204" pitchFamily="34" charset="0"/>
                          <a:cs typeface="Times New Roman" panose="02020603050405020304" pitchFamily="18" charset="0"/>
                        </a:rPr>
                        <a:t>  </a:t>
                      </a:r>
                      <a:r>
                        <a:rPr lang="es-MX" sz="800" i="1" dirty="0">
                          <a:solidFill>
                            <a:srgbClr val="000000"/>
                          </a:solidFill>
                          <a:effectLst/>
                          <a:latin typeface="Calibri" panose="020F0502020204030204" pitchFamily="34" charset="0"/>
                          <a:ea typeface="Calibri" panose="020F0502020204030204" pitchFamily="34" charset="0"/>
                          <a:cs typeface="Folio Light"/>
                        </a:rPr>
                        <a:t> Describen la relación entre una serie de acontecimientos históricos, ideas o conceptos científicos, o pasos de los procedimientos técnicos en un texto, usando un lenguaje que se refiera al tiempo, secuencia y causa/efecto.</a:t>
                      </a:r>
                      <a:endParaRPr lang="es-419"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8" name="Rectangle 7"/>
          <p:cNvSpPr/>
          <p:nvPr/>
        </p:nvSpPr>
        <p:spPr>
          <a:xfrm>
            <a:off x="381000" y="228600"/>
            <a:ext cx="7124700" cy="1143760"/>
          </a:xfrm>
          <a:prstGeom prst="rect">
            <a:avLst/>
          </a:prstGeom>
        </p:spPr>
        <p:txBody>
          <a:bodyPr wrap="square" lIns="96378" tIns="48189" rIns="96378" bIns="48189">
            <a:spAutoFit/>
          </a:bodyPr>
          <a:lstStyle/>
          <a:p>
            <a:r>
              <a:rPr lang="es-419" sz="1700" b="1" dirty="0"/>
              <a:t>Trimestre uno: </a:t>
            </a:r>
            <a:r>
              <a:rPr lang="es-419" sz="1700" dirty="0"/>
              <a:t>Progresión de aprendizaje de </a:t>
            </a:r>
            <a:r>
              <a:rPr lang="es-419" sz="1700" b="1" u="sng" dirty="0"/>
              <a:t>Lectura de Texto Informativo  </a:t>
            </a:r>
          </a:p>
          <a:p>
            <a:r>
              <a:rPr lang="es-419" sz="1700" dirty="0"/>
              <a:t>En esta pre-evaluación se evalúan las casillas indicadas y resaltadas </a:t>
            </a:r>
            <a:r>
              <a:rPr lang="es-419" sz="1700" b="1" dirty="0"/>
              <a:t>antes del estándar</a:t>
            </a:r>
            <a:r>
              <a:rPr lang="es-419" sz="1700" dirty="0"/>
              <a:t>. El estándar como tal se evalúa en el CFA (</a:t>
            </a:r>
            <a:r>
              <a:rPr lang="es-419" sz="1700" i="1" dirty="0"/>
              <a:t>Common Formative </a:t>
            </a:r>
            <a:r>
              <a:rPr lang="es-419" sz="1700" i="1" dirty="0" smtClean="0"/>
              <a:t>Assessment</a:t>
            </a:r>
            <a:r>
              <a:rPr lang="es-419" sz="1700" dirty="0" smtClean="0"/>
              <a:t>) al </a:t>
            </a:r>
            <a:r>
              <a:rPr lang="es-419" sz="1700" dirty="0"/>
              <a:t>final de cada trimestre.</a:t>
            </a:r>
          </a:p>
        </p:txBody>
      </p:sp>
      <p:sp>
        <p:nvSpPr>
          <p:cNvPr id="10" name="Rectangle 9"/>
          <p:cNvSpPr/>
          <p:nvPr/>
        </p:nvSpPr>
        <p:spPr>
          <a:xfrm>
            <a:off x="2819400" y="2819400"/>
            <a:ext cx="890588" cy="15965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spcCol="0" rtlCol="0" anchor="ctr"/>
          <a:lstStyle/>
          <a:p>
            <a:pPr algn="ctr"/>
            <a:endParaRPr lang="en-US" dirty="0"/>
          </a:p>
        </p:txBody>
      </p:sp>
    </p:spTree>
    <p:extLst>
      <p:ext uri="{BB962C8B-B14F-4D97-AF65-F5344CB8AC3E}">
        <p14:creationId xmlns:p14="http://schemas.microsoft.com/office/powerpoint/2010/main" val="4203652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a:spLocks noGrp="1"/>
          </p:cNvSpPr>
          <p:nvPr>
            <p:ph type="sldNum" sz="quarter" idx="4294967295"/>
          </p:nvPr>
        </p:nvSpPr>
        <p:spPr>
          <a:xfrm>
            <a:off x="6557963" y="9372466"/>
            <a:ext cx="842011" cy="300837"/>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1400">
                <a:solidFill>
                  <a:srgbClr val="888888"/>
                </a:solidFill>
              </a:rPr>
              <a:pPr lvl="0">
                <a:defRPr sz="1800">
                  <a:solidFill>
                    <a:srgbClr val="000000"/>
                  </a:solidFill>
                </a:defRPr>
              </a:pPr>
              <a:t>9</a:t>
            </a:fld>
            <a:endParaRPr sz="1400" dirty="0">
              <a:solidFill>
                <a:srgbClr val="888888"/>
              </a:solidFill>
            </a:endParaRPr>
          </a:p>
        </p:txBody>
      </p:sp>
      <p:graphicFrame>
        <p:nvGraphicFramePr>
          <p:cNvPr id="143" name="Table 143"/>
          <p:cNvGraphicFramePr/>
          <p:nvPr>
            <p:extLst>
              <p:ext uri="{D42A27DB-BD31-4B8C-83A1-F6EECF244321}">
                <p14:modId xmlns:p14="http://schemas.microsoft.com/office/powerpoint/2010/main" val="3822888823"/>
              </p:ext>
            </p:extLst>
          </p:nvPr>
        </p:nvGraphicFramePr>
        <p:xfrm>
          <a:off x="609601" y="1295400"/>
          <a:ext cx="6234781" cy="5389753"/>
        </p:xfrm>
        <a:graphic>
          <a:graphicData uri="http://schemas.openxmlformats.org/drawingml/2006/table">
            <a:tbl>
              <a:tblPr firstRow="1"/>
              <a:tblGrid>
                <a:gridCol w="790973"/>
                <a:gridCol w="5443808"/>
              </a:tblGrid>
              <a:tr h="257708">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000" b="0" i="1" noProof="0" dirty="0" smtClean="0">
                          <a:effectLst/>
                        </a:rPr>
                        <a:t>Una nota sobre las respuestas construidas:  Las respuestas construidas no están escritas “en piedra.” No hay una manera perfecta en la que el estudiante debe responder. Busque el intención general de la pregunta y  la respuesta del estudiante y siga la rúbrica a continuación tanto como sea posible. Utilice su mejor juicio. A diferencia de las preguntas de  DOK-1 donde  hay una respuesta correcta o incorrecta,  las respuesta construida son más difíciles de evaluar. La coherencia global de la intención del estudiante, basada en la mayor parte de sus respuestas, puede servirle de guía. </a:t>
                      </a:r>
                    </a:p>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i="1" baseline="0" dirty="0" smtClean="0">
                        <a:effectLst/>
                      </a:endParaRPr>
                    </a:p>
                  </a:txBody>
                  <a:tcPr marL="9241" marR="9241" marT="9111" marB="911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solidFill>
                      <a:srgbClr val="FFFFFF"/>
                    </a:solidFill>
                  </a:tcPr>
                </a:tc>
                <a:tc hMerge="1">
                  <a:txBody>
                    <a:bodyPr/>
                    <a:lstStyle/>
                    <a:p>
                      <a:endParaRPr lang="en-US"/>
                    </a:p>
                  </a:txBody>
                  <a:tcPr/>
                </a:tc>
              </a:tr>
              <a:tr h="257708">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419" sz="1400" b="1" noProof="0" dirty="0" smtClean="0">
                          <a:effectLst/>
                        </a:rPr>
                        <a:t>Pre-evaluación Trimestre 1: Clave para la Respuesta construida</a:t>
                      </a:r>
                    </a:p>
                  </a:txBody>
                  <a:tcPr marL="9241" marR="9241" marT="9111" marB="9111"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57708">
                <a:tc gridSpan="2">
                  <a:txBody>
                    <a:bodyPr/>
                    <a:lstStyle/>
                    <a:p>
                      <a:pPr lvl="0" algn="ctr">
                        <a:defRPr sz="1800" b="0" i="0"/>
                      </a:pPr>
                      <a:r>
                        <a:rPr lang="es-ES_tradnl" sz="1400" b="1" dirty="0" smtClean="0">
                          <a:latin typeface="+mn-lt"/>
                        </a:rPr>
                        <a:t>Estándar </a:t>
                      </a:r>
                      <a:r>
                        <a:rPr lang="es-ES_tradnl" sz="1400" b="1" dirty="0" smtClean="0"/>
                        <a:t>RL.3.2:  Rúbrica de 2 puntos: Respuesta Construida – Lectura corta </a:t>
                      </a:r>
                    </a:p>
                  </a:txBody>
                  <a:tcPr marL="9241" marR="9241" marT="9111" marB="9111"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solidFill>
                      <a:srgbClr val="FFFFFF"/>
                    </a:solidFill>
                  </a:tcPr>
                </a:tc>
                <a:tc hMerge="1">
                  <a:txBody>
                    <a:bodyPr/>
                    <a:lstStyle/>
                    <a:p>
                      <a:endParaRPr lang="en-US"/>
                    </a:p>
                  </a:txBody>
                  <a:tcPr/>
                </a:tc>
              </a:tr>
              <a:tr h="551384">
                <a:tc gridSpan="2">
                  <a:txBody>
                    <a:bodyPr/>
                    <a:lstStyle/>
                    <a:p>
                      <a:pPr marL="1201738" marR="0" lvl="0" indent="-1201738" algn="ctr" defTabSz="1030288" rtl="0" eaLnBrk="1" fontAlgn="auto" latinLnBrk="0" hangingPunct="1">
                        <a:lnSpc>
                          <a:spcPct val="100000"/>
                        </a:lnSpc>
                        <a:spcBef>
                          <a:spcPts val="0"/>
                        </a:spcBef>
                        <a:spcAft>
                          <a:spcPts val="0"/>
                        </a:spcAft>
                        <a:buClrTx/>
                        <a:buSzTx/>
                        <a:buFontTx/>
                        <a:buNone/>
                        <a:tabLst>
                          <a:tab pos="1201738" algn="l"/>
                        </a:tabLst>
                        <a:defRPr sz="1800" b="0" i="0"/>
                      </a:pPr>
                      <a:r>
                        <a:rPr lang="es-ES_tradnl" sz="1600" b="1" noProof="0" dirty="0" smtClean="0"/>
                        <a:t>Pregunta #7: </a:t>
                      </a:r>
                      <a:r>
                        <a:rPr lang="es-419" sz="1600" b="1" i="0" noProof="0" dirty="0" smtClean="0"/>
                        <a:t>¿Por qué la mosca no se sentía especial? Utiliza detalles del cuento que apoyen tu respuesta.</a:t>
                      </a:r>
                      <a:endParaRPr lang="es-ES_tradnl" sz="1600" b="1" i="0" noProof="0" dirty="0"/>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hMerge="1">
                  <a:txBody>
                    <a:bodyPr/>
                    <a:lstStyle/>
                    <a:p>
                      <a:endParaRPr lang="en-US"/>
                    </a:p>
                  </a:txBody>
                  <a:tcPr/>
                </a:tc>
              </a:tr>
              <a:tr h="1415425">
                <a:tc gridSpan="2">
                  <a:txBody>
                    <a:bodyPr/>
                    <a:lstStyle/>
                    <a:p>
                      <a:pPr marL="60325" marR="0" lvl="0" indent="0" algn="l" defTabSz="1018809" rtl="0" eaLnBrk="1" fontAlgn="auto" latinLnBrk="0" hangingPunct="1">
                        <a:lnSpc>
                          <a:spcPct val="100000"/>
                        </a:lnSpc>
                        <a:spcBef>
                          <a:spcPts val="0"/>
                        </a:spcBef>
                        <a:spcAft>
                          <a:spcPts val="0"/>
                        </a:spcAft>
                        <a:buClrTx/>
                        <a:buSzTx/>
                        <a:buFontTx/>
                        <a:buNone/>
                        <a:tabLst/>
                        <a:defRPr sz="1800" b="0" i="0"/>
                      </a:pPr>
                      <a:r>
                        <a:rPr lang="es-ES_tradnl" sz="1000" u="sng" kern="1200" noProof="0" dirty="0" smtClean="0">
                          <a:solidFill>
                            <a:srgbClr val="000000"/>
                          </a:solidFill>
                          <a:effectLst/>
                          <a:latin typeface="+mn-lt"/>
                          <a:ea typeface="Times New Roman"/>
                          <a:cs typeface="Arial"/>
                        </a:rPr>
                        <a:t>Lenguaje del maestro</a:t>
                      </a:r>
                      <a:r>
                        <a:rPr lang="es-ES_tradnl" sz="1000" u="sng" kern="1200" baseline="0" noProof="0" dirty="0" smtClean="0">
                          <a:solidFill>
                            <a:srgbClr val="000000"/>
                          </a:solidFill>
                          <a:effectLst/>
                          <a:latin typeface="+mn-lt"/>
                          <a:ea typeface="Times New Roman"/>
                          <a:cs typeface="Arial"/>
                        </a:rPr>
                        <a:t> y n</a:t>
                      </a:r>
                      <a:r>
                        <a:rPr lang="es-ES_tradnl" sz="1000" u="sng" kern="1200" noProof="0" dirty="0" smtClean="0">
                          <a:solidFill>
                            <a:srgbClr val="000000"/>
                          </a:solidFill>
                          <a:effectLst/>
                          <a:latin typeface="+mn-lt"/>
                          <a:ea typeface="Times New Roman"/>
                          <a:cs typeface="Arial"/>
                        </a:rPr>
                        <a:t>otas para</a:t>
                      </a:r>
                      <a:r>
                        <a:rPr lang="es-ES_tradnl" sz="1000" u="sng" kern="1200" baseline="0" noProof="0" dirty="0" smtClean="0">
                          <a:solidFill>
                            <a:srgbClr val="000000"/>
                          </a:solidFill>
                          <a:effectLst/>
                          <a:latin typeface="+mn-lt"/>
                          <a:ea typeface="Times New Roman"/>
                          <a:cs typeface="Arial"/>
                        </a:rPr>
                        <a:t> calificar</a:t>
                      </a:r>
                      <a:r>
                        <a:rPr lang="es-ES_tradnl" sz="1000" u="none" kern="1200" baseline="0" noProof="0" dirty="0" smtClean="0">
                          <a:solidFill>
                            <a:srgbClr val="000000"/>
                          </a:solidFill>
                          <a:effectLst/>
                          <a:latin typeface="+mn-lt"/>
                          <a:ea typeface="Times New Roman"/>
                          <a:cs typeface="Arial"/>
                        </a:rPr>
                        <a:t>:</a:t>
                      </a:r>
                      <a:endParaRPr lang="es-ES_tradnl" sz="1000" u="none" kern="1200" noProof="0" dirty="0" smtClean="0">
                        <a:solidFill>
                          <a:srgbClr val="000000"/>
                        </a:solidFill>
                        <a:effectLst/>
                        <a:latin typeface="+mn-lt"/>
                        <a:ea typeface="Times New Roman"/>
                        <a:cs typeface="Arial"/>
                      </a:endParaRPr>
                    </a:p>
                    <a:p>
                      <a:pPr marL="60325" lvl="0" indent="0" algn="l">
                        <a:defRPr sz="1800" b="0" i="0"/>
                      </a:pPr>
                      <a:r>
                        <a:rPr lang="es-ES_tradnl" sz="1000" b="1" u="sng" noProof="0" dirty="0" smtClean="0">
                          <a:solidFill>
                            <a:schemeClr val="tx1"/>
                          </a:solidFill>
                        </a:rPr>
                        <a:t>Suficiente evidencia </a:t>
                      </a:r>
                      <a:r>
                        <a:rPr lang="es-ES_tradnl" sz="1000" dirty="0" smtClean="0">
                          <a:uFill>
                            <a:solidFill/>
                          </a:uFill>
                        </a:rPr>
                        <a:t>podría incluir (1) </a:t>
                      </a:r>
                      <a:r>
                        <a:rPr lang="es-ES_tradnl" sz="1000" i="0" dirty="0" smtClean="0"/>
                        <a:t>La mosca no se sentía especial</a:t>
                      </a:r>
                      <a:r>
                        <a:rPr lang="es-ES_tradnl" sz="1000" dirty="0" smtClean="0">
                          <a:uFill>
                            <a:solidFill/>
                          </a:uFill>
                        </a:rPr>
                        <a:t>, </a:t>
                      </a:r>
                      <a:r>
                        <a:rPr lang="es-ES_tradnl" sz="1000" i="0" baseline="0" dirty="0" smtClean="0"/>
                        <a:t>era igual que todas las moscas</a:t>
                      </a:r>
                      <a:r>
                        <a:rPr lang="es-ES_tradnl" sz="1000" dirty="0" smtClean="0">
                          <a:uFill>
                            <a:solidFill/>
                          </a:uFill>
                        </a:rPr>
                        <a:t>, (2) La polilla</a:t>
                      </a:r>
                      <a:r>
                        <a:rPr lang="es-ES_tradnl" sz="1000" baseline="0" dirty="0" smtClean="0">
                          <a:uFill>
                            <a:solidFill/>
                          </a:uFill>
                        </a:rPr>
                        <a:t> y el ratón ni siquiera prestaron atención a la mosca, </a:t>
                      </a:r>
                      <a:r>
                        <a:rPr lang="es-ES_tradnl" sz="1000" dirty="0" smtClean="0">
                          <a:uFill>
                            <a:solidFill/>
                          </a:uFill>
                        </a:rPr>
                        <a:t>y (3) La mosca no tenía nada especial que pudiera</a:t>
                      </a:r>
                      <a:r>
                        <a:rPr lang="es-ES_tradnl" sz="1000" baseline="0" dirty="0" smtClean="0">
                          <a:uFill>
                            <a:solidFill/>
                          </a:uFill>
                        </a:rPr>
                        <a:t> </a:t>
                      </a:r>
                      <a:r>
                        <a:rPr lang="es-ES_tradnl" sz="1000" dirty="0" smtClean="0">
                          <a:uFill>
                            <a:solidFill/>
                          </a:uFill>
                        </a:rPr>
                        <a:t>hacer como los otros animales.</a:t>
                      </a:r>
                      <a:endParaRPr lang="es-ES_tradnl" sz="1000" dirty="0" smtClean="0"/>
                    </a:p>
                    <a:p>
                      <a:pPr marL="60325" lvl="0" indent="0" algn="l">
                        <a:defRPr sz="1800" b="0" i="0"/>
                      </a:pPr>
                      <a:r>
                        <a:rPr lang="es-ES_tradnl" sz="1000" b="1" u="sng" noProof="0" dirty="0" smtClean="0">
                          <a:solidFill>
                            <a:schemeClr val="tx1"/>
                          </a:solidFill>
                        </a:rPr>
                        <a:t>Las identificaciones específicas </a:t>
                      </a:r>
                      <a:r>
                        <a:rPr lang="es-ES_tradnl" sz="1000" dirty="0" smtClean="0">
                          <a:uFill>
                            <a:solidFill/>
                          </a:uFill>
                        </a:rPr>
                        <a:t>del texto podrían incluir: (1) </a:t>
                      </a:r>
                      <a:r>
                        <a:rPr lang="es-ES_tradnl" sz="1000" i="0" dirty="0" smtClean="0">
                          <a:uFillTx/>
                        </a:rPr>
                        <a:t>la</a:t>
                      </a:r>
                      <a:r>
                        <a:rPr lang="es-ES_tradnl" sz="1000" i="0" baseline="0" dirty="0" smtClean="0">
                          <a:uFillTx/>
                        </a:rPr>
                        <a:t> mosca n</a:t>
                      </a:r>
                      <a:r>
                        <a:rPr lang="es-ES_tradnl" sz="1000" i="0" dirty="0" smtClean="0"/>
                        <a:t>o era grande y</a:t>
                      </a:r>
                      <a:r>
                        <a:rPr lang="es-ES_tradnl" sz="1000" i="0" baseline="0" dirty="0" smtClean="0"/>
                        <a:t> no </a:t>
                      </a:r>
                      <a:r>
                        <a:rPr lang="es-ES_tradnl" sz="1000" i="0" dirty="0" smtClean="0"/>
                        <a:t>podía zumbar como la abeja,</a:t>
                      </a:r>
                      <a:r>
                        <a:rPr lang="es-ES_tradnl" sz="1000" dirty="0" smtClean="0">
                          <a:uFill>
                            <a:solidFill/>
                          </a:uFill>
                        </a:rPr>
                        <a:t> y (2) la mosca no era colorida y</a:t>
                      </a:r>
                      <a:r>
                        <a:rPr lang="es-ES_tradnl" sz="1000" baseline="0" dirty="0" smtClean="0">
                          <a:uFill>
                            <a:solidFill/>
                          </a:uFill>
                        </a:rPr>
                        <a:t> no</a:t>
                      </a:r>
                      <a:r>
                        <a:rPr lang="es-ES_tradnl" sz="1000" dirty="0" smtClean="0">
                          <a:uFill>
                            <a:solidFill/>
                          </a:uFill>
                        </a:rPr>
                        <a:t> tenía alas grandes como la mariposa.</a:t>
                      </a:r>
                      <a:endParaRPr lang="es-ES_tradnl" sz="1000" b="1" dirty="0" smtClean="0">
                        <a:latin typeface="+mn-lt"/>
                      </a:endParaRPr>
                    </a:p>
                    <a:p>
                      <a:pPr marL="60325" lvl="0" indent="0" algn="l">
                        <a:defRPr sz="1800" b="0" i="0"/>
                      </a:pPr>
                      <a:r>
                        <a:rPr lang="es-ES_tradnl" sz="1000" b="1" u="sng" noProof="0" dirty="0" smtClean="0">
                          <a:solidFill>
                            <a:schemeClr val="tx1"/>
                          </a:solidFill>
                        </a:rPr>
                        <a:t>Pleno apoyo</a:t>
                      </a:r>
                      <a:r>
                        <a:rPr lang="es-ES_tradnl" sz="1000" b="1" u="sng" baseline="0" noProof="0" dirty="0" smtClean="0">
                          <a:solidFill>
                            <a:schemeClr val="tx1"/>
                          </a:solidFill>
                        </a:rPr>
                        <a:t> </a:t>
                      </a:r>
                      <a:r>
                        <a:rPr lang="es-ES_tradnl" sz="1000" dirty="0" smtClean="0">
                          <a:uFill>
                            <a:solidFill/>
                          </a:uFill>
                        </a:rPr>
                        <a:t>del texto incluye otros detalles</a:t>
                      </a:r>
                      <a:r>
                        <a:rPr lang="es-ES_tradnl" sz="1000" baseline="0" dirty="0" smtClean="0">
                          <a:uFill>
                            <a:solidFill/>
                          </a:uFill>
                        </a:rPr>
                        <a:t> o ejemplos relevantes del texto que apoyan las razones, tales como </a:t>
                      </a:r>
                      <a:r>
                        <a:rPr lang="es-ES_tradnl" sz="1000" dirty="0" smtClean="0">
                          <a:uFill>
                            <a:solidFill/>
                          </a:uFill>
                        </a:rPr>
                        <a:t>(1) la polilla y el ratón no notaron a la mosca durante la noche porque</a:t>
                      </a:r>
                      <a:r>
                        <a:rPr lang="es-ES_tradnl" sz="1000" baseline="0" dirty="0" smtClean="0">
                          <a:uFill>
                            <a:solidFill/>
                          </a:uFill>
                        </a:rPr>
                        <a:t> la mosca era pequeña y estaba muy oscuro, </a:t>
                      </a:r>
                      <a:r>
                        <a:rPr lang="es-ES_tradnl" sz="1000" dirty="0" smtClean="0">
                          <a:uFill>
                            <a:solidFill/>
                          </a:uFill>
                        </a:rPr>
                        <a:t>(2) la mosca quería brillar como las estrellas.</a:t>
                      </a:r>
                      <a:endParaRPr lang="es-ES_tradnl" sz="1000" dirty="0">
                        <a:uFill>
                          <a:solidFill/>
                        </a:uFill>
                      </a:endParaRP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hMerge="1">
                  <a:txBody>
                    <a:bodyPr/>
                    <a:lstStyle/>
                    <a:p>
                      <a:endParaRPr lang="en-US"/>
                    </a:p>
                  </a:txBody>
                  <a:tcPr/>
                </a:tc>
              </a:tr>
              <a:tr h="685800">
                <a:tc>
                  <a:txBody>
                    <a:bodyPr/>
                    <a:lstStyle/>
                    <a:p>
                      <a:pPr lvl="0" algn="ctr">
                        <a:defRPr sz="1800" b="0" i="0"/>
                      </a:pPr>
                      <a:r>
                        <a:rPr sz="2000" b="1" dirty="0"/>
                        <a:t>2</a:t>
                      </a:r>
                    </a:p>
                  </a:txBody>
                  <a:tcPr marL="9241"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defTabSz="914400">
                        <a:defRPr sz="1800" b="0" i="0"/>
                      </a:pPr>
                      <a:r>
                        <a:rPr lang="es-419" sz="1000" i="1" noProof="0" dirty="0" smtClean="0">
                          <a:solidFill>
                            <a:schemeClr val="tx1"/>
                          </a:solidFill>
                        </a:rPr>
                        <a:t>El estudiante da una respuesta competente, proporcionando evidencia de </a:t>
                      </a:r>
                      <a:r>
                        <a:rPr lang="es-ES_tradnl" sz="1000" i="1" dirty="0" smtClean="0"/>
                        <a:t>que la mosca no se sentía especial, y utiliza ejemplos específicos</a:t>
                      </a:r>
                      <a:r>
                        <a:rPr lang="es-ES_tradnl" sz="1000" i="1" baseline="0" dirty="0" smtClean="0"/>
                        <a:t> del texto, así como </a:t>
                      </a:r>
                      <a:r>
                        <a:rPr lang="es-ES_tradnl" sz="1000" i="1" dirty="0" smtClean="0"/>
                        <a:t>detalles sobre (que apoyan) cada ejemplo.</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ES_tradnl" sz="1100" i="0" dirty="0" smtClean="0"/>
                        <a:t>La mosca no se sentía especial</a:t>
                      </a:r>
                      <a:r>
                        <a:rPr lang="es-ES_tradnl" sz="1100" i="0" baseline="0" dirty="0" smtClean="0"/>
                        <a:t> porque era igual que todas las moscas</a:t>
                      </a:r>
                      <a:r>
                        <a:rPr lang="es-ES_tradnl" sz="1100" i="0" dirty="0" smtClean="0"/>
                        <a:t>. No era grande y</a:t>
                      </a:r>
                      <a:r>
                        <a:rPr lang="es-ES_tradnl" sz="1100" i="0" baseline="0" dirty="0" smtClean="0"/>
                        <a:t> no</a:t>
                      </a:r>
                      <a:r>
                        <a:rPr lang="es-ES_tradnl" sz="1100" i="0" dirty="0" smtClean="0"/>
                        <a:t> podía zumbar como la abeja. No tenía alas grandes y coloridas</a:t>
                      </a:r>
                      <a:r>
                        <a:rPr lang="es-ES_tradnl" sz="1100" i="0" baseline="0" dirty="0" smtClean="0"/>
                        <a:t> como la mariposa y no brillaba como </a:t>
                      </a:r>
                      <a:r>
                        <a:rPr lang="es-ES_tradnl" sz="1100" b="0" i="0" kern="1200" dirty="0" smtClean="0">
                          <a:solidFill>
                            <a:schemeClr val="tx1"/>
                          </a:solidFill>
                          <a:latin typeface="+mn-lt"/>
                          <a:ea typeface="+mn-ea"/>
                          <a:cs typeface="+mn-cs"/>
                        </a:rPr>
                        <a:t>las estrellas. </a:t>
                      </a:r>
                      <a:r>
                        <a:rPr lang="es-ES" sz="1100" b="0" i="0" kern="1200" dirty="0" smtClean="0">
                          <a:solidFill>
                            <a:schemeClr val="tx1"/>
                          </a:solidFill>
                          <a:latin typeface="+mn-lt"/>
                          <a:ea typeface="+mn-ea"/>
                          <a:cs typeface="+mn-cs"/>
                        </a:rPr>
                        <a:t>No fue notado por la polilla y el ratón.  </a:t>
                      </a:r>
                      <a:endParaRPr lang="en-US" sz="1100" b="0" i="0" kern="1200" dirty="0" smtClean="0">
                        <a:solidFill>
                          <a:schemeClr val="tx1"/>
                        </a:solidFill>
                        <a:latin typeface="+mn-lt"/>
                        <a:ea typeface="+mn-ea"/>
                        <a:cs typeface="+mn-cs"/>
                      </a:endParaRP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533400">
                <a:tc>
                  <a:txBody>
                    <a:bodyPr/>
                    <a:lstStyle/>
                    <a:p>
                      <a:pPr lvl="0" algn="ctr">
                        <a:defRPr sz="1800" b="0" i="0"/>
                      </a:pPr>
                      <a:r>
                        <a:rPr sz="2000" b="1" dirty="0"/>
                        <a:t>1</a:t>
                      </a:r>
                    </a:p>
                  </a:txBody>
                  <a:tcPr marL="9241"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defTabSz="914400">
                        <a:defRPr sz="1800" b="0" i="0"/>
                      </a:pPr>
                      <a:r>
                        <a:rPr lang="es-ES_tradnl" sz="1000" i="1" noProof="0" dirty="0" smtClean="0">
                          <a:solidFill>
                            <a:schemeClr val="tx1"/>
                          </a:solidFill>
                        </a:rPr>
                        <a:t>El estudiante</a:t>
                      </a:r>
                      <a:r>
                        <a:rPr lang="es-ES_tradnl" sz="1000" i="1" baseline="0" noProof="0" dirty="0" smtClean="0">
                          <a:solidFill>
                            <a:schemeClr val="tx1"/>
                          </a:solidFill>
                        </a:rPr>
                        <a:t> da una respuesta parcial </a:t>
                      </a:r>
                      <a:r>
                        <a:rPr lang="es-ES" sz="1000" i="1" noProof="0" dirty="0" smtClean="0"/>
                        <a:t>proporcionando </a:t>
                      </a:r>
                      <a:r>
                        <a:rPr lang="es-ES" sz="1000" i="1" u="sng" noProof="0" dirty="0" smtClean="0"/>
                        <a:t>alguna</a:t>
                      </a:r>
                      <a:r>
                        <a:rPr lang="es-ES" sz="1000" i="1" noProof="0" dirty="0" smtClean="0"/>
                        <a:t> evidencia de </a:t>
                      </a:r>
                      <a:r>
                        <a:rPr lang="es-ES_tradnl" sz="1000" i="1" dirty="0" smtClean="0"/>
                        <a:t>que la mosca no se sentía especial, pero</a:t>
                      </a:r>
                      <a:r>
                        <a:rPr lang="es-ES_tradnl" sz="1000" i="1" baseline="0" dirty="0" smtClean="0"/>
                        <a:t> pocos detalles para apoyar la respuesta.</a:t>
                      </a:r>
                      <a:endParaRPr lang="es-ES_tradnl" sz="1000" i="1" dirty="0" smtClean="0"/>
                    </a:p>
                    <a:p>
                      <a:pPr lvl="0" algn="l" defTabSz="914400">
                        <a:defRPr sz="1800" b="0" i="0"/>
                      </a:pPr>
                      <a:r>
                        <a:rPr lang="es-ES_tradnl" sz="1100" i="0" dirty="0" smtClean="0"/>
                        <a:t>La mosca no se sentía especial</a:t>
                      </a:r>
                      <a:r>
                        <a:rPr lang="es-ES_tradnl" sz="1100" i="0" baseline="0" dirty="0" smtClean="0"/>
                        <a:t> porque era igual que todas las moscas</a:t>
                      </a:r>
                      <a:r>
                        <a:rPr lang="es-ES_tradnl" sz="1100" i="0" dirty="0" smtClean="0"/>
                        <a:t>. </a:t>
                      </a:r>
                      <a:r>
                        <a:rPr lang="es-ES_tradnl" sz="1100" i="0" baseline="0" dirty="0" smtClean="0"/>
                        <a:t> Ella r</a:t>
                      </a:r>
                      <a:r>
                        <a:rPr lang="es-ES_tradnl" sz="1100" i="0" baseline="0" dirty="0" smtClean="0">
                          <a:solidFill>
                            <a:srgbClr val="000000"/>
                          </a:solidFill>
                        </a:rPr>
                        <a:t>ealmente quería sentirse especial.</a:t>
                      </a:r>
                      <a:endParaRPr lang="es-ES_tradnl" sz="1100" i="0" dirty="0">
                        <a:solidFill>
                          <a:srgbClr val="000000"/>
                        </a:solidFill>
                      </a:endParaRP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457200">
                <a:tc>
                  <a:txBody>
                    <a:bodyPr/>
                    <a:lstStyle/>
                    <a:p>
                      <a:pPr lvl="0" algn="ctr">
                        <a:defRPr sz="1800" b="0" i="0"/>
                      </a:pPr>
                      <a:r>
                        <a:rPr sz="2000" b="1" dirty="0"/>
                        <a:t>0</a:t>
                      </a:r>
                    </a:p>
                  </a:txBody>
                  <a:tcPr marL="9241"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defTabSz="914400">
                        <a:defRPr sz="1800" b="0" i="0"/>
                      </a:pPr>
                      <a:r>
                        <a:rPr lang="es-ES_tradnl" sz="1000" i="1" noProof="0" dirty="0" smtClean="0">
                          <a:solidFill>
                            <a:schemeClr val="tx1"/>
                          </a:solidFill>
                        </a:rPr>
                        <a:t>El estudiante no proporciona ninguna evidencia de </a:t>
                      </a:r>
                      <a:r>
                        <a:rPr lang="es-ES_tradnl" sz="1000" i="1" dirty="0" smtClean="0"/>
                        <a:t>que la mosca no se sentía especial, ni </a:t>
                      </a:r>
                      <a:r>
                        <a:rPr lang="es-ES_tradnl" sz="1000" i="1" noProof="0" dirty="0" smtClean="0">
                          <a:solidFill>
                            <a:srgbClr val="000000"/>
                          </a:solidFill>
                        </a:rPr>
                        <a:t>información o ejemplos relevante</a:t>
                      </a:r>
                      <a:r>
                        <a:rPr lang="es-ES_tradnl" sz="1000" i="1" dirty="0" err="1" smtClean="0">
                          <a:solidFill>
                            <a:srgbClr val="000000"/>
                          </a:solidFill>
                          <a:latin typeface="+mn-lt"/>
                        </a:rPr>
                        <a:t>s</a:t>
                      </a:r>
                      <a:r>
                        <a:rPr lang="es-ES_tradnl" sz="1000" i="1" dirty="0" smtClean="0">
                          <a:solidFill>
                            <a:srgbClr val="000000"/>
                          </a:solidFill>
                          <a:latin typeface="+mn-lt"/>
                        </a:rPr>
                        <a:t> del texto.</a:t>
                      </a:r>
                      <a:endParaRPr lang="es-ES_tradnl" sz="1000" i="1" dirty="0" smtClean="0">
                        <a:solidFill>
                          <a:srgbClr val="000000"/>
                        </a:solidFill>
                      </a:endParaRPr>
                    </a:p>
                    <a:p>
                      <a:pPr lvl="0" algn="l">
                        <a:defRPr sz="1800" b="0" i="0"/>
                      </a:pPr>
                      <a:r>
                        <a:rPr lang="es-ES_tradnl" sz="1100" i="0" dirty="0" smtClean="0"/>
                        <a:t>La mosca estaba</a:t>
                      </a:r>
                      <a:r>
                        <a:rPr lang="es-ES_tradnl" sz="1100" i="0" baseline="0" dirty="0" smtClean="0"/>
                        <a:t> triste porque no se sentía especial</a:t>
                      </a:r>
                      <a:r>
                        <a:rPr lang="es-ES_tradnl" sz="1100" i="0" dirty="0" smtClean="0"/>
                        <a:t>. </a:t>
                      </a:r>
                      <a:endParaRPr lang="es-ES_tradnl" sz="1100" i="0" dirty="0"/>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bl>
          </a:graphicData>
        </a:graphic>
      </p:graphicFrame>
      <p:graphicFrame>
        <p:nvGraphicFramePr>
          <p:cNvPr id="6" name="Table 138"/>
          <p:cNvGraphicFramePr/>
          <p:nvPr>
            <p:extLst>
              <p:ext uri="{D42A27DB-BD31-4B8C-83A1-F6EECF244321}">
                <p14:modId xmlns:p14="http://schemas.microsoft.com/office/powerpoint/2010/main" val="2595982882"/>
              </p:ext>
            </p:extLst>
          </p:nvPr>
        </p:nvGraphicFramePr>
        <p:xfrm>
          <a:off x="5105400" y="7315200"/>
          <a:ext cx="1981200" cy="867547"/>
        </p:xfrm>
        <a:graphic>
          <a:graphicData uri="http://schemas.openxmlformats.org/drawingml/2006/table">
            <a:tbl>
              <a:tblPr firstRow="1"/>
              <a:tblGrid>
                <a:gridCol w="1981200"/>
              </a:tblGrid>
              <a:tr h="174698">
                <a:tc>
                  <a:txBody>
                    <a:bodyPr/>
                    <a:lstStyle/>
                    <a:p>
                      <a:pPr lvl="0" algn="ctr">
                        <a:lnSpc>
                          <a:spcPct val="115000"/>
                        </a:lnSpc>
                        <a:defRPr sz="1800" b="0" i="0"/>
                      </a:pPr>
                      <a:r>
                        <a:rPr lang="en-US" sz="800" b="1" i="1" dirty="0" err="1" smtClean="0"/>
                        <a:t>Hacia</a:t>
                      </a:r>
                      <a:r>
                        <a:rPr lang="en-US" sz="800" b="1" i="1" dirty="0" smtClean="0"/>
                        <a:t> RL3.2</a:t>
                      </a:r>
                      <a:r>
                        <a:rPr lang="en-US" sz="800" b="1" i="1" baseline="0" dirty="0" smtClean="0"/>
                        <a:t>    </a:t>
                      </a:r>
                      <a:r>
                        <a:rPr sz="800" b="1" i="1" dirty="0" smtClean="0"/>
                        <a:t>DOK </a:t>
                      </a:r>
                      <a:r>
                        <a:rPr sz="800" b="1" i="1" dirty="0"/>
                        <a:t>2 - C</a:t>
                      </a:r>
                      <a:r>
                        <a:rPr sz="800" i="1" dirty="0"/>
                        <a:t>l</a:t>
                      </a:r>
                    </a:p>
                  </a:txBody>
                  <a:tcPr marL="0" marR="0" marT="0" marB="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r>
              <a:tr h="587302">
                <a:tc>
                  <a:txBody>
                    <a:bodyPr/>
                    <a:lstStyle/>
                    <a:p>
                      <a:pPr marL="0" marR="0" lvl="0" indent="0" algn="l" defTabSz="1018809" rtl="0" eaLnBrk="1" fontAlgn="auto" latinLnBrk="0" hangingPunct="1">
                        <a:lnSpc>
                          <a:spcPct val="115000"/>
                        </a:lnSpc>
                        <a:spcBef>
                          <a:spcPts val="0"/>
                        </a:spcBef>
                        <a:spcAft>
                          <a:spcPts val="0"/>
                        </a:spcAft>
                        <a:buClrTx/>
                        <a:buSzTx/>
                        <a:buFontTx/>
                        <a:buNone/>
                        <a:tabLst/>
                        <a:defRPr sz="1800" b="0" i="0"/>
                      </a:pPr>
                      <a:r>
                        <a:rPr lang="es-ES_tradnl" sz="800" b="1" noProof="0" dirty="0" smtClean="0"/>
                        <a:t>Localiza detalles clave que apoyan un mensaje central, lección o moraleja con un propósito</a:t>
                      </a:r>
                      <a:r>
                        <a:rPr lang="es-ES_tradnl" sz="800" b="1" baseline="0" noProof="0" dirty="0" smtClean="0"/>
                        <a:t> </a:t>
                      </a:r>
                      <a:r>
                        <a:rPr lang="es-ES_tradnl" sz="800" b="1" dirty="0" smtClean="0"/>
                        <a:t>(mensaje, propósito o tema del autor), (texto leído pero no discutido en clase). </a:t>
                      </a:r>
                      <a:endParaRPr lang="es-ES_tradnl" sz="800" b="1" dirty="0"/>
                    </a:p>
                  </a:txBody>
                  <a:tcPr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r>
            </a:tbl>
          </a:graphicData>
        </a:graphic>
      </p:graphicFrame>
    </p:spTree>
    <p:extLst>
      <p:ext uri="{BB962C8B-B14F-4D97-AF65-F5344CB8AC3E}">
        <p14:creationId xmlns:p14="http://schemas.microsoft.com/office/powerpoint/2010/main" val="1888417880"/>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46884</TotalTime>
  <Words>9267</Words>
  <Application>Microsoft Office PowerPoint</Application>
  <PresentationFormat>Custom</PresentationFormat>
  <Paragraphs>919</Paragraphs>
  <Slides>30</Slides>
  <Notes>7</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30</vt:i4>
      </vt:variant>
    </vt:vector>
  </HeadingPairs>
  <TitlesOfParts>
    <vt:vector size="42" baseType="lpstr">
      <vt:lpstr>Arial</vt:lpstr>
      <vt:lpstr>Arial,Bold</vt:lpstr>
      <vt:lpstr>Arial,BoldItalic</vt:lpstr>
      <vt:lpstr>BookAntiqua</vt:lpstr>
      <vt:lpstr>BookAntiqua-Italic</vt:lpstr>
      <vt:lpstr>Bookman Old Style</vt:lpstr>
      <vt:lpstr>Calibri</vt:lpstr>
      <vt:lpstr>Folio Light</vt:lpstr>
      <vt:lpstr>Helvetica</vt:lpstr>
      <vt:lpstr>Lucida Handwriting</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Rosa, Zaida</cp:lastModifiedBy>
  <cp:revision>555</cp:revision>
  <cp:lastPrinted>2015-08-10T22:15:01Z</cp:lastPrinted>
  <dcterms:created xsi:type="dcterms:W3CDTF">2015-06-03T03:44:03Z</dcterms:created>
  <dcterms:modified xsi:type="dcterms:W3CDTF">2015-08-10T22:15:22Z</dcterms:modified>
</cp:coreProperties>
</file>