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6" r:id="rId2"/>
    <p:sldId id="277" r:id="rId3"/>
    <p:sldId id="362" r:id="rId4"/>
    <p:sldId id="360" r:id="rId5"/>
    <p:sldId id="361" r:id="rId6"/>
    <p:sldId id="358" r:id="rId7"/>
    <p:sldId id="359" r:id="rId8"/>
    <p:sldId id="352" r:id="rId9"/>
    <p:sldId id="318" r:id="rId10"/>
    <p:sldId id="319" r:id="rId11"/>
    <p:sldId id="324" r:id="rId12"/>
    <p:sldId id="325" r:id="rId13"/>
    <p:sldId id="320" r:id="rId14"/>
    <p:sldId id="345" r:id="rId15"/>
    <p:sldId id="357" r:id="rId16"/>
    <p:sldId id="294" r:id="rId17"/>
    <p:sldId id="311" r:id="rId18"/>
    <p:sldId id="326" r:id="rId19"/>
    <p:sldId id="328" r:id="rId20"/>
    <p:sldId id="329" r:id="rId21"/>
    <p:sldId id="353" r:id="rId22"/>
    <p:sldId id="295" r:id="rId23"/>
    <p:sldId id="296" r:id="rId24"/>
    <p:sldId id="297" r:id="rId25"/>
    <p:sldId id="299" r:id="rId26"/>
    <p:sldId id="354" r:id="rId27"/>
    <p:sldId id="355" r:id="rId28"/>
    <p:sldId id="344" r:id="rId29"/>
    <p:sldId id="343" r:id="rId30"/>
    <p:sldId id="302" r:id="rId31"/>
    <p:sldId id="342" r:id="rId32"/>
  </p:sldIdLst>
  <p:sldSz cx="7315200" cy="9601200"/>
  <p:notesSz cx="7010400" cy="9296400"/>
  <p:defaultTex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driguezGallardo, Patricia"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0" autoAdjust="0"/>
    <p:restoredTop sz="99037" autoAdjust="0"/>
  </p:normalViewPr>
  <p:slideViewPr>
    <p:cSldViewPr>
      <p:cViewPr varScale="1">
        <p:scale>
          <a:sx n="79" d="100"/>
          <a:sy n="79" d="100"/>
        </p:scale>
        <p:origin x="1242" y="114"/>
      </p:cViewPr>
      <p:guideLst>
        <p:guide orient="horz" pos="3024"/>
        <p:guide pos="23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83" d="100"/>
          <a:sy n="83" d="100"/>
        </p:scale>
        <p:origin x="18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03BBA2A-8788-4E3E-B85C-043146DE5216}" type="datetimeFigureOut">
              <a:rPr lang="en-US" smtClean="0"/>
              <a:pPr/>
              <a:t>8/11/2015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868E767E-EA66-4DAF-8CE1-1B8D3464DA28}" type="slidenum">
              <a:rPr lang="en-US" smtClean="0"/>
              <a:pPr/>
              <a:t>‹#›</a:t>
            </a:fld>
            <a:endParaRPr lang="en-US" dirty="0"/>
          </a:p>
        </p:txBody>
      </p:sp>
    </p:spTree>
    <p:extLst>
      <p:ext uri="{BB962C8B-B14F-4D97-AF65-F5344CB8AC3E}">
        <p14:creationId xmlns:p14="http://schemas.microsoft.com/office/powerpoint/2010/main" val="304316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8/11/2015</a:t>
            </a:fld>
            <a:endParaRPr lang="en-US" dirty="0"/>
          </a:p>
        </p:txBody>
      </p:sp>
      <p:sp>
        <p:nvSpPr>
          <p:cNvPr id="4" name="Slide Image Placeholder 3"/>
          <p:cNvSpPr>
            <a:spLocks noGrp="1" noRot="1" noChangeAspect="1"/>
          </p:cNvSpPr>
          <p:nvPr>
            <p:ph type="sldImg" idx="2"/>
          </p:nvPr>
        </p:nvSpPr>
        <p:spPr>
          <a:xfrm>
            <a:off x="2176463" y="696913"/>
            <a:ext cx="26574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966612" rtl="0" eaLnBrk="1" latinLnBrk="0" hangingPunct="1">
      <a:defRPr sz="1300" kern="1200">
        <a:solidFill>
          <a:schemeClr val="tx1"/>
        </a:solidFill>
        <a:latin typeface="+mn-lt"/>
        <a:ea typeface="+mn-ea"/>
        <a:cs typeface="+mn-cs"/>
      </a:defRPr>
    </a:lvl1pPr>
    <a:lvl2pPr marL="483306" algn="l" defTabSz="966612" rtl="0" eaLnBrk="1" latinLnBrk="0" hangingPunct="1">
      <a:defRPr sz="1300" kern="1200">
        <a:solidFill>
          <a:schemeClr val="tx1"/>
        </a:solidFill>
        <a:latin typeface="+mn-lt"/>
        <a:ea typeface="+mn-ea"/>
        <a:cs typeface="+mn-cs"/>
      </a:defRPr>
    </a:lvl2pPr>
    <a:lvl3pPr marL="966612" algn="l" defTabSz="966612" rtl="0" eaLnBrk="1" latinLnBrk="0" hangingPunct="1">
      <a:defRPr sz="1300" kern="1200">
        <a:solidFill>
          <a:schemeClr val="tx1"/>
        </a:solidFill>
        <a:latin typeface="+mn-lt"/>
        <a:ea typeface="+mn-ea"/>
        <a:cs typeface="+mn-cs"/>
      </a:defRPr>
    </a:lvl3pPr>
    <a:lvl4pPr marL="1449918" algn="l" defTabSz="966612" rtl="0" eaLnBrk="1" latinLnBrk="0" hangingPunct="1">
      <a:defRPr sz="1300" kern="1200">
        <a:solidFill>
          <a:schemeClr val="tx1"/>
        </a:solidFill>
        <a:latin typeface="+mn-lt"/>
        <a:ea typeface="+mn-ea"/>
        <a:cs typeface="+mn-cs"/>
      </a:defRPr>
    </a:lvl4pPr>
    <a:lvl5pPr marL="1933224" algn="l" defTabSz="966612" rtl="0" eaLnBrk="1" latinLnBrk="0" hangingPunct="1">
      <a:defRPr sz="1300" kern="1200">
        <a:solidFill>
          <a:schemeClr val="tx1"/>
        </a:solidFill>
        <a:latin typeface="+mn-lt"/>
        <a:ea typeface="+mn-ea"/>
        <a:cs typeface="+mn-cs"/>
      </a:defRPr>
    </a:lvl5pPr>
    <a:lvl6pPr marL="2416531" algn="l" defTabSz="966612" rtl="0" eaLnBrk="1" latinLnBrk="0" hangingPunct="1">
      <a:defRPr sz="1300" kern="1200">
        <a:solidFill>
          <a:schemeClr val="tx1"/>
        </a:solidFill>
        <a:latin typeface="+mn-lt"/>
        <a:ea typeface="+mn-ea"/>
        <a:cs typeface="+mn-cs"/>
      </a:defRPr>
    </a:lvl6pPr>
    <a:lvl7pPr marL="2899837" algn="l" defTabSz="966612" rtl="0" eaLnBrk="1" latinLnBrk="0" hangingPunct="1">
      <a:defRPr sz="1300" kern="1200">
        <a:solidFill>
          <a:schemeClr val="tx1"/>
        </a:solidFill>
        <a:latin typeface="+mn-lt"/>
        <a:ea typeface="+mn-ea"/>
        <a:cs typeface="+mn-cs"/>
      </a:defRPr>
    </a:lvl7pPr>
    <a:lvl8pPr marL="3383143" algn="l" defTabSz="966612" rtl="0" eaLnBrk="1" latinLnBrk="0" hangingPunct="1">
      <a:defRPr sz="1300" kern="1200">
        <a:solidFill>
          <a:schemeClr val="tx1"/>
        </a:solidFill>
        <a:latin typeface="+mn-lt"/>
        <a:ea typeface="+mn-ea"/>
        <a:cs typeface="+mn-cs"/>
      </a:defRPr>
    </a:lvl8pPr>
    <a:lvl9pPr marL="3866449" algn="l" defTabSz="9666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a:p>
        </p:txBody>
      </p:sp>
      <p:sp>
        <p:nvSpPr>
          <p:cNvPr id="4" name="Slide Number Placeholder 3"/>
          <p:cNvSpPr>
            <a:spLocks noGrp="1"/>
          </p:cNvSpPr>
          <p:nvPr>
            <p:ph type="sldNum" sz="quarter" idx="10"/>
          </p:nvPr>
        </p:nvSpPr>
        <p:spPr/>
        <p:txBody>
          <a:bodyPr/>
          <a:lstStyle/>
          <a:p>
            <a:fld id="{93EF0EC3-FE0B-4500-8F04-EC8B20A7C129}" type="slidenum">
              <a:rPr lang="en-US" smtClean="0"/>
              <a:pPr/>
              <a:t>1</a:t>
            </a:fld>
            <a:endParaRPr lang="en-US" dirty="0"/>
          </a:p>
        </p:txBody>
      </p:sp>
    </p:spTree>
    <p:extLst>
      <p:ext uri="{BB962C8B-B14F-4D97-AF65-F5344CB8AC3E}">
        <p14:creationId xmlns:p14="http://schemas.microsoft.com/office/powerpoint/2010/main" val="1060408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6463" y="696913"/>
            <a:ext cx="265747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1941989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7"/>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09506A-AC64-43B6-9E65-A8E1F400A161}" type="datetime1">
              <a:rPr lang="en-US" smtClean="0"/>
              <a:t>8/11/2015</a:t>
            </a:fld>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0BFE0E-4782-47F6-A8EA-EE5FF228BB3F}" type="datetime1">
              <a:rPr lang="en-US" smtClean="0"/>
              <a:t>8/11/2015</a:t>
            </a:fld>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77639" y="513399"/>
            <a:ext cx="1234441" cy="1092136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320" y="513399"/>
            <a:ext cx="3581401" cy="109213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8A40A-DB97-45FB-84F8-4BAEE1252E98}" type="datetime1">
              <a:rPr lang="en-US" smtClean="0"/>
              <a:t>8/11/2015</a:t>
            </a:fld>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6172200" y="9090025"/>
            <a:ext cx="792480" cy="511175"/>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276600" y="9220200"/>
            <a:ext cx="3657600" cy="230832"/>
          </a:xfrm>
          <a:prstGeom prst="rect">
            <a:avLst/>
          </a:prstGeom>
        </p:spPr>
        <p:txBody>
          <a:bodyPr>
            <a:spAutoFit/>
          </a:bodyPr>
          <a:lstStyle/>
          <a:p>
            <a:r>
              <a:rPr lang="en-US" sz="900" kern="1200" dirty="0" smtClean="0">
                <a:solidFill>
                  <a:schemeClr val="tx1"/>
                </a:solidFill>
                <a:latin typeface="+mn-lt"/>
                <a:ea typeface="+mn-ea"/>
                <a:cs typeface="+mn-cs"/>
              </a:rPr>
              <a:t>Rev. Control:  07/01/15 – OSP and S.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1" y="6169660"/>
            <a:ext cx="6217920" cy="190690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577851" y="4069400"/>
            <a:ext cx="6217920" cy="2100261"/>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051A0B-2B72-4E70-99FD-7AC397ABF2BA}" type="datetime1">
              <a:rPr lang="en-US" smtClean="0"/>
              <a:t>8/11/2015</a:t>
            </a:fld>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4321" y="2987040"/>
            <a:ext cx="2407920" cy="844772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04161" y="2987040"/>
            <a:ext cx="2407920" cy="844772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1C909D3-2AA0-4ABA-B14B-5B15CB2DF89D}" type="datetime1">
              <a:rPr lang="en-US" smtClean="0"/>
              <a:t>8/11/2015</a:t>
            </a:fld>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1" y="2149158"/>
            <a:ext cx="3232150" cy="895667"/>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65761" y="3044825"/>
            <a:ext cx="3232150"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1" y="2149158"/>
            <a:ext cx="3233420" cy="895667"/>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716021" y="3044825"/>
            <a:ext cx="3233420"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F36DE0-72A0-4F2F-A363-E1A599243DC1}" type="datetime1">
              <a:rPr lang="en-US" smtClean="0"/>
              <a:t>8/11/2015</a:t>
            </a:fld>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09D619-616A-4204-9729-7EB82833C6CF}" type="datetime1">
              <a:rPr lang="en-US" smtClean="0"/>
              <a:t>8/11/2015</a:t>
            </a:fld>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EA63E-56ED-4B8E-A7DC-1A83991EE26A}" type="datetime1">
              <a:rPr lang="en-US" smtClean="0"/>
              <a:t>8/11/2015</a:t>
            </a:fld>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2270"/>
            <a:ext cx="2406651" cy="162687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1" cy="8194359"/>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0" y="2009141"/>
            <a:ext cx="2406651" cy="656748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4AD0E3-4BA9-4666-A1CB-85A6F1DC97AC}" type="datetime1">
              <a:rPr lang="en-US" smtClean="0"/>
              <a:t>8/11/2015</a:t>
            </a:fld>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4"/>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endParaRPr lang="en-US" dirty="0"/>
          </a:p>
        </p:txBody>
      </p:sp>
      <p:sp>
        <p:nvSpPr>
          <p:cNvPr id="4" name="Text Placeholder 3"/>
          <p:cNvSpPr>
            <a:spLocks noGrp="1"/>
          </p:cNvSpPr>
          <p:nvPr>
            <p:ph type="body" sz="half" idx="2"/>
          </p:nvPr>
        </p:nvSpPr>
        <p:spPr>
          <a:xfrm>
            <a:off x="1433830" y="7514274"/>
            <a:ext cx="4389120" cy="1126806"/>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341C2-91A4-4EB6-8B5D-2A63CEB16FBC}" type="datetime1">
              <a:rPr lang="en-US" smtClean="0"/>
              <a:t>8/11/2015</a:t>
            </a:fld>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6661" tIns="48331" rIns="96661" bIns="4833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2"/>
            <a:ext cx="6583680" cy="6336348"/>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1"/>
            <a:ext cx="1706880" cy="511175"/>
          </a:xfrm>
          <a:prstGeom prst="rect">
            <a:avLst/>
          </a:prstGeom>
        </p:spPr>
        <p:txBody>
          <a:bodyPr vert="horz" lIns="96661" tIns="48331" rIns="96661" bIns="48331" rtlCol="0" anchor="ctr"/>
          <a:lstStyle>
            <a:lvl1pPr algn="l">
              <a:defRPr sz="1300">
                <a:solidFill>
                  <a:schemeClr val="tx1">
                    <a:tint val="75000"/>
                  </a:schemeClr>
                </a:solidFill>
              </a:defRPr>
            </a:lvl1pPr>
          </a:lstStyle>
          <a:p>
            <a:fld id="{25114405-AFE0-449B-A3B6-05D45ECE08C2}" type="datetime1">
              <a:rPr lang="en-US" smtClean="0"/>
              <a:t>8/11/2015</a:t>
            </a:fld>
            <a:endParaRPr lang="en-US" dirty="0"/>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6661" tIns="48331" rIns="96661" bIns="48331" rtlCol="0" anchor="ctr"/>
          <a:lstStyle>
            <a:lvl1pPr algn="r">
              <a:defRPr sz="13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66612" rtl="0" eaLnBrk="1" latinLnBrk="0" hangingPunct="1">
        <a:spcBef>
          <a:spcPct val="0"/>
        </a:spcBef>
        <a:buNone/>
        <a:defRPr sz="4700" kern="1200">
          <a:solidFill>
            <a:schemeClr val="tx1"/>
          </a:solidFill>
          <a:latin typeface="+mj-lt"/>
          <a:ea typeface="+mj-ea"/>
          <a:cs typeface="+mj-cs"/>
        </a:defRPr>
      </a:lvl1pPr>
    </p:titleStyle>
    <p:bodyStyle>
      <a:lvl1pPr marL="362480" indent="-362480" algn="l" defTabSz="966612"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5372" indent="-302066" algn="l" defTabSz="966612"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8265" indent="-241653" algn="l" defTabSz="966612"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91571"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74878"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767688" y="1134070"/>
            <a:ext cx="2685553" cy="3606563"/>
            <a:chOff x="3962400" y="-1322760"/>
            <a:chExt cx="2685553" cy="3606563"/>
          </a:xfrm>
        </p:grpSpPr>
        <p:sp>
          <p:nvSpPr>
            <p:cNvPr id="26" name="Trapezoid 25"/>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4267200" y="28651"/>
              <a:ext cx="2362200" cy="2255152"/>
            </a:xfrm>
            <a:prstGeom prst="rect">
              <a:avLst/>
            </a:prstGeom>
            <a:blipFill>
              <a:blip r:embed="rId3"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962400" y="-1322760"/>
              <a:ext cx="1143000" cy="969496"/>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700" b="1" cap="none" spc="0" dirty="0" smtClean="0">
                  <a:ln w="11430"/>
                  <a:effectLst>
                    <a:outerShdw blurRad="80000" dist="40000" dir="5040000" algn="tl">
                      <a:srgbClr val="000000">
                        <a:alpha val="30000"/>
                      </a:srgbClr>
                    </a:outerShdw>
                  </a:effectLst>
                </a:rPr>
                <a:t>2</a:t>
              </a:r>
              <a:r>
                <a:rPr lang="en-US" sz="5700" b="1" cap="none" spc="0" baseline="30000" dirty="0" smtClean="0">
                  <a:ln w="11430"/>
                  <a:effectLst>
                    <a:outerShdw blurRad="80000" dist="40000" dir="5040000" algn="tl">
                      <a:srgbClr val="000000">
                        <a:alpha val="30000"/>
                      </a:srgbClr>
                    </a:outerShdw>
                  </a:effectLst>
                </a:rPr>
                <a:t>do</a:t>
              </a:r>
              <a:endParaRPr lang="en-US" sz="5700" b="1" cap="none" spc="0" dirty="0" smtClean="0">
                <a:ln w="11430"/>
                <a:effectLst>
                  <a:outerShdw blurRad="80000" dist="40000" dir="5040000" algn="tl">
                    <a:srgbClr val="000000">
                      <a:alpha val="30000"/>
                    </a:srgbClr>
                  </a:outerShdw>
                </a:effectLst>
              </a:endParaRPr>
            </a:p>
          </p:txBody>
        </p:sp>
      </p:grpSp>
      <p:grpSp>
        <p:nvGrpSpPr>
          <p:cNvPr id="16" name="Group 15"/>
          <p:cNvGrpSpPr/>
          <p:nvPr/>
        </p:nvGrpSpPr>
        <p:grpSpPr>
          <a:xfrm>
            <a:off x="762000" y="1988403"/>
            <a:ext cx="5492088" cy="3524310"/>
            <a:chOff x="762000" y="621069"/>
            <a:chExt cx="5492088" cy="3524310"/>
          </a:xfrm>
        </p:grpSpPr>
        <p:sp>
          <p:nvSpPr>
            <p:cNvPr id="17" name="TextBox 16"/>
            <p:cNvSpPr txBox="1"/>
            <p:nvPr/>
          </p:nvSpPr>
          <p:spPr>
            <a:xfrm>
              <a:off x="767688" y="3001333"/>
              <a:ext cx="5486400" cy="1144046"/>
            </a:xfrm>
            <a:prstGeom prst="rect">
              <a:avLst/>
            </a:prstGeom>
            <a:noFill/>
            <a:ln>
              <a:noFill/>
            </a:ln>
          </p:spPr>
          <p:txBody>
            <a:bodyPr wrap="square" lIns="96661" tIns="48331" rIns="96661" bIns="48331" rtlCol="0">
              <a:spAutoFit/>
            </a:bodyPr>
            <a:lstStyle/>
            <a:p>
              <a:r>
                <a:rPr lang="es-ES" sz="3400" b="1" dirty="0" smtClean="0">
                  <a:effectLst>
                    <a:outerShdw blurRad="38100" dist="38100" dir="2700000" algn="tl">
                      <a:srgbClr val="000000">
                        <a:alpha val="43137"/>
                      </a:srgbClr>
                    </a:outerShdw>
                  </a:effectLst>
                </a:rPr>
                <a:t>Pre-evaluación Trimestre 1 Instrucciones del maestro</a:t>
              </a:r>
            </a:p>
          </p:txBody>
        </p:sp>
        <p:sp>
          <p:nvSpPr>
            <p:cNvPr id="19" name="Rectangle 18"/>
            <p:cNvSpPr/>
            <p:nvPr/>
          </p:nvSpPr>
          <p:spPr>
            <a:xfrm>
              <a:off x="762000" y="621069"/>
              <a:ext cx="1843838" cy="877163"/>
            </a:xfrm>
            <a:prstGeom prst="rect">
              <a:avLst/>
            </a:prstGeom>
          </p:spPr>
          <p:txBody>
            <a:bodyPr wrap="none">
              <a:spAutoFit/>
            </a:bodyPr>
            <a:lstStyle/>
            <a:p>
              <a:r>
                <a:rPr lang="es-MX" sz="5100" b="1" dirty="0" smtClean="0">
                  <a:effectLst>
                    <a:outerShdw blurRad="38100" dist="38100" dir="2700000" algn="tl">
                      <a:srgbClr val="000000">
                        <a:alpha val="43137"/>
                      </a:srgbClr>
                    </a:outerShdw>
                  </a:effectLst>
                </a:rPr>
                <a:t>Grado</a:t>
              </a:r>
              <a:endParaRPr lang="es-MX" sz="5100" b="1" dirty="0">
                <a:effectLst>
                  <a:outerShdw blurRad="38100" dist="38100" dir="2700000" algn="tl">
                    <a:srgbClr val="000000">
                      <a:alpha val="43137"/>
                    </a:srgbClr>
                  </a:outerShdw>
                </a:effectLst>
              </a:endParaRPr>
            </a:p>
          </p:txBody>
        </p:sp>
      </p:grpSp>
      <p:sp>
        <p:nvSpPr>
          <p:cNvPr id="22" name="Right Triangle 21"/>
          <p:cNvSpPr/>
          <p:nvPr/>
        </p:nvSpPr>
        <p:spPr>
          <a:xfrm rot="5400000" flipH="1">
            <a:off x="609600" y="7315200"/>
            <a:ext cx="1676400" cy="2895600"/>
          </a:xfrm>
          <a:prstGeom prst="rtTriangle">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Triangle 22"/>
          <p:cNvSpPr/>
          <p:nvPr/>
        </p:nvSpPr>
        <p:spPr>
          <a:xfrm rot="16200000" flipH="1">
            <a:off x="5143500" y="-647700"/>
            <a:ext cx="1524000" cy="2819400"/>
          </a:xfrm>
          <a:prstGeom prst="rtTriangle">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882705" y="5974140"/>
            <a:ext cx="3308295" cy="1384995"/>
          </a:xfrm>
          <a:prstGeom prst="rect">
            <a:avLst/>
          </a:prstGeom>
        </p:spPr>
        <p:txBody>
          <a:bodyPr wrap="square">
            <a:spAutoFit/>
          </a:bodyPr>
          <a:lstStyle/>
          <a:p>
            <a:r>
              <a:rPr lang="es-ES" sz="1200" b="1" dirty="0" smtClean="0"/>
              <a:t>12 Preguntas de selección múltiple </a:t>
            </a:r>
          </a:p>
          <a:p>
            <a:r>
              <a:rPr lang="es-ES" sz="1200" b="1" dirty="0" smtClean="0"/>
              <a:t>  4 </a:t>
            </a:r>
            <a:r>
              <a:rPr lang="es-ES" sz="1200" b="1" dirty="0"/>
              <a:t>Preguntas </a:t>
            </a:r>
            <a:r>
              <a:rPr lang="es-ES" sz="1200" b="1" dirty="0" smtClean="0"/>
              <a:t>de respuesta </a:t>
            </a:r>
            <a:r>
              <a:rPr lang="es-ES" sz="1200" b="1" dirty="0"/>
              <a:t>c</a:t>
            </a:r>
            <a:r>
              <a:rPr lang="es-ES" sz="1200" b="1" dirty="0" smtClean="0"/>
              <a:t>onstruida</a:t>
            </a:r>
          </a:p>
          <a:p>
            <a:r>
              <a:rPr lang="es-ES" sz="1200" b="1" dirty="0" smtClean="0"/>
              <a:t>  1 Escrito </a:t>
            </a:r>
            <a:r>
              <a:rPr lang="es-ES" sz="1200" b="1" dirty="0"/>
              <a:t>b</a:t>
            </a:r>
            <a:r>
              <a:rPr lang="es-ES" sz="1200" b="1" dirty="0" smtClean="0"/>
              <a:t>reve</a:t>
            </a:r>
          </a:p>
          <a:p>
            <a:r>
              <a:rPr lang="es-ES" sz="1200" b="1" dirty="0" smtClean="0"/>
              <a:t>  1 Escribir para revisar un texto</a:t>
            </a:r>
          </a:p>
          <a:p>
            <a:r>
              <a:rPr lang="es-ES" sz="1200" b="1" dirty="0" smtClean="0"/>
              <a:t>  1 Escribir para revisar lenguaje/vocabulario </a:t>
            </a:r>
          </a:p>
          <a:p>
            <a:r>
              <a:rPr lang="es-ES" sz="1200" b="1" dirty="0" smtClean="0"/>
              <a:t>  1 Escribir para editar o clarificar</a:t>
            </a:r>
          </a:p>
          <a:p>
            <a:endParaRPr lang="en-US" sz="1200" dirty="0"/>
          </a:p>
        </p:txBody>
      </p:sp>
      <p:sp>
        <p:nvSpPr>
          <p:cNvPr id="13" name="Rectangle 12"/>
          <p:cNvSpPr/>
          <p:nvPr/>
        </p:nvSpPr>
        <p:spPr>
          <a:xfrm>
            <a:off x="4240530" y="5717421"/>
            <a:ext cx="2590800" cy="1244719"/>
          </a:xfrm>
          <a:prstGeom prst="rect">
            <a:avLst/>
          </a:prstGeom>
          <a:noFill/>
          <a:ln>
            <a:solidFill>
              <a:schemeClr val="tx1"/>
            </a:solid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ES" sz="2000" b="1" dirty="0">
                <a:solidFill>
                  <a:schemeClr val="tx1"/>
                </a:solidFill>
                <a:effectLst>
                  <a:outerShdw blurRad="38100" dist="38100" dir="2700000" algn="tl">
                    <a:srgbClr val="000000">
                      <a:alpha val="43137"/>
                    </a:srgbClr>
                  </a:outerShdw>
                </a:effectLst>
              </a:rPr>
              <a:t>Pasos secuenciales </a:t>
            </a:r>
            <a:r>
              <a:rPr lang="es-ES" sz="2000" b="1" u="sng" dirty="0">
                <a:solidFill>
                  <a:schemeClr val="tx1"/>
                </a:solidFill>
                <a:effectLst>
                  <a:outerShdw blurRad="38100" dist="38100" dir="2700000" algn="tl">
                    <a:srgbClr val="000000">
                      <a:alpha val="43137"/>
                    </a:srgbClr>
                  </a:outerShdw>
                </a:effectLst>
              </a:rPr>
              <a:t>hacia</a:t>
            </a:r>
            <a:r>
              <a:rPr lang="es-ES" sz="2000" b="1" dirty="0">
                <a:solidFill>
                  <a:schemeClr val="tx1"/>
                </a:solidFill>
                <a:effectLst>
                  <a:outerShdw blurRad="38100" dist="38100" dir="2700000" algn="tl">
                    <a:srgbClr val="000000">
                      <a:alpha val="43137"/>
                    </a:srgbClr>
                  </a:outerShdw>
                </a:effectLst>
              </a:rPr>
              <a:t> el dominio </a:t>
            </a:r>
            <a:r>
              <a:rPr lang="es-ES" sz="2000" b="1" dirty="0" smtClean="0">
                <a:solidFill>
                  <a:schemeClr val="tx1"/>
                </a:solidFill>
                <a:effectLst>
                  <a:outerShdw blurRad="38100" dist="38100" dir="2700000" algn="tl">
                    <a:srgbClr val="000000">
                      <a:alpha val="43137"/>
                    </a:srgbClr>
                  </a:outerShdw>
                </a:effectLst>
              </a:rPr>
              <a:t>del estándar</a:t>
            </a:r>
            <a:endParaRPr lang="en-US" sz="2000" b="1" dirty="0">
              <a:solidFill>
                <a:schemeClr val="tx1"/>
              </a:solidFill>
              <a:effectLst>
                <a:outerShdw blurRad="38100" dist="38100" dir="2700000" algn="tl">
                  <a:srgbClr val="000000">
                    <a:alpha val="43137"/>
                  </a:srgbClr>
                </a:outerShdw>
              </a:effectLst>
            </a:endParaRPr>
          </a:p>
        </p:txBody>
      </p:sp>
      <p:sp>
        <p:nvSpPr>
          <p:cNvPr id="14" name="Rectangle 13"/>
          <p:cNvSpPr/>
          <p:nvPr/>
        </p:nvSpPr>
        <p:spPr>
          <a:xfrm>
            <a:off x="4264660" y="7276070"/>
            <a:ext cx="2590800" cy="1244719"/>
          </a:xfrm>
          <a:prstGeom prst="rect">
            <a:avLst/>
          </a:prstGeom>
          <a:noFill/>
          <a:ln>
            <a:solidFill>
              <a:schemeClr val="tx1"/>
            </a:solidFill>
          </a:ln>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ES" sz="2000" b="1" dirty="0" smtClean="0">
                <a:solidFill>
                  <a:schemeClr val="tx1"/>
                </a:solidFill>
                <a:effectLst>
                  <a:outerShdw blurRad="38100" dist="38100" dir="2700000" algn="tl">
                    <a:srgbClr val="000000">
                      <a:alpha val="43137"/>
                    </a:srgbClr>
                  </a:outerShdw>
                </a:effectLst>
              </a:rPr>
              <a:t>Tarea de rendimiento al nivel de grado</a:t>
            </a:r>
            <a:endParaRPr lang="es-ES" sz="2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1803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01040" y="2285313"/>
            <a:ext cx="195275" cy="389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61" tIns="48331" rIns="96661" bIns="4833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70193126"/>
              </p:ext>
            </p:extLst>
          </p:nvPr>
        </p:nvGraphicFramePr>
        <p:xfrm>
          <a:off x="568961" y="609600"/>
          <a:ext cx="6441439" cy="7501063"/>
        </p:xfrm>
        <a:graphic>
          <a:graphicData uri="http://schemas.openxmlformats.org/drawingml/2006/table">
            <a:tbl>
              <a:tblPr firstRow="1" firstCol="1" bandRow="1"/>
              <a:tblGrid>
                <a:gridCol w="416247"/>
                <a:gridCol w="6025192"/>
              </a:tblGrid>
              <a:tr h="776399">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noProof="0" dirty="0" smtClean="0">
                          <a:effectLst/>
                        </a:rPr>
                        <a:t>Una</a:t>
                      </a:r>
                      <a:r>
                        <a:rPr lang="es-ES" sz="1000" b="0" i="1" baseline="0" noProof="0" dirty="0" smtClean="0">
                          <a:effectLst/>
                        </a:rPr>
                        <a:t> nota sobre las respuestas construidas</a:t>
                      </a:r>
                      <a:r>
                        <a:rPr lang="es-ES" sz="1000" b="0" i="1" noProof="0" dirty="0" smtClean="0">
                          <a:effectLst/>
                        </a:rPr>
                        <a:t>:  Las</a:t>
                      </a:r>
                      <a:r>
                        <a:rPr lang="es-ES" sz="1000" b="0" i="1" baseline="0" noProof="0" dirty="0" smtClean="0">
                          <a:effectLst/>
                        </a:rPr>
                        <a:t> respuestas construidas no están escritas “en piedra.” No hay una manera perfecta en la que el estudiante deba responder. Busque la intención general de </a:t>
                      </a:r>
                      <a:r>
                        <a:rPr lang="es-ES" sz="1000" b="0" i="1" baseline="0" noProof="0" dirty="0" smtClean="0">
                          <a:solidFill>
                            <a:schemeClr val="tx1"/>
                          </a:solidFill>
                          <a:effectLst/>
                        </a:rPr>
                        <a:t>la pregunta y  la respuesta del estudiante y siga la rúbrica a continuación tanto como sea posible</a:t>
                      </a:r>
                      <a:r>
                        <a:rPr lang="es-ES" sz="1000" b="0" i="1" baseline="0" noProof="0" dirty="0" smtClean="0">
                          <a:effectLst/>
                        </a:rPr>
                        <a:t>. Utilice su mejor juicio. A diferencia de las preguntas de  DOK-1 donde  hay una respuesta correcta o incorrecta,  las respuestas construida son más difíciles de evaluar. La coherencia global de la intención del estudiante, basada en la mayor parte de sus respuestas, puede servirle de guía. </a:t>
                      </a: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745575">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600" b="1" noProof="0" dirty="0" smtClean="0">
                          <a:effectLst>
                            <a:outerShdw blurRad="38100" dist="38100" dir="2700000" algn="tl">
                              <a:srgbClr val="000000">
                                <a:alpha val="43137"/>
                              </a:srgbClr>
                            </a:outerShdw>
                          </a:effectLst>
                        </a:rPr>
                        <a:t>Pre-evaluación Trimestre 1: Clave para la </a:t>
                      </a:r>
                      <a:r>
                        <a:rPr lang="es-ES" sz="1600" b="1" u="sng" noProof="0" dirty="0" smtClean="0">
                          <a:effectLst>
                            <a:outerShdw blurRad="38100" dist="38100" dir="2700000" algn="tl">
                              <a:srgbClr val="000000">
                                <a:alpha val="43137"/>
                              </a:srgbClr>
                            </a:outerShdw>
                          </a:effectLst>
                        </a:rPr>
                        <a:t>Respuesta</a:t>
                      </a:r>
                      <a:r>
                        <a:rPr lang="es-ES" sz="1600" b="1" u="sng" baseline="0" noProof="0" dirty="0" smtClean="0">
                          <a:effectLst>
                            <a:outerShdw blurRad="38100" dist="38100" dir="2700000" algn="tl">
                              <a:srgbClr val="000000">
                                <a:alpha val="43137"/>
                              </a:srgbClr>
                            </a:outerShdw>
                          </a:effectLst>
                        </a:rPr>
                        <a:t> construida</a:t>
                      </a:r>
                      <a:endParaRPr lang="es-ES" sz="900" b="1" u="sng" baseline="0" noProof="0" dirty="0" smtClean="0">
                        <a:effectLst>
                          <a:outerShdw blurRad="38100" dist="38100" dir="2700000" algn="tl">
                            <a:srgbClr val="000000">
                              <a:alpha val="43137"/>
                            </a:srgbClr>
                          </a:outerShdw>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26559">
                <a:tc gridSpan="2">
                  <a:txBody>
                    <a:bodyPr/>
                    <a:lstStyle/>
                    <a:p>
                      <a:pPr marL="0" marR="0" algn="l">
                        <a:lnSpc>
                          <a:spcPct val="100000"/>
                        </a:lnSpc>
                        <a:spcBef>
                          <a:spcPts val="0"/>
                        </a:spcBef>
                        <a:spcAft>
                          <a:spcPts val="0"/>
                        </a:spcAft>
                      </a:pPr>
                      <a:r>
                        <a:rPr lang="es-ES" sz="1400" b="1" kern="1200" dirty="0" smtClean="0">
                          <a:solidFill>
                            <a:srgbClr val="000000"/>
                          </a:solidFill>
                          <a:effectLst/>
                          <a:latin typeface="+mn-lt"/>
                          <a:ea typeface="Times New Roman"/>
                          <a:cs typeface="Times New Roman"/>
                        </a:rPr>
                        <a:t>Estándar RL.2.3:   </a:t>
                      </a:r>
                      <a:r>
                        <a:rPr lang="es-ES" sz="1400" b="1" kern="1200" noProof="0" dirty="0" smtClean="0">
                          <a:solidFill>
                            <a:srgbClr val="000000"/>
                          </a:solidFill>
                          <a:effectLst/>
                          <a:latin typeface="+mn-lt"/>
                          <a:ea typeface="Times New Roman"/>
                          <a:cs typeface="Arial"/>
                        </a:rPr>
                        <a:t>Rúbrica de 3 puntos:</a:t>
                      </a:r>
                      <a:r>
                        <a:rPr lang="es-ES" sz="1400" b="1" kern="1200" baseline="0" noProof="0" dirty="0" smtClean="0">
                          <a:solidFill>
                            <a:srgbClr val="000000"/>
                          </a:solidFill>
                          <a:effectLst/>
                          <a:latin typeface="+mn-lt"/>
                          <a:ea typeface="Times New Roman"/>
                          <a:cs typeface="Arial"/>
                        </a:rPr>
                        <a:t> Respuesta Construida – </a:t>
                      </a:r>
                      <a:r>
                        <a:rPr lang="es-ES" sz="1400" b="1" kern="1200" noProof="0" dirty="0" smtClean="0">
                          <a:solidFill>
                            <a:srgbClr val="000000"/>
                          </a:solidFill>
                          <a:effectLst/>
                          <a:latin typeface="+mn-lt"/>
                          <a:ea typeface="Times New Roman"/>
                          <a:cs typeface="Arial"/>
                        </a:rPr>
                        <a:t>Lectura</a:t>
                      </a:r>
                      <a:r>
                        <a:rPr lang="es-ES" sz="1400" b="1" kern="1200" baseline="0" noProof="0" dirty="0" smtClean="0">
                          <a:solidFill>
                            <a:srgbClr val="000000"/>
                          </a:solidFill>
                          <a:effectLst/>
                          <a:latin typeface="+mn-lt"/>
                          <a:ea typeface="Times New Roman"/>
                          <a:cs typeface="Arial"/>
                        </a:rPr>
                        <a:t> </a:t>
                      </a:r>
                      <a:endParaRPr lang="es-ES" sz="1400" dirty="0">
                        <a:effectLst/>
                        <a:latin typeface="+mn-lt"/>
                        <a:ea typeface="Times New Roman"/>
                      </a:endParaRP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117">
                <a:tc gridSpan="2">
                  <a:txBody>
                    <a:bodyPr/>
                    <a:lstStyle/>
                    <a:p>
                      <a:pPr marL="227013" lvl="0" indent="-227013" algn="l">
                        <a:defRPr sz="1800" b="0" i="0"/>
                      </a:pPr>
                      <a:r>
                        <a:rPr lang="es-ES" sz="1400" b="1" kern="1200" dirty="0" smtClean="0">
                          <a:solidFill>
                            <a:srgbClr val="000000"/>
                          </a:solidFill>
                          <a:effectLst/>
                          <a:latin typeface="+mn-lt"/>
                          <a:ea typeface="Times New Roman"/>
                          <a:cs typeface="Arial"/>
                        </a:rPr>
                        <a:t>Pregunta #8: </a:t>
                      </a:r>
                      <a:r>
                        <a:rPr lang="es-ES" sz="1400" b="1" dirty="0" smtClean="0">
                          <a:latin typeface="+mn-lt"/>
                          <a:cs typeface="Helvetica" panose="020B0604020202020204" pitchFamily="34" charset="0"/>
                        </a:rPr>
                        <a:t>¿Qué debió haber hecho el saltamontes durante el verano?   </a:t>
                      </a:r>
                    </a:p>
                    <a:p>
                      <a:pPr marL="227013" lvl="0" indent="-227013" algn="l">
                        <a:defRPr sz="1800" b="0" i="0"/>
                      </a:pPr>
                      <a:r>
                        <a:rPr lang="es-ES" sz="1400" b="1" dirty="0" smtClean="0">
                          <a:latin typeface="+mn-lt"/>
                          <a:cs typeface="Helvetica" panose="020B0604020202020204" pitchFamily="34" charset="0"/>
                        </a:rPr>
                        <a:t>                        Usa detalles del texto para apoyar tu respuesta. </a:t>
                      </a: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175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000" u="sng" kern="1200" baseline="0" noProof="0" dirty="0" smtClean="0">
                          <a:solidFill>
                            <a:schemeClr val="tx1"/>
                          </a:solidFill>
                          <a:effectLst/>
                          <a:latin typeface="+mn-lt"/>
                          <a:cs typeface="Arial"/>
                        </a:rPr>
                        <a:t>L</a:t>
                      </a:r>
                      <a:r>
                        <a:rPr lang="es-MX" sz="1000" u="sng" noProof="0" dirty="0" smtClean="0"/>
                        <a:t>enguaje del</a:t>
                      </a:r>
                      <a:r>
                        <a:rPr lang="es-MX" sz="1000" u="sng" baseline="0" noProof="0" dirty="0" smtClean="0"/>
                        <a:t> maestro y </a:t>
                      </a:r>
                      <a:r>
                        <a:rPr lang="es-MX" sz="1000" u="sng" kern="1200" baseline="0" noProof="0" dirty="0" smtClean="0">
                          <a:solidFill>
                            <a:schemeClr val="tx1"/>
                          </a:solidFill>
                          <a:effectLst/>
                          <a:latin typeface="+mn-lt"/>
                          <a:cs typeface="Arial"/>
                        </a:rPr>
                        <a:t>n</a:t>
                      </a:r>
                      <a:r>
                        <a:rPr lang="es-MX" sz="1000" u="sng" kern="1200" dirty="0" err="1" smtClean="0">
                          <a:solidFill>
                            <a:schemeClr val="tx1"/>
                          </a:solidFill>
                          <a:effectLst/>
                          <a:latin typeface="+mn-lt"/>
                          <a:ea typeface="Times New Roman"/>
                          <a:cs typeface="Arial"/>
                        </a:rPr>
                        <a:t>otas</a:t>
                      </a:r>
                      <a:r>
                        <a:rPr lang="es-MX" sz="1000" u="sng" kern="1200" baseline="0" dirty="0" smtClean="0">
                          <a:solidFill>
                            <a:schemeClr val="tx1"/>
                          </a:solidFill>
                          <a:effectLst/>
                          <a:latin typeface="+mn-lt"/>
                          <a:ea typeface="Times New Roman"/>
                          <a:cs typeface="Arial"/>
                        </a:rPr>
                        <a:t> para calificar:</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b="1" dirty="0" smtClean="0"/>
                        <a:t>Suficiente evidencia (idea concluyente) </a:t>
                      </a:r>
                      <a:r>
                        <a:rPr lang="es-ES" sz="1000" noProof="0" dirty="0" smtClean="0"/>
                        <a:t>incluye</a:t>
                      </a:r>
                      <a:r>
                        <a:rPr lang="es-ES" sz="1000" b="0" dirty="0" smtClean="0"/>
                        <a:t> que el saltamontes no debió haber jugado todo el verano. Las respuestas podrían incluir: (1) el saltamontes no debió haber jugado todo el verano, sino que debió haber trabajado para prepararse para el invierno, (2) el saltamontes debió haber estado trabajando como lo hizo la hormiga, y (3) él debió haber almacenado comida para el invierno.</a:t>
                      </a:r>
                      <a:r>
                        <a:rPr lang="es-ES" sz="1000" dirty="0" smtClean="0"/>
                        <a:t> </a:t>
                      </a:r>
                      <a:endParaRPr lang="es-ES" sz="1000" b="1" dirty="0" smtClean="0"/>
                    </a:p>
                    <a:p>
                      <a:pPr lvl="0" algn="l">
                        <a:defRPr sz="1800" b="0" i="0"/>
                      </a:pPr>
                      <a:r>
                        <a:rPr lang="es-ES" sz="1000" b="1" dirty="0" smtClean="0"/>
                        <a:t>Las identificaciones específicas </a:t>
                      </a:r>
                      <a:r>
                        <a:rPr lang="es-ES" sz="1000" b="0" dirty="0" smtClean="0"/>
                        <a:t>del texto podrían incluir: (1) el saltamontes se fue chirriando y cantando, (2) el saltamontes estaba saltando, (3) la hormiga estaba planificando con anticipación para el invierno, (4) el saltamontes tenía hambre en el invierno porque no recogió alimentos en el verano, y (5) la hormiga tenía comida todos los días.</a:t>
                      </a:r>
                    </a:p>
                    <a:p>
                      <a:pPr lvl="0" algn="l">
                        <a:defRPr sz="1800" b="0" i="0"/>
                      </a:pPr>
                      <a:r>
                        <a:rPr lang="es-ES" sz="1000" b="1" u="none" noProof="0" dirty="0" smtClean="0">
                          <a:uFill>
                            <a:solidFill/>
                          </a:uFill>
                        </a:rPr>
                        <a:t>Pleno apoyo </a:t>
                      </a:r>
                      <a:r>
                        <a:rPr lang="es-ES" sz="1000" b="0" u="none" baseline="0" noProof="0" dirty="0" smtClean="0">
                          <a:uFill>
                            <a:solidFill/>
                          </a:uFill>
                        </a:rPr>
                        <a:t>del texto</a:t>
                      </a:r>
                      <a:r>
                        <a:rPr lang="es-ES" sz="1000" b="0" u="none" noProof="0" dirty="0" smtClean="0">
                          <a:uFill>
                            <a:solidFill/>
                          </a:uFill>
                        </a:rPr>
                        <a:t> incluye otros detalles o ejemplos relevantes </a:t>
                      </a:r>
                      <a:r>
                        <a:rPr lang="es-ES" sz="1000" b="0" u="sng" noProof="0" dirty="0" smtClean="0">
                          <a:uFill>
                            <a:solidFill/>
                          </a:uFill>
                        </a:rPr>
                        <a:t>del texto</a:t>
                      </a:r>
                      <a:r>
                        <a:rPr lang="es-ES" sz="1000" b="0" u="none" noProof="0" dirty="0" smtClean="0">
                          <a:uFill>
                            <a:solidFill/>
                          </a:uFill>
                        </a:rPr>
                        <a:t> que respaldan </a:t>
                      </a:r>
                      <a:r>
                        <a:rPr lang="es-ES" sz="1000" b="0" dirty="0" smtClean="0"/>
                        <a:t>lo que el saltamontes debió haber hecho, tales como: (1) el saltamontes deseaba haber escuchado a la hormiga y haber recolectado comida para el invierno, (2) el saltamontes vio que la hormiga tenía comida durante el invierno, (3) la hormiga dijo al saltamontes que debería estar haciendo lo mismo que ella estaba haciendo, y (4) el saltamontes estaba saltando, cantando y chirriando durante el verano, pero la hormiga estaba trabajando.</a:t>
                      </a:r>
                      <a:endParaRPr lang="es-ES" sz="1000" b="0" dirty="0"/>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0">
                <a:tc>
                  <a:txBody>
                    <a:bodyPr/>
                    <a:lstStyle/>
                    <a:p>
                      <a:pPr marL="0" marR="0" algn="ctr">
                        <a:lnSpc>
                          <a:spcPct val="100000"/>
                        </a:lnSpc>
                        <a:spcBef>
                          <a:spcPts val="0"/>
                        </a:spcBef>
                        <a:spcAft>
                          <a:spcPts val="0"/>
                        </a:spcAft>
                      </a:pPr>
                      <a:r>
                        <a:rPr lang="es-ES" sz="2500" b="1" dirty="0" smtClean="0">
                          <a:effectLst/>
                          <a:latin typeface="+mn-lt"/>
                          <a:ea typeface="Calibri"/>
                          <a:cs typeface="Times New Roman"/>
                        </a:rPr>
                        <a:t>3</a:t>
                      </a:r>
                      <a:endParaRPr lang="es-E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563" lvl="0" indent="0" algn="l">
                        <a:defRPr sz="1800" b="0" i="0"/>
                      </a:pPr>
                      <a:r>
                        <a:rPr lang="es-ES" sz="1000" i="1" dirty="0" smtClean="0"/>
                        <a:t>El estudiante da una respuesta competente, proporcionando evidencia de lo que debió haber hecho el saltamontes, y utiliza ejemplos específicos del texto, así como detalles (apoyos) de  cada ejemplo.</a:t>
                      </a:r>
                      <a:endParaRPr lang="es-ES" sz="900" i="1" dirty="0" smtClean="0"/>
                    </a:p>
                    <a:p>
                      <a:pPr marL="55563" lvl="0" indent="0" algn="l">
                        <a:defRPr sz="1800" b="0" i="0"/>
                      </a:pPr>
                      <a:r>
                        <a:rPr lang="es-ES" sz="1100" b="0" i="0" dirty="0" smtClean="0"/>
                        <a:t>El saltamontes no debió haber estado cantando, chirriando, saltando y jugando todo el verano. En su lugar, debió haber escuchado a la hormiga y haber recolectado comida para el invierno. Él debió</a:t>
                      </a:r>
                      <a:r>
                        <a:rPr lang="es-ES" sz="1100" b="0" i="0" baseline="0" dirty="0" smtClean="0"/>
                        <a:t> </a:t>
                      </a:r>
                      <a:r>
                        <a:rPr lang="es-ES" sz="1100" b="0" i="0" dirty="0" smtClean="0"/>
                        <a:t>haber trabajado duro en el verano, al igual que la hormiga lo hizo y entonces no habría tenido hambre. La hormiga tuvo comida todos los días, y si el saltamontes la hubiese escuchado, él también la habría tenido. </a:t>
                      </a:r>
                      <a:endParaRPr lang="es-ES" sz="1100" b="0" i="0"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0">
                <a:tc>
                  <a:txBody>
                    <a:bodyPr/>
                    <a:lstStyle/>
                    <a:p>
                      <a:pPr marL="0" marR="0" algn="ctr">
                        <a:lnSpc>
                          <a:spcPct val="100000"/>
                        </a:lnSpc>
                        <a:spcBef>
                          <a:spcPts val="0"/>
                        </a:spcBef>
                        <a:spcAft>
                          <a:spcPts val="0"/>
                        </a:spcAft>
                      </a:pPr>
                      <a:r>
                        <a:rPr lang="es-ES" sz="2500" b="1" dirty="0" smtClean="0">
                          <a:effectLst/>
                          <a:latin typeface="+mn-lt"/>
                          <a:ea typeface="Calibri"/>
                          <a:cs typeface="Times New Roman"/>
                        </a:rPr>
                        <a:t>2</a:t>
                      </a:r>
                      <a:endParaRPr lang="es-E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563" lvl="0" indent="0" algn="l">
                        <a:defRPr sz="1800" b="0" i="0"/>
                      </a:pPr>
                      <a:r>
                        <a:rPr lang="es-ES" sz="1000" i="1" dirty="0" smtClean="0"/>
                        <a:t>El estudiante da una respuesta parcial </a:t>
                      </a:r>
                      <a:r>
                        <a:rPr lang="es-ES" sz="1000" i="1" noProof="0" dirty="0" smtClean="0"/>
                        <a:t>, proporcionando </a:t>
                      </a:r>
                      <a:r>
                        <a:rPr lang="es-ES" sz="1000" i="1" u="sng" dirty="0" smtClean="0"/>
                        <a:t>alguna</a:t>
                      </a:r>
                      <a:r>
                        <a:rPr lang="es-ES" sz="1000" i="1" dirty="0" smtClean="0"/>
                        <a:t> evidencia de lo que el saltamontes debió haber hecho, y algunos ejemplos específicos que hacen referencia al texto, así como algunos detalles sobre cada ejemplo</a:t>
                      </a:r>
                      <a:r>
                        <a:rPr lang="es-ES" sz="900" i="1" dirty="0" smtClean="0"/>
                        <a:t>.</a:t>
                      </a:r>
                    </a:p>
                    <a:p>
                      <a:pPr marL="55563" marR="0" lvl="0" indent="0" algn="l" defTabSz="966612" rtl="0" eaLnBrk="1" fontAlgn="auto" latinLnBrk="0" hangingPunct="1">
                        <a:lnSpc>
                          <a:spcPct val="100000"/>
                        </a:lnSpc>
                        <a:spcBef>
                          <a:spcPts val="0"/>
                        </a:spcBef>
                        <a:spcAft>
                          <a:spcPts val="0"/>
                        </a:spcAft>
                        <a:buClrTx/>
                        <a:buSzTx/>
                        <a:buFontTx/>
                        <a:buNone/>
                        <a:tabLst/>
                        <a:defRPr sz="1800" b="0" i="0"/>
                      </a:pPr>
                      <a:r>
                        <a:rPr lang="es-ES" sz="1100" b="0" i="0" dirty="0" smtClean="0"/>
                        <a:t>El saltamontes no debió haber estado jugando y cantando durante todo el verano. Cuando la hormiga le dijo que debía estar recolectando alimentos, el saltamontes debió haber escuchado. Entonces no habría pasado hambre durante todo el invierno.</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7310">
                <a:tc>
                  <a:txBody>
                    <a:bodyPr/>
                    <a:lstStyle/>
                    <a:p>
                      <a:pPr marL="0" marR="0" algn="ctr">
                        <a:lnSpc>
                          <a:spcPct val="100000"/>
                        </a:lnSpc>
                        <a:spcBef>
                          <a:spcPts val="0"/>
                        </a:spcBef>
                        <a:spcAft>
                          <a:spcPts val="0"/>
                        </a:spcAft>
                      </a:pPr>
                      <a:r>
                        <a:rPr lang="es-ES" sz="2500" b="1" dirty="0" smtClean="0">
                          <a:effectLst/>
                          <a:latin typeface="+mn-lt"/>
                          <a:ea typeface="Calibri"/>
                          <a:cs typeface="Times New Roman"/>
                        </a:rPr>
                        <a:t>1</a:t>
                      </a:r>
                      <a:endParaRPr lang="es-E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563" lvl="0" indent="0" algn="l">
                        <a:defRPr sz="1800" b="0" i="0"/>
                      </a:pPr>
                      <a:r>
                        <a:rPr lang="es-ES" sz="1000" i="1" dirty="0" smtClean="0"/>
                        <a:t>El estudiante da una respuesta mínima sobre lo que el saltamontes debió haber hecho, y un vago ejemplo que hace referencia al texto, pero el ejemplo tiene que ser inferido ya que  los detalles no ofrecen apoyo.</a:t>
                      </a:r>
                    </a:p>
                    <a:p>
                      <a:pPr marL="55563" lvl="0" indent="0" algn="l">
                        <a:defRPr sz="1800" b="0" i="0"/>
                      </a:pPr>
                      <a:r>
                        <a:rPr lang="es-ES" sz="1100" b="0" i="0" dirty="0" smtClean="0"/>
                        <a:t>El saltamontes jugó durante el verano en lugar de trabajar como la hormiga lo hizo. Él debió haber escuchado a la hormiga. </a:t>
                      </a:r>
                      <a:endParaRPr lang="es-ES" sz="1100" b="0" i="0"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9153">
                <a:tc>
                  <a:txBody>
                    <a:bodyPr/>
                    <a:lstStyle/>
                    <a:p>
                      <a:pPr marL="0" marR="0" algn="ctr">
                        <a:lnSpc>
                          <a:spcPct val="100000"/>
                        </a:lnSpc>
                        <a:spcBef>
                          <a:spcPts val="0"/>
                        </a:spcBef>
                        <a:spcAft>
                          <a:spcPts val="0"/>
                        </a:spcAft>
                      </a:pPr>
                      <a:r>
                        <a:rPr lang="es-ES" sz="2500" b="1" dirty="0" smtClean="0">
                          <a:effectLst/>
                          <a:latin typeface="+mn-lt"/>
                          <a:ea typeface="Calibri"/>
                          <a:cs typeface="Times New Roman"/>
                        </a:rPr>
                        <a:t>0</a:t>
                      </a:r>
                      <a:endParaRPr lang="es-ES" sz="2500" b="1" dirty="0">
                        <a:effectLst/>
                        <a:latin typeface="+mn-lt"/>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563" lvl="0" indent="0" algn="l">
                        <a:defRPr sz="1800" b="0" i="0"/>
                      </a:pPr>
                      <a:r>
                        <a:rPr lang="es-ES" sz="1000" i="1" dirty="0" smtClean="0"/>
                        <a:t>El estudiante no proporciona evidencia alguna acerca de lo que</a:t>
                      </a:r>
                      <a:r>
                        <a:rPr lang="es-ES" sz="1000" i="1" baseline="0" dirty="0" smtClean="0"/>
                        <a:t> el saltamontes</a:t>
                      </a:r>
                      <a:r>
                        <a:rPr lang="es-ES" sz="1000" i="1" dirty="0" smtClean="0"/>
                        <a:t> debió haber hecho, y no hay información o ejemplos relevantes del texto.</a:t>
                      </a:r>
                    </a:p>
                    <a:p>
                      <a:pPr marL="55563" lvl="0" indent="0" algn="l">
                        <a:defRPr sz="1800" b="0" i="0"/>
                      </a:pPr>
                      <a:r>
                        <a:rPr lang="es-ES" sz="1100" b="0" i="0" dirty="0" smtClean="0"/>
                        <a:t>El saltamontes</a:t>
                      </a:r>
                      <a:r>
                        <a:rPr lang="es-ES" sz="1100" b="0" i="0" baseline="0" dirty="0" smtClean="0"/>
                        <a:t> jugó durante el verano. </a:t>
                      </a:r>
                      <a:r>
                        <a:rPr lang="es-ES" sz="1100" b="0" i="0" dirty="0" smtClean="0"/>
                        <a:t> </a:t>
                      </a:r>
                      <a:endParaRPr lang="es-ES" sz="1100" b="0" i="0" dirty="0"/>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138"/>
          <p:cNvGraphicFramePr/>
          <p:nvPr>
            <p:extLst>
              <p:ext uri="{D42A27DB-BD31-4B8C-83A1-F6EECF244321}">
                <p14:modId xmlns:p14="http://schemas.microsoft.com/office/powerpoint/2010/main" val="1445029113"/>
              </p:ext>
            </p:extLst>
          </p:nvPr>
        </p:nvGraphicFramePr>
        <p:xfrm>
          <a:off x="4724400" y="8229600"/>
          <a:ext cx="2133600" cy="560832"/>
        </p:xfrm>
        <a:graphic>
          <a:graphicData uri="http://schemas.openxmlformats.org/drawingml/2006/table">
            <a:tbl>
              <a:tblPr firstRow="1"/>
              <a:tblGrid>
                <a:gridCol w="2133600"/>
              </a:tblGrid>
              <a:tr h="0">
                <a:tc>
                  <a:txBody>
                    <a:bodyPr/>
                    <a:lstStyle/>
                    <a:p>
                      <a:pPr lvl="0" algn="ctr">
                        <a:lnSpc>
                          <a:spcPct val="115000"/>
                        </a:lnSpc>
                        <a:defRPr sz="1800" b="0" i="0"/>
                      </a:pPr>
                      <a:r>
                        <a:rPr lang="en-US" sz="800" b="1" i="1" dirty="0" err="1" smtClean="0"/>
                        <a:t>Hacia</a:t>
                      </a:r>
                      <a:r>
                        <a:rPr lang="en-US" sz="800" b="1" i="1" dirty="0" smtClean="0"/>
                        <a:t>  RL.2.3  </a:t>
                      </a:r>
                      <a:r>
                        <a:rPr sz="800" b="1" i="1" dirty="0" smtClean="0"/>
                        <a:t>DOK </a:t>
                      </a:r>
                      <a:r>
                        <a:rPr sz="800" b="1" i="1" dirty="0"/>
                        <a:t>3 - EVE</a:t>
                      </a:r>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FBD4B4"/>
                    </a:solidFill>
                  </a:tcPr>
                </a:tc>
              </a:tr>
              <a:tr h="393678">
                <a:tc>
                  <a:txBody>
                    <a:bodyPr/>
                    <a:lstStyle/>
                    <a:p>
                      <a:pPr lvl="0" algn="l">
                        <a:lnSpc>
                          <a:spcPct val="115000"/>
                        </a:lnSpc>
                        <a:defRPr sz="1800" b="0" i="0"/>
                      </a:pPr>
                      <a:r>
                        <a:rPr lang="es-ES" sz="800" b="0" dirty="0" smtClean="0"/>
                        <a:t>Utiliza evidencia del  análisis del personaje para explicar por qué es  razonable suponer que un personaje respondió de cierto modo.</a:t>
                      </a:r>
                      <a:endParaRPr lang="es-ES" sz="800" b="0" dirty="0"/>
                    </a:p>
                  </a:txBody>
                  <a:tcPr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sp>
        <p:nvSpPr>
          <p:cNvPr id="6" name="Slide Number Placeholder 5"/>
          <p:cNvSpPr>
            <a:spLocks noGrp="1"/>
          </p:cNvSpPr>
          <p:nvPr>
            <p:ph type="sldNum" sz="quarter" idx="12"/>
          </p:nvPr>
        </p:nvSpPr>
        <p:spPr/>
        <p:txBody>
          <a:bodyPr/>
          <a:lstStyle/>
          <a:p>
            <a:fld id="{F177B04D-AEB5-43ED-B9BA-B3D1EC9C9067}" type="slidenum">
              <a:rPr lang="en-US" smtClean="0"/>
              <a:pPr/>
              <a:t>10</a:t>
            </a:fld>
            <a:endParaRPr lang="en-US" dirty="0"/>
          </a:p>
        </p:txBody>
      </p:sp>
    </p:spTree>
    <p:extLst>
      <p:ext uri="{BB962C8B-B14F-4D97-AF65-F5344CB8AC3E}">
        <p14:creationId xmlns:p14="http://schemas.microsoft.com/office/powerpoint/2010/main" val="810823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37180098"/>
              </p:ext>
            </p:extLst>
          </p:nvPr>
        </p:nvGraphicFramePr>
        <p:xfrm>
          <a:off x="457200" y="1066800"/>
          <a:ext cx="6625507" cy="5358356"/>
        </p:xfrm>
        <a:graphic>
          <a:graphicData uri="http://schemas.openxmlformats.org/drawingml/2006/table">
            <a:tbl>
              <a:tblPr firstRow="1" firstCol="1" bandRow="1"/>
              <a:tblGrid>
                <a:gridCol w="568961"/>
                <a:gridCol w="6056546"/>
              </a:tblGrid>
              <a:tr h="228600">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noProof="0" dirty="0" smtClean="0">
                          <a:effectLst/>
                        </a:rPr>
                        <a:t>Una</a:t>
                      </a:r>
                      <a:r>
                        <a:rPr lang="es-ES" sz="1000" b="0" i="1" baseline="0" noProof="0" dirty="0" smtClean="0">
                          <a:effectLst/>
                        </a:rPr>
                        <a:t> nota sobre las respuestas construidas</a:t>
                      </a:r>
                      <a:r>
                        <a:rPr lang="es-ES" sz="1000" b="0" i="1" noProof="0" dirty="0" smtClean="0">
                          <a:effectLst/>
                        </a:rPr>
                        <a:t>:  Las</a:t>
                      </a:r>
                      <a:r>
                        <a:rPr lang="es-ES" sz="1000" b="0" i="1" baseline="0" noProof="0" dirty="0" smtClean="0">
                          <a:effectLst/>
                        </a:rPr>
                        <a:t> respuestas construidas no están escritas “en piedra.” No hay una manera perfecta en la que el estudiante deba responder. Busque la intención general de </a:t>
                      </a:r>
                      <a:r>
                        <a:rPr lang="es-ES" sz="1000" b="0" i="1" baseline="0" noProof="0" dirty="0" smtClean="0">
                          <a:solidFill>
                            <a:schemeClr val="tx1"/>
                          </a:solidFill>
                          <a:effectLst/>
                        </a:rPr>
                        <a:t>la pregunta y  la respuesta del estudiante y siga la rúbrica a continuación tanto como sea posible</a:t>
                      </a:r>
                      <a:r>
                        <a:rPr lang="es-ES" sz="1000" b="0" i="1" baseline="0" noProof="0" dirty="0" smtClean="0">
                          <a:effectLst/>
                        </a:rPr>
                        <a:t>. Utilice su mejor juicio. A diferencia de las preguntas de  DOK-1 donde  hay una respuesta correcta o incorrecta,  las respuestas construida son más difíciles de evaluar. La coherencia global de la intención del estudiante, basada en la mayor parte de sus respuestas, puede servirle de guía. </a:t>
                      </a:r>
                    </a:p>
                    <a:p>
                      <a:pPr marL="0" marR="0" indent="0" algn="l" defTabSz="966612" rtl="0" eaLnBrk="1" fontAlgn="auto" latinLnBrk="0" hangingPunct="1">
                        <a:lnSpc>
                          <a:spcPct val="100000"/>
                        </a:lnSpc>
                        <a:spcBef>
                          <a:spcPts val="0"/>
                        </a:spcBef>
                        <a:spcAft>
                          <a:spcPts val="0"/>
                        </a:spcAft>
                        <a:buClrTx/>
                        <a:buSzTx/>
                        <a:buFontTx/>
                        <a:buNone/>
                        <a:tabLst/>
                        <a:defRPr/>
                      </a:pPr>
                      <a:endParaRPr lang="es-ES" sz="800" b="0" i="1" baseline="0" noProof="0" dirty="0" smtClean="0">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hMerge="1">
                  <a:txBody>
                    <a:bodyPr/>
                    <a:lstStyle/>
                    <a:p>
                      <a:endParaRPr lang="en-US"/>
                    </a:p>
                  </a:txBody>
                  <a:tcPr/>
                </a:tc>
              </a:tr>
              <a:tr h="22860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600" b="1" noProof="0" dirty="0" smtClean="0">
                          <a:effectLst>
                            <a:outerShdw blurRad="38100" dist="38100" dir="2700000" algn="tl">
                              <a:srgbClr val="000000">
                                <a:alpha val="43137"/>
                              </a:srgbClr>
                            </a:outerShdw>
                          </a:effectLst>
                        </a:rPr>
                        <a:t>Pre-evaluación Trimestre 1: Clave para la </a:t>
                      </a:r>
                      <a:r>
                        <a:rPr lang="es-ES" sz="1600" b="1" u="sng" noProof="0" dirty="0" smtClean="0">
                          <a:effectLst>
                            <a:outerShdw blurRad="38100" dist="38100" dir="2700000" algn="tl">
                              <a:srgbClr val="000000">
                                <a:alpha val="43137"/>
                              </a:srgbClr>
                            </a:outerShdw>
                          </a:effectLst>
                        </a:rPr>
                        <a:t>Respuesta</a:t>
                      </a:r>
                      <a:r>
                        <a:rPr lang="es-ES" sz="1600" b="1" u="sng" baseline="0" noProof="0" dirty="0" smtClean="0">
                          <a:effectLst>
                            <a:outerShdw blurRad="38100" dist="38100" dir="2700000" algn="tl">
                              <a:srgbClr val="000000">
                                <a:alpha val="43137"/>
                              </a:srgbClr>
                            </a:outerShdw>
                          </a:effectLst>
                        </a:rPr>
                        <a:t> Construida</a:t>
                      </a:r>
                    </a:p>
                    <a:p>
                      <a:pPr marL="0" marR="0" indent="0" algn="ctr" defTabSz="966612" rtl="0" eaLnBrk="1" fontAlgn="auto" latinLnBrk="0" hangingPunct="1">
                        <a:lnSpc>
                          <a:spcPct val="100000"/>
                        </a:lnSpc>
                        <a:spcBef>
                          <a:spcPts val="0"/>
                        </a:spcBef>
                        <a:spcAft>
                          <a:spcPts val="0"/>
                        </a:spcAft>
                        <a:buClrTx/>
                        <a:buSzTx/>
                        <a:buFontTx/>
                        <a:buNone/>
                        <a:tabLst/>
                        <a:defRPr/>
                      </a:pPr>
                      <a:endParaRPr lang="es-ES" sz="1600" b="1" u="sng" baseline="0" noProof="0" dirty="0" smtClean="0">
                        <a:effectLst>
                          <a:outerShdw blurRad="38100" dist="38100" dir="2700000" algn="tl">
                            <a:srgbClr val="000000">
                              <a:alpha val="43137"/>
                            </a:srgbClr>
                          </a:outerShdw>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28600">
                <a:tc gridSpan="2">
                  <a:txBody>
                    <a:bodyPr/>
                    <a:lstStyle/>
                    <a:p>
                      <a:pPr marL="0" marR="0" algn="l">
                        <a:lnSpc>
                          <a:spcPct val="100000"/>
                        </a:lnSpc>
                        <a:spcBef>
                          <a:spcPts val="0"/>
                        </a:spcBef>
                        <a:spcAft>
                          <a:spcPts val="0"/>
                        </a:spcAft>
                      </a:pPr>
                      <a:r>
                        <a:rPr lang="es-ES" sz="1400" b="1" kern="1200" dirty="0" smtClean="0">
                          <a:solidFill>
                            <a:schemeClr val="tx1"/>
                          </a:solidFill>
                          <a:effectLst/>
                          <a:latin typeface="Calibri"/>
                          <a:ea typeface="Times New Roman"/>
                          <a:cs typeface="Arial"/>
                        </a:rPr>
                        <a:t>Estándar RI.2.2:   </a:t>
                      </a:r>
                      <a:r>
                        <a:rPr lang="es-ES" sz="1400" b="1" kern="1200" noProof="0" dirty="0" smtClean="0">
                          <a:solidFill>
                            <a:srgbClr val="000000"/>
                          </a:solidFill>
                          <a:effectLst/>
                          <a:latin typeface="+mn-lt"/>
                          <a:ea typeface="Times New Roman"/>
                          <a:cs typeface="Arial"/>
                        </a:rPr>
                        <a:t>Rúbrica de 2 puntos:</a:t>
                      </a:r>
                      <a:r>
                        <a:rPr lang="es-ES" sz="1400" b="1" kern="1200" baseline="0" noProof="0" dirty="0" smtClean="0">
                          <a:solidFill>
                            <a:srgbClr val="000000"/>
                          </a:solidFill>
                          <a:effectLst/>
                          <a:latin typeface="+mn-lt"/>
                          <a:ea typeface="Times New Roman"/>
                          <a:cs typeface="Arial"/>
                        </a:rPr>
                        <a:t> Respuesta Construida – </a:t>
                      </a:r>
                      <a:r>
                        <a:rPr lang="es-ES" sz="1400" b="1" kern="1200" noProof="0" dirty="0" smtClean="0">
                          <a:solidFill>
                            <a:srgbClr val="000000"/>
                          </a:solidFill>
                          <a:effectLst/>
                          <a:latin typeface="+mn-lt"/>
                          <a:ea typeface="Times New Roman"/>
                          <a:cs typeface="Arial"/>
                        </a:rPr>
                        <a:t>Lectura</a:t>
                      </a:r>
                      <a:r>
                        <a:rPr lang="es-ES" sz="1400" b="1" kern="1200" baseline="0" noProof="0" dirty="0" smtClean="0">
                          <a:solidFill>
                            <a:srgbClr val="000000"/>
                          </a:solidFill>
                          <a:effectLst/>
                          <a:latin typeface="+mn-lt"/>
                          <a:ea typeface="Times New Roman"/>
                          <a:cs typeface="Arial"/>
                        </a:rPr>
                        <a:t> corta </a:t>
                      </a:r>
                      <a:endParaRPr lang="es-ES" sz="1400" b="1" noProof="0" dirty="0">
                        <a:effectLst/>
                        <a:latin typeface="+mn-lt"/>
                        <a:ea typeface="Calibri"/>
                        <a:cs typeface="Times New Roman"/>
                      </a:endParaRPr>
                    </a:p>
                  </a:txBody>
                  <a:tcPr marL="41888" marR="41888" marT="5727"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3359">
                <a:tc gridSpan="2">
                  <a:txBody>
                    <a:bodyPr/>
                    <a:lstStyle/>
                    <a:p>
                      <a:pPr marL="400050" marR="0" indent="-400050" algn="l" defTabSz="966612" rtl="0" eaLnBrk="1" fontAlgn="auto" latinLnBrk="0" hangingPunct="1">
                        <a:lnSpc>
                          <a:spcPct val="100000"/>
                        </a:lnSpc>
                        <a:spcBef>
                          <a:spcPts val="0"/>
                        </a:spcBef>
                        <a:spcAft>
                          <a:spcPts val="0"/>
                        </a:spcAft>
                        <a:buClrTx/>
                        <a:buSzTx/>
                        <a:buFont typeface="+mj-lt"/>
                        <a:buNone/>
                        <a:tabLst/>
                        <a:defRPr/>
                      </a:pPr>
                      <a:r>
                        <a:rPr lang="es-ES" sz="1500" b="1" kern="1200" dirty="0" smtClean="0">
                          <a:solidFill>
                            <a:schemeClr val="tx1"/>
                          </a:solidFill>
                          <a:effectLst/>
                          <a:latin typeface="Calibri"/>
                          <a:ea typeface="Times New Roman"/>
                          <a:cs typeface="Arial"/>
                        </a:rPr>
                        <a:t>Pregunta #15:</a:t>
                      </a:r>
                      <a:r>
                        <a:rPr lang="es-ES" sz="1400" b="1" dirty="0" smtClean="0">
                          <a:solidFill>
                            <a:schemeClr val="tx1"/>
                          </a:solidFill>
                        </a:rPr>
                        <a:t> </a:t>
                      </a:r>
                      <a:r>
                        <a:rPr lang="es-ES" sz="1400" b="1" dirty="0" smtClean="0">
                          <a:solidFill>
                            <a:schemeClr val="tx1"/>
                          </a:solidFill>
                          <a:latin typeface="Helvetica" panose="020B0604020202020204" pitchFamily="34" charset="0"/>
                          <a:cs typeface="Helvetica" panose="020B0604020202020204" pitchFamily="34" charset="0"/>
                        </a:rPr>
                        <a:t>¿Por qué ser impresor fue un buen oficio para Benjamín? </a:t>
                      </a:r>
                    </a:p>
                    <a:p>
                      <a:pPr marL="400050" marR="0" indent="-342900" algn="l" defTabSz="966612" rtl="0" eaLnBrk="1" fontAlgn="auto" latinLnBrk="0" hangingPunct="1">
                        <a:lnSpc>
                          <a:spcPct val="100000"/>
                        </a:lnSpc>
                        <a:spcBef>
                          <a:spcPts val="0"/>
                        </a:spcBef>
                        <a:spcAft>
                          <a:spcPts val="0"/>
                        </a:spcAft>
                        <a:buClrTx/>
                        <a:buSzTx/>
                        <a:buFont typeface="+mj-lt"/>
                        <a:buNone/>
                        <a:tabLst/>
                        <a:defRPr/>
                      </a:pPr>
                      <a:r>
                        <a:rPr lang="es-ES" sz="1400" b="1" dirty="0" smtClean="0">
                          <a:solidFill>
                            <a:schemeClr val="tx1"/>
                          </a:solidFill>
                          <a:latin typeface="Helvetica" panose="020B0604020202020204" pitchFamily="34" charset="0"/>
                          <a:cs typeface="Helvetica" panose="020B0604020202020204" pitchFamily="34" charset="0"/>
                        </a:rPr>
                        <a:t>                       Lee el párrafo 3</a:t>
                      </a:r>
                      <a:r>
                        <a:rPr lang="es-ES" sz="1400" b="1" baseline="0" dirty="0" smtClean="0">
                          <a:solidFill>
                            <a:schemeClr val="tx1"/>
                          </a:solidFill>
                          <a:latin typeface="Helvetica" panose="020B0604020202020204" pitchFamily="34" charset="0"/>
                          <a:cs typeface="Helvetica" panose="020B0604020202020204" pitchFamily="34" charset="0"/>
                        </a:rPr>
                        <a:t> </a:t>
                      </a:r>
                      <a:r>
                        <a:rPr lang="es-ES" sz="1400" b="1" dirty="0" smtClean="0">
                          <a:solidFill>
                            <a:schemeClr val="tx1"/>
                          </a:solidFill>
                          <a:latin typeface="Helvetica" panose="020B0604020202020204" pitchFamily="34" charset="0"/>
                          <a:cs typeface="Helvetica" panose="020B0604020202020204" pitchFamily="34" charset="0"/>
                        </a:rPr>
                        <a:t>y escribe tu respuesta. </a:t>
                      </a:r>
                    </a:p>
                  </a:txBody>
                  <a:tcPr marL="41888" marR="41888" marT="5727"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53034">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000" u="sng" kern="1200" baseline="0" noProof="0" dirty="0" smtClean="0">
                          <a:solidFill>
                            <a:schemeClr val="tx1"/>
                          </a:solidFill>
                          <a:effectLst/>
                          <a:latin typeface="+mn-lt"/>
                          <a:cs typeface="Arial"/>
                        </a:rPr>
                        <a:t>L</a:t>
                      </a:r>
                      <a:r>
                        <a:rPr lang="es-MX" sz="1000" u="sng" noProof="0" dirty="0" smtClean="0"/>
                        <a:t>enguaje del</a:t>
                      </a:r>
                      <a:r>
                        <a:rPr lang="es-MX" sz="1000" u="sng" baseline="0" noProof="0" dirty="0" smtClean="0"/>
                        <a:t> maestro y </a:t>
                      </a:r>
                      <a:r>
                        <a:rPr lang="es-MX" sz="1000" u="sng" kern="1200" baseline="0" noProof="0" dirty="0" smtClean="0">
                          <a:solidFill>
                            <a:schemeClr val="tx1"/>
                          </a:solidFill>
                          <a:effectLst/>
                          <a:latin typeface="+mn-lt"/>
                          <a:cs typeface="Arial"/>
                        </a:rPr>
                        <a:t>n</a:t>
                      </a:r>
                      <a:r>
                        <a:rPr lang="es-MX" sz="1000" u="sng" kern="1200" dirty="0" err="1" smtClean="0">
                          <a:solidFill>
                            <a:schemeClr val="tx1"/>
                          </a:solidFill>
                          <a:effectLst/>
                          <a:latin typeface="+mn-lt"/>
                          <a:ea typeface="Times New Roman"/>
                          <a:cs typeface="Arial"/>
                        </a:rPr>
                        <a:t>otas</a:t>
                      </a:r>
                      <a:r>
                        <a:rPr lang="es-MX" sz="1000" u="sng" kern="1200" baseline="0" dirty="0" smtClean="0">
                          <a:solidFill>
                            <a:schemeClr val="tx1"/>
                          </a:solidFill>
                          <a:effectLst/>
                          <a:latin typeface="+mn-lt"/>
                          <a:ea typeface="Times New Roman"/>
                          <a:cs typeface="Arial"/>
                        </a:rPr>
                        <a:t> para calificar:</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b="1" dirty="0" smtClean="0"/>
                        <a:t>Suficiente evidencia </a:t>
                      </a:r>
                      <a:r>
                        <a:rPr lang="es-ES" sz="1000" b="1" kern="1200" dirty="0" smtClean="0">
                          <a:solidFill>
                            <a:schemeClr val="tx1"/>
                          </a:solidFill>
                          <a:effectLst/>
                          <a:latin typeface="+mn-lt"/>
                          <a:ea typeface="Times New Roman"/>
                          <a:cs typeface="Arial"/>
                        </a:rPr>
                        <a:t>(conclusión/idea) </a:t>
                      </a:r>
                      <a:r>
                        <a:rPr lang="es-ES" sz="1000" b="0" kern="1200" dirty="0" smtClean="0">
                          <a:solidFill>
                            <a:schemeClr val="tx1"/>
                          </a:solidFill>
                          <a:effectLst/>
                          <a:latin typeface="+mn-lt"/>
                          <a:ea typeface="Times New Roman"/>
                          <a:cs typeface="Arial"/>
                        </a:rPr>
                        <a:t>incluye elementos esenciales del párrafo 3, tales como: (1) a Benjamín le gustaba leer y escribir, (2) él podía leer los libros que imprimía, y (3) a él no le gustaban otros oficios.</a:t>
                      </a:r>
                    </a:p>
                    <a:p>
                      <a:pPr>
                        <a:lnSpc>
                          <a:spcPct val="100000"/>
                        </a:lnSpc>
                        <a:spcBef>
                          <a:spcPts val="0"/>
                        </a:spcBef>
                        <a:spcAft>
                          <a:spcPts val="0"/>
                        </a:spcAft>
                      </a:pPr>
                      <a:r>
                        <a:rPr lang="es-ES" sz="1000" b="1" kern="1200" dirty="0" smtClean="0">
                          <a:solidFill>
                            <a:schemeClr val="tx1"/>
                          </a:solidFill>
                          <a:effectLst/>
                          <a:latin typeface="+mn-lt"/>
                          <a:ea typeface="Times New Roman"/>
                          <a:cs typeface="Arial"/>
                        </a:rPr>
                        <a:t>Las identificaciones específicas (</a:t>
                      </a:r>
                      <a:r>
                        <a:rPr lang="es-ES" sz="1000" b="1" i="1" kern="1200" dirty="0" smtClean="0">
                          <a:solidFill>
                            <a:schemeClr val="tx1"/>
                          </a:solidFill>
                          <a:effectLst/>
                          <a:latin typeface="+mn-lt"/>
                          <a:ea typeface="Times New Roman"/>
                          <a:cs typeface="Arial"/>
                        </a:rPr>
                        <a:t>detalles de apoyo</a:t>
                      </a:r>
                      <a:r>
                        <a:rPr lang="es-ES" sz="1000" b="1" kern="1200" dirty="0" smtClean="0">
                          <a:solidFill>
                            <a:schemeClr val="tx1"/>
                          </a:solidFill>
                          <a:effectLst/>
                          <a:latin typeface="+mn-lt"/>
                          <a:ea typeface="Times New Roman"/>
                          <a:cs typeface="Arial"/>
                        </a:rPr>
                        <a:t>) </a:t>
                      </a:r>
                      <a:r>
                        <a:rPr lang="es-ES" sz="1000" b="0" kern="1200" dirty="0" smtClean="0">
                          <a:solidFill>
                            <a:schemeClr val="tx1"/>
                          </a:solidFill>
                          <a:effectLst/>
                          <a:latin typeface="+mn-lt"/>
                          <a:ea typeface="Times New Roman"/>
                          <a:cs typeface="Arial"/>
                        </a:rPr>
                        <a:t>del texto podrían incluir: (1) le gustaba imprimir libros para poder leer su propia escritura, (2) no quería ser herrero, carpintero o fabricante de ladrillos, y (3) quería leer todo el tiempo</a:t>
                      </a:r>
                      <a:r>
                        <a:rPr lang="es-ES" sz="1000" b="0" kern="1200" baseline="0" dirty="0" smtClean="0">
                          <a:solidFill>
                            <a:schemeClr val="tx1"/>
                          </a:solidFill>
                          <a:effectLst/>
                          <a:latin typeface="+mn-lt"/>
                          <a:ea typeface="Times New Roman"/>
                          <a:cs typeface="Arial"/>
                        </a:rPr>
                        <a:t>.</a:t>
                      </a:r>
                      <a:endParaRPr lang="es-ES" sz="1000" b="1" kern="1200" dirty="0" smtClean="0">
                        <a:solidFill>
                          <a:schemeClr val="tx1"/>
                        </a:solidFill>
                        <a:effectLst/>
                        <a:latin typeface="+mn-lt"/>
                        <a:ea typeface="Times New Roman"/>
                        <a:cs typeface="Arial"/>
                      </a:endParaRPr>
                    </a:p>
                    <a:p>
                      <a:pPr marL="0" marR="0" indent="0" algn="l" defTabSz="966612" rtl="0" eaLnBrk="1" fontAlgn="auto" latinLnBrk="0" hangingPunct="1">
                        <a:lnSpc>
                          <a:spcPct val="100000"/>
                        </a:lnSpc>
                        <a:spcBef>
                          <a:spcPts val="0"/>
                        </a:spcBef>
                        <a:spcAft>
                          <a:spcPts val="0"/>
                        </a:spcAft>
                        <a:buClrTx/>
                        <a:buSzTx/>
                        <a:buFontTx/>
                        <a:buNone/>
                        <a:tabLst/>
                        <a:defRPr/>
                      </a:pPr>
                      <a:r>
                        <a:rPr lang="es-ES" sz="1000" b="1" kern="1200" dirty="0" smtClean="0">
                          <a:solidFill>
                            <a:schemeClr val="tx1"/>
                          </a:solidFill>
                          <a:effectLst/>
                          <a:latin typeface="+mn-lt"/>
                          <a:ea typeface="Times New Roman"/>
                          <a:cs typeface="Arial"/>
                        </a:rPr>
                        <a:t>Pleno apoyo </a:t>
                      </a:r>
                      <a:r>
                        <a:rPr lang="es-ES" sz="1000" b="0" kern="1200" dirty="0" smtClean="0">
                          <a:solidFill>
                            <a:schemeClr val="tx1"/>
                          </a:solidFill>
                          <a:effectLst/>
                          <a:latin typeface="+mn-lt"/>
                          <a:ea typeface="Times New Roman"/>
                          <a:cs typeface="Arial"/>
                        </a:rPr>
                        <a:t> del texto incluye otros detalles relevantes o ejemplos del texto que apoyan por qué ser un impresor era un buen oficio para Benjamín, tales como: (1) tenía 12 años cuando su padre quería que aprendiese un oficio, (2) James era su hermano, (3) James tenía una imprenta, y </a:t>
                      </a:r>
                      <a:r>
                        <a:rPr lang="es-ES" sz="1000" baseline="0" dirty="0" smtClean="0"/>
                        <a:t>(4) Benjamín ayudó a su hermano James a imprimir libros y aprendió a ser un impresor. </a:t>
                      </a:r>
                      <a:endParaRPr lang="es-ES" sz="1000" dirty="0">
                        <a:solidFill>
                          <a:schemeClr val="tx1"/>
                        </a:solidFill>
                        <a:effectLst/>
                        <a:latin typeface="+mn-lt"/>
                        <a:ea typeface="Calibri"/>
                        <a:cs typeface="Times New Roman"/>
                      </a:endParaRPr>
                    </a:p>
                  </a:txBody>
                  <a:tcPr marL="41888" marR="41888" marT="5727"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4854">
                <a:tc>
                  <a:txBody>
                    <a:bodyPr/>
                    <a:lstStyle/>
                    <a:p>
                      <a:pPr marL="0" marR="0" algn="ctr">
                        <a:lnSpc>
                          <a:spcPct val="100000"/>
                        </a:lnSpc>
                        <a:spcBef>
                          <a:spcPts val="0"/>
                        </a:spcBef>
                        <a:spcAft>
                          <a:spcPts val="0"/>
                        </a:spcAft>
                      </a:pPr>
                      <a:r>
                        <a:rPr lang="es-ES" sz="2500" b="1" dirty="0" smtClean="0">
                          <a:solidFill>
                            <a:schemeClr val="tx1"/>
                          </a:solidFill>
                          <a:effectLst/>
                          <a:latin typeface="+mn-lt"/>
                          <a:ea typeface="Calibri"/>
                          <a:cs typeface="Times New Roman"/>
                        </a:rPr>
                        <a:t>2</a:t>
                      </a:r>
                      <a:endParaRPr lang="es-ES" sz="2500" b="1" dirty="0">
                        <a:solidFill>
                          <a:schemeClr val="tx1"/>
                        </a:solidFill>
                        <a:effectLst/>
                        <a:latin typeface="+mn-lt"/>
                        <a:ea typeface="Calibri"/>
                        <a:cs typeface="Times New Roman"/>
                      </a:endParaRPr>
                    </a:p>
                  </a:txBody>
                  <a:tcPr marL="41888" marR="41888" marT="572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i="1" dirty="0" smtClean="0">
                          <a:solidFill>
                            <a:schemeClr val="tx1"/>
                          </a:solidFill>
                          <a:effectLst/>
                          <a:latin typeface="+mn-lt"/>
                          <a:ea typeface="Calibri"/>
                          <a:cs typeface="Verdana"/>
                        </a:rPr>
                        <a:t>El estudiante da una respuesta competente, proporcionando evidencia para explicar por qué ser un impresor era un buen oficio para Benjamín, así como suficientes detalles de apoyo</a:t>
                      </a:r>
                      <a:r>
                        <a:rPr lang="es-ES" sz="1000" i="1" baseline="0" dirty="0" smtClean="0">
                          <a:solidFill>
                            <a:schemeClr val="tx1"/>
                          </a:solidFill>
                          <a:effectLst/>
                          <a:latin typeface="+mn-lt"/>
                          <a:ea typeface="Calibri"/>
                          <a:cs typeface="Verdana"/>
                        </a:rPr>
                        <a:t>.</a:t>
                      </a:r>
                      <a:endParaRPr lang="es-ES" sz="1000" i="1" dirty="0" smtClean="0">
                        <a:solidFill>
                          <a:schemeClr val="tx1"/>
                        </a:solidFill>
                        <a:effectLst/>
                        <a:latin typeface="+mn-lt"/>
                        <a:ea typeface="Calibri"/>
                        <a:cs typeface="Verdana"/>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100" dirty="0" smtClean="0">
                          <a:solidFill>
                            <a:schemeClr val="tx1"/>
                          </a:solidFill>
                        </a:rPr>
                        <a:t>Benjamín debía ser un impresor. A él le gustaba hacer cosas que los impresores hacen. A él le gustaba leer y escribir. Si era un impresor, él podía leer todos los libros que imprimiera. Otros oficios tal vez no le permitirían leer y escribir todo el tiempo</a:t>
                      </a:r>
                      <a:r>
                        <a:rPr lang="es-ES" sz="1100" baseline="0" dirty="0" smtClean="0">
                          <a:solidFill>
                            <a:schemeClr val="tx1"/>
                          </a:solidFill>
                        </a:rPr>
                        <a:t>.   </a:t>
                      </a:r>
                      <a:endParaRPr lang="es-ES" sz="1100" dirty="0" smtClean="0">
                        <a:solidFill>
                          <a:schemeClr val="tx1"/>
                        </a:solidFill>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8600">
                <a:tc>
                  <a:txBody>
                    <a:bodyPr/>
                    <a:lstStyle/>
                    <a:p>
                      <a:pPr marL="0" marR="0" algn="ctr">
                        <a:lnSpc>
                          <a:spcPct val="100000"/>
                        </a:lnSpc>
                        <a:spcBef>
                          <a:spcPts val="0"/>
                        </a:spcBef>
                        <a:spcAft>
                          <a:spcPts val="0"/>
                        </a:spcAft>
                      </a:pPr>
                      <a:r>
                        <a:rPr lang="es-ES" sz="2500" b="1" dirty="0" smtClean="0">
                          <a:solidFill>
                            <a:schemeClr val="tx1"/>
                          </a:solidFill>
                          <a:effectLst/>
                          <a:latin typeface="+mn-lt"/>
                          <a:ea typeface="Calibri"/>
                          <a:cs typeface="Times New Roman"/>
                        </a:rPr>
                        <a:t>1</a:t>
                      </a:r>
                      <a:endParaRPr lang="es-ES" sz="2500" b="1" dirty="0">
                        <a:solidFill>
                          <a:schemeClr val="tx1"/>
                        </a:solidFill>
                        <a:effectLst/>
                        <a:latin typeface="+mn-lt"/>
                        <a:ea typeface="Calibri"/>
                        <a:cs typeface="Times New Roman"/>
                      </a:endParaRPr>
                    </a:p>
                  </a:txBody>
                  <a:tcPr marL="41888" marR="41888" marT="572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i="1" dirty="0" smtClean="0">
                          <a:solidFill>
                            <a:schemeClr val="tx1"/>
                          </a:solidFill>
                          <a:effectLst/>
                          <a:latin typeface="+mn-lt"/>
                          <a:ea typeface="Calibri"/>
                          <a:cs typeface="Verdana"/>
                        </a:rPr>
                        <a:t>El estudiante da una respuesta parcial </a:t>
                      </a:r>
                      <a:r>
                        <a:rPr lang="es-ES" sz="1000" i="1" noProof="0" dirty="0" smtClean="0"/>
                        <a:t>, proporcionando </a:t>
                      </a:r>
                      <a:r>
                        <a:rPr lang="es-ES" sz="1000" i="1" u="sng" dirty="0" smtClean="0">
                          <a:solidFill>
                            <a:schemeClr val="tx1"/>
                          </a:solidFill>
                          <a:effectLst/>
                          <a:latin typeface="+mn-lt"/>
                          <a:ea typeface="Calibri"/>
                          <a:cs typeface="Verdana"/>
                        </a:rPr>
                        <a:t>alguna</a:t>
                      </a:r>
                      <a:r>
                        <a:rPr lang="es-ES" sz="1000" i="1" dirty="0" smtClean="0">
                          <a:solidFill>
                            <a:schemeClr val="tx1"/>
                          </a:solidFill>
                          <a:effectLst/>
                          <a:latin typeface="+mn-lt"/>
                          <a:ea typeface="Calibri"/>
                          <a:cs typeface="Verdana"/>
                        </a:rPr>
                        <a:t> evidencia de por qué ser un impresor era un buen oficio para Benjamín, pero hay pocos detalles de apoyo.</a:t>
                      </a:r>
                      <a:endParaRPr lang="es-ES" sz="1000" b="0" i="0" u="none"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100" b="0" u="none" kern="1200" baseline="0" dirty="0" smtClean="0">
                          <a:solidFill>
                            <a:schemeClr val="tx1"/>
                          </a:solidFill>
                          <a:latin typeface="+mn-lt"/>
                          <a:ea typeface="+mn-ea"/>
                          <a:cs typeface="+mn-cs"/>
                        </a:rPr>
                        <a:t>Fue bueno para Benjamín ser un impresor. Los impresores hacen un montón de libros. Su hermano le ayudó.</a:t>
                      </a:r>
                      <a:endParaRPr lang="es-ES" sz="1200" b="0" u="none" kern="1200" baseline="0" dirty="0" smtClean="0">
                        <a:solidFill>
                          <a:schemeClr val="tx1"/>
                        </a:solidFill>
                        <a:latin typeface="+mn-lt"/>
                        <a:ea typeface="+mn-ea"/>
                        <a:cs typeface="+mn-cs"/>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99073">
                <a:tc>
                  <a:txBody>
                    <a:bodyPr/>
                    <a:lstStyle/>
                    <a:p>
                      <a:pPr marL="0" marR="0" algn="ctr">
                        <a:lnSpc>
                          <a:spcPct val="100000"/>
                        </a:lnSpc>
                        <a:spcBef>
                          <a:spcPts val="0"/>
                        </a:spcBef>
                        <a:spcAft>
                          <a:spcPts val="0"/>
                        </a:spcAft>
                      </a:pPr>
                      <a:r>
                        <a:rPr lang="es-ES" sz="2500" b="1" dirty="0" smtClean="0">
                          <a:solidFill>
                            <a:schemeClr val="tx1"/>
                          </a:solidFill>
                          <a:effectLst/>
                          <a:latin typeface="+mn-lt"/>
                          <a:ea typeface="Calibri"/>
                          <a:cs typeface="Times New Roman"/>
                        </a:rPr>
                        <a:t>0</a:t>
                      </a:r>
                      <a:endParaRPr lang="es-ES" sz="2500" b="1" dirty="0">
                        <a:solidFill>
                          <a:schemeClr val="tx1"/>
                        </a:solidFill>
                        <a:effectLst/>
                        <a:latin typeface="+mn-lt"/>
                        <a:ea typeface="Calibri"/>
                        <a:cs typeface="Times New Roman"/>
                      </a:endParaRPr>
                    </a:p>
                  </a:txBody>
                  <a:tcPr marL="41888" marR="41888" marT="5727"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i="1" dirty="0" smtClean="0">
                          <a:solidFill>
                            <a:schemeClr val="tx1"/>
                          </a:solidFill>
                          <a:effectLst/>
                          <a:latin typeface="+mn-lt"/>
                          <a:ea typeface="Calibri"/>
                          <a:cs typeface="Verdana"/>
                        </a:rPr>
                        <a:t>El estudiante no proporciona evidencia alguna acerca de por qué Benjamín debe ser un impresor.</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i="0" dirty="0" smtClean="0">
                          <a:solidFill>
                            <a:schemeClr val="tx1"/>
                          </a:solidFill>
                          <a:effectLst/>
                          <a:latin typeface="+mn-lt"/>
                          <a:ea typeface="Calibri"/>
                          <a:cs typeface="Verdana"/>
                        </a:rPr>
                        <a:t>Benjamín Franklin era un hombre famoso.</a:t>
                      </a:r>
                      <a:endParaRPr lang="es-ES" sz="1100" i="0" dirty="0">
                        <a:solidFill>
                          <a:schemeClr val="tx1"/>
                        </a:solidFill>
                        <a:effectLst/>
                        <a:latin typeface="+mn-lt"/>
                        <a:ea typeface="Calibri"/>
                        <a:cs typeface="Times New Roman"/>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68999620"/>
              </p:ext>
            </p:extLst>
          </p:nvPr>
        </p:nvGraphicFramePr>
        <p:xfrm>
          <a:off x="5105400" y="6781800"/>
          <a:ext cx="1905000" cy="457200"/>
        </p:xfrm>
        <a:graphic>
          <a:graphicData uri="http://schemas.openxmlformats.org/drawingml/2006/table">
            <a:tbl>
              <a:tblPr/>
              <a:tblGrid>
                <a:gridCol w="1905000"/>
              </a:tblGrid>
              <a:tr h="179793">
                <a:tc>
                  <a:txBody>
                    <a:bodyPr/>
                    <a:lstStyle/>
                    <a:p>
                      <a:pPr marL="0" marR="0" algn="ctr">
                        <a:lnSpc>
                          <a:spcPct val="100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RI.2.2</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DOK </a:t>
                      </a:r>
                      <a:r>
                        <a:rPr lang="en-US" sz="800" b="1" i="1" dirty="0" smtClean="0">
                          <a:solidFill>
                            <a:srgbClr val="000000"/>
                          </a:solidFill>
                          <a:latin typeface="Calibri"/>
                          <a:ea typeface="Times New Roman"/>
                          <a:cs typeface="Times New Roman"/>
                        </a:rPr>
                        <a:t>2 - Cl</a:t>
                      </a:r>
                      <a:endParaRPr lang="en-US" sz="800" i="1" dirty="0">
                        <a:latin typeface="Calibri"/>
                        <a:ea typeface="Calibri"/>
                        <a:cs typeface="Times New Roman"/>
                      </a:endParaRPr>
                    </a:p>
                  </a:txBody>
                  <a:tcPr marL="31850" marR="3185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77407">
                <a:tc>
                  <a:txBody>
                    <a:bodyPr/>
                    <a:lstStyle/>
                    <a:p>
                      <a:pPr marL="0" marR="0" algn="l">
                        <a:lnSpc>
                          <a:spcPct val="100000"/>
                        </a:lnSpc>
                        <a:spcBef>
                          <a:spcPts val="0"/>
                        </a:spcBef>
                        <a:spcAft>
                          <a:spcPts val="0"/>
                        </a:spcAft>
                      </a:pPr>
                      <a:r>
                        <a:rPr lang="es-MX" sz="800" b="0" dirty="0" smtClean="0">
                          <a:latin typeface="+mn-lt"/>
                          <a:ea typeface="Times New Roman"/>
                          <a:cs typeface="Times New Roman"/>
                        </a:rPr>
                        <a:t>Localiza información para apoyar el tema principal en párrafos específicos. </a:t>
                      </a:r>
                    </a:p>
                  </a:txBody>
                  <a:tcPr marR="3185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5" name="Slide Number Placeholder 4"/>
          <p:cNvSpPr>
            <a:spLocks noGrp="1"/>
          </p:cNvSpPr>
          <p:nvPr>
            <p:ph type="sldNum" sz="quarter" idx="12"/>
          </p:nvPr>
        </p:nvSpPr>
        <p:spPr/>
        <p:txBody>
          <a:bodyPr/>
          <a:lstStyle/>
          <a:p>
            <a:fld id="{F177B04D-AEB5-43ED-B9BA-B3D1EC9C9067}" type="slidenum">
              <a:rPr lang="en-US" smtClean="0"/>
              <a:pPr/>
              <a:t>11</a:t>
            </a:fld>
            <a:endParaRPr lang="en-US" dirty="0"/>
          </a:p>
        </p:txBody>
      </p:sp>
    </p:spTree>
    <p:extLst>
      <p:ext uri="{BB962C8B-B14F-4D97-AF65-F5344CB8AC3E}">
        <p14:creationId xmlns:p14="http://schemas.microsoft.com/office/powerpoint/2010/main" val="91600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01040" y="2285313"/>
            <a:ext cx="195275" cy="389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6661" tIns="48331" rIns="96661" bIns="48331" numCol="1" anchor="ctr" anchorCtr="0" compatLnSpc="1">
            <a:prstTxWarp prst="textNoShape">
              <a:avLst/>
            </a:prstTxWarp>
            <a:spAutoFit/>
          </a:bodyPr>
          <a:lstStyle/>
          <a:p>
            <a:pPr fontAlgn="base">
              <a:spcBef>
                <a:spcPct val="0"/>
              </a:spcBef>
              <a:spcAft>
                <a:spcPct val="0"/>
              </a:spcAft>
            </a:pPr>
            <a:endParaRPr lang="en-US" altLang="en-US"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43908889"/>
              </p:ext>
            </p:extLst>
          </p:nvPr>
        </p:nvGraphicFramePr>
        <p:xfrm>
          <a:off x="568961" y="696909"/>
          <a:ext cx="6421120" cy="6881716"/>
        </p:xfrm>
        <a:graphic>
          <a:graphicData uri="http://schemas.openxmlformats.org/drawingml/2006/table">
            <a:tbl>
              <a:tblPr firstRow="1" firstCol="1" bandRow="1"/>
              <a:tblGrid>
                <a:gridCol w="406399"/>
                <a:gridCol w="6014721"/>
              </a:tblGrid>
              <a:tr h="224028">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noProof="0" dirty="0" smtClean="0">
                          <a:effectLst/>
                        </a:rPr>
                        <a:t>Una</a:t>
                      </a:r>
                      <a:r>
                        <a:rPr lang="es-ES" sz="1000" b="0" i="1" baseline="0" noProof="0" dirty="0" smtClean="0">
                          <a:effectLst/>
                        </a:rPr>
                        <a:t> nota sobre las respuestas construidas</a:t>
                      </a:r>
                      <a:r>
                        <a:rPr lang="es-ES" sz="1000" b="0" i="1" noProof="0" dirty="0" smtClean="0">
                          <a:effectLst/>
                        </a:rPr>
                        <a:t>:  Las</a:t>
                      </a:r>
                      <a:r>
                        <a:rPr lang="es-ES" sz="1000" b="0" i="1" baseline="0" noProof="0" dirty="0" smtClean="0">
                          <a:effectLst/>
                        </a:rPr>
                        <a:t> respuestas construidas no están escritas “en piedra.” No hay una manera perfecta en la que el estudiante deba responder. Busque la intención general de </a:t>
                      </a:r>
                      <a:r>
                        <a:rPr lang="es-ES" sz="1000" b="0" i="1" baseline="0" noProof="0" dirty="0" smtClean="0">
                          <a:solidFill>
                            <a:schemeClr val="tx1"/>
                          </a:solidFill>
                          <a:effectLst/>
                        </a:rPr>
                        <a:t>la pregunta y  la respuesta del estudiante y siga la rúbrica a continuación tanto como sea posible</a:t>
                      </a:r>
                      <a:r>
                        <a:rPr lang="es-ES" sz="1000" b="0" i="1" baseline="0" noProof="0" dirty="0" smtClean="0">
                          <a:effectLst/>
                        </a:rPr>
                        <a:t>. Utilice su mejor juicio. A diferencia de las preguntas de  DOK-1 donde  hay una respuesta correcta o incorrecta,  las respuestas construida son más difíciles de evaluar. La coherencia global de la intención del estudiante, basada en la mayor parte de sus respuestas, puede servirle de guía. </a:t>
                      </a:r>
                    </a:p>
                    <a:p>
                      <a:pPr marL="0" marR="0" indent="0" algn="l" defTabSz="966612" rtl="0" eaLnBrk="1" fontAlgn="auto" latinLnBrk="0" hangingPunct="1">
                        <a:lnSpc>
                          <a:spcPct val="100000"/>
                        </a:lnSpc>
                        <a:spcBef>
                          <a:spcPts val="0"/>
                        </a:spcBef>
                        <a:spcAft>
                          <a:spcPts val="0"/>
                        </a:spcAft>
                        <a:buClrTx/>
                        <a:buSzTx/>
                        <a:buFontTx/>
                        <a:buNone/>
                        <a:tabLst/>
                        <a:defRPr/>
                      </a:pPr>
                      <a:endParaRPr lang="es-ES" sz="800" b="0" i="1" baseline="0" noProof="0" dirty="0" smtClean="0">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224028">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600" b="1" noProof="0" dirty="0" smtClean="0">
                          <a:effectLst>
                            <a:outerShdw blurRad="38100" dist="38100" dir="2700000" algn="tl">
                              <a:srgbClr val="000000">
                                <a:alpha val="43137"/>
                              </a:srgbClr>
                            </a:outerShdw>
                          </a:effectLst>
                        </a:rPr>
                        <a:t>Pre-evaluación Trimestre 1: Clave para la </a:t>
                      </a:r>
                      <a:r>
                        <a:rPr lang="es-ES" sz="1600" b="1" u="sng" noProof="0" dirty="0" smtClean="0">
                          <a:effectLst>
                            <a:outerShdw blurRad="38100" dist="38100" dir="2700000" algn="tl">
                              <a:srgbClr val="000000">
                                <a:alpha val="43137"/>
                              </a:srgbClr>
                            </a:outerShdw>
                          </a:effectLst>
                        </a:rPr>
                        <a:t>Respuesta</a:t>
                      </a:r>
                      <a:r>
                        <a:rPr lang="es-ES" sz="1600" b="1" u="sng" baseline="0" noProof="0" dirty="0" smtClean="0">
                          <a:effectLst>
                            <a:outerShdw blurRad="38100" dist="38100" dir="2700000" algn="tl">
                              <a:srgbClr val="000000">
                                <a:alpha val="43137"/>
                              </a:srgbClr>
                            </a:outerShdw>
                          </a:effectLst>
                        </a:rPr>
                        <a:t> Construida</a:t>
                      </a:r>
                    </a:p>
                    <a:p>
                      <a:pPr marL="0" marR="0" indent="0" algn="ctr" defTabSz="966612" rtl="0" eaLnBrk="1" fontAlgn="auto" latinLnBrk="0" hangingPunct="1">
                        <a:lnSpc>
                          <a:spcPct val="100000"/>
                        </a:lnSpc>
                        <a:spcBef>
                          <a:spcPts val="0"/>
                        </a:spcBef>
                        <a:spcAft>
                          <a:spcPts val="0"/>
                        </a:spcAft>
                        <a:buClrTx/>
                        <a:buSzTx/>
                        <a:buFontTx/>
                        <a:buNone/>
                        <a:tabLst/>
                        <a:defRPr/>
                      </a:pPr>
                      <a:endParaRPr lang="es-ES" sz="1600" b="1" u="sng" baseline="0" noProof="0" dirty="0" smtClean="0">
                        <a:effectLst>
                          <a:outerShdw blurRad="38100" dist="38100" dir="2700000" algn="tl">
                            <a:srgbClr val="000000">
                              <a:alpha val="43137"/>
                            </a:srgbClr>
                          </a:outerShdw>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87011">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400" b="1" kern="1200" dirty="0" smtClean="0">
                          <a:solidFill>
                            <a:srgbClr val="000000"/>
                          </a:solidFill>
                          <a:effectLst/>
                          <a:latin typeface="+mn-lt"/>
                          <a:ea typeface="Times New Roman"/>
                          <a:cs typeface="Times New Roman"/>
                        </a:rPr>
                        <a:t>Estándar RL.2.3:   </a:t>
                      </a:r>
                      <a:r>
                        <a:rPr lang="es-ES" sz="1400" b="1" kern="1200" noProof="0" dirty="0" smtClean="0">
                          <a:solidFill>
                            <a:srgbClr val="000000"/>
                          </a:solidFill>
                          <a:effectLst/>
                          <a:latin typeface="+mn-lt"/>
                          <a:ea typeface="Times New Roman"/>
                          <a:cs typeface="Arial"/>
                        </a:rPr>
                        <a:t>Rúbrica de 3 puntos:</a:t>
                      </a:r>
                      <a:r>
                        <a:rPr lang="es-ES" sz="1400" b="1" kern="1200" baseline="0" noProof="0" dirty="0" smtClean="0">
                          <a:solidFill>
                            <a:srgbClr val="000000"/>
                          </a:solidFill>
                          <a:effectLst/>
                          <a:latin typeface="+mn-lt"/>
                          <a:ea typeface="Times New Roman"/>
                          <a:cs typeface="Arial"/>
                        </a:rPr>
                        <a:t> Respuesta Construida – </a:t>
                      </a:r>
                      <a:r>
                        <a:rPr lang="es-ES" sz="1400" b="1" kern="1200" noProof="0" dirty="0" smtClean="0">
                          <a:solidFill>
                            <a:srgbClr val="000000"/>
                          </a:solidFill>
                          <a:effectLst/>
                          <a:latin typeface="+mn-lt"/>
                          <a:ea typeface="Times New Roman"/>
                          <a:cs typeface="Arial"/>
                        </a:rPr>
                        <a:t>Lectura</a:t>
                      </a:r>
                      <a:r>
                        <a:rPr lang="es-ES" sz="1400" b="1" kern="1200" baseline="0" noProof="0" dirty="0" smtClean="0">
                          <a:solidFill>
                            <a:srgbClr val="000000"/>
                          </a:solidFill>
                          <a:effectLst/>
                          <a:latin typeface="+mn-lt"/>
                          <a:ea typeface="Times New Roman"/>
                          <a:cs typeface="Arial"/>
                        </a:rPr>
                        <a:t> </a:t>
                      </a:r>
                      <a:endParaRPr lang="es-ES" sz="1400" dirty="0" smtClean="0">
                        <a:effectLst/>
                        <a:latin typeface="+mn-lt"/>
                        <a:ea typeface="Times New Roman"/>
                      </a:endParaRP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263">
                <a:tc gridSpan="2">
                  <a:txBody>
                    <a:bodyPr/>
                    <a:lstStyle/>
                    <a:p>
                      <a:pPr marL="1089025" marR="0" indent="-1089025" algn="l" defTabSz="966612" rtl="0" eaLnBrk="1" fontAlgn="auto" latinLnBrk="0" hangingPunct="1">
                        <a:lnSpc>
                          <a:spcPct val="100000"/>
                        </a:lnSpc>
                        <a:spcBef>
                          <a:spcPts val="0"/>
                        </a:spcBef>
                        <a:spcAft>
                          <a:spcPts val="0"/>
                        </a:spcAft>
                        <a:buClrTx/>
                        <a:buSzTx/>
                        <a:buFontTx/>
                        <a:buNone/>
                        <a:tabLst/>
                        <a:defRPr/>
                      </a:pPr>
                      <a:r>
                        <a:rPr lang="es-ES" sz="1400" b="1" dirty="0" smtClean="0">
                          <a:solidFill>
                            <a:schemeClr val="tx1"/>
                          </a:solidFill>
                        </a:rPr>
                        <a:t>Pregunta #16:</a:t>
                      </a:r>
                      <a:r>
                        <a:rPr lang="es-ES" sz="1400" b="1" baseline="0" dirty="0" smtClean="0">
                          <a:solidFill>
                            <a:schemeClr val="tx1"/>
                          </a:solidFill>
                        </a:rPr>
                        <a:t> ¿Qué hizo a Benjamín un buen impresor? Encuentra evidencia en el texto. </a:t>
                      </a: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1931">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000" u="sng" kern="1200" baseline="0" noProof="0" dirty="0" smtClean="0">
                          <a:solidFill>
                            <a:schemeClr val="tx1"/>
                          </a:solidFill>
                          <a:effectLst/>
                          <a:latin typeface="+mn-lt"/>
                          <a:cs typeface="Arial"/>
                        </a:rPr>
                        <a:t>L</a:t>
                      </a:r>
                      <a:r>
                        <a:rPr lang="es-MX" sz="1000" u="sng" noProof="0" dirty="0" smtClean="0"/>
                        <a:t>enguaje del</a:t>
                      </a:r>
                      <a:r>
                        <a:rPr lang="es-MX" sz="1000" u="sng" baseline="0" noProof="0" dirty="0" smtClean="0"/>
                        <a:t> maestro y </a:t>
                      </a:r>
                      <a:r>
                        <a:rPr lang="es-MX" sz="1000" u="sng" kern="1200" baseline="0" noProof="0" dirty="0" smtClean="0">
                          <a:solidFill>
                            <a:schemeClr val="tx1"/>
                          </a:solidFill>
                          <a:effectLst/>
                          <a:latin typeface="+mn-lt"/>
                          <a:cs typeface="Arial"/>
                        </a:rPr>
                        <a:t>n</a:t>
                      </a:r>
                      <a:r>
                        <a:rPr lang="es-MX" sz="1000" u="sng" kern="1200" dirty="0" err="1" smtClean="0">
                          <a:solidFill>
                            <a:schemeClr val="tx1"/>
                          </a:solidFill>
                          <a:effectLst/>
                          <a:latin typeface="+mn-lt"/>
                          <a:ea typeface="Times New Roman"/>
                          <a:cs typeface="Arial"/>
                        </a:rPr>
                        <a:t>otas</a:t>
                      </a:r>
                      <a:r>
                        <a:rPr lang="es-MX" sz="1000" u="sng" kern="1200" baseline="0" dirty="0" smtClean="0">
                          <a:solidFill>
                            <a:schemeClr val="tx1"/>
                          </a:solidFill>
                          <a:effectLst/>
                          <a:latin typeface="+mn-lt"/>
                          <a:ea typeface="Times New Roman"/>
                          <a:cs typeface="Arial"/>
                        </a:rPr>
                        <a:t> para calificar:</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b="1" dirty="0" smtClean="0"/>
                        <a:t>Suficiente evidencia (</a:t>
                      </a:r>
                      <a:r>
                        <a:rPr lang="es-ES" sz="1000" b="1" kern="1200" dirty="0" smtClean="0">
                          <a:solidFill>
                            <a:schemeClr val="tx1"/>
                          </a:solidFill>
                          <a:effectLst/>
                          <a:latin typeface="+mn-lt"/>
                          <a:ea typeface="Times New Roman"/>
                          <a:cs typeface="Arial"/>
                        </a:rPr>
                        <a:t>pensamiento</a:t>
                      </a:r>
                      <a:r>
                        <a:rPr lang="es-ES" sz="1000" b="1" kern="1200" baseline="0" dirty="0" smtClean="0">
                          <a:solidFill>
                            <a:schemeClr val="tx1"/>
                          </a:solidFill>
                          <a:effectLst/>
                          <a:latin typeface="+mn-lt"/>
                          <a:ea typeface="Times New Roman"/>
                          <a:cs typeface="Arial"/>
                        </a:rPr>
                        <a:t> o idea concluyente</a:t>
                      </a:r>
                      <a:r>
                        <a:rPr lang="es-ES" sz="1000" b="1" kern="1200" dirty="0" smtClean="0">
                          <a:solidFill>
                            <a:schemeClr val="tx1"/>
                          </a:solidFill>
                          <a:effectLst/>
                          <a:latin typeface="+mn-lt"/>
                          <a:ea typeface="Times New Roman"/>
                          <a:cs typeface="Arial"/>
                        </a:rPr>
                        <a:t>) </a:t>
                      </a:r>
                      <a:r>
                        <a:rPr lang="es-ES" sz="1000" b="0" kern="1200" dirty="0" smtClean="0">
                          <a:solidFill>
                            <a:schemeClr val="tx1"/>
                          </a:solidFill>
                          <a:effectLst/>
                          <a:latin typeface="+mn-lt"/>
                          <a:ea typeface="Times New Roman"/>
                          <a:cs typeface="Arial"/>
                        </a:rPr>
                        <a:t>debería incluir </a:t>
                      </a:r>
                      <a:r>
                        <a:rPr lang="es-ES" sz="1000" kern="1200" dirty="0" smtClean="0">
                          <a:solidFill>
                            <a:schemeClr val="tx1"/>
                          </a:solidFill>
                          <a:effectLst/>
                          <a:latin typeface="+mn-lt"/>
                          <a:ea typeface="Times New Roman"/>
                          <a:cs typeface="Arial"/>
                        </a:rPr>
                        <a:t>detalles que conectan específicamente a Benjamín con ser un buen impresor (este es el elemento esencial). Debido a que esta es una respuesta DOK-3, los estudiantes van más allá de lo evidente, inclusive ampliando razones obvias</a:t>
                      </a:r>
                      <a:r>
                        <a:rPr lang="es-ES" sz="1000" kern="1200" baseline="0" dirty="0" smtClean="0">
                          <a:solidFill>
                            <a:schemeClr val="tx1"/>
                          </a:solidFill>
                          <a:effectLst/>
                          <a:latin typeface="+mn-lt"/>
                          <a:ea typeface="Times New Roman"/>
                          <a:cs typeface="Arial"/>
                        </a:rPr>
                        <a:t> que expliquen por qué Benjamín era un buen impresor. </a:t>
                      </a:r>
                      <a:r>
                        <a:rPr lang="es-ES" sz="1000" b="0" dirty="0" smtClean="0">
                          <a:solidFill>
                            <a:schemeClr val="tx1"/>
                          </a:solidFill>
                        </a:rPr>
                        <a:t>El</a:t>
                      </a:r>
                      <a:r>
                        <a:rPr lang="es-ES" sz="1000" b="0" baseline="0" dirty="0" smtClean="0">
                          <a:solidFill>
                            <a:schemeClr val="tx1"/>
                          </a:solidFill>
                        </a:rPr>
                        <a:t> r</a:t>
                      </a:r>
                      <a:r>
                        <a:rPr lang="es-ES" sz="1000" b="0" dirty="0" smtClean="0">
                          <a:solidFill>
                            <a:schemeClr val="tx1"/>
                          </a:solidFill>
                        </a:rPr>
                        <a:t>azonamiento requiere inferir.</a:t>
                      </a:r>
                      <a:r>
                        <a:rPr lang="es-ES" sz="1000" b="0" kern="1200" baseline="0" dirty="0" smtClean="0">
                          <a:solidFill>
                            <a:schemeClr val="tx1"/>
                          </a:solidFill>
                          <a:effectLst/>
                          <a:latin typeface="+mn-lt"/>
                          <a:ea typeface="Times New Roman"/>
                          <a:cs typeface="Arial"/>
                        </a:rPr>
                        <a:t> </a:t>
                      </a:r>
                      <a:r>
                        <a:rPr lang="es-ES" sz="1000" b="0" dirty="0" smtClean="0">
                          <a:solidFill>
                            <a:schemeClr val="tx1"/>
                          </a:solidFill>
                        </a:rPr>
                        <a:t> </a:t>
                      </a:r>
                      <a:endParaRPr lang="es-ES" sz="1000" b="0" u="none" kern="1200" dirty="0" smtClean="0">
                        <a:solidFill>
                          <a:schemeClr val="tx1"/>
                        </a:solidFill>
                        <a:effectLst/>
                        <a:latin typeface="Calibri"/>
                        <a:ea typeface="Times New Roman"/>
                      </a:endParaRPr>
                    </a:p>
                    <a:p>
                      <a:pPr marL="0" marR="0" algn="l">
                        <a:lnSpc>
                          <a:spcPct val="100000"/>
                        </a:lnSpc>
                        <a:spcBef>
                          <a:spcPts val="0"/>
                        </a:spcBef>
                        <a:spcAft>
                          <a:spcPts val="0"/>
                        </a:spcAft>
                      </a:pPr>
                      <a:r>
                        <a:rPr lang="es-ES" sz="1000" b="1" u="none" kern="1200" dirty="0" smtClean="0">
                          <a:solidFill>
                            <a:schemeClr val="tx1"/>
                          </a:solidFill>
                          <a:effectLst/>
                          <a:latin typeface="+mn-lt"/>
                          <a:ea typeface="Times New Roman"/>
                        </a:rPr>
                        <a:t>Las identificaciones específicas (los detalles de apoyo) </a:t>
                      </a:r>
                      <a:r>
                        <a:rPr lang="es-ES" sz="1000" b="0" u="none" kern="1200" dirty="0" smtClean="0">
                          <a:solidFill>
                            <a:schemeClr val="tx1"/>
                          </a:solidFill>
                          <a:effectLst/>
                          <a:latin typeface="+mn-lt"/>
                          <a:ea typeface="Times New Roman"/>
                        </a:rPr>
                        <a:t>que se encuentran de forma explícita en el texto podrían incluir: (1) su amor por la lectura y la escritura, (2) su padre lo envió a la escuela, y (3) él aprendió de su hermano</a:t>
                      </a:r>
                      <a:r>
                        <a:rPr lang="es-ES" sz="1000" b="0" u="none" kern="1200" baseline="0" dirty="0" smtClean="0">
                          <a:solidFill>
                            <a:schemeClr val="tx1"/>
                          </a:solidFill>
                          <a:effectLst/>
                          <a:latin typeface="Calibri"/>
                          <a:ea typeface="Times New Roman"/>
                        </a:rPr>
                        <a:t>.</a:t>
                      </a:r>
                      <a:endParaRPr lang="es-ES" sz="1000" b="0" u="none" dirty="0" smtClean="0">
                        <a:solidFill>
                          <a:schemeClr val="tx1"/>
                        </a:solidFill>
                        <a:effectLst/>
                        <a:latin typeface="Calibri"/>
                        <a:ea typeface="Times New Roman"/>
                      </a:endParaRPr>
                    </a:p>
                    <a:p>
                      <a:pPr marL="0" marR="0" algn="l">
                        <a:lnSpc>
                          <a:spcPct val="100000"/>
                        </a:lnSpc>
                        <a:spcBef>
                          <a:spcPts val="0"/>
                        </a:spcBef>
                        <a:spcAft>
                          <a:spcPts val="0"/>
                        </a:spcAft>
                      </a:pPr>
                      <a:r>
                        <a:rPr lang="es-ES" sz="1000" b="1" u="none" kern="1200" dirty="0" smtClean="0">
                          <a:solidFill>
                            <a:schemeClr val="tx1"/>
                          </a:solidFill>
                          <a:effectLst/>
                          <a:latin typeface="+mn-lt"/>
                          <a:ea typeface="Times New Roman"/>
                        </a:rPr>
                        <a:t>Pleno apoyo</a:t>
                      </a:r>
                      <a:r>
                        <a:rPr lang="es-ES" sz="1000" b="1" u="none" kern="1200" baseline="0" dirty="0" smtClean="0">
                          <a:solidFill>
                            <a:schemeClr val="tx1"/>
                          </a:solidFill>
                          <a:effectLst/>
                          <a:latin typeface="+mn-lt"/>
                          <a:ea typeface="Times New Roman"/>
                        </a:rPr>
                        <a:t> </a:t>
                      </a:r>
                      <a:r>
                        <a:rPr lang="es-ES" sz="1000" b="1" u="none" kern="1200" dirty="0" smtClean="0">
                          <a:solidFill>
                            <a:schemeClr val="tx1"/>
                          </a:solidFill>
                          <a:effectLst/>
                          <a:latin typeface="+mn-lt"/>
                          <a:ea typeface="Times New Roman"/>
                        </a:rPr>
                        <a:t>(cualquier otro detalle) </a:t>
                      </a:r>
                      <a:r>
                        <a:rPr lang="es-ES" sz="1000" b="0" u="none" kern="1200" dirty="0" smtClean="0">
                          <a:solidFill>
                            <a:schemeClr val="tx1"/>
                          </a:solidFill>
                          <a:effectLst/>
                          <a:latin typeface="+mn-lt"/>
                          <a:ea typeface="Times New Roman"/>
                        </a:rPr>
                        <a:t>del texto podría incluir: (1) él</a:t>
                      </a:r>
                      <a:r>
                        <a:rPr lang="es-ES" sz="1000" b="0" u="none" kern="1200" baseline="0" dirty="0" smtClean="0">
                          <a:solidFill>
                            <a:schemeClr val="tx1"/>
                          </a:solidFill>
                          <a:effectLst/>
                          <a:latin typeface="+mn-lt"/>
                          <a:ea typeface="Times New Roman"/>
                        </a:rPr>
                        <a:t> </a:t>
                      </a:r>
                      <a:r>
                        <a:rPr lang="es-ES" sz="1000" b="0" u="none" kern="1200" dirty="0" smtClean="0">
                          <a:solidFill>
                            <a:schemeClr val="tx1"/>
                          </a:solidFill>
                          <a:effectLst/>
                          <a:latin typeface="+mn-lt"/>
                          <a:ea typeface="Times New Roman"/>
                        </a:rPr>
                        <a:t>quería leer todo el tiempo, (2) a los 16 años él encontró un trabajo como un impresor.</a:t>
                      </a:r>
                      <a:endParaRPr lang="es-ES" sz="1000" b="0" u="none" dirty="0">
                        <a:solidFill>
                          <a:schemeClr val="tx1"/>
                        </a:solidFill>
                        <a:effectLst/>
                        <a:latin typeface="Calibri"/>
                        <a:ea typeface="Times New Roman"/>
                      </a:endParaRPr>
                    </a:p>
                  </a:txBody>
                  <a:tcPr marL="51999" marR="51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spcBef>
                          <a:spcPts val="0"/>
                        </a:spcBef>
                        <a:spcAft>
                          <a:spcPts val="0"/>
                        </a:spcAft>
                      </a:pPr>
                      <a:endParaRPr lang="en-US" sz="800" dirty="0">
                        <a:effectLst/>
                        <a:latin typeface="Calibri"/>
                        <a:ea typeface="Times New Roman"/>
                      </a:endParaRPr>
                    </a:p>
                  </a:txBody>
                  <a:tcPr marL="48749" marR="487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499">
                <a:tc>
                  <a:txBody>
                    <a:bodyPr/>
                    <a:lstStyle/>
                    <a:p>
                      <a:pPr marL="0" marR="0" algn="ctr">
                        <a:lnSpc>
                          <a:spcPct val="100000"/>
                        </a:lnSpc>
                        <a:spcBef>
                          <a:spcPts val="0"/>
                        </a:spcBef>
                        <a:spcAft>
                          <a:spcPts val="0"/>
                        </a:spcAft>
                      </a:pPr>
                      <a:r>
                        <a:rPr lang="es-ES" sz="2500" b="1" dirty="0" smtClean="0">
                          <a:solidFill>
                            <a:schemeClr val="tx1"/>
                          </a:solidFill>
                          <a:effectLst/>
                          <a:latin typeface="Calibri"/>
                          <a:ea typeface="Calibri"/>
                          <a:cs typeface="Times New Roman"/>
                        </a:rPr>
                        <a:t>3</a:t>
                      </a:r>
                      <a:endParaRPr lang="es-E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1" u="none" kern="1200" baseline="0" dirty="0" smtClean="0">
                          <a:solidFill>
                            <a:schemeClr val="tx1"/>
                          </a:solidFill>
                          <a:latin typeface="+mn-lt"/>
                          <a:ea typeface="+mn-ea"/>
                          <a:cs typeface="+mn-cs"/>
                        </a:rPr>
                        <a:t>El estudiante da una respuesta competente, proporcionando evidencia para apoyar qué es lo que hizo de Benjamín un buen impresor, usando detalles del texto de forma explícita para inferir </a:t>
                      </a:r>
                      <a:r>
                        <a:rPr lang="es-ES" sz="1000" b="1" i="1" u="none" kern="1200" baseline="0" dirty="0" smtClean="0">
                          <a:solidFill>
                            <a:schemeClr val="tx1"/>
                          </a:solidFill>
                          <a:latin typeface="+mn-lt"/>
                          <a:ea typeface="+mn-ea"/>
                          <a:cs typeface="+mn-cs"/>
                        </a:rPr>
                        <a:t>por qué </a:t>
                      </a:r>
                      <a:r>
                        <a:rPr lang="es-ES" sz="1000" b="0" i="1" u="none" kern="1200" baseline="0" dirty="0" smtClean="0">
                          <a:solidFill>
                            <a:schemeClr val="tx1"/>
                          </a:solidFill>
                          <a:latin typeface="+mn-lt"/>
                          <a:ea typeface="+mn-ea"/>
                          <a:cs typeface="+mn-cs"/>
                        </a:rPr>
                        <a:t>él</a:t>
                      </a:r>
                      <a:r>
                        <a:rPr lang="es-ES" sz="1000" b="1" i="1" u="none" kern="1200" baseline="0" dirty="0" smtClean="0">
                          <a:solidFill>
                            <a:schemeClr val="tx1"/>
                          </a:solidFill>
                          <a:latin typeface="+mn-lt"/>
                          <a:ea typeface="+mn-ea"/>
                          <a:cs typeface="+mn-cs"/>
                        </a:rPr>
                        <a:t> </a:t>
                      </a:r>
                      <a:r>
                        <a:rPr lang="es-ES" sz="1000" b="0" i="1" u="none" kern="1200" baseline="0" dirty="0" smtClean="0">
                          <a:solidFill>
                            <a:schemeClr val="tx1"/>
                          </a:solidFill>
                          <a:latin typeface="+mn-lt"/>
                          <a:ea typeface="+mn-ea"/>
                          <a:cs typeface="+mn-cs"/>
                        </a:rPr>
                        <a:t>fue un buen impresor.</a:t>
                      </a:r>
                    </a:p>
                    <a:p>
                      <a:pPr marL="0" marR="0" indent="0" algn="l" defTabSz="914400" rtl="0" eaLnBrk="1" fontAlgn="auto" latinLnBrk="0" hangingPunct="1">
                        <a:lnSpc>
                          <a:spcPct val="100000"/>
                        </a:lnSpc>
                        <a:spcBef>
                          <a:spcPts val="0"/>
                        </a:spcBef>
                        <a:spcAft>
                          <a:spcPts val="0"/>
                        </a:spcAft>
                        <a:buClrTx/>
                        <a:buSzTx/>
                        <a:buFontTx/>
                        <a:buNone/>
                        <a:tabLst/>
                        <a:defRPr/>
                      </a:pPr>
                      <a:r>
                        <a:rPr lang="es-ES" sz="1100" b="0" u="none" kern="1200" baseline="0" dirty="0" smtClean="0">
                          <a:solidFill>
                            <a:schemeClr val="tx1"/>
                          </a:solidFill>
                          <a:latin typeface="+mn-lt"/>
                          <a:ea typeface="+mn-ea"/>
                          <a:cs typeface="+mn-cs"/>
                        </a:rPr>
                        <a:t>Benjamín Franklin siempre quiso leer y escribir. Su padre lo envió a la escuela y le fue bien en la lectura y la escritura. Los impresores tienen que ser buenos en la lectura y la escritura. Se hizo un buen impresor porque trabajó duro para aprender. Aprendió de su hermano y luego consiguió un trabajo como impresor en Filadelfia, donde tuvo aún más práctica. Todas estas cosas le hicieron un buen impresor.</a:t>
                      </a: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104">
                <a:tc>
                  <a:txBody>
                    <a:bodyPr/>
                    <a:lstStyle/>
                    <a:p>
                      <a:pPr marL="0" marR="0" algn="ctr">
                        <a:lnSpc>
                          <a:spcPct val="100000"/>
                        </a:lnSpc>
                        <a:spcBef>
                          <a:spcPts val="0"/>
                        </a:spcBef>
                        <a:spcAft>
                          <a:spcPts val="0"/>
                        </a:spcAft>
                      </a:pPr>
                      <a:r>
                        <a:rPr lang="es-ES" sz="2500" b="1" dirty="0" smtClean="0">
                          <a:solidFill>
                            <a:schemeClr val="tx1"/>
                          </a:solidFill>
                          <a:effectLst/>
                          <a:latin typeface="Calibri"/>
                          <a:ea typeface="Calibri"/>
                          <a:cs typeface="Times New Roman"/>
                        </a:rPr>
                        <a:t>2</a:t>
                      </a:r>
                      <a:endParaRPr lang="es-E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u="none" kern="1200" baseline="0" dirty="0" smtClean="0">
                          <a:solidFill>
                            <a:schemeClr val="tx1"/>
                          </a:solidFill>
                          <a:latin typeface="+mn-lt"/>
                          <a:ea typeface="+mn-ea"/>
                          <a:cs typeface="+mn-cs"/>
                        </a:rPr>
                        <a:t>El estudiante da una respuesta parcial </a:t>
                      </a:r>
                      <a:r>
                        <a:rPr lang="es-ES" sz="1000" i="1" noProof="0" dirty="0" smtClean="0"/>
                        <a:t>, proporcionando </a:t>
                      </a:r>
                      <a:r>
                        <a:rPr lang="es-ES" sz="1000" b="0" i="1" u="sng" kern="1200" baseline="0" dirty="0" smtClean="0">
                          <a:solidFill>
                            <a:schemeClr val="tx1"/>
                          </a:solidFill>
                          <a:latin typeface="+mn-lt"/>
                          <a:ea typeface="+mn-ea"/>
                          <a:cs typeface="+mn-cs"/>
                        </a:rPr>
                        <a:t>alguna</a:t>
                      </a:r>
                      <a:r>
                        <a:rPr lang="es-ES" sz="1000" b="0" i="1" u="none" kern="1200" baseline="0" dirty="0" smtClean="0">
                          <a:solidFill>
                            <a:schemeClr val="tx1"/>
                          </a:solidFill>
                          <a:latin typeface="+mn-lt"/>
                          <a:ea typeface="+mn-ea"/>
                          <a:cs typeface="+mn-cs"/>
                        </a:rPr>
                        <a:t> evidencia que apoya </a:t>
                      </a:r>
                      <a:r>
                        <a:rPr lang="es-ES" sz="1000" b="1" i="1" u="none" kern="1200" baseline="0" dirty="0" smtClean="0">
                          <a:solidFill>
                            <a:schemeClr val="tx1"/>
                          </a:solidFill>
                          <a:latin typeface="+mn-lt"/>
                          <a:ea typeface="+mn-ea"/>
                          <a:cs typeface="+mn-cs"/>
                        </a:rPr>
                        <a:t>qué</a:t>
                      </a:r>
                      <a:r>
                        <a:rPr lang="es-ES" sz="1000" b="0" i="1" u="none" kern="1200" baseline="0" dirty="0" smtClean="0">
                          <a:solidFill>
                            <a:schemeClr val="tx1"/>
                          </a:solidFill>
                          <a:latin typeface="+mn-lt"/>
                          <a:ea typeface="+mn-ea"/>
                          <a:cs typeface="+mn-cs"/>
                        </a:rPr>
                        <a:t> es lo que hizo de Benjamín un buen impresor, utilizando algunos detalles explícitos del texto.</a:t>
                      </a:r>
                      <a:endParaRPr lang="es-ES" sz="1000" b="0" u="none" kern="1200" baseline="0" dirty="0" smtClean="0">
                        <a:solidFill>
                          <a:schemeClr val="tx1"/>
                        </a:solidFill>
                        <a:latin typeface="+mn-lt"/>
                        <a:ea typeface="+mn-ea"/>
                        <a:cs typeface="+mn-cs"/>
                      </a:endParaRPr>
                    </a:p>
                    <a:p>
                      <a:r>
                        <a:rPr lang="es-ES" sz="1100" b="0" u="none" kern="1200" baseline="0" dirty="0" smtClean="0">
                          <a:solidFill>
                            <a:schemeClr val="tx1"/>
                          </a:solidFill>
                          <a:latin typeface="+mn-lt"/>
                          <a:ea typeface="+mn-ea"/>
                          <a:cs typeface="+mn-cs"/>
                        </a:rPr>
                        <a:t>Benjamín Franklin fue un buen impresor porque trabajó duro para ser una buen impresor. Le gustaba leer y escribir todo el tiempo. Es por eso que él era un buen impresor y probablemente le gustó mucho.</a:t>
                      </a: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gn="ctr">
                        <a:lnSpc>
                          <a:spcPct val="100000"/>
                        </a:lnSpc>
                        <a:spcBef>
                          <a:spcPts val="0"/>
                        </a:spcBef>
                        <a:spcAft>
                          <a:spcPts val="0"/>
                        </a:spcAft>
                      </a:pPr>
                      <a:r>
                        <a:rPr lang="es-ES" sz="2500" b="1" dirty="0" smtClean="0">
                          <a:solidFill>
                            <a:schemeClr val="tx1"/>
                          </a:solidFill>
                          <a:effectLst/>
                          <a:latin typeface="Calibri"/>
                          <a:ea typeface="Calibri"/>
                          <a:cs typeface="Times New Roman"/>
                        </a:rPr>
                        <a:t>1</a:t>
                      </a:r>
                      <a:endParaRPr lang="es-E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000" b="0" i="1" u="none" kern="1200" baseline="0" dirty="0" smtClean="0">
                          <a:solidFill>
                            <a:schemeClr val="tx1"/>
                          </a:solidFill>
                          <a:latin typeface="+mn-lt"/>
                          <a:ea typeface="+mn-ea"/>
                          <a:cs typeface="+mn-cs"/>
                        </a:rPr>
                        <a:t>El estudiante da una respuesta mínima y proporciona muy poca evidencia para apoyar </a:t>
                      </a:r>
                      <a:r>
                        <a:rPr lang="es-ES" sz="1000" b="1" i="1" u="none" kern="1200" baseline="0" dirty="0" smtClean="0">
                          <a:solidFill>
                            <a:schemeClr val="tx1"/>
                          </a:solidFill>
                          <a:latin typeface="+mn-lt"/>
                          <a:ea typeface="+mn-ea"/>
                          <a:cs typeface="+mn-cs"/>
                        </a:rPr>
                        <a:t>qué</a:t>
                      </a:r>
                      <a:r>
                        <a:rPr lang="es-ES" sz="1000" b="0" i="1" u="none" kern="1200" baseline="0" dirty="0" smtClean="0">
                          <a:solidFill>
                            <a:schemeClr val="tx1"/>
                          </a:solidFill>
                          <a:latin typeface="+mn-lt"/>
                          <a:ea typeface="+mn-ea"/>
                          <a:cs typeface="+mn-cs"/>
                        </a:rPr>
                        <a:t> es lo que hizo de Benjamín un buen impresor, utilizando pocos o ningún detalle explícito del texto</a:t>
                      </a:r>
                      <a:r>
                        <a:rPr lang="es-ES" sz="1100" b="0" i="1" u="none" kern="1200" baseline="0" dirty="0" smtClean="0">
                          <a:solidFill>
                            <a:schemeClr val="tx1"/>
                          </a:solidFill>
                          <a:latin typeface="+mn-lt"/>
                          <a:ea typeface="+mn-ea"/>
                          <a:cs typeface="+mn-cs"/>
                        </a:rPr>
                        <a:t>.</a:t>
                      </a:r>
                      <a:endParaRPr lang="es-ES" sz="1100" b="0" u="non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100" b="0" u="none" kern="1200" baseline="0" dirty="0" smtClean="0">
                          <a:solidFill>
                            <a:schemeClr val="tx1"/>
                          </a:solidFill>
                          <a:latin typeface="+mn-lt"/>
                          <a:ea typeface="+mn-ea"/>
                          <a:cs typeface="+mn-cs"/>
                        </a:rPr>
                        <a:t>Benjamín fue un impresor.  Él era un buen impresor.</a:t>
                      </a:r>
                      <a:endParaRPr lang="es-ES" sz="1100" dirty="0">
                        <a:solidFill>
                          <a:schemeClr val="tx1"/>
                        </a:solidFill>
                      </a:endParaRP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243">
                <a:tc>
                  <a:txBody>
                    <a:bodyPr/>
                    <a:lstStyle/>
                    <a:p>
                      <a:pPr marL="0" marR="0" algn="ctr">
                        <a:lnSpc>
                          <a:spcPct val="100000"/>
                        </a:lnSpc>
                        <a:spcBef>
                          <a:spcPts val="0"/>
                        </a:spcBef>
                        <a:spcAft>
                          <a:spcPts val="0"/>
                        </a:spcAft>
                      </a:pPr>
                      <a:r>
                        <a:rPr lang="es-ES" sz="2500" b="1" dirty="0" smtClean="0">
                          <a:solidFill>
                            <a:schemeClr val="tx1"/>
                          </a:solidFill>
                          <a:effectLst/>
                          <a:latin typeface="Calibri"/>
                          <a:ea typeface="Calibri"/>
                          <a:cs typeface="Times New Roman"/>
                        </a:rPr>
                        <a:t>0</a:t>
                      </a:r>
                      <a:endParaRPr lang="es-ES" sz="2500" b="1" dirty="0">
                        <a:solidFill>
                          <a:schemeClr val="tx1"/>
                        </a:solidFill>
                        <a:effectLst/>
                        <a:latin typeface="Calibri"/>
                        <a:ea typeface="Calibri"/>
                        <a:cs typeface="Times New Roman"/>
                      </a:endParaRPr>
                    </a:p>
                  </a:txBody>
                  <a:tcPr marL="51999" marR="51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s-ES" sz="1000" b="0" i="1" u="none" kern="1200" baseline="0" dirty="0" smtClean="0">
                          <a:solidFill>
                            <a:schemeClr val="tx1"/>
                          </a:solidFill>
                          <a:latin typeface="+mn-lt"/>
                          <a:ea typeface="+mn-ea"/>
                          <a:cs typeface="+mn-cs"/>
                        </a:rPr>
                        <a:t>El estudiante no proporciona evidencia alguna para responder a la pregunta.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s-ES" sz="1100" b="0" u="none" kern="1200" baseline="0" dirty="0" smtClean="0">
                          <a:solidFill>
                            <a:schemeClr val="tx1"/>
                          </a:solidFill>
                          <a:latin typeface="+mn-lt"/>
                          <a:ea typeface="+mn-ea"/>
                          <a:cs typeface="+mn-cs"/>
                        </a:rPr>
                        <a:t>Un impresor puede hacer libros.</a:t>
                      </a:r>
                    </a:p>
                  </a:txBody>
                  <a:tcPr marL="96012" marR="96012" marT="48768" marB="4876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00622488"/>
              </p:ext>
            </p:extLst>
          </p:nvPr>
        </p:nvGraphicFramePr>
        <p:xfrm>
          <a:off x="4724400" y="7772400"/>
          <a:ext cx="2209800" cy="667473"/>
        </p:xfrm>
        <a:graphic>
          <a:graphicData uri="http://schemas.openxmlformats.org/drawingml/2006/table">
            <a:tbl>
              <a:tblPr/>
              <a:tblGrid>
                <a:gridCol w="2209800"/>
              </a:tblGrid>
              <a:tr h="179793">
                <a:tc>
                  <a:txBody>
                    <a:bodyPr/>
                    <a:lstStyle/>
                    <a:p>
                      <a:pPr marL="0" marR="0" algn="ctr">
                        <a:lnSpc>
                          <a:spcPct val="100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RI.2.3</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DOK-3</a:t>
                      </a:r>
                      <a:r>
                        <a:rPr lang="en-US" sz="800" b="1" i="1" baseline="0" dirty="0" smtClean="0">
                          <a:solidFill>
                            <a:srgbClr val="000000"/>
                          </a:solidFill>
                          <a:latin typeface="+mn-lt"/>
                          <a:ea typeface="Times New Roman"/>
                          <a:cs typeface="Times New Roman"/>
                        </a:rPr>
                        <a:t> Cu</a:t>
                      </a:r>
                      <a:endParaRPr lang="en-US" sz="800" b="1" i="1" dirty="0">
                        <a:latin typeface="Calibri"/>
                        <a:ea typeface="Calibri"/>
                        <a:cs typeface="Times New Roman"/>
                      </a:endParaRPr>
                    </a:p>
                  </a:txBody>
                  <a:tcPr marR="318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114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800" b="0" dirty="0" smtClean="0">
                          <a:latin typeface="+mn-lt"/>
                          <a:ea typeface="Times New Roman"/>
                          <a:cs typeface="Times New Roman"/>
                        </a:rPr>
                        <a:t>Explica la conexión de ideas dentro de un contexto dado (acontecimientos históricos, ideas científicas o conceptos, o pasos en procedimientos técnicos).</a:t>
                      </a:r>
                      <a:endParaRPr lang="en-US" sz="800" b="0" dirty="0" smtClean="0">
                        <a:latin typeface="+mn-lt"/>
                        <a:ea typeface="Calibri"/>
                        <a:cs typeface="Times New Roman"/>
                      </a:endParaRPr>
                    </a:p>
                  </a:txBody>
                  <a:tcPr marR="318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6" name="Slide Number Placeholder 5"/>
          <p:cNvSpPr>
            <a:spLocks noGrp="1"/>
          </p:cNvSpPr>
          <p:nvPr>
            <p:ph type="sldNum" sz="quarter" idx="12"/>
          </p:nvPr>
        </p:nvSpPr>
        <p:spPr/>
        <p:txBody>
          <a:bodyPr/>
          <a:lstStyle/>
          <a:p>
            <a:fld id="{F177B04D-AEB5-43ED-B9BA-B3D1EC9C9067}" type="slidenum">
              <a:rPr lang="en-US" smtClean="0"/>
              <a:pPr/>
              <a:t>12</a:t>
            </a:fld>
            <a:endParaRPr lang="en-US" dirty="0"/>
          </a:p>
        </p:txBody>
      </p:sp>
    </p:spTree>
    <p:extLst>
      <p:ext uri="{BB962C8B-B14F-4D97-AF65-F5344CB8AC3E}">
        <p14:creationId xmlns:p14="http://schemas.microsoft.com/office/powerpoint/2010/main" val="913048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13160128"/>
              </p:ext>
            </p:extLst>
          </p:nvPr>
        </p:nvGraphicFramePr>
        <p:xfrm>
          <a:off x="365760" y="1479672"/>
          <a:ext cx="6583680" cy="4977516"/>
        </p:xfrm>
        <a:graphic>
          <a:graphicData uri="http://schemas.openxmlformats.org/drawingml/2006/table">
            <a:tbl>
              <a:tblPr firstRow="1" firstCol="1" bandRow="1"/>
              <a:tblGrid>
                <a:gridCol w="690880"/>
                <a:gridCol w="5892800"/>
              </a:tblGrid>
              <a:tr h="480060">
                <a:tc gridSpan="2">
                  <a:txBody>
                    <a:bodyPr/>
                    <a:lstStyle/>
                    <a:p>
                      <a:pPr marL="0" marR="0" algn="ctr">
                        <a:lnSpc>
                          <a:spcPct val="100000"/>
                        </a:lnSpc>
                        <a:spcBef>
                          <a:spcPts val="0"/>
                        </a:spcBef>
                        <a:spcAft>
                          <a:spcPts val="0"/>
                        </a:spcAft>
                      </a:pPr>
                      <a:r>
                        <a:rPr lang="es-MX" sz="1400" b="1" kern="1200" dirty="0" smtClean="0">
                          <a:solidFill>
                            <a:srgbClr val="000000"/>
                          </a:solidFill>
                          <a:effectLst/>
                          <a:latin typeface="Calibri"/>
                          <a:ea typeface="Times New Roman"/>
                          <a:cs typeface="Times New Roman"/>
                        </a:rPr>
                        <a:t>Estándar de escritura W.2.1a,b Objetivo:</a:t>
                      </a:r>
                      <a:r>
                        <a:rPr lang="es-MX" sz="1400" b="1" kern="1200" baseline="0" dirty="0" smtClean="0">
                          <a:solidFill>
                            <a:schemeClr val="tx1"/>
                          </a:solidFill>
                          <a:effectLst/>
                          <a:latin typeface="Calibri"/>
                          <a:ea typeface="Times New Roman"/>
                          <a:cs typeface="Times New Roman"/>
                        </a:rPr>
                        <a:t> Escribir una propuesta de opinión</a:t>
                      </a:r>
                      <a:endParaRPr lang="es-MX" sz="1400" b="1" kern="1200" dirty="0" smtClean="0">
                        <a:solidFill>
                          <a:srgbClr val="000000"/>
                        </a:solidFill>
                        <a:effectLst/>
                        <a:latin typeface="Calibri"/>
                        <a:ea typeface="Times New Roman"/>
                        <a:cs typeface="Times New Roman"/>
                      </a:endParaRPr>
                    </a:p>
                    <a:p>
                      <a:pPr marL="0" marR="0" algn="ctr">
                        <a:lnSpc>
                          <a:spcPct val="100000"/>
                        </a:lnSpc>
                        <a:spcBef>
                          <a:spcPts val="0"/>
                        </a:spcBef>
                        <a:spcAft>
                          <a:spcPts val="0"/>
                        </a:spcAft>
                      </a:pPr>
                      <a:r>
                        <a:rPr lang="es-MX" sz="1400" b="0" kern="1200" dirty="0" smtClean="0">
                          <a:solidFill>
                            <a:srgbClr val="000000"/>
                          </a:solidFill>
                          <a:effectLst/>
                          <a:latin typeface="Calibri"/>
                          <a:ea typeface="Times New Roman"/>
                          <a:cs typeface="Times New Roman"/>
                        </a:rPr>
                        <a:t> </a:t>
                      </a:r>
                      <a:r>
                        <a:rPr lang="es-MX" sz="1000" b="0" i="1" kern="1200" dirty="0" smtClean="0">
                          <a:solidFill>
                            <a:srgbClr val="000000"/>
                          </a:solidFill>
                          <a:effectLst/>
                          <a:latin typeface="Calibri"/>
                          <a:ea typeface="Times New Roman"/>
                          <a:cs typeface="Times New Roman"/>
                        </a:rPr>
                        <a:t>“…</a:t>
                      </a:r>
                      <a:r>
                        <a:rPr lang="es-MX" sz="1000" dirty="0" smtClean="0"/>
                        <a:t>Escribe propuestas de opinión en las cuales presenta el tema o  libro sobre el cual está escribiendo, expresa su opinión</a:t>
                      </a:r>
                      <a:r>
                        <a:rPr lang="es-MX" sz="1000" i="1" dirty="0" smtClean="0"/>
                        <a:t>.” </a:t>
                      </a:r>
                      <a:endParaRPr lang="es-MX" sz="1000" b="1" i="1" dirty="0">
                        <a:effectLst/>
                        <a:latin typeface="Calibri"/>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r>
              <a:tr h="326268">
                <a:tc gridSpan="2">
                  <a:txBody>
                    <a:bodyPr/>
                    <a:lstStyle/>
                    <a:p>
                      <a:pPr marL="0" marR="0" indent="0" algn="l">
                        <a:lnSpc>
                          <a:spcPct val="115000"/>
                        </a:lnSpc>
                        <a:spcBef>
                          <a:spcPts val="0"/>
                        </a:spcBef>
                        <a:spcAft>
                          <a:spcPts val="0"/>
                        </a:spcAft>
                        <a:buNone/>
                      </a:pPr>
                      <a:r>
                        <a:rPr lang="es-MX" sz="1400" b="1" kern="1200" dirty="0" smtClean="0">
                          <a:solidFill>
                            <a:srgbClr val="000000"/>
                          </a:solidFill>
                          <a:effectLst/>
                          <a:latin typeface="Helvetica" panose="020B0604020202020204" pitchFamily="34" charset="0"/>
                          <a:ea typeface="Times New Roman"/>
                          <a:cs typeface="Helvetica" panose="020B0604020202020204" pitchFamily="34" charset="0"/>
                        </a:rPr>
                        <a:t>Pregunta #17: </a:t>
                      </a:r>
                      <a:r>
                        <a:rPr lang="es-ES" sz="1400" b="1" noProof="0" dirty="0" smtClean="0">
                          <a:latin typeface="Helvetica" panose="020B0604020202020204" pitchFamily="34" charset="0"/>
                          <a:cs typeface="Helvetica" panose="020B0604020202020204" pitchFamily="34" charset="0"/>
                          <a:sym typeface="Helvetica"/>
                        </a:rPr>
                        <a:t>¿Cuál es tu opinión sobre el saltamontes y la hormiga?</a:t>
                      </a: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241066">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000" u="sng" kern="1200" baseline="0" noProof="0" dirty="0" smtClean="0">
                          <a:solidFill>
                            <a:schemeClr val="tx1"/>
                          </a:solidFill>
                          <a:effectLst/>
                          <a:latin typeface="+mn-lt"/>
                          <a:cs typeface="Arial"/>
                        </a:rPr>
                        <a:t>L</a:t>
                      </a:r>
                      <a:r>
                        <a:rPr lang="es-MX" sz="1000" u="sng" noProof="0" dirty="0" smtClean="0"/>
                        <a:t>enguaje del</a:t>
                      </a:r>
                      <a:r>
                        <a:rPr lang="es-MX" sz="1000" u="sng" baseline="0" noProof="0" dirty="0" smtClean="0"/>
                        <a:t> maestro y </a:t>
                      </a:r>
                      <a:r>
                        <a:rPr lang="es-MX" sz="1000" u="sng" kern="1200" baseline="0" noProof="0" dirty="0" smtClean="0">
                          <a:solidFill>
                            <a:schemeClr val="tx1"/>
                          </a:solidFill>
                          <a:effectLst/>
                          <a:latin typeface="+mn-lt"/>
                          <a:cs typeface="Arial"/>
                        </a:rPr>
                        <a:t>n</a:t>
                      </a:r>
                      <a:r>
                        <a:rPr lang="es-MX" sz="1000" u="sng" kern="1200" dirty="0" err="1" smtClean="0">
                          <a:solidFill>
                            <a:schemeClr val="tx1"/>
                          </a:solidFill>
                          <a:effectLst/>
                          <a:latin typeface="+mn-lt"/>
                          <a:ea typeface="Times New Roman"/>
                          <a:cs typeface="Arial"/>
                        </a:rPr>
                        <a:t>otas</a:t>
                      </a:r>
                      <a:r>
                        <a:rPr lang="es-MX" sz="1000" u="sng" kern="1200" baseline="0" dirty="0" smtClean="0">
                          <a:solidFill>
                            <a:schemeClr val="tx1"/>
                          </a:solidFill>
                          <a:effectLst/>
                          <a:latin typeface="+mn-lt"/>
                          <a:ea typeface="Times New Roman"/>
                          <a:cs typeface="Arial"/>
                        </a:rPr>
                        <a:t> para calificar:</a:t>
                      </a:r>
                    </a:p>
                    <a:p>
                      <a:pPr marL="0" marR="0" algn="l">
                        <a:lnSpc>
                          <a:spcPct val="100000"/>
                        </a:lnSpc>
                        <a:spcBef>
                          <a:spcPts val="0"/>
                        </a:spcBef>
                        <a:spcAft>
                          <a:spcPts val="0"/>
                        </a:spcAft>
                      </a:pPr>
                      <a:r>
                        <a:rPr lang="es-ES" sz="1000" b="0" kern="1200" dirty="0" smtClean="0">
                          <a:solidFill>
                            <a:srgbClr val="000000"/>
                          </a:solidFill>
                          <a:effectLst/>
                          <a:latin typeface="+mn-lt"/>
                          <a:ea typeface="Calibri"/>
                          <a:cs typeface="Arial"/>
                        </a:rPr>
                        <a:t>Cuando los estudiantes hacen un “escrito breve" no están escribiendo un texto completo, sino que </a:t>
                      </a:r>
                      <a:r>
                        <a:rPr lang="es-ES" sz="1000" b="1" kern="1200" dirty="0" smtClean="0">
                          <a:solidFill>
                            <a:srgbClr val="000000"/>
                          </a:solidFill>
                          <a:effectLst/>
                          <a:latin typeface="+mn-lt"/>
                          <a:ea typeface="Calibri"/>
                          <a:cs typeface="Arial"/>
                        </a:rPr>
                        <a:t>se centran solamente en una porción </a:t>
                      </a:r>
                      <a:r>
                        <a:rPr lang="es-ES" sz="1000" b="0" kern="1200" dirty="0" smtClean="0">
                          <a:solidFill>
                            <a:srgbClr val="000000"/>
                          </a:solidFill>
                          <a:effectLst/>
                          <a:latin typeface="+mn-lt"/>
                          <a:ea typeface="Calibri"/>
                          <a:cs typeface="Arial"/>
                        </a:rPr>
                        <a:t>del estándar</a:t>
                      </a:r>
                      <a:r>
                        <a:rPr lang="es-ES" sz="1000" b="0" kern="1200" baseline="0" dirty="0" smtClean="0">
                          <a:solidFill>
                            <a:srgbClr val="000000"/>
                          </a:solidFill>
                          <a:effectLst/>
                          <a:latin typeface="Calibri"/>
                          <a:ea typeface="Calibri"/>
                          <a:cs typeface="Arial"/>
                        </a:rPr>
                        <a:t>.</a:t>
                      </a:r>
                      <a:endParaRPr lang="es-ES" sz="1000" b="0" dirty="0" smtClean="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s-ES" sz="1000" b="1" kern="1200" dirty="0" smtClean="0">
                          <a:solidFill>
                            <a:srgbClr val="000000"/>
                          </a:solidFill>
                          <a:effectLst/>
                          <a:latin typeface="+mn-lt"/>
                          <a:ea typeface="Times New Roman"/>
                          <a:cs typeface="Times New Roman"/>
                        </a:rPr>
                        <a:t>Los elementos esenciales </a:t>
                      </a:r>
                      <a:r>
                        <a:rPr lang="es-ES" sz="1000" b="0" kern="1200" dirty="0" smtClean="0">
                          <a:solidFill>
                            <a:srgbClr val="000000"/>
                          </a:solidFill>
                          <a:effectLst/>
                          <a:latin typeface="+mn-lt"/>
                          <a:ea typeface="Times New Roman"/>
                          <a:cs typeface="Times New Roman"/>
                        </a:rPr>
                        <a:t>de una interpretación completa de la pregunta, sería contestar cada pregunta con una declaración de opinión.</a:t>
                      </a:r>
                      <a:endParaRPr lang="es-ES" sz="1000" b="0" dirty="0" smtClean="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s-ES" sz="1000" b="1" kern="1200" dirty="0" smtClean="0">
                          <a:solidFill>
                            <a:srgbClr val="000000"/>
                          </a:solidFill>
                          <a:effectLst/>
                          <a:latin typeface="+mn-lt"/>
                          <a:ea typeface="Times New Roman"/>
                          <a:cs typeface="Times New Roman"/>
                        </a:rPr>
                        <a:t>Los aspectos de la tarea </a:t>
                      </a:r>
                      <a:r>
                        <a:rPr lang="es-ES" sz="1000" b="0" kern="1200" dirty="0" smtClean="0">
                          <a:solidFill>
                            <a:srgbClr val="000000"/>
                          </a:solidFill>
                          <a:effectLst/>
                          <a:latin typeface="+mn-lt"/>
                          <a:ea typeface="Times New Roman"/>
                          <a:cs typeface="Times New Roman"/>
                        </a:rPr>
                        <a:t>y las </a:t>
                      </a:r>
                      <a:r>
                        <a:rPr lang="es-ES" sz="1000" b="1" kern="1200" dirty="0" smtClean="0">
                          <a:solidFill>
                            <a:srgbClr val="000000"/>
                          </a:solidFill>
                          <a:effectLst/>
                          <a:latin typeface="+mn-lt"/>
                          <a:ea typeface="Times New Roman"/>
                          <a:cs typeface="Times New Roman"/>
                        </a:rPr>
                        <a:t>pruebas relevantes</a:t>
                      </a:r>
                      <a:r>
                        <a:rPr lang="es-ES" sz="1000" b="1" kern="1200" baseline="0" dirty="0" smtClean="0">
                          <a:solidFill>
                            <a:srgbClr val="000000"/>
                          </a:solidFill>
                          <a:effectLst/>
                          <a:latin typeface="+mn-lt"/>
                          <a:ea typeface="Times New Roman"/>
                          <a:cs typeface="Times New Roman"/>
                        </a:rPr>
                        <a:t> </a:t>
                      </a:r>
                      <a:r>
                        <a:rPr lang="es-ES" sz="1000" b="0" kern="1200" dirty="0" smtClean="0">
                          <a:solidFill>
                            <a:srgbClr val="000000"/>
                          </a:solidFill>
                          <a:effectLst/>
                          <a:latin typeface="+mn-lt"/>
                          <a:ea typeface="Times New Roman"/>
                          <a:cs typeface="Times New Roman"/>
                        </a:rPr>
                        <a:t>suficientes para apoyar el desarrollo del párrafo incluiría escribir una opinión acerca del saltamontes y luego de la hormiga</a:t>
                      </a:r>
                      <a:r>
                        <a:rPr lang="es-ES" sz="1000" kern="1200" dirty="0" smtClean="0">
                          <a:solidFill>
                            <a:srgbClr val="000000"/>
                          </a:solidFill>
                          <a:effectLst/>
                          <a:latin typeface="Calibri"/>
                          <a:ea typeface="Times New Roman"/>
                          <a:cs typeface="Times New Roman"/>
                        </a:rPr>
                        <a:t>. </a:t>
                      </a:r>
                      <a:r>
                        <a:rPr lang="es-ES" sz="1000" b="1" kern="1200" dirty="0" smtClean="0">
                          <a:solidFill>
                            <a:srgbClr val="000000"/>
                          </a:solidFill>
                          <a:effectLst/>
                          <a:latin typeface="+mn-lt"/>
                          <a:ea typeface="Times New Roman"/>
                          <a:cs typeface="Times New Roman"/>
                        </a:rPr>
                        <a:t>La pregunta no pide proporcionar evidencia o apoyar la opinión</a:t>
                      </a:r>
                      <a:r>
                        <a:rPr lang="es-ES" sz="1000" kern="1200" dirty="0" smtClean="0">
                          <a:solidFill>
                            <a:srgbClr val="000000"/>
                          </a:solidFill>
                          <a:effectLst/>
                          <a:latin typeface="Calibri"/>
                          <a:ea typeface="Times New Roman"/>
                          <a:cs typeface="Times New Roman"/>
                        </a:rPr>
                        <a:t>– </a:t>
                      </a:r>
                      <a:r>
                        <a:rPr lang="es-ES" sz="1000" kern="1200" dirty="0" smtClean="0">
                          <a:solidFill>
                            <a:srgbClr val="000000"/>
                          </a:solidFill>
                          <a:effectLst/>
                          <a:latin typeface="+mn-lt"/>
                          <a:ea typeface="Times New Roman"/>
                          <a:cs typeface="Times New Roman"/>
                        </a:rPr>
                        <a:t>esto sólo se trata de “establecer una opinión”.</a:t>
                      </a:r>
                      <a:r>
                        <a:rPr lang="es-ES" sz="1000" kern="1200" baseline="0" dirty="0" smtClean="0">
                          <a:solidFill>
                            <a:srgbClr val="000000"/>
                          </a:solidFill>
                          <a:effectLst/>
                          <a:latin typeface="+mn-lt"/>
                          <a:ea typeface="Times New Roman"/>
                          <a:cs typeface="Times New Roman"/>
                        </a:rPr>
                        <a:t>  </a:t>
                      </a:r>
                      <a:r>
                        <a:rPr lang="es-ES" sz="1000" kern="1200" dirty="0" smtClean="0">
                          <a:solidFill>
                            <a:srgbClr val="000000"/>
                          </a:solidFill>
                          <a:effectLst/>
                          <a:latin typeface="+mn-lt"/>
                          <a:ea typeface="Times New Roman"/>
                          <a:cs typeface="Times New Roman"/>
                        </a:rPr>
                        <a:t>Sin embargo, las declaraciones de evidencia que apoyan la opinión no deben ser consideradas incorrectas, siempre y cuando en realidad se establezca una opinión. Por ejemplo, "Creo que el saltamontes prefiere jugar que trabajar,” esta no es una verdadera opinión. Es una declaración de lo que decía el texto. Una opinión verdadera serían las propias palabras</a:t>
                      </a:r>
                      <a:r>
                        <a:rPr lang="es-ES" sz="1000" kern="1200" baseline="0" dirty="0" smtClean="0">
                          <a:solidFill>
                            <a:srgbClr val="000000"/>
                          </a:solidFill>
                          <a:effectLst/>
                          <a:latin typeface="+mn-lt"/>
                          <a:ea typeface="Times New Roman"/>
                          <a:cs typeface="Times New Roman"/>
                        </a:rPr>
                        <a:t> o percepción </a:t>
                      </a:r>
                      <a:r>
                        <a:rPr lang="es-ES" sz="1000" kern="1200" dirty="0" smtClean="0">
                          <a:solidFill>
                            <a:srgbClr val="000000"/>
                          </a:solidFill>
                          <a:effectLst/>
                          <a:latin typeface="+mn-lt"/>
                          <a:ea typeface="Times New Roman"/>
                          <a:cs typeface="Times New Roman"/>
                        </a:rPr>
                        <a:t>del estudiante acerca del porqué el saltamontes prefería jugar que trabajar (tal como, el</a:t>
                      </a:r>
                      <a:r>
                        <a:rPr lang="es-ES" sz="1000" kern="1200" baseline="0" dirty="0" smtClean="0">
                          <a:solidFill>
                            <a:srgbClr val="000000"/>
                          </a:solidFill>
                          <a:effectLst/>
                          <a:latin typeface="+mn-lt"/>
                          <a:ea typeface="Times New Roman"/>
                          <a:cs typeface="Times New Roman"/>
                        </a:rPr>
                        <a:t> saltamontes</a:t>
                      </a:r>
                      <a:r>
                        <a:rPr lang="es-ES" sz="1000" kern="1200" dirty="0" smtClean="0">
                          <a:solidFill>
                            <a:srgbClr val="000000"/>
                          </a:solidFill>
                          <a:effectLst/>
                          <a:latin typeface="+mn-lt"/>
                          <a:ea typeface="Times New Roman"/>
                          <a:cs typeface="Times New Roman"/>
                        </a:rPr>
                        <a:t> era perezoso, estaba cansado o aburrido), pero está basado en acciones textuales y es más como un "juicio.</a:t>
                      </a:r>
                      <a:r>
                        <a:rPr lang="es-ES" sz="1000" kern="1200" baseline="0" dirty="0" smtClean="0">
                          <a:solidFill>
                            <a:srgbClr val="000000"/>
                          </a:solidFill>
                          <a:effectLst/>
                          <a:latin typeface="+mn-lt"/>
                          <a:ea typeface="Times New Roman"/>
                          <a:cs typeface="Times New Roman"/>
                        </a:rPr>
                        <a:t>”</a:t>
                      </a:r>
                      <a:endParaRPr lang="es-ES" sz="1000" kern="1200" dirty="0" smtClean="0">
                        <a:solidFill>
                          <a:srgbClr val="000000"/>
                        </a:solidFill>
                        <a:effectLst/>
                        <a:latin typeface="+mn-lt"/>
                        <a:ea typeface="Times New Roman"/>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s-ES" sz="1000" b="0" kern="1200" dirty="0" smtClean="0">
                          <a:solidFill>
                            <a:srgbClr val="000000"/>
                          </a:solidFill>
                          <a:effectLst/>
                          <a:latin typeface="+mn-lt"/>
                          <a:ea typeface="Times New Roman"/>
                          <a:cs typeface="Times New Roman"/>
                        </a:rPr>
                        <a:t>El escrito </a:t>
                      </a:r>
                      <a:r>
                        <a:rPr lang="es-ES" sz="1000" b="1" kern="1200" baseline="0" dirty="0" smtClean="0">
                          <a:solidFill>
                            <a:srgbClr val="000000"/>
                          </a:solidFill>
                          <a:effectLst/>
                          <a:latin typeface="+mn-lt"/>
                          <a:ea typeface="Times New Roman"/>
                          <a:cs typeface="Times New Roman"/>
                        </a:rPr>
                        <a:t>enfocado y</a:t>
                      </a:r>
                      <a:r>
                        <a:rPr lang="es-ES" sz="1000" b="1" kern="1200" dirty="0" smtClean="0">
                          <a:solidFill>
                            <a:srgbClr val="000000"/>
                          </a:solidFill>
                          <a:effectLst/>
                          <a:latin typeface="+mn-lt"/>
                          <a:ea typeface="Times New Roman"/>
                          <a:cs typeface="Times New Roman"/>
                        </a:rPr>
                        <a:t> organizado</a:t>
                      </a:r>
                      <a:r>
                        <a:rPr lang="es-ES" sz="1000" b="0" kern="1200" dirty="0" smtClean="0">
                          <a:solidFill>
                            <a:srgbClr val="000000"/>
                          </a:solidFill>
                          <a:effectLst/>
                          <a:latin typeface="+mn-lt"/>
                          <a:ea typeface="Times New Roman"/>
                          <a:cs typeface="Times New Roman"/>
                        </a:rPr>
                        <a:t>, aborda consistentemente el propósito, la audiencia y la tarea</a:t>
                      </a:r>
                      <a:r>
                        <a:rPr lang="es-ES" sz="1000" kern="1200" dirty="0" smtClean="0">
                          <a:solidFill>
                            <a:srgbClr val="000000"/>
                          </a:solidFill>
                          <a:effectLst/>
                          <a:latin typeface="Calibri"/>
                          <a:ea typeface="Times New Roman"/>
                          <a:cs typeface="Times New Roman"/>
                        </a:rPr>
                        <a:t>.</a:t>
                      </a:r>
                      <a:endParaRPr lang="es-ES" sz="1000" dirty="0" smtClean="0">
                        <a:effectLst/>
                        <a:latin typeface="Calibri"/>
                        <a:ea typeface="Calibri"/>
                        <a:cs typeface="Times New Roman"/>
                      </a:endParaRPr>
                    </a:p>
                    <a:p>
                      <a:pPr marL="171450" marR="0" indent="-171450" algn="l">
                        <a:lnSpc>
                          <a:spcPct val="100000"/>
                        </a:lnSpc>
                        <a:spcBef>
                          <a:spcPts val="0"/>
                        </a:spcBef>
                        <a:spcAft>
                          <a:spcPts val="0"/>
                        </a:spcAft>
                        <a:buFont typeface="Arial" panose="020B0604020202020204" pitchFamily="34" charset="0"/>
                        <a:buChar char="•"/>
                      </a:pPr>
                      <a:r>
                        <a:rPr lang="es-ES" sz="1000" b="1" kern="1200" dirty="0" smtClean="0">
                          <a:solidFill>
                            <a:srgbClr val="000000"/>
                          </a:solidFill>
                          <a:effectLst/>
                          <a:latin typeface="+mn-lt"/>
                          <a:ea typeface="Times New Roman"/>
                          <a:cs typeface="Times New Roman"/>
                        </a:rPr>
                        <a:t>Las oraciones </a:t>
                      </a:r>
                      <a:r>
                        <a:rPr lang="es-ES" sz="1000" b="0" kern="1200" dirty="0" smtClean="0">
                          <a:solidFill>
                            <a:srgbClr val="000000"/>
                          </a:solidFill>
                          <a:effectLst/>
                          <a:latin typeface="+mn-lt"/>
                          <a:ea typeface="Times New Roman"/>
                          <a:cs typeface="Times New Roman"/>
                        </a:rPr>
                        <a:t>son de longitud y estructura variada</a:t>
                      </a:r>
                      <a:r>
                        <a:rPr lang="es-ES" sz="1000" kern="1200" dirty="0" smtClean="0">
                          <a:solidFill>
                            <a:srgbClr val="000000"/>
                          </a:solidFill>
                          <a:effectLst/>
                          <a:latin typeface="Calibri"/>
                          <a:ea typeface="Times New Roman"/>
                          <a:cs typeface="Times New Roman"/>
                        </a:rPr>
                        <a:t>.</a:t>
                      </a:r>
                      <a:endParaRPr lang="es-ES" sz="1000" dirty="0">
                        <a:effectLst/>
                        <a:latin typeface="Calibri"/>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tr>
              <a:tr h="416516">
                <a:tc>
                  <a:txBody>
                    <a:bodyPr/>
                    <a:lstStyle/>
                    <a:p>
                      <a:pPr marL="0" marR="0" algn="ctr">
                        <a:lnSpc>
                          <a:spcPct val="100000"/>
                        </a:lnSpc>
                        <a:spcBef>
                          <a:spcPts val="0"/>
                        </a:spcBef>
                        <a:spcAft>
                          <a:spcPts val="0"/>
                        </a:spcAft>
                      </a:pPr>
                      <a:r>
                        <a:rPr lang="en-US" sz="2500" b="1" dirty="0" smtClean="0">
                          <a:effectLst/>
                          <a:latin typeface="Calibri"/>
                          <a:ea typeface="Calibri"/>
                          <a:cs typeface="Times New Roman"/>
                        </a:rPr>
                        <a:t>2</a:t>
                      </a:r>
                      <a:endParaRPr lang="en-US" sz="2500" b="1" dirty="0">
                        <a:effectLst/>
                        <a:latin typeface="Calibri"/>
                        <a:ea typeface="Calibri"/>
                        <a:cs typeface="Times New Roman"/>
                      </a:endParaRPr>
                    </a:p>
                  </a:txBody>
                  <a:tcPr marL="65185" marR="65185" marT="89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1000" i="1" kern="1200" dirty="0" smtClean="0">
                          <a:solidFill>
                            <a:srgbClr val="000000"/>
                          </a:solidFill>
                          <a:effectLst/>
                          <a:latin typeface="Calibri"/>
                          <a:ea typeface="Times New Roman"/>
                          <a:cs typeface="Times New Roman"/>
                        </a:rPr>
                        <a:t>La</a:t>
                      </a:r>
                      <a:r>
                        <a:rPr lang="es-ES" sz="1000" i="1" kern="1200" baseline="0" dirty="0" smtClean="0">
                          <a:solidFill>
                            <a:srgbClr val="000000"/>
                          </a:solidFill>
                          <a:effectLst/>
                          <a:latin typeface="Calibri"/>
                          <a:ea typeface="Times New Roman"/>
                          <a:cs typeface="Times New Roman"/>
                        </a:rPr>
                        <a:t> respuesta del estudiante fue competente, en términos de una opinión.  Presentó u</a:t>
                      </a:r>
                      <a:r>
                        <a:rPr lang="es-ES" sz="1000" i="1" kern="1200" baseline="0" dirty="0" smtClean="0">
                          <a:solidFill>
                            <a:srgbClr val="000000"/>
                          </a:solidFill>
                          <a:effectLst/>
                          <a:latin typeface="+mn-lt"/>
                          <a:ea typeface="Times New Roman"/>
                          <a:cs typeface="Times New Roman"/>
                        </a:rPr>
                        <a:t>na </a:t>
                      </a:r>
                      <a:r>
                        <a:rPr lang="es-ES" sz="1000" i="1" kern="1200" baseline="0" dirty="0" smtClean="0">
                          <a:solidFill>
                            <a:srgbClr val="000000"/>
                          </a:solidFill>
                          <a:effectLst/>
                          <a:latin typeface="Calibri"/>
                          <a:ea typeface="Times New Roman"/>
                          <a:cs typeface="Times New Roman"/>
                        </a:rPr>
                        <a:t>opinión sobre el saltamontes y la hormiga</a:t>
                      </a:r>
                      <a:r>
                        <a:rPr lang="es-ES" sz="1000" i="1" kern="1200" baseline="0" dirty="0" smtClean="0">
                          <a:solidFill>
                            <a:srgbClr val="000000"/>
                          </a:solidFill>
                          <a:effectLst/>
                          <a:latin typeface="+mn-lt"/>
                          <a:ea typeface="Times New Roman"/>
                          <a:cs typeface="Times New Roman"/>
                        </a:rPr>
                        <a:t>. </a:t>
                      </a:r>
                    </a:p>
                    <a:p>
                      <a:pPr marL="0" marR="0" algn="l">
                        <a:lnSpc>
                          <a:spcPct val="100000"/>
                        </a:lnSpc>
                        <a:spcBef>
                          <a:spcPts val="0"/>
                        </a:spcBef>
                        <a:spcAft>
                          <a:spcPts val="0"/>
                        </a:spcAft>
                      </a:pPr>
                      <a:r>
                        <a:rPr lang="es-ES" sz="1100" i="0" kern="1200" baseline="0" dirty="0" smtClean="0">
                          <a:solidFill>
                            <a:srgbClr val="000000"/>
                          </a:solidFill>
                          <a:effectLst/>
                          <a:latin typeface="Calibri"/>
                          <a:ea typeface="Calibri"/>
                          <a:cs typeface="Times New Roman"/>
                        </a:rPr>
                        <a:t>Yo pienso que el saltamontes prefería jugar que trabajar, así que en mi opinión él era un poco perezoso. </a:t>
                      </a:r>
                    </a:p>
                    <a:p>
                      <a:pPr marL="0" marR="0" algn="l">
                        <a:lnSpc>
                          <a:spcPct val="100000"/>
                        </a:lnSpc>
                        <a:spcBef>
                          <a:spcPts val="0"/>
                        </a:spcBef>
                        <a:spcAft>
                          <a:spcPts val="0"/>
                        </a:spcAft>
                      </a:pPr>
                      <a:r>
                        <a:rPr lang="es-ES" sz="1100" i="0" kern="1200" baseline="0" dirty="0" smtClean="0">
                          <a:solidFill>
                            <a:srgbClr val="000000"/>
                          </a:solidFill>
                          <a:effectLst/>
                          <a:latin typeface="Calibri"/>
                          <a:ea typeface="Calibri"/>
                          <a:cs typeface="Times New Roman"/>
                        </a:rPr>
                        <a:t>Yo pienso  que la hormiga trabaja duro para  luego tener suficiente comida para comer. En mi opinión ella es sabia. </a:t>
                      </a:r>
                      <a:endParaRPr lang="es-ES" sz="1100" i="0" dirty="0">
                        <a:effectLst/>
                        <a:latin typeface="Calibri"/>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499044">
                <a:tc>
                  <a:txBody>
                    <a:bodyPr/>
                    <a:lstStyle/>
                    <a:p>
                      <a:pPr marL="0" marR="0" algn="ctr">
                        <a:lnSpc>
                          <a:spcPct val="100000"/>
                        </a:lnSpc>
                        <a:spcBef>
                          <a:spcPts val="0"/>
                        </a:spcBef>
                        <a:spcAft>
                          <a:spcPts val="0"/>
                        </a:spcAft>
                      </a:pPr>
                      <a:r>
                        <a:rPr lang="en-US" sz="2500" b="1" dirty="0" smtClean="0">
                          <a:effectLst/>
                          <a:latin typeface="Calibri"/>
                          <a:ea typeface="Calibri"/>
                          <a:cs typeface="Times New Roman"/>
                        </a:rPr>
                        <a:t>1</a:t>
                      </a:r>
                      <a:endParaRPr lang="en-US" sz="2500" b="1" dirty="0">
                        <a:effectLst/>
                        <a:latin typeface="Calibri"/>
                        <a:ea typeface="Calibri"/>
                        <a:cs typeface="Times New Roman"/>
                      </a:endParaRPr>
                    </a:p>
                  </a:txBody>
                  <a:tcPr marL="65185" marR="65185" marT="89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1000" i="1" kern="1200" dirty="0" smtClean="0">
                          <a:solidFill>
                            <a:srgbClr val="000000"/>
                          </a:solidFill>
                          <a:effectLst/>
                          <a:latin typeface="+mn-lt"/>
                          <a:ea typeface="Times New Roman"/>
                          <a:cs typeface="Times New Roman"/>
                        </a:rPr>
                        <a:t>La respuesta</a:t>
                      </a:r>
                      <a:r>
                        <a:rPr lang="es-ES" sz="1000" i="1" kern="1200" baseline="0" dirty="0" smtClean="0">
                          <a:solidFill>
                            <a:srgbClr val="000000"/>
                          </a:solidFill>
                          <a:effectLst/>
                          <a:latin typeface="+mn-lt"/>
                          <a:ea typeface="Times New Roman"/>
                          <a:cs typeface="Times New Roman"/>
                        </a:rPr>
                        <a:t> del estudiante fue parcial, en términos de una opinión.  Presentó una opinión, ya sea sobre el saltamontes O la hormiga, basada en evidencia del texto. </a:t>
                      </a:r>
                    </a:p>
                    <a:p>
                      <a:pPr marL="0" marR="0" algn="l">
                        <a:lnSpc>
                          <a:spcPct val="100000"/>
                        </a:lnSpc>
                        <a:spcBef>
                          <a:spcPts val="0"/>
                        </a:spcBef>
                        <a:spcAft>
                          <a:spcPts val="0"/>
                        </a:spcAft>
                      </a:pPr>
                      <a:r>
                        <a:rPr lang="es-ES" sz="1100" i="0" kern="1200" baseline="0" dirty="0" smtClean="0">
                          <a:solidFill>
                            <a:srgbClr val="000000"/>
                          </a:solidFill>
                          <a:effectLst/>
                          <a:latin typeface="Calibri"/>
                          <a:ea typeface="Calibri"/>
                          <a:cs typeface="Times New Roman"/>
                        </a:rPr>
                        <a:t>Al saltamontes le gusta jugar.  La hormiga es muy inteligente.</a:t>
                      </a:r>
                      <a:endParaRPr lang="es-ES" sz="1100" i="0" kern="1200" baseline="0" dirty="0">
                        <a:solidFill>
                          <a:srgbClr val="000000"/>
                        </a:solidFill>
                        <a:effectLst/>
                        <a:latin typeface="Calibri"/>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92960">
                <a:tc>
                  <a:txBody>
                    <a:bodyPr/>
                    <a:lstStyle/>
                    <a:p>
                      <a:pPr marL="0" marR="0" algn="ctr">
                        <a:lnSpc>
                          <a:spcPct val="100000"/>
                        </a:lnSpc>
                        <a:spcBef>
                          <a:spcPts val="0"/>
                        </a:spcBef>
                        <a:spcAft>
                          <a:spcPts val="0"/>
                        </a:spcAft>
                      </a:pPr>
                      <a:r>
                        <a:rPr lang="en-US" sz="2500" b="1" dirty="0" smtClean="0">
                          <a:effectLst/>
                          <a:latin typeface="Calibri"/>
                          <a:ea typeface="Calibri"/>
                          <a:cs typeface="Times New Roman"/>
                        </a:rPr>
                        <a:t>0</a:t>
                      </a:r>
                      <a:endParaRPr lang="en-US" sz="2500" b="1" dirty="0">
                        <a:effectLst/>
                        <a:latin typeface="Calibri"/>
                        <a:ea typeface="Calibri"/>
                        <a:cs typeface="Times New Roman"/>
                      </a:endParaRPr>
                    </a:p>
                  </a:txBody>
                  <a:tcPr marL="65185" marR="65185" marT="89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00000"/>
                        </a:lnSpc>
                        <a:spcBef>
                          <a:spcPts val="0"/>
                        </a:spcBef>
                        <a:spcAft>
                          <a:spcPts val="0"/>
                        </a:spcAft>
                      </a:pPr>
                      <a:r>
                        <a:rPr lang="es-ES" sz="1000" i="1" kern="1200" dirty="0" smtClean="0">
                          <a:solidFill>
                            <a:srgbClr val="000000"/>
                          </a:solidFill>
                          <a:effectLst/>
                          <a:latin typeface="+mn-lt"/>
                          <a:ea typeface="Times New Roman"/>
                          <a:cs typeface="Times New Roman"/>
                        </a:rPr>
                        <a:t>La</a:t>
                      </a:r>
                      <a:r>
                        <a:rPr lang="es-ES" sz="1000" i="1" kern="1200" baseline="0" dirty="0" smtClean="0">
                          <a:solidFill>
                            <a:srgbClr val="000000"/>
                          </a:solidFill>
                          <a:effectLst/>
                          <a:latin typeface="+mn-lt"/>
                          <a:ea typeface="Times New Roman"/>
                          <a:cs typeface="Times New Roman"/>
                        </a:rPr>
                        <a:t> respuesta del estudiante no muestra una opinión sobre el saltamontes o la hormiga.</a:t>
                      </a:r>
                    </a:p>
                    <a:p>
                      <a:pPr marL="0" marR="0" algn="l">
                        <a:lnSpc>
                          <a:spcPct val="100000"/>
                        </a:lnSpc>
                        <a:spcBef>
                          <a:spcPts val="0"/>
                        </a:spcBef>
                        <a:spcAft>
                          <a:spcPts val="0"/>
                        </a:spcAft>
                      </a:pPr>
                      <a:r>
                        <a:rPr lang="es-ES" sz="1100" i="0" kern="1200" baseline="0" dirty="0" smtClean="0">
                          <a:solidFill>
                            <a:srgbClr val="000000"/>
                          </a:solidFill>
                          <a:effectLst/>
                          <a:latin typeface="Calibri"/>
                          <a:ea typeface="Calibri"/>
                          <a:cs typeface="Times New Roman"/>
                        </a:rPr>
                        <a:t>Los saltamontes son verdes.</a:t>
                      </a:r>
                      <a:endParaRPr lang="es-ES" sz="1100" i="0" kern="1200" baseline="0" dirty="0">
                        <a:solidFill>
                          <a:srgbClr val="000000"/>
                        </a:solidFill>
                        <a:effectLst/>
                        <a:latin typeface="Calibri"/>
                        <a:ea typeface="Calibri"/>
                        <a:cs typeface="Times New Roman"/>
                      </a:endParaRPr>
                    </a:p>
                  </a:txBody>
                  <a:tcPr marL="65185" marR="65185" marT="891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Rectangle 2"/>
          <p:cNvSpPr/>
          <p:nvPr/>
        </p:nvSpPr>
        <p:spPr>
          <a:xfrm>
            <a:off x="838200" y="838200"/>
            <a:ext cx="5867400" cy="338554"/>
          </a:xfrm>
          <a:prstGeom prst="rect">
            <a:avLst/>
          </a:prstGeom>
        </p:spPr>
        <p:txBody>
          <a:bodyPr wrap="square">
            <a:spAutoFit/>
          </a:bodyPr>
          <a:lstStyle/>
          <a:p>
            <a:pPr lvl="0" algn="ctr">
              <a:defRPr/>
            </a:pPr>
            <a:r>
              <a:rPr lang="es-ES" sz="1600" b="1" dirty="0">
                <a:solidFill>
                  <a:prstClr val="black"/>
                </a:solidFill>
                <a:effectLst>
                  <a:outerShdw blurRad="38100" dist="38100" dir="2700000" algn="tl">
                    <a:srgbClr val="000000">
                      <a:alpha val="43137"/>
                    </a:srgbClr>
                  </a:outerShdw>
                </a:effectLst>
              </a:rPr>
              <a:t>Pre-evaluación Trimestre 1: </a:t>
            </a:r>
            <a:r>
              <a:rPr lang="es-ES" sz="1600" b="1" dirty="0" smtClean="0">
                <a:solidFill>
                  <a:prstClr val="black"/>
                </a:solidFill>
                <a:effectLst>
                  <a:outerShdw blurRad="38100" dist="38100" dir="2700000" algn="tl">
                    <a:srgbClr val="000000">
                      <a:alpha val="43137"/>
                    </a:srgbClr>
                  </a:outerShdw>
                </a:effectLst>
              </a:rPr>
              <a:t>Clave/Rúbrica para un </a:t>
            </a:r>
            <a:r>
              <a:rPr lang="es-ES" sz="1600" b="1" u="sng" dirty="0" smtClean="0">
                <a:solidFill>
                  <a:prstClr val="black"/>
                </a:solidFill>
                <a:effectLst>
                  <a:outerShdw blurRad="38100" dist="38100" dir="2700000" algn="tl">
                    <a:srgbClr val="000000">
                      <a:alpha val="43137"/>
                    </a:srgbClr>
                  </a:outerShdw>
                </a:effectLst>
              </a:rPr>
              <a:t>Escrito breve</a:t>
            </a:r>
            <a:endParaRPr lang="es-ES" sz="1600" b="1" u="sng" dirty="0">
              <a:solidFill>
                <a:prstClr val="black"/>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pPr/>
              <a:t>13</a:t>
            </a:fld>
            <a:endParaRPr lang="en-US" dirty="0"/>
          </a:p>
        </p:txBody>
      </p:sp>
    </p:spTree>
    <p:extLst>
      <p:ext uri="{BB962C8B-B14F-4D97-AF65-F5344CB8AC3E}">
        <p14:creationId xmlns:p14="http://schemas.microsoft.com/office/powerpoint/2010/main" val="1556926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64485236"/>
              </p:ext>
            </p:extLst>
          </p:nvPr>
        </p:nvGraphicFramePr>
        <p:xfrm>
          <a:off x="406400" y="432054"/>
          <a:ext cx="6629402" cy="6313169"/>
        </p:xfrm>
        <a:graphic>
          <a:graphicData uri="http://schemas.openxmlformats.org/drawingml/2006/table">
            <a:tbl>
              <a:tblPr firstRow="1" bandRow="1">
                <a:tableStyleId>{5940675A-B579-460E-94D1-54222C63F5DA}</a:tableStyleId>
              </a:tblPr>
              <a:tblGrid>
                <a:gridCol w="6629402"/>
              </a:tblGrid>
              <a:tr h="342899">
                <a:tc>
                  <a:txBody>
                    <a:bodyPr/>
                    <a:lstStyle/>
                    <a:p>
                      <a:pPr marL="0" marR="834390" algn="ctr">
                        <a:lnSpc>
                          <a:spcPct val="115000"/>
                        </a:lnSpc>
                        <a:spcBef>
                          <a:spcPts val="0"/>
                        </a:spcBef>
                        <a:spcAft>
                          <a:spcPts val="0"/>
                        </a:spcAft>
                      </a:pPr>
                      <a:r>
                        <a:rPr lang="es-ES" sz="1600" b="1" dirty="0" smtClean="0">
                          <a:solidFill>
                            <a:schemeClr val="tx1"/>
                          </a:solidFill>
                        </a:rPr>
                        <a:t>          Clave para W.2.1c – Escribir para revisar – SBAC: Objetivo</a:t>
                      </a:r>
                      <a:r>
                        <a:rPr lang="es-ES" sz="1600" b="1" baseline="0" dirty="0" smtClean="0">
                          <a:solidFill>
                            <a:schemeClr val="tx1"/>
                          </a:solidFill>
                        </a:rPr>
                        <a:t> </a:t>
                      </a:r>
                      <a:r>
                        <a:rPr lang="es-ES" sz="1600" b="1" dirty="0" smtClean="0">
                          <a:solidFill>
                            <a:schemeClr val="tx1"/>
                          </a:solidFill>
                        </a:rPr>
                        <a:t>6b </a:t>
                      </a:r>
                      <a:r>
                        <a:rPr lang="es-ES" sz="1100" b="0" noProof="0" dirty="0" smtClean="0">
                          <a:solidFill>
                            <a:schemeClr val="tx1"/>
                          </a:solidFill>
                          <a:latin typeface="Helvetica" panose="020B0604020202020204" pitchFamily="34" charset="0"/>
                          <a:cs typeface="Helvetica" panose="020B0604020202020204" pitchFamily="34" charset="0"/>
                        </a:rPr>
                        <a:t>Escribir para revisar </a:t>
                      </a:r>
                      <a:r>
                        <a:rPr lang="es-ES" sz="1100" b="0" baseline="0" noProof="0" dirty="0" smtClean="0">
                          <a:solidFill>
                            <a:schemeClr val="tx1"/>
                          </a:solidFill>
                          <a:latin typeface="Helvetica" panose="020B0604020202020204" pitchFamily="34" charset="0"/>
                          <a:cs typeface="Helvetica" panose="020B0604020202020204" pitchFamily="34" charset="0"/>
                        </a:rPr>
                        <a:t>W.2.1c  “…</a:t>
                      </a:r>
                      <a:r>
                        <a:rPr lang="es-ES" sz="1100" kern="1200" noProof="0" dirty="0" smtClean="0">
                          <a:solidFill>
                            <a:schemeClr val="tx1"/>
                          </a:solidFill>
                          <a:latin typeface="+mn-lt"/>
                          <a:ea typeface="+mn-ea"/>
                          <a:cs typeface="+mn-cs"/>
                        </a:rPr>
                        <a:t>ofrece razones que</a:t>
                      </a:r>
                      <a:r>
                        <a:rPr lang="es-ES" sz="1100" noProof="0" dirty="0" smtClean="0"/>
                        <a:t> apoyan</a:t>
                      </a:r>
                      <a:r>
                        <a:rPr lang="es-ES" sz="1100" baseline="0" noProof="0" dirty="0" smtClean="0"/>
                        <a:t> su</a:t>
                      </a:r>
                      <a:r>
                        <a:rPr lang="es-ES" sz="1100" noProof="0" dirty="0" smtClean="0"/>
                        <a:t> opinión.”</a:t>
                      </a:r>
                    </a:p>
                    <a:p>
                      <a:pPr marL="0" marR="834390" algn="ctr">
                        <a:lnSpc>
                          <a:spcPct val="115000"/>
                        </a:lnSpc>
                        <a:spcBef>
                          <a:spcPts val="0"/>
                        </a:spcBef>
                        <a:spcAft>
                          <a:spcPts val="0"/>
                        </a:spcAft>
                      </a:pPr>
                      <a:endParaRPr lang="es-ES" sz="1100" noProof="0" dirty="0" smtClean="0"/>
                    </a:p>
                    <a:p>
                      <a:pPr marL="0" marR="834390" indent="0" algn="l" defTabSz="1066800" rtl="0" eaLnBrk="1" fontAlgn="auto" latinLnBrk="0" hangingPunct="1">
                        <a:lnSpc>
                          <a:spcPct val="115000"/>
                        </a:lnSpc>
                        <a:spcBef>
                          <a:spcPts val="0"/>
                        </a:spcBef>
                        <a:spcAft>
                          <a:spcPts val="0"/>
                        </a:spcAft>
                        <a:buClrTx/>
                        <a:buSzTx/>
                        <a:buFontTx/>
                        <a:buNone/>
                        <a:tabLst/>
                        <a:defRPr/>
                      </a:pPr>
                      <a:r>
                        <a:rPr lang="es-ES" sz="1200" b="1" noProof="0" dirty="0" smtClean="0">
                          <a:solidFill>
                            <a:schemeClr val="tx1"/>
                          </a:solidFill>
                          <a:latin typeface="Helvetica" panose="020B0604020202020204" pitchFamily="34" charset="0"/>
                          <a:cs typeface="Helvetica" panose="020B0604020202020204" pitchFamily="34" charset="0"/>
                        </a:rPr>
                        <a:t>Rúbrica: (1 punto) si el estudiante tiene el orden correcto y apoya la opinión con una</a:t>
                      </a:r>
                      <a:r>
                        <a:rPr lang="es-ES" sz="1200" b="1" baseline="0" noProof="0" dirty="0" smtClean="0">
                          <a:solidFill>
                            <a:schemeClr val="tx1"/>
                          </a:solidFill>
                          <a:latin typeface="Helvetica" panose="020B0604020202020204" pitchFamily="34" charset="0"/>
                          <a:cs typeface="Helvetica" panose="020B0604020202020204" pitchFamily="34" charset="0"/>
                        </a:rPr>
                        <a:t> o más oraciones</a:t>
                      </a:r>
                      <a:r>
                        <a:rPr lang="es-ES" sz="1200" b="1" noProof="0" dirty="0" smtClean="0">
                          <a:solidFill>
                            <a:schemeClr val="tx1"/>
                          </a:solidFill>
                          <a:latin typeface="Helvetica" panose="020B0604020202020204" pitchFamily="34" charset="0"/>
                          <a:cs typeface="Helvetica" panose="020B0604020202020204" pitchFamily="34" charset="0"/>
                        </a:rPr>
                        <a:t>.</a:t>
                      </a:r>
                    </a:p>
                  </a:txBody>
                  <a:tcPr marL="96012" marR="96012"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5418">
                <a:tc>
                  <a:txBody>
                    <a:bodyPr/>
                    <a:lstStyle/>
                    <a:p>
                      <a:pPr marL="342900" marR="0" indent="-342900" algn="l">
                        <a:lnSpc>
                          <a:spcPct val="115000"/>
                        </a:lnSpc>
                        <a:spcBef>
                          <a:spcPts val="0"/>
                        </a:spcBef>
                        <a:spcAft>
                          <a:spcPts val="0"/>
                        </a:spcAft>
                        <a:buAutoNum type="arabicPeriod" startAt="18"/>
                      </a:pPr>
                      <a:r>
                        <a:rPr lang="es-ES" sz="1600" b="1" kern="1200" dirty="0" smtClean="0">
                          <a:solidFill>
                            <a:srgbClr val="000000"/>
                          </a:solidFill>
                          <a:effectLst/>
                          <a:latin typeface="Helvetica" panose="020B0604020202020204" pitchFamily="34" charset="0"/>
                          <a:ea typeface="Times New Roman"/>
                          <a:cs typeface="Helvetica" panose="020B0604020202020204" pitchFamily="34" charset="0"/>
                        </a:rPr>
                        <a:t> Lee el párrafo</a:t>
                      </a:r>
                      <a:r>
                        <a:rPr lang="es-ES" sz="1600" b="1" kern="1200" baseline="0" dirty="0" smtClean="0">
                          <a:solidFill>
                            <a:srgbClr val="000000"/>
                          </a:solidFill>
                          <a:effectLst/>
                          <a:latin typeface="Helvetica" panose="020B0604020202020204" pitchFamily="34" charset="0"/>
                          <a:ea typeface="Times New Roman"/>
                          <a:cs typeface="Helvetica" panose="020B0604020202020204" pitchFamily="34" charset="0"/>
                        </a:rPr>
                        <a:t> a continuación. </a:t>
                      </a:r>
                    </a:p>
                    <a:p>
                      <a:pPr marL="342900" marR="0" indent="-342900" algn="l">
                        <a:lnSpc>
                          <a:spcPct val="115000"/>
                        </a:lnSpc>
                        <a:spcBef>
                          <a:spcPts val="0"/>
                        </a:spcBef>
                        <a:spcAft>
                          <a:spcPts val="0"/>
                        </a:spcAft>
                        <a:buAutoNum type="arabicPeriod" startAt="18"/>
                      </a:pPr>
                      <a:endParaRPr lang="es-ES" sz="16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ES" sz="1600" b="0" i="0" u="none" strike="noStrike" kern="1200" cap="none" spc="0" normalizeH="0" baseline="0" noProof="0" dirty="0" smtClean="0">
                          <a:ln>
                            <a:noFill/>
                          </a:ln>
                          <a:solidFill>
                            <a:srgbClr val="000000"/>
                          </a:solidFill>
                          <a:effectLst/>
                          <a:uLnTx/>
                          <a:uFillTx/>
                          <a:latin typeface="Helvetica" panose="020B0604020202020204" pitchFamily="34" charset="0"/>
                          <a:ea typeface="Calibri"/>
                          <a:cs typeface="Helvetica" panose="020B0604020202020204" pitchFamily="34" charset="0"/>
                        </a:rPr>
                        <a:t>Cuando tú haces la tarea, entonces puedes jugar. A veces no puedes jugar. No es divertido ir a la escuela si tu tarea no está terminada. A veces tienes que trabajar primero. </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s-ES" sz="16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ES" sz="16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Vuelve a escribir el párrafo para que tenga sentido. Añade 1 o 2 oraciones propias que apoyen tu opinión.</a:t>
                      </a: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s-ES" sz="18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txBody>
                  <a:tcPr marL="96012" marR="96012"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72689">
                <a:tc>
                  <a:txBody>
                    <a:bodyPr/>
                    <a:lstStyle/>
                    <a:p>
                      <a:r>
                        <a:rPr lang="es-ES" sz="1600" b="1" u="sng" dirty="0" smtClean="0">
                          <a:solidFill>
                            <a:schemeClr val="tx1"/>
                          </a:solidFill>
                          <a:latin typeface="Helvetica" panose="020B0604020202020204" pitchFamily="34" charset="0"/>
                          <a:cs typeface="Helvetica" panose="020B0604020202020204" pitchFamily="34" charset="0"/>
                        </a:rPr>
                        <a:t>Orden Correcto</a:t>
                      </a:r>
                    </a:p>
                    <a:p>
                      <a:pPr marL="0" marR="0" indent="0" algn="l" defTabSz="966612" rtl="0" eaLnBrk="1" fontAlgn="auto" latinLnBrk="0" hangingPunct="1">
                        <a:lnSpc>
                          <a:spcPct val="100000"/>
                        </a:lnSpc>
                        <a:spcBef>
                          <a:spcPts val="0"/>
                        </a:spcBef>
                        <a:spcAft>
                          <a:spcPts val="0"/>
                        </a:spcAft>
                        <a:buClrTx/>
                        <a:buSzTx/>
                        <a:buFontTx/>
                        <a:buNone/>
                        <a:tabLst/>
                        <a:defRPr/>
                      </a:pPr>
                      <a:r>
                        <a:rPr lang="es-MX" sz="1600" u="none" dirty="0" smtClean="0">
                          <a:solidFill>
                            <a:schemeClr val="tx1"/>
                          </a:solidFill>
                          <a:latin typeface="+mn-lt"/>
                        </a:rPr>
                        <a:t>A veces no puedes jugar. A veces hay que trabajar primero. </a:t>
                      </a:r>
                      <a:endParaRPr lang="es-ES" sz="1600" u="none" dirty="0" smtClean="0">
                        <a:solidFill>
                          <a:schemeClr val="tx1"/>
                        </a:solidFill>
                        <a:latin typeface="+mn-lt"/>
                      </a:endParaRPr>
                    </a:p>
                    <a:p>
                      <a:r>
                        <a:rPr lang="es-MX" sz="1600" u="none" dirty="0" smtClean="0">
                          <a:solidFill>
                            <a:schemeClr val="tx1"/>
                          </a:solidFill>
                          <a:latin typeface="+mn-lt"/>
                        </a:rPr>
                        <a:t>Cuando tú haces la tarea, entonces puedes jugar. No es divertido ir a la escuela </a:t>
                      </a:r>
                      <a:r>
                        <a:rPr kumimoji="0" lang="es-ES" sz="1600" b="0" i="0" u="none" strike="noStrike" kern="1200" cap="none" spc="0" normalizeH="0" baseline="0" noProof="0" dirty="0" smtClean="0">
                          <a:ln>
                            <a:noFill/>
                          </a:ln>
                          <a:solidFill>
                            <a:srgbClr val="000000"/>
                          </a:solidFill>
                          <a:effectLst/>
                          <a:uLnTx/>
                          <a:uFillTx/>
                          <a:latin typeface="+mn-lt"/>
                          <a:ea typeface="Calibri"/>
                          <a:cs typeface="Helvetica" panose="020B0604020202020204" pitchFamily="34" charset="0"/>
                        </a:rPr>
                        <a:t>si tu tarea no está terminada.</a:t>
                      </a:r>
                    </a:p>
                    <a:p>
                      <a:endParaRPr lang="en-US" sz="1800" u="none" dirty="0" smtClean="0">
                        <a:solidFill>
                          <a:schemeClr val="tx1"/>
                        </a:solidFill>
                      </a:endParaRPr>
                    </a:p>
                    <a:p>
                      <a:r>
                        <a:rPr lang="es-MX" sz="1600" b="1" u="sng" kern="1200" noProof="0" dirty="0" smtClean="0">
                          <a:solidFill>
                            <a:schemeClr val="tx1"/>
                          </a:solidFill>
                          <a:latin typeface="Helvetica" panose="020B0604020202020204" pitchFamily="34" charset="0"/>
                          <a:ea typeface="+mn-ea"/>
                          <a:cs typeface="Helvetica" panose="020B0604020202020204" pitchFamily="34" charset="0"/>
                        </a:rPr>
                        <a:t>1-2 oraciones adicionales propias para apoyar la opinión:</a:t>
                      </a:r>
                    </a:p>
                    <a:p>
                      <a:r>
                        <a:rPr lang="es-MX" sz="1600" u="none" baseline="0" noProof="0" dirty="0" smtClean="0">
                          <a:solidFill>
                            <a:schemeClr val="tx1"/>
                          </a:solidFill>
                        </a:rPr>
                        <a:t>Los estudiantes pueden añadir cualquier oración(es) que apoyen la opinión de que es importante trabajar antes que jugar.</a:t>
                      </a:r>
                      <a:endParaRPr lang="es-MX" sz="1600" u="none" noProof="0" dirty="0" smtClean="0">
                        <a:solidFill>
                          <a:schemeClr val="tx1"/>
                        </a:solidFill>
                      </a:endParaRPr>
                    </a:p>
                  </a:txBody>
                  <a:tcPr marL="96012" marR="96012" marT="48768" marB="4876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43194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sp>
        <p:nvSpPr>
          <p:cNvPr id="2" name="Rectangle 1"/>
          <p:cNvSpPr/>
          <p:nvPr/>
        </p:nvSpPr>
        <p:spPr>
          <a:xfrm>
            <a:off x="533400" y="304800"/>
            <a:ext cx="6536552" cy="697993"/>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0152" tIns="45076" rIns="90152" bIns="45076">
            <a:spAutoFit/>
          </a:bodyPr>
          <a:lstStyle/>
          <a:p>
            <a:pPr algn="ctr"/>
            <a:r>
              <a:rPr lang="es-MX" sz="1972" b="1" dirty="0">
                <a:effectLst>
                  <a:outerShdw blurRad="38100" dist="38100" dir="2700000" algn="tl">
                    <a:srgbClr val="000000">
                      <a:alpha val="43137"/>
                    </a:srgbClr>
                  </a:outerShdw>
                </a:effectLst>
              </a:rPr>
              <a:t>Pre-Evaluación Trimestre 1</a:t>
            </a:r>
          </a:p>
          <a:p>
            <a:pPr algn="ctr"/>
            <a:r>
              <a:rPr lang="es-MX" sz="1972" b="1" dirty="0">
                <a:effectLst>
                  <a:outerShdw blurRad="38100" dist="38100" dir="2700000" algn="tl">
                    <a:srgbClr val="000000">
                      <a:alpha val="43137"/>
                    </a:srgbClr>
                  </a:outerShdw>
                </a:effectLst>
              </a:rPr>
              <a:t>Clave/Puntos para las Respuestas de </a:t>
            </a:r>
            <a:r>
              <a:rPr lang="es-MX" sz="1972" b="1" dirty="0" smtClean="0">
                <a:effectLst>
                  <a:outerShdw blurRad="38100" dist="38100" dir="2700000" algn="tl">
                    <a:srgbClr val="000000">
                      <a:alpha val="43137"/>
                    </a:srgbClr>
                  </a:outerShdw>
                </a:effectLst>
              </a:rPr>
              <a:t>selección </a:t>
            </a:r>
            <a:r>
              <a:rPr lang="es-MX" sz="1972" b="1" dirty="0">
                <a:effectLst>
                  <a:outerShdw blurRad="38100" dist="38100" dir="2700000" algn="tl">
                    <a:srgbClr val="000000">
                      <a:alpha val="43137"/>
                    </a:srgbClr>
                  </a:outerShdw>
                </a:effectLst>
              </a:rPr>
              <a:t>m</a:t>
            </a:r>
            <a:r>
              <a:rPr lang="es-MX" sz="1972" b="1" dirty="0" smtClean="0">
                <a:effectLst>
                  <a:outerShdw blurRad="38100" dist="38100" dir="2700000" algn="tl">
                    <a:srgbClr val="000000">
                      <a:alpha val="43137"/>
                    </a:srgbClr>
                  </a:outerShdw>
                </a:effectLst>
              </a:rPr>
              <a:t>últiple</a:t>
            </a:r>
            <a:endParaRPr lang="en-US" sz="1972" b="1" dirty="0">
              <a:effectLst>
                <a:outerShdw blurRad="38100" dist="38100" dir="2700000" algn="tl">
                  <a:srgbClr val="000000">
                    <a:alpha val="43137"/>
                  </a:srgb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3546563704"/>
              </p:ext>
            </p:extLst>
          </p:nvPr>
        </p:nvGraphicFramePr>
        <p:xfrm>
          <a:off x="533400" y="1096352"/>
          <a:ext cx="6498926" cy="7902387"/>
        </p:xfrm>
        <a:graphic>
          <a:graphicData uri="http://schemas.openxmlformats.org/drawingml/2006/table">
            <a:tbl>
              <a:tblPr firstRow="1" bandRow="1">
                <a:effectLst>
                  <a:innerShdw blurRad="114300">
                    <a:prstClr val="black"/>
                  </a:innerShdw>
                </a:effectLst>
                <a:tableStyleId>{5C22544A-7EE6-4342-B048-85BDC9FD1C3A}</a:tableStyleId>
              </a:tblPr>
              <a:tblGrid>
                <a:gridCol w="4944446"/>
                <a:gridCol w="838200"/>
                <a:gridCol w="716280"/>
              </a:tblGrid>
              <a:tr h="463091">
                <a:tc>
                  <a:txBody>
                    <a:bodyPr/>
                    <a:lstStyle/>
                    <a:p>
                      <a:pPr marL="801688" marR="0" indent="-801688"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1</a:t>
                      </a:r>
                      <a:r>
                        <a:rPr lang="es-MX" sz="1200" b="1" u="none" dirty="0" smtClean="0">
                          <a:solidFill>
                            <a:schemeClr val="tx1"/>
                          </a:solidFill>
                          <a:effectLst>
                            <a:outerShdw blurRad="38100" dist="38100" dir="2700000" algn="tl">
                              <a:srgbClr val="000000">
                                <a:alpha val="43137"/>
                              </a:srgbClr>
                            </a:outerShdw>
                          </a:effectLst>
                          <a:latin typeface="+mn-lt"/>
                        </a:rPr>
                        <a:t>  </a:t>
                      </a:r>
                      <a:r>
                        <a:rPr lang="es-MX" sz="1200" b="0" dirty="0" smtClean="0">
                          <a:solidFill>
                            <a:schemeClr val="tx1"/>
                          </a:solidFill>
                          <a:latin typeface="+mn-lt"/>
                          <a:cs typeface="Helvetica" panose="020B0604020202020204" pitchFamily="34" charset="0"/>
                          <a:sym typeface="Helvetica"/>
                        </a:rPr>
                        <a:t>¿Qué estaba haciendo la hormiga cuando encontró al saltamontes?</a:t>
                      </a:r>
                      <a:r>
                        <a:rPr lang="es-MX" sz="1200" b="1" dirty="0" smtClean="0">
                          <a:latin typeface="+mn-lt"/>
                          <a:cs typeface="Helvetica" panose="020B0604020202020204" pitchFamily="34" charset="0"/>
                          <a:sym typeface="Helvetica"/>
                        </a:rPr>
                        <a:t> </a:t>
                      </a:r>
                      <a:r>
                        <a:rPr lang="es-MX" sz="1200" b="0" i="0" dirty="0" smtClean="0">
                          <a:solidFill>
                            <a:schemeClr val="tx1"/>
                          </a:solidFill>
                          <a:latin typeface="+mn-lt"/>
                          <a:ea typeface="+mn-ea"/>
                          <a:cs typeface="+mn-cs"/>
                          <a:sym typeface="Helvetica"/>
                        </a:rPr>
                        <a:t>   </a:t>
                      </a:r>
                      <a:r>
                        <a:rPr lang="es-MX" sz="1200" b="0" dirty="0" smtClean="0">
                          <a:solidFill>
                            <a:schemeClr val="tx1"/>
                          </a:solidFill>
                          <a:latin typeface="+mn-lt"/>
                        </a:rPr>
                        <a:t>DOK 2 – </a:t>
                      </a:r>
                      <a:r>
                        <a:rPr lang="es-MX" sz="1200" b="0" dirty="0" err="1" smtClean="0">
                          <a:solidFill>
                            <a:schemeClr val="tx1"/>
                          </a:solidFill>
                          <a:latin typeface="+mn-lt"/>
                        </a:rPr>
                        <a:t>Ck</a:t>
                      </a:r>
                      <a:r>
                        <a:rPr lang="es-MX" sz="1200" b="0" dirty="0" smtClean="0">
                          <a:solidFill>
                            <a:schemeClr val="tx1"/>
                          </a:solidFill>
                          <a:latin typeface="+mn-lt"/>
                        </a:rPr>
                        <a:t>  RL.2.1</a:t>
                      </a:r>
                      <a:endParaRPr lang="es-MX" sz="1200" b="0" u="none" dirty="0" smtClean="0">
                        <a:solidFill>
                          <a:schemeClr val="tx1"/>
                        </a:solidFill>
                        <a:effectLst/>
                        <a:latin typeface="+mn-lt"/>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A</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r>
              <a:tr h="463091">
                <a:tc>
                  <a:txBody>
                    <a:bodyPr/>
                    <a:lstStyle/>
                    <a:p>
                      <a:pPr marL="736600" marR="0" lvl="0" indent="-73660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2</a:t>
                      </a:r>
                      <a:r>
                        <a:rPr lang="es-MX" sz="1200" b="1" u="none" dirty="0" smtClean="0">
                          <a:solidFill>
                            <a:schemeClr val="tx1"/>
                          </a:solidFill>
                          <a:effectLst>
                            <a:outerShdw blurRad="38100" dist="38100" dir="2700000" algn="tl">
                              <a:srgbClr val="000000">
                                <a:alpha val="43137"/>
                              </a:srgbClr>
                            </a:outerShdw>
                          </a:effectLst>
                          <a:latin typeface="+mn-lt"/>
                        </a:rPr>
                        <a:t>  </a:t>
                      </a:r>
                      <a:r>
                        <a:rPr kumimoji="0" lang="es-MX" sz="1200" b="0" i="0" u="none" strike="noStrike" kern="1200" cap="none" spc="0" normalizeH="0" baseline="0" noProof="0" dirty="0" smtClean="0">
                          <a:ln>
                            <a:noFill/>
                          </a:ln>
                          <a:solidFill>
                            <a:prstClr val="black"/>
                          </a:solidFill>
                          <a:effectLst/>
                          <a:uLnTx/>
                          <a:uFillTx/>
                          <a:latin typeface="+mn-lt"/>
                          <a:ea typeface="+mn-ea"/>
                          <a:cs typeface="+mn-cs"/>
                          <a:sym typeface="Helvetica"/>
                        </a:rPr>
                        <a:t>¿Por qué la hormiga no hizo lo que el saltamontes estaba haciendo?   </a:t>
                      </a:r>
                      <a:r>
                        <a:rPr kumimoji="0" lang="es-MX" sz="1200" b="0" i="0" u="none" strike="noStrike" kern="1200" cap="none" spc="0" normalizeH="0" baseline="0" noProof="0" dirty="0" smtClean="0">
                          <a:ln>
                            <a:noFill/>
                          </a:ln>
                          <a:solidFill>
                            <a:prstClr val="black"/>
                          </a:solidFill>
                          <a:effectLst/>
                          <a:uLnTx/>
                          <a:uFillTx/>
                          <a:latin typeface="+mn-lt"/>
                          <a:ea typeface="+mn-ea"/>
                          <a:cs typeface="+mn-cs"/>
                        </a:rPr>
                        <a:t>DOK 2 – Cl RL.2.1</a:t>
                      </a: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D</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r>
              <a:tr h="276625">
                <a:tc>
                  <a:txBody>
                    <a:bodyPr/>
                    <a:lstStyle/>
                    <a:p>
                      <a:pPr marL="739775" marR="0" lvl="0" indent="-739775"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3</a:t>
                      </a:r>
                      <a:r>
                        <a:rPr lang="es-MX" sz="1200" b="0" i="0" u="none" dirty="0" smtClean="0">
                          <a:solidFill>
                            <a:schemeClr val="tx1"/>
                          </a:solidFill>
                          <a:effectLst>
                            <a:outerShdw blurRad="38100" dist="38100" dir="2700000" algn="tl">
                              <a:srgbClr val="000000">
                                <a:alpha val="43137"/>
                              </a:srgbClr>
                            </a:outerShdw>
                          </a:effectLst>
                          <a:latin typeface="+mn-lt"/>
                        </a:rPr>
                        <a:t>  </a:t>
                      </a:r>
                      <a:r>
                        <a:rPr lang="es-MX" sz="1200" b="0" i="0" u="none" dirty="0" smtClean="0">
                          <a:latin typeface="+mn-lt"/>
                          <a:cs typeface="Helvetica" panose="020B0604020202020204" pitchFamily="34" charset="0"/>
                          <a:sym typeface="Helvetica"/>
                        </a:rPr>
                        <a:t>¿Que deseó el saltamontes al final del cuento? </a:t>
                      </a:r>
                      <a:r>
                        <a:rPr lang="es-MX" sz="1200" b="0" dirty="0" smtClean="0">
                          <a:latin typeface="+mn-lt"/>
                        </a:rPr>
                        <a:t>DOK 1 – Cf  RL.2.2</a:t>
                      </a: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A</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r>
              <a:tr h="285505">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4</a:t>
                      </a:r>
                      <a:r>
                        <a:rPr lang="es-MX" sz="1200" b="1" u="none" dirty="0" smtClean="0">
                          <a:solidFill>
                            <a:schemeClr val="tx1"/>
                          </a:solidFill>
                          <a:effectLst>
                            <a:outerShdw blurRad="38100" dist="38100" dir="2700000" algn="tl">
                              <a:srgbClr val="000000">
                                <a:alpha val="43137"/>
                              </a:srgbClr>
                            </a:outerShdw>
                          </a:effectLst>
                          <a:latin typeface="+mn-lt"/>
                        </a:rPr>
                        <a:t>  </a:t>
                      </a:r>
                      <a:r>
                        <a:rPr kumimoji="0" lang="es-MX" sz="1200" b="0" i="0" u="none" strike="noStrike" kern="1200" cap="none" spc="0" normalizeH="0" baseline="0" noProof="0" dirty="0" smtClean="0">
                          <a:ln>
                            <a:noFill/>
                          </a:ln>
                          <a:solidFill>
                            <a:prstClr val="black"/>
                          </a:solidFill>
                          <a:effectLst/>
                          <a:uLnTx/>
                          <a:uFillTx/>
                          <a:latin typeface="+mn-lt"/>
                          <a:ea typeface="+mn-ea"/>
                          <a:cs typeface="+mn-cs"/>
                          <a:sym typeface="Helvetica"/>
                        </a:rPr>
                        <a:t>¿Cuál es el mensaje central de la fábula? </a:t>
                      </a:r>
                      <a:r>
                        <a:rPr kumimoji="0" lang="es-MX" sz="1200" b="0" i="0" u="none" strike="noStrike" kern="1200" cap="none" spc="0" normalizeH="0" baseline="0" noProof="0" dirty="0" smtClean="0">
                          <a:ln>
                            <a:noFill/>
                          </a:ln>
                          <a:solidFill>
                            <a:prstClr val="black"/>
                          </a:solidFill>
                          <a:effectLst/>
                          <a:uLnTx/>
                          <a:uFillTx/>
                          <a:latin typeface="+mn-lt"/>
                          <a:ea typeface="+mn-ea"/>
                          <a:cs typeface="+mn-cs"/>
                        </a:rPr>
                        <a:t>DOK 2 – </a:t>
                      </a:r>
                      <a:r>
                        <a:rPr kumimoji="0" lang="es-MX" sz="1200" b="0" i="0" u="none" strike="noStrike" kern="1200" cap="none" spc="0" normalizeH="0" baseline="0" noProof="0" dirty="0" err="1" smtClean="0">
                          <a:ln>
                            <a:noFill/>
                          </a:ln>
                          <a:solidFill>
                            <a:prstClr val="black"/>
                          </a:solidFill>
                          <a:effectLst/>
                          <a:uLnTx/>
                          <a:uFillTx/>
                          <a:latin typeface="+mn-lt"/>
                          <a:ea typeface="+mn-ea"/>
                          <a:cs typeface="+mn-cs"/>
                        </a:rPr>
                        <a:t>Ck</a:t>
                      </a:r>
                      <a:r>
                        <a:rPr kumimoji="0" lang="es-MX" sz="1200" b="0" i="0" u="none" strike="noStrike" kern="1200" cap="none" spc="0" normalizeH="0" baseline="0" noProof="0" dirty="0" smtClean="0">
                          <a:ln>
                            <a:noFill/>
                          </a:ln>
                          <a:solidFill>
                            <a:prstClr val="black"/>
                          </a:solidFill>
                          <a:effectLst/>
                          <a:uLnTx/>
                          <a:uFillTx/>
                          <a:latin typeface="+mn-lt"/>
                          <a:ea typeface="+mn-ea"/>
                          <a:cs typeface="+mn-cs"/>
                        </a:rPr>
                        <a:t>  RL.2.2</a:t>
                      </a: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C</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r>
              <a:tr h="519031">
                <a:tc>
                  <a:txBody>
                    <a:bodyPr/>
                    <a:lstStyle/>
                    <a:p>
                      <a:pPr marL="0" marR="0" lvl="0" indent="0" algn="l" defTabSz="966612" rtl="0" eaLnBrk="1" fontAlgn="auto" latinLnBrk="0" hangingPunct="1">
                        <a:lnSpc>
                          <a:spcPct val="115000"/>
                        </a:lnSpc>
                        <a:spcBef>
                          <a:spcPts val="0"/>
                        </a:spcBef>
                        <a:spcAft>
                          <a:spcPts val="0"/>
                        </a:spcAft>
                        <a:buClrTx/>
                        <a:buSzTx/>
                        <a:buFontTx/>
                        <a:buNone/>
                        <a:tabLst/>
                        <a:defRPr sz="1800" b="0" i="0"/>
                      </a:pPr>
                      <a:r>
                        <a:rPr lang="es-MX" sz="1200" b="1" u="sng" dirty="0" smtClean="0">
                          <a:solidFill>
                            <a:schemeClr val="tx1"/>
                          </a:solidFill>
                          <a:effectLst>
                            <a:outerShdw blurRad="38100" dist="38100" dir="2700000" algn="tl">
                              <a:srgbClr val="000000">
                                <a:alpha val="43137"/>
                              </a:srgbClr>
                            </a:outerShdw>
                          </a:effectLst>
                          <a:latin typeface="+mn-lt"/>
                        </a:rPr>
                        <a:t>Pregunta 5</a:t>
                      </a:r>
                      <a:r>
                        <a:rPr lang="es-MX" sz="1200" b="1" u="none" dirty="0" smtClean="0">
                          <a:solidFill>
                            <a:schemeClr val="tx1"/>
                          </a:solidFill>
                          <a:effectLst>
                            <a:outerShdw blurRad="38100" dist="38100" dir="2700000" algn="tl">
                              <a:srgbClr val="000000">
                                <a:alpha val="43137"/>
                              </a:srgbClr>
                            </a:outerShdw>
                          </a:effectLst>
                          <a:latin typeface="+mn-lt"/>
                        </a:rPr>
                        <a:t>  </a:t>
                      </a:r>
                      <a:r>
                        <a:rPr kumimoji="0" lang="es-MX" sz="1200" b="0" i="0" u="none" strike="noStrike" kern="1200" cap="none" spc="0" normalizeH="0" baseline="0" noProof="0" dirty="0" smtClean="0">
                          <a:ln>
                            <a:noFill/>
                          </a:ln>
                          <a:solidFill>
                            <a:prstClr val="black"/>
                          </a:solidFill>
                          <a:effectLst/>
                          <a:uLnTx/>
                          <a:uFillTx/>
                          <a:latin typeface="+mn-lt"/>
                          <a:ea typeface="+mn-ea"/>
                          <a:cs typeface="+mn-cs"/>
                          <a:sym typeface="Helvetica"/>
                        </a:rPr>
                        <a:t>¿Cuál de los siguiente podría ser otro título para este texto? </a:t>
                      </a:r>
                    </a:p>
                    <a:p>
                      <a:pPr marL="0" marR="0" lvl="0" indent="0" algn="l" defTabSz="966612" rtl="0" eaLnBrk="1" fontAlgn="auto" latinLnBrk="0" hangingPunct="1">
                        <a:lnSpc>
                          <a:spcPct val="115000"/>
                        </a:lnSpc>
                        <a:spcBef>
                          <a:spcPts val="0"/>
                        </a:spcBef>
                        <a:spcAft>
                          <a:spcPts val="0"/>
                        </a:spcAft>
                        <a:buClrTx/>
                        <a:buSzTx/>
                        <a:buFontTx/>
                        <a:buNone/>
                        <a:tabLst/>
                        <a:defRPr sz="1800" b="0" i="0"/>
                      </a:pPr>
                      <a:r>
                        <a:rPr kumimoji="0" lang="es-MX" sz="1200" b="0" i="0" u="none" strike="noStrike" kern="1200" cap="none" spc="0" normalizeH="0" baseline="0" noProof="0" dirty="0" smtClean="0">
                          <a:ln>
                            <a:noFill/>
                          </a:ln>
                          <a:solidFill>
                            <a:prstClr val="black"/>
                          </a:solidFill>
                          <a:effectLst/>
                          <a:uLnTx/>
                          <a:uFillTx/>
                          <a:latin typeface="+mn-lt"/>
                          <a:ea typeface="+mn-ea"/>
                          <a:cs typeface="+mn-cs"/>
                          <a:sym typeface="Helvetica"/>
                        </a:rPr>
                        <a:t>                       </a:t>
                      </a:r>
                      <a:r>
                        <a:rPr kumimoji="0" lang="es-MX" sz="1200" b="0" i="0" u="none" strike="noStrike" kern="1200" cap="none" spc="0" normalizeH="0" baseline="0" noProof="0" dirty="0" smtClean="0">
                          <a:ln>
                            <a:noFill/>
                          </a:ln>
                          <a:solidFill>
                            <a:prstClr val="black"/>
                          </a:solidFill>
                          <a:effectLst/>
                          <a:uLnTx/>
                          <a:uFillTx/>
                          <a:latin typeface="+mn-lt"/>
                          <a:ea typeface="+mn-ea"/>
                          <a:cs typeface="+mn-cs"/>
                        </a:rPr>
                        <a:t>DOK 2 – Cl RL.2.3</a:t>
                      </a: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C</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r>
              <a:tr h="463091">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6</a:t>
                      </a:r>
                      <a:r>
                        <a:rPr lang="es-MX" sz="1200" b="1" u="none" dirty="0" smtClean="0">
                          <a:solidFill>
                            <a:schemeClr val="tx1"/>
                          </a:solidFill>
                          <a:effectLst>
                            <a:outerShdw blurRad="38100" dist="38100" dir="2700000" algn="tl">
                              <a:srgbClr val="000000">
                                <a:alpha val="43137"/>
                              </a:srgbClr>
                            </a:outerShdw>
                          </a:effectLst>
                          <a:latin typeface="+mn-lt"/>
                        </a:rPr>
                        <a:t>  </a:t>
                      </a:r>
                      <a:r>
                        <a:rPr kumimoji="0" lang="es-MX" sz="1200" b="0" i="0" u="none" strike="noStrike" kern="1200" cap="none" spc="0" normalizeH="0" baseline="0" noProof="0" dirty="0" smtClean="0">
                          <a:ln>
                            <a:noFill/>
                          </a:ln>
                          <a:solidFill>
                            <a:prstClr val="black"/>
                          </a:solidFill>
                          <a:effectLst/>
                          <a:uLnTx/>
                          <a:uFillTx/>
                          <a:latin typeface="+mn-lt"/>
                          <a:ea typeface="+mn-ea"/>
                          <a:cs typeface="+mn-cs"/>
                          <a:sym typeface="Helvetica"/>
                        </a:rPr>
                        <a:t> ¿Qué piensas que hará el saltamontes el próximo verano? </a:t>
                      </a: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mn-lt"/>
                          <a:ea typeface="+mn-ea"/>
                          <a:cs typeface="+mn-cs"/>
                          <a:sym typeface="Helvetica"/>
                        </a:rPr>
                        <a:t>                      </a:t>
                      </a:r>
                      <a:r>
                        <a:rPr kumimoji="0" lang="es-MX" sz="1200" b="0" i="0" u="none" strike="noStrike" kern="1200" cap="none" spc="0" normalizeH="0" baseline="0" noProof="0" dirty="0" smtClean="0">
                          <a:ln>
                            <a:noFill/>
                          </a:ln>
                          <a:solidFill>
                            <a:prstClr val="black"/>
                          </a:solidFill>
                          <a:effectLst/>
                          <a:uLnTx/>
                          <a:uFillTx/>
                          <a:latin typeface="+mn-lt"/>
                          <a:ea typeface="+mn-ea"/>
                          <a:cs typeface="+mn-cs"/>
                        </a:rPr>
                        <a:t>DOK 3 – </a:t>
                      </a:r>
                      <a:r>
                        <a:rPr kumimoji="0" lang="es-MX" sz="1200" b="0" i="0" u="none" strike="noStrike" kern="1200" cap="none" spc="0" normalizeH="0" baseline="0" noProof="0" dirty="0" err="1" smtClean="0">
                          <a:ln>
                            <a:noFill/>
                          </a:ln>
                          <a:solidFill>
                            <a:prstClr val="black"/>
                          </a:solidFill>
                          <a:effectLst/>
                          <a:uLnTx/>
                          <a:uFillTx/>
                          <a:latin typeface="+mn-lt"/>
                          <a:ea typeface="+mn-ea"/>
                          <a:cs typeface="+mn-cs"/>
                        </a:rPr>
                        <a:t>Cv</a:t>
                      </a:r>
                      <a:r>
                        <a:rPr kumimoji="0" lang="es-MX" sz="1200" b="0" i="0" u="none" strike="noStrike" kern="1200" cap="none" spc="0" normalizeH="0" baseline="0" noProof="0" dirty="0" smtClean="0">
                          <a:ln>
                            <a:noFill/>
                          </a:ln>
                          <a:solidFill>
                            <a:prstClr val="black"/>
                          </a:solidFill>
                          <a:effectLst/>
                          <a:uLnTx/>
                          <a:uFillTx/>
                          <a:latin typeface="+mn-lt"/>
                          <a:ea typeface="+mn-ea"/>
                          <a:cs typeface="+mn-cs"/>
                        </a:rPr>
                        <a:t> RL.2.3</a:t>
                      </a: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B</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r>
              <a:tr h="27662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7</a:t>
                      </a:r>
                      <a:r>
                        <a:rPr lang="es-MX" sz="1200" b="1" u="none" dirty="0" smtClean="0">
                          <a:solidFill>
                            <a:schemeClr val="tx1"/>
                          </a:solidFill>
                          <a:effectLst>
                            <a:outerShdw blurRad="38100" dist="38100" dir="2700000" algn="tl">
                              <a:srgbClr val="000000">
                                <a:alpha val="43137"/>
                              </a:srgbClr>
                            </a:outerShdw>
                          </a:effectLst>
                          <a:latin typeface="+mn-lt"/>
                        </a:rPr>
                        <a:t>                                        </a:t>
                      </a:r>
                      <a:r>
                        <a:rPr lang="es-MX" sz="1200" b="1" u="sng" dirty="0" smtClean="0">
                          <a:solidFill>
                            <a:schemeClr val="tx1"/>
                          </a:solidFill>
                          <a:effectLst>
                            <a:outerShdw blurRad="38100" dist="38100" dir="2700000" algn="tl">
                              <a:srgbClr val="000000">
                                <a:alpha val="43137"/>
                              </a:srgbClr>
                            </a:outerShdw>
                          </a:effectLst>
                          <a:latin typeface="+mn-lt"/>
                        </a:rPr>
                        <a:t>Respuesta construida </a:t>
                      </a:r>
                      <a:r>
                        <a:rPr lang="es-MX" sz="1200" b="1" u="sng" baseline="0" dirty="0" smtClean="0">
                          <a:solidFill>
                            <a:schemeClr val="tx1"/>
                          </a:solidFill>
                          <a:effectLst>
                            <a:outerShdw blurRad="38100" dist="38100" dir="2700000" algn="tl">
                              <a:srgbClr val="000000">
                                <a:alpha val="43137"/>
                              </a:srgbClr>
                            </a:outerShdw>
                          </a:effectLst>
                          <a:latin typeface="+mn-lt"/>
                        </a:rPr>
                        <a:t>Texto literario</a:t>
                      </a:r>
                      <a:endParaRPr lang="es-MX" sz="1200" b="0" u="none" baseline="0" dirty="0" smtClean="0">
                        <a:solidFill>
                          <a:schemeClr val="tx1"/>
                        </a:solidFill>
                        <a:effectLst/>
                        <a:latin typeface="+mn-lt"/>
                      </a:endParaRPr>
                    </a:p>
                  </a:txBody>
                  <a:tcPr marL="90159" marR="90159" marT="45080" marB="45080" anchor="ctr">
                    <a:solidFill>
                      <a:schemeClr val="bg1">
                        <a:lumMod val="85000"/>
                      </a:schemeClr>
                    </a:solidFill>
                  </a:tcPr>
                </a:tc>
                <a:tc>
                  <a:txBody>
                    <a:bodyPr/>
                    <a:lstStyle/>
                    <a:p>
                      <a:pPr algn="ctr"/>
                      <a:r>
                        <a:rPr lang="es-MX" sz="800" b="1" dirty="0" smtClean="0">
                          <a:solidFill>
                            <a:schemeClr val="tx1"/>
                          </a:solidFill>
                          <a:effectLst>
                            <a:outerShdw blurRad="38100" dist="38100" dir="2700000" algn="tl">
                              <a:srgbClr val="000000">
                                <a:alpha val="43137"/>
                              </a:srgbClr>
                            </a:outerShdw>
                          </a:effectLst>
                          <a:latin typeface="+mn-lt"/>
                        </a:rPr>
                        <a:t>hacia RL.2.2</a:t>
                      </a:r>
                      <a:endParaRPr lang="es-MX" sz="8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2</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r>
              <a:tr h="31555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8</a:t>
                      </a:r>
                      <a:r>
                        <a:rPr lang="es-MX" sz="1200" b="1" u="none" dirty="0" smtClean="0">
                          <a:solidFill>
                            <a:schemeClr val="tx1"/>
                          </a:solidFill>
                          <a:effectLst>
                            <a:outerShdw blurRad="38100" dist="38100" dir="2700000" algn="tl">
                              <a:srgbClr val="000000">
                                <a:alpha val="43137"/>
                              </a:srgbClr>
                            </a:outerShdw>
                          </a:effectLst>
                          <a:latin typeface="+mn-lt"/>
                        </a:rPr>
                        <a:t>                                        </a:t>
                      </a:r>
                      <a:r>
                        <a:rPr lang="es-MX" sz="1200" b="1" u="sng" dirty="0" smtClean="0">
                          <a:solidFill>
                            <a:schemeClr val="tx1"/>
                          </a:solidFill>
                          <a:effectLst>
                            <a:outerShdw blurRad="38100" dist="38100" dir="2700000" algn="tl">
                              <a:srgbClr val="000000">
                                <a:alpha val="43137"/>
                              </a:srgbClr>
                            </a:outerShdw>
                          </a:effectLst>
                          <a:latin typeface="+mn-lt"/>
                        </a:rPr>
                        <a:t>Respuesta construida </a:t>
                      </a:r>
                      <a:r>
                        <a:rPr lang="es-MX" sz="1200" b="1" u="sng" baseline="0" dirty="0" smtClean="0">
                          <a:solidFill>
                            <a:schemeClr val="tx1"/>
                          </a:solidFill>
                          <a:effectLst>
                            <a:outerShdw blurRad="38100" dist="38100" dir="2700000" algn="tl">
                              <a:srgbClr val="000000">
                                <a:alpha val="43137"/>
                              </a:srgbClr>
                            </a:outerShdw>
                          </a:effectLst>
                          <a:latin typeface="+mn-lt"/>
                        </a:rPr>
                        <a:t>Texto l</a:t>
                      </a:r>
                      <a:r>
                        <a:rPr lang="es-MX" sz="1200" b="1" u="sng" dirty="0" smtClean="0">
                          <a:solidFill>
                            <a:schemeClr val="tx1"/>
                          </a:solidFill>
                          <a:effectLst>
                            <a:outerShdw blurRad="38100" dist="38100" dir="2700000" algn="tl">
                              <a:srgbClr val="000000">
                                <a:alpha val="43137"/>
                              </a:srgbClr>
                            </a:outerShdw>
                          </a:effectLst>
                          <a:latin typeface="+mn-lt"/>
                        </a:rPr>
                        <a:t>iterario</a:t>
                      </a:r>
                      <a:endParaRPr lang="es-MX" sz="1200" b="0" u="none" baseline="0" dirty="0" smtClean="0">
                        <a:solidFill>
                          <a:schemeClr val="tx1"/>
                        </a:solidFill>
                        <a:effectLst/>
                        <a:latin typeface="+mn-lt"/>
                      </a:endParaRPr>
                    </a:p>
                  </a:txBody>
                  <a:tcPr marL="90159" marR="90159" marT="45080" marB="45080" anchor="ctr">
                    <a:solidFill>
                      <a:schemeClr val="bg2"/>
                    </a:solidFill>
                  </a:tcPr>
                </a:tc>
                <a:tc>
                  <a:txBody>
                    <a:bodyPr/>
                    <a:lstStyle/>
                    <a:p>
                      <a:pPr algn="ctr"/>
                      <a:r>
                        <a:rPr lang="es-MX" sz="800" b="1" dirty="0" smtClean="0">
                          <a:solidFill>
                            <a:schemeClr val="tx1"/>
                          </a:solidFill>
                          <a:effectLst>
                            <a:outerShdw blurRad="38100" dist="38100" dir="2700000" algn="tl">
                              <a:srgbClr val="000000">
                                <a:alpha val="43137"/>
                              </a:srgbClr>
                            </a:outerShdw>
                          </a:effectLst>
                          <a:latin typeface="+mn-lt"/>
                        </a:rPr>
                        <a:t>hacia RL.2.3</a:t>
                      </a:r>
                      <a:endParaRPr lang="es-MX" sz="8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3</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r>
              <a:tr h="27662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9</a:t>
                      </a:r>
                      <a:r>
                        <a:rPr lang="es-MX" sz="1200" b="0" u="none" dirty="0" smtClean="0">
                          <a:solidFill>
                            <a:schemeClr val="tx1"/>
                          </a:solidFill>
                          <a:effectLst>
                            <a:outerShdw blurRad="38100" dist="38100" dir="2700000" algn="tl">
                              <a:srgbClr val="000000">
                                <a:alpha val="43137"/>
                              </a:srgbClr>
                            </a:outerShdw>
                          </a:effectLst>
                          <a:latin typeface="+mn-lt"/>
                        </a:rPr>
                        <a:t>   </a:t>
                      </a:r>
                      <a:r>
                        <a:rPr lang="es-MX" sz="1200" b="0" u="none" dirty="0" smtClean="0">
                          <a:latin typeface="+mn-lt"/>
                          <a:cs typeface="Helvetica" pitchFamily="34" charset="0"/>
                        </a:rPr>
                        <a:t>¿Cuántos años tenía Benjamín cuando fue a la escuela?</a:t>
                      </a:r>
                      <a:r>
                        <a:rPr lang="es-MX" sz="1200" b="0" dirty="0" smtClean="0">
                          <a:latin typeface="+mn-lt"/>
                          <a:cs typeface="Helvetica" pitchFamily="34" charset="0"/>
                        </a:rPr>
                        <a:t> </a:t>
                      </a:r>
                    </a:p>
                    <a:p>
                      <a:pPr marL="0" marR="0" indent="0" algn="l" defTabSz="966612" rtl="0" eaLnBrk="1" fontAlgn="auto" latinLnBrk="0" hangingPunct="1">
                        <a:lnSpc>
                          <a:spcPct val="100000"/>
                        </a:lnSpc>
                        <a:spcBef>
                          <a:spcPts val="0"/>
                        </a:spcBef>
                        <a:spcAft>
                          <a:spcPts val="0"/>
                        </a:spcAft>
                        <a:buClrTx/>
                        <a:buSzTx/>
                        <a:buFontTx/>
                        <a:buNone/>
                        <a:tabLst/>
                        <a:defRPr/>
                      </a:pPr>
                      <a:r>
                        <a:rPr lang="es-MX" sz="1200" b="0" dirty="0" smtClean="0">
                          <a:solidFill>
                            <a:srgbClr val="000000"/>
                          </a:solidFill>
                          <a:latin typeface="+mn-lt"/>
                          <a:ea typeface="Times New Roman"/>
                          <a:cs typeface="Helvetica" pitchFamily="34" charset="0"/>
                        </a:rPr>
                        <a:t>                      </a:t>
                      </a:r>
                      <a:r>
                        <a:rPr lang="es-MX" sz="1200" b="0" dirty="0" smtClean="0">
                          <a:solidFill>
                            <a:srgbClr val="000000"/>
                          </a:solidFill>
                          <a:latin typeface="+mn-lt"/>
                          <a:ea typeface="Times New Roman"/>
                          <a:cs typeface="Times New Roman"/>
                        </a:rPr>
                        <a:t>DOK </a:t>
                      </a:r>
                      <a:r>
                        <a:rPr lang="es-MX" sz="1200" b="0" dirty="0" smtClean="0">
                          <a:solidFill>
                            <a:schemeClr val="tx1"/>
                          </a:solidFill>
                          <a:latin typeface="+mn-lt"/>
                        </a:rPr>
                        <a:t>– </a:t>
                      </a:r>
                      <a:r>
                        <a:rPr lang="es-MX" sz="1200" b="0" dirty="0" smtClean="0">
                          <a:solidFill>
                            <a:srgbClr val="000000"/>
                          </a:solidFill>
                          <a:latin typeface="+mn-lt"/>
                          <a:ea typeface="Times New Roman"/>
                          <a:cs typeface="Times New Roman"/>
                        </a:rPr>
                        <a:t>2</a:t>
                      </a:r>
                      <a:r>
                        <a:rPr lang="es-MX" sz="1200" b="0" baseline="0" dirty="0" smtClean="0">
                          <a:solidFill>
                            <a:srgbClr val="000000"/>
                          </a:solidFill>
                          <a:latin typeface="+mn-lt"/>
                          <a:ea typeface="Times New Roman"/>
                          <a:cs typeface="Times New Roman"/>
                        </a:rPr>
                        <a:t> </a:t>
                      </a:r>
                      <a:r>
                        <a:rPr lang="es-MX" sz="1200" b="0" baseline="0" dirty="0" err="1" smtClean="0">
                          <a:solidFill>
                            <a:srgbClr val="000000"/>
                          </a:solidFill>
                          <a:latin typeface="+mn-lt"/>
                          <a:ea typeface="Times New Roman"/>
                          <a:cs typeface="Times New Roman"/>
                        </a:rPr>
                        <a:t>Ck</a:t>
                      </a:r>
                      <a:r>
                        <a:rPr lang="es-MX" sz="1200" b="0" baseline="0" dirty="0" smtClean="0">
                          <a:solidFill>
                            <a:srgbClr val="000000"/>
                          </a:solidFill>
                          <a:latin typeface="+mn-lt"/>
                          <a:ea typeface="Times New Roman"/>
                          <a:cs typeface="Times New Roman"/>
                        </a:rPr>
                        <a:t> RI.2.1</a:t>
                      </a:r>
                      <a:endParaRPr lang="es-MX" sz="1200" b="0" dirty="0" smtClean="0">
                        <a:latin typeface="+mn-lt"/>
                        <a:ea typeface="Calibri"/>
                        <a:cs typeface="Times New Roman"/>
                      </a:endParaRPr>
                    </a:p>
                  </a:txBody>
                  <a:tcPr marL="90159" marR="90159" marT="45080" marB="45080">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D</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solidFill>
                      <a:schemeClr val="bg1">
                        <a:lumMod val="85000"/>
                      </a:schemeClr>
                    </a:solidFill>
                  </a:tcPr>
                </a:tc>
              </a:tr>
              <a:tr h="276625">
                <a:tc>
                  <a:txBody>
                    <a:bodyPr/>
                    <a:lstStyle/>
                    <a:p>
                      <a:pPr marL="342900" marR="0" indent="-34290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10</a:t>
                      </a:r>
                      <a:r>
                        <a:rPr lang="es-MX" sz="1200" b="0" u="none" dirty="0" smtClean="0">
                          <a:solidFill>
                            <a:schemeClr val="tx1"/>
                          </a:solidFill>
                          <a:effectLst>
                            <a:outerShdw blurRad="38100" dist="38100" dir="2700000" algn="tl">
                              <a:srgbClr val="000000">
                                <a:alpha val="43137"/>
                              </a:srgbClr>
                            </a:outerShdw>
                          </a:effectLst>
                          <a:latin typeface="+mn-lt"/>
                        </a:rPr>
                        <a:t>  </a:t>
                      </a:r>
                      <a:r>
                        <a:rPr lang="es-MX" sz="1200" b="0" u="none" dirty="0" smtClean="0">
                          <a:latin typeface="+mn-lt"/>
                          <a:cs typeface="Helvetica" pitchFamily="34" charset="0"/>
                        </a:rPr>
                        <a:t>¿Por qué Benjamín fue a la escuela por dos años? </a:t>
                      </a:r>
                    </a:p>
                    <a:p>
                      <a:pPr marL="342900" marR="0" indent="-342900" algn="l" defTabSz="966612" rtl="0" eaLnBrk="1" fontAlgn="auto" latinLnBrk="0" hangingPunct="1">
                        <a:lnSpc>
                          <a:spcPct val="100000"/>
                        </a:lnSpc>
                        <a:spcBef>
                          <a:spcPts val="0"/>
                        </a:spcBef>
                        <a:spcAft>
                          <a:spcPts val="0"/>
                        </a:spcAft>
                        <a:buClrTx/>
                        <a:buSzTx/>
                        <a:buFontTx/>
                        <a:buNone/>
                        <a:tabLst/>
                        <a:defRPr/>
                      </a:pPr>
                      <a:r>
                        <a:rPr lang="es-MX" sz="1200" b="0" u="none" dirty="0" smtClean="0">
                          <a:solidFill>
                            <a:srgbClr val="000000"/>
                          </a:solidFill>
                          <a:latin typeface="+mn-lt"/>
                          <a:ea typeface="Times New Roman"/>
                          <a:cs typeface="Helvetica" pitchFamily="34" charset="0"/>
                        </a:rPr>
                        <a:t>                        </a:t>
                      </a:r>
                      <a:r>
                        <a:rPr lang="es-MX" sz="1200" b="0" dirty="0" smtClean="0">
                          <a:solidFill>
                            <a:srgbClr val="000000"/>
                          </a:solidFill>
                          <a:latin typeface="+mn-lt"/>
                          <a:ea typeface="Times New Roman"/>
                          <a:cs typeface="Times New Roman"/>
                        </a:rPr>
                        <a:t>DOK </a:t>
                      </a:r>
                      <a:r>
                        <a:rPr lang="es-MX" sz="1200" b="0" dirty="0" smtClean="0">
                          <a:solidFill>
                            <a:schemeClr val="tx1"/>
                          </a:solidFill>
                          <a:latin typeface="+mn-lt"/>
                        </a:rPr>
                        <a:t>– </a:t>
                      </a:r>
                      <a:r>
                        <a:rPr lang="es-MX" sz="1200" b="0" dirty="0" smtClean="0">
                          <a:solidFill>
                            <a:srgbClr val="000000"/>
                          </a:solidFill>
                          <a:latin typeface="+mn-lt"/>
                          <a:ea typeface="Times New Roman"/>
                          <a:cs typeface="Times New Roman"/>
                        </a:rPr>
                        <a:t>2 Cl   RI.2.1</a:t>
                      </a:r>
                      <a:endParaRPr lang="es-MX" sz="1200" b="0" dirty="0" smtClean="0">
                        <a:latin typeface="+mn-lt"/>
                        <a:ea typeface="Calibri"/>
                        <a:cs typeface="Times New Roman"/>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A</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r>
              <a:tr h="28024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11</a:t>
                      </a:r>
                      <a:r>
                        <a:rPr lang="es-MX" sz="1200" b="0" u="none" dirty="0" smtClean="0">
                          <a:solidFill>
                            <a:schemeClr val="tx1"/>
                          </a:solidFill>
                          <a:effectLst/>
                          <a:latin typeface="+mn-lt"/>
                        </a:rPr>
                        <a:t>  </a:t>
                      </a:r>
                      <a:r>
                        <a:rPr lang="es-MX" sz="1200" b="0" dirty="0" smtClean="0">
                          <a:latin typeface="+mn-lt"/>
                          <a:cs typeface="Helvetica" pitchFamily="34" charset="0"/>
                        </a:rPr>
                        <a:t>¿Qué oración se puede añadir al párrafo 2? </a:t>
                      </a:r>
                      <a:r>
                        <a:rPr lang="es-MX" sz="1200" b="0" dirty="0" smtClean="0">
                          <a:latin typeface="+mn-lt"/>
                          <a:ea typeface="Calibri"/>
                          <a:cs typeface="Times New Roman"/>
                        </a:rPr>
                        <a:t>DOK </a:t>
                      </a:r>
                      <a:r>
                        <a:rPr lang="es-MX" sz="1200" b="0" dirty="0" smtClean="0">
                          <a:solidFill>
                            <a:schemeClr val="tx1"/>
                          </a:solidFill>
                          <a:latin typeface="+mn-lt"/>
                        </a:rPr>
                        <a:t>– </a:t>
                      </a:r>
                      <a:r>
                        <a:rPr lang="es-MX" sz="1200" b="0" dirty="0" smtClean="0">
                          <a:latin typeface="+mn-lt"/>
                          <a:ea typeface="Calibri"/>
                          <a:cs typeface="Times New Roman"/>
                        </a:rPr>
                        <a:t>1 Cf   RI.2.2</a:t>
                      </a: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B</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r>
              <a:tr h="27662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12</a:t>
                      </a:r>
                      <a:r>
                        <a:rPr lang="es-MX" sz="1200" b="0" u="none" dirty="0" smtClean="0">
                          <a:solidFill>
                            <a:schemeClr val="tx1"/>
                          </a:solidFill>
                          <a:effectLst>
                            <a:outerShdw blurRad="38100" dist="38100" dir="2700000" algn="tl">
                              <a:srgbClr val="000000">
                                <a:alpha val="43137"/>
                              </a:srgbClr>
                            </a:outerShdw>
                          </a:effectLst>
                          <a:latin typeface="+mn-lt"/>
                        </a:rPr>
                        <a:t>  </a:t>
                      </a:r>
                      <a:r>
                        <a:rPr lang="es-MX" sz="1200" b="0" u="none" dirty="0" smtClean="0">
                          <a:latin typeface="+mn-lt"/>
                          <a:cs typeface="Helvetica" pitchFamily="34" charset="0"/>
                        </a:rPr>
                        <a:t>¿Cuál es la idea principal de este</a:t>
                      </a:r>
                      <a:r>
                        <a:rPr lang="es-MX" sz="1200" b="0" u="none" baseline="0" dirty="0" smtClean="0">
                          <a:latin typeface="+mn-lt"/>
                          <a:cs typeface="Helvetica" pitchFamily="34" charset="0"/>
                        </a:rPr>
                        <a:t> texto?</a:t>
                      </a:r>
                      <a:r>
                        <a:rPr lang="es-MX" sz="1200" b="0" u="none" dirty="0" smtClean="0">
                          <a:latin typeface="+mn-lt"/>
                          <a:cs typeface="Helvetica" pitchFamily="34" charset="0"/>
                        </a:rPr>
                        <a:t> </a:t>
                      </a:r>
                      <a:r>
                        <a:rPr lang="es-MX" sz="1200" b="0" dirty="0" smtClean="0">
                          <a:solidFill>
                            <a:srgbClr val="000000"/>
                          </a:solidFill>
                          <a:latin typeface="+mn-lt"/>
                          <a:ea typeface="Times New Roman"/>
                          <a:cs typeface="Times New Roman"/>
                        </a:rPr>
                        <a:t>DOK </a:t>
                      </a:r>
                      <a:r>
                        <a:rPr lang="es-MX" sz="1200" b="0" dirty="0" smtClean="0">
                          <a:solidFill>
                            <a:schemeClr val="tx1"/>
                          </a:solidFill>
                          <a:latin typeface="+mn-lt"/>
                        </a:rPr>
                        <a:t>– </a:t>
                      </a:r>
                      <a:r>
                        <a:rPr lang="es-MX" sz="1200" b="0" dirty="0" smtClean="0">
                          <a:solidFill>
                            <a:srgbClr val="000000"/>
                          </a:solidFill>
                          <a:latin typeface="+mn-lt"/>
                          <a:ea typeface="Times New Roman"/>
                          <a:cs typeface="Times New Roman"/>
                        </a:rPr>
                        <a:t>2 </a:t>
                      </a:r>
                      <a:r>
                        <a:rPr lang="es-MX" sz="1200" b="0" dirty="0" err="1" smtClean="0">
                          <a:solidFill>
                            <a:srgbClr val="000000"/>
                          </a:solidFill>
                          <a:latin typeface="+mn-lt"/>
                          <a:ea typeface="Times New Roman"/>
                          <a:cs typeface="Times New Roman"/>
                        </a:rPr>
                        <a:t>Ck</a:t>
                      </a:r>
                      <a:r>
                        <a:rPr lang="es-MX" sz="1200" b="0" dirty="0" smtClean="0">
                          <a:solidFill>
                            <a:srgbClr val="000000"/>
                          </a:solidFill>
                          <a:latin typeface="+mn-lt"/>
                          <a:ea typeface="Times New Roman"/>
                          <a:cs typeface="Times New Roman"/>
                        </a:rPr>
                        <a:t>  RI.2.2</a:t>
                      </a:r>
                      <a:endParaRPr lang="es-MX" sz="1200" b="0" dirty="0" smtClean="0">
                        <a:latin typeface="+mn-lt"/>
                        <a:ea typeface="Calibri"/>
                        <a:cs typeface="Times New Roman"/>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A</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r>
              <a:tr h="463091">
                <a:tc>
                  <a:txBody>
                    <a:bodyPr/>
                    <a:lstStyle/>
                    <a:p>
                      <a:pPr marL="801688" indent="-801688">
                        <a:buNone/>
                      </a:pPr>
                      <a:r>
                        <a:rPr lang="es-MX" sz="1200" b="1" u="sng" dirty="0" smtClean="0">
                          <a:solidFill>
                            <a:schemeClr val="tx1"/>
                          </a:solidFill>
                          <a:effectLst>
                            <a:outerShdw blurRad="38100" dist="38100" dir="2700000" algn="tl">
                              <a:srgbClr val="000000">
                                <a:alpha val="43137"/>
                              </a:srgbClr>
                            </a:outerShdw>
                          </a:effectLst>
                          <a:latin typeface="+mn-lt"/>
                        </a:rPr>
                        <a:t>Pregunta</a:t>
                      </a:r>
                      <a:r>
                        <a:rPr lang="es-MX" sz="1200" b="1" u="sng" baseline="0" dirty="0" smtClean="0">
                          <a:solidFill>
                            <a:schemeClr val="tx1"/>
                          </a:solidFill>
                          <a:effectLst>
                            <a:outerShdw blurRad="38100" dist="38100" dir="2700000" algn="tl">
                              <a:srgbClr val="000000">
                                <a:alpha val="43137"/>
                              </a:srgbClr>
                            </a:outerShdw>
                          </a:effectLst>
                          <a:latin typeface="+mn-lt"/>
                        </a:rPr>
                        <a:t> 13</a:t>
                      </a:r>
                      <a:r>
                        <a:rPr lang="es-MX" sz="1200" b="1" u="none" baseline="0" dirty="0" smtClean="0">
                          <a:solidFill>
                            <a:schemeClr val="tx1"/>
                          </a:solidFill>
                          <a:effectLst>
                            <a:outerShdw blurRad="38100" dist="38100" dir="2700000" algn="tl">
                              <a:srgbClr val="000000">
                                <a:alpha val="43137"/>
                              </a:srgbClr>
                            </a:outerShdw>
                          </a:effectLst>
                          <a:latin typeface="+mn-lt"/>
                        </a:rPr>
                        <a:t>  </a:t>
                      </a:r>
                      <a:r>
                        <a:rPr lang="es-MX" sz="1200" b="0" dirty="0" smtClean="0">
                          <a:latin typeface="+mn-lt"/>
                          <a:cs typeface="Helvetica" pitchFamily="34" charset="0"/>
                        </a:rPr>
                        <a:t>¿Cómo irse de la casa ayudó a Benjamín a convertirse en impresor?   </a:t>
                      </a:r>
                      <a:r>
                        <a:rPr kumimoji="0" lang="es-MX" sz="1200" b="0" i="0" u="none" strike="noStrike" kern="1200" cap="none" spc="0" normalizeH="0" baseline="0" noProof="0" dirty="0" smtClean="0">
                          <a:ln>
                            <a:noFill/>
                          </a:ln>
                          <a:solidFill>
                            <a:srgbClr val="000000"/>
                          </a:solidFill>
                          <a:effectLst/>
                          <a:uLnTx/>
                          <a:uFillTx/>
                          <a:latin typeface="+mn-lt"/>
                          <a:ea typeface="Times New Roman"/>
                          <a:cs typeface="Times New Roman"/>
                        </a:rPr>
                        <a:t>DOK </a:t>
                      </a:r>
                      <a:r>
                        <a:rPr lang="es-MX" sz="1200" b="0" dirty="0" smtClean="0">
                          <a:solidFill>
                            <a:schemeClr val="tx1"/>
                          </a:solidFill>
                          <a:latin typeface="+mn-lt"/>
                        </a:rPr>
                        <a:t>– </a:t>
                      </a:r>
                      <a:r>
                        <a:rPr kumimoji="0" lang="es-MX" sz="1200" b="0" i="0" u="none" strike="noStrike" kern="1200" cap="none" spc="0" normalizeH="0" baseline="0" noProof="0" dirty="0" smtClean="0">
                          <a:ln>
                            <a:noFill/>
                          </a:ln>
                          <a:solidFill>
                            <a:srgbClr val="000000"/>
                          </a:solidFill>
                          <a:effectLst/>
                          <a:uLnTx/>
                          <a:uFillTx/>
                          <a:latin typeface="+mn-lt"/>
                          <a:ea typeface="Times New Roman"/>
                          <a:cs typeface="Times New Roman"/>
                        </a:rPr>
                        <a:t>2 </a:t>
                      </a:r>
                      <a:r>
                        <a:rPr kumimoji="0" lang="es-MX" sz="1200" b="0" i="0" u="none" strike="noStrike" kern="1200" cap="none" spc="0" normalizeH="0" baseline="0" noProof="0" dirty="0" err="1" smtClean="0">
                          <a:ln>
                            <a:noFill/>
                          </a:ln>
                          <a:solidFill>
                            <a:srgbClr val="000000"/>
                          </a:solidFill>
                          <a:effectLst/>
                          <a:uLnTx/>
                          <a:uFillTx/>
                          <a:latin typeface="+mn-lt"/>
                          <a:ea typeface="Times New Roman"/>
                          <a:cs typeface="Times New Roman"/>
                        </a:rPr>
                        <a:t>Ck</a:t>
                      </a:r>
                      <a:r>
                        <a:rPr kumimoji="0" lang="es-MX" sz="1200" b="0" i="0" u="none" strike="noStrike" kern="1200" cap="none" spc="0" normalizeH="0" baseline="0" noProof="0" dirty="0" smtClean="0">
                          <a:ln>
                            <a:noFill/>
                          </a:ln>
                          <a:solidFill>
                            <a:srgbClr val="000000"/>
                          </a:solidFill>
                          <a:effectLst/>
                          <a:uLnTx/>
                          <a:uFillTx/>
                          <a:latin typeface="+mn-lt"/>
                          <a:ea typeface="Times New Roman"/>
                          <a:cs typeface="Times New Roman"/>
                        </a:rPr>
                        <a:t>   RI.2.3</a:t>
                      </a:r>
                      <a:endParaRPr lang="es-MX" sz="1200" b="0" dirty="0" smtClean="0">
                        <a:latin typeface="+mn-lt"/>
                        <a:cs typeface="Helvetica" pitchFamily="34" charset="0"/>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C</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r>
              <a:tr h="316308">
                <a:tc>
                  <a:txBody>
                    <a:bodyPr/>
                    <a:lstStyle/>
                    <a:p>
                      <a:pPr marL="860425" marR="0" indent="-860425"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a:t>
                      </a:r>
                      <a:r>
                        <a:rPr lang="es-MX" sz="1200" b="1" u="sng" baseline="0" dirty="0" smtClean="0">
                          <a:solidFill>
                            <a:schemeClr val="tx1"/>
                          </a:solidFill>
                          <a:effectLst>
                            <a:outerShdw blurRad="38100" dist="38100" dir="2700000" algn="tl">
                              <a:srgbClr val="000000">
                                <a:alpha val="43137"/>
                              </a:srgbClr>
                            </a:outerShdw>
                          </a:effectLst>
                          <a:latin typeface="+mn-lt"/>
                        </a:rPr>
                        <a:t> 14</a:t>
                      </a:r>
                      <a:r>
                        <a:rPr lang="es-MX" sz="1200" b="1" u="none" baseline="0" dirty="0" smtClean="0">
                          <a:solidFill>
                            <a:schemeClr val="tx1"/>
                          </a:solidFill>
                          <a:effectLst>
                            <a:outerShdw blurRad="38100" dist="38100" dir="2700000" algn="tl">
                              <a:srgbClr val="000000">
                                <a:alpha val="43137"/>
                              </a:srgbClr>
                            </a:outerShdw>
                          </a:effectLst>
                          <a:latin typeface="+mn-lt"/>
                        </a:rPr>
                        <a:t>  </a:t>
                      </a:r>
                      <a:r>
                        <a:rPr lang="es-MX" sz="1200" b="0" dirty="0" smtClean="0">
                          <a:latin typeface="+mn-lt"/>
                          <a:cs typeface="Helvetica" pitchFamily="34" charset="0"/>
                        </a:rPr>
                        <a:t>¿Por qué a las personas les gustaba leer el periódico de Benjamín? </a:t>
                      </a: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DOK </a:t>
                      </a:r>
                      <a:r>
                        <a:rPr lang="es-MX" sz="1200" b="0" dirty="0" smtClean="0">
                          <a:solidFill>
                            <a:schemeClr val="tx1"/>
                          </a:solidFill>
                          <a:latin typeface="+mn-lt"/>
                        </a:rPr>
                        <a:t>– </a:t>
                      </a: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2 </a:t>
                      </a:r>
                      <a:r>
                        <a:rPr kumimoji="0" lang="en-US" sz="1200" b="0" i="0" u="none" strike="noStrike" kern="1200" cap="none" spc="0" normalizeH="0" baseline="0" noProof="0" dirty="0" err="1" smtClean="0">
                          <a:ln>
                            <a:noFill/>
                          </a:ln>
                          <a:solidFill>
                            <a:prstClr val="black"/>
                          </a:solidFill>
                          <a:effectLst/>
                          <a:uLnTx/>
                          <a:uFillTx/>
                          <a:latin typeface="+mn-lt"/>
                          <a:ea typeface="Calibri"/>
                          <a:cs typeface="Times New Roman"/>
                        </a:rPr>
                        <a:t>Apn</a:t>
                      </a:r>
                      <a:r>
                        <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rPr>
                        <a:t> RI.2.3</a:t>
                      </a:r>
                      <a:endParaRPr lang="en-US" sz="1200" b="0" dirty="0" smtClean="0">
                        <a:latin typeface="+mn-lt"/>
                        <a:cs typeface="Helvetica" pitchFamily="34" charset="0"/>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A</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r>
              <a:tr h="33884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15</a:t>
                      </a:r>
                      <a:r>
                        <a:rPr lang="es-MX" sz="1200" b="1" u="none" dirty="0" smtClean="0">
                          <a:solidFill>
                            <a:schemeClr val="tx1"/>
                          </a:solidFill>
                          <a:effectLst>
                            <a:outerShdw blurRad="38100" dist="38100" dir="2700000" algn="tl">
                              <a:srgbClr val="000000">
                                <a:alpha val="43137"/>
                              </a:srgbClr>
                            </a:outerShdw>
                          </a:effectLst>
                          <a:latin typeface="+mn-lt"/>
                        </a:rPr>
                        <a:t>                                </a:t>
                      </a:r>
                      <a:r>
                        <a:rPr lang="es-MX" sz="1200" b="1" u="none" dirty="0" smtClean="0">
                          <a:solidFill>
                            <a:schemeClr val="tx1"/>
                          </a:solidFill>
                          <a:effectLst/>
                          <a:latin typeface="+mn-lt"/>
                        </a:rPr>
                        <a:t>  </a:t>
                      </a:r>
                      <a:r>
                        <a:rPr lang="es-MX" sz="1200" b="1" u="sng" dirty="0" smtClean="0">
                          <a:solidFill>
                            <a:schemeClr val="tx1"/>
                          </a:solidFill>
                          <a:effectLst>
                            <a:outerShdw blurRad="38100" dist="38100" dir="2700000" algn="tl">
                              <a:srgbClr val="000000">
                                <a:alpha val="43137"/>
                              </a:srgbClr>
                            </a:outerShdw>
                          </a:effectLst>
                          <a:latin typeface="+mn-lt"/>
                        </a:rPr>
                        <a:t>Respuesta construida</a:t>
                      </a:r>
                      <a:r>
                        <a:rPr lang="es-MX" sz="1200" b="1" u="sng" baseline="0" dirty="0" smtClean="0">
                          <a:solidFill>
                            <a:schemeClr val="tx1"/>
                          </a:solidFill>
                          <a:effectLst>
                            <a:outerShdw blurRad="38100" dist="38100" dir="2700000" algn="tl">
                              <a:srgbClr val="000000">
                                <a:alpha val="43137"/>
                              </a:srgbClr>
                            </a:outerShdw>
                          </a:effectLst>
                          <a:latin typeface="+mn-lt"/>
                        </a:rPr>
                        <a:t> </a:t>
                      </a:r>
                      <a:r>
                        <a:rPr lang="es-MX" sz="1200" b="1" u="sng" baseline="0" smtClean="0">
                          <a:solidFill>
                            <a:schemeClr val="tx1"/>
                          </a:solidFill>
                          <a:effectLst>
                            <a:outerShdw blurRad="38100" dist="38100" dir="2700000" algn="tl">
                              <a:srgbClr val="000000">
                                <a:alpha val="43137"/>
                              </a:srgbClr>
                            </a:outerShdw>
                          </a:effectLst>
                          <a:latin typeface="+mn-lt"/>
                        </a:rPr>
                        <a:t>Texto informativo</a:t>
                      </a:r>
                      <a:endParaRPr lang="es-MX" sz="1200" b="0" i="1" u="none" dirty="0" smtClean="0">
                        <a:solidFill>
                          <a:schemeClr val="tx1"/>
                        </a:solidFill>
                        <a:effectLst/>
                        <a:latin typeface="+mn-lt"/>
                      </a:endParaRPr>
                    </a:p>
                  </a:txBody>
                  <a:tcPr marL="90159" marR="90159" marT="45080" marB="45080" anchor="ctr">
                    <a:solidFill>
                      <a:schemeClr val="bg1">
                        <a:lumMod val="85000"/>
                      </a:schemeClr>
                    </a:solidFill>
                  </a:tcPr>
                </a:tc>
                <a:tc>
                  <a:txBody>
                    <a:bodyPr/>
                    <a:lstStyle/>
                    <a:p>
                      <a:pPr algn="ctr"/>
                      <a:r>
                        <a:rPr lang="es-MX" sz="800" b="1" dirty="0" smtClean="0">
                          <a:solidFill>
                            <a:schemeClr val="tx1"/>
                          </a:solidFill>
                          <a:effectLst>
                            <a:outerShdw blurRad="38100" dist="38100" dir="2700000" algn="tl">
                              <a:srgbClr val="000000">
                                <a:alpha val="43137"/>
                              </a:srgbClr>
                            </a:outerShdw>
                          </a:effectLst>
                          <a:latin typeface="+mn-lt"/>
                        </a:rPr>
                        <a:t>hacia RI.2.2</a:t>
                      </a:r>
                      <a:endParaRPr lang="es-MX" sz="8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2</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r>
              <a:tr h="31555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16</a:t>
                      </a:r>
                      <a:r>
                        <a:rPr lang="es-MX" sz="1200" b="1" u="none" dirty="0" smtClean="0">
                          <a:solidFill>
                            <a:schemeClr val="tx1"/>
                          </a:solidFill>
                          <a:effectLst>
                            <a:outerShdw blurRad="38100" dist="38100" dir="2700000" algn="tl">
                              <a:srgbClr val="000000">
                                <a:alpha val="43137"/>
                              </a:srgbClr>
                            </a:outerShdw>
                          </a:effectLst>
                          <a:latin typeface="+mn-lt"/>
                        </a:rPr>
                        <a:t>                                  </a:t>
                      </a:r>
                      <a:r>
                        <a:rPr lang="es-MX" sz="1200" b="1" u="sng" dirty="0" smtClean="0">
                          <a:solidFill>
                            <a:schemeClr val="tx1"/>
                          </a:solidFill>
                          <a:effectLst>
                            <a:outerShdw blurRad="38100" dist="38100" dir="2700000" algn="tl">
                              <a:srgbClr val="000000">
                                <a:alpha val="43137"/>
                              </a:srgbClr>
                            </a:outerShdw>
                          </a:effectLst>
                          <a:latin typeface="+mn-lt"/>
                        </a:rPr>
                        <a:t>Respuesta construida</a:t>
                      </a:r>
                      <a:r>
                        <a:rPr lang="es-MX" sz="1200" b="1" u="sng" baseline="0" dirty="0" smtClean="0">
                          <a:solidFill>
                            <a:schemeClr val="tx1"/>
                          </a:solidFill>
                          <a:effectLst>
                            <a:outerShdw blurRad="38100" dist="38100" dir="2700000" algn="tl">
                              <a:srgbClr val="000000">
                                <a:alpha val="43137"/>
                              </a:srgbClr>
                            </a:outerShdw>
                          </a:effectLst>
                          <a:latin typeface="+mn-lt"/>
                        </a:rPr>
                        <a:t> Texto informativo</a:t>
                      </a:r>
                      <a:endParaRPr lang="es-MX" sz="1200" b="0" u="none" baseline="0" dirty="0" smtClean="0">
                        <a:solidFill>
                          <a:schemeClr val="tx1"/>
                        </a:solidFill>
                        <a:effectLst/>
                        <a:latin typeface="+mn-lt"/>
                      </a:endParaRPr>
                    </a:p>
                  </a:txBody>
                  <a:tcPr marL="90159" marR="90159" marT="45080" marB="45080" anchor="ctr">
                    <a:solidFill>
                      <a:schemeClr val="bg2"/>
                    </a:solidFill>
                  </a:tcPr>
                </a:tc>
                <a:tc>
                  <a:txBody>
                    <a:bodyPr/>
                    <a:lstStyle/>
                    <a:p>
                      <a:pPr algn="ctr"/>
                      <a:r>
                        <a:rPr lang="es-MX" sz="800" b="1" dirty="0" smtClean="0">
                          <a:solidFill>
                            <a:schemeClr val="tx1"/>
                          </a:solidFill>
                          <a:effectLst>
                            <a:outerShdw blurRad="38100" dist="38100" dir="2700000" algn="tl">
                              <a:srgbClr val="000000">
                                <a:alpha val="43137"/>
                              </a:srgbClr>
                            </a:outerShdw>
                          </a:effectLst>
                          <a:latin typeface="+mn-lt"/>
                        </a:rPr>
                        <a:t>hacia RI.2.3</a:t>
                      </a:r>
                      <a:endParaRPr lang="es-MX" sz="8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3</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r>
              <a:tr h="29226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Escribir y revisar</a:t>
                      </a:r>
                    </a:p>
                  </a:txBody>
                  <a:tcPr marL="90159" marR="90159" marT="45080" marB="45080" anchor="ctr">
                    <a:solidFill>
                      <a:schemeClr val="bg1">
                        <a:lumMod val="85000"/>
                      </a:schemeClr>
                    </a:solidFill>
                  </a:tcPr>
                </a:tc>
                <a:tc>
                  <a:txBody>
                    <a:bodyPr/>
                    <a:lstStyle/>
                    <a:p>
                      <a:pPr algn="ct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c>
                  <a:txBody>
                    <a:bodyPr/>
                    <a:lstStyle/>
                    <a:p>
                      <a:pPr algn="ct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r>
              <a:tr h="292267">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17</a:t>
                      </a:r>
                      <a:r>
                        <a:rPr lang="es-MX" sz="1200" b="1" u="none" dirty="0" smtClean="0">
                          <a:solidFill>
                            <a:schemeClr val="tx1"/>
                          </a:solidFill>
                          <a:effectLst>
                            <a:outerShdw blurRad="38100" dist="38100" dir="2700000" algn="tl">
                              <a:srgbClr val="000000">
                                <a:alpha val="43137"/>
                              </a:srgbClr>
                            </a:outerShdw>
                          </a:effectLst>
                          <a:latin typeface="+mn-lt"/>
                        </a:rPr>
                        <a:t>                                  </a:t>
                      </a:r>
                      <a:r>
                        <a:rPr lang="es-MX" sz="1200" b="1" u="sng" baseline="0" dirty="0" smtClean="0">
                          <a:solidFill>
                            <a:schemeClr val="tx1"/>
                          </a:solidFill>
                          <a:effectLst>
                            <a:outerShdw blurRad="38100" dist="38100" dir="2700000" algn="tl">
                              <a:srgbClr val="000000">
                                <a:alpha val="43137"/>
                              </a:srgbClr>
                            </a:outerShdw>
                          </a:effectLst>
                          <a:latin typeface="+mn-lt"/>
                        </a:rPr>
                        <a:t>Respuesta construida  Escrito breve</a:t>
                      </a:r>
                      <a:endParaRPr lang="es-MX" sz="1200" b="1" u="sng" dirty="0" smtClean="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W.2.1a,b</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2</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r>
              <a:tr h="30053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18</a:t>
                      </a:r>
                      <a:r>
                        <a:rPr lang="es-MX" sz="1200" b="1" u="none" baseline="0" dirty="0" smtClean="0">
                          <a:solidFill>
                            <a:schemeClr val="tx1"/>
                          </a:solidFill>
                          <a:effectLst>
                            <a:outerShdw blurRad="38100" dist="38100" dir="2700000" algn="tl">
                              <a:srgbClr val="000000">
                                <a:alpha val="43137"/>
                              </a:srgbClr>
                            </a:outerShdw>
                          </a:effectLst>
                          <a:latin typeface="+mn-lt"/>
                        </a:rPr>
                        <a:t>  </a:t>
                      </a:r>
                      <a:r>
                        <a:rPr kumimoji="0" lang="es-MX" sz="1200" b="0" i="0" u="none" strike="noStrike" kern="1200" cap="none" spc="0" normalizeH="0" baseline="0" noProof="0" dirty="0" smtClean="0">
                          <a:ln>
                            <a:noFill/>
                          </a:ln>
                          <a:solidFill>
                            <a:srgbClr val="000000"/>
                          </a:solidFill>
                          <a:effectLst/>
                          <a:uLnTx/>
                          <a:uFillTx/>
                          <a:latin typeface="+mn-lt"/>
                        </a:rPr>
                        <a:t>Vuelve a escribir el párrafo para que tenga sentido.</a:t>
                      </a:r>
                      <a:endParaRPr lang="es-MX" sz="1200" b="0" u="sng" dirty="0" smtClean="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W.2.1c</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r>
              <a:tr h="27736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effectLst>
                            <a:outerShdw blurRad="38100" dist="38100" dir="2700000" algn="tl">
                              <a:srgbClr val="000000">
                                <a:alpha val="43137"/>
                              </a:srgbClr>
                            </a:outerShdw>
                          </a:effectLst>
                          <a:latin typeface="+mn-lt"/>
                        </a:rPr>
                        <a:t>Pregunta 19</a:t>
                      </a:r>
                      <a:r>
                        <a:rPr lang="es-MX" sz="1200" b="0" u="none" dirty="0" smtClean="0">
                          <a:solidFill>
                            <a:schemeClr val="tx1"/>
                          </a:solidFill>
                          <a:effectLst/>
                          <a:latin typeface="+mn-lt"/>
                        </a:rPr>
                        <a:t>  </a:t>
                      </a:r>
                      <a:r>
                        <a:rPr lang="es-MX" sz="1200" b="0" dirty="0" smtClean="0">
                          <a:latin typeface="+mn-lt"/>
                        </a:rPr>
                        <a:t>¿Qué palabra mejor sustituiría la palabra </a:t>
                      </a:r>
                      <a:r>
                        <a:rPr lang="es-MX" sz="1200" b="0" i="1" u="sng" dirty="0" smtClean="0">
                          <a:latin typeface="+mn-lt"/>
                        </a:rPr>
                        <a:t>dice</a:t>
                      </a:r>
                      <a:r>
                        <a:rPr lang="es-MX" sz="1200" b="0" dirty="0" smtClean="0">
                          <a:latin typeface="+mn-lt"/>
                        </a:rPr>
                        <a:t>?</a:t>
                      </a:r>
                      <a:r>
                        <a:rPr lang="es-MX" sz="1200" b="0" i="1" baseline="0" dirty="0" smtClean="0">
                          <a:latin typeface="+mn-lt"/>
                        </a:rPr>
                        <a:t> </a:t>
                      </a:r>
                      <a:r>
                        <a:rPr lang="es-MX" sz="1200" b="0" u="none" dirty="0" smtClean="0">
                          <a:solidFill>
                            <a:schemeClr val="tx1"/>
                          </a:solidFill>
                          <a:effectLst/>
                          <a:latin typeface="+mn-lt"/>
                        </a:rPr>
                        <a:t>L.2.6</a:t>
                      </a:r>
                      <a:endParaRPr lang="es-MX" sz="1200" b="0" u="sng" dirty="0" smtClean="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C</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2"/>
                    </a:solidFill>
                  </a:tcPr>
                </a:tc>
              </a:tr>
              <a:tr h="276625">
                <a:tc>
                  <a:txBody>
                    <a:bodyPr/>
                    <a:lstStyle/>
                    <a:p>
                      <a:pPr marL="860425" marR="0" indent="-860425" algn="l" defTabSz="966612" rtl="0" eaLnBrk="1" fontAlgn="auto" latinLnBrk="0" hangingPunct="1">
                        <a:lnSpc>
                          <a:spcPct val="100000"/>
                        </a:lnSpc>
                        <a:spcBef>
                          <a:spcPts val="0"/>
                        </a:spcBef>
                        <a:spcAft>
                          <a:spcPts val="0"/>
                        </a:spcAft>
                        <a:buClrTx/>
                        <a:buSzTx/>
                        <a:buFontTx/>
                        <a:buNone/>
                        <a:tabLst>
                          <a:tab pos="53975" algn="l"/>
                        </a:tabLst>
                        <a:defRPr/>
                      </a:pPr>
                      <a:r>
                        <a:rPr lang="es-MX" sz="1200" b="1" u="sng" dirty="0" smtClean="0">
                          <a:solidFill>
                            <a:schemeClr val="tx1"/>
                          </a:solidFill>
                          <a:effectLst>
                            <a:outerShdw blurRad="38100" dist="38100" dir="2700000" algn="tl">
                              <a:srgbClr val="000000">
                                <a:alpha val="43137"/>
                              </a:srgbClr>
                            </a:outerShdw>
                          </a:effectLst>
                          <a:latin typeface="+mn-lt"/>
                        </a:rPr>
                        <a:t>Pregunta 20</a:t>
                      </a:r>
                      <a:r>
                        <a:rPr lang="es-MX" sz="1200" b="0" u="none" dirty="0" smtClean="0">
                          <a:solidFill>
                            <a:schemeClr val="tx1"/>
                          </a:solidFill>
                          <a:effectLst/>
                          <a:latin typeface="+mn-lt"/>
                        </a:rPr>
                        <a:t>  </a:t>
                      </a:r>
                      <a:r>
                        <a:rPr lang="es-MX" sz="1200" b="0" noProof="0" dirty="0" smtClean="0">
                          <a:latin typeface="+mn-lt"/>
                        </a:rPr>
                        <a:t>Escoge la</a:t>
                      </a:r>
                      <a:r>
                        <a:rPr lang="es-MX" sz="1200" b="0" baseline="0" noProof="0" dirty="0" smtClean="0">
                          <a:latin typeface="+mn-lt"/>
                        </a:rPr>
                        <a:t> palabra correcta para llenar el espacio en blanco</a:t>
                      </a:r>
                      <a:r>
                        <a:rPr lang="es-MX" sz="1200" b="0" dirty="0" smtClean="0">
                          <a:latin typeface="+mn-lt"/>
                        </a:rPr>
                        <a:t>.</a:t>
                      </a:r>
                      <a:r>
                        <a:rPr lang="es-MX" sz="1200" b="0" baseline="0" dirty="0" smtClean="0">
                          <a:latin typeface="+mn-lt"/>
                        </a:rPr>
                        <a:t>  </a:t>
                      </a:r>
                      <a:r>
                        <a:rPr lang="es-MX" sz="1200" b="0" u="none" dirty="0" smtClean="0">
                          <a:solidFill>
                            <a:schemeClr val="tx1"/>
                          </a:solidFill>
                          <a:effectLst/>
                          <a:latin typeface="+mn-lt"/>
                        </a:rPr>
                        <a:t>L.2.1d</a:t>
                      </a:r>
                      <a:endParaRPr lang="es-MX" sz="1200" b="0" u="none" dirty="0" smtClean="0">
                        <a:latin typeface="+mn-lt"/>
                        <a:cs typeface="Helvetica" pitchFamily="34" charset="0"/>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B</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c>
                  <a:txBody>
                    <a:bodyPr/>
                    <a:lstStyle/>
                    <a:p>
                      <a:pPr algn="ctr"/>
                      <a:r>
                        <a:rPr lang="es-MX" sz="1200" b="1" dirty="0" smtClean="0">
                          <a:solidFill>
                            <a:schemeClr val="tx1"/>
                          </a:solidFill>
                          <a:effectLst>
                            <a:outerShdw blurRad="38100" dist="38100" dir="2700000" algn="tl">
                              <a:srgbClr val="000000">
                                <a:alpha val="43137"/>
                              </a:srgbClr>
                            </a:outerShdw>
                          </a:effectLst>
                          <a:latin typeface="+mn-lt"/>
                        </a:rPr>
                        <a:t>1</a:t>
                      </a:r>
                      <a:endParaRPr lang="es-MX" sz="1200" b="1" dirty="0">
                        <a:solidFill>
                          <a:schemeClr val="tx1"/>
                        </a:solidFill>
                        <a:effectLst>
                          <a:outerShdw blurRad="38100" dist="38100" dir="2700000" algn="tl">
                            <a:srgbClr val="000000">
                              <a:alpha val="43137"/>
                            </a:srgbClr>
                          </a:outerShdw>
                        </a:effectLst>
                        <a:latin typeface="+mn-lt"/>
                      </a:endParaRPr>
                    </a:p>
                  </a:txBody>
                  <a:tcPr marL="90159" marR="90159" marT="45080" marB="45080" anchor="ctr">
                    <a:solidFill>
                      <a:schemeClr val="bg1">
                        <a:lumMod val="85000"/>
                      </a:schemeClr>
                    </a:solidFill>
                  </a:tcPr>
                </a:tc>
              </a:tr>
            </a:tbl>
          </a:graphicData>
        </a:graphic>
      </p:graphicFrame>
    </p:spTree>
    <p:extLst>
      <p:ext uri="{BB962C8B-B14F-4D97-AF65-F5344CB8AC3E}">
        <p14:creationId xmlns:p14="http://schemas.microsoft.com/office/powerpoint/2010/main" val="247662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754358" y="1183611"/>
            <a:ext cx="2665545" cy="3454758"/>
            <a:chOff x="3982408" y="-1170955"/>
            <a:chExt cx="2665545" cy="3454758"/>
          </a:xfrm>
        </p:grpSpPr>
        <p:sp>
          <p:nvSpPr>
            <p:cNvPr id="26" name="Trapezoid 25"/>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4267200" y="28651"/>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3982408" y="-1170955"/>
              <a:ext cx="1143000" cy="969496"/>
            </a:xfrm>
            <a:prstGeom prst="rect">
              <a:avLst/>
            </a:prstGeom>
            <a:solidFill>
              <a:srgbClr val="FFFFE7"/>
            </a:solidFill>
            <a:ln>
              <a:solidFill>
                <a:schemeClr val="tx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5700" b="1" cap="none" spc="0" dirty="0" smtClean="0">
                  <a:ln w="11430"/>
                  <a:effectLst>
                    <a:outerShdw blurRad="80000" dist="40000" dir="5040000" algn="tl">
                      <a:srgbClr val="000000">
                        <a:alpha val="30000"/>
                      </a:srgbClr>
                    </a:outerShdw>
                  </a:effectLst>
                </a:rPr>
                <a:t>2</a:t>
              </a:r>
              <a:r>
                <a:rPr lang="en-US" sz="5700" b="1" cap="none" spc="0" baseline="30000" dirty="0" smtClean="0">
                  <a:ln w="11430"/>
                  <a:effectLst>
                    <a:outerShdw blurRad="80000" dist="40000" dir="5040000" algn="tl">
                      <a:srgbClr val="000000">
                        <a:alpha val="30000"/>
                      </a:srgbClr>
                    </a:outerShdw>
                  </a:effectLst>
                </a:rPr>
                <a:t>do</a:t>
              </a:r>
              <a:endParaRPr lang="en-US" sz="5700" b="1" cap="none" spc="0" dirty="0" smtClean="0">
                <a:ln w="11430"/>
                <a:effectLst>
                  <a:outerShdw blurRad="80000" dist="40000" dir="5040000" algn="tl">
                    <a:srgbClr val="000000">
                      <a:alpha val="30000"/>
                    </a:srgbClr>
                  </a:outerShdw>
                </a:effectLst>
              </a:endParaRPr>
            </a:p>
          </p:txBody>
        </p:sp>
      </p:grpSp>
      <p:sp>
        <p:nvSpPr>
          <p:cNvPr id="22" name="Right Triangle 21"/>
          <p:cNvSpPr/>
          <p:nvPr/>
        </p:nvSpPr>
        <p:spPr>
          <a:xfrm rot="5400000" flipH="1">
            <a:off x="609600" y="7315200"/>
            <a:ext cx="1676400" cy="2895600"/>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ight Triangle 22"/>
          <p:cNvSpPr/>
          <p:nvPr/>
        </p:nvSpPr>
        <p:spPr>
          <a:xfrm rot="16200000" flipH="1">
            <a:off x="5143500" y="-647700"/>
            <a:ext cx="1524000" cy="2819400"/>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p:cNvGrpSpPr/>
          <p:nvPr/>
        </p:nvGrpSpPr>
        <p:grpSpPr>
          <a:xfrm>
            <a:off x="609600" y="2079506"/>
            <a:ext cx="5769674" cy="5672534"/>
            <a:chOff x="609600" y="2079506"/>
            <a:chExt cx="5769674" cy="5672534"/>
          </a:xfrm>
        </p:grpSpPr>
        <p:grpSp>
          <p:nvGrpSpPr>
            <p:cNvPr id="16" name="Group 15"/>
            <p:cNvGrpSpPr/>
            <p:nvPr/>
          </p:nvGrpSpPr>
          <p:grpSpPr>
            <a:xfrm>
              <a:off x="754358" y="2079506"/>
              <a:ext cx="5499730" cy="4848979"/>
              <a:chOff x="754358" y="712172"/>
              <a:chExt cx="5499730" cy="4848979"/>
            </a:xfrm>
          </p:grpSpPr>
          <p:sp>
            <p:nvSpPr>
              <p:cNvPr id="17" name="TextBox 16"/>
              <p:cNvSpPr txBox="1"/>
              <p:nvPr/>
            </p:nvSpPr>
            <p:spPr>
              <a:xfrm>
                <a:off x="767688" y="3001333"/>
                <a:ext cx="5486400" cy="2559818"/>
              </a:xfrm>
              <a:prstGeom prst="rect">
                <a:avLst/>
              </a:prstGeom>
              <a:noFill/>
              <a:ln>
                <a:noFill/>
              </a:ln>
            </p:spPr>
            <p:txBody>
              <a:bodyPr wrap="square" lIns="96661" tIns="48331" rIns="96661" bIns="48331" rtlCol="0">
                <a:spAutoFit/>
              </a:bodyPr>
              <a:lstStyle/>
              <a:p>
                <a:r>
                  <a:rPr lang="es-ES" sz="3200" b="1" dirty="0" smtClean="0">
                    <a:effectLst>
                      <a:outerShdw blurRad="38100" dist="38100" dir="2700000" algn="tl">
                        <a:srgbClr val="000000">
                          <a:alpha val="43137"/>
                        </a:srgbClr>
                      </a:outerShdw>
                    </a:effectLst>
                  </a:rPr>
                  <a:t>Copia del estudiante</a:t>
                </a:r>
              </a:p>
              <a:p>
                <a:r>
                  <a:rPr lang="es-ES" sz="3200" b="1" dirty="0">
                    <a:effectLst>
                      <a:outerShdw blurRad="38100" dist="38100" dir="2700000" algn="tl">
                        <a:srgbClr val="000000">
                          <a:alpha val="43137"/>
                        </a:srgbClr>
                      </a:outerShdw>
                    </a:effectLst>
                  </a:rPr>
                  <a:t>Pre-evaluación Trimestre 1 </a:t>
                </a:r>
                <a:endParaRPr lang="es-ES" sz="3200" b="1" dirty="0" smtClean="0">
                  <a:effectLst>
                    <a:outerShdw blurRad="38100" dist="38100" dir="2700000" algn="tl">
                      <a:srgbClr val="000000">
                        <a:alpha val="43137"/>
                      </a:srgbClr>
                    </a:outerShdw>
                  </a:effectLst>
                </a:endParaRPr>
              </a:p>
              <a:p>
                <a:endParaRPr lang="en-US" sz="3200" b="1" dirty="0">
                  <a:effectLst>
                    <a:outerShdw blurRad="38100" dist="38100" dir="2700000" algn="tl">
                      <a:srgbClr val="000000">
                        <a:alpha val="43137"/>
                      </a:srgbClr>
                    </a:outerShdw>
                  </a:effectLst>
                </a:endParaRPr>
              </a:p>
              <a:p>
                <a:r>
                  <a:rPr lang="es-ES" sz="3200" b="1" dirty="0" smtClean="0">
                    <a:effectLst>
                      <a:outerShdw blurRad="38100" dist="38100" dir="2700000" algn="tl">
                        <a:srgbClr val="000000">
                          <a:alpha val="43137"/>
                        </a:srgbClr>
                      </a:outerShdw>
                    </a:effectLst>
                  </a:rPr>
                  <a:t>Nombre</a:t>
                </a:r>
                <a:r>
                  <a:rPr lang="en-US" sz="3200" b="1" dirty="0" smtClean="0">
                    <a:effectLst>
                      <a:outerShdw blurRad="38100" dist="38100" dir="2700000" algn="tl">
                        <a:srgbClr val="000000">
                          <a:alpha val="43137"/>
                        </a:srgbClr>
                      </a:outerShdw>
                    </a:effectLst>
                  </a:rPr>
                  <a:t>___________________</a:t>
                </a:r>
              </a:p>
              <a:p>
                <a:pPr algn="ctr"/>
                <a:endParaRPr lang="en-US" sz="3200" b="1" dirty="0" smtClean="0">
                  <a:effectLst>
                    <a:outerShdw blurRad="38100" dist="38100" dir="2700000" algn="tl">
                      <a:srgbClr val="000000">
                        <a:alpha val="43137"/>
                      </a:srgbClr>
                    </a:outerShdw>
                  </a:effectLst>
                </a:endParaRPr>
              </a:p>
            </p:txBody>
          </p:sp>
          <p:sp>
            <p:nvSpPr>
              <p:cNvPr id="19" name="Rectangle 18"/>
              <p:cNvSpPr/>
              <p:nvPr/>
            </p:nvSpPr>
            <p:spPr>
              <a:xfrm>
                <a:off x="754358" y="712172"/>
                <a:ext cx="1843838" cy="877163"/>
              </a:xfrm>
              <a:prstGeom prst="rect">
                <a:avLst/>
              </a:prstGeom>
            </p:spPr>
            <p:txBody>
              <a:bodyPr wrap="none">
                <a:spAutoFit/>
              </a:bodyPr>
              <a:lstStyle/>
              <a:p>
                <a:r>
                  <a:rPr lang="es-MX" sz="5100" b="1" dirty="0" smtClean="0">
                    <a:effectLst>
                      <a:outerShdw blurRad="38100" dist="38100" dir="2700000" algn="tl">
                        <a:srgbClr val="000000">
                          <a:alpha val="43137"/>
                        </a:srgbClr>
                      </a:outerShdw>
                    </a:effectLst>
                  </a:rPr>
                  <a:t>Grado</a:t>
                </a:r>
                <a:endParaRPr lang="es-MX" sz="5100" b="1" dirty="0">
                  <a:effectLst>
                    <a:outerShdw blurRad="38100" dist="38100" dir="2700000" algn="tl">
                      <a:srgbClr val="000000">
                        <a:alpha val="43137"/>
                      </a:srgbClr>
                    </a:outerShdw>
                  </a:effectLst>
                </a:endParaRPr>
              </a:p>
            </p:txBody>
          </p:sp>
        </p:grpSp>
        <p:sp>
          <p:nvSpPr>
            <p:cNvPr id="2" name="TextBox 1"/>
            <p:cNvSpPr txBox="1"/>
            <p:nvPr/>
          </p:nvSpPr>
          <p:spPr>
            <a:xfrm>
              <a:off x="609600" y="6705600"/>
              <a:ext cx="5769674" cy="1046440"/>
            </a:xfrm>
            <a:prstGeom prst="rect">
              <a:avLst/>
            </a:prstGeom>
            <a:noFill/>
          </p:spPr>
          <p:txBody>
            <a:bodyPr wrap="square" rtlCol="0">
              <a:spAutoFit/>
            </a:bodyPr>
            <a:lstStyle/>
            <a:p>
              <a:pPr>
                <a:spcAft>
                  <a:spcPts val="600"/>
                </a:spcAft>
              </a:pPr>
              <a:r>
                <a:rPr lang="es-ES" dirty="0" smtClean="0"/>
                <a:t>Instrucciones:</a:t>
              </a:r>
            </a:p>
            <a:p>
              <a:r>
                <a:rPr lang="es-ES" dirty="0" smtClean="0"/>
                <a:t>Lee cada cuento.</a:t>
              </a:r>
            </a:p>
            <a:p>
              <a:r>
                <a:rPr lang="es-ES" dirty="0" smtClean="0"/>
                <a:t>Luego, contesta las preguntas sobre el cuento</a:t>
              </a:r>
              <a:r>
                <a:rPr lang="en-US" dirty="0" smtClean="0"/>
                <a:t>.</a:t>
              </a:r>
              <a:endParaRPr lang="en-US" dirty="0"/>
            </a:p>
          </p:txBody>
        </p:sp>
      </p:grpSp>
    </p:spTree>
    <p:extLst>
      <p:ext uri="{BB962C8B-B14F-4D97-AF65-F5344CB8AC3E}">
        <p14:creationId xmlns:p14="http://schemas.microsoft.com/office/powerpoint/2010/main" val="805502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sp>
        <p:nvSpPr>
          <p:cNvPr id="7" name="Rectangle 6"/>
          <p:cNvSpPr/>
          <p:nvPr/>
        </p:nvSpPr>
        <p:spPr>
          <a:xfrm>
            <a:off x="533400" y="304800"/>
            <a:ext cx="6172200" cy="5607689"/>
          </a:xfrm>
          <a:prstGeom prst="rect">
            <a:avLst/>
          </a:prstGeom>
        </p:spPr>
        <p:txBody>
          <a:bodyPr wrap="square">
            <a:spAutoFit/>
          </a:bodyPr>
          <a:lstStyle/>
          <a:p>
            <a:pPr algn="ctr"/>
            <a:r>
              <a:rPr lang="es-ES" sz="1700" b="1" u="sng" dirty="0" smtClean="0"/>
              <a:t>La hormiga y el saltamontes</a:t>
            </a:r>
          </a:p>
          <a:p>
            <a:pPr algn="ctr"/>
            <a:r>
              <a:rPr lang="es-ES" sz="1700" b="1" i="1" dirty="0" smtClean="0"/>
              <a:t>Por: </a:t>
            </a:r>
            <a:r>
              <a:rPr lang="es-ES" sz="1700" b="1" i="1" dirty="0" err="1" smtClean="0"/>
              <a:t>Aesop</a:t>
            </a:r>
            <a:endParaRPr lang="es-ES" sz="1700" b="1" i="1" dirty="0" smtClean="0"/>
          </a:p>
          <a:p>
            <a:endParaRPr lang="es-ES" sz="1400" dirty="0" smtClean="0"/>
          </a:p>
          <a:p>
            <a:r>
              <a:rPr lang="es-ES" sz="1400" dirty="0" smtClean="0"/>
              <a:t>Un día de verano un saltamontes estaba saltando. Él chirrió y cantó. </a:t>
            </a:r>
          </a:p>
          <a:p>
            <a:endParaRPr lang="es-ES" sz="1400" dirty="0" smtClean="0"/>
          </a:p>
          <a:p>
            <a:r>
              <a:rPr lang="es-ES" sz="1400" dirty="0" smtClean="0"/>
              <a:t>Luego, pasó una hormiga.  Ella estaba llevando una gran espiga de trigo a su nido. Ella estaba muy cansada. </a:t>
            </a:r>
          </a:p>
          <a:p>
            <a:endParaRPr lang="es-ES" sz="1400" dirty="0" smtClean="0"/>
          </a:p>
          <a:p>
            <a:r>
              <a:rPr lang="es-ES" sz="1400" dirty="0" smtClean="0"/>
              <a:t>- ¿Por qué no vienes a jugar conmigo?- dijo el saltamontes. - No necesitas trabajar tan duro. </a:t>
            </a:r>
          </a:p>
          <a:p>
            <a:endParaRPr lang="es-ES" sz="1400" dirty="0" smtClean="0"/>
          </a:p>
          <a:p>
            <a:r>
              <a:rPr lang="es-ES" sz="1400" dirty="0" smtClean="0"/>
              <a:t>- Me estoy preparando para el invierno- dijo la hormiga. - Deberías hacer lo mismo.</a:t>
            </a:r>
          </a:p>
          <a:p>
            <a:endParaRPr lang="es-ES" sz="1400" dirty="0" smtClean="0"/>
          </a:p>
          <a:p>
            <a:r>
              <a:rPr lang="es-ES" sz="1400" dirty="0" smtClean="0"/>
              <a:t>- ¿Por qué debería estar preparado para el invierno?-dijo el saltamontes.  - Por ahora, tengo comida para comer. Así que el saltamontes se fue a jugar. </a:t>
            </a:r>
          </a:p>
          <a:p>
            <a:endParaRPr lang="es-ES" sz="1400" dirty="0" smtClean="0"/>
          </a:p>
          <a:p>
            <a:r>
              <a:rPr lang="es-ES" sz="1400" dirty="0" smtClean="0"/>
              <a:t>Pero la hormiga continuó su camino y siguió trabajando. </a:t>
            </a:r>
          </a:p>
          <a:p>
            <a:endParaRPr lang="es-ES" sz="1400" dirty="0" smtClean="0"/>
          </a:p>
          <a:p>
            <a:r>
              <a:rPr lang="es-ES" sz="1400" dirty="0" smtClean="0"/>
              <a:t>Cuando el invierno llegó, el saltamontes no tuvo comida. Él tenía mucha hambre. </a:t>
            </a:r>
          </a:p>
          <a:p>
            <a:endParaRPr lang="es-ES" sz="1400" dirty="0" smtClean="0"/>
          </a:p>
          <a:p>
            <a:r>
              <a:rPr lang="es-ES" sz="1400" dirty="0" smtClean="0"/>
              <a:t>El saltamontes vio que la hormiga tenía comida cada día. Él deseó haber escuchado a la hormiga. </a:t>
            </a:r>
            <a:br>
              <a:rPr lang="es-ES" sz="1400" dirty="0" smtClean="0"/>
            </a:br>
            <a:endParaRPr lang="es-ES" sz="1400" dirty="0" smtClean="0"/>
          </a:p>
          <a:p>
            <a:pPr>
              <a:lnSpc>
                <a:spcPct val="115000"/>
              </a:lnSpc>
            </a:pPr>
            <a:r>
              <a:rPr lang="en-US" sz="1600" i="1" dirty="0">
                <a:ea typeface="Times New Roman"/>
                <a:cs typeface="BookAntiqua-Italic"/>
              </a:rPr>
              <a:t> </a:t>
            </a:r>
            <a:endParaRPr lang="en-US" sz="1600" dirty="0">
              <a:ea typeface="Times New Roman"/>
              <a:cs typeface="Times New Roman"/>
            </a:endParaRPr>
          </a:p>
        </p:txBody>
      </p:sp>
      <p:sp>
        <p:nvSpPr>
          <p:cNvPr id="5" name="Rectangle 4"/>
          <p:cNvSpPr/>
          <p:nvPr/>
        </p:nvSpPr>
        <p:spPr>
          <a:xfrm>
            <a:off x="5104662" y="152400"/>
            <a:ext cx="2058137" cy="707886"/>
          </a:xfrm>
          <a:prstGeom prst="rect">
            <a:avLst/>
          </a:prstGeom>
        </p:spPr>
        <p:txBody>
          <a:bodyPr wrap="square">
            <a:spAutoFit/>
          </a:bodyPr>
          <a:lstStyle/>
          <a:p>
            <a:pPr lvl="0"/>
            <a:r>
              <a:rPr lang="es-ES" sz="800" dirty="0" smtClean="0">
                <a:solidFill>
                  <a:prstClr val="black"/>
                </a:solidFill>
              </a:rPr>
              <a:t>Equivalencia </a:t>
            </a:r>
            <a:r>
              <a:rPr lang="es-ES" sz="800" dirty="0">
                <a:solidFill>
                  <a:prstClr val="black"/>
                </a:solidFill>
              </a:rPr>
              <a:t>de </a:t>
            </a:r>
            <a:r>
              <a:rPr lang="es-ES" sz="800" dirty="0" smtClean="0">
                <a:solidFill>
                  <a:prstClr val="black"/>
                </a:solidFill>
              </a:rPr>
              <a:t>grado:  1.5</a:t>
            </a:r>
            <a:endParaRPr lang="es-ES" sz="800" dirty="0">
              <a:solidFill>
                <a:prstClr val="black"/>
              </a:solidFill>
            </a:endParaRPr>
          </a:p>
          <a:p>
            <a:pPr lvl="0"/>
            <a:r>
              <a:rPr lang="es-ES" sz="800" dirty="0">
                <a:solidFill>
                  <a:srgbClr val="333333"/>
                </a:solidFill>
              </a:rPr>
              <a:t>Escala </a:t>
            </a:r>
            <a:r>
              <a:rPr lang="es-ES" sz="800" i="1" dirty="0" err="1" smtClean="0">
                <a:solidFill>
                  <a:srgbClr val="333333"/>
                </a:solidFill>
              </a:rPr>
              <a:t>Lexile</a:t>
            </a:r>
            <a:r>
              <a:rPr lang="es-ES" sz="800" i="1" dirty="0" smtClean="0">
                <a:solidFill>
                  <a:srgbClr val="333333"/>
                </a:solidFill>
              </a:rPr>
              <a:t>:</a:t>
            </a:r>
            <a:r>
              <a:rPr lang="es-ES" sz="800" dirty="0" smtClean="0">
                <a:solidFill>
                  <a:srgbClr val="333333"/>
                </a:solidFill>
              </a:rPr>
              <a:t>  400L</a:t>
            </a:r>
            <a:endParaRPr lang="es-ES" sz="800" dirty="0">
              <a:solidFill>
                <a:srgbClr val="333333"/>
              </a:solidFill>
            </a:endParaRPr>
          </a:p>
          <a:p>
            <a:pPr lvl="0"/>
            <a:r>
              <a:rPr lang="es-ES" sz="800" dirty="0">
                <a:solidFill>
                  <a:srgbClr val="333333"/>
                </a:solidFill>
              </a:rPr>
              <a:t>Promedio de  la longitud de la </a:t>
            </a:r>
            <a:r>
              <a:rPr lang="es-ES" sz="800" dirty="0" smtClean="0">
                <a:solidFill>
                  <a:srgbClr val="333333"/>
                </a:solidFill>
              </a:rPr>
              <a:t>oración: 8.06</a:t>
            </a:r>
          </a:p>
          <a:p>
            <a:pPr lvl="0"/>
            <a:r>
              <a:rPr lang="es-ES" sz="800" dirty="0" smtClean="0">
                <a:solidFill>
                  <a:srgbClr val="333333"/>
                </a:solidFill>
              </a:rPr>
              <a:t>Promedio </a:t>
            </a:r>
            <a:r>
              <a:rPr lang="es-ES" sz="800" dirty="0">
                <a:solidFill>
                  <a:srgbClr val="333333"/>
                </a:solidFill>
              </a:rPr>
              <a:t>de la frecuencia de </a:t>
            </a:r>
            <a:r>
              <a:rPr lang="es-ES" sz="800" dirty="0" smtClean="0">
                <a:solidFill>
                  <a:srgbClr val="333333"/>
                </a:solidFill>
              </a:rPr>
              <a:t>palabras: 3.83</a:t>
            </a:r>
            <a:endParaRPr lang="es-ES" sz="800" dirty="0">
              <a:solidFill>
                <a:srgbClr val="333333"/>
              </a:solidFill>
            </a:endParaRPr>
          </a:p>
          <a:p>
            <a:pPr lvl="0"/>
            <a:r>
              <a:rPr lang="es-ES" sz="800" dirty="0">
                <a:solidFill>
                  <a:srgbClr val="333333"/>
                </a:solidFill>
              </a:rPr>
              <a:t>Número de </a:t>
            </a:r>
            <a:r>
              <a:rPr lang="es-ES" sz="800" dirty="0" smtClean="0">
                <a:solidFill>
                  <a:srgbClr val="333333"/>
                </a:solidFill>
              </a:rPr>
              <a:t>palabras: 137</a:t>
            </a:r>
            <a:endParaRPr lang="es-ES" sz="800" b="1" dirty="0"/>
          </a:p>
        </p:txBody>
      </p:sp>
    </p:spTree>
    <p:extLst>
      <p:ext uri="{BB962C8B-B14F-4D97-AF65-F5344CB8AC3E}">
        <p14:creationId xmlns:p14="http://schemas.microsoft.com/office/powerpoint/2010/main" val="13157782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sldNum" sz="quarter" idx="4294967295"/>
          </p:nvPr>
        </p:nvSpPr>
        <p:spPr>
          <a:xfrm>
            <a:off x="6172200" y="8946444"/>
            <a:ext cx="792481" cy="287163"/>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300">
                <a:solidFill>
                  <a:srgbClr val="888888"/>
                </a:solidFill>
              </a:rPr>
              <a:pPr lvl="0">
                <a:defRPr sz="1800">
                  <a:solidFill>
                    <a:srgbClr val="000000"/>
                  </a:solidFill>
                </a:defRPr>
              </a:pPr>
              <a:t>18</a:t>
            </a:fld>
            <a:endParaRPr sz="1300">
              <a:solidFill>
                <a:srgbClr val="888888"/>
              </a:solidFill>
            </a:endParaRPr>
          </a:p>
        </p:txBody>
      </p:sp>
      <p:sp>
        <p:nvSpPr>
          <p:cNvPr id="72" name="Shape 72"/>
          <p:cNvSpPr/>
          <p:nvPr/>
        </p:nvSpPr>
        <p:spPr>
          <a:xfrm>
            <a:off x="538389" y="4419600"/>
            <a:ext cx="6319611" cy="0"/>
          </a:xfrm>
          <a:prstGeom prst="line">
            <a:avLst/>
          </a:prstGeom>
          <a:ln w="3175">
            <a:solidFill>
              <a:srgbClr val="4A7EBB"/>
            </a:solidFill>
            <a:prstDash val="lgDashDotDot"/>
          </a:ln>
        </p:spPr>
        <p:txBody>
          <a:bodyPr lIns="0" tIns="0" rIns="0" bIns="0"/>
          <a:lstStyle/>
          <a:p>
            <a:pPr lvl="0" defTabSz="457200">
              <a:defRPr sz="1200">
                <a:latin typeface="+mn-lt"/>
                <a:ea typeface="+mn-ea"/>
                <a:cs typeface="+mn-cs"/>
                <a:sym typeface="Helvetica"/>
              </a:defRPr>
            </a:pPr>
            <a:endParaRPr/>
          </a:p>
        </p:txBody>
      </p:sp>
      <p:sp>
        <p:nvSpPr>
          <p:cNvPr id="77" name="Shape 77"/>
          <p:cNvSpPr/>
          <p:nvPr/>
        </p:nvSpPr>
        <p:spPr>
          <a:xfrm>
            <a:off x="672705" y="322139"/>
            <a:ext cx="6185295" cy="312920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331" tIns="48331" rIns="48331" bIns="48331" numCol="1" anchor="t">
            <a:spAutoFit/>
          </a:bodyPr>
          <a:lstStyle/>
          <a:p>
            <a:pPr marL="287338" indent="-287338">
              <a:defRPr sz="1800"/>
            </a:pPr>
            <a:r>
              <a:rPr lang="es-ES" sz="1600" b="1" dirty="0" smtClean="0">
                <a:latin typeface="Helvetica" panose="020B0604020202020204" pitchFamily="34" charset="0"/>
                <a:cs typeface="Helvetica" panose="020B0604020202020204" pitchFamily="34" charset="0"/>
                <a:sym typeface="Helvetica"/>
              </a:rPr>
              <a:t>1. ¿Qué estaba haciendo la hormiga cuando conoció al saltamontes? </a:t>
            </a:r>
            <a:endParaRPr lang="es-ES" sz="1600" i="1" dirty="0">
              <a:latin typeface="Helvetica" panose="020B0604020202020204" pitchFamily="34" charset="0"/>
              <a:cs typeface="Helvetica" panose="020B0604020202020204" pitchFamily="34" charset="0"/>
              <a:sym typeface="Helvetica"/>
            </a:endParaRPr>
          </a:p>
          <a:p>
            <a:pPr lvl="0">
              <a:defRPr sz="1800"/>
            </a:pPr>
            <a:r>
              <a:rPr lang="es-ES" sz="1700" b="1" i="1" dirty="0" smtClean="0">
                <a:latin typeface="Helvetica" panose="020B0604020202020204" pitchFamily="34" charset="0"/>
                <a:cs typeface="Helvetica" panose="020B0604020202020204" pitchFamily="34" charset="0"/>
                <a:sym typeface="Helvetica"/>
              </a:rPr>
              <a:t>    </a:t>
            </a:r>
            <a:r>
              <a:rPr lang="es-ES" sz="1000" i="1" dirty="0" smtClean="0">
                <a:latin typeface="Helvetica" panose="020B0604020202020204" pitchFamily="34" charset="0"/>
                <a:cs typeface="Helvetica" panose="020B0604020202020204" pitchFamily="34" charset="0"/>
                <a:sym typeface="Helvetica"/>
              </a:rPr>
              <a:t> </a:t>
            </a:r>
            <a:r>
              <a:rPr lang="es-ES" b="1" dirty="0" smtClean="0">
                <a:solidFill>
                  <a:srgbClr val="C00000"/>
                </a:solidFill>
                <a:latin typeface="Helvetica" panose="020B0604020202020204" pitchFamily="34" charset="0"/>
                <a:cs typeface="Helvetica" panose="020B0604020202020204" pitchFamily="34" charset="0"/>
                <a:sym typeface="Helvetica"/>
              </a:rPr>
              <a:t>     </a:t>
            </a:r>
            <a:endParaRPr lang="es-ES" b="1" dirty="0" smtClean="0">
              <a:latin typeface="Helvetica" panose="020B0604020202020204" pitchFamily="34" charset="0"/>
              <a:cs typeface="Helvetica" panose="020B0604020202020204" pitchFamily="34" charset="0"/>
              <a:sym typeface="Helvetica"/>
            </a:endParaRPr>
          </a:p>
          <a:p>
            <a:pPr marL="574675" lvl="0" indent="-287338">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La hormiga </a:t>
            </a:r>
            <a:r>
              <a:rPr lang="es-ES" sz="1600" dirty="0" smtClean="0">
                <a:latin typeface="Helvetica" pitchFamily="34" charset="0"/>
              </a:rPr>
              <a:t>estaba llevando una gran espiga de trigo a su nido y estaba muy cansada</a:t>
            </a:r>
            <a:r>
              <a:rPr lang="es-ES" sz="1600" dirty="0" smtClean="0"/>
              <a:t>.</a:t>
            </a:r>
          </a:p>
          <a:p>
            <a:pPr marL="574675" lvl="0" indent="-287338">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574675" lvl="0" indent="-287338">
              <a:buSzPct val="100000"/>
              <a:buFont typeface="Helvetica"/>
              <a:buAutoNum type="alphaUcPeriod" startAt="2"/>
              <a:defRPr sz="1800"/>
            </a:pPr>
            <a:r>
              <a:rPr lang="es-ES" sz="1600" dirty="0" smtClean="0">
                <a:latin typeface="Helvetica" panose="020B0604020202020204" pitchFamily="34" charset="0"/>
                <a:cs typeface="Helvetica" panose="020B0604020202020204" pitchFamily="34" charset="0"/>
                <a:sym typeface="Helvetica"/>
              </a:rPr>
              <a:t>La hormiga estaba buscando comida para cocinar la cena esa noche. </a:t>
            </a:r>
          </a:p>
          <a:p>
            <a:pPr marL="574675" lvl="0" indent="-287338">
              <a:defRPr sz="1800"/>
            </a:pPr>
            <a:endParaRPr lang="es-ES" sz="1600" dirty="0" smtClean="0">
              <a:latin typeface="Helvetica" panose="020B0604020202020204" pitchFamily="34" charset="0"/>
              <a:cs typeface="Helvetica" panose="020B0604020202020204" pitchFamily="34" charset="0"/>
              <a:sym typeface="Helvetica"/>
            </a:endParaRPr>
          </a:p>
          <a:p>
            <a:pPr marL="574675" lvl="0" indent="-287338">
              <a:buSzPct val="100000"/>
              <a:buFont typeface="Helvetica"/>
              <a:buAutoNum type="alphaUcPeriod" startAt="3"/>
              <a:defRPr sz="1800"/>
            </a:pPr>
            <a:r>
              <a:rPr lang="es-ES" sz="1600" dirty="0" smtClean="0">
                <a:latin typeface="Helvetica" panose="020B0604020202020204" pitchFamily="34" charset="0"/>
                <a:cs typeface="Helvetica" panose="020B0604020202020204" pitchFamily="34" charset="0"/>
                <a:sym typeface="Helvetica"/>
              </a:rPr>
              <a:t>Ella iba a hacer su trabajo en el hormiguero. </a:t>
            </a:r>
          </a:p>
          <a:p>
            <a:pPr marL="574675" lvl="0" indent="-287338">
              <a:defRPr sz="1800"/>
            </a:pPr>
            <a:endParaRPr lang="es-ES" sz="1600" dirty="0" smtClean="0">
              <a:latin typeface="Helvetica" panose="020B0604020202020204" pitchFamily="34" charset="0"/>
              <a:cs typeface="Helvetica" panose="020B0604020202020204" pitchFamily="34" charset="0"/>
              <a:sym typeface="Helvetica"/>
            </a:endParaRPr>
          </a:p>
          <a:p>
            <a:pPr marL="574675" lvl="0" indent="-287338">
              <a:buSzPct val="100000"/>
              <a:buFont typeface="Helvetica"/>
              <a:buAutoNum type="alphaUcPeriod" startAt="4"/>
              <a:defRPr sz="1800"/>
            </a:pPr>
            <a:r>
              <a:rPr lang="es-ES" sz="1600" dirty="0" smtClean="0">
                <a:latin typeface="Helvetica" panose="020B0604020202020204" pitchFamily="34" charset="0"/>
                <a:cs typeface="Helvetica" panose="020B0604020202020204" pitchFamily="34" charset="0"/>
                <a:sym typeface="Helvetica"/>
              </a:rPr>
              <a:t>La hormiga estaba jugando, cantando y saltando. </a:t>
            </a:r>
            <a:endParaRPr lang="es-ES" sz="1600" dirty="0">
              <a:latin typeface="Helvetica" panose="020B0604020202020204" pitchFamily="34" charset="0"/>
              <a:cs typeface="Helvetica" panose="020B0604020202020204" pitchFamily="34" charset="0"/>
              <a:sym typeface="Helvetica"/>
            </a:endParaRPr>
          </a:p>
        </p:txBody>
      </p:sp>
      <p:graphicFrame>
        <p:nvGraphicFramePr>
          <p:cNvPr id="84" name="Table 84"/>
          <p:cNvGraphicFramePr/>
          <p:nvPr>
            <p:extLst>
              <p:ext uri="{D42A27DB-BD31-4B8C-83A1-F6EECF244321}">
                <p14:modId xmlns:p14="http://schemas.microsoft.com/office/powerpoint/2010/main" val="3638447300"/>
              </p:ext>
            </p:extLst>
          </p:nvPr>
        </p:nvGraphicFramePr>
        <p:xfrm>
          <a:off x="5257800" y="3391672"/>
          <a:ext cx="1419305" cy="833056"/>
        </p:xfrm>
        <a:graphic>
          <a:graphicData uri="http://schemas.openxmlformats.org/drawingml/2006/table">
            <a:tbl>
              <a:tblPr firstRow="1"/>
              <a:tblGrid>
                <a:gridCol w="1419305"/>
              </a:tblGrid>
              <a:tr h="209393">
                <a:tc>
                  <a:txBody>
                    <a:bodyPr/>
                    <a:lstStyle/>
                    <a:p>
                      <a:pPr lvl="0" algn="ctr">
                        <a:lnSpc>
                          <a:spcPct val="115000"/>
                        </a:lnSpc>
                        <a:defRPr sz="1800" b="0" i="0"/>
                      </a:pPr>
                      <a:r>
                        <a:rPr lang="en-US" sz="800" b="1" i="1" dirty="0" err="1" smtClean="0"/>
                        <a:t>Hacia</a:t>
                      </a:r>
                      <a:r>
                        <a:rPr lang="en-US" sz="800" b="1" i="1" dirty="0" smtClean="0"/>
                        <a:t> RL.2.1</a:t>
                      </a:r>
                      <a:r>
                        <a:rPr lang="en-US" sz="800" b="1" i="1" baseline="0" dirty="0" smtClean="0"/>
                        <a:t>   </a:t>
                      </a:r>
                      <a:r>
                        <a:rPr sz="800" b="1" i="1" dirty="0" smtClean="0"/>
                        <a:t>DOK </a:t>
                      </a:r>
                      <a:r>
                        <a:rPr sz="800" b="1" i="1" dirty="0"/>
                        <a:t>2 – </a:t>
                      </a:r>
                      <a:r>
                        <a:rPr sz="800" b="1" i="1" dirty="0" err="1" smtClean="0"/>
                        <a:t>Ck</a:t>
                      </a:r>
                      <a:endParaRPr sz="800" b="1" i="1" dirty="0"/>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623663">
                <a:tc>
                  <a:txBody>
                    <a:bodyPr/>
                    <a:lstStyle/>
                    <a:p>
                      <a:pPr marL="0" marR="0" algn="l">
                        <a:lnSpc>
                          <a:spcPct val="115000"/>
                        </a:lnSpc>
                        <a:spcBef>
                          <a:spcPts val="0"/>
                        </a:spcBef>
                        <a:spcAft>
                          <a:spcPts val="0"/>
                        </a:spcAft>
                      </a:pPr>
                      <a:r>
                        <a:rPr lang="es-MX" sz="800" b="0" dirty="0" smtClean="0">
                          <a:solidFill>
                            <a:srgbClr val="000000"/>
                          </a:solidFill>
                          <a:effectLst/>
                          <a:latin typeface="+mn-lt"/>
                          <a:ea typeface="Times New Roman"/>
                          <a:cs typeface="Times New Roman"/>
                        </a:rPr>
                        <a:t>Usa detalles clave para identificar  quién, qué, dónde, cuándo, porqué y cómo, sobre un cuento no leído en clase.</a:t>
                      </a:r>
                      <a:endParaRPr lang="en-US" sz="800" b="0" dirty="0">
                        <a:effectLst/>
                        <a:latin typeface="+mn-lt"/>
                        <a:ea typeface="Calibri"/>
                        <a:cs typeface="Times New Roman"/>
                      </a:endParaRPr>
                    </a:p>
                  </a:txBody>
                  <a:tcPr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sp>
        <p:nvSpPr>
          <p:cNvPr id="17" name="Shape 87"/>
          <p:cNvSpPr/>
          <p:nvPr/>
        </p:nvSpPr>
        <p:spPr>
          <a:xfrm>
            <a:off x="701419" y="4864372"/>
            <a:ext cx="6232781" cy="3113816"/>
          </a:xfrm>
          <a:prstGeom prst="rect">
            <a:avLst/>
          </a:prstGeom>
          <a:ln w="12700">
            <a:miter lim="400000"/>
          </a:ln>
          <a:extLst>
            <a:ext uri="{C572A759-6A51-4108-AA02-DFA0A04FC94B}">
              <ma14:wrappingTextBoxFlag xmlns:ma14="http://schemas.microsoft.com/office/mac/drawingml/2011/main" xmlns="" val="1"/>
            </a:ext>
          </a:extLst>
        </p:spPr>
        <p:txBody>
          <a:bodyPr wrap="square" lIns="48331" tIns="48331" rIns="48331" bIns="48331">
            <a:spAutoFit/>
          </a:bodyPr>
          <a:lstStyle/>
          <a:p>
            <a:pPr marL="287338" lvl="0" indent="-287338">
              <a:defRPr sz="1800"/>
            </a:pPr>
            <a:r>
              <a:rPr lang="es-ES" sz="1600" b="1" dirty="0" smtClean="0">
                <a:latin typeface="Helvetica" panose="020B0604020202020204" pitchFamily="34" charset="0"/>
                <a:cs typeface="Helvetica" panose="020B0604020202020204" pitchFamily="34" charset="0"/>
                <a:sym typeface="Helvetica"/>
              </a:rPr>
              <a:t>2. ¿Por qué la hormiga no hizo lo que el saltamontes estaba haciendo? </a:t>
            </a:r>
            <a:endParaRPr lang="es-ES" sz="1600" i="1" dirty="0" smtClean="0">
              <a:latin typeface="Helvetica" panose="020B0604020202020204" pitchFamily="34" charset="0"/>
              <a:cs typeface="Helvetica" panose="020B0604020202020204" pitchFamily="34" charset="0"/>
              <a:sym typeface="Helvetica"/>
            </a:endParaRPr>
          </a:p>
          <a:p>
            <a:pPr marL="342868" lvl="0" indent="-342868">
              <a:buSzPct val="100000"/>
              <a:buFont typeface="Helvetica"/>
              <a:buAutoNum type="arabicPeriod"/>
              <a:defRPr sz="1800"/>
            </a:pPr>
            <a:endParaRPr lang="es-ES" dirty="0" smtClean="0">
              <a:latin typeface="Helvetica" panose="020B0604020202020204" pitchFamily="34" charset="0"/>
              <a:cs typeface="Helvetica" panose="020B0604020202020204" pitchFamily="34" charset="0"/>
              <a:sym typeface="Helvetica"/>
            </a:endParaRPr>
          </a:p>
          <a:p>
            <a:pPr marL="574675" lvl="0" indent="-293688">
              <a:buSzPct val="100000"/>
              <a:buFont typeface="Helvetica"/>
              <a:buAutoNum type="alphaUcPeriod"/>
              <a:tabLst>
                <a:tab pos="517525" algn="l"/>
              </a:tabLst>
              <a:defRPr sz="1800"/>
            </a:pPr>
            <a:r>
              <a:rPr lang="es-ES" sz="1600" dirty="0" smtClean="0">
                <a:latin typeface="Helvetica" panose="020B0604020202020204" pitchFamily="34" charset="0"/>
                <a:cs typeface="Helvetica" panose="020B0604020202020204" pitchFamily="34" charset="0"/>
                <a:sym typeface="Helvetica"/>
              </a:rPr>
              <a:t>A ella no le gustaba el ruidoso canto del saltamontes. </a:t>
            </a:r>
          </a:p>
          <a:p>
            <a:pPr marL="574675" lvl="0" indent="-293688">
              <a:tabLst>
                <a:tab pos="517525" algn="l"/>
              </a:tabLst>
              <a:defRPr sz="1800"/>
            </a:pPr>
            <a:endParaRPr lang="es-ES" sz="1600" dirty="0" smtClean="0">
              <a:latin typeface="Helvetica" panose="020B0604020202020204" pitchFamily="34" charset="0"/>
              <a:cs typeface="Helvetica" panose="020B0604020202020204" pitchFamily="34" charset="0"/>
              <a:sym typeface="Helvetica"/>
            </a:endParaRPr>
          </a:p>
          <a:p>
            <a:pPr marL="574675" lvl="0" indent="-293688">
              <a:buSzPct val="100000"/>
              <a:buFont typeface="Helvetica"/>
              <a:buAutoNum type="alphaUcPeriod" startAt="2"/>
              <a:tabLst>
                <a:tab pos="517525" algn="l"/>
              </a:tabLst>
              <a:defRPr sz="1800"/>
            </a:pPr>
            <a:r>
              <a:rPr lang="es-ES" sz="1600" dirty="0" smtClean="0">
                <a:latin typeface="Helvetica" panose="020B0604020202020204" pitchFamily="34" charset="0"/>
                <a:cs typeface="Helvetica" panose="020B0604020202020204" pitchFamily="34" charset="0"/>
                <a:sym typeface="Helvetica"/>
              </a:rPr>
              <a:t>La hormiga estaba muy acalorada por el calor del verano y no quería jugar afuera. </a:t>
            </a:r>
          </a:p>
          <a:p>
            <a:pPr marL="574675" lvl="0" indent="-293688">
              <a:tabLst>
                <a:tab pos="517525" algn="l"/>
              </a:tabLst>
              <a:defRPr sz="1800"/>
            </a:pPr>
            <a:endParaRPr lang="es-ES" sz="1600" dirty="0" smtClean="0">
              <a:latin typeface="Helvetica" panose="020B0604020202020204" pitchFamily="34" charset="0"/>
              <a:cs typeface="Helvetica" panose="020B0604020202020204" pitchFamily="34" charset="0"/>
              <a:sym typeface="Helvetica"/>
            </a:endParaRPr>
          </a:p>
          <a:p>
            <a:pPr marL="574675" lvl="0" indent="-293688">
              <a:buSzPct val="100000"/>
              <a:buFont typeface="Helvetica"/>
              <a:buAutoNum type="alphaUcPeriod" startAt="3"/>
              <a:tabLst>
                <a:tab pos="517525" algn="l"/>
              </a:tabLst>
              <a:defRPr sz="1800"/>
            </a:pPr>
            <a:r>
              <a:rPr lang="es-ES" sz="1600" dirty="0" smtClean="0">
                <a:latin typeface="Helvetica" panose="020B0604020202020204" pitchFamily="34" charset="0"/>
                <a:cs typeface="Helvetica" panose="020B0604020202020204" pitchFamily="34" charset="0"/>
                <a:sym typeface="Helvetica"/>
              </a:rPr>
              <a:t>Ella tenía mucha hambre y quería ir a su nido.</a:t>
            </a:r>
          </a:p>
          <a:p>
            <a:pPr marL="574675" lvl="0" indent="-293688">
              <a:tabLst>
                <a:tab pos="517525" algn="l"/>
              </a:tabLst>
              <a:defRPr sz="1800"/>
            </a:pPr>
            <a:endParaRPr lang="es-ES" sz="1600" dirty="0" smtClean="0">
              <a:latin typeface="Helvetica" panose="020B0604020202020204" pitchFamily="34" charset="0"/>
              <a:cs typeface="Helvetica" panose="020B0604020202020204" pitchFamily="34" charset="0"/>
              <a:sym typeface="Helvetica"/>
            </a:endParaRPr>
          </a:p>
          <a:p>
            <a:pPr marL="574675" lvl="0" indent="-293688">
              <a:buSzPct val="100000"/>
              <a:buFont typeface="Helvetica"/>
              <a:buAutoNum type="alphaUcPeriod" startAt="4"/>
              <a:tabLst>
                <a:tab pos="517525" algn="l"/>
              </a:tabLst>
              <a:defRPr sz="1800"/>
            </a:pPr>
            <a:r>
              <a:rPr lang="es-ES" sz="1600" dirty="0" smtClean="0">
                <a:latin typeface="Helvetica" panose="020B0604020202020204" pitchFamily="34" charset="0"/>
                <a:cs typeface="Helvetica" panose="020B0604020202020204" pitchFamily="34" charset="0"/>
                <a:sym typeface="Helvetica"/>
              </a:rPr>
              <a:t>Ella estaba preparándose para el invierno y le dijo al saltamontes que él debía hacer lo mismo. </a:t>
            </a:r>
            <a:endParaRPr lang="es-ES" sz="1600" dirty="0">
              <a:latin typeface="Helvetica" panose="020B0604020202020204" pitchFamily="34" charset="0"/>
              <a:cs typeface="Helvetica" panose="020B0604020202020204" pitchFamily="34" charset="0"/>
              <a:sym typeface="Helvetica"/>
            </a:endParaRPr>
          </a:p>
        </p:txBody>
      </p:sp>
      <p:grpSp>
        <p:nvGrpSpPr>
          <p:cNvPr id="3" name="Group 2"/>
          <p:cNvGrpSpPr/>
          <p:nvPr/>
        </p:nvGrpSpPr>
        <p:grpSpPr>
          <a:xfrm>
            <a:off x="663593" y="5677769"/>
            <a:ext cx="234391" cy="1954829"/>
            <a:chOff x="838200" y="5740008"/>
            <a:chExt cx="234391" cy="1954829"/>
          </a:xfrm>
        </p:grpSpPr>
        <p:sp>
          <p:nvSpPr>
            <p:cNvPr id="18" name="Shape 89"/>
            <p:cNvSpPr/>
            <p:nvPr/>
          </p:nvSpPr>
          <p:spPr>
            <a:xfrm>
              <a:off x="843988" y="5740008"/>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9" name="Shape 90"/>
            <p:cNvSpPr/>
            <p:nvPr/>
          </p:nvSpPr>
          <p:spPr>
            <a:xfrm>
              <a:off x="843987" y="6208068"/>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0" name="Shape 91"/>
            <p:cNvSpPr/>
            <p:nvPr/>
          </p:nvSpPr>
          <p:spPr>
            <a:xfrm>
              <a:off x="838200" y="6923340"/>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1" name="Shape 92"/>
            <p:cNvSpPr/>
            <p:nvPr/>
          </p:nvSpPr>
          <p:spPr>
            <a:xfrm>
              <a:off x="838200" y="746623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aphicFrame>
        <p:nvGraphicFramePr>
          <p:cNvPr id="22" name="Table 99"/>
          <p:cNvGraphicFramePr/>
          <p:nvPr>
            <p:extLst>
              <p:ext uri="{D42A27DB-BD31-4B8C-83A1-F6EECF244321}">
                <p14:modId xmlns:p14="http://schemas.microsoft.com/office/powerpoint/2010/main" val="3386174865"/>
              </p:ext>
            </p:extLst>
          </p:nvPr>
        </p:nvGraphicFramePr>
        <p:xfrm>
          <a:off x="5257800" y="8153400"/>
          <a:ext cx="1447800" cy="770225"/>
        </p:xfrm>
        <a:graphic>
          <a:graphicData uri="http://schemas.openxmlformats.org/drawingml/2006/table">
            <a:tbl>
              <a:tblPr firstRow="1"/>
              <a:tblGrid>
                <a:gridCol w="1447800"/>
              </a:tblGrid>
              <a:tr h="209393">
                <a:tc>
                  <a:txBody>
                    <a:bodyPr/>
                    <a:lstStyle/>
                    <a:p>
                      <a:pPr marL="0" marR="0" lvl="0" indent="0" algn="ctr" defTabSz="966612" rtl="0" eaLnBrk="1" fontAlgn="auto" latinLnBrk="0" hangingPunct="1">
                        <a:lnSpc>
                          <a:spcPct val="115000"/>
                        </a:lnSpc>
                        <a:spcBef>
                          <a:spcPts val="0"/>
                        </a:spcBef>
                        <a:spcAft>
                          <a:spcPts val="0"/>
                        </a:spcAft>
                        <a:buClrTx/>
                        <a:buSzTx/>
                        <a:buFontTx/>
                        <a:buNone/>
                        <a:tabLst/>
                        <a:defRPr sz="1800" b="0" i="0"/>
                      </a:pPr>
                      <a:r>
                        <a:rPr lang="en-US" sz="800" b="1" i="1" dirty="0" err="1" smtClean="0"/>
                        <a:t>Hacia</a:t>
                      </a:r>
                      <a:r>
                        <a:rPr lang="en-US" sz="800" b="1" i="1" dirty="0" smtClean="0"/>
                        <a:t> RL.2.1    D</a:t>
                      </a:r>
                      <a:r>
                        <a:rPr sz="800" b="1" i="1" dirty="0" smtClean="0"/>
                        <a:t>OK </a:t>
                      </a:r>
                      <a:r>
                        <a:rPr sz="800" b="1" i="1" dirty="0"/>
                        <a:t>2 </a:t>
                      </a:r>
                      <a:r>
                        <a:rPr sz="800" b="1" i="1" dirty="0" smtClean="0"/>
                        <a:t>–</a:t>
                      </a:r>
                      <a:r>
                        <a:rPr lang="en-US" sz="800" b="1" i="1" dirty="0" smtClean="0"/>
                        <a:t> </a:t>
                      </a:r>
                      <a:r>
                        <a:rPr sz="800" b="1" i="1" dirty="0" smtClean="0"/>
                        <a:t>Cl</a:t>
                      </a:r>
                      <a:endParaRPr sz="800" b="1" i="1" dirty="0"/>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472204">
                <a:tc>
                  <a:txBody>
                    <a:bodyPr/>
                    <a:lstStyle/>
                    <a:p>
                      <a:pPr marL="0" marR="0" algn="l">
                        <a:lnSpc>
                          <a:spcPct val="115000"/>
                        </a:lnSpc>
                        <a:spcBef>
                          <a:spcPts val="0"/>
                        </a:spcBef>
                        <a:spcAft>
                          <a:spcPts val="0"/>
                        </a:spcAft>
                      </a:pPr>
                      <a:r>
                        <a:rPr lang="es-MX" sz="800" b="0" dirty="0" smtClean="0">
                          <a:solidFill>
                            <a:srgbClr val="000000"/>
                          </a:solidFill>
                          <a:effectLst/>
                          <a:latin typeface="+mn-lt"/>
                          <a:ea typeface="Times New Roman"/>
                          <a:cs typeface="Times New Roman"/>
                        </a:rPr>
                        <a:t>Encuentra información usando detalles clave para contestar preguntas específicas sobre un cuento nuevo. </a:t>
                      </a:r>
                      <a:endParaRPr lang="en-US" sz="800" b="0" dirty="0">
                        <a:effectLst/>
                        <a:latin typeface="+mn-lt"/>
                        <a:ea typeface="Calibri"/>
                        <a:cs typeface="Times New Roman"/>
                      </a:endParaRPr>
                    </a:p>
                  </a:txBody>
                  <a:tcPr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grpSp>
        <p:nvGrpSpPr>
          <p:cNvPr id="23" name="Group 22"/>
          <p:cNvGrpSpPr/>
          <p:nvPr/>
        </p:nvGrpSpPr>
        <p:grpSpPr>
          <a:xfrm>
            <a:off x="683534" y="1141227"/>
            <a:ext cx="246488" cy="2169631"/>
            <a:chOff x="838199" y="5771191"/>
            <a:chExt cx="246488" cy="2169631"/>
          </a:xfrm>
        </p:grpSpPr>
        <p:sp>
          <p:nvSpPr>
            <p:cNvPr id="24" name="Shape 89"/>
            <p:cNvSpPr/>
            <p:nvPr/>
          </p:nvSpPr>
          <p:spPr>
            <a:xfrm>
              <a:off x="838199" y="577119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5" name="Shape 90"/>
            <p:cNvSpPr/>
            <p:nvPr/>
          </p:nvSpPr>
          <p:spPr>
            <a:xfrm>
              <a:off x="838199" y="6518029"/>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6" name="Shape 91"/>
            <p:cNvSpPr/>
            <p:nvPr/>
          </p:nvSpPr>
          <p:spPr>
            <a:xfrm>
              <a:off x="856084" y="7225550"/>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7" name="Shape 92"/>
            <p:cNvSpPr/>
            <p:nvPr/>
          </p:nvSpPr>
          <p:spPr>
            <a:xfrm>
              <a:off x="838199" y="771222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3795359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hape 93"/>
          <p:cNvSpPr/>
          <p:nvPr/>
        </p:nvSpPr>
        <p:spPr>
          <a:xfrm>
            <a:off x="556490" y="947831"/>
            <a:ext cx="6184901" cy="231359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331" tIns="48331" rIns="48331" bIns="48331" numCol="1" anchor="t">
            <a:spAutoFit/>
          </a:bodyPr>
          <a:lstStyle/>
          <a:p>
            <a:pPr marL="404813" lvl="0" indent="-287338">
              <a:buAutoNum type="arabicPeriod" startAt="3"/>
              <a:defRPr sz="1800"/>
            </a:pPr>
            <a:r>
              <a:rPr lang="es-ES" sz="1600" b="1" dirty="0" smtClean="0">
                <a:latin typeface="Helvetica" panose="020B0604020202020204" pitchFamily="34" charset="0"/>
                <a:cs typeface="Helvetica" panose="020B0604020202020204" pitchFamily="34" charset="0"/>
                <a:sym typeface="Helvetica"/>
              </a:rPr>
              <a:t>¿Qué deseó el saltamontes al final del cuento?           </a:t>
            </a:r>
          </a:p>
          <a:p>
            <a:pPr lvl="0">
              <a:defRPr sz="1800"/>
            </a:pPr>
            <a:r>
              <a:rPr lang="es-ES" sz="1600" b="1" i="1" dirty="0" smtClean="0">
                <a:latin typeface="Helvetica" panose="020B0604020202020204" pitchFamily="34" charset="0"/>
                <a:cs typeface="Helvetica" panose="020B0604020202020204" pitchFamily="34" charset="0"/>
                <a:sym typeface="Helvetica"/>
              </a:rPr>
              <a:t>           </a:t>
            </a:r>
            <a:endParaRPr lang="es-ES" sz="1600" dirty="0" smtClean="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a:defRPr sz="1800"/>
            </a:pPr>
            <a:r>
              <a:rPr lang="es-ES" sz="1600" dirty="0" smtClean="0">
                <a:latin typeface="Helvetica" pitchFamily="34" charset="0"/>
              </a:rPr>
              <a:t>Él</a:t>
            </a:r>
            <a:r>
              <a:rPr lang="es-ES" sz="1600" dirty="0" smtClean="0">
                <a:latin typeface="Helvetica" panose="020B0604020202020204" pitchFamily="34" charset="0"/>
                <a:cs typeface="Helvetica" panose="020B0604020202020204" pitchFamily="34" charset="0"/>
                <a:sym typeface="Helvetica"/>
              </a:rPr>
              <a:t> deseó haber escuchado a la hormiga.</a:t>
            </a:r>
          </a:p>
          <a:p>
            <a:pPr lvl="0">
              <a:defRPr sz="1800"/>
            </a:pPr>
            <a:endParaRPr lang="es-ES" sz="1600" dirty="0" smtClean="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startAt="2"/>
              <a:defRPr sz="1800"/>
            </a:pPr>
            <a:r>
              <a:rPr lang="es-ES" sz="1600" dirty="0" smtClean="0">
                <a:latin typeface="Helvetica" pitchFamily="34" charset="0"/>
              </a:rPr>
              <a:t>Él</a:t>
            </a:r>
            <a:r>
              <a:rPr lang="es-ES" sz="1600" dirty="0" smtClean="0">
                <a:latin typeface="Helvetica" panose="020B0604020202020204" pitchFamily="34" charset="0"/>
                <a:cs typeface="Helvetica" panose="020B0604020202020204" pitchFamily="34" charset="0"/>
                <a:sym typeface="Helvetica"/>
              </a:rPr>
              <a:t> deseó haber leído más libros.</a:t>
            </a:r>
          </a:p>
          <a:p>
            <a:pPr lvl="0">
              <a:defRPr sz="1800"/>
            </a:pPr>
            <a:endParaRPr lang="es-ES" sz="1600" dirty="0" smtClean="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startAt="3"/>
              <a:defRPr sz="1800"/>
            </a:pPr>
            <a:r>
              <a:rPr lang="es-ES" sz="1600" dirty="0" smtClean="0">
                <a:latin typeface="Helvetica" pitchFamily="34" charset="0"/>
              </a:rPr>
              <a:t>Él </a:t>
            </a:r>
            <a:r>
              <a:rPr lang="es-ES" sz="1600" dirty="0" smtClean="0">
                <a:latin typeface="Helvetica" panose="020B0604020202020204" pitchFamily="34" charset="0"/>
                <a:cs typeface="Helvetica" panose="020B0604020202020204" pitchFamily="34" charset="0"/>
                <a:sym typeface="Helvetica"/>
              </a:rPr>
              <a:t>deseó no haber preguntado a la hormiga si quería jugar.</a:t>
            </a:r>
          </a:p>
          <a:p>
            <a:pPr lvl="0">
              <a:defRPr sz="1800"/>
            </a:pPr>
            <a:endParaRPr lang="es-ES" sz="1600" dirty="0" smtClean="0">
              <a:latin typeface="Helvetica" panose="020B0604020202020204" pitchFamily="34" charset="0"/>
              <a:cs typeface="Helvetica" panose="020B0604020202020204" pitchFamily="34" charset="0"/>
              <a:sym typeface="Helvetica"/>
            </a:endParaRPr>
          </a:p>
          <a:p>
            <a:pPr marL="742716" lvl="0" indent="-288731">
              <a:buSzPct val="100000"/>
              <a:buFont typeface="Helvetica"/>
              <a:buAutoNum type="alphaUcPeriod" startAt="4"/>
              <a:defRPr sz="1800"/>
            </a:pPr>
            <a:r>
              <a:rPr lang="es-ES" sz="1600" dirty="0" smtClean="0">
                <a:latin typeface="Helvetica" pitchFamily="34" charset="0"/>
              </a:rPr>
              <a:t>Él </a:t>
            </a:r>
            <a:r>
              <a:rPr lang="es-ES" sz="1600" dirty="0" smtClean="0">
                <a:latin typeface="Helvetica" panose="020B0604020202020204" pitchFamily="34" charset="0"/>
                <a:cs typeface="Helvetica" panose="020B0604020202020204" pitchFamily="34" charset="0"/>
                <a:sym typeface="Helvetica"/>
              </a:rPr>
              <a:t>deseó haber hecho más amigos durante el verano.</a:t>
            </a:r>
            <a:r>
              <a:rPr sz="1600" dirty="0" smtClean="0">
                <a:latin typeface="Helvetica" panose="020B0604020202020204" pitchFamily="34" charset="0"/>
                <a:cs typeface="Helvetica" panose="020B0604020202020204" pitchFamily="34" charset="0"/>
                <a:sym typeface="Helvetica"/>
              </a:rPr>
              <a:t> </a:t>
            </a:r>
            <a:endParaRPr sz="1600" dirty="0">
              <a:latin typeface="Helvetica" panose="020B0604020202020204" pitchFamily="34" charset="0"/>
              <a:cs typeface="Helvetica" panose="020B0604020202020204" pitchFamily="34" charset="0"/>
              <a:sym typeface="Helvetica"/>
            </a:endParaRPr>
          </a:p>
        </p:txBody>
      </p:sp>
      <p:sp>
        <p:nvSpPr>
          <p:cNvPr id="102" name="Shape 102"/>
          <p:cNvSpPr>
            <a:spLocks noGrp="1"/>
          </p:cNvSpPr>
          <p:nvPr>
            <p:ph type="sldNum" sz="quarter" idx="4294967295"/>
          </p:nvPr>
        </p:nvSpPr>
        <p:spPr>
          <a:xfrm>
            <a:off x="6172200" y="8946444"/>
            <a:ext cx="792481" cy="287163"/>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300">
                <a:solidFill>
                  <a:srgbClr val="888888"/>
                </a:solidFill>
              </a:rPr>
              <a:pPr lvl="0">
                <a:defRPr sz="1800">
                  <a:solidFill>
                    <a:srgbClr val="000000"/>
                  </a:solidFill>
                </a:defRPr>
              </a:pPr>
              <a:t>19</a:t>
            </a:fld>
            <a:endParaRPr sz="1300">
              <a:solidFill>
                <a:srgbClr val="888888"/>
              </a:solidFill>
            </a:endParaRPr>
          </a:p>
        </p:txBody>
      </p:sp>
      <p:sp>
        <p:nvSpPr>
          <p:cNvPr id="103" name="Shape 103"/>
          <p:cNvSpPr/>
          <p:nvPr/>
        </p:nvSpPr>
        <p:spPr>
          <a:xfrm>
            <a:off x="421780" y="4953000"/>
            <a:ext cx="6319611" cy="0"/>
          </a:xfrm>
          <a:prstGeom prst="line">
            <a:avLst/>
          </a:prstGeom>
          <a:ln w="3175">
            <a:solidFill>
              <a:srgbClr val="4A7EBB"/>
            </a:solidFill>
            <a:prstDash val="lgDashDotDot"/>
          </a:ln>
        </p:spPr>
        <p:txBody>
          <a:bodyPr lIns="0" tIns="0" rIns="0" bIns="0"/>
          <a:lstStyle/>
          <a:p>
            <a:pPr lvl="0" defTabSz="457200">
              <a:defRPr sz="1200">
                <a:latin typeface="+mn-lt"/>
                <a:ea typeface="+mn-ea"/>
                <a:cs typeface="+mn-cs"/>
                <a:sym typeface="Helvetica"/>
              </a:defRPr>
            </a:pPr>
            <a:endParaRPr/>
          </a:p>
        </p:txBody>
      </p:sp>
      <p:sp>
        <p:nvSpPr>
          <p:cNvPr id="110" name="Shape 110"/>
          <p:cNvSpPr/>
          <p:nvPr/>
        </p:nvSpPr>
        <p:spPr>
          <a:xfrm>
            <a:off x="685800" y="5410200"/>
            <a:ext cx="5334003" cy="2328986"/>
          </a:xfrm>
          <a:prstGeom prst="rect">
            <a:avLst/>
          </a:prstGeom>
          <a:ln w="12700">
            <a:miter lim="400000"/>
          </a:ln>
          <a:extLst>
            <a:ext uri="{C572A759-6A51-4108-AA02-DFA0A04FC94B}">
              <ma14:wrappingTextBoxFlag xmlns:ma14="http://schemas.microsoft.com/office/mac/drawingml/2011/main" xmlns="" val="1"/>
            </a:ext>
          </a:extLst>
        </p:spPr>
        <p:txBody>
          <a:bodyPr lIns="48331" tIns="48331" rIns="48331" bIns="48331">
            <a:spAutoFit/>
          </a:bodyPr>
          <a:lstStyle/>
          <a:p>
            <a:pPr lvl="0">
              <a:defRPr sz="1800"/>
            </a:pPr>
            <a:r>
              <a:rPr lang="es-ES" sz="1700" b="1" dirty="0" smtClean="0">
                <a:latin typeface="Helvetica" panose="020B0604020202020204" pitchFamily="34" charset="0"/>
                <a:cs typeface="Helvetica" panose="020B0604020202020204" pitchFamily="34" charset="0"/>
                <a:sym typeface="Helvetica"/>
              </a:rPr>
              <a:t>4. </a:t>
            </a:r>
            <a:r>
              <a:rPr lang="es-ES" sz="1600" b="1" dirty="0" smtClean="0">
                <a:latin typeface="Helvetica" panose="020B0604020202020204" pitchFamily="34" charset="0"/>
                <a:cs typeface="Helvetica" panose="020B0604020202020204" pitchFamily="34" charset="0"/>
                <a:sym typeface="Helvetica"/>
              </a:rPr>
              <a:t>¿Cuál es el mensaje central de la fábula? </a:t>
            </a:r>
            <a:r>
              <a:rPr lang="es-ES" sz="1600" i="1" dirty="0" smtClean="0">
                <a:latin typeface="Helvetica" panose="020B0604020202020204" pitchFamily="34" charset="0"/>
                <a:cs typeface="Helvetica" panose="020B0604020202020204" pitchFamily="34" charset="0"/>
                <a:sym typeface="Helvetica"/>
              </a:rPr>
              <a:t>        </a:t>
            </a:r>
          </a:p>
          <a:p>
            <a:pPr lvl="0">
              <a:defRPr sz="1800"/>
            </a:pPr>
            <a:r>
              <a:rPr lang="es-ES" sz="1600" i="1" dirty="0" smtClean="0">
                <a:latin typeface="Helvetica" panose="020B0604020202020204" pitchFamily="34" charset="0"/>
                <a:cs typeface="Helvetica" panose="020B0604020202020204" pitchFamily="34" charset="0"/>
                <a:sym typeface="Helvetica"/>
              </a:rPr>
              <a:t>       </a:t>
            </a:r>
            <a:endParaRPr lang="es-ES" sz="1600" dirty="0" smtClean="0">
              <a:latin typeface="Helvetica" panose="020B0604020202020204" pitchFamily="34" charset="0"/>
              <a:cs typeface="Helvetica" panose="020B0604020202020204" pitchFamily="34" charset="0"/>
              <a:sym typeface="Helvetica"/>
            </a:endParaRPr>
          </a:p>
          <a:p>
            <a:pPr marL="627063" lvl="0" indent="-287338">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Jugar todo el tiempo es divertido. </a:t>
            </a:r>
          </a:p>
          <a:p>
            <a:pPr marL="627063" lvl="0" indent="-287338">
              <a:defRPr sz="1800"/>
            </a:pPr>
            <a:endParaRPr lang="es-ES" sz="1600" dirty="0" smtClean="0">
              <a:latin typeface="Helvetica" panose="020B0604020202020204" pitchFamily="34" charset="0"/>
              <a:cs typeface="Helvetica" panose="020B0604020202020204" pitchFamily="34" charset="0"/>
              <a:sym typeface="Helvetica"/>
            </a:endParaRPr>
          </a:p>
          <a:p>
            <a:pPr marL="627063" lvl="0" indent="-287338">
              <a:buSzPct val="100000"/>
              <a:buFont typeface="Helvetica"/>
              <a:buAutoNum type="alphaUcPeriod" startAt="2"/>
              <a:defRPr sz="1800"/>
            </a:pPr>
            <a:r>
              <a:rPr lang="es-ES" sz="1600" dirty="0" smtClean="0">
                <a:latin typeface="Helvetica" panose="020B0604020202020204" pitchFamily="34" charset="0"/>
                <a:cs typeface="Helvetica" panose="020B0604020202020204" pitchFamily="34" charset="0"/>
                <a:sym typeface="Helvetica"/>
              </a:rPr>
              <a:t>Las hormigas ayudan a los saltamontes.</a:t>
            </a:r>
          </a:p>
          <a:p>
            <a:pPr marL="627063" lvl="0" indent="-287338">
              <a:defRPr sz="1800"/>
            </a:pPr>
            <a:endParaRPr lang="es-ES" sz="1600" dirty="0" smtClean="0">
              <a:latin typeface="Helvetica" panose="020B0604020202020204" pitchFamily="34" charset="0"/>
              <a:cs typeface="Helvetica" panose="020B0604020202020204" pitchFamily="34" charset="0"/>
              <a:sym typeface="Helvetica"/>
            </a:endParaRPr>
          </a:p>
          <a:p>
            <a:pPr marL="627063" lvl="0" indent="-287338">
              <a:buSzPct val="100000"/>
              <a:buFont typeface="Helvetica"/>
              <a:buAutoNum type="alphaUcPeriod" startAt="3"/>
              <a:defRPr sz="1800"/>
            </a:pPr>
            <a:r>
              <a:rPr lang="es-ES" sz="1600" dirty="0" smtClean="0">
                <a:latin typeface="Helvetica" panose="020B0604020202020204" pitchFamily="34" charset="0"/>
                <a:cs typeface="Helvetica" panose="020B0604020202020204" pitchFamily="34" charset="0"/>
                <a:sym typeface="Helvetica"/>
              </a:rPr>
              <a:t>Es inteligente planificar para el futuro. </a:t>
            </a:r>
          </a:p>
          <a:p>
            <a:pPr marL="627063" lvl="0" indent="-287338">
              <a:defRPr sz="1800"/>
            </a:pPr>
            <a:endParaRPr lang="es-ES" sz="1600" dirty="0" smtClean="0">
              <a:latin typeface="Helvetica" panose="020B0604020202020204" pitchFamily="34" charset="0"/>
              <a:cs typeface="Helvetica" panose="020B0604020202020204" pitchFamily="34" charset="0"/>
              <a:sym typeface="Helvetica"/>
            </a:endParaRPr>
          </a:p>
          <a:p>
            <a:pPr marL="627063" lvl="0" indent="-287338">
              <a:buSzPct val="100000"/>
              <a:buFont typeface="Helvetica"/>
              <a:buAutoNum type="alphaUcPeriod" startAt="4"/>
              <a:defRPr sz="1800"/>
            </a:pPr>
            <a:r>
              <a:rPr lang="es-ES" sz="1600" dirty="0" smtClean="0">
                <a:latin typeface="Helvetica" panose="020B0604020202020204" pitchFamily="34" charset="0"/>
                <a:cs typeface="Helvetica" panose="020B0604020202020204" pitchFamily="34" charset="0"/>
                <a:sym typeface="Helvetica"/>
              </a:rPr>
              <a:t>Los saltamontes son perezosos.  </a:t>
            </a:r>
            <a:endParaRPr lang="es-ES" sz="1600" dirty="0">
              <a:latin typeface="Helvetica" panose="020B0604020202020204" pitchFamily="34" charset="0"/>
              <a:cs typeface="Helvetica" panose="020B0604020202020204" pitchFamily="34" charset="0"/>
              <a:sym typeface="Helvetica"/>
            </a:endParaRPr>
          </a:p>
        </p:txBody>
      </p:sp>
      <p:grpSp>
        <p:nvGrpSpPr>
          <p:cNvPr id="2" name="Group 1"/>
          <p:cNvGrpSpPr/>
          <p:nvPr/>
        </p:nvGrpSpPr>
        <p:grpSpPr>
          <a:xfrm>
            <a:off x="702774" y="1518981"/>
            <a:ext cx="236224" cy="1649623"/>
            <a:chOff x="702774" y="1676400"/>
            <a:chExt cx="236224" cy="1649623"/>
          </a:xfrm>
        </p:grpSpPr>
        <p:sp>
          <p:nvSpPr>
            <p:cNvPr id="111" name="Shape 111"/>
            <p:cNvSpPr/>
            <p:nvPr/>
          </p:nvSpPr>
          <p:spPr>
            <a:xfrm>
              <a:off x="710395" y="256285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12" name="Shape 112"/>
            <p:cNvSpPr/>
            <p:nvPr/>
          </p:nvSpPr>
          <p:spPr>
            <a:xfrm>
              <a:off x="702774" y="212557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13" name="Shape 113"/>
            <p:cNvSpPr/>
            <p:nvPr/>
          </p:nvSpPr>
          <p:spPr>
            <a:xfrm>
              <a:off x="710395" y="309742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14" name="Shape 114"/>
            <p:cNvSpPr/>
            <p:nvPr/>
          </p:nvSpPr>
          <p:spPr>
            <a:xfrm>
              <a:off x="702774" y="1676400"/>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aphicFrame>
        <p:nvGraphicFramePr>
          <p:cNvPr id="115" name="Table 115"/>
          <p:cNvGraphicFramePr/>
          <p:nvPr>
            <p:extLst>
              <p:ext uri="{D42A27DB-BD31-4B8C-83A1-F6EECF244321}">
                <p14:modId xmlns:p14="http://schemas.microsoft.com/office/powerpoint/2010/main" val="1698385780"/>
              </p:ext>
            </p:extLst>
          </p:nvPr>
        </p:nvGraphicFramePr>
        <p:xfrm>
          <a:off x="4953000" y="7873739"/>
          <a:ext cx="1676400" cy="773608"/>
        </p:xfrm>
        <a:graphic>
          <a:graphicData uri="http://schemas.openxmlformats.org/drawingml/2006/table">
            <a:tbl>
              <a:tblPr firstRow="1"/>
              <a:tblGrid>
                <a:gridCol w="1676400"/>
              </a:tblGrid>
              <a:tr h="212776">
                <a:tc>
                  <a:txBody>
                    <a:bodyPr/>
                    <a:lstStyle/>
                    <a:p>
                      <a:pPr marL="0" marR="0" lvl="0" indent="0" algn="ctr" defTabSz="966612" rtl="0" eaLnBrk="1" fontAlgn="auto" latinLnBrk="0" hangingPunct="1">
                        <a:lnSpc>
                          <a:spcPct val="115000"/>
                        </a:lnSpc>
                        <a:spcBef>
                          <a:spcPts val="0"/>
                        </a:spcBef>
                        <a:spcAft>
                          <a:spcPts val="0"/>
                        </a:spcAft>
                        <a:buClrTx/>
                        <a:buSzTx/>
                        <a:buFontTx/>
                        <a:buNone/>
                        <a:tabLst/>
                        <a:defRPr sz="1800" b="0" i="0"/>
                      </a:pPr>
                      <a:r>
                        <a:rPr lang="en-US" sz="800" b="1" i="1" dirty="0" err="1" smtClean="0"/>
                        <a:t>Hacia</a:t>
                      </a:r>
                      <a:r>
                        <a:rPr lang="en-US" sz="800" b="1" i="1" dirty="0" smtClean="0"/>
                        <a:t> RL.2.2      </a:t>
                      </a:r>
                      <a:r>
                        <a:rPr sz="800" b="1" i="1" dirty="0" smtClean="0"/>
                        <a:t>DOK </a:t>
                      </a:r>
                      <a:r>
                        <a:rPr sz="800" b="1" i="1" dirty="0"/>
                        <a:t>2 – </a:t>
                      </a:r>
                      <a:r>
                        <a:rPr sz="800" b="1" i="1" dirty="0" err="1" smtClean="0"/>
                        <a:t>Ck</a:t>
                      </a:r>
                      <a:endParaRPr sz="800" b="1" i="1" dirty="0"/>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549224">
                <a:tc>
                  <a:txBody>
                    <a:bodyPr/>
                    <a:lstStyle/>
                    <a:p>
                      <a:pPr lvl="0" algn="l">
                        <a:lnSpc>
                          <a:spcPct val="115000"/>
                        </a:lnSpc>
                        <a:defRPr sz="1800" b="0" i="0"/>
                      </a:pPr>
                      <a:r>
                        <a:rPr lang="es-MX" sz="800" b="0" dirty="0" smtClean="0"/>
                        <a:t>Identifica el mensaje central, lección o moraleja de una fábula o cuento popular de diversas culturas (cuentos nuevos no leídos en clase). </a:t>
                      </a:r>
                      <a:endParaRPr sz="800" b="0" dirty="0"/>
                    </a:p>
                  </a:txBody>
                  <a:tcPr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graphicFrame>
        <p:nvGraphicFramePr>
          <p:cNvPr id="39" name="Table 100"/>
          <p:cNvGraphicFramePr/>
          <p:nvPr>
            <p:extLst>
              <p:ext uri="{D42A27DB-BD31-4B8C-83A1-F6EECF244321}">
                <p14:modId xmlns:p14="http://schemas.microsoft.com/office/powerpoint/2010/main" val="1888187830"/>
              </p:ext>
            </p:extLst>
          </p:nvPr>
        </p:nvGraphicFramePr>
        <p:xfrm>
          <a:off x="4648200" y="3707704"/>
          <a:ext cx="1989138" cy="973264"/>
        </p:xfrm>
        <a:graphic>
          <a:graphicData uri="http://schemas.openxmlformats.org/drawingml/2006/table">
            <a:tbl>
              <a:tblPr firstRow="1"/>
              <a:tblGrid>
                <a:gridCol w="1989138"/>
              </a:tblGrid>
              <a:tr h="212776">
                <a:tc>
                  <a:txBody>
                    <a:bodyPr/>
                    <a:lstStyle/>
                    <a:p>
                      <a:pPr marL="0" marR="0" lvl="0" indent="0" algn="ctr" defTabSz="966612" rtl="0" eaLnBrk="1" fontAlgn="auto" latinLnBrk="0" hangingPunct="1">
                        <a:lnSpc>
                          <a:spcPct val="115000"/>
                        </a:lnSpc>
                        <a:spcBef>
                          <a:spcPts val="0"/>
                        </a:spcBef>
                        <a:spcAft>
                          <a:spcPts val="0"/>
                        </a:spcAft>
                        <a:buClrTx/>
                        <a:buSzTx/>
                        <a:buFontTx/>
                        <a:buNone/>
                        <a:tabLst/>
                        <a:defRPr sz="1800" b="0" i="0"/>
                      </a:pPr>
                      <a:r>
                        <a:rPr lang="en-US" sz="800" b="1" i="1" dirty="0" err="1" smtClean="0"/>
                        <a:t>Hacia</a:t>
                      </a:r>
                      <a:r>
                        <a:rPr lang="en-US" sz="800" b="1" i="1" dirty="0" smtClean="0"/>
                        <a:t> RL.2.2      </a:t>
                      </a:r>
                      <a:r>
                        <a:rPr sz="800" b="1" i="1" dirty="0" smtClean="0"/>
                        <a:t>DOK </a:t>
                      </a:r>
                      <a:r>
                        <a:rPr sz="800" b="1" i="1" dirty="0"/>
                        <a:t>1 </a:t>
                      </a:r>
                      <a:r>
                        <a:rPr sz="800" b="1" i="1" dirty="0" smtClean="0"/>
                        <a:t>–</a:t>
                      </a:r>
                      <a:r>
                        <a:rPr lang="en-US" sz="800" b="1" i="1" dirty="0" smtClean="0"/>
                        <a:t> </a:t>
                      </a:r>
                      <a:r>
                        <a:rPr sz="800" b="1" i="1" dirty="0" err="1" smtClean="0"/>
                        <a:t>Cf</a:t>
                      </a:r>
                      <a:endParaRPr sz="800" b="1" i="1" dirty="0"/>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760488">
                <a:tc>
                  <a:txBody>
                    <a:bodyPr/>
                    <a:lstStyle/>
                    <a:p>
                      <a:pPr marL="0" marR="0" algn="l">
                        <a:lnSpc>
                          <a:spcPct val="115000"/>
                        </a:lnSpc>
                        <a:spcBef>
                          <a:spcPts val="0"/>
                        </a:spcBef>
                        <a:spcAft>
                          <a:spcPts val="0"/>
                        </a:spcAft>
                      </a:pPr>
                      <a:r>
                        <a:rPr lang="es-MX" sz="800" b="1" dirty="0" smtClean="0">
                          <a:solidFill>
                            <a:srgbClr val="000000"/>
                          </a:solidFill>
                          <a:effectLst/>
                          <a:latin typeface="+mn-lt"/>
                          <a:ea typeface="Times New Roman"/>
                          <a:cs typeface="Times New Roman"/>
                        </a:rPr>
                        <a:t> </a:t>
                      </a:r>
                      <a:r>
                        <a:rPr lang="es-MX" sz="800" b="0" i="0" dirty="0" smtClean="0">
                          <a:solidFill>
                            <a:srgbClr val="000000"/>
                          </a:solidFill>
                          <a:effectLst/>
                          <a:latin typeface="+mn-lt"/>
                          <a:ea typeface="Times New Roman"/>
                          <a:cs typeface="Times New Roman"/>
                        </a:rPr>
                        <a:t>Contesta preguntas   sobre situaciones en un cuento (leído y discutido en clase) que ayudan a determinar un mensaje, lección o moraleja, utilizando las interrogantes: quién, qué,  cuándo, dónde,  cómo y por qué.</a:t>
                      </a:r>
                      <a:endParaRPr lang="en-US" sz="800" b="0" i="0" dirty="0">
                        <a:effectLst/>
                        <a:latin typeface="+mn-lt"/>
                        <a:ea typeface="Calibri"/>
                        <a:cs typeface="Times New Roman"/>
                      </a:endParaRPr>
                    </a:p>
                  </a:txBody>
                  <a:tcPr marL="0"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grpSp>
        <p:nvGrpSpPr>
          <p:cNvPr id="17" name="Group 16"/>
          <p:cNvGrpSpPr/>
          <p:nvPr/>
        </p:nvGrpSpPr>
        <p:grpSpPr>
          <a:xfrm>
            <a:off x="698963" y="6019800"/>
            <a:ext cx="236224" cy="1649623"/>
            <a:chOff x="702774" y="1676400"/>
            <a:chExt cx="236224" cy="1649623"/>
          </a:xfrm>
        </p:grpSpPr>
        <p:sp>
          <p:nvSpPr>
            <p:cNvPr id="18" name="Shape 111"/>
            <p:cNvSpPr/>
            <p:nvPr/>
          </p:nvSpPr>
          <p:spPr>
            <a:xfrm>
              <a:off x="710395" y="256285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9" name="Shape 112"/>
            <p:cNvSpPr/>
            <p:nvPr/>
          </p:nvSpPr>
          <p:spPr>
            <a:xfrm>
              <a:off x="702774" y="212557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0" name="Shape 113"/>
            <p:cNvSpPr/>
            <p:nvPr/>
          </p:nvSpPr>
          <p:spPr>
            <a:xfrm>
              <a:off x="710395" y="309742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1" name="Shape 114"/>
            <p:cNvSpPr/>
            <p:nvPr/>
          </p:nvSpPr>
          <p:spPr>
            <a:xfrm>
              <a:off x="702774" y="1676400"/>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3962595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2501679528"/>
              </p:ext>
            </p:extLst>
          </p:nvPr>
        </p:nvGraphicFramePr>
        <p:xfrm>
          <a:off x="1529043" y="2590800"/>
          <a:ext cx="4566957" cy="105460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35779"/>
                <a:gridCol w="1137421"/>
                <a:gridCol w="2484157"/>
                <a:gridCol w="609600"/>
              </a:tblGrid>
              <a:tr h="256032">
                <a:tc gridSpan="4">
                  <a:txBody>
                    <a:bodyPr/>
                    <a:lstStyle/>
                    <a:p>
                      <a:pPr algn="ctr"/>
                      <a:r>
                        <a:rPr lang="es-MX" sz="1100" b="1" noProof="0" dirty="0" smtClean="0"/>
                        <a:t>Lectura: Texto literario</a:t>
                      </a:r>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56032">
                <a:tc gridSpan="2">
                  <a:txBody>
                    <a:bodyPr/>
                    <a:lstStyle/>
                    <a:p>
                      <a:pPr algn="ctr"/>
                      <a:r>
                        <a:rPr lang="es-MX" sz="1100" b="1" noProof="0" dirty="0" smtClean="0"/>
                        <a:t>Objetivos</a:t>
                      </a:r>
                      <a:endParaRPr lang="es-MX"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es-MX" sz="1100" b="1" noProof="0" dirty="0" smtClean="0"/>
                        <a:t>Estándares</a:t>
                      </a:r>
                      <a:endParaRPr lang="es-MX"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56032">
                <a:tc>
                  <a:txBody>
                    <a:bodyPr/>
                    <a:lstStyle/>
                    <a:p>
                      <a:r>
                        <a:rPr lang="en-US" sz="1100" b="1" dirty="0" smtClean="0"/>
                        <a:t>1</a:t>
                      </a:r>
                      <a:endParaRPr lang="en-US" sz="1100" b="1" dirty="0"/>
                    </a:p>
                  </a:txBody>
                  <a:tcPr marL="97536" marR="97536" marT="48006" marB="48006">
                    <a:solidFill>
                      <a:srgbClr val="FFFFCC"/>
                    </a:solidFill>
                  </a:tcPr>
                </a:tc>
                <a:tc>
                  <a:txBody>
                    <a:bodyPr/>
                    <a:lstStyle/>
                    <a:p>
                      <a:r>
                        <a:rPr lang="es-MX" sz="1100" b="1" noProof="0" dirty="0" smtClean="0"/>
                        <a:t>Detalles clave</a:t>
                      </a:r>
                      <a:endParaRPr lang="es-MX" sz="1100" b="1" noProof="0" dirty="0"/>
                    </a:p>
                  </a:txBody>
                  <a:tcPr marL="97536" marR="97536" marT="48006" marB="48006">
                    <a:solidFill>
                      <a:srgbClr val="FFFFCC"/>
                    </a:solidFill>
                  </a:tcPr>
                </a:tc>
                <a:tc>
                  <a:txBody>
                    <a:bodyPr/>
                    <a:lstStyle/>
                    <a:p>
                      <a:r>
                        <a:rPr lang="es-MX" sz="1100" b="1" noProof="0" dirty="0" smtClean="0"/>
                        <a:t>RL.2.1</a:t>
                      </a:r>
                      <a:r>
                        <a:rPr lang="es-MX" sz="1100" b="1" baseline="0" noProof="0" dirty="0" smtClean="0"/>
                        <a:t>   </a:t>
                      </a:r>
                      <a:r>
                        <a:rPr lang="es-MX" sz="1100" b="1" noProof="0" dirty="0" smtClean="0"/>
                        <a:t>RL.2.3 </a:t>
                      </a:r>
                      <a:r>
                        <a:rPr lang="es-MX" sz="1000" b="0" noProof="0" dirty="0" smtClean="0"/>
                        <a:t>(se puede mover a DOK-3)</a:t>
                      </a:r>
                      <a:endParaRPr lang="es-MX" sz="1100" b="1" noProof="0"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r h="256032">
                <a:tc>
                  <a:txBody>
                    <a:bodyPr/>
                    <a:lstStyle/>
                    <a:p>
                      <a:r>
                        <a:rPr lang="en-US" sz="1100" b="1" dirty="0" smtClean="0"/>
                        <a:t>2</a:t>
                      </a:r>
                      <a:endParaRPr lang="en-US" sz="1100" b="1" dirty="0"/>
                    </a:p>
                  </a:txBody>
                  <a:tcPr marL="97536" marR="97536" marT="48006" marB="48006">
                    <a:solidFill>
                      <a:srgbClr val="FFFFCC"/>
                    </a:solidFill>
                  </a:tcPr>
                </a:tc>
                <a:tc>
                  <a:txBody>
                    <a:bodyPr/>
                    <a:lstStyle/>
                    <a:p>
                      <a:r>
                        <a:rPr lang="es-MX" sz="1100" b="1" noProof="0" dirty="0" smtClean="0"/>
                        <a:t>Ideas</a:t>
                      </a:r>
                      <a:r>
                        <a:rPr lang="es-MX" sz="1100" b="1" baseline="0" noProof="0" dirty="0" smtClean="0"/>
                        <a:t> centrales</a:t>
                      </a:r>
                      <a:endParaRPr lang="es-MX" sz="1100" b="1" noProof="0" dirty="0"/>
                    </a:p>
                  </a:txBody>
                  <a:tcPr marL="97536" marR="97536" marT="48006" marB="48006">
                    <a:solidFill>
                      <a:srgbClr val="FFFFCC"/>
                    </a:solidFill>
                  </a:tcPr>
                </a:tc>
                <a:tc>
                  <a:txBody>
                    <a:bodyPr/>
                    <a:lstStyle/>
                    <a:p>
                      <a:r>
                        <a:rPr lang="es-MX" sz="1100" b="1" noProof="0" dirty="0" smtClean="0"/>
                        <a:t>RL.2.2</a:t>
                      </a:r>
                      <a:endParaRPr lang="es-MX" sz="1100" b="1" noProof="0" dirty="0"/>
                    </a:p>
                  </a:txBody>
                  <a:tcPr marL="97536" marR="97536" marT="48006" marB="48006">
                    <a:solidFill>
                      <a:srgbClr val="FFFFCC"/>
                    </a:solidFill>
                  </a:tcPr>
                </a:tc>
                <a:tc>
                  <a:txBody>
                    <a:bodyPr/>
                    <a:lstStyle/>
                    <a:p>
                      <a:pPr algn="ctr"/>
                      <a:r>
                        <a:rPr lang="en-US" sz="1100" b="1" dirty="0" smtClean="0"/>
                        <a:t>2</a:t>
                      </a:r>
                      <a:endParaRPr lang="en-US" sz="1100" b="1" dirty="0"/>
                    </a:p>
                  </a:txBody>
                  <a:tcPr marL="97536" marR="97536" marT="48006" marB="48006" anchor="ctr">
                    <a:solidFill>
                      <a:srgbClr val="FFFFCC"/>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563766810"/>
              </p:ext>
            </p:extLst>
          </p:nvPr>
        </p:nvGraphicFramePr>
        <p:xfrm>
          <a:off x="1524000" y="3886200"/>
          <a:ext cx="4572000" cy="105460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60680"/>
                <a:gridCol w="1143000"/>
                <a:gridCol w="2458720"/>
                <a:gridCol w="609600"/>
              </a:tblGrid>
              <a:tr h="256032">
                <a:tc gridSpan="4">
                  <a:txBody>
                    <a:bodyPr/>
                    <a:lstStyle/>
                    <a:p>
                      <a:pPr algn="ctr"/>
                      <a:r>
                        <a:rPr lang="es-MX" sz="1100" b="1" noProof="0" dirty="0" smtClean="0"/>
                        <a:t>Lectura: Texto</a:t>
                      </a:r>
                      <a:r>
                        <a:rPr lang="es-MX" sz="1100" b="1" baseline="0" noProof="0" dirty="0" smtClean="0"/>
                        <a:t> informativo</a:t>
                      </a:r>
                      <a:endParaRPr lang="es-MX" sz="1100" b="1" noProof="0" dirty="0" smtClean="0"/>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56032">
                <a:tc gridSpan="2">
                  <a:txBody>
                    <a:bodyPr/>
                    <a:lstStyle/>
                    <a:p>
                      <a:pPr algn="ctr"/>
                      <a:r>
                        <a:rPr lang="es-MX" sz="1100" b="1" noProof="0" dirty="0" smtClean="0"/>
                        <a:t>Objetivos</a:t>
                      </a:r>
                      <a:endParaRPr lang="es-MX"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es-MX" sz="1100" b="1" noProof="0" dirty="0" smtClean="0"/>
                        <a:t>Estándares</a:t>
                      </a:r>
                      <a:endParaRPr lang="es-MX"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56032">
                <a:tc>
                  <a:txBody>
                    <a:bodyPr/>
                    <a:lstStyle/>
                    <a:p>
                      <a:r>
                        <a:rPr lang="en-US" sz="1100" b="1" dirty="0" smtClean="0"/>
                        <a:t>8</a:t>
                      </a:r>
                      <a:endParaRPr lang="en-US" sz="1100" b="1" dirty="0"/>
                    </a:p>
                  </a:txBody>
                  <a:tcPr marL="97536" marR="97536" marT="48006" marB="48006">
                    <a:solidFill>
                      <a:srgbClr val="FFFFCC"/>
                    </a:solidFill>
                  </a:tcPr>
                </a:tc>
                <a:tc>
                  <a:txBody>
                    <a:bodyPr/>
                    <a:lstStyle/>
                    <a:p>
                      <a:r>
                        <a:rPr lang="es-MX" sz="1100" b="1" noProof="0" dirty="0" smtClean="0"/>
                        <a:t>Detalles clave</a:t>
                      </a:r>
                      <a:endParaRPr lang="es-MX" sz="1100" b="1" noProof="0" dirty="0"/>
                    </a:p>
                  </a:txBody>
                  <a:tcPr marL="97536" marR="97536" marT="48006" marB="48006">
                    <a:solidFill>
                      <a:srgbClr val="FFFFCC"/>
                    </a:solidFill>
                  </a:tcPr>
                </a:tc>
                <a:tc>
                  <a:txBody>
                    <a:bodyPr/>
                    <a:lstStyle/>
                    <a:p>
                      <a:r>
                        <a:rPr lang="es-MX" sz="1100" b="1" noProof="0" dirty="0" smtClean="0"/>
                        <a:t>RI.2.1   RI.2.3 </a:t>
                      </a:r>
                      <a:r>
                        <a:rPr lang="es-MX" sz="1000" b="0" noProof="0" dirty="0" smtClean="0"/>
                        <a:t>(se puede mover a DOK-3)</a:t>
                      </a:r>
                      <a:endParaRPr lang="es-MX" sz="1100" b="1" noProof="0"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r h="256032">
                <a:tc>
                  <a:txBody>
                    <a:bodyPr/>
                    <a:lstStyle/>
                    <a:p>
                      <a:r>
                        <a:rPr lang="en-US" sz="1100" b="1" dirty="0" smtClean="0"/>
                        <a:t>9</a:t>
                      </a:r>
                      <a:endParaRPr lang="en-US" sz="1100" b="1" dirty="0"/>
                    </a:p>
                  </a:txBody>
                  <a:tcPr marL="97536" marR="97536" marT="48006" marB="48006">
                    <a:solidFill>
                      <a:srgbClr val="FFFFCC"/>
                    </a:solidFill>
                  </a:tcPr>
                </a:tc>
                <a:tc>
                  <a:txBody>
                    <a:bodyPr/>
                    <a:lstStyle/>
                    <a:p>
                      <a:r>
                        <a:rPr lang="es-MX" sz="1100" b="1" noProof="0" dirty="0" smtClean="0"/>
                        <a:t>Ideas</a:t>
                      </a:r>
                      <a:r>
                        <a:rPr lang="es-MX" sz="1100" b="1" baseline="0" noProof="0" dirty="0" smtClean="0"/>
                        <a:t> centrales</a:t>
                      </a:r>
                      <a:endParaRPr lang="es-MX" sz="1100" b="1" noProof="0" dirty="0"/>
                    </a:p>
                  </a:txBody>
                  <a:tcPr marL="97536" marR="97536" marT="48006" marB="48006">
                    <a:solidFill>
                      <a:srgbClr val="FFFFCC"/>
                    </a:solidFill>
                  </a:tcPr>
                </a:tc>
                <a:tc>
                  <a:txBody>
                    <a:bodyPr/>
                    <a:lstStyle/>
                    <a:p>
                      <a:r>
                        <a:rPr lang="es-MX" sz="1100" b="1" noProof="0" dirty="0" smtClean="0"/>
                        <a:t>R.I2.2</a:t>
                      </a:r>
                      <a:endParaRPr lang="es-MX" sz="1100" b="1" noProof="0" dirty="0"/>
                    </a:p>
                  </a:txBody>
                  <a:tcPr marL="97536" marR="97536" marT="48006" marB="48006">
                    <a:solidFill>
                      <a:srgbClr val="FFFFCC"/>
                    </a:solidFill>
                  </a:tcPr>
                </a:tc>
                <a:tc>
                  <a:txBody>
                    <a:bodyPr/>
                    <a:lstStyle/>
                    <a:p>
                      <a:pPr algn="ctr"/>
                      <a:r>
                        <a:rPr lang="en-US" sz="1100" b="1" dirty="0" smtClean="0"/>
                        <a:t>2</a:t>
                      </a:r>
                      <a:endParaRPr lang="en-US" sz="1100" b="1" dirty="0"/>
                    </a:p>
                  </a:txBody>
                  <a:tcPr marL="97536" marR="97536" marT="48006" marB="48006"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436952600"/>
              </p:ext>
            </p:extLst>
          </p:nvPr>
        </p:nvGraphicFramePr>
        <p:xfrm>
          <a:off x="838202" y="5257800"/>
          <a:ext cx="5714999" cy="158191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22543"/>
                <a:gridCol w="2112710"/>
                <a:gridCol w="2450745"/>
                <a:gridCol w="729001"/>
              </a:tblGrid>
              <a:tr h="256032">
                <a:tc gridSpan="4">
                  <a:txBody>
                    <a:bodyPr/>
                    <a:lstStyle/>
                    <a:p>
                      <a:pPr algn="ctr"/>
                      <a:r>
                        <a:rPr lang="es-MX" sz="1100" b="1" noProof="0" dirty="0" smtClean="0"/>
                        <a:t>Escritura</a:t>
                      </a:r>
                      <a:endParaRPr lang="es-MX" sz="1100" b="1" noProof="0" dirty="0"/>
                    </a:p>
                  </a:txBody>
                  <a:tcPr marL="97536" marR="97536" marT="48006" marB="48006">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56032">
                <a:tc gridSpan="2">
                  <a:txBody>
                    <a:bodyPr/>
                    <a:lstStyle/>
                    <a:p>
                      <a:pPr algn="ctr"/>
                      <a:r>
                        <a:rPr lang="es-MX" sz="1100" b="1" noProof="0" dirty="0" smtClean="0"/>
                        <a:t>Objetivos</a:t>
                      </a:r>
                      <a:endParaRPr lang="es-MX" sz="1100" b="1" noProof="0" dirty="0"/>
                    </a:p>
                  </a:txBody>
                  <a:tcPr marL="97536" marR="97536" marT="48006" marB="48006">
                    <a:solidFill>
                      <a:schemeClr val="bg1"/>
                    </a:solidFill>
                  </a:tcPr>
                </a:tc>
                <a:tc hMerge="1">
                  <a:txBody>
                    <a:bodyPr/>
                    <a:lstStyle/>
                    <a:p>
                      <a:endParaRPr lang="en-US" dirty="0"/>
                    </a:p>
                  </a:txBody>
                  <a:tcPr/>
                </a:tc>
                <a:tc>
                  <a:txBody>
                    <a:bodyPr/>
                    <a:lstStyle/>
                    <a:p>
                      <a:pPr algn="ctr"/>
                      <a:r>
                        <a:rPr lang="es-MX" sz="1100" b="1" noProof="0" dirty="0" smtClean="0"/>
                        <a:t>Estándares</a:t>
                      </a:r>
                      <a:endParaRPr lang="es-MX" sz="1100" b="1" noProof="0" dirty="0"/>
                    </a:p>
                  </a:txBody>
                  <a:tcPr marL="97536" marR="97536" marT="48006" marB="48006">
                    <a:solidFill>
                      <a:schemeClr val="bg1"/>
                    </a:solidFill>
                  </a:tcPr>
                </a:tc>
                <a:tc>
                  <a:txBody>
                    <a:bodyPr/>
                    <a:lstStyle/>
                    <a:p>
                      <a:pPr algn="ctr"/>
                      <a:r>
                        <a:rPr lang="es-MX" sz="1100" b="1" noProof="0" dirty="0" smtClean="0"/>
                        <a:t>DOK</a:t>
                      </a:r>
                      <a:endParaRPr lang="es-MX" sz="1100" b="1" noProof="0" dirty="0"/>
                    </a:p>
                  </a:txBody>
                  <a:tcPr marL="97536" marR="97536" marT="48006" marB="48006">
                    <a:solidFill>
                      <a:schemeClr val="bg1"/>
                    </a:solidFill>
                  </a:tcPr>
                </a:tc>
              </a:tr>
              <a:tr h="256032">
                <a:tc>
                  <a:txBody>
                    <a:bodyPr/>
                    <a:lstStyle/>
                    <a:p>
                      <a:r>
                        <a:rPr lang="en-US" sz="1100" b="1" dirty="0" smtClean="0"/>
                        <a:t>6a</a:t>
                      </a:r>
                      <a:endParaRPr lang="en-US" sz="1100" b="1" dirty="0"/>
                    </a:p>
                  </a:txBody>
                  <a:tcPr marL="97536" marR="97536" marT="48006" marB="48006">
                    <a:solidFill>
                      <a:srgbClr val="FFFFCC"/>
                    </a:solidFill>
                  </a:tcPr>
                </a:tc>
                <a:tc>
                  <a:txBody>
                    <a:bodyPr/>
                    <a:lstStyle/>
                    <a:p>
                      <a:r>
                        <a:rPr lang="es-MX" sz="1100" b="1" noProof="0" dirty="0" smtClean="0"/>
                        <a:t>Escribir</a:t>
                      </a:r>
                      <a:r>
                        <a:rPr lang="es-MX" sz="1100" b="1" baseline="0" noProof="0" dirty="0" smtClean="0"/>
                        <a:t> una opinión breve</a:t>
                      </a:r>
                      <a:endParaRPr lang="es-MX" sz="1100" b="1" noProof="0" dirty="0"/>
                    </a:p>
                  </a:txBody>
                  <a:tcPr marL="97536" marR="97536" marT="48006" marB="48006">
                    <a:solidFill>
                      <a:srgbClr val="FFFFCC"/>
                    </a:solidFill>
                  </a:tcPr>
                </a:tc>
                <a:tc>
                  <a:txBody>
                    <a:bodyPr/>
                    <a:lstStyle/>
                    <a:p>
                      <a:r>
                        <a:rPr lang="pl-PL" sz="1100" b="1" dirty="0" smtClean="0"/>
                        <a:t>W</a:t>
                      </a:r>
                      <a:r>
                        <a:rPr lang="en-US" sz="1100" b="1" dirty="0" smtClean="0"/>
                        <a:t>.2.</a:t>
                      </a:r>
                      <a:r>
                        <a:rPr lang="pl-PL" sz="1100" b="1" dirty="0" smtClean="0"/>
                        <a:t>1a, W</a:t>
                      </a:r>
                      <a:r>
                        <a:rPr lang="en-US" sz="1100" b="1" dirty="0" smtClean="0"/>
                        <a:t>.2.1</a:t>
                      </a:r>
                      <a:r>
                        <a:rPr lang="pl-PL" sz="1100" b="1" dirty="0" smtClean="0"/>
                        <a:t>b, W</a:t>
                      </a:r>
                      <a:r>
                        <a:rPr lang="en-US" sz="1100" b="1" dirty="0" smtClean="0"/>
                        <a:t>.2.</a:t>
                      </a:r>
                      <a:r>
                        <a:rPr lang="pl-PL" sz="1100" b="1" dirty="0" smtClean="0"/>
                        <a:t>1c, W</a:t>
                      </a:r>
                      <a:r>
                        <a:rPr lang="en-US" sz="1100" b="1" dirty="0" smtClean="0"/>
                        <a:t>.2.</a:t>
                      </a:r>
                      <a:r>
                        <a:rPr lang="pl-PL" sz="1100" b="1" dirty="0" smtClean="0"/>
                        <a:t>1d, W</a:t>
                      </a:r>
                      <a:r>
                        <a:rPr lang="en-US" sz="1100" b="1" dirty="0" smtClean="0"/>
                        <a:t>2.</a:t>
                      </a:r>
                      <a:r>
                        <a:rPr lang="pl-PL" sz="1100" b="1" dirty="0" smtClean="0"/>
                        <a:t>8</a:t>
                      </a:r>
                      <a:endParaRPr lang="en-US" sz="1100" b="1" dirty="0"/>
                    </a:p>
                  </a:txBody>
                  <a:tcPr marL="97536" marR="97536" marT="48006" marB="48006">
                    <a:solidFill>
                      <a:srgbClr val="FFFFCC"/>
                    </a:solidFill>
                  </a:tcPr>
                </a:tc>
                <a:tc>
                  <a:txBody>
                    <a:bodyPr/>
                    <a:lstStyle/>
                    <a:p>
                      <a:pPr algn="ctr"/>
                      <a:r>
                        <a:rPr lang="en-US" sz="1100" b="1" dirty="0" smtClean="0"/>
                        <a:t>3</a:t>
                      </a:r>
                      <a:endParaRPr lang="en-US" sz="1100" b="1" dirty="0"/>
                    </a:p>
                  </a:txBody>
                  <a:tcPr marL="97536" marR="97536" marT="48006" marB="48006" anchor="ctr">
                    <a:solidFill>
                      <a:srgbClr val="FFFFCC"/>
                    </a:solidFill>
                  </a:tcPr>
                </a:tc>
              </a:tr>
              <a:tr h="256032">
                <a:tc>
                  <a:txBody>
                    <a:bodyPr/>
                    <a:lstStyle/>
                    <a:p>
                      <a:r>
                        <a:rPr lang="en-US" sz="1100" b="1" dirty="0" smtClean="0"/>
                        <a:t>6b</a:t>
                      </a:r>
                      <a:endParaRPr lang="en-US" sz="1100" b="1" dirty="0"/>
                    </a:p>
                  </a:txBody>
                  <a:tcPr marL="97536" marR="97536" marT="48006" marB="48006">
                    <a:solidFill>
                      <a:srgbClr val="FFFFCC"/>
                    </a:solidFill>
                  </a:tcPr>
                </a:tc>
                <a:tc>
                  <a:txBody>
                    <a:bodyPr/>
                    <a:lstStyle/>
                    <a:p>
                      <a:r>
                        <a:rPr lang="es-MX" sz="1100" b="1" noProof="0" dirty="0" smtClean="0"/>
                        <a:t>Escribir-Revisar opinión</a:t>
                      </a:r>
                      <a:endParaRPr lang="es-MX" sz="1100" b="1" noProof="0" dirty="0"/>
                    </a:p>
                  </a:txBody>
                  <a:tcPr marL="97536" marR="97536" marT="48006" marB="48006">
                    <a:solidFill>
                      <a:srgbClr val="FFFFCC"/>
                    </a:solidFill>
                  </a:tcPr>
                </a:tc>
                <a:tc>
                  <a:txBody>
                    <a:bodyPr/>
                    <a:lstStyle/>
                    <a:p>
                      <a:r>
                        <a:rPr lang="pl-PL" sz="1100" b="1" dirty="0" smtClean="0"/>
                        <a:t>W</a:t>
                      </a:r>
                      <a:r>
                        <a:rPr lang="en-US" sz="1100" b="1" dirty="0" smtClean="0"/>
                        <a:t>.2.</a:t>
                      </a:r>
                      <a:r>
                        <a:rPr lang="pl-PL" sz="1100" b="1" dirty="0" smtClean="0"/>
                        <a:t>1a, W</a:t>
                      </a:r>
                      <a:r>
                        <a:rPr lang="en-US" sz="1100" b="1" dirty="0" smtClean="0"/>
                        <a:t>.2.</a:t>
                      </a:r>
                      <a:r>
                        <a:rPr lang="pl-PL" sz="1100" b="1" dirty="0" smtClean="0"/>
                        <a:t>1b, W</a:t>
                      </a:r>
                      <a:r>
                        <a:rPr lang="en-US" sz="1100" b="1" dirty="0" smtClean="0"/>
                        <a:t>.2.</a:t>
                      </a:r>
                      <a:r>
                        <a:rPr lang="pl-PL" sz="1100" b="1" dirty="0" smtClean="0"/>
                        <a:t>1c, W</a:t>
                      </a:r>
                      <a:r>
                        <a:rPr lang="en-US" sz="1100" b="1" dirty="0" smtClean="0"/>
                        <a:t>.2.</a:t>
                      </a:r>
                      <a:r>
                        <a:rPr lang="pl-PL" sz="1100" b="1" dirty="0" smtClean="0"/>
                        <a:t>1d, W</a:t>
                      </a:r>
                      <a:r>
                        <a:rPr lang="en-US" sz="1100" b="1" dirty="0" smtClean="0"/>
                        <a:t>2.</a:t>
                      </a:r>
                      <a:r>
                        <a:rPr lang="pl-PL" sz="1100" b="1" dirty="0" smtClean="0"/>
                        <a:t>8</a:t>
                      </a:r>
                      <a:endParaRPr lang="en-US" sz="1100" b="1" dirty="0"/>
                    </a:p>
                  </a:txBody>
                  <a:tcPr marL="97536" marR="97536" marT="48006" marB="48006">
                    <a:solidFill>
                      <a:srgbClr val="FFFFCC"/>
                    </a:solidFill>
                  </a:tcPr>
                </a:tc>
                <a:tc>
                  <a:txBody>
                    <a:bodyPr/>
                    <a:lstStyle/>
                    <a:p>
                      <a:pPr algn="ctr"/>
                      <a:r>
                        <a:rPr lang="en-US" sz="1100" b="1" dirty="0" smtClean="0"/>
                        <a:t>2</a:t>
                      </a:r>
                      <a:endParaRPr lang="en-US" sz="1100" b="1" dirty="0"/>
                    </a:p>
                  </a:txBody>
                  <a:tcPr marL="97536" marR="97536" marT="48006" marB="48006" anchor="ctr">
                    <a:solidFill>
                      <a:srgbClr val="FFFFCC"/>
                    </a:solidFill>
                  </a:tcPr>
                </a:tc>
              </a:tr>
              <a:tr h="256032">
                <a:tc>
                  <a:txBody>
                    <a:bodyPr/>
                    <a:lstStyle/>
                    <a:p>
                      <a:r>
                        <a:rPr lang="en-US" sz="1100" b="1" dirty="0" smtClean="0"/>
                        <a:t>8</a:t>
                      </a:r>
                      <a:endParaRPr lang="en-US" sz="1100" b="1" dirty="0"/>
                    </a:p>
                  </a:txBody>
                  <a:tcPr marL="97536" marR="97536" marT="48006" marB="48006">
                    <a:solidFill>
                      <a:srgbClr val="FFFFCC"/>
                    </a:solidFill>
                  </a:tcPr>
                </a:tc>
                <a:tc>
                  <a:txBody>
                    <a:bodyPr/>
                    <a:lstStyle/>
                    <a:p>
                      <a:r>
                        <a:rPr lang="es-MX" sz="1100" b="1" noProof="0" dirty="0" smtClean="0"/>
                        <a:t>Uso de lenguaje - vocabulario</a:t>
                      </a:r>
                      <a:endParaRPr lang="es-MX" sz="1100" b="1" noProof="0" dirty="0"/>
                    </a:p>
                  </a:txBody>
                  <a:tcPr marL="97536" marR="97536" marT="48006" marB="48006">
                    <a:solidFill>
                      <a:srgbClr val="FFFFCC"/>
                    </a:solidFill>
                  </a:tcPr>
                </a:tc>
                <a:tc>
                  <a:txBody>
                    <a:bodyPr/>
                    <a:lstStyle/>
                    <a:p>
                      <a:r>
                        <a:rPr lang="en-US" sz="1100" b="1" dirty="0" smtClean="0"/>
                        <a:t>L.2.6</a:t>
                      </a:r>
                      <a:endParaRPr lang="en-US" sz="1100" b="1"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r h="256032">
                <a:tc>
                  <a:txBody>
                    <a:bodyPr/>
                    <a:lstStyle/>
                    <a:p>
                      <a:r>
                        <a:rPr lang="en-US" sz="1100" b="1" dirty="0" smtClean="0"/>
                        <a:t>9</a:t>
                      </a:r>
                      <a:endParaRPr lang="en-US" sz="1100" b="1" dirty="0"/>
                    </a:p>
                  </a:txBody>
                  <a:tcPr marL="97536" marR="97536" marT="48006" marB="48006">
                    <a:solidFill>
                      <a:srgbClr val="FFFFCC"/>
                    </a:solidFill>
                  </a:tcPr>
                </a:tc>
                <a:tc>
                  <a:txBody>
                    <a:bodyPr/>
                    <a:lstStyle/>
                    <a:p>
                      <a:r>
                        <a:rPr lang="es-MX" sz="1100" b="1" noProof="0" dirty="0" smtClean="0"/>
                        <a:t>Editar y clarificar</a:t>
                      </a:r>
                      <a:endParaRPr lang="es-MX" sz="1100" b="1" noProof="0" dirty="0"/>
                    </a:p>
                  </a:txBody>
                  <a:tcPr marL="97536" marR="97536" marT="48006" marB="48006">
                    <a:solidFill>
                      <a:srgbClr val="FFFFCC"/>
                    </a:solidFill>
                  </a:tcPr>
                </a:tc>
                <a:tc>
                  <a:txBody>
                    <a:bodyPr/>
                    <a:lstStyle/>
                    <a:p>
                      <a:r>
                        <a:rPr lang="en-US" sz="1100" b="1" dirty="0" smtClean="0"/>
                        <a:t>L.2.2d</a:t>
                      </a:r>
                      <a:endParaRPr lang="en-US" sz="1100" b="1" dirty="0"/>
                    </a:p>
                  </a:txBody>
                  <a:tcPr marL="97536" marR="97536" marT="48006" marB="48006">
                    <a:solidFill>
                      <a:srgbClr val="FFFFCC"/>
                    </a:solidFill>
                  </a:tcPr>
                </a:tc>
                <a:tc>
                  <a:txBody>
                    <a:bodyPr/>
                    <a:lstStyle/>
                    <a:p>
                      <a:pPr algn="ctr"/>
                      <a:r>
                        <a:rPr lang="en-US" sz="1100" b="1" dirty="0" smtClean="0"/>
                        <a:t>1-2</a:t>
                      </a:r>
                      <a:endParaRPr lang="en-US" sz="1100" b="1" dirty="0"/>
                    </a:p>
                  </a:txBody>
                  <a:tcPr marL="97536" marR="97536" marT="48006" marB="48006" anchor="ctr">
                    <a:solidFill>
                      <a:srgbClr val="FFFFCC"/>
                    </a:solidFill>
                  </a:tcPr>
                </a:tc>
              </a:tr>
            </a:tbl>
          </a:graphicData>
        </a:graphic>
      </p:graphicFrame>
      <p:grpSp>
        <p:nvGrpSpPr>
          <p:cNvPr id="2" name="Group 1"/>
          <p:cNvGrpSpPr/>
          <p:nvPr/>
        </p:nvGrpSpPr>
        <p:grpSpPr>
          <a:xfrm>
            <a:off x="125008" y="45482"/>
            <a:ext cx="2705306" cy="2472463"/>
            <a:chOff x="125008" y="45482"/>
            <a:chExt cx="2705306" cy="2472463"/>
          </a:xfrm>
        </p:grpSpPr>
        <p:grpSp>
          <p:nvGrpSpPr>
            <p:cNvPr id="24" name="Group 23"/>
            <p:cNvGrpSpPr/>
            <p:nvPr/>
          </p:nvGrpSpPr>
          <p:grpSpPr>
            <a:xfrm>
              <a:off x="468114" y="250093"/>
              <a:ext cx="2362200" cy="2267852"/>
              <a:chOff x="4421238" y="192137"/>
              <a:chExt cx="2362200" cy="2267852"/>
            </a:xfrm>
          </p:grpSpPr>
          <p:sp>
            <p:nvSpPr>
              <p:cNvPr id="25" name="Trapezoid 24"/>
              <p:cNvSpPr/>
              <p:nvPr/>
            </p:nvSpPr>
            <p:spPr>
              <a:xfrm>
                <a:off x="5009653" y="192137"/>
                <a:ext cx="1638300" cy="1752600"/>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6" name="Rectangle 25"/>
              <p:cNvSpPr/>
              <p:nvPr/>
            </p:nvSpPr>
            <p:spPr>
              <a:xfrm>
                <a:off x="4421238" y="204837"/>
                <a:ext cx="2362200" cy="2255152"/>
              </a:xfrm>
              <a:prstGeom prst="rect">
                <a:avLst/>
              </a:prstGeom>
              <a:blipFill>
                <a:blip r:embed="rId2" cstate="print"/>
                <a:stretch>
                  <a:fillRect/>
                </a:stretch>
              </a:blipFill>
              <a:ln>
                <a:noFill/>
              </a:ln>
              <a:effectLst>
                <a:outerShdw blurRad="50800" dist="50800" dir="5400000" algn="ctr" rotWithShape="0">
                  <a:srgbClr val="000000">
                    <a:alpha val="21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sp>
          <p:nvSpPr>
            <p:cNvPr id="5" name="Rectangle 4"/>
            <p:cNvSpPr/>
            <p:nvPr/>
          </p:nvSpPr>
          <p:spPr>
            <a:xfrm>
              <a:off x="125008" y="45482"/>
              <a:ext cx="1339665" cy="1015663"/>
            </a:xfrm>
            <a:prstGeom prst="rect">
              <a:avLst/>
            </a:prstGeom>
            <a:solidFill>
              <a:srgbClr val="FFFFBD"/>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s-MX"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a:t>
              </a:r>
              <a:r>
                <a:rPr lang="es-MX" sz="6000" b="1" baseline="30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do</a:t>
              </a:r>
              <a:endParaRPr lang="es-MX"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sp>
        <p:nvSpPr>
          <p:cNvPr id="7" name="TextBox 6"/>
          <p:cNvSpPr txBox="1"/>
          <p:nvPr/>
        </p:nvSpPr>
        <p:spPr>
          <a:xfrm>
            <a:off x="3084202" y="1390369"/>
            <a:ext cx="2673001" cy="867047"/>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661" tIns="48331" rIns="96661" bIns="48331" rtlCol="0">
            <a:spAutoFit/>
          </a:bodyPr>
          <a:lstStyle/>
          <a:p>
            <a:r>
              <a:rPr lang="es-MX" sz="2600" b="1" dirty="0" smtClean="0">
                <a:solidFill>
                  <a:schemeClr val="accent1">
                    <a:lumMod val="75000"/>
                  </a:schemeClr>
                </a:solidFill>
                <a:latin typeface="Bookman Old Style" pitchFamily="18" charset="0"/>
              </a:rPr>
              <a:t>Trimestre uno </a:t>
            </a:r>
            <a:endParaRPr lang="es-MX" sz="2500" b="1" dirty="0" smtClean="0">
              <a:solidFill>
                <a:schemeClr val="accent1">
                  <a:lumMod val="75000"/>
                </a:schemeClr>
              </a:solidFill>
              <a:latin typeface="Bookman Old Style" pitchFamily="18" charset="0"/>
            </a:endParaRPr>
          </a:p>
          <a:p>
            <a:r>
              <a:rPr lang="es-MX" sz="2400" b="1" dirty="0" smtClean="0">
                <a:latin typeface="Bookman Old Style" pitchFamily="18" charset="0"/>
              </a:rPr>
              <a:t>Pre-evaluación</a:t>
            </a:r>
            <a:endParaRPr lang="es-MX" sz="2400" b="1" dirty="0">
              <a:latin typeface="Bookman Old Style" pitchFamily="18" charset="0"/>
            </a:endParaRPr>
          </a:p>
        </p:txBody>
      </p:sp>
      <p:sp>
        <p:nvSpPr>
          <p:cNvPr id="11" name="Oval 10"/>
          <p:cNvSpPr/>
          <p:nvPr/>
        </p:nvSpPr>
        <p:spPr>
          <a:xfrm>
            <a:off x="3429000" y="5799296"/>
            <a:ext cx="519513" cy="23574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 name="Oval 11"/>
          <p:cNvSpPr/>
          <p:nvPr/>
        </p:nvSpPr>
        <p:spPr>
          <a:xfrm>
            <a:off x="4424569" y="6008370"/>
            <a:ext cx="4572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21634198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sldNum" sz="quarter" idx="4294967295"/>
          </p:nvPr>
        </p:nvSpPr>
        <p:spPr>
          <a:xfrm>
            <a:off x="6172200" y="8946444"/>
            <a:ext cx="792481" cy="287163"/>
          </a:xfrm>
          <a:prstGeom prst="rect">
            <a:avLst/>
          </a:prstGeom>
          <a:extLst>
            <a:ext uri="{C572A759-6A51-4108-AA02-DFA0A04FC94B}">
              <ma14:wrappingTextBoxFlag xmlns:ma14="http://schemas.microsoft.com/office/mac/drawingml/2011/main" xmlns="" val="1"/>
            </a:ext>
          </a:extLst>
        </p:spPr>
        <p:txBody>
          <a:bodyPr lIns="0" tIns="0" rIns="0" bIns="0">
            <a:normAutofit/>
          </a:bodyPr>
          <a:lstStyle/>
          <a:p>
            <a:pPr lvl="0">
              <a:defRPr sz="1800">
                <a:solidFill>
                  <a:srgbClr val="000000"/>
                </a:solidFill>
              </a:defRPr>
            </a:pPr>
            <a:fld id="{86CB4B4D-7CA3-9044-876B-883B54F8677D}" type="slidenum">
              <a:rPr sz="1300">
                <a:solidFill>
                  <a:srgbClr val="888888"/>
                </a:solidFill>
              </a:rPr>
              <a:pPr lvl="0">
                <a:defRPr sz="1800">
                  <a:solidFill>
                    <a:srgbClr val="000000"/>
                  </a:solidFill>
                </a:defRPr>
              </a:pPr>
              <a:t>20</a:t>
            </a:fld>
            <a:endParaRPr sz="1300" dirty="0">
              <a:solidFill>
                <a:srgbClr val="888888"/>
              </a:solidFill>
            </a:endParaRPr>
          </a:p>
        </p:txBody>
      </p:sp>
      <p:sp>
        <p:nvSpPr>
          <p:cNvPr id="119" name="Shape 119"/>
          <p:cNvSpPr/>
          <p:nvPr/>
        </p:nvSpPr>
        <p:spPr>
          <a:xfrm>
            <a:off x="385991" y="4572000"/>
            <a:ext cx="6319611" cy="0"/>
          </a:xfrm>
          <a:prstGeom prst="line">
            <a:avLst/>
          </a:prstGeom>
          <a:ln w="3175">
            <a:solidFill>
              <a:srgbClr val="4A7EBB"/>
            </a:solidFill>
            <a:prstDash val="lgDashDotDot"/>
          </a:ln>
        </p:spPr>
        <p:txBody>
          <a:bodyPr lIns="0" tIns="0" rIns="0" bIns="0"/>
          <a:lstStyle/>
          <a:p>
            <a:pPr lvl="0" defTabSz="457200">
              <a:defRPr sz="1200">
                <a:latin typeface="+mn-lt"/>
                <a:ea typeface="+mn-ea"/>
                <a:cs typeface="+mn-cs"/>
                <a:sym typeface="Helvetica"/>
              </a:defRPr>
            </a:pPr>
            <a:endParaRPr/>
          </a:p>
        </p:txBody>
      </p:sp>
      <p:sp>
        <p:nvSpPr>
          <p:cNvPr id="120" name="Shape 120"/>
          <p:cNvSpPr/>
          <p:nvPr/>
        </p:nvSpPr>
        <p:spPr>
          <a:xfrm>
            <a:off x="304800" y="4887676"/>
            <a:ext cx="6400802" cy="30522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8331" tIns="48331" rIns="48331" bIns="48331" numCol="1" anchor="t">
            <a:spAutoFit/>
          </a:bodyPr>
          <a:lstStyle/>
          <a:p>
            <a:pPr marL="574675" lvl="0" indent="-287338">
              <a:buAutoNum type="arabicPeriod" startAt="6"/>
              <a:defRPr sz="1800"/>
            </a:pPr>
            <a:r>
              <a:rPr lang="es-ES" sz="1600" b="1" dirty="0" smtClean="0">
                <a:latin typeface="Helvetica" panose="020B0604020202020204" pitchFamily="34" charset="0"/>
                <a:cs typeface="Helvetica" panose="020B0604020202020204" pitchFamily="34" charset="0"/>
                <a:sym typeface="Helvetica"/>
              </a:rPr>
              <a:t>¿Qué piensas que hará el saltamontes el próximo verano? </a:t>
            </a:r>
            <a:endParaRPr lang="es-ES" sz="1600" i="1" dirty="0" smtClean="0">
              <a:latin typeface="Helvetica" panose="020B0604020202020204" pitchFamily="34" charset="0"/>
              <a:cs typeface="Helvetica" panose="020B0604020202020204" pitchFamily="34" charset="0"/>
              <a:sym typeface="Helvetica"/>
            </a:endParaRPr>
          </a:p>
          <a:p>
            <a:pPr marL="342868" lvl="0" indent="-342868">
              <a:buSzPct val="100000"/>
              <a:buFont typeface="Helvetica"/>
              <a:buAutoNum type="arabicPeriod" startAt="4"/>
              <a:defRPr sz="1800"/>
            </a:pPr>
            <a:endParaRPr lang="es-ES" sz="1600" dirty="0" smtClean="0">
              <a:latin typeface="Helvetica" panose="020B0604020202020204" pitchFamily="34" charset="0"/>
              <a:cs typeface="Helvetica" panose="020B0604020202020204" pitchFamily="34" charset="0"/>
              <a:sym typeface="Helvetica"/>
            </a:endParaRPr>
          </a:p>
          <a:p>
            <a:pPr marL="914400" lvl="0" indent="-287338">
              <a:buSzPct val="100000"/>
              <a:buFont typeface="Helvetica"/>
              <a:buAutoNum type="alphaUcPeriod"/>
              <a:defRPr sz="1800"/>
            </a:pPr>
            <a:r>
              <a:rPr lang="es-ES" sz="1600" dirty="0" smtClean="0">
                <a:latin typeface="Helvetica" pitchFamily="34" charset="0"/>
              </a:rPr>
              <a:t>Él</a:t>
            </a:r>
            <a:r>
              <a:rPr lang="es-ES" sz="1600" dirty="0" smtClean="0">
                <a:latin typeface="Helvetica" panose="020B0604020202020204" pitchFamily="34" charset="0"/>
                <a:cs typeface="Helvetica" panose="020B0604020202020204" pitchFamily="34" charset="0"/>
                <a:sym typeface="Helvetica"/>
              </a:rPr>
              <a:t> jugará pero no le volverá a pedir a la hormiga que juegue con él.</a:t>
            </a:r>
          </a:p>
          <a:p>
            <a:pPr marL="914400" lvl="0" indent="-287338">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914400" lvl="0" indent="-287338">
              <a:buSzPct val="100000"/>
              <a:buFont typeface="Helvetica"/>
              <a:buAutoNum type="alphaUcPeriod"/>
              <a:defRPr sz="1800"/>
            </a:pPr>
            <a:r>
              <a:rPr lang="es-ES" sz="1600" dirty="0" smtClean="0">
                <a:latin typeface="Helvetica" pitchFamily="34" charset="0"/>
              </a:rPr>
              <a:t>Él guardará comida para el invierno durante el verano para no tener hambre de nuevo</a:t>
            </a:r>
            <a:r>
              <a:rPr lang="es-ES" sz="1600" dirty="0" smtClean="0">
                <a:latin typeface="Helvetica" panose="020B0604020202020204" pitchFamily="34" charset="0"/>
                <a:cs typeface="Helvetica" panose="020B0604020202020204" pitchFamily="34" charset="0"/>
                <a:sym typeface="Helvetica"/>
              </a:rPr>
              <a:t>.</a:t>
            </a:r>
          </a:p>
          <a:p>
            <a:pPr marL="914400" lvl="0" indent="-287338">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914400" lvl="0" indent="-287338">
              <a:buSzPct val="100000"/>
              <a:buFont typeface="Helvetica"/>
              <a:buAutoNum type="alphaUcPeriod"/>
              <a:defRPr sz="1800"/>
            </a:pPr>
            <a:r>
              <a:rPr lang="es-ES" sz="1600" dirty="0" smtClean="0">
                <a:latin typeface="Helvetica" pitchFamily="34" charset="0"/>
              </a:rPr>
              <a:t>Él jugará menos y descansará más durante el verano. </a:t>
            </a:r>
            <a:endParaRPr lang="es-ES" sz="1600" dirty="0" smtClean="0">
              <a:latin typeface="Helvetica" panose="020B0604020202020204" pitchFamily="34" charset="0"/>
              <a:cs typeface="Helvetica" panose="020B0604020202020204" pitchFamily="34" charset="0"/>
              <a:sym typeface="Helvetica"/>
            </a:endParaRPr>
          </a:p>
          <a:p>
            <a:pPr marL="914400" lvl="0" indent="-287338">
              <a:buSzPct val="100000"/>
              <a:buFont typeface="Helvetica"/>
              <a:buAutoNum type="alphaUcPeriod"/>
              <a:defRPr sz="1800"/>
            </a:pPr>
            <a:endParaRPr lang="es-ES" sz="1600" dirty="0" smtClean="0">
              <a:latin typeface="Helvetica" panose="020B0604020202020204" pitchFamily="34" charset="0"/>
              <a:cs typeface="Helvetica" panose="020B0604020202020204" pitchFamily="34" charset="0"/>
              <a:sym typeface="Helvetica"/>
            </a:endParaRPr>
          </a:p>
          <a:p>
            <a:pPr marL="914400" lvl="0" indent="-287338">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El saltamontes comerá menos comida para no necesitar tanta y poder sobrevivir durante el invierno. </a:t>
            </a:r>
            <a:endParaRPr lang="es-ES" sz="1600" dirty="0">
              <a:latin typeface="Helvetica" panose="020B0604020202020204" pitchFamily="34" charset="0"/>
              <a:cs typeface="Helvetica" panose="020B0604020202020204" pitchFamily="34" charset="0"/>
              <a:sym typeface="Helvetica"/>
            </a:endParaRPr>
          </a:p>
        </p:txBody>
      </p:sp>
      <p:sp>
        <p:nvSpPr>
          <p:cNvPr id="126" name="Shape 126"/>
          <p:cNvSpPr/>
          <p:nvPr/>
        </p:nvSpPr>
        <p:spPr>
          <a:xfrm>
            <a:off x="381000" y="586350"/>
            <a:ext cx="6781799" cy="2390541"/>
          </a:xfrm>
          <a:prstGeom prst="rect">
            <a:avLst/>
          </a:prstGeom>
          <a:ln w="12700">
            <a:miter lim="400000"/>
          </a:ln>
          <a:extLst>
            <a:ext uri="{C572A759-6A51-4108-AA02-DFA0A04FC94B}">
              <ma14:wrappingTextBoxFlag xmlns:ma14="http://schemas.microsoft.com/office/mac/drawingml/2011/main" xmlns="" val="1"/>
            </a:ext>
          </a:extLst>
        </p:spPr>
        <p:txBody>
          <a:bodyPr wrap="square" lIns="48331" tIns="48331" rIns="48331" bIns="48331">
            <a:spAutoFit/>
          </a:bodyPr>
          <a:lstStyle/>
          <a:p>
            <a:pPr marL="287338" lvl="0" indent="-53975">
              <a:defRPr sz="1800"/>
            </a:pPr>
            <a:r>
              <a:rPr lang="es-ES" sz="1600" b="1" dirty="0" smtClean="0">
                <a:latin typeface="Helvetica" panose="020B0604020202020204" pitchFamily="34" charset="0"/>
                <a:cs typeface="Helvetica" panose="020B0604020202020204" pitchFamily="34" charset="0"/>
                <a:sym typeface="Helvetica"/>
              </a:rPr>
              <a:t>5. ¿Cuál de los siguientes podría ser otro título para este texto? </a:t>
            </a:r>
            <a:endParaRPr lang="es-ES" sz="1600" i="1" dirty="0" smtClean="0">
              <a:latin typeface="Helvetica" panose="020B0604020202020204" pitchFamily="34" charset="0"/>
              <a:cs typeface="Helvetica" panose="020B0604020202020204" pitchFamily="34" charset="0"/>
              <a:sym typeface="Helvetica"/>
            </a:endParaRPr>
          </a:p>
          <a:p>
            <a:pPr marL="342868" lvl="0" indent="-342868">
              <a:buSzPct val="100000"/>
              <a:buFont typeface="Helvetica"/>
              <a:buAutoNum type="arabicPeriod"/>
              <a:defRPr sz="1800"/>
            </a:pPr>
            <a:endParaRPr lang="es-ES" sz="1600" dirty="0" smtClean="0">
              <a:latin typeface="Helvetica" panose="020B0604020202020204" pitchFamily="34" charset="0"/>
              <a:cs typeface="Helvetica" panose="020B0604020202020204" pitchFamily="34" charset="0"/>
              <a:sym typeface="Helvetica"/>
            </a:endParaRPr>
          </a:p>
          <a:p>
            <a:pPr marL="864943" lvl="0" indent="-288731">
              <a:buSzPct val="100000"/>
              <a:buFont typeface="Helvetica"/>
              <a:buAutoNum type="alphaUcPeriod"/>
              <a:defRPr sz="1800"/>
            </a:pPr>
            <a:r>
              <a:rPr lang="es-ES" sz="1600" dirty="0" smtClean="0">
                <a:latin typeface="Helvetica" panose="020B0604020202020204" pitchFamily="34" charset="0"/>
                <a:cs typeface="Helvetica" panose="020B0604020202020204" pitchFamily="34" charset="0"/>
                <a:sym typeface="Helvetica"/>
              </a:rPr>
              <a:t>El saltamontes que jugaba.  </a:t>
            </a:r>
          </a:p>
          <a:p>
            <a:pPr lvl="0">
              <a:defRPr sz="1800"/>
            </a:pPr>
            <a:endParaRPr lang="es-ES" sz="1600" dirty="0" smtClean="0">
              <a:latin typeface="Helvetica" panose="020B0604020202020204" pitchFamily="34" charset="0"/>
              <a:cs typeface="Helvetica" panose="020B0604020202020204" pitchFamily="34" charset="0"/>
              <a:sym typeface="Helvetica"/>
            </a:endParaRPr>
          </a:p>
          <a:p>
            <a:pPr marL="864943" lvl="0" indent="-288731">
              <a:buSzPct val="100000"/>
              <a:buFont typeface="Helvetica"/>
              <a:buAutoNum type="alphaUcPeriod" startAt="2"/>
              <a:defRPr sz="1800"/>
            </a:pPr>
            <a:r>
              <a:rPr lang="es-ES" sz="1600" dirty="0" smtClean="0">
                <a:latin typeface="Helvetica" panose="020B0604020202020204" pitchFamily="34" charset="0"/>
                <a:cs typeface="Helvetica" panose="020B0604020202020204" pitchFamily="34" charset="0"/>
                <a:sym typeface="Helvetica"/>
              </a:rPr>
              <a:t>Cómo trabajan las hormigas.</a:t>
            </a:r>
          </a:p>
          <a:p>
            <a:pPr lvl="0">
              <a:defRPr sz="1800"/>
            </a:pPr>
            <a:endParaRPr lang="es-ES" sz="1600" dirty="0" smtClean="0">
              <a:latin typeface="Helvetica" panose="020B0604020202020204" pitchFamily="34" charset="0"/>
              <a:cs typeface="Helvetica" panose="020B0604020202020204" pitchFamily="34" charset="0"/>
              <a:sym typeface="Helvetica"/>
            </a:endParaRPr>
          </a:p>
          <a:p>
            <a:pPr marL="864943" lvl="0" indent="-288731">
              <a:buSzPct val="100000"/>
              <a:buFont typeface="Helvetica"/>
              <a:buAutoNum type="alphaUcPeriod" startAt="3"/>
              <a:defRPr sz="1800"/>
            </a:pPr>
            <a:r>
              <a:rPr lang="es-ES" sz="1600" dirty="0" smtClean="0">
                <a:latin typeface="Helvetica" panose="020B0604020202020204" pitchFamily="34" charset="0"/>
                <a:cs typeface="Helvetica" panose="020B0604020202020204" pitchFamily="34" charset="0"/>
                <a:sym typeface="Helvetica"/>
              </a:rPr>
              <a:t>El saltamontes que aprendió.</a:t>
            </a:r>
          </a:p>
          <a:p>
            <a:pPr marL="864943" lvl="0" indent="-288731">
              <a:buSzPct val="100000"/>
              <a:buFont typeface="Helvetica"/>
              <a:buAutoNum type="alphaUcPeriod" startAt="3"/>
              <a:defRPr sz="1800"/>
            </a:pPr>
            <a:endParaRPr lang="es-ES" sz="1600" dirty="0" smtClean="0">
              <a:latin typeface="Helvetica" panose="020B0604020202020204" pitchFamily="34" charset="0"/>
              <a:cs typeface="Helvetica" panose="020B0604020202020204" pitchFamily="34" charset="0"/>
              <a:sym typeface="Helvetica"/>
            </a:endParaRPr>
          </a:p>
          <a:p>
            <a:pPr marL="864943" lvl="0" indent="-288731">
              <a:buSzPct val="100000"/>
              <a:buFont typeface="Helvetica"/>
              <a:buAutoNum type="alphaUcPeriod" startAt="4"/>
              <a:defRPr sz="1800"/>
            </a:pPr>
            <a:r>
              <a:rPr lang="es-ES" sz="1600" dirty="0" smtClean="0">
                <a:latin typeface="Helvetica" panose="020B0604020202020204" pitchFamily="34" charset="0"/>
                <a:cs typeface="Helvetica" panose="020B0604020202020204" pitchFamily="34" charset="0"/>
                <a:sym typeface="Helvetica"/>
              </a:rPr>
              <a:t>Las hormigas no son juguetonas. </a:t>
            </a:r>
            <a:endParaRPr lang="es-ES" sz="1600" dirty="0">
              <a:latin typeface="Helvetica" panose="020B0604020202020204" pitchFamily="34" charset="0"/>
              <a:cs typeface="Helvetica" panose="020B0604020202020204" pitchFamily="34" charset="0"/>
              <a:sym typeface="Helvetica"/>
            </a:endParaRPr>
          </a:p>
        </p:txBody>
      </p:sp>
      <p:grpSp>
        <p:nvGrpSpPr>
          <p:cNvPr id="2" name="Group 1"/>
          <p:cNvGrpSpPr/>
          <p:nvPr/>
        </p:nvGrpSpPr>
        <p:grpSpPr>
          <a:xfrm>
            <a:off x="619274" y="1139105"/>
            <a:ext cx="247362" cy="1691042"/>
            <a:chOff x="533400" y="1480856"/>
            <a:chExt cx="247362" cy="1691042"/>
          </a:xfrm>
        </p:grpSpPr>
        <p:sp>
          <p:nvSpPr>
            <p:cNvPr id="127" name="Shape 127"/>
            <p:cNvSpPr/>
            <p:nvPr/>
          </p:nvSpPr>
          <p:spPr>
            <a:xfrm>
              <a:off x="533400" y="245061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28" name="Shape 128"/>
            <p:cNvSpPr/>
            <p:nvPr/>
          </p:nvSpPr>
          <p:spPr>
            <a:xfrm>
              <a:off x="552009" y="1944369"/>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29" name="Shape 129"/>
            <p:cNvSpPr/>
            <p:nvPr/>
          </p:nvSpPr>
          <p:spPr>
            <a:xfrm>
              <a:off x="552010" y="294329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30" name="Shape 130"/>
            <p:cNvSpPr/>
            <p:nvPr/>
          </p:nvSpPr>
          <p:spPr>
            <a:xfrm>
              <a:off x="552159" y="148085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aphicFrame>
        <p:nvGraphicFramePr>
          <p:cNvPr id="131" name="Table 131"/>
          <p:cNvGraphicFramePr/>
          <p:nvPr>
            <p:extLst>
              <p:ext uri="{D42A27DB-BD31-4B8C-83A1-F6EECF244321}">
                <p14:modId xmlns:p14="http://schemas.microsoft.com/office/powerpoint/2010/main" val="231721937"/>
              </p:ext>
            </p:extLst>
          </p:nvPr>
        </p:nvGraphicFramePr>
        <p:xfrm>
          <a:off x="5257801" y="3457722"/>
          <a:ext cx="1371600" cy="564043"/>
        </p:xfrm>
        <a:graphic>
          <a:graphicData uri="http://schemas.openxmlformats.org/drawingml/2006/table">
            <a:tbl>
              <a:tblPr firstRow="1"/>
              <a:tblGrid>
                <a:gridCol w="1371600"/>
              </a:tblGrid>
              <a:tr h="143419">
                <a:tc>
                  <a:txBody>
                    <a:bodyPr/>
                    <a:lstStyle/>
                    <a:p>
                      <a:pPr lvl="0" algn="ctr">
                        <a:lnSpc>
                          <a:spcPct val="115000"/>
                        </a:lnSpc>
                        <a:defRPr sz="1800" b="0" i="0"/>
                      </a:pPr>
                      <a:r>
                        <a:rPr lang="en-US" sz="800" b="1" i="1" dirty="0" err="1" smtClean="0"/>
                        <a:t>Hacia</a:t>
                      </a:r>
                      <a:r>
                        <a:rPr lang="en-US" sz="800" b="1" i="1" dirty="0" smtClean="0"/>
                        <a:t> RL.2.3   </a:t>
                      </a:r>
                      <a:r>
                        <a:rPr sz="800" b="1" i="1" dirty="0" smtClean="0"/>
                        <a:t>DOK </a:t>
                      </a:r>
                      <a:r>
                        <a:rPr sz="800" b="1" i="1" dirty="0"/>
                        <a:t>2 </a:t>
                      </a:r>
                      <a:r>
                        <a:rPr lang="en-US" sz="800" b="1" i="1" dirty="0" smtClean="0"/>
                        <a:t>–</a:t>
                      </a:r>
                      <a:r>
                        <a:rPr sz="800" b="1" i="1" dirty="0" smtClean="0"/>
                        <a:t> Cl</a:t>
                      </a:r>
                      <a:r>
                        <a:rPr lang="en-US" sz="800" b="1" i="1" dirty="0" smtClean="0"/>
                        <a:t> </a:t>
                      </a:r>
                      <a:endParaRPr sz="800" b="1" i="1" dirty="0"/>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417484">
                <a:tc>
                  <a:txBody>
                    <a:bodyPr/>
                    <a:lstStyle/>
                    <a:p>
                      <a:pPr lvl="0" algn="l">
                        <a:lnSpc>
                          <a:spcPct val="115000"/>
                        </a:lnSpc>
                        <a:defRPr sz="1800" b="0" i="0"/>
                      </a:pPr>
                      <a:r>
                        <a:rPr lang="es-MX" sz="800" b="0" dirty="0" smtClean="0"/>
                        <a:t> Localiza información en un texto que describe la respuesta del personaje.</a:t>
                      </a:r>
                      <a:endParaRPr sz="800" b="0" dirty="0"/>
                    </a:p>
                  </a:txBody>
                  <a:tcPr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graphicFrame>
        <p:nvGraphicFramePr>
          <p:cNvPr id="132" name="Table 132"/>
          <p:cNvGraphicFramePr/>
          <p:nvPr>
            <p:extLst>
              <p:ext uri="{D42A27DB-BD31-4B8C-83A1-F6EECF244321}">
                <p14:modId xmlns:p14="http://schemas.microsoft.com/office/powerpoint/2010/main" val="3815461541"/>
              </p:ext>
            </p:extLst>
          </p:nvPr>
        </p:nvGraphicFramePr>
        <p:xfrm>
          <a:off x="4419602" y="8249535"/>
          <a:ext cx="2286000" cy="768744"/>
        </p:xfrm>
        <a:graphic>
          <a:graphicData uri="http://schemas.openxmlformats.org/drawingml/2006/table">
            <a:tbl>
              <a:tblPr firstRow="1"/>
              <a:tblGrid>
                <a:gridCol w="2286000"/>
              </a:tblGrid>
              <a:tr h="139722">
                <a:tc>
                  <a:txBody>
                    <a:bodyPr/>
                    <a:lstStyle/>
                    <a:p>
                      <a:pPr marL="0" marR="0" lvl="0" indent="0" algn="ctr" defTabSz="966612" rtl="0" eaLnBrk="1" fontAlgn="auto" latinLnBrk="0" hangingPunct="1">
                        <a:lnSpc>
                          <a:spcPct val="115000"/>
                        </a:lnSpc>
                        <a:spcBef>
                          <a:spcPts val="0"/>
                        </a:spcBef>
                        <a:spcAft>
                          <a:spcPts val="0"/>
                        </a:spcAft>
                        <a:buClrTx/>
                        <a:buSzTx/>
                        <a:buFontTx/>
                        <a:buNone/>
                        <a:tabLst/>
                        <a:defRPr sz="1800" b="0" i="0"/>
                      </a:pPr>
                      <a:r>
                        <a:rPr lang="en-US" sz="800" b="1" i="1" dirty="0" err="1" smtClean="0"/>
                        <a:t>Hacia</a:t>
                      </a:r>
                      <a:r>
                        <a:rPr lang="en-US" sz="800" b="1" i="1" dirty="0" smtClean="0"/>
                        <a:t> </a:t>
                      </a:r>
                      <a:r>
                        <a:rPr kumimoji="0" lang="es-MX" sz="800" b="1" i="1" u="none" strike="noStrike" kern="1200" cap="none" spc="0" normalizeH="0" baseline="0" noProof="0" dirty="0" smtClean="0">
                          <a:ln>
                            <a:noFill/>
                          </a:ln>
                          <a:solidFill>
                            <a:prstClr val="black"/>
                          </a:solidFill>
                          <a:effectLst/>
                          <a:uLnTx/>
                          <a:uFillTx/>
                          <a:latin typeface="+mn-lt"/>
                          <a:ea typeface="+mn-ea"/>
                          <a:cs typeface="+mn-cs"/>
                        </a:rPr>
                        <a:t>RL.2.3      </a:t>
                      </a:r>
                      <a:r>
                        <a:rPr sz="800" b="1" i="1" dirty="0" smtClean="0"/>
                        <a:t>DOK </a:t>
                      </a:r>
                      <a:r>
                        <a:rPr sz="800" b="1" i="1" dirty="0"/>
                        <a:t>3 </a:t>
                      </a:r>
                      <a:r>
                        <a:rPr lang="es-MX" sz="800" b="0" dirty="0" smtClean="0">
                          <a:solidFill>
                            <a:schemeClr val="tx1"/>
                          </a:solidFill>
                          <a:latin typeface="+mn-lt"/>
                        </a:rPr>
                        <a:t>– </a:t>
                      </a:r>
                      <a:r>
                        <a:rPr sz="800" b="1" i="1" dirty="0" err="1" smtClean="0"/>
                        <a:t>Cv</a:t>
                      </a:r>
                      <a:endParaRPr sz="800" b="1" i="1" dirty="0"/>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628536">
                <a:tc>
                  <a:txBody>
                    <a:bodyPr/>
                    <a:lstStyle/>
                    <a:p>
                      <a:pPr lvl="0" algn="l">
                        <a:lnSpc>
                          <a:spcPct val="115000"/>
                        </a:lnSpc>
                        <a:defRPr sz="1800" b="0" i="0"/>
                      </a:pPr>
                      <a:r>
                        <a:rPr lang="es-MX" sz="800" b="0" dirty="0" smtClean="0"/>
                        <a:t>Infiere cómo un personaje puede responder a un acontecimiento o a un desafío basado en el conocimiento previo de la conducta o acciones del personaje.</a:t>
                      </a:r>
                      <a:endParaRPr sz="800" b="0" dirty="0"/>
                    </a:p>
                  </a:txBody>
                  <a:tcPr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grpSp>
        <p:nvGrpSpPr>
          <p:cNvPr id="18" name="Group 17"/>
          <p:cNvGrpSpPr/>
          <p:nvPr/>
        </p:nvGrpSpPr>
        <p:grpSpPr>
          <a:xfrm>
            <a:off x="619274" y="5413093"/>
            <a:ext cx="247213" cy="2204021"/>
            <a:chOff x="523722" y="1503711"/>
            <a:chExt cx="247213" cy="2204021"/>
          </a:xfrm>
        </p:grpSpPr>
        <p:sp>
          <p:nvSpPr>
            <p:cNvPr id="19" name="Shape 127"/>
            <p:cNvSpPr/>
            <p:nvPr/>
          </p:nvSpPr>
          <p:spPr>
            <a:xfrm>
              <a:off x="523723" y="296911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0" name="Shape 128"/>
            <p:cNvSpPr/>
            <p:nvPr/>
          </p:nvSpPr>
          <p:spPr>
            <a:xfrm>
              <a:off x="523722" y="2230502"/>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1" name="Shape 129"/>
            <p:cNvSpPr/>
            <p:nvPr/>
          </p:nvSpPr>
          <p:spPr>
            <a:xfrm>
              <a:off x="523722" y="347913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2" name="Shape 130"/>
            <p:cNvSpPr/>
            <p:nvPr/>
          </p:nvSpPr>
          <p:spPr>
            <a:xfrm>
              <a:off x="542332" y="150371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1007319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sldNum" sz="quarter" idx="4294967295"/>
          </p:nvPr>
        </p:nvSpPr>
        <p:spPr>
          <a:xfrm>
            <a:off x="6172200" y="9063256"/>
            <a:ext cx="792481" cy="283141"/>
          </a:xfrm>
          <a:prstGeom prst="rect">
            <a:avLst/>
          </a:prstGeom>
          <a:extLst>
            <a:ext uri="{C572A759-6A51-4108-AA02-DFA0A04FC94B}">
              <ma14:wrappingTextBoxFlag xmlns:ma14="http://schemas.microsoft.com/office/mac/drawingml/2011/main" xmlns="" val="1"/>
            </a:ext>
          </a:extLst>
        </p:spPr>
        <p:txBody>
          <a:bodyPr vert="horz" lIns="0" tIns="0" rIns="0" bIns="0" rtlCol="0" anchor="ctr">
            <a:normAutofit/>
          </a:bodyPr>
          <a:lstStyle/>
          <a:p>
            <a:pPr lvl="0">
              <a:defRPr sz="1800">
                <a:solidFill>
                  <a:srgbClr val="000000"/>
                </a:solidFill>
              </a:defRPr>
            </a:pPr>
            <a:fld id="{86CB4B4D-7CA3-9044-876B-883B54F8677D}" type="slidenum">
              <a:rPr sz="1200">
                <a:solidFill>
                  <a:srgbClr val="888888"/>
                </a:solidFill>
              </a:rPr>
              <a:t>21</a:t>
            </a:fld>
            <a:endParaRPr sz="1200" dirty="0">
              <a:solidFill>
                <a:srgbClr val="888888"/>
              </a:solidFill>
            </a:endParaRPr>
          </a:p>
        </p:txBody>
      </p:sp>
      <p:graphicFrame>
        <p:nvGraphicFramePr>
          <p:cNvPr id="135" name="Table 135"/>
          <p:cNvGraphicFramePr/>
          <p:nvPr>
            <p:extLst>
              <p:ext uri="{D42A27DB-BD31-4B8C-83A1-F6EECF244321}">
                <p14:modId xmlns:p14="http://schemas.microsoft.com/office/powerpoint/2010/main" val="81000599"/>
              </p:ext>
            </p:extLst>
          </p:nvPr>
        </p:nvGraphicFramePr>
        <p:xfrm>
          <a:off x="304801" y="303904"/>
          <a:ext cx="6629401" cy="3702124"/>
        </p:xfrm>
        <a:graphic>
          <a:graphicData uri="http://schemas.openxmlformats.org/drawingml/2006/table">
            <a:tbl>
              <a:tblPr/>
              <a:tblGrid>
                <a:gridCol w="6629401"/>
              </a:tblGrid>
              <a:tr h="991496">
                <a:tc>
                  <a:txBody>
                    <a:bodyPr/>
                    <a:lstStyle/>
                    <a:p>
                      <a:pPr marL="342900" lvl="0" indent="-342900" algn="l">
                        <a:lnSpc>
                          <a:spcPct val="115000"/>
                        </a:lnSpc>
                        <a:defRPr sz="1800" b="0" i="0"/>
                      </a:pPr>
                      <a:r>
                        <a:rPr lang="es-ES" sz="1700" b="1" dirty="0" smtClean="0">
                          <a:latin typeface="Helvetica" panose="020B0604020202020204" pitchFamily="34" charset="0"/>
                          <a:cs typeface="Helvetica" panose="020B0604020202020204" pitchFamily="34" charset="0"/>
                        </a:rPr>
                        <a:t>7.  </a:t>
                      </a:r>
                      <a:r>
                        <a:rPr lang="es-ES" sz="1600" b="1" dirty="0" smtClean="0">
                          <a:latin typeface="Helvetica" panose="020B0604020202020204" pitchFamily="34" charset="0"/>
                          <a:cs typeface="Helvetica" panose="020B0604020202020204" pitchFamily="34" charset="0"/>
                        </a:rPr>
                        <a:t>¿Cuál es el mensaje central de  </a:t>
                      </a:r>
                      <a:r>
                        <a:rPr lang="es-ES" sz="1600" b="1" i="1" u="sng" dirty="0" smtClean="0">
                          <a:latin typeface="Helvetica" panose="020B0604020202020204" pitchFamily="34" charset="0"/>
                          <a:cs typeface="Helvetica" panose="020B0604020202020204" pitchFamily="34" charset="0"/>
                        </a:rPr>
                        <a:t>La hormiga y el saltamontes</a:t>
                      </a:r>
                      <a:r>
                        <a:rPr lang="es-ES" sz="1600" b="1" dirty="0" smtClean="0">
                          <a:latin typeface="Helvetica" panose="020B0604020202020204" pitchFamily="34" charset="0"/>
                          <a:cs typeface="Helvetica" panose="020B0604020202020204" pitchFamily="34" charset="0"/>
                        </a:rPr>
                        <a:t>?</a:t>
                      </a:r>
                    </a:p>
                    <a:p>
                      <a:pPr lvl="0" algn="l">
                        <a:lnSpc>
                          <a:spcPct val="115000"/>
                        </a:lnSpc>
                        <a:defRPr sz="1800" b="0" i="0"/>
                      </a:pPr>
                      <a:r>
                        <a:rPr lang="es-ES" sz="1600" b="1" dirty="0" smtClean="0">
                          <a:latin typeface="Helvetica" panose="020B0604020202020204" pitchFamily="34" charset="0"/>
                          <a:cs typeface="Helvetica" panose="020B0604020202020204" pitchFamily="34" charset="0"/>
                        </a:rPr>
                        <a:t>     ¿Qué detalles del texto apoyan tu respuesta?</a:t>
                      </a:r>
                    </a:p>
                    <a:p>
                      <a:pPr lvl="0" algn="l">
                        <a:lnSpc>
                          <a:spcPct val="115000"/>
                        </a:lnSpc>
                        <a:defRPr sz="1800" b="0" i="0"/>
                      </a:pPr>
                      <a:r>
                        <a:rPr sz="1700" b="1" dirty="0" smtClean="0">
                          <a:latin typeface="Helvetica" panose="020B0604020202020204" pitchFamily="34" charset="0"/>
                          <a:cs typeface="Helvetica" panose="020B0604020202020204" pitchFamily="34" charset="0"/>
                        </a:rPr>
                        <a:t>                                                           </a:t>
                      </a:r>
                      <a:endParaRPr sz="1100" b="0" dirty="0">
                        <a:latin typeface="Helvetica" panose="020B0604020202020204" pitchFamily="34" charset="0"/>
                        <a:cs typeface="Helvetica" panose="020B0604020202020204" pitchFamily="34" charset="0"/>
                      </a:endParaRPr>
                    </a:p>
                  </a:txBody>
                  <a:tcPr marL="48768" marR="48768" marT="48085" marB="48085"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368696">
                <a:tc>
                  <a:txBody>
                    <a:bodyPr/>
                    <a:lstStyle/>
                    <a:p>
                      <a:pPr lvl="0" algn="l">
                        <a:defRPr sz="1800" b="0" i="0"/>
                      </a:pPr>
                      <a:r>
                        <a:rPr sz="1800" dirty="0">
                          <a:latin typeface="Helvetica" panose="020B0604020202020204" pitchFamily="34" charset="0"/>
                          <a:cs typeface="Helvetica" panose="020B0604020202020204" pitchFamily="34" charset="0"/>
                        </a:rPr>
                        <a:t> </a:t>
                      </a: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000000"/>
                      </a:solidFill>
                      <a:round/>
                    </a:lnB>
                  </a:tcPr>
                </a:tc>
              </a:tr>
              <a:tr h="390023">
                <a:tc>
                  <a:txBody>
                    <a:bodyPr/>
                    <a:lstStyle/>
                    <a:p>
                      <a:pPr lvl="0" algn="l">
                        <a:defRPr sz="1800" b="0" i="0"/>
                      </a:pPr>
                      <a:endParaRPr sz="1800"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90023">
                <a:tc>
                  <a:txBody>
                    <a:bodyPr/>
                    <a:lstStyle/>
                    <a:p>
                      <a:pPr lvl="0" algn="l">
                        <a:defRPr sz="1800" b="0" i="0"/>
                      </a:pPr>
                      <a:endParaRPr sz="1800"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90023">
                <a:tc>
                  <a:txBody>
                    <a:bodyPr/>
                    <a:lstStyle/>
                    <a:p>
                      <a:pPr lvl="0" algn="l">
                        <a:defRPr sz="1800" b="0" i="0"/>
                      </a:pPr>
                      <a:endParaRPr sz="1800"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90023">
                <a:tc>
                  <a:txBody>
                    <a:bodyPr/>
                    <a:lstStyle/>
                    <a:p>
                      <a:pPr lvl="0" algn="l">
                        <a:defRPr sz="1800" b="0" i="0"/>
                      </a:pPr>
                      <a:endParaRPr sz="1800"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90023">
                <a:tc>
                  <a:txBody>
                    <a:bodyPr/>
                    <a:lstStyle/>
                    <a:p>
                      <a:pPr lvl="0" algn="l">
                        <a:defRPr sz="1800" b="0" i="0"/>
                      </a:pPr>
                      <a:endParaRPr sz="1800"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90023">
                <a:tc>
                  <a:txBody>
                    <a:bodyPr/>
                    <a:lstStyle/>
                    <a:p>
                      <a:pPr lvl="0" algn="l">
                        <a:defRPr sz="1800" b="0" i="0"/>
                      </a:pPr>
                      <a:endParaRPr sz="1800"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136" name="Table 136"/>
          <p:cNvGraphicFramePr/>
          <p:nvPr>
            <p:extLst>
              <p:ext uri="{D42A27DB-BD31-4B8C-83A1-F6EECF244321}">
                <p14:modId xmlns:p14="http://schemas.microsoft.com/office/powerpoint/2010/main" val="3218354831"/>
              </p:ext>
            </p:extLst>
          </p:nvPr>
        </p:nvGraphicFramePr>
        <p:xfrm>
          <a:off x="325121" y="4727216"/>
          <a:ext cx="6629401" cy="3618370"/>
        </p:xfrm>
        <a:graphic>
          <a:graphicData uri="http://schemas.openxmlformats.org/drawingml/2006/table">
            <a:tbl>
              <a:tblPr/>
              <a:tblGrid>
                <a:gridCol w="6629401"/>
              </a:tblGrid>
              <a:tr h="911584">
                <a:tc>
                  <a:txBody>
                    <a:bodyPr/>
                    <a:lstStyle/>
                    <a:p>
                      <a:pPr marL="227013" lvl="0" indent="-227013" algn="l">
                        <a:defRPr sz="1800" b="0" i="0"/>
                      </a:pPr>
                      <a:r>
                        <a:rPr lang="es-ES" sz="1600" b="1" dirty="0" smtClean="0">
                          <a:latin typeface="Helvetica" panose="020B0604020202020204" pitchFamily="34" charset="0"/>
                          <a:cs typeface="Helvetica" panose="020B0604020202020204" pitchFamily="34" charset="0"/>
                        </a:rPr>
                        <a:t>8. ¿Qué debió haber hecho el saltamontes durante el verano?   </a:t>
                      </a:r>
                    </a:p>
                    <a:p>
                      <a:pPr marL="227013" lvl="0" indent="-227013" algn="l">
                        <a:defRPr sz="1800" b="0" i="0"/>
                      </a:pPr>
                      <a:r>
                        <a:rPr lang="es-ES" sz="1600" b="1" dirty="0" smtClean="0">
                          <a:latin typeface="Helvetica" panose="020B0604020202020204" pitchFamily="34" charset="0"/>
                          <a:cs typeface="Helvetica" panose="020B0604020202020204" pitchFamily="34" charset="0"/>
                        </a:rPr>
                        <a:t>    Usa detalles del texto para apoyar tu respuesta. </a:t>
                      </a:r>
                    </a:p>
                  </a:txBody>
                  <a:tcPr marL="48768" marR="48768" marT="48085" marB="48085" horzOverflow="overflow">
                    <a:lnL w="12700">
                      <a:miter lim="400000"/>
                    </a:lnL>
                    <a:lnR w="12700">
                      <a:miter lim="400000"/>
                    </a:lnR>
                    <a:lnT w="12700">
                      <a:miter lim="400000"/>
                    </a:lnT>
                    <a:lnB w="12700" cap="flat" cmpd="sng" algn="ctr">
                      <a:solidFill>
                        <a:schemeClr val="tx1"/>
                      </a:solidFill>
                      <a:prstDash val="solid"/>
                      <a:round/>
                      <a:headEnd type="none" w="med" len="med"/>
                      <a:tailEnd type="none" w="med" len="med"/>
                    </a:lnB>
                  </a:tcPr>
                </a:tc>
              </a:tr>
              <a:tr h="366648">
                <a:tc>
                  <a:txBody>
                    <a:bodyPr/>
                    <a:lstStyle/>
                    <a:p>
                      <a:pPr lvl="0" algn="l">
                        <a:defRPr sz="1800" b="0" i="0"/>
                      </a:pPr>
                      <a:endParaRPr sz="1500" b="1"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rgbClr val="000000"/>
                      </a:solidFill>
                      <a:round/>
                    </a:lnB>
                  </a:tcPr>
                </a:tc>
              </a:tr>
              <a:tr h="390023">
                <a:tc>
                  <a:txBody>
                    <a:bodyPr/>
                    <a:lstStyle/>
                    <a:p>
                      <a:pPr lvl="0" algn="l">
                        <a:defRPr sz="1800" b="0" i="0"/>
                      </a:pPr>
                      <a:endParaRPr sz="1500" b="1"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90023">
                <a:tc>
                  <a:txBody>
                    <a:bodyPr/>
                    <a:lstStyle/>
                    <a:p>
                      <a:pPr lvl="0" algn="l">
                        <a:defRPr sz="1800" b="0" i="0"/>
                      </a:pPr>
                      <a:endParaRPr sz="1500" b="1"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90023">
                <a:tc>
                  <a:txBody>
                    <a:bodyPr/>
                    <a:lstStyle/>
                    <a:p>
                      <a:pPr lvl="0" algn="l">
                        <a:defRPr sz="1800" b="0" i="0"/>
                      </a:pPr>
                      <a:endParaRPr sz="1500" b="1"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90023">
                <a:tc>
                  <a:txBody>
                    <a:bodyPr/>
                    <a:lstStyle/>
                    <a:p>
                      <a:pPr lvl="0" algn="l">
                        <a:defRPr sz="1800" b="0" i="0"/>
                      </a:pPr>
                      <a:endParaRPr sz="1500" b="1"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90023">
                <a:tc>
                  <a:txBody>
                    <a:bodyPr/>
                    <a:lstStyle/>
                    <a:p>
                      <a:pPr lvl="0" algn="l">
                        <a:defRPr sz="1800" b="0" i="0"/>
                      </a:pPr>
                      <a:endParaRPr sz="1500" b="1"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a:solidFill>
                        <a:srgbClr val="000000"/>
                      </a:solidFill>
                      <a:round/>
                    </a:lnB>
                  </a:tcPr>
                </a:tc>
              </a:tr>
              <a:tr h="390023">
                <a:tc>
                  <a:txBody>
                    <a:bodyPr/>
                    <a:lstStyle/>
                    <a:p>
                      <a:pPr lvl="0" algn="l">
                        <a:defRPr sz="1800" b="0" i="0"/>
                      </a:pPr>
                      <a:endParaRPr sz="1500" b="1" dirty="0">
                        <a:latin typeface="Helvetica" panose="020B0604020202020204" pitchFamily="34" charset="0"/>
                        <a:cs typeface="Helvetica" panose="020B0604020202020204" pitchFamily="34" charset="0"/>
                      </a:endParaRPr>
                    </a:p>
                  </a:txBody>
                  <a:tcPr marL="48768" marR="48768" marT="48085" marB="480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rgbClr val="000000"/>
                      </a:solidFill>
                      <a:roun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137"/>
          <p:cNvGraphicFramePr/>
          <p:nvPr>
            <p:extLst>
              <p:ext uri="{D42A27DB-BD31-4B8C-83A1-F6EECF244321}">
                <p14:modId xmlns:p14="http://schemas.microsoft.com/office/powerpoint/2010/main" val="2366900777"/>
              </p:ext>
            </p:extLst>
          </p:nvPr>
        </p:nvGraphicFramePr>
        <p:xfrm>
          <a:off x="4191000" y="4114800"/>
          <a:ext cx="2667000" cy="560832"/>
        </p:xfrm>
        <a:graphic>
          <a:graphicData uri="http://schemas.openxmlformats.org/drawingml/2006/table">
            <a:tbl>
              <a:tblPr firstRow="1"/>
              <a:tblGrid>
                <a:gridCol w="2667000"/>
              </a:tblGrid>
              <a:tr h="55817">
                <a:tc>
                  <a:txBody>
                    <a:bodyPr/>
                    <a:lstStyle/>
                    <a:p>
                      <a:pPr marL="0" marR="0" lvl="0" indent="0" algn="ctr" defTabSz="966612" rtl="0" eaLnBrk="1" fontAlgn="auto" latinLnBrk="0" hangingPunct="1">
                        <a:lnSpc>
                          <a:spcPct val="115000"/>
                        </a:lnSpc>
                        <a:spcBef>
                          <a:spcPts val="0"/>
                        </a:spcBef>
                        <a:spcAft>
                          <a:spcPts val="0"/>
                        </a:spcAft>
                        <a:buClrTx/>
                        <a:buSzTx/>
                        <a:buFontTx/>
                        <a:buNone/>
                        <a:tabLst/>
                        <a:defRPr sz="1800" b="0" i="0"/>
                      </a:pPr>
                      <a:r>
                        <a:rPr lang="en-US" sz="800" b="1" i="1" dirty="0" err="1" smtClean="0"/>
                        <a:t>Hacia</a:t>
                      </a:r>
                      <a:r>
                        <a:rPr lang="en-US" sz="800" b="1" i="1" dirty="0" smtClean="0"/>
                        <a:t>  RL.2.2      </a:t>
                      </a:r>
                      <a:r>
                        <a:rPr sz="800" b="1" i="1" dirty="0" smtClean="0"/>
                        <a:t>DOK </a:t>
                      </a:r>
                      <a:r>
                        <a:rPr sz="800" b="1" i="1" dirty="0"/>
                        <a:t>2 – </a:t>
                      </a:r>
                      <a:r>
                        <a:rPr sz="800" b="1" i="1" dirty="0" smtClean="0"/>
                        <a:t>Cl</a:t>
                      </a:r>
                      <a:endParaRPr sz="800" b="1" i="1" dirty="0"/>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316992">
                <a:tc>
                  <a:txBody>
                    <a:bodyPr/>
                    <a:lstStyle/>
                    <a:p>
                      <a:pPr lvl="0" algn="l">
                        <a:lnSpc>
                          <a:spcPct val="115000"/>
                        </a:lnSpc>
                        <a:defRPr sz="1800" b="0" i="0"/>
                      </a:pPr>
                      <a:r>
                        <a:rPr lang="es-MX" sz="800" b="0" dirty="0" smtClean="0"/>
                        <a:t>Localiza información que apoya el mensaje central, lección o moraleja de una fábula o cuento popular de diversas culturas (texto nuevo).</a:t>
                      </a:r>
                      <a:endParaRPr sz="800" b="0" dirty="0"/>
                    </a:p>
                  </a:txBody>
                  <a:tcPr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sp>
        <p:nvSpPr>
          <p:cNvPr id="10" name="Rectangle 9"/>
          <p:cNvSpPr/>
          <p:nvPr/>
        </p:nvSpPr>
        <p:spPr>
          <a:xfrm>
            <a:off x="457200" y="4114800"/>
            <a:ext cx="3657600" cy="276999"/>
          </a:xfrm>
          <a:prstGeom prst="rect">
            <a:avLst/>
          </a:prstGeom>
        </p:spPr>
        <p:txBody>
          <a:bodyPr>
            <a:spAutoFit/>
          </a:bodyPr>
          <a:lstStyle/>
          <a:p>
            <a:pPr marL="457200" lvl="0" indent="-457200">
              <a:defRPr sz="1800" b="0" i="0"/>
            </a:pPr>
            <a:r>
              <a:rPr lang="es-ES" sz="1200" dirty="0"/>
              <a:t>(Maestro solamente) Puntaje Final</a:t>
            </a:r>
            <a:r>
              <a:rPr lang="es-ES" sz="1200" dirty="0">
                <a:cs typeface="Helvetica" panose="020B0604020202020204" pitchFamily="34" charset="0"/>
              </a:rPr>
              <a:t>_____</a:t>
            </a:r>
          </a:p>
        </p:txBody>
      </p:sp>
      <p:graphicFrame>
        <p:nvGraphicFramePr>
          <p:cNvPr id="11" name="Table 138"/>
          <p:cNvGraphicFramePr/>
          <p:nvPr>
            <p:extLst>
              <p:ext uri="{D42A27DB-BD31-4B8C-83A1-F6EECF244321}">
                <p14:modId xmlns:p14="http://schemas.microsoft.com/office/powerpoint/2010/main" val="3378429895"/>
              </p:ext>
            </p:extLst>
          </p:nvPr>
        </p:nvGraphicFramePr>
        <p:xfrm>
          <a:off x="4572000" y="8382000"/>
          <a:ext cx="2133600" cy="636546"/>
        </p:xfrm>
        <a:graphic>
          <a:graphicData uri="http://schemas.openxmlformats.org/drawingml/2006/table">
            <a:tbl>
              <a:tblPr firstRow="1"/>
              <a:tblGrid>
                <a:gridCol w="2133600"/>
              </a:tblGrid>
              <a:tr h="215922">
                <a:tc>
                  <a:txBody>
                    <a:bodyPr/>
                    <a:lstStyle/>
                    <a:p>
                      <a:pPr marL="0" marR="0" lvl="0" indent="0" algn="ctr" defTabSz="966612" rtl="0" eaLnBrk="1" fontAlgn="auto" latinLnBrk="0" hangingPunct="1">
                        <a:lnSpc>
                          <a:spcPct val="115000"/>
                        </a:lnSpc>
                        <a:spcBef>
                          <a:spcPts val="0"/>
                        </a:spcBef>
                        <a:spcAft>
                          <a:spcPts val="0"/>
                        </a:spcAft>
                        <a:buClrTx/>
                        <a:buSzTx/>
                        <a:buFontTx/>
                        <a:buNone/>
                        <a:tabLst/>
                        <a:defRPr sz="1800" b="0" i="0"/>
                      </a:pPr>
                      <a:r>
                        <a:rPr lang="en-US" sz="800" b="1" i="1" dirty="0" err="1" smtClean="0"/>
                        <a:t>Hacia</a:t>
                      </a:r>
                      <a:r>
                        <a:rPr lang="en-US" sz="800" b="1" i="1" dirty="0" smtClean="0"/>
                        <a:t> RL.2.3      </a:t>
                      </a:r>
                      <a:r>
                        <a:rPr sz="800" b="1" i="1" dirty="0" smtClean="0"/>
                        <a:t>DOK </a:t>
                      </a:r>
                      <a:r>
                        <a:rPr sz="800" b="1" i="1" dirty="0"/>
                        <a:t>3 </a:t>
                      </a:r>
                      <a:r>
                        <a:rPr lang="en-US" sz="800" b="1" i="1" dirty="0" smtClean="0"/>
                        <a:t>–</a:t>
                      </a:r>
                      <a:r>
                        <a:rPr sz="800" b="1" i="1" dirty="0" smtClean="0"/>
                        <a:t> EVE</a:t>
                      </a:r>
                      <a:endParaRPr sz="800" b="1" i="1" dirty="0"/>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FBD4B4"/>
                    </a:solidFill>
                  </a:tcPr>
                </a:tc>
              </a:tr>
              <a:tr h="393678">
                <a:tc>
                  <a:txBody>
                    <a:bodyPr/>
                    <a:lstStyle/>
                    <a:p>
                      <a:pPr lvl="0" algn="l">
                        <a:lnSpc>
                          <a:spcPct val="115000"/>
                        </a:lnSpc>
                        <a:defRPr sz="1800" b="0" i="0"/>
                      </a:pPr>
                      <a:r>
                        <a:rPr lang="es-MX" sz="800" b="0" dirty="0" smtClean="0"/>
                        <a:t>Utiliza evidencia del  análisis del personaje para explicar por qué es  razonable suponer que un personaje respondió de cierto modo.</a:t>
                      </a:r>
                      <a:endParaRPr sz="800" b="0" dirty="0"/>
                    </a:p>
                  </a:txBody>
                  <a:tcPr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sp>
        <p:nvSpPr>
          <p:cNvPr id="12" name="Rectangle 11"/>
          <p:cNvSpPr/>
          <p:nvPr/>
        </p:nvSpPr>
        <p:spPr>
          <a:xfrm>
            <a:off x="422366" y="8382000"/>
            <a:ext cx="3657600" cy="276999"/>
          </a:xfrm>
          <a:prstGeom prst="rect">
            <a:avLst/>
          </a:prstGeom>
        </p:spPr>
        <p:txBody>
          <a:bodyPr>
            <a:spAutoFit/>
          </a:bodyPr>
          <a:lstStyle/>
          <a:p>
            <a:pPr marL="457200" lvl="0" indent="-457200">
              <a:defRPr sz="1800" b="0" i="0"/>
            </a:pPr>
            <a:r>
              <a:rPr lang="es-ES" sz="1200" dirty="0"/>
              <a:t>(Maestro solamente) Puntaje Final</a:t>
            </a:r>
            <a:r>
              <a:rPr lang="es-ES" sz="1200" dirty="0">
                <a:cs typeface="Helvetica" panose="020B0604020202020204" pitchFamily="34" charset="0"/>
              </a:rPr>
              <a:t>_____</a:t>
            </a:r>
          </a:p>
        </p:txBody>
      </p:sp>
    </p:spTree>
    <p:extLst>
      <p:ext uri="{BB962C8B-B14F-4D97-AF65-F5344CB8AC3E}">
        <p14:creationId xmlns:p14="http://schemas.microsoft.com/office/powerpoint/2010/main" val="1331239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sp>
        <p:nvSpPr>
          <p:cNvPr id="5" name="Rectangle 1"/>
          <p:cNvSpPr>
            <a:spLocks noChangeArrowheads="1"/>
          </p:cNvSpPr>
          <p:nvPr/>
        </p:nvSpPr>
        <p:spPr bwMode="auto">
          <a:xfrm>
            <a:off x="249024" y="1687372"/>
            <a:ext cx="6719667" cy="7468855"/>
          </a:xfrm>
          <a:prstGeom prst="rect">
            <a:avLst/>
          </a:prstGeom>
          <a:noFill/>
          <a:ln w="9525">
            <a:noFill/>
            <a:miter lim="800000"/>
            <a:headEnd/>
            <a:tailEnd/>
          </a:ln>
          <a:effectLst/>
        </p:spPr>
        <p:txBody>
          <a:bodyPr vert="horz" wrap="square" lIns="96661" tIns="48331" rIns="96661" bIns="48331" numCol="1" anchor="ctr" anchorCtr="0" compatLnSpc="1">
            <a:prstTxWarp prst="textNoShape">
              <a:avLst/>
            </a:prstTxWarp>
            <a:spAutoFit/>
          </a:bodyPr>
          <a:lstStyle/>
          <a:p>
            <a:r>
              <a:rPr lang="es-ES" sz="1500" b="1" dirty="0" smtClean="0"/>
              <a:t>1</a:t>
            </a:r>
          </a:p>
          <a:p>
            <a:r>
              <a:rPr lang="es-ES" sz="1500" dirty="0" smtClean="0"/>
              <a:t>Benjamín Franklin nació en 1706 en Boston, Massachusetts. ¡Tuvo 16 hermanos y hermanas! La madre estaba en casa y el padre fabricaba velas. A Benjamín le encantaba leer y escribir más que a sus hermanos o hermanas.  </a:t>
            </a:r>
          </a:p>
          <a:p>
            <a:endParaRPr lang="es-ES" sz="1500" dirty="0" smtClean="0"/>
          </a:p>
          <a:p>
            <a:r>
              <a:rPr lang="es-ES" sz="1500" b="1" dirty="0" smtClean="0"/>
              <a:t>2</a:t>
            </a:r>
          </a:p>
          <a:p>
            <a:r>
              <a:rPr lang="es-ES" sz="1500" dirty="0" smtClean="0"/>
              <a:t>Su padre no tenía dinero para enviar a 17 niños a la escuela. Sin embargo, él sí envió a Benjamín a la escuela. Benjamín tenía diez años. A Benjamín le fue bien en la escuela. A él le gustaba leer y escribir. A él no le gustaba la matemática.  Benjamín fue a la escuela por dos años porque su padre se quedó sin dinero. Luego, ayudó a su padre en la tienda de velas. </a:t>
            </a:r>
          </a:p>
          <a:p>
            <a:endParaRPr lang="es-ES" sz="1500" dirty="0" smtClean="0"/>
          </a:p>
          <a:p>
            <a:r>
              <a:rPr lang="es-ES" sz="1500" b="1" dirty="0" smtClean="0"/>
              <a:t>3</a:t>
            </a:r>
          </a:p>
          <a:p>
            <a:r>
              <a:rPr lang="es-ES" sz="1500" dirty="0" smtClean="0"/>
              <a:t>Cuando Benjamín tenía 12 años, su padre quería que aprendiera un oficio. Un oficio es como un trabajo. Benjamín no quiso ser herrero, carpintero o un fabricante de ladrillos. Él sólo deseaba poder leer todo el tiempo. James era el hermano mayor de Benjamín. James tenía una imprenta. Benjamín ayudaba a James  a imprimir libros. ¡Lo mejor de todo, es que él podía leer los libros que imprimía! James ayudó a Benjamín a aprender a ser un impresor. </a:t>
            </a:r>
          </a:p>
          <a:p>
            <a:endParaRPr lang="es-ES" sz="1500" dirty="0" smtClean="0"/>
          </a:p>
          <a:p>
            <a:r>
              <a:rPr lang="es-ES" sz="1500" b="1" dirty="0" smtClean="0"/>
              <a:t>4</a:t>
            </a:r>
          </a:p>
          <a:p>
            <a:r>
              <a:rPr lang="es-ES" sz="1500" dirty="0" smtClean="0"/>
              <a:t>Cuando Benjamín tenía 16 años se fue de la casa. Quería vivir solo. Él se fue a Filadelfia, Pennsylvania y consiguió un trabajo como impresor. Benjamín trabajó duro. Él ahorró dinero y pronto tuvo su propia imprenta. </a:t>
            </a:r>
          </a:p>
          <a:p>
            <a:endParaRPr lang="es-ES" sz="1500" dirty="0" smtClean="0"/>
          </a:p>
          <a:p>
            <a:r>
              <a:rPr lang="es-ES" sz="1500" b="1" dirty="0" smtClean="0"/>
              <a:t>5</a:t>
            </a:r>
          </a:p>
          <a:p>
            <a:r>
              <a:rPr lang="es-ES" sz="1500" dirty="0" smtClean="0"/>
              <a:t>Benjamín tuvo un periódico. A la gente le gustaba leerlo. Su periódico hizo reír </a:t>
            </a:r>
            <a:r>
              <a:rPr lang="es-ES" sz="1500" dirty="0"/>
              <a:t>y </a:t>
            </a:r>
            <a:r>
              <a:rPr lang="es-ES" sz="1500" dirty="0" smtClean="0"/>
              <a:t>pensar a la gente. Luego hizo un pequeño libro llamado </a:t>
            </a:r>
            <a:r>
              <a:rPr lang="es-ES" sz="1500" i="1" dirty="0" smtClean="0"/>
              <a:t>Almanaque del pobre Richard</a:t>
            </a:r>
            <a:r>
              <a:rPr lang="es-ES" sz="1500" dirty="0" smtClean="0"/>
              <a:t>. Un almanaque le dice a los agricultores cuándo plantar los cultivos. El almanaque de Benjamín también tenía dichos sabios y divertidos. ¡Hoy día</a:t>
            </a:r>
            <a:r>
              <a:rPr lang="es-ES" sz="1500" dirty="0"/>
              <a:t>, </a:t>
            </a:r>
            <a:r>
              <a:rPr lang="es-ES" sz="1500" dirty="0" smtClean="0"/>
              <a:t>todavía la gente lee su almanaque!</a:t>
            </a:r>
          </a:p>
          <a:p>
            <a:endParaRPr lang="en-US" sz="1400" dirty="0" smtClean="0"/>
          </a:p>
        </p:txBody>
      </p:sp>
      <p:sp>
        <p:nvSpPr>
          <p:cNvPr id="8" name="Rectangle 7"/>
          <p:cNvSpPr/>
          <p:nvPr/>
        </p:nvSpPr>
        <p:spPr>
          <a:xfrm>
            <a:off x="1676400" y="1262452"/>
            <a:ext cx="4177647" cy="482327"/>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6661" tIns="48331" rIns="96661" bIns="48331">
            <a:spAutoFit/>
          </a:bodyPr>
          <a:lstStyle/>
          <a:p>
            <a:r>
              <a:rPr lang="es-ES" sz="2500" b="1" u="sng" dirty="0" smtClean="0">
                <a:solidFill>
                  <a:srgbClr val="002060"/>
                </a:solidFill>
              </a:rPr>
              <a:t>El impresor Benjamín Franklin</a:t>
            </a:r>
            <a:endParaRPr lang="es-ES" sz="2500" dirty="0"/>
          </a:p>
        </p:txBody>
      </p:sp>
      <p:sp>
        <p:nvSpPr>
          <p:cNvPr id="6" name="Rectangle 5"/>
          <p:cNvSpPr/>
          <p:nvPr/>
        </p:nvSpPr>
        <p:spPr>
          <a:xfrm>
            <a:off x="5143131" y="109593"/>
            <a:ext cx="2058137" cy="707886"/>
          </a:xfrm>
          <a:prstGeom prst="rect">
            <a:avLst/>
          </a:prstGeom>
        </p:spPr>
        <p:txBody>
          <a:bodyPr wrap="square">
            <a:spAutoFit/>
          </a:bodyPr>
          <a:lstStyle/>
          <a:p>
            <a:pPr lvl="0"/>
            <a:r>
              <a:rPr lang="es-ES" sz="800" dirty="0" smtClean="0">
                <a:solidFill>
                  <a:prstClr val="black"/>
                </a:solidFill>
              </a:rPr>
              <a:t>Equivalencia </a:t>
            </a:r>
            <a:r>
              <a:rPr lang="es-ES" sz="800" dirty="0">
                <a:solidFill>
                  <a:prstClr val="black"/>
                </a:solidFill>
              </a:rPr>
              <a:t>de </a:t>
            </a:r>
            <a:r>
              <a:rPr lang="es-ES" sz="800" dirty="0" smtClean="0">
                <a:solidFill>
                  <a:prstClr val="black"/>
                </a:solidFill>
              </a:rPr>
              <a:t>grado: 3.8</a:t>
            </a:r>
            <a:endParaRPr lang="es-ES" sz="800" dirty="0">
              <a:solidFill>
                <a:prstClr val="black"/>
              </a:solidFill>
            </a:endParaRPr>
          </a:p>
          <a:p>
            <a:pPr lvl="0"/>
            <a:r>
              <a:rPr lang="es-ES" sz="800" dirty="0">
                <a:solidFill>
                  <a:srgbClr val="333333"/>
                </a:solidFill>
              </a:rPr>
              <a:t>Escala </a:t>
            </a:r>
            <a:r>
              <a:rPr lang="es-ES" sz="800" i="1" dirty="0" err="1" smtClean="0">
                <a:solidFill>
                  <a:srgbClr val="333333"/>
                </a:solidFill>
              </a:rPr>
              <a:t>Lexile</a:t>
            </a:r>
            <a:r>
              <a:rPr lang="es-ES" sz="800" i="1" dirty="0" smtClean="0">
                <a:solidFill>
                  <a:srgbClr val="333333"/>
                </a:solidFill>
              </a:rPr>
              <a:t>: 560L</a:t>
            </a:r>
            <a:endParaRPr lang="es-ES" sz="800" dirty="0">
              <a:solidFill>
                <a:srgbClr val="333333"/>
              </a:solidFill>
            </a:endParaRPr>
          </a:p>
          <a:p>
            <a:pPr lvl="0"/>
            <a:r>
              <a:rPr lang="es-ES" sz="800" dirty="0">
                <a:solidFill>
                  <a:srgbClr val="333333"/>
                </a:solidFill>
              </a:rPr>
              <a:t>Promedio de  la longitud de la </a:t>
            </a:r>
            <a:r>
              <a:rPr lang="es-ES" sz="800" dirty="0" smtClean="0">
                <a:solidFill>
                  <a:srgbClr val="333333"/>
                </a:solidFill>
              </a:rPr>
              <a:t>oración 8.86</a:t>
            </a:r>
            <a:endParaRPr lang="es-ES" sz="800" dirty="0">
              <a:solidFill>
                <a:srgbClr val="333333"/>
              </a:solidFill>
            </a:endParaRPr>
          </a:p>
          <a:p>
            <a:pPr lvl="0"/>
            <a:r>
              <a:rPr lang="es-ES" sz="800" dirty="0">
                <a:solidFill>
                  <a:srgbClr val="333333"/>
                </a:solidFill>
              </a:rPr>
              <a:t>Promedio de la frecuencia de </a:t>
            </a:r>
            <a:r>
              <a:rPr lang="es-ES" sz="800" dirty="0" smtClean="0">
                <a:solidFill>
                  <a:srgbClr val="333333"/>
                </a:solidFill>
              </a:rPr>
              <a:t>palabras 3.59</a:t>
            </a:r>
            <a:endParaRPr lang="es-ES" sz="800" dirty="0">
              <a:solidFill>
                <a:srgbClr val="333333"/>
              </a:solidFill>
            </a:endParaRPr>
          </a:p>
          <a:p>
            <a:pPr lvl="0"/>
            <a:r>
              <a:rPr lang="es-ES" sz="800" dirty="0">
                <a:solidFill>
                  <a:srgbClr val="333333"/>
                </a:solidFill>
              </a:rPr>
              <a:t>Número de palabras </a:t>
            </a:r>
            <a:r>
              <a:rPr lang="es-ES" sz="800" dirty="0" smtClean="0">
                <a:solidFill>
                  <a:srgbClr val="333333"/>
                </a:solidFill>
              </a:rPr>
              <a:t>257</a:t>
            </a:r>
            <a:endParaRPr lang="es-ES" sz="800" b="1" dirty="0"/>
          </a:p>
        </p:txBody>
      </p:sp>
    </p:spTree>
    <p:extLst>
      <p:ext uri="{BB962C8B-B14F-4D97-AF65-F5344CB8AC3E}">
        <p14:creationId xmlns:p14="http://schemas.microsoft.com/office/powerpoint/2010/main" val="3106274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619780133"/>
              </p:ext>
            </p:extLst>
          </p:nvPr>
        </p:nvGraphicFramePr>
        <p:xfrm>
          <a:off x="4419601" y="3562863"/>
          <a:ext cx="1752599" cy="515425"/>
        </p:xfrm>
        <a:graphic>
          <a:graphicData uri="http://schemas.openxmlformats.org/drawingml/2006/table">
            <a:tbl>
              <a:tblPr/>
              <a:tblGrid>
                <a:gridCol w="1752599"/>
              </a:tblGrid>
              <a:tr h="186178">
                <a:tc>
                  <a:txBody>
                    <a:bodyPr/>
                    <a:lstStyle/>
                    <a:p>
                      <a:pPr marL="0" marR="0" algn="ctr">
                        <a:lnSpc>
                          <a:spcPct val="100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RI.2.1         DOK</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2 </a:t>
                      </a:r>
                      <a:r>
                        <a:rPr lang="es-MX" sz="800" b="0" dirty="0" smtClean="0">
                          <a:solidFill>
                            <a:schemeClr val="tx1"/>
                          </a:solidFill>
                          <a:latin typeface="+mn-lt"/>
                        </a:rPr>
                        <a:t>–</a:t>
                      </a:r>
                      <a:r>
                        <a:rPr lang="en-US" sz="800" b="1" i="1" baseline="0" dirty="0" smtClean="0">
                          <a:solidFill>
                            <a:srgbClr val="000000"/>
                          </a:solidFill>
                          <a:latin typeface="+mn-lt"/>
                          <a:ea typeface="Times New Roman"/>
                          <a:cs typeface="Times New Roman"/>
                        </a:rPr>
                        <a:t> Ck</a:t>
                      </a:r>
                      <a:endParaRPr lang="en-US" sz="800" b="1" i="1" dirty="0">
                        <a:latin typeface="+mn-lt"/>
                        <a:ea typeface="Calibri"/>
                        <a:cs typeface="Times New Roman"/>
                      </a:endParaRPr>
                    </a:p>
                  </a:txBody>
                  <a:tcPr marL="30459" marR="304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29247">
                <a:tc>
                  <a:txBody>
                    <a:bodyPr/>
                    <a:lstStyle/>
                    <a:p>
                      <a:pPr marL="0" marR="0" algn="l">
                        <a:lnSpc>
                          <a:spcPct val="100000"/>
                        </a:lnSpc>
                        <a:spcBef>
                          <a:spcPts val="0"/>
                        </a:spcBef>
                        <a:spcAft>
                          <a:spcPts val="0"/>
                        </a:spcAft>
                      </a:pPr>
                      <a:r>
                        <a:rPr lang="es-ES" sz="800" dirty="0" smtClean="0">
                          <a:latin typeface="+mn-lt"/>
                          <a:ea typeface="Calibri"/>
                          <a:cs typeface="Helvetica"/>
                        </a:rPr>
                        <a:t>Identifica  quién, qué,  dónde, cuándo, por qué y cómo.</a:t>
                      </a:r>
                      <a:endParaRPr lang="en-US" sz="800" dirty="0">
                        <a:latin typeface="+mn-lt"/>
                        <a:ea typeface="Calibri"/>
                        <a:cs typeface="Times New Roman"/>
                      </a:endParaRPr>
                    </a:p>
                  </a:txBody>
                  <a:tcPr marR="304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1" name="Straight Connector 10"/>
          <p:cNvCxnSpPr/>
          <p:nvPr/>
        </p:nvCxnSpPr>
        <p:spPr>
          <a:xfrm>
            <a:off x="573995" y="43434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40079" y="921081"/>
            <a:ext cx="6402822" cy="2359764"/>
          </a:xfrm>
          <a:prstGeom prst="rect">
            <a:avLst/>
          </a:prstGeom>
        </p:spPr>
        <p:txBody>
          <a:bodyPr wrap="square" lIns="96661" tIns="48331" rIns="96661" bIns="48331">
            <a:spAutoFit/>
          </a:bodyPr>
          <a:lstStyle/>
          <a:p>
            <a:pPr marL="342900" indent="-342900"/>
            <a:r>
              <a:rPr lang="es-ES" sz="1600" b="1" dirty="0" smtClean="0">
                <a:latin typeface="Helvetica" pitchFamily="34" charset="0"/>
                <a:cs typeface="Helvetica" pitchFamily="34" charset="0"/>
              </a:rPr>
              <a:t>9.  </a:t>
            </a:r>
            <a:r>
              <a:rPr lang="es-ES" sz="1600" b="1" dirty="0" smtClean="0">
                <a:latin typeface="Helvetica" panose="020B0604020202020204" pitchFamily="34" charset="0"/>
                <a:cs typeface="Helvetica" panose="020B0604020202020204" pitchFamily="34" charset="0"/>
                <a:sym typeface="Helvetica"/>
              </a:rPr>
              <a:t>¿Cuántos años tenía Benjamín cuando fue a la escuela</a:t>
            </a:r>
            <a:r>
              <a:rPr lang="es-ES" sz="1600" b="1" dirty="0" smtClean="0">
                <a:latin typeface="Helvetica" pitchFamily="34" charset="0"/>
                <a:cs typeface="Helvetica" pitchFamily="34" charset="0"/>
              </a:rPr>
              <a:t>?</a:t>
            </a:r>
          </a:p>
          <a:p>
            <a:endParaRPr lang="es-ES" sz="1600" b="1" dirty="0" smtClean="0">
              <a:latin typeface="Helvetica" pitchFamily="34" charset="0"/>
              <a:cs typeface="Helvetica" pitchFamily="34" charset="0"/>
            </a:endParaRPr>
          </a:p>
          <a:p>
            <a:pPr marL="574675" indent="-234950">
              <a:buFont typeface="+mj-lt"/>
              <a:buAutoNum type="alphaUcPeriod"/>
            </a:pPr>
            <a:r>
              <a:rPr lang="es-ES" sz="1600" dirty="0" smtClean="0">
                <a:latin typeface="Helvetica" pitchFamily="34" charset="0"/>
                <a:cs typeface="Helvetica" pitchFamily="34" charset="0"/>
              </a:rPr>
              <a:t> 16 años. </a:t>
            </a:r>
          </a:p>
          <a:p>
            <a:pPr marL="574675" indent="-234950">
              <a:buFont typeface="+mj-lt"/>
              <a:buAutoNum type="alphaUcPeriod"/>
            </a:pPr>
            <a:endParaRPr lang="es-ES" sz="1600" dirty="0" smtClean="0">
              <a:latin typeface="Helvetica" pitchFamily="34" charset="0"/>
              <a:cs typeface="Helvetica" pitchFamily="34" charset="0"/>
            </a:endParaRPr>
          </a:p>
          <a:p>
            <a:pPr marL="574675" indent="-234950">
              <a:buFont typeface="+mj-lt"/>
              <a:buAutoNum type="alphaUcPeriod"/>
            </a:pPr>
            <a:r>
              <a:rPr lang="es-ES" sz="1600" dirty="0" smtClean="0">
                <a:latin typeface="Helvetica" pitchFamily="34" charset="0"/>
                <a:cs typeface="Helvetica" pitchFamily="34" charset="0"/>
              </a:rPr>
              <a:t> 8 años.</a:t>
            </a:r>
          </a:p>
          <a:p>
            <a:pPr marL="574675" indent="-234950">
              <a:buFont typeface="+mj-lt"/>
              <a:buAutoNum type="alphaUcPeriod"/>
            </a:pPr>
            <a:endParaRPr lang="es-ES" sz="1600" dirty="0" smtClean="0">
              <a:latin typeface="Helvetica" pitchFamily="34" charset="0"/>
              <a:cs typeface="Helvetica" pitchFamily="34" charset="0"/>
            </a:endParaRPr>
          </a:p>
          <a:p>
            <a:pPr marL="574675" indent="-234950">
              <a:buFont typeface="+mj-lt"/>
              <a:buAutoNum type="alphaUcPeriod"/>
            </a:pPr>
            <a:r>
              <a:rPr lang="es-ES" sz="1600" dirty="0" smtClean="0">
                <a:latin typeface="Helvetica" pitchFamily="34" charset="0"/>
                <a:cs typeface="Helvetica" pitchFamily="34" charset="0"/>
              </a:rPr>
              <a:t> 12 años. </a:t>
            </a:r>
            <a:endParaRPr lang="es-ES" sz="1600" dirty="0" smtClean="0">
              <a:solidFill>
                <a:srgbClr val="FF0000"/>
              </a:solidFill>
              <a:latin typeface="Helvetica" pitchFamily="34" charset="0"/>
              <a:cs typeface="Helvetica" pitchFamily="34" charset="0"/>
            </a:endParaRPr>
          </a:p>
          <a:p>
            <a:pPr marL="574675" indent="-234950">
              <a:buFont typeface="+mj-lt"/>
              <a:buAutoNum type="alphaUcPeriod"/>
            </a:pPr>
            <a:endParaRPr lang="es-ES" sz="1600" dirty="0" smtClean="0">
              <a:solidFill>
                <a:srgbClr val="FF0000"/>
              </a:solidFill>
              <a:latin typeface="Helvetica" pitchFamily="34" charset="0"/>
              <a:cs typeface="Helvetica" pitchFamily="34" charset="0"/>
            </a:endParaRPr>
          </a:p>
          <a:p>
            <a:pPr marL="574675" indent="-234950">
              <a:buFont typeface="+mj-lt"/>
              <a:buAutoNum type="alphaUcPeriod"/>
            </a:pPr>
            <a:r>
              <a:rPr lang="es-ES" sz="1600" dirty="0" smtClean="0">
                <a:latin typeface="Helvetica" pitchFamily="34" charset="0"/>
                <a:cs typeface="Helvetica" pitchFamily="34" charset="0"/>
              </a:rPr>
              <a:t> 10 años.</a:t>
            </a:r>
            <a:endParaRPr lang="es-ES" sz="1600" dirty="0">
              <a:latin typeface="Helvetica" pitchFamily="34" charset="0"/>
              <a:cs typeface="Helvetica" pitchFamily="34"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2662026275"/>
              </p:ext>
            </p:extLst>
          </p:nvPr>
        </p:nvGraphicFramePr>
        <p:xfrm>
          <a:off x="4526280" y="8382000"/>
          <a:ext cx="2103120" cy="533400"/>
        </p:xfrm>
        <a:graphic>
          <a:graphicData uri="http://schemas.openxmlformats.org/drawingml/2006/table">
            <a:tbl>
              <a:tblPr/>
              <a:tblGrid>
                <a:gridCol w="2103120"/>
              </a:tblGrid>
              <a:tr h="186654">
                <a:tc>
                  <a:txBody>
                    <a:bodyPr/>
                    <a:lstStyle/>
                    <a:p>
                      <a:pPr marL="0" marR="0" algn="ctr">
                        <a:lnSpc>
                          <a:spcPct val="115000"/>
                        </a:lnSpc>
                        <a:spcBef>
                          <a:spcPts val="0"/>
                        </a:spcBef>
                        <a:spcAft>
                          <a:spcPts val="0"/>
                        </a:spcAft>
                      </a:pPr>
                      <a:r>
                        <a:rPr lang="en-US" sz="800" b="1" i="1" dirty="0" err="1" smtClean="0">
                          <a:solidFill>
                            <a:srgbClr val="000000"/>
                          </a:solidFill>
                          <a:latin typeface="Calibri"/>
                          <a:ea typeface="Times New Roman"/>
                          <a:cs typeface="Times New Roman"/>
                        </a:rPr>
                        <a:t>Hacia</a:t>
                      </a:r>
                      <a:r>
                        <a:rPr lang="en-US" sz="800" b="1" i="1" dirty="0" smtClean="0">
                          <a:solidFill>
                            <a:srgbClr val="000000"/>
                          </a:solidFill>
                          <a:latin typeface="Calibri"/>
                          <a:ea typeface="Times New Roman"/>
                          <a:cs typeface="Times New Roman"/>
                        </a:rPr>
                        <a:t> RI.2.1    DOK-2 Cl</a:t>
                      </a:r>
                      <a:endParaRPr lang="en-US" sz="800" b="1" i="1" dirty="0">
                        <a:latin typeface="Calibri"/>
                        <a:ea typeface="Calibri"/>
                        <a:cs typeface="Times New Roman"/>
                      </a:endParaRPr>
                    </a:p>
                  </a:txBody>
                  <a:tcPr marL="30459" marR="304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46746">
                <a:tc>
                  <a:txBody>
                    <a:bodyPr/>
                    <a:lstStyle/>
                    <a:p>
                      <a:pPr marL="0" marR="0" algn="l">
                        <a:lnSpc>
                          <a:spcPct val="115000"/>
                        </a:lnSpc>
                        <a:spcBef>
                          <a:spcPts val="0"/>
                        </a:spcBef>
                        <a:spcAft>
                          <a:spcPts val="0"/>
                        </a:spcAft>
                      </a:pPr>
                      <a:r>
                        <a:rPr lang="es-ES" sz="800" dirty="0" smtClean="0">
                          <a:latin typeface="+mn-lt"/>
                          <a:ea typeface="Calibri"/>
                          <a:cs typeface="Helvetica"/>
                        </a:rPr>
                        <a:t>Localiza información usando detalles clave en un texto.</a:t>
                      </a:r>
                      <a:endParaRPr lang="en-US" sz="800" dirty="0">
                        <a:latin typeface="+mn-lt"/>
                        <a:ea typeface="Calibri"/>
                        <a:cs typeface="Times New Roman"/>
                      </a:endParaRPr>
                    </a:p>
                  </a:txBody>
                  <a:tcPr marR="304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3" name="Rectangle 22"/>
          <p:cNvSpPr/>
          <p:nvPr/>
        </p:nvSpPr>
        <p:spPr>
          <a:xfrm>
            <a:off x="640079" y="5144262"/>
            <a:ext cx="6253525" cy="2375153"/>
          </a:xfrm>
          <a:prstGeom prst="rect">
            <a:avLst/>
          </a:prstGeom>
        </p:spPr>
        <p:txBody>
          <a:bodyPr wrap="square" lIns="96661" tIns="48331" rIns="96661" bIns="48331">
            <a:spAutoFit/>
          </a:bodyPr>
          <a:lstStyle/>
          <a:p>
            <a:r>
              <a:rPr lang="es-ES" sz="1600" b="1" dirty="0" smtClean="0">
                <a:latin typeface="Helvetica" panose="020B0604020202020204" pitchFamily="34" charset="0"/>
                <a:cs typeface="Helvetica" pitchFamily="34" charset="0"/>
              </a:rPr>
              <a:t>10.  </a:t>
            </a:r>
            <a:r>
              <a:rPr lang="es-ES" sz="1600" b="1" dirty="0" smtClean="0">
                <a:latin typeface="Helvetica" panose="020B0604020202020204" pitchFamily="34" charset="0"/>
                <a:cs typeface="Helvetica" panose="020B0604020202020204" pitchFamily="34" charset="0"/>
                <a:sym typeface="Helvetica"/>
              </a:rPr>
              <a:t>¿Por qué </a:t>
            </a:r>
            <a:r>
              <a:rPr lang="es-ES" sz="1600" b="1" dirty="0" smtClean="0">
                <a:latin typeface="Helvetica" pitchFamily="34" charset="0"/>
                <a:cs typeface="Helvetica" pitchFamily="34" charset="0"/>
              </a:rPr>
              <a:t>Benjamín </a:t>
            </a:r>
            <a:r>
              <a:rPr lang="es-ES" sz="1600" b="1" dirty="0" smtClean="0">
                <a:latin typeface="Helvetica" panose="020B0604020202020204" pitchFamily="34" charset="0"/>
                <a:cs typeface="Helvetica" panose="020B0604020202020204" pitchFamily="34" charset="0"/>
                <a:sym typeface="Helvetica"/>
              </a:rPr>
              <a:t>fue </a:t>
            </a:r>
            <a:r>
              <a:rPr lang="es-ES" sz="1600" b="1" dirty="0" smtClean="0">
                <a:latin typeface="Helvetica" pitchFamily="34" charset="0"/>
                <a:cs typeface="Helvetica" pitchFamily="34" charset="0"/>
              </a:rPr>
              <a:t>a la escuela por dos años?</a:t>
            </a:r>
          </a:p>
          <a:p>
            <a:pPr marL="60413"/>
            <a:endParaRPr lang="es-ES" sz="1600" dirty="0" smtClean="0">
              <a:latin typeface="Helvetica" pitchFamily="34" charset="0"/>
              <a:cs typeface="Helvetica" pitchFamily="34" charset="0"/>
            </a:endParaRPr>
          </a:p>
          <a:p>
            <a:pPr marL="685800" indent="-285750">
              <a:buFont typeface="+mj-lt"/>
              <a:buAutoNum type="alphaUcPeriod"/>
            </a:pPr>
            <a:r>
              <a:rPr lang="es-ES" sz="1600" dirty="0" smtClean="0">
                <a:latin typeface="Helvetica" pitchFamily="34" charset="0"/>
                <a:cs typeface="Helvetica" pitchFamily="34" charset="0"/>
              </a:rPr>
              <a:t>A su padre se le terminó el dinero.</a:t>
            </a:r>
          </a:p>
          <a:p>
            <a:pPr marL="685800" indent="-285750">
              <a:buFont typeface="+mj-lt"/>
              <a:buAutoNum type="alphaUcPeriod"/>
            </a:pPr>
            <a:endParaRPr lang="es-ES" sz="1600" dirty="0" smtClean="0">
              <a:solidFill>
                <a:srgbClr val="FF0000"/>
              </a:solidFill>
              <a:latin typeface="Helvetica" pitchFamily="34" charset="0"/>
              <a:cs typeface="Helvetica" pitchFamily="34" charset="0"/>
            </a:endParaRPr>
          </a:p>
          <a:p>
            <a:pPr marL="685800" indent="-285750">
              <a:buFont typeface="+mj-lt"/>
              <a:buAutoNum type="alphaUcPeriod"/>
            </a:pPr>
            <a:r>
              <a:rPr lang="es-ES" sz="1600" dirty="0" smtClean="0">
                <a:latin typeface="Helvetica" pitchFamily="34" charset="0"/>
                <a:cs typeface="Helvetica" pitchFamily="34" charset="0"/>
              </a:rPr>
              <a:t>Benjamín necesitaba aprender un oficio.</a:t>
            </a:r>
          </a:p>
          <a:p>
            <a:pPr marL="685800" indent="-285750">
              <a:buFont typeface="+mj-lt"/>
              <a:buAutoNum type="alphaUcPeriod"/>
            </a:pPr>
            <a:endParaRPr lang="es-ES" sz="1600" dirty="0" smtClean="0">
              <a:latin typeface="Helvetica" pitchFamily="34" charset="0"/>
              <a:cs typeface="Helvetica" pitchFamily="34" charset="0"/>
            </a:endParaRPr>
          </a:p>
          <a:p>
            <a:pPr marL="685800" indent="-285750">
              <a:buFont typeface="+mj-lt"/>
              <a:buAutoNum type="alphaUcPeriod"/>
            </a:pPr>
            <a:r>
              <a:rPr lang="es-ES" sz="1600" dirty="0" smtClean="0">
                <a:latin typeface="Helvetica" pitchFamily="34" charset="0"/>
                <a:cs typeface="Helvetica" pitchFamily="34" charset="0"/>
              </a:rPr>
              <a:t>Él ayudó a su padre a fabricar velas. </a:t>
            </a:r>
          </a:p>
          <a:p>
            <a:pPr marL="685800" indent="-285750">
              <a:buFont typeface="+mj-lt"/>
              <a:buAutoNum type="alphaUcPeriod"/>
            </a:pPr>
            <a:endParaRPr lang="es-ES" sz="1600" dirty="0" smtClean="0">
              <a:latin typeface="Helvetica" pitchFamily="34" charset="0"/>
              <a:cs typeface="Helvetica" pitchFamily="34" charset="0"/>
            </a:endParaRPr>
          </a:p>
          <a:p>
            <a:pPr marL="685800" indent="-285750">
              <a:buFont typeface="+mj-lt"/>
              <a:buAutoNum type="alphaUcPeriod"/>
            </a:pPr>
            <a:r>
              <a:rPr lang="es-ES" sz="1600" dirty="0" smtClean="0">
                <a:latin typeface="Helvetica" pitchFamily="34" charset="0"/>
                <a:cs typeface="Helvetica" pitchFamily="34" charset="0"/>
              </a:rPr>
              <a:t>Benjamín quería leer y escribir.</a:t>
            </a:r>
            <a:endParaRPr lang="es-ES" sz="1600" dirty="0">
              <a:solidFill>
                <a:srgbClr val="FF0000"/>
              </a:solidFill>
              <a:latin typeface="Helvetica" pitchFamily="34" charset="0"/>
              <a:cs typeface="Helvetica" pitchFamily="34" charset="0"/>
            </a:endParaRPr>
          </a:p>
        </p:txBody>
      </p:sp>
      <p:grpSp>
        <p:nvGrpSpPr>
          <p:cNvPr id="17" name="Group 16"/>
          <p:cNvGrpSpPr/>
          <p:nvPr/>
        </p:nvGrpSpPr>
        <p:grpSpPr>
          <a:xfrm>
            <a:off x="688522" y="1508274"/>
            <a:ext cx="228603" cy="1664623"/>
            <a:chOff x="838199" y="5771191"/>
            <a:chExt cx="228603" cy="1664623"/>
          </a:xfrm>
        </p:grpSpPr>
        <p:sp>
          <p:nvSpPr>
            <p:cNvPr id="24" name="Shape 89"/>
            <p:cNvSpPr/>
            <p:nvPr/>
          </p:nvSpPr>
          <p:spPr>
            <a:xfrm>
              <a:off x="838199" y="577119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9" name="Shape 90"/>
            <p:cNvSpPr/>
            <p:nvPr/>
          </p:nvSpPr>
          <p:spPr>
            <a:xfrm>
              <a:off x="838199" y="627550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30" name="Shape 91"/>
            <p:cNvSpPr/>
            <p:nvPr/>
          </p:nvSpPr>
          <p:spPr>
            <a:xfrm>
              <a:off x="838199" y="6746724"/>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31" name="Shape 92"/>
            <p:cNvSpPr/>
            <p:nvPr/>
          </p:nvSpPr>
          <p:spPr>
            <a:xfrm>
              <a:off x="838199" y="7207213"/>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pSp>
        <p:nvGrpSpPr>
          <p:cNvPr id="32" name="Group 31"/>
          <p:cNvGrpSpPr/>
          <p:nvPr/>
        </p:nvGrpSpPr>
        <p:grpSpPr>
          <a:xfrm>
            <a:off x="757923" y="5715000"/>
            <a:ext cx="228604" cy="1656280"/>
            <a:chOff x="838198" y="5804286"/>
            <a:chExt cx="228604" cy="1656280"/>
          </a:xfrm>
        </p:grpSpPr>
        <p:sp>
          <p:nvSpPr>
            <p:cNvPr id="33" name="Shape 89"/>
            <p:cNvSpPr/>
            <p:nvPr/>
          </p:nvSpPr>
          <p:spPr>
            <a:xfrm>
              <a:off x="838199" y="5804286"/>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34" name="Shape 90"/>
            <p:cNvSpPr/>
            <p:nvPr/>
          </p:nvSpPr>
          <p:spPr>
            <a:xfrm>
              <a:off x="838198" y="628623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35" name="Shape 91"/>
            <p:cNvSpPr/>
            <p:nvPr/>
          </p:nvSpPr>
          <p:spPr>
            <a:xfrm>
              <a:off x="838198" y="6759100"/>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36" name="Shape 92"/>
            <p:cNvSpPr/>
            <p:nvPr/>
          </p:nvSpPr>
          <p:spPr>
            <a:xfrm>
              <a:off x="838198" y="723196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39622423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717359540"/>
              </p:ext>
            </p:extLst>
          </p:nvPr>
        </p:nvGraphicFramePr>
        <p:xfrm>
          <a:off x="4495800" y="3657600"/>
          <a:ext cx="1983394" cy="527464"/>
        </p:xfrm>
        <a:graphic>
          <a:graphicData uri="http://schemas.openxmlformats.org/drawingml/2006/table">
            <a:tbl>
              <a:tblPr/>
              <a:tblGrid>
                <a:gridCol w="1983394"/>
              </a:tblGrid>
              <a:tr h="140754">
                <a:tc>
                  <a:txBody>
                    <a:bodyPr/>
                    <a:lstStyle/>
                    <a:p>
                      <a:pPr marL="0" marR="0" algn="ctr">
                        <a:lnSpc>
                          <a:spcPct val="115000"/>
                        </a:lnSpc>
                        <a:spcBef>
                          <a:spcPts val="0"/>
                        </a:spcBef>
                        <a:spcAft>
                          <a:spcPts val="0"/>
                        </a:spcAft>
                      </a:pPr>
                      <a:r>
                        <a:rPr lang="en-US" sz="800" b="1" i="1" dirty="0" err="1" smtClean="0">
                          <a:latin typeface="Calibri"/>
                          <a:ea typeface="Calibri"/>
                          <a:cs typeface="Times New Roman"/>
                        </a:rPr>
                        <a:t>Hacia</a:t>
                      </a:r>
                      <a:r>
                        <a:rPr lang="en-US" sz="800" b="1" i="1" dirty="0" smtClean="0">
                          <a:latin typeface="Calibri"/>
                          <a:ea typeface="Calibri"/>
                          <a:cs typeface="Times New Roman"/>
                        </a:rPr>
                        <a:t> RI.2.2        DOK</a:t>
                      </a:r>
                      <a:r>
                        <a:rPr lang="en-US" sz="800" b="1" i="1" baseline="0" dirty="0" smtClean="0">
                          <a:latin typeface="Calibri"/>
                          <a:ea typeface="Calibri"/>
                          <a:cs typeface="Times New Roman"/>
                        </a:rPr>
                        <a:t> </a:t>
                      </a:r>
                      <a:r>
                        <a:rPr lang="en-US" sz="800" b="1" i="1" dirty="0" smtClean="0">
                          <a:latin typeface="Calibri"/>
                          <a:ea typeface="Calibri"/>
                          <a:cs typeface="Times New Roman"/>
                        </a:rPr>
                        <a:t>1 </a:t>
                      </a:r>
                      <a:r>
                        <a:rPr lang="es-MX" sz="800" b="0" dirty="0" smtClean="0">
                          <a:solidFill>
                            <a:schemeClr val="tx1"/>
                          </a:solidFill>
                          <a:latin typeface="+mn-lt"/>
                        </a:rPr>
                        <a:t>– </a:t>
                      </a:r>
                      <a:r>
                        <a:rPr lang="en-US" sz="800" b="1" i="1" dirty="0" err="1" smtClean="0">
                          <a:latin typeface="Calibri"/>
                          <a:ea typeface="Calibri"/>
                          <a:cs typeface="Times New Roman"/>
                        </a:rPr>
                        <a:t>Cf</a:t>
                      </a:r>
                      <a:endParaRPr lang="en-US" sz="800" b="1" i="1" dirty="0">
                        <a:latin typeface="Calibri"/>
                        <a:ea typeface="Calibri"/>
                        <a:cs typeface="Times New Roman"/>
                      </a:endParaRPr>
                    </a:p>
                  </a:txBody>
                  <a:tcPr marL="31850" marR="3185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86710">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ES" sz="800" dirty="0" smtClean="0">
                          <a:latin typeface="+mn-lt"/>
                          <a:ea typeface="Calibri"/>
                          <a:cs typeface="Helvetica"/>
                        </a:rPr>
                        <a:t>Describe datos en un texto de múltiples párrafos y dentro de párrafos específicos.</a:t>
                      </a:r>
                      <a:endParaRPr lang="en-US" sz="800" b="1" dirty="0">
                        <a:latin typeface="+mn-lt"/>
                        <a:ea typeface="Calibri"/>
                        <a:cs typeface="Times New Roman"/>
                      </a:endParaRPr>
                    </a:p>
                  </a:txBody>
                  <a:tcPr marR="3185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0" name="Straight Connector 9"/>
          <p:cNvCxnSpPr/>
          <p:nvPr/>
        </p:nvCxnSpPr>
        <p:spPr>
          <a:xfrm>
            <a:off x="385991" y="45720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74407" y="672847"/>
            <a:ext cx="6078793" cy="2375153"/>
          </a:xfrm>
          <a:prstGeom prst="rect">
            <a:avLst/>
          </a:prstGeom>
        </p:spPr>
        <p:txBody>
          <a:bodyPr wrap="square" lIns="96661" tIns="48331" rIns="96661" bIns="48331">
            <a:spAutoFit/>
          </a:bodyPr>
          <a:lstStyle/>
          <a:p>
            <a:pPr marL="114300">
              <a:tabLst>
                <a:tab pos="171450" algn="l"/>
              </a:tabLst>
            </a:pPr>
            <a:r>
              <a:rPr lang="en-US" sz="1600" b="1" dirty="0" smtClean="0">
                <a:latin typeface="Helvetica" pitchFamily="34" charset="0"/>
                <a:cs typeface="Helvetica" pitchFamily="34" charset="0"/>
              </a:rPr>
              <a:t>11. </a:t>
            </a:r>
            <a:r>
              <a:rPr lang="es-ES" sz="1600" b="1" dirty="0" smtClean="0">
                <a:latin typeface="Helvetica" panose="020B0604020202020204" pitchFamily="34" charset="0"/>
                <a:cs typeface="Helvetica" panose="020B0604020202020204" pitchFamily="34" charset="0"/>
                <a:sym typeface="Helvetica"/>
              </a:rPr>
              <a:t>¿Qué oración se puede añadir al párrafo 2?</a:t>
            </a:r>
            <a:endParaRPr lang="en-US" sz="1600" b="1" dirty="0" smtClean="0">
              <a:latin typeface="Helvetica" pitchFamily="34" charset="0"/>
              <a:cs typeface="Helvetica" pitchFamily="34" charset="0"/>
            </a:endParaRPr>
          </a:p>
          <a:p>
            <a:endParaRPr lang="es-ES" sz="1600" dirty="0" smtClean="0">
              <a:latin typeface="Helvetica" pitchFamily="34" charset="0"/>
              <a:cs typeface="Helvetica" pitchFamily="34" charset="0"/>
            </a:endParaRPr>
          </a:p>
          <a:p>
            <a:pPr marL="796925" indent="-342900">
              <a:buFont typeface="+mj-lt"/>
              <a:buAutoNum type="alphaUcPeriod"/>
            </a:pPr>
            <a:r>
              <a:rPr lang="es-ES" sz="1600" dirty="0" smtClean="0">
                <a:latin typeface="Helvetica" pitchFamily="34" charset="0"/>
                <a:cs typeface="Helvetica" pitchFamily="34" charset="0"/>
              </a:rPr>
              <a:t>Benjamín aprendió a hacer libros.</a:t>
            </a:r>
          </a:p>
          <a:p>
            <a:pPr marL="796925" indent="-342900">
              <a:buFont typeface="+mj-lt"/>
              <a:buAutoNum type="alphaUcPeriod"/>
            </a:pPr>
            <a:endParaRPr lang="es-ES" sz="1600" dirty="0" smtClean="0">
              <a:latin typeface="Helvetica" pitchFamily="34" charset="0"/>
              <a:cs typeface="Helvetica" pitchFamily="34" charset="0"/>
            </a:endParaRPr>
          </a:p>
          <a:p>
            <a:pPr marL="796925" indent="-342900">
              <a:buFont typeface="+mj-lt"/>
              <a:buAutoNum type="alphaUcPeriod"/>
            </a:pPr>
            <a:r>
              <a:rPr lang="es-ES" sz="1600" dirty="0" smtClean="0">
                <a:latin typeface="Helvetica" pitchFamily="34" charset="0"/>
                <a:cs typeface="Helvetica" pitchFamily="34" charset="0"/>
              </a:rPr>
              <a:t>Benjamín quería quedarse en la escuela. </a:t>
            </a:r>
          </a:p>
          <a:p>
            <a:pPr marL="796925" indent="-342900">
              <a:buFont typeface="+mj-lt"/>
              <a:buAutoNum type="alphaUcPeriod"/>
            </a:pPr>
            <a:endParaRPr lang="es-ES" sz="1600" dirty="0" smtClean="0">
              <a:latin typeface="Helvetica" pitchFamily="34" charset="0"/>
              <a:cs typeface="Helvetica" pitchFamily="34" charset="0"/>
            </a:endParaRPr>
          </a:p>
          <a:p>
            <a:pPr marL="796925" indent="-342900">
              <a:buFont typeface="+mj-lt"/>
              <a:buAutoNum type="alphaUcPeriod"/>
            </a:pPr>
            <a:r>
              <a:rPr lang="es-ES" sz="1600" dirty="0" smtClean="0">
                <a:latin typeface="Helvetica" pitchFamily="34" charset="0"/>
                <a:cs typeface="Helvetica" pitchFamily="34" charset="0"/>
              </a:rPr>
              <a:t>Benjamín no quería ser un fabricante de ladrillos.</a:t>
            </a:r>
          </a:p>
          <a:p>
            <a:pPr marL="796925" indent="-342900">
              <a:buFont typeface="+mj-lt"/>
              <a:buAutoNum type="alphaUcPeriod"/>
            </a:pPr>
            <a:endParaRPr lang="es-ES" sz="1600" dirty="0" smtClean="0">
              <a:latin typeface="Helvetica" pitchFamily="34" charset="0"/>
              <a:cs typeface="Helvetica" pitchFamily="34" charset="0"/>
            </a:endParaRPr>
          </a:p>
          <a:p>
            <a:pPr marL="796925" indent="-342900">
              <a:buFont typeface="+mj-lt"/>
              <a:buAutoNum type="alphaUcPeriod"/>
            </a:pPr>
            <a:r>
              <a:rPr lang="es-ES" sz="1600" dirty="0" smtClean="0">
                <a:latin typeface="Helvetica" pitchFamily="34" charset="0"/>
                <a:cs typeface="Helvetica" pitchFamily="34" charset="0"/>
              </a:rPr>
              <a:t>Benjamín era muy sabio.</a:t>
            </a:r>
          </a:p>
        </p:txBody>
      </p:sp>
      <p:graphicFrame>
        <p:nvGraphicFramePr>
          <p:cNvPr id="19" name="Table 18"/>
          <p:cNvGraphicFramePr>
            <a:graphicFrameLocks noGrp="1"/>
          </p:cNvGraphicFramePr>
          <p:nvPr>
            <p:extLst>
              <p:ext uri="{D42A27DB-BD31-4B8C-83A1-F6EECF244321}">
                <p14:modId xmlns:p14="http://schemas.microsoft.com/office/powerpoint/2010/main" val="2769959646"/>
              </p:ext>
            </p:extLst>
          </p:nvPr>
        </p:nvGraphicFramePr>
        <p:xfrm>
          <a:off x="4953000" y="8305800"/>
          <a:ext cx="1868424" cy="465825"/>
        </p:xfrm>
        <a:graphic>
          <a:graphicData uri="http://schemas.openxmlformats.org/drawingml/2006/table">
            <a:tbl>
              <a:tblPr/>
              <a:tblGrid>
                <a:gridCol w="1868424"/>
              </a:tblGrid>
              <a:tr h="131583">
                <a:tc>
                  <a:txBody>
                    <a:bodyPr/>
                    <a:lstStyle/>
                    <a:p>
                      <a:pPr marL="0" marR="0" algn="ctr">
                        <a:lnSpc>
                          <a:spcPct val="115000"/>
                        </a:lnSpc>
                        <a:spcBef>
                          <a:spcPts val="0"/>
                        </a:spcBef>
                        <a:spcAft>
                          <a:spcPts val="0"/>
                        </a:spcAft>
                      </a:pPr>
                      <a:r>
                        <a:rPr lang="en-US" sz="800" b="1" i="1" dirty="0" err="1" smtClean="0">
                          <a:solidFill>
                            <a:srgbClr val="000000"/>
                          </a:solidFill>
                          <a:latin typeface="Calibri"/>
                          <a:ea typeface="Times New Roman"/>
                          <a:cs typeface="Times New Roman"/>
                        </a:rPr>
                        <a:t>Hacia</a:t>
                      </a:r>
                      <a:r>
                        <a:rPr lang="en-US" sz="800" b="1" i="1" dirty="0" smtClean="0">
                          <a:solidFill>
                            <a:srgbClr val="000000"/>
                          </a:solidFill>
                          <a:latin typeface="Calibri"/>
                          <a:ea typeface="Times New Roman"/>
                          <a:cs typeface="Times New Roman"/>
                        </a:rPr>
                        <a:t> RI.2.2   DOK</a:t>
                      </a:r>
                      <a:r>
                        <a:rPr lang="en-US" sz="800" b="1" i="1" baseline="0" dirty="0" smtClean="0">
                          <a:solidFill>
                            <a:srgbClr val="000000"/>
                          </a:solidFill>
                          <a:latin typeface="Calibri"/>
                          <a:ea typeface="Times New Roman"/>
                          <a:cs typeface="Times New Roman"/>
                        </a:rPr>
                        <a:t> </a:t>
                      </a:r>
                      <a:r>
                        <a:rPr lang="en-US" sz="800" b="1" i="1" dirty="0" smtClean="0">
                          <a:solidFill>
                            <a:srgbClr val="000000"/>
                          </a:solidFill>
                          <a:latin typeface="Calibri"/>
                          <a:ea typeface="Times New Roman"/>
                          <a:cs typeface="Times New Roman"/>
                        </a:rPr>
                        <a:t>2  </a:t>
                      </a:r>
                      <a:r>
                        <a:rPr lang="es-MX" sz="800" b="0" dirty="0" smtClean="0">
                          <a:solidFill>
                            <a:schemeClr val="tx1"/>
                          </a:solidFill>
                          <a:latin typeface="+mn-lt"/>
                        </a:rPr>
                        <a:t>– </a:t>
                      </a:r>
                      <a:r>
                        <a:rPr lang="en-US" sz="800" b="1" i="1" dirty="0" err="1" smtClean="0">
                          <a:solidFill>
                            <a:srgbClr val="000000"/>
                          </a:solidFill>
                          <a:latin typeface="Calibri"/>
                          <a:ea typeface="Times New Roman"/>
                          <a:cs typeface="Times New Roman"/>
                        </a:rPr>
                        <a:t>Ck</a:t>
                      </a:r>
                      <a:endParaRPr lang="en-US" sz="800" b="1" i="1" dirty="0">
                        <a:latin typeface="Calibri"/>
                        <a:ea typeface="Calibri"/>
                        <a:cs typeface="Times New Roman"/>
                      </a:endParaRPr>
                    </a:p>
                  </a:txBody>
                  <a:tcPr marL="31850" marR="318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325617">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ES" sz="800" dirty="0" smtClean="0">
                          <a:latin typeface="+mn-lt"/>
                          <a:ea typeface="Calibri"/>
                          <a:cs typeface="Helvetica"/>
                        </a:rPr>
                        <a:t>Identifica el tema principal de un texto con múltiples párrafos.</a:t>
                      </a:r>
                      <a:endParaRPr lang="es-MX" sz="800" dirty="0" smtClean="0">
                        <a:latin typeface="+mn-lt"/>
                        <a:ea typeface="Calibri"/>
                        <a:cs typeface="Helvetica"/>
                      </a:endParaRPr>
                    </a:p>
                  </a:txBody>
                  <a:tcPr marR="318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2" name="Rectangle 21"/>
          <p:cNvSpPr/>
          <p:nvPr/>
        </p:nvSpPr>
        <p:spPr>
          <a:xfrm>
            <a:off x="580584" y="5370589"/>
            <a:ext cx="6125016" cy="2313597"/>
          </a:xfrm>
          <a:prstGeom prst="rect">
            <a:avLst/>
          </a:prstGeom>
        </p:spPr>
        <p:txBody>
          <a:bodyPr wrap="square" lIns="96661" tIns="48331" rIns="96661" bIns="48331">
            <a:spAutoFit/>
          </a:bodyPr>
          <a:lstStyle/>
          <a:p>
            <a:r>
              <a:rPr lang="en-US" sz="1600" b="1" dirty="0" smtClean="0">
                <a:latin typeface="Helvetica" pitchFamily="34" charset="0"/>
                <a:cs typeface="Helvetica" pitchFamily="34" charset="0"/>
              </a:rPr>
              <a:t>12. </a:t>
            </a:r>
            <a:r>
              <a:rPr lang="es-ES" sz="1600" b="1" dirty="0" smtClean="0">
                <a:latin typeface="Helvetica" panose="020B0604020202020204" pitchFamily="34" charset="0"/>
                <a:cs typeface="Helvetica" panose="020B0604020202020204" pitchFamily="34" charset="0"/>
                <a:sym typeface="Helvetica"/>
              </a:rPr>
              <a:t>¿Cuál es la idea principal de este texto</a:t>
            </a:r>
            <a:r>
              <a:rPr lang="es-ES" sz="1600" b="1" dirty="0" smtClean="0">
                <a:latin typeface="Helvetica" pitchFamily="34" charset="0"/>
                <a:cs typeface="Helvetica" pitchFamily="34" charset="0"/>
              </a:rPr>
              <a:t>?</a:t>
            </a:r>
          </a:p>
          <a:p>
            <a:endParaRPr lang="es-ES" sz="1600" dirty="0" smtClean="0">
              <a:latin typeface="Helvetica" pitchFamily="34" charset="0"/>
              <a:cs typeface="Helvetica" pitchFamily="34" charset="0"/>
            </a:endParaRPr>
          </a:p>
          <a:p>
            <a:pPr marL="685800" indent="-342900">
              <a:buFont typeface="+mj-lt"/>
              <a:buAutoNum type="alphaUcPeriod"/>
            </a:pPr>
            <a:r>
              <a:rPr lang="es-ES" sz="1600" dirty="0" smtClean="0">
                <a:latin typeface="Helvetica" pitchFamily="34" charset="0"/>
                <a:cs typeface="Helvetica" pitchFamily="34" charset="0"/>
              </a:rPr>
              <a:t>Benjamín Franklin se convirtió en impresor. </a:t>
            </a:r>
          </a:p>
          <a:p>
            <a:pPr marL="685800" indent="-342900">
              <a:buFont typeface="+mj-lt"/>
              <a:buAutoNum type="alphaUcPeriod"/>
            </a:pPr>
            <a:endParaRPr lang="es-ES" sz="1600" dirty="0" smtClean="0">
              <a:solidFill>
                <a:srgbClr val="FF0000"/>
              </a:solidFill>
              <a:latin typeface="Helvetica" pitchFamily="34" charset="0"/>
              <a:cs typeface="Helvetica" pitchFamily="34" charset="0"/>
            </a:endParaRPr>
          </a:p>
          <a:p>
            <a:pPr marL="685800" indent="-342900">
              <a:buFont typeface="+mj-lt"/>
              <a:buAutoNum type="alphaUcPeriod"/>
            </a:pPr>
            <a:r>
              <a:rPr lang="es-ES" sz="1600" dirty="0" smtClean="0">
                <a:latin typeface="Helvetica" pitchFamily="34" charset="0"/>
                <a:cs typeface="Helvetica" pitchFamily="34" charset="0"/>
              </a:rPr>
              <a:t>Benjamín Franklin va a la escuela.</a:t>
            </a:r>
          </a:p>
          <a:p>
            <a:pPr marL="685800" indent="-342900">
              <a:buFont typeface="+mj-lt"/>
              <a:buAutoNum type="alphaUcPeriod"/>
            </a:pPr>
            <a:endParaRPr lang="es-ES" sz="1600" dirty="0" smtClean="0">
              <a:solidFill>
                <a:srgbClr val="FF0000"/>
              </a:solidFill>
              <a:latin typeface="Helvetica" pitchFamily="34" charset="0"/>
              <a:cs typeface="Helvetica" pitchFamily="34" charset="0"/>
            </a:endParaRPr>
          </a:p>
          <a:p>
            <a:pPr marL="685800" indent="-342900">
              <a:buFont typeface="+mj-lt"/>
              <a:buAutoNum type="alphaUcPeriod"/>
            </a:pPr>
            <a:r>
              <a:rPr lang="es-ES" sz="1600" dirty="0" smtClean="0">
                <a:latin typeface="Helvetica" pitchFamily="34" charset="0"/>
                <a:cs typeface="Helvetica" pitchFamily="34" charset="0"/>
              </a:rPr>
              <a:t>Benjamín Franklin tenía muchas hermanos y hermanas. </a:t>
            </a:r>
          </a:p>
          <a:p>
            <a:pPr marL="685800" indent="-342900">
              <a:buFont typeface="+mj-lt"/>
              <a:buAutoNum type="alphaUcPeriod"/>
            </a:pPr>
            <a:endParaRPr lang="es-ES" sz="1600" dirty="0" smtClean="0">
              <a:latin typeface="Helvetica" pitchFamily="34" charset="0"/>
              <a:cs typeface="Helvetica" pitchFamily="34" charset="0"/>
            </a:endParaRPr>
          </a:p>
          <a:p>
            <a:pPr marL="685800" indent="-342900">
              <a:buFont typeface="+mj-lt"/>
              <a:buAutoNum type="alphaUcPeriod"/>
            </a:pPr>
            <a:r>
              <a:rPr lang="es-ES" sz="1600" dirty="0" smtClean="0">
                <a:latin typeface="Helvetica" pitchFamily="34" charset="0"/>
                <a:cs typeface="Helvetica" pitchFamily="34" charset="0"/>
              </a:rPr>
              <a:t>Benjamín Franklin trabajó duro.</a:t>
            </a:r>
            <a:endParaRPr lang="es-ES" sz="1600" dirty="0">
              <a:latin typeface="Helvetica" pitchFamily="34" charset="0"/>
              <a:cs typeface="Helvetica" pitchFamily="34" charset="0"/>
            </a:endParaRPr>
          </a:p>
        </p:txBody>
      </p:sp>
      <p:grpSp>
        <p:nvGrpSpPr>
          <p:cNvPr id="16" name="Group 15"/>
          <p:cNvGrpSpPr/>
          <p:nvPr/>
        </p:nvGrpSpPr>
        <p:grpSpPr>
          <a:xfrm>
            <a:off x="643886" y="1206409"/>
            <a:ext cx="228603" cy="1664623"/>
            <a:chOff x="838199" y="5771191"/>
            <a:chExt cx="228603" cy="1664623"/>
          </a:xfrm>
        </p:grpSpPr>
        <p:sp>
          <p:nvSpPr>
            <p:cNvPr id="17" name="Shape 89"/>
            <p:cNvSpPr/>
            <p:nvPr/>
          </p:nvSpPr>
          <p:spPr>
            <a:xfrm>
              <a:off x="838199" y="577119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8" name="Shape 90"/>
            <p:cNvSpPr/>
            <p:nvPr/>
          </p:nvSpPr>
          <p:spPr>
            <a:xfrm>
              <a:off x="838199" y="627550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0" name="Shape 91"/>
            <p:cNvSpPr/>
            <p:nvPr/>
          </p:nvSpPr>
          <p:spPr>
            <a:xfrm>
              <a:off x="838199" y="6746724"/>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1" name="Shape 92"/>
            <p:cNvSpPr/>
            <p:nvPr/>
          </p:nvSpPr>
          <p:spPr>
            <a:xfrm>
              <a:off x="838199" y="7207213"/>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pSp>
        <p:nvGrpSpPr>
          <p:cNvPr id="27" name="Group 26"/>
          <p:cNvGrpSpPr/>
          <p:nvPr/>
        </p:nvGrpSpPr>
        <p:grpSpPr>
          <a:xfrm>
            <a:off x="643885" y="5964230"/>
            <a:ext cx="228605" cy="1590345"/>
            <a:chOff x="838196" y="5738591"/>
            <a:chExt cx="228605" cy="1590345"/>
          </a:xfrm>
        </p:grpSpPr>
        <p:sp>
          <p:nvSpPr>
            <p:cNvPr id="28" name="Shape 89"/>
            <p:cNvSpPr/>
            <p:nvPr/>
          </p:nvSpPr>
          <p:spPr>
            <a:xfrm>
              <a:off x="838198" y="573859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9" name="Shape 90"/>
            <p:cNvSpPr/>
            <p:nvPr/>
          </p:nvSpPr>
          <p:spPr>
            <a:xfrm>
              <a:off x="838196" y="618744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30" name="Shape 91"/>
            <p:cNvSpPr/>
            <p:nvPr/>
          </p:nvSpPr>
          <p:spPr>
            <a:xfrm>
              <a:off x="838196" y="662684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31" name="Shape 92"/>
            <p:cNvSpPr/>
            <p:nvPr/>
          </p:nvSpPr>
          <p:spPr>
            <a:xfrm>
              <a:off x="838196" y="710033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1971145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8812614"/>
              </p:ext>
            </p:extLst>
          </p:nvPr>
        </p:nvGraphicFramePr>
        <p:xfrm>
          <a:off x="4435450" y="3657600"/>
          <a:ext cx="2057400" cy="713232"/>
        </p:xfrm>
        <a:graphic>
          <a:graphicData uri="http://schemas.openxmlformats.org/drawingml/2006/table">
            <a:tbl>
              <a:tblPr/>
              <a:tblGrid>
                <a:gridCol w="2057400"/>
              </a:tblGrid>
              <a:tr h="152400">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800" b="1" i="1" dirty="0" err="1" smtClean="0">
                          <a:latin typeface="+mn-lt"/>
                          <a:ea typeface="Calibri"/>
                          <a:cs typeface="Times New Roman"/>
                        </a:rPr>
                        <a:t>Hacia</a:t>
                      </a:r>
                      <a:r>
                        <a:rPr lang="en-US" sz="800" b="1" i="1" dirty="0" smtClean="0">
                          <a:latin typeface="+mn-lt"/>
                          <a:ea typeface="Calibri"/>
                          <a:cs typeface="Times New Roman"/>
                        </a:rPr>
                        <a:t> RI.2.3     DOK  2  </a:t>
                      </a:r>
                      <a:r>
                        <a:rPr lang="es-MX" sz="800" b="0" dirty="0" smtClean="0">
                          <a:solidFill>
                            <a:schemeClr val="tx1"/>
                          </a:solidFill>
                          <a:latin typeface="+mn-lt"/>
                        </a:rPr>
                        <a:t>– </a:t>
                      </a:r>
                      <a:r>
                        <a:rPr lang="en-US" sz="800" b="1" i="1" dirty="0" err="1" smtClean="0">
                          <a:latin typeface="+mn-lt"/>
                          <a:ea typeface="Calibri"/>
                          <a:cs typeface="Times New Roman"/>
                        </a:rPr>
                        <a:t>Ck</a:t>
                      </a:r>
                      <a:endParaRPr lang="en-US" sz="800" b="1" i="1" dirty="0" smtClean="0">
                        <a:latin typeface="+mn-lt"/>
                        <a:ea typeface="Calibri"/>
                        <a:cs typeface="Times New Roman"/>
                      </a:endParaRPr>
                    </a:p>
                  </a:txBody>
                  <a:tcPr marL="30459" marR="304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71655">
                <a:tc>
                  <a:txBody>
                    <a:bodyPr/>
                    <a:lstStyle/>
                    <a:p>
                      <a:pPr marL="0" marR="0" algn="l">
                        <a:lnSpc>
                          <a:spcPct val="115000"/>
                        </a:lnSpc>
                        <a:spcBef>
                          <a:spcPts val="0"/>
                        </a:spcBef>
                        <a:spcAft>
                          <a:spcPts val="0"/>
                        </a:spcAft>
                      </a:pPr>
                      <a:r>
                        <a:rPr lang="es-ES" sz="800" dirty="0" smtClean="0">
                          <a:latin typeface="+mn-lt"/>
                          <a:ea typeface="Calibri"/>
                          <a:cs typeface="Helvetica"/>
                        </a:rPr>
                        <a:t>Describen la relación entre una serie de acontecimientos históricos, ideas o conceptos científicos, o pasos en los procedimientos técnicos en un texto.</a:t>
                      </a:r>
                    </a:p>
                  </a:txBody>
                  <a:tcPr marR="304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cxnSp>
        <p:nvCxnSpPr>
          <p:cNvPr id="10" name="Straight Connector 9"/>
          <p:cNvCxnSpPr/>
          <p:nvPr/>
        </p:nvCxnSpPr>
        <p:spPr>
          <a:xfrm>
            <a:off x="385991" y="44196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85800" y="609600"/>
            <a:ext cx="6278880" cy="2621374"/>
          </a:xfrm>
          <a:prstGeom prst="rect">
            <a:avLst/>
          </a:prstGeom>
          <a:noFill/>
          <a:ln>
            <a:noFill/>
          </a:ln>
        </p:spPr>
        <p:txBody>
          <a:bodyPr wrap="square" lIns="96661" tIns="48331" rIns="96661" bIns="48331">
            <a:spAutoFit/>
          </a:bodyPr>
          <a:lstStyle/>
          <a:p>
            <a:pPr marL="401638" indent="-401638">
              <a:buAutoNum type="arabicPeriod" startAt="13"/>
            </a:pPr>
            <a:r>
              <a:rPr lang="es-ES" sz="1600" b="1" dirty="0" smtClean="0">
                <a:latin typeface="Helvetica" panose="020B0604020202020204" pitchFamily="34" charset="0"/>
                <a:cs typeface="Helvetica" panose="020B0604020202020204" pitchFamily="34" charset="0"/>
                <a:sym typeface="Helvetica"/>
              </a:rPr>
              <a:t>¿Cómo irse de la casa ayudó a Benjamín a convertirse en impresor</a:t>
            </a:r>
            <a:r>
              <a:rPr lang="en-US" sz="1600" b="1" dirty="0" smtClean="0">
                <a:latin typeface="Helvetica" pitchFamily="34" charset="0"/>
                <a:cs typeface="Helvetica" pitchFamily="34" charset="0"/>
              </a:rPr>
              <a:t>?</a:t>
            </a:r>
            <a:endParaRPr lang="en-US" sz="1600" b="1" dirty="0" smtClean="0">
              <a:solidFill>
                <a:schemeClr val="accent2"/>
              </a:solidFill>
              <a:latin typeface="Helvetica" pitchFamily="34" charset="0"/>
              <a:cs typeface="Helvetica" pitchFamily="34" charset="0"/>
            </a:endParaRPr>
          </a:p>
          <a:p>
            <a:endParaRPr lang="en-US" sz="1600" dirty="0" smtClean="0">
              <a:solidFill>
                <a:srgbClr val="FF0000"/>
              </a:solidFill>
              <a:latin typeface="Helvetica" pitchFamily="34" charset="0"/>
              <a:cs typeface="Helvetica" pitchFamily="34" charset="0"/>
            </a:endParaRPr>
          </a:p>
          <a:p>
            <a:pPr marL="685800" indent="-285750">
              <a:buFont typeface="+mj-lt"/>
              <a:buAutoNum type="alphaUcPeriod"/>
            </a:pPr>
            <a:r>
              <a:rPr lang="es-ES" sz="1600" dirty="0" smtClean="0">
                <a:latin typeface="Helvetica" pitchFamily="34" charset="0"/>
                <a:cs typeface="Helvetica" pitchFamily="34" charset="0"/>
              </a:rPr>
              <a:t>Él necesitaba ganar más dinero. </a:t>
            </a:r>
          </a:p>
          <a:p>
            <a:pPr marL="685800" indent="-285750">
              <a:buFont typeface="+mj-lt"/>
              <a:buAutoNum type="alphaUcPeriod"/>
            </a:pPr>
            <a:endParaRPr lang="es-ES" sz="1600" dirty="0" smtClean="0">
              <a:latin typeface="Helvetica" pitchFamily="34" charset="0"/>
              <a:cs typeface="Helvetica" pitchFamily="34" charset="0"/>
            </a:endParaRPr>
          </a:p>
          <a:p>
            <a:pPr marL="685800" indent="-285750">
              <a:buFont typeface="+mj-lt"/>
              <a:buAutoNum type="alphaUcPeriod"/>
            </a:pPr>
            <a:r>
              <a:rPr lang="es-ES" sz="1600" dirty="0">
                <a:latin typeface="Helvetica" pitchFamily="34" charset="0"/>
                <a:cs typeface="Helvetica" pitchFamily="34" charset="0"/>
              </a:rPr>
              <a:t>Él </a:t>
            </a:r>
            <a:r>
              <a:rPr lang="es-ES" sz="1600" dirty="0" smtClean="0">
                <a:latin typeface="Helvetica" pitchFamily="34" charset="0"/>
                <a:cs typeface="Helvetica" pitchFamily="34" charset="0"/>
              </a:rPr>
              <a:t>quería irse de la casa.</a:t>
            </a:r>
          </a:p>
          <a:p>
            <a:pPr marL="685800" indent="-285750">
              <a:buFont typeface="+mj-lt"/>
              <a:buAutoNum type="alphaUcPeriod"/>
            </a:pPr>
            <a:endParaRPr lang="es-ES" sz="1600" dirty="0" smtClean="0">
              <a:solidFill>
                <a:srgbClr val="FF0000"/>
              </a:solidFill>
              <a:latin typeface="Helvetica" pitchFamily="34" charset="0"/>
              <a:cs typeface="Helvetica" pitchFamily="34" charset="0"/>
            </a:endParaRPr>
          </a:p>
          <a:p>
            <a:pPr marL="685800" indent="-285750">
              <a:buFont typeface="+mj-lt"/>
              <a:buAutoNum type="alphaUcPeriod"/>
            </a:pPr>
            <a:r>
              <a:rPr lang="es-ES" sz="1600" dirty="0">
                <a:latin typeface="Helvetica" pitchFamily="34" charset="0"/>
                <a:cs typeface="Helvetica" pitchFamily="34" charset="0"/>
              </a:rPr>
              <a:t>Él </a:t>
            </a:r>
            <a:r>
              <a:rPr lang="es-ES" sz="1600" dirty="0" smtClean="0">
                <a:latin typeface="Helvetica" pitchFamily="34" charset="0"/>
                <a:cs typeface="Helvetica" pitchFamily="34" charset="0"/>
              </a:rPr>
              <a:t>encontró un trabajo en una imprenta. </a:t>
            </a:r>
          </a:p>
          <a:p>
            <a:pPr marL="685800" indent="-285750">
              <a:buFont typeface="+mj-lt"/>
              <a:buAutoNum type="alphaUcPeriod"/>
            </a:pPr>
            <a:endParaRPr lang="es-ES" sz="1600" dirty="0" smtClean="0">
              <a:solidFill>
                <a:srgbClr val="FF0000"/>
              </a:solidFill>
              <a:latin typeface="Helvetica" pitchFamily="34" charset="0"/>
              <a:cs typeface="Helvetica" pitchFamily="34" charset="0"/>
            </a:endParaRPr>
          </a:p>
          <a:p>
            <a:pPr marL="685800" indent="-285750">
              <a:buFont typeface="+mj-lt"/>
              <a:buAutoNum type="alphaUcPeriod"/>
            </a:pPr>
            <a:r>
              <a:rPr lang="es-ES" sz="1600" dirty="0" smtClean="0">
                <a:latin typeface="Helvetica" pitchFamily="34" charset="0"/>
                <a:cs typeface="Helvetica" pitchFamily="34" charset="0"/>
              </a:rPr>
              <a:t>A él le gustaba leer y escribir. </a:t>
            </a:r>
            <a:endParaRPr lang="es-ES" sz="1600" dirty="0">
              <a:latin typeface="Helvetica" pitchFamily="34" charset="0"/>
              <a:cs typeface="Helvetica" pitchFamily="34" charset="0"/>
            </a:endParaRPr>
          </a:p>
        </p:txBody>
      </p:sp>
      <p:sp>
        <p:nvSpPr>
          <p:cNvPr id="18" name="Rectangle 17"/>
          <p:cNvSpPr/>
          <p:nvPr/>
        </p:nvSpPr>
        <p:spPr>
          <a:xfrm>
            <a:off x="685800" y="5161759"/>
            <a:ext cx="5960516" cy="2652151"/>
          </a:xfrm>
          <a:prstGeom prst="rect">
            <a:avLst/>
          </a:prstGeom>
        </p:spPr>
        <p:txBody>
          <a:bodyPr wrap="square" lIns="96661" tIns="48331" rIns="96661" bIns="48331">
            <a:spAutoFit/>
          </a:bodyPr>
          <a:lstStyle/>
          <a:p>
            <a:pPr marL="342900" indent="-342900">
              <a:buAutoNum type="arabicPeriod" startAt="14"/>
              <a:tabLst>
                <a:tab pos="0" algn="l"/>
              </a:tabLst>
            </a:pPr>
            <a:r>
              <a:rPr lang="es-ES" sz="1600" b="1" dirty="0" smtClean="0">
                <a:latin typeface="Helvetica" panose="020B0604020202020204" pitchFamily="34" charset="0"/>
                <a:cs typeface="Helvetica" panose="020B0604020202020204" pitchFamily="34" charset="0"/>
                <a:sym typeface="Helvetica"/>
              </a:rPr>
              <a:t>¿Por qué a las personas les gustaba leer el periódico de </a:t>
            </a:r>
            <a:r>
              <a:rPr lang="es-ES" sz="1600" b="1" dirty="0" smtClean="0">
                <a:latin typeface="Helvetica" pitchFamily="34" charset="0"/>
                <a:cs typeface="Helvetica" pitchFamily="34" charset="0"/>
              </a:rPr>
              <a:t>Benjamín?   </a:t>
            </a:r>
          </a:p>
          <a:p>
            <a:r>
              <a:rPr lang="es-ES" sz="1600" b="1" dirty="0" smtClean="0">
                <a:latin typeface="Helvetica" pitchFamily="34" charset="0"/>
                <a:cs typeface="Helvetica" pitchFamily="34" charset="0"/>
              </a:rPr>
              <a:t>       </a:t>
            </a:r>
            <a:endParaRPr lang="es-ES" sz="1600" dirty="0" smtClean="0">
              <a:latin typeface="Helvetica" pitchFamily="34" charset="0"/>
              <a:cs typeface="Helvetica" pitchFamily="34" charset="0"/>
            </a:endParaRPr>
          </a:p>
          <a:p>
            <a:pPr marL="792163" indent="-342900">
              <a:buFont typeface="+mj-lt"/>
              <a:buAutoNum type="alphaUcPeriod"/>
            </a:pPr>
            <a:r>
              <a:rPr lang="es-ES" sz="1600" dirty="0" smtClean="0">
                <a:latin typeface="Helvetica" pitchFamily="34" charset="0"/>
                <a:cs typeface="Helvetica" pitchFamily="34" charset="0"/>
              </a:rPr>
              <a:t>Él hizo reír y pensar a las personas. </a:t>
            </a:r>
          </a:p>
          <a:p>
            <a:pPr marL="792163" indent="-342900">
              <a:buFont typeface="+mj-lt"/>
              <a:buAutoNum type="alphaUcPeriod"/>
            </a:pPr>
            <a:endParaRPr lang="es-ES" sz="1600" dirty="0" smtClean="0">
              <a:latin typeface="Helvetica" pitchFamily="34" charset="0"/>
              <a:cs typeface="Helvetica" pitchFamily="34" charset="0"/>
            </a:endParaRPr>
          </a:p>
          <a:p>
            <a:pPr marL="792163" indent="-342900">
              <a:buFont typeface="+mj-lt"/>
              <a:buAutoNum type="alphaUcPeriod"/>
            </a:pPr>
            <a:r>
              <a:rPr lang="es-ES" sz="1600" dirty="0" smtClean="0">
                <a:latin typeface="Helvetica" pitchFamily="34" charset="0"/>
                <a:cs typeface="Helvetica" pitchFamily="34" charset="0"/>
              </a:rPr>
              <a:t>Los periódicos ayudan a los agricultores. </a:t>
            </a:r>
            <a:endParaRPr lang="es-ES" sz="1600" dirty="0" smtClean="0">
              <a:solidFill>
                <a:srgbClr val="FF0000"/>
              </a:solidFill>
              <a:latin typeface="Helvetica" pitchFamily="34" charset="0"/>
              <a:cs typeface="Helvetica" pitchFamily="34" charset="0"/>
            </a:endParaRPr>
          </a:p>
          <a:p>
            <a:pPr marL="792163" indent="-342900">
              <a:buFont typeface="+mj-lt"/>
              <a:buAutoNum type="alphaUcPeriod"/>
            </a:pPr>
            <a:endParaRPr lang="es-ES" sz="1600" dirty="0" smtClean="0">
              <a:solidFill>
                <a:srgbClr val="FF0000"/>
              </a:solidFill>
              <a:latin typeface="Helvetica" pitchFamily="34" charset="0"/>
              <a:cs typeface="Helvetica" pitchFamily="34" charset="0"/>
            </a:endParaRPr>
          </a:p>
          <a:p>
            <a:pPr marL="792163" indent="-342900">
              <a:buFont typeface="+mj-lt"/>
              <a:buAutoNum type="alphaUcPeriod"/>
            </a:pPr>
            <a:r>
              <a:rPr lang="es-ES" sz="1600" dirty="0" smtClean="0">
                <a:latin typeface="Helvetica" pitchFamily="34" charset="0"/>
                <a:cs typeface="Helvetica" pitchFamily="34" charset="0"/>
              </a:rPr>
              <a:t>A la gente le gustaba Benjamín.</a:t>
            </a:r>
          </a:p>
          <a:p>
            <a:pPr marL="792163" indent="-342900">
              <a:buFont typeface="+mj-lt"/>
              <a:buAutoNum type="alphaUcPeriod"/>
            </a:pPr>
            <a:endParaRPr lang="es-ES" sz="1600" dirty="0" smtClean="0">
              <a:solidFill>
                <a:srgbClr val="FF0000"/>
              </a:solidFill>
              <a:latin typeface="Helvetica" pitchFamily="34" charset="0"/>
              <a:cs typeface="Helvetica" pitchFamily="34" charset="0"/>
            </a:endParaRPr>
          </a:p>
          <a:p>
            <a:pPr marL="792163" indent="-342900">
              <a:buFont typeface="+mj-lt"/>
              <a:buAutoNum type="alphaUcPeriod"/>
            </a:pPr>
            <a:r>
              <a:rPr lang="es-ES" sz="1600" dirty="0" smtClean="0">
                <a:latin typeface="Helvetica" pitchFamily="34" charset="0"/>
                <a:cs typeface="Helvetica" pitchFamily="34" charset="0"/>
              </a:rPr>
              <a:t>Los periódicos ayudan a las personas a aprender. </a:t>
            </a:r>
            <a:endParaRPr lang="es-ES" sz="1600" dirty="0">
              <a:latin typeface="Helvetica" pitchFamily="34" charset="0"/>
              <a:cs typeface="Helvetica" pitchFamily="34"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1826514934"/>
              </p:ext>
            </p:extLst>
          </p:nvPr>
        </p:nvGraphicFramePr>
        <p:xfrm>
          <a:off x="4495800" y="8229600"/>
          <a:ext cx="2111829" cy="723138"/>
        </p:xfrm>
        <a:graphic>
          <a:graphicData uri="http://schemas.openxmlformats.org/drawingml/2006/table">
            <a:tbl>
              <a:tblPr/>
              <a:tblGrid>
                <a:gridCol w="2111829"/>
              </a:tblGrid>
              <a:tr h="201706">
                <a:tc>
                  <a:txBody>
                    <a:bodyPr/>
                    <a:lstStyle/>
                    <a:p>
                      <a:pPr marL="0" marR="0" algn="ctr">
                        <a:lnSpc>
                          <a:spcPct val="115000"/>
                        </a:lnSpc>
                        <a:spcBef>
                          <a:spcPts val="0"/>
                        </a:spcBef>
                        <a:spcAft>
                          <a:spcPts val="0"/>
                        </a:spcAft>
                      </a:pPr>
                      <a:r>
                        <a:rPr lang="en-US" sz="800" b="1" i="1" dirty="0" err="1" smtClean="0">
                          <a:latin typeface="+mn-lt"/>
                          <a:ea typeface="Calibri"/>
                          <a:cs typeface="Times New Roman"/>
                        </a:rPr>
                        <a:t>Hacia</a:t>
                      </a:r>
                      <a:r>
                        <a:rPr lang="en-US" sz="800" b="1" i="1" dirty="0" smtClean="0">
                          <a:latin typeface="+mn-lt"/>
                          <a:ea typeface="Calibri"/>
                          <a:cs typeface="Times New Roman"/>
                        </a:rPr>
                        <a:t> RI.2.3          DOK 2  </a:t>
                      </a:r>
                      <a:r>
                        <a:rPr lang="es-MX" sz="800" b="0" dirty="0" smtClean="0">
                          <a:solidFill>
                            <a:schemeClr val="tx1"/>
                          </a:solidFill>
                          <a:latin typeface="+mn-lt"/>
                        </a:rPr>
                        <a:t>– </a:t>
                      </a:r>
                      <a:r>
                        <a:rPr lang="en-US" sz="800" b="1" i="1" dirty="0" err="1" smtClean="0">
                          <a:latin typeface="+mn-lt"/>
                          <a:ea typeface="Calibri"/>
                          <a:cs typeface="Times New Roman"/>
                        </a:rPr>
                        <a:t>APn</a:t>
                      </a:r>
                      <a:endParaRPr lang="en-US" sz="800" b="1" i="1" dirty="0">
                        <a:latin typeface="+mn-lt"/>
                        <a:ea typeface="Calibri"/>
                        <a:cs typeface="Times New Roman"/>
                      </a:endParaRPr>
                    </a:p>
                  </a:txBody>
                  <a:tcPr marL="30459" marR="30459"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521432">
                <a:tc>
                  <a:txBody>
                    <a:bodyPr/>
                    <a:lstStyle/>
                    <a:p>
                      <a:pPr marL="0" marR="0" algn="l">
                        <a:lnSpc>
                          <a:spcPct val="115000"/>
                        </a:lnSpc>
                        <a:spcBef>
                          <a:spcPts val="0"/>
                        </a:spcBef>
                        <a:spcAft>
                          <a:spcPts val="0"/>
                        </a:spcAft>
                      </a:pPr>
                      <a:r>
                        <a:rPr lang="es-ES" sz="800" dirty="0" smtClean="0">
                          <a:latin typeface="+mn-lt"/>
                          <a:ea typeface="Calibri"/>
                          <a:cs typeface="Helvetica"/>
                        </a:rPr>
                        <a:t>Interpreta información presentada en el texto, sobre eventos históricos; ideas o conceptos científicos; o pasos en un procedimiento técnico.</a:t>
                      </a:r>
                      <a:endParaRPr lang="es-MX" sz="800" dirty="0" smtClean="0">
                        <a:latin typeface="+mn-lt"/>
                        <a:ea typeface="Calibri"/>
                        <a:cs typeface="Helvetica"/>
                      </a:endParaRPr>
                    </a:p>
                  </a:txBody>
                  <a:tcPr marL="30459" marR="30459"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13" name="Group 12"/>
          <p:cNvGrpSpPr/>
          <p:nvPr/>
        </p:nvGrpSpPr>
        <p:grpSpPr>
          <a:xfrm>
            <a:off x="838200" y="1420513"/>
            <a:ext cx="228603" cy="1645828"/>
            <a:chOff x="838199" y="5771191"/>
            <a:chExt cx="228603" cy="1645828"/>
          </a:xfrm>
        </p:grpSpPr>
        <p:sp>
          <p:nvSpPr>
            <p:cNvPr id="14" name="Shape 89"/>
            <p:cNvSpPr/>
            <p:nvPr/>
          </p:nvSpPr>
          <p:spPr>
            <a:xfrm>
              <a:off x="838199" y="577119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5" name="Shape 90"/>
            <p:cNvSpPr/>
            <p:nvPr/>
          </p:nvSpPr>
          <p:spPr>
            <a:xfrm>
              <a:off x="838199" y="6243468"/>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16" name="Shape 91"/>
            <p:cNvSpPr/>
            <p:nvPr/>
          </p:nvSpPr>
          <p:spPr>
            <a:xfrm>
              <a:off x="838199" y="671574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17" name="Shape 92"/>
            <p:cNvSpPr/>
            <p:nvPr/>
          </p:nvSpPr>
          <p:spPr>
            <a:xfrm>
              <a:off x="838199" y="7188418"/>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grpSp>
        <p:nvGrpSpPr>
          <p:cNvPr id="20" name="Group 19"/>
          <p:cNvGrpSpPr/>
          <p:nvPr/>
        </p:nvGrpSpPr>
        <p:grpSpPr>
          <a:xfrm>
            <a:off x="838199" y="5955033"/>
            <a:ext cx="228603" cy="1664623"/>
            <a:chOff x="838199" y="5771191"/>
            <a:chExt cx="228603" cy="1664623"/>
          </a:xfrm>
        </p:grpSpPr>
        <p:sp>
          <p:nvSpPr>
            <p:cNvPr id="26" name="Shape 89"/>
            <p:cNvSpPr/>
            <p:nvPr/>
          </p:nvSpPr>
          <p:spPr>
            <a:xfrm>
              <a:off x="838199" y="577119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7" name="Shape 90"/>
            <p:cNvSpPr/>
            <p:nvPr/>
          </p:nvSpPr>
          <p:spPr>
            <a:xfrm>
              <a:off x="838199" y="627550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8" name="Shape 91"/>
            <p:cNvSpPr/>
            <p:nvPr/>
          </p:nvSpPr>
          <p:spPr>
            <a:xfrm>
              <a:off x="838199" y="6746724"/>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9" name="Shape 92"/>
            <p:cNvSpPr/>
            <p:nvPr/>
          </p:nvSpPr>
          <p:spPr>
            <a:xfrm>
              <a:off x="838199" y="7207213"/>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Tree>
    <p:extLst>
      <p:ext uri="{BB962C8B-B14F-4D97-AF65-F5344CB8AC3E}">
        <p14:creationId xmlns:p14="http://schemas.microsoft.com/office/powerpoint/2010/main" val="11956292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54367644"/>
              </p:ext>
            </p:extLst>
          </p:nvPr>
        </p:nvGraphicFramePr>
        <p:xfrm>
          <a:off x="228601" y="367766"/>
          <a:ext cx="6858000" cy="3507837"/>
        </p:xfrm>
        <a:graphic>
          <a:graphicData uri="http://schemas.openxmlformats.org/drawingml/2006/table">
            <a:tbl>
              <a:tblPr firstRow="1" bandRow="1">
                <a:tableStyleId>{5940675A-B579-460E-94D1-54222C63F5DA}</a:tableStyleId>
              </a:tblPr>
              <a:tblGrid>
                <a:gridCol w="6858000"/>
              </a:tblGrid>
              <a:tr h="827689">
                <a:tc>
                  <a:txBody>
                    <a:bodyPr/>
                    <a:lstStyle/>
                    <a:p>
                      <a:pPr marL="400050" marR="0" indent="-342900" algn="l" defTabSz="966612" rtl="0" eaLnBrk="1" fontAlgn="auto" latinLnBrk="0" hangingPunct="1">
                        <a:lnSpc>
                          <a:spcPct val="100000"/>
                        </a:lnSpc>
                        <a:spcBef>
                          <a:spcPts val="0"/>
                        </a:spcBef>
                        <a:spcAft>
                          <a:spcPts val="0"/>
                        </a:spcAft>
                        <a:buClrTx/>
                        <a:buSzTx/>
                        <a:buFont typeface="+mj-lt"/>
                        <a:buNone/>
                        <a:tabLst/>
                        <a:defRPr/>
                      </a:pPr>
                      <a:r>
                        <a:rPr lang="es-ES" sz="1600" b="1" dirty="0" smtClean="0">
                          <a:solidFill>
                            <a:schemeClr val="tx1"/>
                          </a:solidFill>
                          <a:latin typeface="Helvetica" panose="020B0604020202020204" pitchFamily="34" charset="0"/>
                          <a:cs typeface="Helvetica" panose="020B0604020202020204" pitchFamily="34" charset="0"/>
                        </a:rPr>
                        <a:t>15. ¿Por qué ser impresor fue un buen oficio para Benjamín? </a:t>
                      </a:r>
                    </a:p>
                    <a:p>
                      <a:pPr marL="400050" marR="0" indent="-342900" algn="l" defTabSz="966612" rtl="0" eaLnBrk="1" fontAlgn="auto" latinLnBrk="0" hangingPunct="1">
                        <a:lnSpc>
                          <a:spcPct val="100000"/>
                        </a:lnSpc>
                        <a:spcBef>
                          <a:spcPts val="0"/>
                        </a:spcBef>
                        <a:spcAft>
                          <a:spcPts val="0"/>
                        </a:spcAft>
                        <a:buClrTx/>
                        <a:buSzTx/>
                        <a:buFont typeface="+mj-lt"/>
                        <a:buNone/>
                        <a:tabLst/>
                        <a:defRPr/>
                      </a:pPr>
                      <a:r>
                        <a:rPr lang="es-ES" sz="1600" b="1" dirty="0" smtClean="0">
                          <a:solidFill>
                            <a:schemeClr val="tx1"/>
                          </a:solidFill>
                          <a:latin typeface="Helvetica" panose="020B0604020202020204" pitchFamily="34" charset="0"/>
                          <a:cs typeface="Helvetica" panose="020B0604020202020204" pitchFamily="34" charset="0"/>
                        </a:rPr>
                        <a:t>       Lee el párrafo 3</a:t>
                      </a:r>
                      <a:r>
                        <a:rPr lang="es-ES" sz="1600" b="1" baseline="0" dirty="0" smtClean="0">
                          <a:solidFill>
                            <a:schemeClr val="tx1"/>
                          </a:solidFill>
                          <a:latin typeface="Helvetica" panose="020B0604020202020204" pitchFamily="34" charset="0"/>
                          <a:cs typeface="Helvetica" panose="020B0604020202020204" pitchFamily="34" charset="0"/>
                        </a:rPr>
                        <a:t> </a:t>
                      </a:r>
                      <a:r>
                        <a:rPr lang="es-ES" sz="1600" b="1" dirty="0" smtClean="0">
                          <a:solidFill>
                            <a:schemeClr val="tx1"/>
                          </a:solidFill>
                          <a:latin typeface="Helvetica" panose="020B0604020202020204" pitchFamily="34" charset="0"/>
                          <a:cs typeface="Helvetica" panose="020B0604020202020204" pitchFamily="34" charset="0"/>
                        </a:rPr>
                        <a:t>y escribe tu respuesta. </a:t>
                      </a:r>
                    </a:p>
                  </a:txBody>
                  <a:tcPr marL="96012" marR="96012" marT="48085" marB="4808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0009">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7309978"/>
              </p:ext>
            </p:extLst>
          </p:nvPr>
        </p:nvGraphicFramePr>
        <p:xfrm>
          <a:off x="304800" y="4800600"/>
          <a:ext cx="6629400" cy="3518348"/>
        </p:xfrm>
        <a:graphic>
          <a:graphicData uri="http://schemas.openxmlformats.org/drawingml/2006/table">
            <a:tbl>
              <a:tblPr firstRow="1" bandRow="1">
                <a:tableStyleId>{5940675A-B579-460E-94D1-54222C63F5DA}</a:tableStyleId>
              </a:tblPr>
              <a:tblGrid>
                <a:gridCol w="6629400"/>
              </a:tblGrid>
              <a:tr h="838200">
                <a:tc>
                  <a:txBody>
                    <a:bodyPr/>
                    <a:lstStyle/>
                    <a:p>
                      <a:pPr marL="341313" marR="0" indent="-341313" algn="l" defTabSz="966612" rtl="0" eaLnBrk="1" fontAlgn="auto" latinLnBrk="0" hangingPunct="1">
                        <a:lnSpc>
                          <a:spcPct val="100000"/>
                        </a:lnSpc>
                        <a:spcBef>
                          <a:spcPts val="0"/>
                        </a:spcBef>
                        <a:spcAft>
                          <a:spcPts val="0"/>
                        </a:spcAft>
                        <a:buClrTx/>
                        <a:buSzTx/>
                        <a:buFontTx/>
                        <a:buNone/>
                        <a:tabLst/>
                        <a:defRPr/>
                      </a:pPr>
                      <a:r>
                        <a:rPr lang="es-ES" sz="1600" b="1" dirty="0" smtClean="0">
                          <a:solidFill>
                            <a:schemeClr val="tx1"/>
                          </a:solidFill>
                          <a:latin typeface="Helvetica" panose="020B0604020202020204" pitchFamily="34" charset="0"/>
                          <a:cs typeface="Helvetica" panose="020B0604020202020204" pitchFamily="34" charset="0"/>
                        </a:rPr>
                        <a:t>16. ¿Qué hizo a Benjamín un buen impresor?  </a:t>
                      </a:r>
                    </a:p>
                    <a:p>
                      <a:pPr marL="341313" marR="0" indent="-341313" algn="l" defTabSz="966612" rtl="0" eaLnBrk="1" fontAlgn="auto" latinLnBrk="0" hangingPunct="1">
                        <a:lnSpc>
                          <a:spcPct val="100000"/>
                        </a:lnSpc>
                        <a:spcBef>
                          <a:spcPts val="0"/>
                        </a:spcBef>
                        <a:spcAft>
                          <a:spcPts val="0"/>
                        </a:spcAft>
                        <a:buClrTx/>
                        <a:buSzTx/>
                        <a:buFontTx/>
                        <a:buNone/>
                        <a:tabLst/>
                        <a:defRPr/>
                      </a:pPr>
                      <a:r>
                        <a:rPr lang="es-ES" sz="1600" b="1" dirty="0" smtClean="0">
                          <a:solidFill>
                            <a:schemeClr val="tx1"/>
                          </a:solidFill>
                          <a:latin typeface="Helvetica" panose="020B0604020202020204" pitchFamily="34" charset="0"/>
                          <a:cs typeface="Helvetica" panose="020B0604020202020204" pitchFamily="34" charset="0"/>
                        </a:rPr>
                        <a:t>      Encuentra evidencia en el texto. </a:t>
                      </a:r>
                    </a:p>
                  </a:txBody>
                  <a:tcPr marL="96012" marR="96012" marT="48085" marB="4808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0009">
                <a:tc>
                  <a:txBody>
                    <a:bodyPr/>
                    <a:lstStyle/>
                    <a:p>
                      <a:endParaRPr lang="en-US" sz="1600" dirty="0" smtClean="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600" dirty="0">
                        <a:solidFill>
                          <a:schemeClr val="tx1"/>
                        </a:solidFill>
                        <a:latin typeface="Helvetica" panose="020B0604020202020204" pitchFamily="34" charset="0"/>
                        <a:cs typeface="Helvetica" panose="020B0604020202020204" pitchFamily="34" charset="0"/>
                      </a:endParaRPr>
                    </a:p>
                  </a:txBody>
                  <a:tcPr marL="96012" marR="96012" marT="48085" marB="480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Connector 5"/>
          <p:cNvCxnSpPr/>
          <p:nvPr/>
        </p:nvCxnSpPr>
        <p:spPr>
          <a:xfrm>
            <a:off x="304800" y="4500069"/>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364533399"/>
              </p:ext>
            </p:extLst>
          </p:nvPr>
        </p:nvGraphicFramePr>
        <p:xfrm>
          <a:off x="5088255" y="3962400"/>
          <a:ext cx="1905000" cy="457200"/>
        </p:xfrm>
        <a:graphic>
          <a:graphicData uri="http://schemas.openxmlformats.org/drawingml/2006/table">
            <a:tbl>
              <a:tblPr/>
              <a:tblGrid>
                <a:gridCol w="1905000"/>
              </a:tblGrid>
              <a:tr h="179793">
                <a:tc>
                  <a:txBody>
                    <a:bodyPr/>
                    <a:lstStyle/>
                    <a:p>
                      <a:pPr marL="0" marR="0" algn="ctr">
                        <a:lnSpc>
                          <a:spcPct val="100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RI.2.2</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DOK 2</a:t>
                      </a:r>
                      <a:r>
                        <a:rPr lang="en-US" sz="800" b="1" i="1" dirty="0" smtClean="0">
                          <a:solidFill>
                            <a:srgbClr val="000000"/>
                          </a:solidFill>
                          <a:latin typeface="Calibri"/>
                          <a:ea typeface="Times New Roman"/>
                          <a:cs typeface="Times New Roman"/>
                        </a:rPr>
                        <a:t> </a:t>
                      </a:r>
                      <a:r>
                        <a:rPr lang="es-MX" sz="800" b="0" dirty="0" smtClean="0">
                          <a:solidFill>
                            <a:schemeClr val="tx1"/>
                          </a:solidFill>
                          <a:latin typeface="+mn-lt"/>
                        </a:rPr>
                        <a:t>–</a:t>
                      </a:r>
                      <a:r>
                        <a:rPr lang="en-US" sz="800" b="1" i="1" dirty="0" smtClean="0">
                          <a:solidFill>
                            <a:srgbClr val="000000"/>
                          </a:solidFill>
                          <a:latin typeface="Calibri"/>
                          <a:ea typeface="Times New Roman"/>
                          <a:cs typeface="Times New Roman"/>
                        </a:rPr>
                        <a:t> Cl</a:t>
                      </a:r>
                      <a:endParaRPr lang="en-US" sz="800" i="1" dirty="0">
                        <a:latin typeface="Calibri"/>
                        <a:ea typeface="Calibri"/>
                        <a:cs typeface="Times New Roman"/>
                      </a:endParaRPr>
                    </a:p>
                  </a:txBody>
                  <a:tcPr marL="31850" marR="3185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77407">
                <a:tc>
                  <a:txBody>
                    <a:bodyPr/>
                    <a:lstStyle/>
                    <a:p>
                      <a:pPr marL="0" marR="0" algn="l">
                        <a:lnSpc>
                          <a:spcPct val="100000"/>
                        </a:lnSpc>
                        <a:spcBef>
                          <a:spcPts val="0"/>
                        </a:spcBef>
                        <a:spcAft>
                          <a:spcPts val="0"/>
                        </a:spcAft>
                      </a:pPr>
                      <a:r>
                        <a:rPr lang="es-MX" sz="800" b="0" dirty="0" smtClean="0">
                          <a:latin typeface="+mn-lt"/>
                          <a:ea typeface="Times New Roman"/>
                          <a:cs typeface="Times New Roman"/>
                        </a:rPr>
                        <a:t>Localiza información para apoyar el tema principal en párrafos específicos. </a:t>
                      </a:r>
                      <a:endParaRPr lang="en-US" sz="800" b="0" dirty="0">
                        <a:latin typeface="+mn-lt"/>
                        <a:ea typeface="Calibri"/>
                        <a:cs typeface="Times New Roman"/>
                      </a:endParaRPr>
                    </a:p>
                  </a:txBody>
                  <a:tcPr marR="3185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228460402"/>
              </p:ext>
            </p:extLst>
          </p:nvPr>
        </p:nvGraphicFramePr>
        <p:xfrm>
          <a:off x="4297680" y="8382000"/>
          <a:ext cx="2667000" cy="591273"/>
        </p:xfrm>
        <a:graphic>
          <a:graphicData uri="http://schemas.openxmlformats.org/drawingml/2006/table">
            <a:tbl>
              <a:tblPr/>
              <a:tblGrid>
                <a:gridCol w="2667000"/>
              </a:tblGrid>
              <a:tr h="179793">
                <a:tc>
                  <a:txBody>
                    <a:bodyPr/>
                    <a:lstStyle/>
                    <a:p>
                      <a:pPr marL="0" marR="0" algn="ctr">
                        <a:lnSpc>
                          <a:spcPct val="100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RI.2.3</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DOK</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3 </a:t>
                      </a:r>
                      <a:r>
                        <a:rPr lang="es-MX" sz="800" b="0" dirty="0" smtClean="0">
                          <a:solidFill>
                            <a:schemeClr val="tx1"/>
                          </a:solidFill>
                          <a:latin typeface="+mn-lt"/>
                        </a:rPr>
                        <a:t>–</a:t>
                      </a:r>
                      <a:r>
                        <a:rPr lang="en-US" sz="800" b="1" i="1" baseline="0" dirty="0" smtClean="0">
                          <a:solidFill>
                            <a:srgbClr val="000000"/>
                          </a:solidFill>
                          <a:latin typeface="+mn-lt"/>
                          <a:ea typeface="Times New Roman"/>
                          <a:cs typeface="Times New Roman"/>
                        </a:rPr>
                        <a:t> Cu</a:t>
                      </a:r>
                      <a:endParaRPr lang="en-US" sz="800" b="1" i="1" dirty="0">
                        <a:latin typeface="Calibri"/>
                        <a:ea typeface="Calibri"/>
                        <a:cs typeface="Times New Roman"/>
                      </a:endParaRPr>
                    </a:p>
                  </a:txBody>
                  <a:tcPr marR="3185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114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800" b="0" dirty="0" smtClean="0">
                          <a:latin typeface="+mn-lt"/>
                          <a:ea typeface="Times New Roman"/>
                          <a:cs typeface="Times New Roman"/>
                        </a:rPr>
                        <a:t>Explica la conexión de ideas dentro de un contexto dado (acontecimientos históricos, ideas científicas o conceptos, o pasos en procedimientos técnicos).</a:t>
                      </a:r>
                      <a:endParaRPr lang="en-US" sz="800" b="0" dirty="0" smtClean="0">
                        <a:latin typeface="+mn-lt"/>
                        <a:ea typeface="Calibri"/>
                        <a:cs typeface="Times New Roman"/>
                      </a:endParaRPr>
                    </a:p>
                  </a:txBody>
                  <a:tcPr marR="3185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515876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154934968"/>
              </p:ext>
            </p:extLst>
          </p:nvPr>
        </p:nvGraphicFramePr>
        <p:xfrm>
          <a:off x="381001" y="442899"/>
          <a:ext cx="6629401" cy="5198581"/>
        </p:xfrm>
        <a:graphic>
          <a:graphicData uri="http://schemas.openxmlformats.org/drawingml/2006/table">
            <a:tbl>
              <a:tblPr firstRow="1" bandRow="1">
                <a:tableStyleId>{5940675A-B579-460E-94D1-54222C63F5DA}</a:tableStyleId>
              </a:tblPr>
              <a:tblGrid>
                <a:gridCol w="6629401"/>
              </a:tblGrid>
              <a:tr h="2487953">
                <a:tc>
                  <a:txBody>
                    <a:bodyPr/>
                    <a:lstStyle/>
                    <a:p>
                      <a:pPr marL="0" marR="0" indent="0" algn="l">
                        <a:lnSpc>
                          <a:spcPct val="115000"/>
                        </a:lnSpc>
                        <a:spcBef>
                          <a:spcPts val="0"/>
                        </a:spcBef>
                        <a:spcAft>
                          <a:spcPts val="0"/>
                        </a:spcAft>
                        <a:buNone/>
                      </a:pPr>
                      <a:r>
                        <a:rPr lang="es-ES" sz="1700" b="1" kern="1200" dirty="0" smtClean="0">
                          <a:solidFill>
                            <a:srgbClr val="000000"/>
                          </a:solidFill>
                          <a:effectLst/>
                          <a:latin typeface="Helvetica" panose="020B0604020202020204" pitchFamily="34" charset="0"/>
                          <a:ea typeface="Times New Roman"/>
                          <a:cs typeface="Helvetica" panose="020B0604020202020204" pitchFamily="34" charset="0"/>
                        </a:rPr>
                        <a:t>17. ¿Cuál es tu opinión sobre el saltamontes y la hormiga?</a:t>
                      </a:r>
                    </a:p>
                    <a:p>
                      <a:pPr marL="0" marR="834390" algn="r" defTabSz="3713163">
                        <a:lnSpc>
                          <a:spcPct val="115000"/>
                        </a:lnSpc>
                        <a:spcBef>
                          <a:spcPts val="0"/>
                        </a:spcBef>
                        <a:spcAft>
                          <a:spcPts val="0"/>
                        </a:spcAft>
                        <a:tabLst>
                          <a:tab pos="5597525" algn="l"/>
                        </a:tabLst>
                      </a:pPr>
                      <a:endParaRPr lang="en-US" sz="1200" b="1" dirty="0" smtClean="0">
                        <a:solidFill>
                          <a:schemeClr val="tx1"/>
                        </a:solidFill>
                        <a:latin typeface="Helvetica" panose="020B0604020202020204" pitchFamily="34" charset="0"/>
                        <a:cs typeface="Helvetica" panose="020B0604020202020204" pitchFamily="34" charset="0"/>
                      </a:endParaRPr>
                    </a:p>
                    <a:p>
                      <a:pPr marL="396875" marR="834390" indent="0" algn="l" defTabSz="3713163">
                        <a:lnSpc>
                          <a:spcPct val="115000"/>
                        </a:lnSpc>
                        <a:spcBef>
                          <a:spcPts val="0"/>
                        </a:spcBef>
                        <a:spcAft>
                          <a:spcPts val="0"/>
                        </a:spcAft>
                        <a:tabLst>
                          <a:tab pos="5597525" algn="l"/>
                        </a:tabLst>
                      </a:pPr>
                      <a:r>
                        <a:rPr lang="es-ES" sz="1400" b="1" dirty="0" smtClean="0">
                          <a:solidFill>
                            <a:schemeClr val="tx1"/>
                          </a:solidFill>
                          <a:latin typeface="+mn-lt"/>
                          <a:cs typeface="Helvetica" panose="020B0604020202020204" pitchFamily="34" charset="0"/>
                        </a:rPr>
                        <a:t>Escrito Breve, W.2.2.a,b “…Escriben propuestas de opinión en las cuales presentan el tema o  libro sobre el cual están escribiendo, expresan su opinión.”                            </a:t>
                      </a:r>
                    </a:p>
                    <a:p>
                      <a:pPr marL="0" marR="834390" algn="l" defTabSz="3713163">
                        <a:lnSpc>
                          <a:spcPct val="115000"/>
                        </a:lnSpc>
                        <a:spcBef>
                          <a:spcPts val="0"/>
                        </a:spcBef>
                        <a:spcAft>
                          <a:spcPts val="0"/>
                        </a:spcAft>
                        <a:tabLst>
                          <a:tab pos="5597525" algn="l"/>
                        </a:tabLst>
                      </a:pPr>
                      <a:r>
                        <a:rPr lang="es-ES" sz="1300" b="1" dirty="0" smtClean="0">
                          <a:solidFill>
                            <a:schemeClr val="tx1"/>
                          </a:solidFill>
                          <a:latin typeface="Helvetica" panose="020B0604020202020204" pitchFamily="34" charset="0"/>
                          <a:cs typeface="Helvetica" panose="020B0604020202020204" pitchFamily="34" charset="0"/>
                        </a:rPr>
                        <a:t>                </a:t>
                      </a:r>
                    </a:p>
                    <a:p>
                      <a:pPr marL="0" marR="834390" algn="l" defTabSz="3713163">
                        <a:lnSpc>
                          <a:spcPct val="115000"/>
                        </a:lnSpc>
                        <a:spcBef>
                          <a:spcPts val="0"/>
                        </a:spcBef>
                        <a:spcAft>
                          <a:spcPts val="0"/>
                        </a:spcAft>
                        <a:tabLst>
                          <a:tab pos="5597525" algn="l"/>
                        </a:tabLst>
                      </a:pPr>
                      <a:r>
                        <a:rPr lang="es-ES" sz="1300" b="1" dirty="0" smtClean="0">
                          <a:solidFill>
                            <a:schemeClr val="tx1"/>
                          </a:solidFill>
                          <a:latin typeface="Helvetica" panose="020B0604020202020204" pitchFamily="34" charset="0"/>
                          <a:cs typeface="Helvetica" panose="020B0604020202020204" pitchFamily="34" charset="0"/>
                        </a:rPr>
                        <a:t> </a:t>
                      </a:r>
                      <a:r>
                        <a:rPr lang="es-ES" sz="1400" b="1" dirty="0" smtClean="0">
                          <a:solidFill>
                            <a:schemeClr val="tx1"/>
                          </a:solidFill>
                          <a:latin typeface="+mn-lt"/>
                          <a:cs typeface="Helvetica" panose="020B0604020202020204" pitchFamily="34" charset="0"/>
                        </a:rPr>
                        <a:t>Maestro solamente - Puntaje Final_____</a:t>
                      </a:r>
                    </a:p>
                    <a:p>
                      <a:pPr marL="0" marR="834390" algn="l" defTabSz="3713163">
                        <a:lnSpc>
                          <a:spcPct val="115000"/>
                        </a:lnSpc>
                        <a:spcBef>
                          <a:spcPts val="0"/>
                        </a:spcBef>
                        <a:spcAft>
                          <a:spcPts val="0"/>
                        </a:spcAft>
                        <a:tabLst>
                          <a:tab pos="5597525" algn="l"/>
                        </a:tabLst>
                      </a:pPr>
                      <a:endParaRPr lang="en-US" sz="1400" b="1" dirty="0" smtClean="0">
                        <a:solidFill>
                          <a:schemeClr val="tx1"/>
                        </a:solidFill>
                        <a:latin typeface="+mn-lt"/>
                        <a:cs typeface="Helvetica" panose="020B0604020202020204" pitchFamily="34" charset="0"/>
                      </a:endParaRPr>
                    </a:p>
                    <a:p>
                      <a:pPr marL="0" marR="834390" algn="l">
                        <a:lnSpc>
                          <a:spcPct val="115000"/>
                        </a:lnSpc>
                        <a:spcBef>
                          <a:spcPts val="0"/>
                        </a:spcBef>
                        <a:spcAft>
                          <a:spcPts val="0"/>
                        </a:spcAft>
                      </a:pPr>
                      <a:endParaRPr lang="en-US" sz="1200" b="1" dirty="0" smtClean="0">
                        <a:solidFill>
                          <a:schemeClr val="tx1"/>
                        </a:solidFill>
                      </a:endParaRPr>
                    </a:p>
                    <a:p>
                      <a:pPr marL="0" marR="834390" algn="l">
                        <a:lnSpc>
                          <a:spcPct val="115000"/>
                        </a:lnSpc>
                        <a:spcBef>
                          <a:spcPts val="0"/>
                        </a:spcBef>
                        <a:spcAft>
                          <a:spcPts val="0"/>
                        </a:spcAft>
                      </a:pPr>
                      <a:endParaRPr lang="en-US" sz="1200" b="1" dirty="0" smtClean="0">
                        <a:solidFill>
                          <a:schemeClr val="tx1"/>
                        </a:solidFill>
                      </a:endParaRPr>
                    </a:p>
                  </a:txBody>
                  <a:tcPr marL="96012" marR="96012" marT="48085" marB="4808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8696">
                <a:tc>
                  <a:txBody>
                    <a:bodyPr/>
                    <a:lstStyle/>
                    <a:p>
                      <a:r>
                        <a:rPr lang="en-US" sz="1800" dirty="0" smtClean="0">
                          <a:solidFill>
                            <a:schemeClr val="tx1"/>
                          </a:solidFill>
                        </a:rPr>
                        <a:t> </a:t>
                      </a:r>
                      <a:endParaRPr lang="en-US" sz="1800" dirty="0">
                        <a:solidFill>
                          <a:schemeClr val="tx1"/>
                        </a:solidFill>
                      </a:endParaRPr>
                    </a:p>
                  </a:txBody>
                  <a:tcPr marL="96012" marR="96012" marT="48085" marB="4808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800" dirty="0">
                        <a:solidFill>
                          <a:schemeClr val="tx1"/>
                        </a:solidFill>
                      </a:endParaRPr>
                    </a:p>
                  </a:txBody>
                  <a:tcPr marL="96012" marR="96012" marT="48085" marB="4808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800" dirty="0">
                        <a:solidFill>
                          <a:schemeClr val="tx1"/>
                        </a:solidFill>
                      </a:endParaRPr>
                    </a:p>
                  </a:txBody>
                  <a:tcPr marL="96012" marR="96012" marT="48085" marB="4808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800" dirty="0">
                        <a:solidFill>
                          <a:schemeClr val="tx1"/>
                        </a:solidFill>
                      </a:endParaRPr>
                    </a:p>
                  </a:txBody>
                  <a:tcPr marL="96012" marR="96012" marT="48085" marB="4808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800" dirty="0">
                        <a:solidFill>
                          <a:schemeClr val="tx1"/>
                        </a:solidFill>
                      </a:endParaRPr>
                    </a:p>
                  </a:txBody>
                  <a:tcPr marL="96012" marR="96012" marT="48085" marB="4808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800" dirty="0">
                        <a:solidFill>
                          <a:schemeClr val="tx1"/>
                        </a:solidFill>
                      </a:endParaRPr>
                    </a:p>
                  </a:txBody>
                  <a:tcPr marL="96012" marR="96012" marT="48085" marB="4808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023">
                <a:tc>
                  <a:txBody>
                    <a:bodyPr/>
                    <a:lstStyle/>
                    <a:p>
                      <a:endParaRPr lang="en-US" sz="1800" dirty="0">
                        <a:solidFill>
                          <a:schemeClr val="tx1"/>
                        </a:solidFill>
                      </a:endParaRPr>
                    </a:p>
                  </a:txBody>
                  <a:tcPr marL="96012" marR="96012" marT="48085" marB="4808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304800" y="2895600"/>
            <a:ext cx="6741459" cy="27252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88"/>
          </a:p>
        </p:txBody>
      </p:sp>
    </p:spTree>
    <p:extLst>
      <p:ext uri="{BB962C8B-B14F-4D97-AF65-F5344CB8AC3E}">
        <p14:creationId xmlns:p14="http://schemas.microsoft.com/office/powerpoint/2010/main" val="26748163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650748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01624116"/>
              </p:ext>
            </p:extLst>
          </p:nvPr>
        </p:nvGraphicFramePr>
        <p:xfrm>
          <a:off x="406400" y="800100"/>
          <a:ext cx="6629401" cy="3086099"/>
        </p:xfrm>
        <a:graphic>
          <a:graphicData uri="http://schemas.openxmlformats.org/drawingml/2006/table">
            <a:tbl>
              <a:tblPr firstRow="1" bandRow="1">
                <a:tableStyleId>{5940675A-B579-460E-94D1-54222C63F5DA}</a:tableStyleId>
              </a:tblPr>
              <a:tblGrid>
                <a:gridCol w="6629401"/>
              </a:tblGrid>
              <a:tr h="3086099">
                <a:tc>
                  <a:txBody>
                    <a:bodyPr/>
                    <a:lstStyle/>
                    <a:p>
                      <a:pPr marL="342900" marR="0" indent="-342900" algn="l">
                        <a:lnSpc>
                          <a:spcPct val="115000"/>
                        </a:lnSpc>
                        <a:spcBef>
                          <a:spcPts val="0"/>
                        </a:spcBef>
                        <a:spcAft>
                          <a:spcPts val="0"/>
                        </a:spcAft>
                        <a:buAutoNum type="arabicPeriod" startAt="18"/>
                      </a:pPr>
                      <a:r>
                        <a:rPr lang="es-ES" sz="1700" b="1" kern="1200" dirty="0" smtClean="0">
                          <a:solidFill>
                            <a:srgbClr val="000000"/>
                          </a:solidFill>
                          <a:effectLst/>
                          <a:latin typeface="Helvetica" panose="020B0604020202020204" pitchFamily="34" charset="0"/>
                          <a:ea typeface="Times New Roman"/>
                          <a:cs typeface="Helvetica" panose="020B0604020202020204" pitchFamily="34" charset="0"/>
                        </a:rPr>
                        <a:t>Lee el párrafo</a:t>
                      </a:r>
                      <a:r>
                        <a:rPr lang="es-ES" sz="1700" b="1" kern="1200" baseline="0" dirty="0" smtClean="0">
                          <a:solidFill>
                            <a:srgbClr val="000000"/>
                          </a:solidFill>
                          <a:effectLst/>
                          <a:latin typeface="Helvetica" panose="020B0604020202020204" pitchFamily="34" charset="0"/>
                          <a:ea typeface="Times New Roman"/>
                          <a:cs typeface="Helvetica" panose="020B0604020202020204" pitchFamily="34" charset="0"/>
                        </a:rPr>
                        <a:t> a continuación. </a:t>
                      </a:r>
                      <a:endParaRPr lang="es-ES" sz="1700" kern="1200" dirty="0" smtClean="0">
                        <a:solidFill>
                          <a:srgbClr val="000000"/>
                        </a:solidFill>
                        <a:effectLst/>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ES" sz="1600" b="0" i="0" u="none" strike="noStrike" kern="1200" cap="none" spc="0" normalizeH="0" baseline="0" noProof="0" dirty="0" smtClean="0">
                          <a:ln>
                            <a:noFill/>
                          </a:ln>
                          <a:solidFill>
                            <a:srgbClr val="000000"/>
                          </a:solidFill>
                          <a:effectLst/>
                          <a:uLnTx/>
                          <a:uFillTx/>
                          <a:latin typeface="Helvetica" panose="020B0604020202020204" pitchFamily="34" charset="0"/>
                          <a:ea typeface="Calibri"/>
                          <a:cs typeface="Helvetica" panose="020B0604020202020204" pitchFamily="34" charset="0"/>
                        </a:rPr>
                        <a:t>Cuando tú haces la tarea, entonces puedes jugar. A veces no puedes jugar. No es divertido ir a la escuela si tu tarea no está terminada. A veces tienes que trabajar primero.  </a:t>
                      </a:r>
                      <a:endParaRPr kumimoji="0" lang="es-ES" sz="1600" b="0" i="0" u="none" strike="noStrike" kern="1200" cap="none" spc="0" normalizeH="0" baseline="0" noProof="0" dirty="0" smtClean="0">
                        <a:ln>
                          <a:noFill/>
                        </a:ln>
                        <a:solidFill>
                          <a:prstClr val="black"/>
                        </a:solidFill>
                        <a:effectLst/>
                        <a:uLnTx/>
                        <a:uFillTx/>
                        <a:latin typeface="Helvetica" panose="020B0604020202020204" pitchFamily="34" charset="0"/>
                        <a:ea typeface="Calibri"/>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endParaRPr kumimoji="0" lang="es-ES" sz="1500" b="0"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endParaRPr>
                    </a:p>
                    <a:p>
                      <a:pPr marL="0" marR="0" lvl="0" indent="0" algn="l" defTabSz="914400" rtl="0" eaLnBrk="1" fontAlgn="auto" latinLnBrk="0" hangingPunct="1">
                        <a:lnSpc>
                          <a:spcPct val="115000"/>
                        </a:lnSpc>
                        <a:spcBef>
                          <a:spcPts val="0"/>
                        </a:spcBef>
                        <a:spcAft>
                          <a:spcPts val="0"/>
                        </a:spcAft>
                        <a:buClrTx/>
                        <a:buSzTx/>
                        <a:buFontTx/>
                        <a:buNone/>
                        <a:tabLst/>
                        <a:defRPr/>
                      </a:pPr>
                      <a:r>
                        <a:rPr kumimoji="0" lang="es-ES" sz="1600" b="1" i="0" u="none" strike="noStrike" kern="1200" cap="none" spc="0" normalizeH="0" baseline="0" noProof="0" dirty="0" smtClean="0">
                          <a:ln>
                            <a:noFill/>
                          </a:ln>
                          <a:solidFill>
                            <a:srgbClr val="000000"/>
                          </a:solidFill>
                          <a:effectLst/>
                          <a:uLnTx/>
                          <a:uFillTx/>
                          <a:latin typeface="Helvetica" panose="020B0604020202020204" pitchFamily="34" charset="0"/>
                          <a:ea typeface="Times New Roman"/>
                          <a:cs typeface="Helvetica" panose="020B0604020202020204" pitchFamily="34" charset="0"/>
                        </a:rPr>
                        <a:t>Vuelve a escribir el párrafo para que tenga sentido. Añade 1 o 2 oraciones propias que apoyen tu opinión.</a:t>
                      </a:r>
                    </a:p>
                    <a:p>
                      <a:pPr marL="0" marR="834390" algn="r" defTabSz="3713163">
                        <a:lnSpc>
                          <a:spcPct val="115000"/>
                        </a:lnSpc>
                        <a:spcBef>
                          <a:spcPts val="0"/>
                        </a:spcBef>
                        <a:spcAft>
                          <a:spcPts val="0"/>
                        </a:spcAft>
                        <a:tabLst>
                          <a:tab pos="5597525" algn="l"/>
                        </a:tabLst>
                      </a:pPr>
                      <a:endParaRPr lang="es-ES" sz="1200" b="1" dirty="0" smtClean="0">
                        <a:solidFill>
                          <a:schemeClr val="tx1"/>
                        </a:solidFill>
                        <a:latin typeface="Helvetica" panose="020B0604020202020204" pitchFamily="34" charset="0"/>
                        <a:cs typeface="Helvetica" panose="020B0604020202020204" pitchFamily="34" charset="0"/>
                      </a:endParaRPr>
                    </a:p>
                    <a:p>
                      <a:pPr marL="0" marR="834390" algn="l" defTabSz="3713163">
                        <a:lnSpc>
                          <a:spcPct val="115000"/>
                        </a:lnSpc>
                        <a:spcBef>
                          <a:spcPts val="0"/>
                        </a:spcBef>
                        <a:spcAft>
                          <a:spcPts val="0"/>
                        </a:spcAft>
                        <a:tabLst>
                          <a:tab pos="4857750" algn="l"/>
                          <a:tab pos="5597525" algn="l"/>
                          <a:tab pos="5888038" algn="l"/>
                          <a:tab pos="6115050" algn="l"/>
                        </a:tabLst>
                      </a:pPr>
                      <a:r>
                        <a:rPr lang="es-ES" sz="1400" b="0" dirty="0" smtClean="0">
                          <a:solidFill>
                            <a:schemeClr val="tx1"/>
                          </a:solidFill>
                          <a:latin typeface="+mn-lt"/>
                          <a:cs typeface="Helvetica" panose="020B0604020202020204" pitchFamily="34" charset="0"/>
                        </a:rPr>
                        <a:t>Escribe para revisar</a:t>
                      </a:r>
                      <a:r>
                        <a:rPr lang="es-ES" sz="1400" b="0" baseline="0" dirty="0" smtClean="0">
                          <a:solidFill>
                            <a:schemeClr val="tx1"/>
                          </a:solidFill>
                          <a:latin typeface="+mn-lt"/>
                          <a:cs typeface="Helvetica" panose="020B0604020202020204" pitchFamily="34" charset="0"/>
                        </a:rPr>
                        <a:t> W.2.1c “…</a:t>
                      </a:r>
                      <a:r>
                        <a:rPr lang="es-ES" sz="1400" dirty="0" smtClean="0">
                          <a:latin typeface="+mn-lt"/>
                        </a:rPr>
                        <a:t>ofrecen razones que apoyan</a:t>
                      </a:r>
                      <a:r>
                        <a:rPr lang="es-ES" sz="1400" baseline="0" dirty="0" smtClean="0">
                          <a:latin typeface="+mn-lt"/>
                        </a:rPr>
                        <a:t> su opinión</a:t>
                      </a:r>
                      <a:r>
                        <a:rPr lang="es-ES" sz="1400" dirty="0" smtClean="0">
                          <a:latin typeface="+mn-lt"/>
                        </a:rPr>
                        <a:t>.”</a:t>
                      </a:r>
                      <a:r>
                        <a:rPr lang="es-ES" sz="1400" b="0" baseline="0" dirty="0" smtClean="0">
                          <a:solidFill>
                            <a:schemeClr val="tx1"/>
                          </a:solidFill>
                          <a:latin typeface="+mn-lt"/>
                          <a:cs typeface="Helvetica" panose="020B0604020202020204" pitchFamily="34" charset="0"/>
                        </a:rPr>
                        <a:t>    </a:t>
                      </a:r>
                      <a:r>
                        <a:rPr lang="es-ES" sz="1400" b="0" dirty="0" smtClean="0">
                          <a:solidFill>
                            <a:schemeClr val="tx1"/>
                          </a:solidFill>
                          <a:latin typeface="+mn-lt"/>
                          <a:cs typeface="Helvetica" panose="020B0604020202020204" pitchFamily="34" charset="0"/>
                        </a:rPr>
                        <a:t>Puntaje Final______</a:t>
                      </a:r>
                      <a:endParaRPr lang="en-US" sz="1200" b="1" dirty="0" smtClean="0">
                        <a:solidFill>
                          <a:schemeClr val="tx1"/>
                        </a:solidFill>
                      </a:endParaRPr>
                    </a:p>
                  </a:txBody>
                  <a:tcPr marL="96012" marR="96012" marT="48768" marB="4876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 name="Picture 4"/>
          <p:cNvPicPr>
            <a:picLocks noChangeAspect="1"/>
          </p:cNvPicPr>
          <p:nvPr/>
        </p:nvPicPr>
        <p:blipFill rotWithShape="1">
          <a:blip r:embed="rId2"/>
          <a:srcRect t="42157"/>
          <a:stretch/>
        </p:blipFill>
        <p:spPr>
          <a:xfrm>
            <a:off x="437866" y="3886200"/>
            <a:ext cx="6573299" cy="3871415"/>
          </a:xfrm>
          <a:prstGeom prst="rect">
            <a:avLst/>
          </a:prstGeom>
          <a:ln w="12700">
            <a:solidFill>
              <a:schemeClr val="tx1"/>
            </a:solidFill>
          </a:ln>
        </p:spPr>
      </p:pic>
    </p:spTree>
    <p:extLst>
      <p:ext uri="{BB962C8B-B14F-4D97-AF65-F5344CB8AC3E}">
        <p14:creationId xmlns:p14="http://schemas.microsoft.com/office/powerpoint/2010/main" val="11584284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cxnSp>
        <p:nvCxnSpPr>
          <p:cNvPr id="10" name="Straight Connector 9"/>
          <p:cNvCxnSpPr/>
          <p:nvPr/>
        </p:nvCxnSpPr>
        <p:spPr>
          <a:xfrm>
            <a:off x="304800" y="4495800"/>
            <a:ext cx="6319609"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22289" y="4871757"/>
            <a:ext cx="6604000" cy="3657999"/>
          </a:xfrm>
          <a:prstGeom prst="rect">
            <a:avLst/>
          </a:prstGeom>
          <a:noFill/>
        </p:spPr>
        <p:txBody>
          <a:bodyPr wrap="square" lIns="102180" tIns="51091" rIns="102180" bIns="51091">
            <a:spAutoFit/>
          </a:bodyPr>
          <a:lstStyle/>
          <a:p>
            <a:r>
              <a:rPr lang="es-ES" sz="1700" b="1" dirty="0" smtClean="0">
                <a:latin typeface="Helvetica" panose="020B0604020202020204" pitchFamily="34" charset="0"/>
                <a:cs typeface="Helvetica" pitchFamily="34" charset="0"/>
              </a:rPr>
              <a:t>20. Lee la oración a continuación. </a:t>
            </a:r>
            <a:r>
              <a:rPr lang="es-ES" sz="1200" dirty="0" smtClean="0">
                <a:latin typeface="Helvetica" panose="020B0604020202020204" pitchFamily="34" charset="0"/>
                <a:cs typeface="Helvetica" panose="020B0604020202020204" pitchFamily="34" charset="0"/>
              </a:rPr>
              <a:t>Estándar L.2.1d</a:t>
            </a:r>
            <a:r>
              <a:rPr lang="es-ES" sz="1200" dirty="0">
                <a:latin typeface="Helvetica" panose="020B0604020202020204" pitchFamily="34" charset="0"/>
                <a:cs typeface="Helvetica" panose="020B0604020202020204" pitchFamily="34" charset="0"/>
              </a:rPr>
              <a:t> </a:t>
            </a:r>
            <a:r>
              <a:rPr lang="es-ES" sz="1200" dirty="0" smtClean="0">
                <a:latin typeface="Helvetica" panose="020B0604020202020204" pitchFamily="34" charset="0"/>
                <a:cs typeface="Helvetica" panose="020B0604020202020204" pitchFamily="34" charset="0"/>
              </a:rPr>
              <a:t>- </a:t>
            </a:r>
            <a:r>
              <a:rPr lang="es-ES" sz="1200" dirty="0">
                <a:latin typeface="Helvetica" panose="020B0604020202020204" pitchFamily="34" charset="0"/>
                <a:cs typeface="Helvetica" panose="020B0604020202020204" pitchFamily="34" charset="0"/>
              </a:rPr>
              <a:t>Editar y </a:t>
            </a:r>
            <a:r>
              <a:rPr lang="es-ES" sz="1200" dirty="0" smtClean="0">
                <a:latin typeface="Helvetica" panose="020B0604020202020204" pitchFamily="34" charset="0"/>
                <a:cs typeface="Helvetica" panose="020B0604020202020204" pitchFamily="34" charset="0"/>
              </a:rPr>
              <a:t>clarificar</a:t>
            </a:r>
          </a:p>
          <a:p>
            <a:pPr indent="344488"/>
            <a:endParaRPr lang="es-ES" sz="1700" dirty="0" smtClean="0">
              <a:latin typeface="Helvetica" panose="020B0604020202020204" pitchFamily="34" charset="0"/>
              <a:cs typeface="Helvetica" panose="020B0604020202020204" pitchFamily="34" charset="0"/>
            </a:endParaRPr>
          </a:p>
          <a:p>
            <a:r>
              <a:rPr lang="es-ES" sz="1700" b="1" dirty="0" smtClean="0"/>
              <a:t>Él deseó haber ___________ a la hormiga. </a:t>
            </a:r>
          </a:p>
          <a:p>
            <a:endParaRPr lang="es-ES" sz="1700" b="1" dirty="0" smtClean="0"/>
          </a:p>
          <a:p>
            <a:r>
              <a:rPr lang="es-ES" sz="1700" b="1" dirty="0" smtClean="0"/>
              <a:t>Escoge la respuesta correcta para llenar el espacio en blanco.</a:t>
            </a:r>
            <a:endParaRPr lang="es-ES" sz="1700" dirty="0" smtClean="0"/>
          </a:p>
          <a:p>
            <a:endParaRPr lang="es-ES" sz="1800" dirty="0" smtClean="0">
              <a:latin typeface="Helvetica" pitchFamily="34" charset="0"/>
              <a:cs typeface="Helvetica" pitchFamily="34" charset="0"/>
            </a:endParaRPr>
          </a:p>
          <a:p>
            <a:pPr marL="795338" indent="-341313">
              <a:buFont typeface="+mj-lt"/>
              <a:buAutoNum type="alphaUcPeriod"/>
            </a:pPr>
            <a:r>
              <a:rPr lang="es-ES" sz="1600" dirty="0" smtClean="0">
                <a:latin typeface="Helvetica" pitchFamily="34" charset="0"/>
                <a:cs typeface="Helvetica" pitchFamily="34" charset="0"/>
              </a:rPr>
              <a:t>escuchar</a:t>
            </a:r>
          </a:p>
          <a:p>
            <a:pPr marL="795338" indent="-341313">
              <a:buFont typeface="+mj-lt"/>
              <a:buAutoNum type="alphaUcPeriod"/>
            </a:pPr>
            <a:endParaRPr lang="es-ES" sz="1600" dirty="0" smtClean="0">
              <a:latin typeface="Helvetica" pitchFamily="34" charset="0"/>
              <a:cs typeface="Helvetica" pitchFamily="34" charset="0"/>
            </a:endParaRPr>
          </a:p>
          <a:p>
            <a:pPr marL="795338" indent="-341313">
              <a:buFont typeface="+mj-lt"/>
              <a:buAutoNum type="alphaUcPeriod"/>
            </a:pPr>
            <a:r>
              <a:rPr lang="es-ES" sz="1600" dirty="0" smtClean="0">
                <a:latin typeface="Helvetica" pitchFamily="34" charset="0"/>
                <a:cs typeface="Helvetica" pitchFamily="34" charset="0"/>
              </a:rPr>
              <a:t>escuchado</a:t>
            </a:r>
          </a:p>
          <a:p>
            <a:pPr marL="795338" indent="-341313">
              <a:buFont typeface="+mj-lt"/>
              <a:buAutoNum type="alphaUcPeriod"/>
            </a:pPr>
            <a:endParaRPr lang="es-ES" sz="1600" dirty="0" smtClean="0">
              <a:latin typeface="Helvetica" pitchFamily="34" charset="0"/>
              <a:cs typeface="Helvetica" pitchFamily="34" charset="0"/>
            </a:endParaRPr>
          </a:p>
          <a:p>
            <a:pPr marL="795338" indent="-341313">
              <a:buFont typeface="+mj-lt"/>
              <a:buAutoNum type="alphaUcPeriod"/>
            </a:pPr>
            <a:r>
              <a:rPr lang="es-ES" sz="1600" dirty="0" smtClean="0">
                <a:latin typeface="Helvetica" pitchFamily="34" charset="0"/>
                <a:cs typeface="Helvetica" pitchFamily="34" charset="0"/>
              </a:rPr>
              <a:t>escucha</a:t>
            </a:r>
          </a:p>
          <a:p>
            <a:pPr marL="795338" indent="-341313">
              <a:buFont typeface="+mj-lt"/>
              <a:buAutoNum type="alphaUcPeriod"/>
            </a:pPr>
            <a:endParaRPr lang="es-ES" sz="1600" dirty="0" smtClean="0">
              <a:latin typeface="Helvetica" pitchFamily="34" charset="0"/>
              <a:cs typeface="Helvetica" pitchFamily="34" charset="0"/>
            </a:endParaRPr>
          </a:p>
          <a:p>
            <a:pPr marL="795338" indent="-341313">
              <a:buFont typeface="+mj-lt"/>
              <a:buAutoNum type="alphaUcPeriod"/>
            </a:pPr>
            <a:r>
              <a:rPr lang="es-ES" sz="1600" dirty="0" smtClean="0">
                <a:latin typeface="Helvetica" pitchFamily="34" charset="0"/>
                <a:cs typeface="Helvetica" pitchFamily="34" charset="0"/>
              </a:rPr>
              <a:t>escuchando</a:t>
            </a:r>
          </a:p>
          <a:p>
            <a:pPr marL="796854" indent="-342869">
              <a:buFont typeface="+mj-lt"/>
              <a:buAutoNum type="alphaUcPeriod"/>
            </a:pPr>
            <a:endParaRPr lang="en-US" sz="1600" dirty="0">
              <a:latin typeface="Helvetica" pitchFamily="34" charset="0"/>
              <a:cs typeface="Helvetica" pitchFamily="34" charset="0"/>
            </a:endParaRPr>
          </a:p>
        </p:txBody>
      </p:sp>
      <p:sp>
        <p:nvSpPr>
          <p:cNvPr id="3" name="Rectangle 2"/>
          <p:cNvSpPr/>
          <p:nvPr/>
        </p:nvSpPr>
        <p:spPr>
          <a:xfrm>
            <a:off x="422289" y="471161"/>
            <a:ext cx="6781800" cy="3990969"/>
          </a:xfrm>
          <a:prstGeom prst="rect">
            <a:avLst/>
          </a:prstGeom>
          <a:noFill/>
        </p:spPr>
        <p:txBody>
          <a:bodyPr wrap="square" lIns="96653" tIns="48326" rIns="96653" bIns="48326">
            <a:spAutoFit/>
          </a:bodyPr>
          <a:lstStyle/>
          <a:p>
            <a:r>
              <a:rPr lang="es-ES" sz="1700" b="1" dirty="0" smtClean="0">
                <a:latin typeface="Helvetica" panose="020B0604020202020204" pitchFamily="34" charset="0"/>
                <a:cs typeface="Helvetica" pitchFamily="34" charset="0"/>
              </a:rPr>
              <a:t>19. Lee la oración a continuación.   </a:t>
            </a:r>
            <a:r>
              <a:rPr lang="es-ES" sz="1200" dirty="0" smtClean="0">
                <a:latin typeface="Helvetica" panose="020B0604020202020204" pitchFamily="34" charset="0"/>
                <a:cs typeface="Helvetica" panose="020B0604020202020204" pitchFamily="34" charset="0"/>
              </a:rPr>
              <a:t>Estándar L.2.6 - Lenguaje y vocabulario </a:t>
            </a:r>
          </a:p>
          <a:p>
            <a:endParaRPr lang="es-ES" sz="1100" dirty="0" smtClean="0">
              <a:latin typeface="Helvetica" panose="020B0604020202020204" pitchFamily="34" charset="0"/>
              <a:cs typeface="Helvetica" panose="020B0604020202020204" pitchFamily="34" charset="0"/>
            </a:endParaRPr>
          </a:p>
          <a:p>
            <a:r>
              <a:rPr lang="es-ES" sz="1800" b="1" dirty="0" smtClean="0"/>
              <a:t>Un almanaque </a:t>
            </a:r>
            <a:r>
              <a:rPr lang="es-ES" sz="1800" b="1" i="1" u="sng" dirty="0" smtClean="0"/>
              <a:t>dice</a:t>
            </a:r>
            <a:r>
              <a:rPr lang="es-ES" sz="1800" b="1" dirty="0" smtClean="0"/>
              <a:t> cuándo los agricultores deben plantar los cultivos. </a:t>
            </a:r>
          </a:p>
          <a:p>
            <a:endParaRPr lang="es-ES" sz="1800" b="1" dirty="0" smtClean="0"/>
          </a:p>
          <a:p>
            <a:r>
              <a:rPr lang="es-ES" sz="1800" b="1" dirty="0" smtClean="0"/>
              <a:t>¿Qué palabra mejor sustituiría la palabra </a:t>
            </a:r>
            <a:r>
              <a:rPr lang="es-ES" sz="1800" b="1" i="1" u="sng" dirty="0" smtClean="0"/>
              <a:t>dice</a:t>
            </a:r>
            <a:r>
              <a:rPr lang="es-ES" sz="1800" b="1" dirty="0" smtClean="0"/>
              <a:t>?</a:t>
            </a:r>
            <a:r>
              <a:rPr lang="es-ES" sz="1800" b="1" i="1" dirty="0" smtClean="0"/>
              <a:t> </a:t>
            </a:r>
          </a:p>
          <a:p>
            <a:endParaRPr lang="es-ES" sz="1700" dirty="0" smtClean="0">
              <a:latin typeface="Helvetica" pitchFamily="34" charset="0"/>
              <a:cs typeface="Helvetica" pitchFamily="34" charset="0"/>
            </a:endParaRPr>
          </a:p>
          <a:p>
            <a:pPr marL="801617" indent="-342869">
              <a:buFont typeface="+mj-lt"/>
              <a:buAutoNum type="alphaUcPeriod"/>
            </a:pPr>
            <a:r>
              <a:rPr lang="es-ES" sz="1700" dirty="0" smtClean="0">
                <a:latin typeface="Helvetica" pitchFamily="34" charset="0"/>
                <a:cs typeface="Helvetica" pitchFamily="34" charset="0"/>
              </a:rPr>
              <a:t>pregunta</a:t>
            </a:r>
          </a:p>
          <a:p>
            <a:pPr marL="801617" indent="-342869">
              <a:buFont typeface="+mj-lt"/>
              <a:buAutoNum type="alphaUcPeriod"/>
            </a:pPr>
            <a:endParaRPr lang="es-ES" sz="1700" dirty="0" smtClean="0">
              <a:latin typeface="Helvetica" pitchFamily="34" charset="0"/>
              <a:cs typeface="Helvetica" pitchFamily="34" charset="0"/>
            </a:endParaRPr>
          </a:p>
          <a:p>
            <a:pPr marL="801617" indent="-342869">
              <a:buFont typeface="+mj-lt"/>
              <a:buAutoNum type="alphaUcPeriod"/>
            </a:pPr>
            <a:r>
              <a:rPr lang="es-ES" sz="1700" dirty="0" smtClean="0">
                <a:latin typeface="Helvetica" pitchFamily="34" charset="0"/>
                <a:cs typeface="Helvetica" pitchFamily="34" charset="0"/>
              </a:rPr>
              <a:t>piensa </a:t>
            </a:r>
          </a:p>
          <a:p>
            <a:pPr marL="801617" indent="-342869">
              <a:buFont typeface="+mj-lt"/>
              <a:buAutoNum type="alphaUcPeriod"/>
            </a:pPr>
            <a:endParaRPr lang="es-ES" sz="1700" dirty="0" smtClean="0">
              <a:latin typeface="Helvetica" pitchFamily="34" charset="0"/>
              <a:cs typeface="Helvetica" pitchFamily="34" charset="0"/>
            </a:endParaRPr>
          </a:p>
          <a:p>
            <a:pPr marL="801617" indent="-342869">
              <a:buFont typeface="+mj-lt"/>
              <a:buAutoNum type="alphaUcPeriod"/>
            </a:pPr>
            <a:r>
              <a:rPr lang="es-ES" sz="1700" dirty="0" smtClean="0">
                <a:latin typeface="Helvetica" pitchFamily="34" charset="0"/>
                <a:cs typeface="Helvetica" pitchFamily="34" charset="0"/>
              </a:rPr>
              <a:t>explica</a:t>
            </a:r>
            <a:endParaRPr lang="es-ES" sz="1700" dirty="0" smtClean="0">
              <a:solidFill>
                <a:schemeClr val="accent6">
                  <a:lumMod val="75000"/>
                </a:schemeClr>
              </a:solidFill>
              <a:latin typeface="Helvetica" pitchFamily="34" charset="0"/>
              <a:cs typeface="Helvetica" pitchFamily="34" charset="0"/>
            </a:endParaRPr>
          </a:p>
          <a:p>
            <a:pPr marL="801617" indent="-342869">
              <a:buFont typeface="+mj-lt"/>
              <a:buAutoNum type="alphaUcPeriod"/>
            </a:pPr>
            <a:endParaRPr lang="es-ES" sz="1700" dirty="0" smtClean="0">
              <a:latin typeface="Helvetica" pitchFamily="34" charset="0"/>
              <a:cs typeface="Helvetica" pitchFamily="34" charset="0"/>
            </a:endParaRPr>
          </a:p>
          <a:p>
            <a:pPr marL="801617" indent="-342869">
              <a:buFont typeface="+mj-lt"/>
              <a:buAutoNum type="alphaUcPeriod"/>
            </a:pPr>
            <a:r>
              <a:rPr lang="es-ES" sz="1700" dirty="0" smtClean="0">
                <a:latin typeface="Helvetica" pitchFamily="34" charset="0"/>
                <a:cs typeface="Helvetica" pitchFamily="34" charset="0"/>
              </a:rPr>
              <a:t>prueba</a:t>
            </a:r>
          </a:p>
          <a:p>
            <a:pPr marL="801617" indent="-342869">
              <a:buFont typeface="+mj-lt"/>
              <a:buAutoNum type="alphaUcPeriod"/>
            </a:pPr>
            <a:endParaRPr lang="en-US" sz="1700" dirty="0">
              <a:latin typeface="Helvetica" pitchFamily="34" charset="0"/>
              <a:cs typeface="Helvetica" pitchFamily="34" charset="0"/>
            </a:endParaRPr>
          </a:p>
        </p:txBody>
      </p:sp>
      <p:grpSp>
        <p:nvGrpSpPr>
          <p:cNvPr id="20" name="Group 19"/>
          <p:cNvGrpSpPr/>
          <p:nvPr/>
        </p:nvGrpSpPr>
        <p:grpSpPr>
          <a:xfrm>
            <a:off x="566530" y="2338226"/>
            <a:ext cx="235877" cy="1748301"/>
            <a:chOff x="830925" y="5771191"/>
            <a:chExt cx="235877" cy="1748301"/>
          </a:xfrm>
        </p:grpSpPr>
        <p:sp>
          <p:nvSpPr>
            <p:cNvPr id="21" name="Shape 89"/>
            <p:cNvSpPr/>
            <p:nvPr/>
          </p:nvSpPr>
          <p:spPr>
            <a:xfrm>
              <a:off x="838199" y="577119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2" name="Shape 90"/>
            <p:cNvSpPr/>
            <p:nvPr/>
          </p:nvSpPr>
          <p:spPr>
            <a:xfrm>
              <a:off x="830925" y="6283073"/>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3" name="Shape 91"/>
            <p:cNvSpPr/>
            <p:nvPr/>
          </p:nvSpPr>
          <p:spPr>
            <a:xfrm>
              <a:off x="838199" y="6792627"/>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4" name="Shape 92"/>
            <p:cNvSpPr/>
            <p:nvPr/>
          </p:nvSpPr>
          <p:spPr>
            <a:xfrm>
              <a:off x="838199" y="729089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
        <p:nvSpPr>
          <p:cNvPr id="25" name="Rectangle 24"/>
          <p:cNvSpPr/>
          <p:nvPr/>
        </p:nvSpPr>
        <p:spPr>
          <a:xfrm>
            <a:off x="427605" y="5404586"/>
            <a:ext cx="4103530" cy="4485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566529" y="6510212"/>
            <a:ext cx="235878" cy="1665109"/>
            <a:chOff x="817280" y="5848773"/>
            <a:chExt cx="235878" cy="1665109"/>
          </a:xfrm>
        </p:grpSpPr>
        <p:sp>
          <p:nvSpPr>
            <p:cNvPr id="27" name="Shape 89"/>
            <p:cNvSpPr/>
            <p:nvPr/>
          </p:nvSpPr>
          <p:spPr>
            <a:xfrm>
              <a:off x="824555" y="5848773"/>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28" name="Shape 90"/>
            <p:cNvSpPr/>
            <p:nvPr/>
          </p:nvSpPr>
          <p:spPr>
            <a:xfrm>
              <a:off x="824555" y="6321899"/>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0000"/>
                  </a:solidFill>
                </a:defRPr>
              </a:pPr>
              <a:endParaRPr/>
            </a:p>
          </p:txBody>
        </p:sp>
        <p:sp>
          <p:nvSpPr>
            <p:cNvPr id="29" name="Shape 91"/>
            <p:cNvSpPr/>
            <p:nvPr/>
          </p:nvSpPr>
          <p:spPr>
            <a:xfrm>
              <a:off x="817280" y="6795025"/>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sp>
          <p:nvSpPr>
            <p:cNvPr id="30" name="Shape 92"/>
            <p:cNvSpPr/>
            <p:nvPr/>
          </p:nvSpPr>
          <p:spPr>
            <a:xfrm>
              <a:off x="824555" y="7285281"/>
              <a:ext cx="228603" cy="22860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a:solidFill>
                <a:srgbClr val="3A5E8A"/>
              </a:solidFill>
            </a:ln>
          </p:spPr>
          <p:txBody>
            <a:bodyPr lIns="0" tIns="0" rIns="0" bIns="0" anchor="ctr"/>
            <a:lstStyle/>
            <a:p>
              <a:pPr lvl="0" algn="ctr">
                <a:defRPr>
                  <a:solidFill>
                    <a:srgbClr val="FFFFFF"/>
                  </a:solidFill>
                </a:defRPr>
              </a:pPr>
              <a:endParaRPr/>
            </a:p>
          </p:txBody>
        </p:sp>
      </p:grpSp>
      <p:sp>
        <p:nvSpPr>
          <p:cNvPr id="17" name="Rectangle 16"/>
          <p:cNvSpPr/>
          <p:nvPr/>
        </p:nvSpPr>
        <p:spPr>
          <a:xfrm>
            <a:off x="455958" y="952163"/>
            <a:ext cx="6097241" cy="5188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5310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2537" y="267936"/>
            <a:ext cx="2734733" cy="126803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0691" tIns="45346" rIns="90691" bIns="45346" rtlCol="0" anchor="ctr"/>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nvPr>
        </p:nvGraphicFramePr>
        <p:xfrm>
          <a:off x="975360" y="698350"/>
          <a:ext cx="5120640" cy="5806261"/>
        </p:xfrm>
        <a:graphic>
          <a:graphicData uri="http://schemas.openxmlformats.org/drawingml/2006/table">
            <a:tbl>
              <a:tblPr firstRow="1" bandRow="1">
                <a:tableStyleId>{5940675A-B579-460E-94D1-54222C63F5DA}</a:tableStyleId>
              </a:tblPr>
              <a:tblGrid>
                <a:gridCol w="2600960"/>
                <a:gridCol w="2519680"/>
              </a:tblGrid>
              <a:tr h="1293786">
                <a:tc gridSpan="2">
                  <a:txBody>
                    <a:bodyPr/>
                    <a:lstStyle/>
                    <a:p>
                      <a:pPr algn="ctr"/>
                      <a:endParaRPr kumimoji="0" lang="es-419" sz="14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s-419" sz="14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4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400" b="1" i="0" u="none" strike="noStrike" kern="1200" cap="none" spc="0" normalizeH="0" baseline="0" noProof="0" dirty="0" smtClean="0">
                          <a:ln>
                            <a:noFill/>
                          </a:ln>
                          <a:solidFill>
                            <a:prstClr val="black"/>
                          </a:solidFill>
                          <a:effectLst/>
                          <a:uLnTx/>
                          <a:uFillTx/>
                          <a:latin typeface="+mn-lt"/>
                          <a:ea typeface="+mn-ea"/>
                          <a:cs typeface="+mn-cs"/>
                        </a:rPr>
                        <a:t> de HSD.   </a:t>
                      </a:r>
                      <a:endParaRPr lang="es-419" sz="2100" noProof="0" dirty="0"/>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es-419" sz="10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Renae</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Iversen</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02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es-419" sz="10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0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0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419" sz="1000" b="0" noProof="0" dirty="0">
                        <a:solidFill>
                          <a:srgbClr val="FF0000"/>
                        </a:solidFill>
                        <a:latin typeface="Lucida Handwriting" panose="03010101010101010101" pitchFamily="66" charset="0"/>
                      </a:endParaRPr>
                    </a:p>
                  </a:txBody>
                  <a:tcPr marL="97536" marR="97536" marT="47334" marB="473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65946" y="-82326"/>
            <a:ext cx="325120" cy="31555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5889" tIns="47944" rIns="95889" bIns="47944" numCol="1" anchor="t" anchorCtr="0" compatLnSpc="1">
            <a:prstTxWarp prst="textNoShape">
              <a:avLst/>
            </a:prstTxWarp>
          </a:bodyPr>
          <a:lstStyle/>
          <a:p>
            <a:endParaRPr lang="en-US" sz="1788"/>
          </a:p>
        </p:txBody>
      </p:sp>
      <p:graphicFrame>
        <p:nvGraphicFramePr>
          <p:cNvPr id="6" name="Table 5"/>
          <p:cNvGraphicFramePr>
            <a:graphicFrameLocks noGrp="1"/>
          </p:cNvGraphicFramePr>
          <p:nvPr/>
        </p:nvGraphicFramePr>
        <p:xfrm>
          <a:off x="210637" y="7239000"/>
          <a:ext cx="6862145" cy="527304"/>
        </p:xfrm>
        <a:graphic>
          <a:graphicData uri="http://schemas.openxmlformats.org/drawingml/2006/table">
            <a:tbl>
              <a:tblPr firstRow="1" bandRow="1">
                <a:tableStyleId>{2D5ABB26-0587-4C30-8999-92F81FD0307C}</a:tableStyleId>
              </a:tblPr>
              <a:tblGrid>
                <a:gridCol w="6862145"/>
              </a:tblGrid>
              <a:tr h="527304">
                <a:tc>
                  <a:txBody>
                    <a:bodyPr/>
                    <a:lstStyle/>
                    <a:p>
                      <a:pPr algn="ctr"/>
                      <a:r>
                        <a:rPr lang="en-US" sz="1400" b="1" i="1" dirty="0" smtClean="0"/>
                        <a:t>Gracias a </a:t>
                      </a:r>
                      <a:r>
                        <a:rPr lang="en-US" sz="1400" b="1" i="1" dirty="0" err="1" smtClean="0"/>
                        <a:t>todos</a:t>
                      </a:r>
                      <a:r>
                        <a:rPr lang="en-US" sz="1400" b="1" i="1" dirty="0" smtClean="0"/>
                        <a:t> los </a:t>
                      </a:r>
                      <a:r>
                        <a:rPr lang="en-US" sz="1400" b="1" i="1" dirty="0" err="1" smtClean="0"/>
                        <a:t>que</a:t>
                      </a:r>
                      <a:r>
                        <a:rPr lang="en-US" sz="1400" b="1" i="1" dirty="0" smtClean="0"/>
                        <a:t> </a:t>
                      </a:r>
                      <a:r>
                        <a:rPr lang="en-US" sz="1400" b="1" i="1" dirty="0" err="1" smtClean="0"/>
                        <a:t>participaron</a:t>
                      </a:r>
                      <a:r>
                        <a:rPr lang="en-US" sz="1400" b="1" i="1" dirty="0" smtClean="0"/>
                        <a:t> </a:t>
                      </a:r>
                      <a:r>
                        <a:rPr lang="en-US" sz="1400" b="1" i="1" dirty="0" err="1" smtClean="0"/>
                        <a:t>en</a:t>
                      </a:r>
                      <a:r>
                        <a:rPr lang="en-US" sz="1400" b="1" i="1" dirty="0" smtClean="0"/>
                        <a:t> la </a:t>
                      </a:r>
                      <a:r>
                        <a:rPr lang="en-US" sz="1400" b="1" i="1" dirty="0" err="1" smtClean="0"/>
                        <a:t>traducción</a:t>
                      </a:r>
                      <a:r>
                        <a:rPr lang="en-US" sz="1400" b="1" i="1" dirty="0" smtClean="0"/>
                        <a:t> de </a:t>
                      </a:r>
                      <a:r>
                        <a:rPr lang="en-US" sz="1400" b="1" i="1" dirty="0" err="1" smtClean="0"/>
                        <a:t>esta</a:t>
                      </a:r>
                      <a:r>
                        <a:rPr lang="en-US" sz="1400" b="1" i="1" dirty="0" smtClean="0"/>
                        <a:t> </a:t>
                      </a:r>
                      <a:r>
                        <a:rPr lang="en-US" sz="1400" b="1" i="1" dirty="0" err="1" smtClean="0"/>
                        <a:t>evaluación</a:t>
                      </a:r>
                      <a:r>
                        <a:rPr lang="en-US" sz="1400" b="1" i="1"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err="1" smtClean="0"/>
                        <a:t>bajo</a:t>
                      </a:r>
                      <a:r>
                        <a:rPr lang="en-US" sz="1400" b="1" i="1" dirty="0" smtClean="0"/>
                        <a:t> la </a:t>
                      </a:r>
                      <a:r>
                        <a:rPr lang="en-US" sz="1400" b="1" i="1" dirty="0" err="1" smtClean="0"/>
                        <a:t>coordinación</a:t>
                      </a:r>
                      <a:r>
                        <a:rPr lang="en-US" sz="1400" b="1" i="1" baseline="0" dirty="0" smtClean="0"/>
                        <a:t> de </a:t>
                      </a:r>
                      <a:r>
                        <a:rPr kumimoji="0" lang="en-US" sz="1200" b="1" i="1"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200" b="1" i="1"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0584" marR="100584" marT="50292" marB="50292"/>
                </a:tc>
              </a:tr>
            </a:tbl>
          </a:graphicData>
        </a:graphic>
      </p:graphicFrame>
    </p:spTree>
    <p:extLst>
      <p:ext uri="{BB962C8B-B14F-4D97-AF65-F5344CB8AC3E}">
        <p14:creationId xmlns:p14="http://schemas.microsoft.com/office/powerpoint/2010/main" val="23786877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9287" y="1349375"/>
            <a:ext cx="6016625" cy="568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30243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97175987"/>
              </p:ext>
            </p:extLst>
          </p:nvPr>
        </p:nvGraphicFramePr>
        <p:xfrm>
          <a:off x="990600" y="5105400"/>
          <a:ext cx="4953000" cy="3942080"/>
        </p:xfrm>
        <a:graphic>
          <a:graphicData uri="http://schemas.openxmlformats.org/drawingml/2006/table">
            <a:tbl>
              <a:tblPr firstRow="1" bandRow="1">
                <a:tableStyleId>{5940675A-B579-460E-94D1-54222C63F5DA}</a:tableStyleId>
              </a:tblPr>
              <a:tblGrid>
                <a:gridCol w="533400"/>
                <a:gridCol w="3505200"/>
                <a:gridCol w="914400"/>
              </a:tblGrid>
              <a:tr h="304800">
                <a:tc gridSpan="3">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ES" sz="1400" b="1" dirty="0" smtClean="0"/>
                        <a:t>Texto Informativo</a:t>
                      </a:r>
                    </a:p>
                  </a:txBody>
                  <a:tcPr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sz="1000"/>
                    </a:p>
                  </a:txBody>
                  <a:tcPr>
                    <a:solidFill>
                      <a:schemeClr val="bg1"/>
                    </a:solidFill>
                  </a:tcPr>
                </a:tc>
              </a:tr>
              <a:tr h="304800">
                <a:tc>
                  <a:txBody>
                    <a:bodyPr/>
                    <a:lstStyle/>
                    <a:p>
                      <a:pPr algn="ctr">
                        <a:lnSpc>
                          <a:spcPct val="100000"/>
                        </a:lnSpc>
                        <a:spcAft>
                          <a:spcPts val="0"/>
                        </a:spcAft>
                      </a:pPr>
                      <a:r>
                        <a:rPr lang="es-ES" sz="1400" b="1" dirty="0" smtClean="0"/>
                        <a:t>9 </a:t>
                      </a:r>
                      <a:endParaRPr lang="es-ES" sz="1400" b="1" dirty="0"/>
                    </a:p>
                  </a:txBody>
                  <a:tcPr anchor="ctr">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smtClean="0">
                          <a:ln>
                            <a:noFill/>
                          </a:ln>
                          <a:solidFill>
                            <a:prstClr val="black"/>
                          </a:solidFill>
                          <a:effectLst/>
                          <a:uLnTx/>
                          <a:uFillTx/>
                          <a:latin typeface="+mn-lt"/>
                          <a:ea typeface="Times New Roman"/>
                          <a:cs typeface="Times New Roman"/>
                        </a:rPr>
                        <a:t>Yo puedo responder a una pregunta que cuestiona </a:t>
                      </a:r>
                      <a:r>
                        <a:rPr lang="es-ES" sz="1100" b="1" i="1" u="sng" dirty="0" smtClean="0">
                          <a:latin typeface="+mj-lt"/>
                          <a:cs typeface="Helvetica" panose="020B0604020202020204" pitchFamily="34" charset="0"/>
                          <a:sym typeface="Helvetica"/>
                        </a:rPr>
                        <a:t>¿</a:t>
                      </a:r>
                      <a:r>
                        <a:rPr kumimoji="0" lang="es-ES" sz="1100" b="1" i="1" u="sng" strike="noStrike" kern="1200" cap="none" spc="0" normalizeH="0" baseline="0" noProof="0" dirty="0" smtClean="0">
                          <a:ln>
                            <a:noFill/>
                          </a:ln>
                          <a:solidFill>
                            <a:prstClr val="black"/>
                          </a:solidFill>
                          <a:effectLst/>
                          <a:uLnTx/>
                          <a:uFillTx/>
                          <a:latin typeface="+mn-lt"/>
                          <a:ea typeface="Times New Roman"/>
                          <a:cs typeface="Times New Roman"/>
                        </a:rPr>
                        <a:t>cómo?</a:t>
                      </a:r>
                      <a:r>
                        <a:rPr kumimoji="0" lang="es-ES" sz="1100" b="1" i="1" u="none" strike="noStrike" kern="1200" cap="none" spc="0" normalizeH="0" baseline="0" noProof="0" dirty="0" smtClean="0">
                          <a:ln>
                            <a:noFill/>
                          </a:ln>
                          <a:solidFill>
                            <a:prstClr val="black"/>
                          </a:solidFill>
                          <a:effectLst/>
                          <a:uLnTx/>
                          <a:uFillTx/>
                          <a:latin typeface="+mn-lt"/>
                          <a:ea typeface="Times New Roman"/>
                          <a:cs typeface="Times New Roman"/>
                        </a:rPr>
                        <a:t> </a:t>
                      </a:r>
                      <a:r>
                        <a:rPr kumimoji="0" lang="es-ES" sz="1100" b="1" i="0" u="none" strike="noStrike" kern="1200" cap="none" spc="0" normalizeH="0" baseline="0" noProof="0" dirty="0" smtClean="0">
                          <a:ln>
                            <a:noFill/>
                          </a:ln>
                          <a:solidFill>
                            <a:prstClr val="black"/>
                          </a:solidFill>
                          <a:effectLst/>
                          <a:uLnTx/>
                          <a:uFillTx/>
                          <a:latin typeface="+mn-lt"/>
                          <a:ea typeface="Times New Roman"/>
                          <a:cs typeface="Times New Roman"/>
                        </a:rPr>
                        <a:t>usando detalles clave.  </a:t>
                      </a:r>
                      <a:r>
                        <a:rPr kumimoji="0" lang="es-ES" sz="1000" b="0" i="1" u="none" strike="noStrike" kern="1200" cap="none" spc="0" normalizeH="0" baseline="0" noProof="0" dirty="0" smtClean="0">
                          <a:ln>
                            <a:noFill/>
                          </a:ln>
                          <a:solidFill>
                            <a:prstClr val="black"/>
                          </a:solidFill>
                          <a:effectLst/>
                          <a:uLnTx/>
                          <a:uFillTx/>
                          <a:latin typeface="+mn-lt"/>
                          <a:ea typeface="Times New Roman"/>
                          <a:cs typeface="Times New Roman"/>
                        </a:rPr>
                        <a:t>RI.2.1</a:t>
                      </a:r>
                      <a:endParaRPr kumimoji="0" lang="es-E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i="1" dirty="0"/>
                    </a:p>
                  </a:txBody>
                  <a:tcPr>
                    <a:solidFill>
                      <a:schemeClr val="bg1"/>
                    </a:solidFill>
                  </a:tcPr>
                </a:tc>
              </a:tr>
              <a:tr h="370840">
                <a:tc>
                  <a:txBody>
                    <a:bodyPr/>
                    <a:lstStyle/>
                    <a:p>
                      <a:pPr algn="ctr">
                        <a:lnSpc>
                          <a:spcPct val="100000"/>
                        </a:lnSpc>
                        <a:spcAft>
                          <a:spcPts val="0"/>
                        </a:spcAft>
                      </a:pPr>
                      <a:r>
                        <a:rPr lang="es-ES" sz="1400" b="1" dirty="0" smtClean="0"/>
                        <a:t>10</a:t>
                      </a:r>
                      <a:endParaRPr lang="es-ES" sz="1400" b="1"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smtClean="0">
                          <a:ln>
                            <a:noFill/>
                          </a:ln>
                          <a:solidFill>
                            <a:prstClr val="black"/>
                          </a:solidFill>
                          <a:effectLst/>
                          <a:uLnTx/>
                          <a:uFillTx/>
                          <a:latin typeface="+mn-lt"/>
                          <a:ea typeface="Times New Roman"/>
                          <a:cs typeface="Times New Roman"/>
                        </a:rPr>
                        <a:t>Yo puedo usar detalles clave para encontrar la respuesta en el texto.</a:t>
                      </a:r>
                      <a:r>
                        <a:rPr lang="es-ES" sz="1100" b="1" dirty="0" smtClean="0">
                          <a:latin typeface="+mn-lt"/>
                          <a:ea typeface="Times New Roman"/>
                          <a:cs typeface="Times New Roman"/>
                        </a:rPr>
                        <a:t> </a:t>
                      </a:r>
                      <a:r>
                        <a:rPr lang="es-ES" sz="1000" b="0" i="1" dirty="0" smtClean="0">
                          <a:latin typeface="+mn-lt"/>
                          <a:ea typeface="Times New Roman"/>
                          <a:cs typeface="Times New Roman"/>
                        </a:rPr>
                        <a:t>RI.2.1</a:t>
                      </a:r>
                      <a:endParaRPr lang="es-ES" sz="1100" b="1" dirty="0" smtClean="0">
                        <a:solidFill>
                          <a:schemeClr val="tx1"/>
                        </a:solidFill>
                        <a:effectLst/>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i="1" dirty="0"/>
                    </a:p>
                  </a:txBody>
                  <a:tcPr>
                    <a:solidFill>
                      <a:schemeClr val="bg1"/>
                    </a:solidFill>
                  </a:tcPr>
                </a:tc>
              </a:tr>
              <a:tr h="370840">
                <a:tc>
                  <a:txBody>
                    <a:bodyPr/>
                    <a:lstStyle/>
                    <a:p>
                      <a:pPr algn="ctr">
                        <a:lnSpc>
                          <a:spcPct val="100000"/>
                        </a:lnSpc>
                        <a:spcAft>
                          <a:spcPts val="0"/>
                        </a:spcAft>
                      </a:pPr>
                      <a:r>
                        <a:rPr lang="es-ES" sz="1400" b="1" dirty="0" smtClean="0"/>
                        <a:t>11</a:t>
                      </a:r>
                      <a:endParaRPr lang="es-ES" sz="1400" b="1" dirty="0"/>
                    </a:p>
                  </a:txBody>
                  <a:tcPr anchor="ctr">
                    <a:solidFill>
                      <a:schemeClr val="bg1"/>
                    </a:solidFill>
                  </a:tcPr>
                </a:tc>
                <a:tc>
                  <a:txBody>
                    <a:bodyPr/>
                    <a:lstStyle/>
                    <a:p>
                      <a:pPr marL="0" marR="0" algn="l">
                        <a:lnSpc>
                          <a:spcPct val="100000"/>
                        </a:lnSpc>
                        <a:spcBef>
                          <a:spcPts val="0"/>
                        </a:spcBef>
                        <a:spcAft>
                          <a:spcPts val="0"/>
                        </a:spcAft>
                      </a:pPr>
                      <a:r>
                        <a:rPr lang="es-ES" sz="1100" b="1" dirty="0" smtClean="0">
                          <a:latin typeface="+mn-lt"/>
                          <a:ea typeface="Times New Roman"/>
                          <a:cs typeface="Times New Roman"/>
                        </a:rPr>
                        <a:t>Yo</a:t>
                      </a:r>
                      <a:r>
                        <a:rPr lang="es-ES" sz="1100" b="1" baseline="0" dirty="0" smtClean="0">
                          <a:latin typeface="+mn-lt"/>
                          <a:ea typeface="Times New Roman"/>
                          <a:cs typeface="Times New Roman"/>
                        </a:rPr>
                        <a:t> puedo describir o añadir a un párrafo un hecho que tenga sentido. </a:t>
                      </a:r>
                      <a:r>
                        <a:rPr lang="es-ES" sz="1000" b="0" i="1" baseline="0" dirty="0" smtClean="0">
                          <a:latin typeface="+mn-lt"/>
                          <a:ea typeface="Times New Roman"/>
                          <a:cs typeface="Times New Roman"/>
                        </a:rPr>
                        <a:t>RI.2.2</a:t>
                      </a:r>
                      <a:endParaRPr lang="es-ES" sz="1100" b="1" dirty="0">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i="1" dirty="0"/>
                    </a:p>
                  </a:txBody>
                  <a:tcPr>
                    <a:solidFill>
                      <a:schemeClr val="bg1"/>
                    </a:solidFill>
                  </a:tcPr>
                </a:tc>
              </a:tr>
              <a:tr h="370840">
                <a:tc>
                  <a:txBody>
                    <a:bodyPr/>
                    <a:lstStyle/>
                    <a:p>
                      <a:pPr algn="ctr">
                        <a:lnSpc>
                          <a:spcPct val="100000"/>
                        </a:lnSpc>
                        <a:spcAft>
                          <a:spcPts val="0"/>
                        </a:spcAft>
                      </a:pPr>
                      <a:r>
                        <a:rPr lang="es-ES" sz="1400" b="1" dirty="0" smtClean="0"/>
                        <a:t>12</a:t>
                      </a:r>
                      <a:endParaRPr lang="es-ES" sz="1400" b="1"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1" dirty="0" smtClean="0">
                          <a:latin typeface="+mn-lt"/>
                          <a:ea typeface="Times New Roman"/>
                          <a:cs typeface="Times New Roman"/>
                        </a:rPr>
                        <a:t>Yo puedo decir la idea principal</a:t>
                      </a:r>
                      <a:r>
                        <a:rPr lang="es-ES" sz="1100" b="1" baseline="0" dirty="0" smtClean="0">
                          <a:latin typeface="+mn-lt"/>
                          <a:ea typeface="Times New Roman"/>
                          <a:cs typeface="Times New Roman"/>
                        </a:rPr>
                        <a:t> del texto.  </a:t>
                      </a:r>
                      <a:r>
                        <a:rPr lang="es-ES" sz="1000" b="0" i="1" baseline="0" dirty="0" smtClean="0">
                          <a:latin typeface="+mn-lt"/>
                          <a:ea typeface="Times New Roman"/>
                          <a:cs typeface="Times New Roman"/>
                        </a:rPr>
                        <a:t>RI.2.2</a:t>
                      </a:r>
                      <a:endParaRPr lang="es-ES" sz="1100" b="1" dirty="0">
                        <a:effectLst/>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i="1" dirty="0"/>
                    </a:p>
                  </a:txBody>
                  <a:tcPr>
                    <a:solidFill>
                      <a:schemeClr val="bg1"/>
                    </a:solidFill>
                  </a:tcPr>
                </a:tc>
              </a:tr>
              <a:tr h="370840">
                <a:tc>
                  <a:txBody>
                    <a:bodyPr/>
                    <a:lstStyle/>
                    <a:p>
                      <a:pPr algn="ctr">
                        <a:lnSpc>
                          <a:spcPct val="100000"/>
                        </a:lnSpc>
                        <a:spcAft>
                          <a:spcPts val="0"/>
                        </a:spcAft>
                      </a:pPr>
                      <a:r>
                        <a:rPr lang="es-ES" sz="1400" b="1" dirty="0" smtClean="0"/>
                        <a:t>13</a:t>
                      </a:r>
                      <a:endParaRPr lang="es-ES" sz="1400" b="1"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1" dirty="0" smtClean="0">
                          <a:latin typeface="+mn-lt"/>
                          <a:ea typeface="Times New Roman"/>
                          <a:cs typeface="Times New Roman"/>
                        </a:rPr>
                        <a:t>Yo puedo</a:t>
                      </a:r>
                      <a:r>
                        <a:rPr lang="es-ES" sz="1100" b="1" baseline="0" dirty="0" smtClean="0">
                          <a:latin typeface="+mn-lt"/>
                          <a:ea typeface="Times New Roman"/>
                          <a:cs typeface="Times New Roman"/>
                        </a:rPr>
                        <a:t> describir una causa y efecto entre acontecimientos. </a:t>
                      </a:r>
                      <a:r>
                        <a:rPr lang="es-ES" sz="1000" b="0" i="1" baseline="0" dirty="0" smtClean="0">
                          <a:latin typeface="+mn-lt"/>
                          <a:ea typeface="Times New Roman"/>
                          <a:cs typeface="Times New Roman"/>
                        </a:rPr>
                        <a:t>RI.2.3</a:t>
                      </a:r>
                      <a:endParaRPr lang="es-ES" sz="1100" b="1" dirty="0" smtClean="0">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i="1" dirty="0"/>
                    </a:p>
                  </a:txBody>
                  <a:tcPr>
                    <a:solidFill>
                      <a:schemeClr val="bg1"/>
                    </a:solidFill>
                  </a:tcPr>
                </a:tc>
              </a:tr>
              <a:tr h="370840">
                <a:tc>
                  <a:txBody>
                    <a:bodyPr/>
                    <a:lstStyle/>
                    <a:p>
                      <a:pPr algn="ctr">
                        <a:lnSpc>
                          <a:spcPct val="100000"/>
                        </a:lnSpc>
                        <a:spcAft>
                          <a:spcPts val="0"/>
                        </a:spcAft>
                      </a:pPr>
                      <a:r>
                        <a:rPr lang="es-ES" sz="1400" b="1" dirty="0" smtClean="0"/>
                        <a:t>14</a:t>
                      </a:r>
                      <a:endParaRPr lang="es-ES" sz="1400" b="1"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1" dirty="0" smtClean="0">
                          <a:latin typeface="+mn-lt"/>
                          <a:ea typeface="Times New Roman"/>
                          <a:cs typeface="Times New Roman"/>
                        </a:rPr>
                        <a:t>Yo puedo interpretar </a:t>
                      </a:r>
                      <a:r>
                        <a:rPr lang="es-ES" sz="1100" b="1" i="1" u="sng" dirty="0" smtClean="0">
                          <a:latin typeface="+mn-lt"/>
                          <a:ea typeface="Times New Roman"/>
                          <a:cs typeface="Times New Roman"/>
                        </a:rPr>
                        <a:t>por qué</a:t>
                      </a:r>
                      <a:r>
                        <a:rPr lang="es-ES" sz="1100" b="1" i="1" u="sng" baseline="0" dirty="0" smtClean="0">
                          <a:latin typeface="+mn-lt"/>
                          <a:ea typeface="Times New Roman"/>
                          <a:cs typeface="Times New Roman"/>
                        </a:rPr>
                        <a:t> </a:t>
                      </a:r>
                      <a:r>
                        <a:rPr lang="es-ES" sz="1100" b="1" i="1" u="none" baseline="0" dirty="0" smtClean="0">
                          <a:latin typeface="+mn-lt"/>
                          <a:ea typeface="Times New Roman"/>
                          <a:cs typeface="Times New Roman"/>
                        </a:rPr>
                        <a:t> </a:t>
                      </a:r>
                      <a:r>
                        <a:rPr lang="es-ES" sz="1100" b="1" u="none" baseline="0" dirty="0" smtClean="0">
                          <a:latin typeface="+mn-lt"/>
                          <a:ea typeface="Times New Roman"/>
                          <a:cs typeface="Times New Roman"/>
                        </a:rPr>
                        <a:t>en un texto histórico</a:t>
                      </a:r>
                      <a:r>
                        <a:rPr lang="es-ES" sz="1100" b="1" baseline="0" dirty="0" smtClean="0">
                          <a:latin typeface="+mn-lt"/>
                          <a:ea typeface="Times New Roman"/>
                          <a:cs typeface="Times New Roman"/>
                        </a:rPr>
                        <a:t>. </a:t>
                      </a:r>
                      <a:r>
                        <a:rPr lang="es-ES" sz="1000" b="0" i="1" baseline="0" dirty="0" smtClean="0">
                          <a:latin typeface="+mn-lt"/>
                          <a:ea typeface="Times New Roman"/>
                          <a:cs typeface="Times New Roman"/>
                        </a:rPr>
                        <a:t>RI.2.3</a:t>
                      </a:r>
                      <a:endParaRPr lang="es-ES" sz="1100" b="1" dirty="0" smtClean="0">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i="1" dirty="0"/>
                    </a:p>
                  </a:txBody>
                  <a:tcPr>
                    <a:solidFill>
                      <a:schemeClr val="bg1"/>
                    </a:solidFill>
                  </a:tcPr>
                </a:tc>
              </a:tr>
              <a:tr h="370840">
                <a:tc>
                  <a:txBody>
                    <a:bodyPr/>
                    <a:lstStyle/>
                    <a:p>
                      <a:pPr algn="ctr">
                        <a:lnSpc>
                          <a:spcPct val="100000"/>
                        </a:lnSpc>
                        <a:spcAft>
                          <a:spcPts val="0"/>
                        </a:spcAft>
                      </a:pPr>
                      <a:r>
                        <a:rPr lang="es-ES" sz="1400" b="1" dirty="0" smtClean="0"/>
                        <a:t>15</a:t>
                      </a:r>
                      <a:endParaRPr lang="es-ES" sz="1400" b="1"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1" dirty="0" smtClean="0">
                          <a:latin typeface="+mn-lt"/>
                          <a:ea typeface="Times New Roman"/>
                          <a:cs typeface="Times New Roman"/>
                        </a:rPr>
                        <a:t>Yo puedo encontrar</a:t>
                      </a:r>
                      <a:r>
                        <a:rPr lang="es-ES" sz="1100" b="1" baseline="0" dirty="0" smtClean="0">
                          <a:latin typeface="+mn-lt"/>
                          <a:ea typeface="Times New Roman"/>
                          <a:cs typeface="Times New Roman"/>
                        </a:rPr>
                        <a:t> los hechos que apoyan la idea principal de un párrafo. </a:t>
                      </a:r>
                      <a:r>
                        <a:rPr lang="es-ES" sz="1000" b="0" i="1" baseline="0" dirty="0" smtClean="0">
                          <a:latin typeface="+mn-lt"/>
                          <a:ea typeface="Times New Roman"/>
                          <a:cs typeface="Times New Roman"/>
                        </a:rPr>
                        <a:t>RI.2.2</a:t>
                      </a:r>
                      <a:endParaRPr lang="es-ES" sz="1100" b="1" dirty="0" smtClean="0">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i="1" dirty="0"/>
                    </a:p>
                  </a:txBody>
                  <a:tcPr>
                    <a:solidFill>
                      <a:schemeClr val="bg1"/>
                    </a:solidFill>
                  </a:tcPr>
                </a:tc>
              </a:tr>
              <a:tr h="370840">
                <a:tc>
                  <a:txBody>
                    <a:bodyPr/>
                    <a:lstStyle/>
                    <a:p>
                      <a:pPr algn="ctr">
                        <a:lnSpc>
                          <a:spcPct val="100000"/>
                        </a:lnSpc>
                        <a:spcAft>
                          <a:spcPts val="0"/>
                        </a:spcAft>
                      </a:pPr>
                      <a:r>
                        <a:rPr lang="es-ES" sz="1400" b="1" dirty="0" smtClean="0"/>
                        <a:t>16</a:t>
                      </a:r>
                      <a:endParaRPr lang="es-ES" sz="1400" b="1"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1" dirty="0" smtClean="0">
                          <a:latin typeface="+mn-lt"/>
                          <a:ea typeface="Times New Roman"/>
                          <a:cs typeface="Times New Roman"/>
                        </a:rPr>
                        <a:t>Yo puedo explicar </a:t>
                      </a:r>
                      <a:r>
                        <a:rPr lang="es-MX" sz="1100" b="1" dirty="0" smtClean="0">
                          <a:latin typeface="+mn-lt"/>
                          <a:ea typeface="Times New Roman"/>
                          <a:cs typeface="Times New Roman"/>
                        </a:rPr>
                        <a:t>la conexión de ideas dentro de un contexto dado (acontecimientos históricos, ideas científicas o conceptos, o pasos en procedimientos técnicos).</a:t>
                      </a:r>
                      <a:r>
                        <a:rPr lang="es-ES" sz="1100" b="0" dirty="0" smtClean="0">
                          <a:latin typeface="+mn-lt"/>
                          <a:ea typeface="+mn-ea"/>
                          <a:cs typeface="+mn-cs"/>
                        </a:rPr>
                        <a:t> </a:t>
                      </a:r>
                      <a:r>
                        <a:rPr lang="es-ES" sz="1000" b="0" i="1" dirty="0" smtClean="0">
                          <a:latin typeface="+mn-lt"/>
                          <a:ea typeface="+mn-ea"/>
                          <a:cs typeface="+mn-cs"/>
                        </a:rPr>
                        <a:t>RI.2.3</a:t>
                      </a:r>
                      <a:endParaRPr lang="es-ES" sz="1100" b="1" dirty="0" smtClean="0">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i="1" dirty="0"/>
                    </a:p>
                  </a:txBody>
                  <a:tcP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44306545"/>
              </p:ext>
            </p:extLst>
          </p:nvPr>
        </p:nvGraphicFramePr>
        <p:xfrm>
          <a:off x="990600" y="1219200"/>
          <a:ext cx="4952999" cy="3688080"/>
        </p:xfrm>
        <a:graphic>
          <a:graphicData uri="http://schemas.openxmlformats.org/drawingml/2006/table">
            <a:tbl>
              <a:tblPr firstRow="1" bandRow="1">
                <a:tableStyleId>{5940675A-B579-460E-94D1-54222C63F5DA}</a:tableStyleId>
              </a:tblPr>
              <a:tblGrid>
                <a:gridCol w="533399"/>
                <a:gridCol w="3505202"/>
                <a:gridCol w="914398"/>
              </a:tblGrid>
              <a:tr h="304800">
                <a:tc gridSpan="3">
                  <a:txBody>
                    <a:bodyPr/>
                    <a:lstStyle/>
                    <a:p>
                      <a:pPr algn="ctr">
                        <a:lnSpc>
                          <a:spcPct val="100000"/>
                        </a:lnSpc>
                        <a:spcAft>
                          <a:spcPts val="0"/>
                        </a:spcAft>
                      </a:pPr>
                      <a:r>
                        <a:rPr lang="es-ES" sz="1400" b="1" noProof="0" dirty="0" smtClean="0"/>
                        <a:t>Texto Literario</a:t>
                      </a:r>
                      <a:endParaRPr lang="es-ES" sz="1400" b="1" noProof="0" dirty="0"/>
                    </a:p>
                  </a:txBody>
                  <a:tcPr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sz="1000"/>
                    </a:p>
                  </a:txBody>
                  <a:tcPr>
                    <a:solidFill>
                      <a:schemeClr val="bg1"/>
                    </a:solidFill>
                  </a:tcPr>
                </a:tc>
              </a:tr>
              <a:tr h="304800">
                <a:tc>
                  <a:txBody>
                    <a:bodyPr/>
                    <a:lstStyle/>
                    <a:p>
                      <a:pPr algn="ctr">
                        <a:lnSpc>
                          <a:spcPct val="100000"/>
                        </a:lnSpc>
                        <a:spcAft>
                          <a:spcPts val="0"/>
                        </a:spcAft>
                      </a:pPr>
                      <a:r>
                        <a:rPr lang="es-ES" sz="1400" b="1" noProof="0" dirty="0" smtClean="0"/>
                        <a:t>1</a:t>
                      </a:r>
                      <a:endParaRPr lang="es-ES" sz="1400" b="1" noProof="0" dirty="0"/>
                    </a:p>
                  </a:txBody>
                  <a:tcPr anchor="ctr">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S" sz="1100" b="1" i="0" u="none" strike="noStrike" kern="1200" cap="none" spc="0" normalizeH="0" baseline="0" noProof="0" dirty="0" smtClean="0">
                          <a:ln>
                            <a:noFill/>
                          </a:ln>
                          <a:solidFill>
                            <a:prstClr val="black"/>
                          </a:solidFill>
                          <a:effectLst/>
                          <a:uLnTx/>
                          <a:uFillTx/>
                          <a:latin typeface="+mn-lt"/>
                          <a:ea typeface="Calibri"/>
                          <a:cs typeface="Times New Roman"/>
                        </a:rPr>
                        <a:t>Yo puedo responder a una pregunta que cuestiona ¿</a:t>
                      </a:r>
                      <a:r>
                        <a:rPr kumimoji="0" lang="es-ES" sz="1100" b="1" i="1" u="sng" strike="noStrike" kern="1200" cap="none" spc="0" normalizeH="0" baseline="0" noProof="0" dirty="0" smtClean="0">
                          <a:ln>
                            <a:noFill/>
                          </a:ln>
                          <a:solidFill>
                            <a:prstClr val="black"/>
                          </a:solidFill>
                          <a:effectLst/>
                          <a:uLnTx/>
                          <a:uFillTx/>
                          <a:latin typeface="+mn-lt"/>
                          <a:ea typeface="Calibri"/>
                          <a:cs typeface="Times New Roman"/>
                        </a:rPr>
                        <a:t>qué?</a:t>
                      </a:r>
                      <a:r>
                        <a:rPr kumimoji="0" lang="es-ES" sz="1100" b="1" i="0" u="none" strike="noStrike" kern="1200" cap="none" spc="0" normalizeH="0" baseline="0" noProof="0" dirty="0" smtClean="0">
                          <a:ln>
                            <a:noFill/>
                          </a:ln>
                          <a:solidFill>
                            <a:prstClr val="black"/>
                          </a:solidFill>
                          <a:effectLst/>
                          <a:uLnTx/>
                          <a:uFillTx/>
                          <a:latin typeface="+mn-lt"/>
                          <a:ea typeface="Calibri"/>
                          <a:cs typeface="Times New Roman"/>
                        </a:rPr>
                        <a:t>, usando detalles clave. </a:t>
                      </a:r>
                      <a:r>
                        <a:rPr kumimoji="0" lang="es-ES" sz="1000" b="0" i="1" u="none" strike="noStrike" kern="1200" cap="none" spc="0" normalizeH="0" baseline="0" noProof="0" dirty="0" smtClean="0">
                          <a:ln>
                            <a:noFill/>
                          </a:ln>
                          <a:solidFill>
                            <a:prstClr val="black"/>
                          </a:solidFill>
                          <a:effectLst/>
                          <a:uLnTx/>
                          <a:uFillTx/>
                          <a:latin typeface="+mn-lt"/>
                          <a:ea typeface="Calibri"/>
                          <a:cs typeface="Times New Roman"/>
                        </a:rPr>
                        <a:t> RL.2.1</a:t>
                      </a:r>
                      <a:endParaRPr kumimoji="0" lang="es-E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r>
              <a:tr h="370840">
                <a:tc>
                  <a:txBody>
                    <a:bodyPr/>
                    <a:lstStyle/>
                    <a:p>
                      <a:pPr algn="ctr">
                        <a:lnSpc>
                          <a:spcPct val="100000"/>
                        </a:lnSpc>
                        <a:spcAft>
                          <a:spcPts val="0"/>
                        </a:spcAft>
                      </a:pPr>
                      <a:r>
                        <a:rPr lang="es-ES" sz="1400" b="1" noProof="0" dirty="0" smtClean="0"/>
                        <a:t>2</a:t>
                      </a:r>
                      <a:endParaRPr lang="es-ES" sz="1400" b="1" noProof="0"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1" noProof="0" dirty="0" smtClean="0">
                          <a:solidFill>
                            <a:schemeClr val="tx1"/>
                          </a:solidFill>
                          <a:effectLst/>
                          <a:latin typeface="+mn-lt"/>
                          <a:ea typeface="Calibri"/>
                          <a:cs typeface="Times New Roman"/>
                        </a:rPr>
                        <a:t>Yo</a:t>
                      </a:r>
                      <a:r>
                        <a:rPr lang="es-ES" sz="1100" b="1" baseline="0" noProof="0" dirty="0" smtClean="0">
                          <a:solidFill>
                            <a:schemeClr val="tx1"/>
                          </a:solidFill>
                          <a:effectLst/>
                          <a:latin typeface="+mn-lt"/>
                          <a:ea typeface="Calibri"/>
                          <a:cs typeface="Times New Roman"/>
                        </a:rPr>
                        <a:t> puedo usar detalles clave para encontrar la respuesta en el texto</a:t>
                      </a:r>
                      <a:r>
                        <a:rPr lang="es-ES" sz="1100" b="1" noProof="0" dirty="0" smtClean="0">
                          <a:solidFill>
                            <a:schemeClr val="tx1"/>
                          </a:solidFill>
                          <a:effectLst/>
                          <a:latin typeface="+mn-lt"/>
                          <a:ea typeface="Calibri"/>
                          <a:cs typeface="Times New Roman"/>
                        </a:rPr>
                        <a:t>. </a:t>
                      </a:r>
                      <a:r>
                        <a:rPr lang="es-ES" sz="1000" b="0" i="1" noProof="0" dirty="0" smtClean="0">
                          <a:solidFill>
                            <a:schemeClr val="tx1"/>
                          </a:solidFill>
                          <a:effectLst/>
                          <a:latin typeface="+mn-lt"/>
                          <a:ea typeface="Calibri"/>
                          <a:cs typeface="Times New Roman"/>
                        </a:rPr>
                        <a:t>RL.2.1</a:t>
                      </a:r>
                      <a:endParaRPr lang="es-ES" sz="1100" b="1" noProof="0" dirty="0" smtClean="0">
                        <a:solidFill>
                          <a:schemeClr val="tx1"/>
                        </a:solidFill>
                        <a:effectLst/>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r>
              <a:tr h="370840">
                <a:tc>
                  <a:txBody>
                    <a:bodyPr/>
                    <a:lstStyle/>
                    <a:p>
                      <a:pPr algn="ctr">
                        <a:lnSpc>
                          <a:spcPct val="100000"/>
                        </a:lnSpc>
                        <a:spcAft>
                          <a:spcPts val="0"/>
                        </a:spcAft>
                      </a:pPr>
                      <a:r>
                        <a:rPr lang="es-ES" sz="1400" b="1" noProof="0" dirty="0" smtClean="0"/>
                        <a:t>3</a:t>
                      </a:r>
                      <a:endParaRPr lang="es-ES" sz="1400" b="1" noProof="0" dirty="0"/>
                    </a:p>
                  </a:txBody>
                  <a:tcPr anchor="ctr">
                    <a:solidFill>
                      <a:schemeClr val="bg1"/>
                    </a:solidFill>
                  </a:tcPr>
                </a:tc>
                <a:tc>
                  <a:txBody>
                    <a:bodyPr/>
                    <a:lstStyle/>
                    <a:p>
                      <a:pPr marL="0" marR="0" algn="l">
                        <a:lnSpc>
                          <a:spcPct val="100000"/>
                        </a:lnSpc>
                        <a:spcBef>
                          <a:spcPts val="0"/>
                        </a:spcBef>
                        <a:spcAft>
                          <a:spcPts val="0"/>
                        </a:spcAft>
                      </a:pPr>
                      <a:r>
                        <a:rPr lang="es-ES" sz="1100" b="1" noProof="0" dirty="0" smtClean="0">
                          <a:latin typeface="+mn-lt"/>
                          <a:ea typeface="Calibri"/>
                          <a:cs typeface="Times New Roman"/>
                        </a:rPr>
                        <a:t>Yo puedo contestar</a:t>
                      </a:r>
                      <a:r>
                        <a:rPr lang="es-ES" sz="1100" b="1" baseline="0" noProof="0" dirty="0" smtClean="0">
                          <a:latin typeface="+mn-lt"/>
                          <a:ea typeface="Calibri"/>
                          <a:cs typeface="Times New Roman"/>
                        </a:rPr>
                        <a:t> preguntas que me ayudan a entender cuál</a:t>
                      </a:r>
                      <a:r>
                        <a:rPr lang="es-ES" sz="1100" b="1" noProof="0" dirty="0" smtClean="0">
                          <a:latin typeface="+mn-lt"/>
                          <a:ea typeface="Calibri"/>
                          <a:cs typeface="Times New Roman"/>
                        </a:rPr>
                        <a:t> es el mensaje</a:t>
                      </a:r>
                      <a:r>
                        <a:rPr lang="es-ES" sz="1100" b="1" baseline="0" noProof="0" dirty="0" smtClean="0">
                          <a:latin typeface="+mn-lt"/>
                          <a:ea typeface="Calibri"/>
                          <a:cs typeface="Times New Roman"/>
                        </a:rPr>
                        <a:t> central. </a:t>
                      </a:r>
                      <a:r>
                        <a:rPr lang="es-ES" sz="1000" b="0" i="1" baseline="0" noProof="0" dirty="0" smtClean="0">
                          <a:latin typeface="+mn-lt"/>
                          <a:ea typeface="Calibri"/>
                          <a:cs typeface="Times New Roman"/>
                        </a:rPr>
                        <a:t>RL.2.2</a:t>
                      </a:r>
                      <a:endParaRPr lang="es-ES" sz="1100" b="1" noProof="0" dirty="0">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dirty="0"/>
                    </a:p>
                  </a:txBody>
                  <a:tcPr>
                    <a:solidFill>
                      <a:schemeClr val="bg1"/>
                    </a:solidFill>
                  </a:tcPr>
                </a:tc>
              </a:tr>
              <a:tr h="370840">
                <a:tc>
                  <a:txBody>
                    <a:bodyPr/>
                    <a:lstStyle/>
                    <a:p>
                      <a:pPr algn="ctr">
                        <a:lnSpc>
                          <a:spcPct val="100000"/>
                        </a:lnSpc>
                        <a:spcAft>
                          <a:spcPts val="0"/>
                        </a:spcAft>
                      </a:pPr>
                      <a:r>
                        <a:rPr lang="es-ES" sz="1400" b="1" noProof="0" dirty="0" smtClean="0"/>
                        <a:t>4</a:t>
                      </a:r>
                      <a:endParaRPr lang="es-ES" sz="1400" b="1" noProof="0"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1" noProof="0" dirty="0" smtClean="0">
                          <a:effectLst/>
                          <a:latin typeface="+mn-lt"/>
                          <a:ea typeface="Calibri"/>
                          <a:cs typeface="Times New Roman"/>
                        </a:rPr>
                        <a:t>Yo puedo decir</a:t>
                      </a:r>
                      <a:r>
                        <a:rPr lang="es-ES" sz="1100" b="1" baseline="0" noProof="0" dirty="0" smtClean="0">
                          <a:effectLst/>
                          <a:latin typeface="+mn-lt"/>
                          <a:ea typeface="Calibri"/>
                          <a:cs typeface="Times New Roman"/>
                        </a:rPr>
                        <a:t> el mensaje central del texto</a:t>
                      </a:r>
                      <a:r>
                        <a:rPr lang="es-ES" sz="1100" b="1" noProof="0" dirty="0" smtClean="0">
                          <a:effectLst/>
                          <a:latin typeface="+mn-lt"/>
                          <a:ea typeface="Calibri"/>
                          <a:cs typeface="Times New Roman"/>
                        </a:rPr>
                        <a:t>. </a:t>
                      </a:r>
                      <a:r>
                        <a:rPr lang="es-ES" sz="1000" b="0" i="1" noProof="0" dirty="0" smtClean="0">
                          <a:effectLst/>
                          <a:latin typeface="+mn-lt"/>
                          <a:ea typeface="Calibri"/>
                          <a:cs typeface="Times New Roman"/>
                        </a:rPr>
                        <a:t>RL.2.2</a:t>
                      </a:r>
                      <a:endParaRPr lang="es-ES" sz="1100" b="1" noProof="0" dirty="0">
                        <a:effectLst/>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r>
              <a:tr h="370840">
                <a:tc>
                  <a:txBody>
                    <a:bodyPr/>
                    <a:lstStyle/>
                    <a:p>
                      <a:pPr algn="ctr">
                        <a:lnSpc>
                          <a:spcPct val="100000"/>
                        </a:lnSpc>
                        <a:spcAft>
                          <a:spcPts val="0"/>
                        </a:spcAft>
                      </a:pPr>
                      <a:r>
                        <a:rPr lang="es-ES" sz="1400" b="1" noProof="0" dirty="0" smtClean="0"/>
                        <a:t>5</a:t>
                      </a:r>
                      <a:endParaRPr lang="es-ES" sz="1400" b="1" noProof="0"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1" noProof="0" dirty="0" smtClean="0">
                          <a:latin typeface="+mn-lt"/>
                          <a:ea typeface="Calibri"/>
                          <a:cs typeface="Times New Roman"/>
                        </a:rPr>
                        <a:t>Yo puedo encontrar información</a:t>
                      </a:r>
                      <a:r>
                        <a:rPr lang="es-ES" sz="1100" b="1" baseline="0" noProof="0" dirty="0" smtClean="0">
                          <a:latin typeface="+mn-lt"/>
                          <a:ea typeface="Calibri"/>
                          <a:cs typeface="Times New Roman"/>
                        </a:rPr>
                        <a:t> en el texto para describir a un personaje. </a:t>
                      </a:r>
                      <a:r>
                        <a:rPr lang="es-ES" sz="1000" b="0" i="1" noProof="0" dirty="0" smtClean="0">
                          <a:latin typeface="+mn-lt"/>
                          <a:ea typeface="Calibri"/>
                          <a:cs typeface="Times New Roman"/>
                        </a:rPr>
                        <a:t>RL.2.3</a:t>
                      </a:r>
                      <a:endParaRPr lang="es-ES" sz="1100" b="1" noProof="0" dirty="0" smtClean="0">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dirty="0"/>
                    </a:p>
                  </a:txBody>
                  <a:tcPr>
                    <a:solidFill>
                      <a:schemeClr val="bg1"/>
                    </a:solidFill>
                  </a:tcPr>
                </a:tc>
              </a:tr>
              <a:tr h="370840">
                <a:tc>
                  <a:txBody>
                    <a:bodyPr/>
                    <a:lstStyle/>
                    <a:p>
                      <a:pPr algn="ctr">
                        <a:lnSpc>
                          <a:spcPct val="100000"/>
                        </a:lnSpc>
                        <a:spcAft>
                          <a:spcPts val="0"/>
                        </a:spcAft>
                      </a:pPr>
                      <a:r>
                        <a:rPr lang="es-ES" sz="1400" b="1" noProof="0" dirty="0" smtClean="0"/>
                        <a:t>6</a:t>
                      </a:r>
                      <a:endParaRPr lang="es-ES" sz="1400" b="1" noProof="0"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1" noProof="0" dirty="0" smtClean="0">
                          <a:latin typeface="+mn-lt"/>
                          <a:ea typeface="Calibri"/>
                          <a:cs typeface="Times New Roman"/>
                        </a:rPr>
                        <a:t>Yo puedo</a:t>
                      </a:r>
                      <a:r>
                        <a:rPr lang="es-ES" sz="1100" b="1" baseline="0" noProof="0" dirty="0" smtClean="0">
                          <a:latin typeface="+mn-lt"/>
                          <a:ea typeface="Calibri"/>
                          <a:cs typeface="Times New Roman"/>
                        </a:rPr>
                        <a:t> adivinar cómo probablemente actuará un personaje. </a:t>
                      </a:r>
                      <a:r>
                        <a:rPr lang="es-ES" sz="1000" b="0" i="1" noProof="0" dirty="0" smtClean="0">
                          <a:latin typeface="+mn-lt"/>
                          <a:ea typeface="Calibri"/>
                          <a:cs typeface="Times New Roman"/>
                        </a:rPr>
                        <a:t>RL.2.3</a:t>
                      </a:r>
                      <a:endParaRPr lang="es-ES" sz="1100" b="1" noProof="0" dirty="0" smtClean="0">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dirty="0" smtClean="0"/>
                    </a:p>
                    <a:p>
                      <a:pPr>
                        <a:lnSpc>
                          <a:spcPct val="100000"/>
                        </a:lnSpc>
                        <a:spcAft>
                          <a:spcPts val="0"/>
                        </a:spcAft>
                      </a:pPr>
                      <a:endParaRPr lang="en-US" sz="1000" dirty="0"/>
                    </a:p>
                  </a:txBody>
                  <a:tcPr>
                    <a:solidFill>
                      <a:schemeClr val="bg1"/>
                    </a:solidFill>
                  </a:tcPr>
                </a:tc>
              </a:tr>
              <a:tr h="370840">
                <a:tc>
                  <a:txBody>
                    <a:bodyPr/>
                    <a:lstStyle/>
                    <a:p>
                      <a:pPr algn="ctr">
                        <a:lnSpc>
                          <a:spcPct val="100000"/>
                        </a:lnSpc>
                        <a:spcAft>
                          <a:spcPts val="0"/>
                        </a:spcAft>
                      </a:pPr>
                      <a:r>
                        <a:rPr lang="es-ES" sz="1400" b="1" noProof="0" dirty="0" smtClean="0"/>
                        <a:t>7</a:t>
                      </a:r>
                      <a:endParaRPr lang="es-ES" sz="1400" b="1" noProof="0"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1" noProof="0" dirty="0" smtClean="0">
                          <a:latin typeface="+mn-lt"/>
                          <a:ea typeface="Calibri"/>
                          <a:cs typeface="Times New Roman"/>
                        </a:rPr>
                        <a:t>Yo puedo encontrar evidencia para apoyar el mensaje central. </a:t>
                      </a:r>
                      <a:r>
                        <a:rPr lang="es-ES" sz="1000" b="0" i="1" noProof="0" dirty="0" smtClean="0">
                          <a:latin typeface="+mn-lt"/>
                          <a:ea typeface="Calibri"/>
                          <a:cs typeface="Times New Roman"/>
                        </a:rPr>
                        <a:t>RL.2.2</a:t>
                      </a:r>
                      <a:endParaRPr lang="es-ES" sz="1100" b="1" noProof="0" dirty="0" smtClean="0">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dirty="0"/>
                    </a:p>
                  </a:txBody>
                  <a:tcPr>
                    <a:solidFill>
                      <a:schemeClr val="bg1"/>
                    </a:solidFill>
                  </a:tcPr>
                </a:tc>
              </a:tr>
              <a:tr h="370840">
                <a:tc>
                  <a:txBody>
                    <a:bodyPr/>
                    <a:lstStyle/>
                    <a:p>
                      <a:pPr algn="ctr">
                        <a:lnSpc>
                          <a:spcPct val="100000"/>
                        </a:lnSpc>
                        <a:spcAft>
                          <a:spcPts val="0"/>
                        </a:spcAft>
                      </a:pPr>
                      <a:r>
                        <a:rPr lang="es-ES" sz="1400" b="1" noProof="0" dirty="0" smtClean="0"/>
                        <a:t>8</a:t>
                      </a:r>
                      <a:endParaRPr lang="es-ES" sz="1400" b="1" noProof="0" dirty="0"/>
                    </a:p>
                  </a:txBody>
                  <a:tcPr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100" b="1" noProof="0" dirty="0" smtClean="0">
                          <a:latin typeface="+mn-lt"/>
                          <a:ea typeface="Calibri"/>
                          <a:cs typeface="Times New Roman"/>
                        </a:rPr>
                        <a:t>Yo</a:t>
                      </a:r>
                      <a:r>
                        <a:rPr lang="es-ES" sz="1100" b="1" baseline="0" noProof="0" dirty="0" smtClean="0">
                          <a:latin typeface="+mn-lt"/>
                          <a:ea typeface="Calibri"/>
                          <a:cs typeface="Times New Roman"/>
                        </a:rPr>
                        <a:t> puedo explicar por qué un personaje actuó de cierta manera</a:t>
                      </a:r>
                      <a:r>
                        <a:rPr lang="es-ES" sz="1100" b="1" noProof="0" dirty="0" smtClean="0">
                          <a:latin typeface="+mn-lt"/>
                          <a:ea typeface="Calibri"/>
                          <a:cs typeface="Times New Roman"/>
                        </a:rPr>
                        <a:t>. </a:t>
                      </a:r>
                      <a:r>
                        <a:rPr lang="es-ES" sz="1000" b="0" i="1" noProof="0" dirty="0" smtClean="0">
                          <a:latin typeface="+mn-lt"/>
                          <a:ea typeface="Calibri"/>
                          <a:cs typeface="Times New Roman"/>
                        </a:rPr>
                        <a:t>RL.2.3</a:t>
                      </a:r>
                      <a:endParaRPr lang="es-ES" sz="1100" b="1" noProof="0" dirty="0" smtClean="0">
                        <a:latin typeface="+mn-lt"/>
                        <a:ea typeface="Calibri"/>
                        <a:cs typeface="Times New Roman"/>
                      </a:endParaRPr>
                    </a:p>
                  </a:txBody>
                  <a:tcPr anchor="ctr">
                    <a:solidFill>
                      <a:schemeClr val="bg1"/>
                    </a:solidFill>
                  </a:tcPr>
                </a:tc>
                <a:tc>
                  <a:txBody>
                    <a:bodyPr/>
                    <a:lstStyle/>
                    <a:p>
                      <a:pPr>
                        <a:lnSpc>
                          <a:spcPct val="100000"/>
                        </a:lnSpc>
                        <a:spcAft>
                          <a:spcPts val="0"/>
                        </a:spcAft>
                      </a:pPr>
                      <a:endParaRPr lang="en-US" sz="1000" dirty="0"/>
                    </a:p>
                  </a:txBody>
                  <a:tcPr>
                    <a:solidFill>
                      <a:schemeClr val="bg1"/>
                    </a:solidFill>
                  </a:tcPr>
                </a:tc>
              </a:tr>
            </a:tbl>
          </a:graphicData>
        </a:graphic>
      </p:graphicFrame>
      <p:sp>
        <p:nvSpPr>
          <p:cNvPr id="2" name="TextBox 1"/>
          <p:cNvSpPr txBox="1"/>
          <p:nvPr/>
        </p:nvSpPr>
        <p:spPr>
          <a:xfrm>
            <a:off x="990600" y="228600"/>
            <a:ext cx="4876800" cy="738664"/>
          </a:xfrm>
          <a:prstGeom prst="rect">
            <a:avLst/>
          </a:prstGeom>
          <a:noFill/>
        </p:spPr>
        <p:txBody>
          <a:bodyPr wrap="square" rtlCol="0">
            <a:spAutoFit/>
          </a:bodyPr>
          <a:lstStyle/>
          <a:p>
            <a:r>
              <a:rPr lang="es-ES" sz="1400" u="sng" dirty="0" smtClean="0"/>
              <a:t>Puntuación del estudiante </a:t>
            </a:r>
          </a:p>
          <a:p>
            <a:r>
              <a:rPr lang="es-ES" sz="1400" dirty="0" smtClean="0"/>
              <a:t>Colorea la casilla de color verde si tu respuesta está correcta. </a:t>
            </a:r>
          </a:p>
          <a:p>
            <a:r>
              <a:rPr lang="es-ES" sz="1400" dirty="0" smtClean="0"/>
              <a:t>Colorea la casilla de color rojo si tu </a:t>
            </a:r>
            <a:r>
              <a:rPr lang="es-ES" sz="1400" smtClean="0"/>
              <a:t>respuesta está </a:t>
            </a:r>
            <a:r>
              <a:rPr lang="es-ES" sz="1400" dirty="0" smtClean="0"/>
              <a:t>incorrecta.</a:t>
            </a:r>
            <a:endParaRPr lang="es-ES" sz="1400" dirty="0"/>
          </a:p>
        </p:txBody>
      </p:sp>
      <p:sp>
        <p:nvSpPr>
          <p:cNvPr id="6" name="Curved Down Arrow 5"/>
          <p:cNvSpPr/>
          <p:nvPr/>
        </p:nvSpPr>
        <p:spPr>
          <a:xfrm rot="1521726">
            <a:off x="4781798" y="4740481"/>
            <a:ext cx="1083689" cy="34299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Down Arrow 6"/>
          <p:cNvSpPr/>
          <p:nvPr/>
        </p:nvSpPr>
        <p:spPr>
          <a:xfrm rot="1521726">
            <a:off x="4669436" y="1053762"/>
            <a:ext cx="1083689" cy="34299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23716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2025" y="856947"/>
            <a:ext cx="6361240" cy="2902392"/>
          </a:xfrm>
          <a:prstGeom prst="rect">
            <a:avLst/>
          </a:prstGeom>
          <a:noFill/>
        </p:spPr>
        <p:txBody>
          <a:bodyPr wrap="square" lIns="95307" tIns="47654" rIns="95307" bIns="47654" rtlCol="0">
            <a:spAutoFit/>
          </a:bodyPr>
          <a:lstStyle/>
          <a:p>
            <a:pPr lvl="0"/>
            <a:r>
              <a:rPr lang="es-419" sz="1676" b="1" u="sng" dirty="0">
                <a:solidFill>
                  <a:prstClr val="black"/>
                </a:solidFill>
              </a:rPr>
              <a:t>Instrucciones</a:t>
            </a:r>
            <a:endParaRPr lang="es-419" sz="1479" dirty="0"/>
          </a:p>
          <a:p>
            <a:r>
              <a:rPr lang="es-419" sz="1084" dirty="0"/>
              <a:t>Las Evaluaciones de HSD para las escuela</a:t>
            </a:r>
            <a:r>
              <a:rPr lang="en-US" sz="1084" dirty="0"/>
              <a:t>s</a:t>
            </a:r>
            <a:r>
              <a:rPr lang="es-419" sz="1084" dirty="0"/>
              <a:t> primarias no ofrecen un guión para el maestro, ni son por tiempo. Son una herramienta para tomar decisiones informadas relacionadas con la instrucción.  </a:t>
            </a:r>
          </a:p>
          <a:p>
            <a:endParaRPr lang="es-419" sz="1084" dirty="0"/>
          </a:p>
          <a:p>
            <a:r>
              <a:rPr lang="es-419" sz="1084" dirty="0"/>
              <a:t>Todos los estudiantes deben “avanzar hacia" el punto en que puedan tomar las evaluaciones independientemente, pero muchos necesitarán estrategias que los ayuden a desarrollar académicamente.</a:t>
            </a:r>
          </a:p>
          <a:p>
            <a:endParaRPr lang="es-419" sz="1084" dirty="0"/>
          </a:p>
          <a:p>
            <a:r>
              <a:rPr lang="es-419" sz="1084" dirty="0"/>
              <a:t>La intención de estas evaluaciones no es que los estudiantes "adivinen y verifiquen" las respuestas sólo para terminar una evaluación.   Si ese parece ser el caso, por favor utilice estrategias para obtener un verdadero conocimiento de la habilidad del estudiante, y tome notas de cuándo se necesitaron acomodaciones y qué tipo de acomodaciones fueron necesarias.  </a:t>
            </a:r>
          </a:p>
          <a:p>
            <a:pPr algn="ctr"/>
            <a:r>
              <a:rPr lang="es-419" sz="1084" dirty="0"/>
              <a:t/>
            </a:r>
            <a:br>
              <a:rPr lang="es-419" sz="1084" dirty="0"/>
            </a:br>
            <a:r>
              <a:rPr lang="es-419" sz="1381" b="1" u="sng" dirty="0"/>
              <a:t>Conectando la evaluación con la enseñanza en el salón de clases</a:t>
            </a:r>
          </a:p>
          <a:p>
            <a:r>
              <a:rPr lang="es-419" sz="1084" dirty="0"/>
              <a:t>¿Cómo las evaluaciones se conectan a la enseñanza en el salón de clases? La evaluación no es un evento aislado. Las evaluaciones de HSD son una extensión de la enseñanza en clase. En el salón de clases, las  evaluaciones  continúan su curso y monitorean el progreso hacia el dominio de los estándares.  </a:t>
            </a:r>
          </a:p>
        </p:txBody>
      </p:sp>
      <p:sp>
        <p:nvSpPr>
          <p:cNvPr id="2" name="Rectangle 1"/>
          <p:cNvSpPr/>
          <p:nvPr/>
        </p:nvSpPr>
        <p:spPr>
          <a:xfrm>
            <a:off x="4484061" y="217502"/>
            <a:ext cx="2178851" cy="503913"/>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ES" sz="1084" b="1" dirty="0">
                <a:solidFill>
                  <a:schemeClr val="tx1"/>
                </a:solidFill>
              </a:rPr>
              <a:t>Ordenar en la Imprenta de HSD…</a:t>
            </a:r>
          </a:p>
          <a:p>
            <a:r>
              <a:rPr lang="en-US" sz="789" dirty="0">
                <a:solidFill>
                  <a:schemeClr val="tx1"/>
                </a:solidFill>
                <a:hlinkClick r:id="rId2"/>
              </a:rPr>
              <a:t>http://www.hsd.k12.or.us/Departments/PrintShop/WebSubmissionForms.aspx</a:t>
            </a:r>
            <a:endParaRPr lang="en-US" sz="789" dirty="0">
              <a:solidFill>
                <a:schemeClr val="tx1"/>
              </a:solidFill>
            </a:endParaRPr>
          </a:p>
          <a:p>
            <a:endParaRPr lang="en-US" sz="789" dirty="0">
              <a:solidFill>
                <a:schemeClr val="tx1"/>
              </a:solidFill>
            </a:endParaRPr>
          </a:p>
        </p:txBody>
      </p:sp>
      <p:graphicFrame>
        <p:nvGraphicFramePr>
          <p:cNvPr id="5" name="Table 4"/>
          <p:cNvGraphicFramePr>
            <a:graphicFrameLocks noGrp="1"/>
          </p:cNvGraphicFramePr>
          <p:nvPr>
            <p:extLst/>
          </p:nvPr>
        </p:nvGraphicFramePr>
        <p:xfrm>
          <a:off x="502024" y="3762670"/>
          <a:ext cx="6160887" cy="5292080"/>
        </p:xfrm>
        <a:graphic>
          <a:graphicData uri="http://schemas.openxmlformats.org/drawingml/2006/table">
            <a:tbl>
              <a:tblPr firstRow="1" bandRow="1">
                <a:tableStyleId>{5940675A-B579-460E-94D1-54222C63F5DA}</a:tableStyleId>
              </a:tblPr>
              <a:tblGrid>
                <a:gridCol w="2253983"/>
                <a:gridCol w="3906904"/>
              </a:tblGrid>
              <a:tr h="24042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900" b="1" i="1" noProof="0" dirty="0" smtClean="0"/>
                        <a:t>Componentes de la evaluación como prácticas</a:t>
                      </a:r>
                      <a:r>
                        <a:rPr lang="es-419" sz="900" b="1" i="1" baseline="0" noProof="0" dirty="0" smtClean="0"/>
                        <a:t> de rutina en el salón de clases</a:t>
                      </a:r>
                      <a:r>
                        <a:rPr lang="es-419" sz="900" noProof="0" dirty="0" smtClean="0"/>
                        <a:t> </a:t>
                      </a:r>
                    </a:p>
                  </a:txBody>
                  <a:tcPr marL="90159" marR="90159" marT="45080" marB="45080">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240424">
                <a:tc>
                  <a:txBody>
                    <a:bodyPr/>
                    <a:lstStyle/>
                    <a:p>
                      <a:pPr algn="ctr"/>
                      <a:r>
                        <a:rPr lang="es-419" sz="900" b="1" i="1" noProof="0" dirty="0" smtClean="0"/>
                        <a:t>Componentes de la evaluación </a:t>
                      </a:r>
                      <a:endParaRPr lang="es-419" sz="900" b="1" noProof="0" dirty="0"/>
                    </a:p>
                  </a:txBody>
                  <a:tcPr marL="90159" marR="90159" marT="45080" marB="45080">
                    <a:solidFill>
                      <a:schemeClr val="accent3">
                        <a:lumMod val="20000"/>
                        <a:lumOff val="80000"/>
                      </a:schemeClr>
                    </a:solidFill>
                  </a:tcPr>
                </a:tc>
                <a:tc>
                  <a:txBody>
                    <a:bodyPr/>
                    <a:lstStyle/>
                    <a:p>
                      <a:pPr algn="ctr"/>
                      <a:r>
                        <a:rPr lang="es-419" sz="900" b="1" noProof="0" dirty="0" smtClean="0"/>
                        <a:t>Componentes de enseñanza</a:t>
                      </a:r>
                      <a:endParaRPr lang="es-419" sz="900" b="1" noProof="0" dirty="0"/>
                    </a:p>
                  </a:txBody>
                  <a:tcPr marL="90159" marR="90159" marT="45080" marB="45080">
                    <a:solidFill>
                      <a:schemeClr val="accent3">
                        <a:lumMod val="20000"/>
                        <a:lumOff val="80000"/>
                      </a:schemeClr>
                    </a:solidFill>
                  </a:tcPr>
                </a:tc>
              </a:tr>
              <a:tr h="225399">
                <a:tc>
                  <a:txBody>
                    <a:bodyPr/>
                    <a:lstStyle/>
                    <a:p>
                      <a:r>
                        <a:rPr lang="es-419" sz="800" noProof="0" dirty="0" smtClean="0"/>
                        <a:t>Pre-evaluaciones</a:t>
                      </a:r>
                      <a:endParaRPr lang="es-419" sz="800" noProof="0" dirty="0"/>
                    </a:p>
                  </a:txBody>
                  <a:tcPr marL="90159" marR="90159" marT="45080" marB="45080">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800" noProof="0" dirty="0" smtClean="0"/>
                        <a:t>Utilizar las </a:t>
                      </a:r>
                      <a:r>
                        <a:rPr lang="es-419" sz="800" b="1" noProof="0" dirty="0" smtClean="0">
                          <a:solidFill>
                            <a:schemeClr val="tx1"/>
                          </a:solidFill>
                        </a:rPr>
                        <a:t>Tareas de progresión del aprendizaje</a:t>
                      </a:r>
                      <a:r>
                        <a:rPr lang="es-419" sz="800" b="1" baseline="0" noProof="0" dirty="0" smtClean="0">
                          <a:solidFill>
                            <a:schemeClr val="tx1"/>
                          </a:solidFill>
                        </a:rPr>
                        <a:t> </a:t>
                      </a:r>
                      <a:r>
                        <a:rPr lang="es-419" sz="800" baseline="0" noProof="0" dirty="0" smtClean="0"/>
                        <a:t>DOK por niveles para monitorear el dominio de los estándares.</a:t>
                      </a:r>
                      <a:endParaRPr lang="es-419" sz="800" noProof="0" dirty="0" smtClean="0"/>
                    </a:p>
                  </a:txBody>
                  <a:tcPr marL="90159" marR="90159" marT="45080" marB="45080" anchor="ctr">
                    <a:solidFill>
                      <a:schemeClr val="bg1"/>
                    </a:solidFill>
                  </a:tcPr>
                </a:tc>
              </a:tr>
              <a:tr h="225399">
                <a:tc>
                  <a:txBody>
                    <a:bodyPr/>
                    <a:lstStyle/>
                    <a:p>
                      <a:r>
                        <a:rPr lang="es-419" sz="800" noProof="0" dirty="0" smtClean="0"/>
                        <a:t>Nivel DOK estándar </a:t>
                      </a:r>
                      <a:endParaRPr lang="es-419" sz="800" noProof="0" dirty="0"/>
                    </a:p>
                  </a:txBody>
                  <a:tcPr marL="90159" marR="90159" marT="45080" marB="45080">
                    <a:solidFill>
                      <a:schemeClr val="bg1"/>
                    </a:solidFill>
                  </a:tcPr>
                </a:tc>
                <a:tc vMerge="1">
                  <a:txBody>
                    <a:bodyPr/>
                    <a:lstStyle/>
                    <a:p>
                      <a:endParaRPr lang="en-US" sz="900" dirty="0"/>
                    </a:p>
                  </a:txBody>
                  <a:tcPr>
                    <a:solidFill>
                      <a:schemeClr val="bg1"/>
                    </a:solidFill>
                  </a:tcPr>
                </a:tc>
              </a:tr>
              <a:tr h="225399">
                <a:tc>
                  <a:txBody>
                    <a:bodyPr/>
                    <a:lstStyle/>
                    <a:p>
                      <a:r>
                        <a:rPr lang="es-419" sz="800" noProof="0" dirty="0" smtClean="0"/>
                        <a:t>50% texto</a:t>
                      </a:r>
                      <a:r>
                        <a:rPr lang="es-419" sz="800" baseline="0" noProof="0" dirty="0" smtClean="0"/>
                        <a:t> literario y 50% texto informativo</a:t>
                      </a:r>
                      <a:endParaRPr lang="es-419" sz="800" noProof="0" dirty="0"/>
                    </a:p>
                  </a:txBody>
                  <a:tcPr marL="90159" marR="90159" marT="45080" marB="45080">
                    <a:solidFill>
                      <a:schemeClr val="bg1"/>
                    </a:solidFill>
                  </a:tcPr>
                </a:tc>
                <a:tc>
                  <a:txBody>
                    <a:bodyPr/>
                    <a:lstStyle/>
                    <a:p>
                      <a:r>
                        <a:rPr lang="es-419" sz="800" noProof="0" dirty="0" smtClean="0"/>
                        <a:t>Los</a:t>
                      </a:r>
                      <a:r>
                        <a:rPr lang="es-419" sz="800" baseline="0" noProof="0" dirty="0" smtClean="0"/>
                        <a:t> estudiantes tienen igual acceso a ambos tipos de textos.</a:t>
                      </a:r>
                      <a:endParaRPr lang="es-419" sz="800" noProof="0" dirty="0"/>
                    </a:p>
                  </a:txBody>
                  <a:tcPr marL="90159" marR="90159" marT="45080" marB="45080">
                    <a:solidFill>
                      <a:schemeClr val="bg1"/>
                    </a:solidFill>
                  </a:tcPr>
                </a:tc>
              </a:tr>
              <a:tr h="360637">
                <a:tc>
                  <a:txBody>
                    <a:bodyPr/>
                    <a:lstStyle/>
                    <a:p>
                      <a:r>
                        <a:rPr lang="es-419" sz="800" noProof="0" dirty="0" smtClean="0"/>
                        <a:t>Texto</a:t>
                      </a:r>
                      <a:r>
                        <a:rPr lang="es-419" sz="800" baseline="0" noProof="0" dirty="0" smtClean="0"/>
                        <a:t> a nivel de grado de rico contenido </a:t>
                      </a:r>
                      <a:endParaRPr lang="es-419" sz="800" noProof="0" dirty="0"/>
                    </a:p>
                  </a:txBody>
                  <a:tcPr marL="90159" marR="90159" marT="45080" marB="45080">
                    <a:solidFill>
                      <a:schemeClr val="bg1"/>
                    </a:solidFill>
                  </a:tcPr>
                </a:tc>
                <a:tc>
                  <a:txBody>
                    <a:bodyPr/>
                    <a:lstStyle/>
                    <a:p>
                      <a:r>
                        <a:rPr lang="es-419" sz="800" noProof="0" dirty="0" smtClean="0"/>
                        <a:t>Todos los estudiantes leen textos a nivel de grado; textos ricos en contenido  (con las estrategias de enseñanza necesarias).</a:t>
                      </a:r>
                      <a:endParaRPr lang="es-419" sz="800" noProof="0" dirty="0"/>
                    </a:p>
                  </a:txBody>
                  <a:tcPr marL="90159" marR="90159" marT="45080" marB="45080">
                    <a:solidFill>
                      <a:schemeClr val="bg1"/>
                    </a:solidFill>
                  </a:tcPr>
                </a:tc>
              </a:tr>
              <a:tr h="360637">
                <a:tc>
                  <a:txBody>
                    <a:bodyPr/>
                    <a:lstStyle/>
                    <a:p>
                      <a:r>
                        <a:rPr lang="es-419" sz="800" noProof="0" dirty="0" smtClean="0"/>
                        <a:t>Vocabulario académico estándar</a:t>
                      </a:r>
                      <a:endParaRPr lang="es-419" sz="800" baseline="0" noProof="0" dirty="0" smtClean="0"/>
                    </a:p>
                    <a:p>
                      <a:r>
                        <a:rPr lang="es-419" sz="800" baseline="0" noProof="0" dirty="0" smtClean="0"/>
                        <a:t>Vocabulario de contenido</a:t>
                      </a:r>
                      <a:endParaRPr lang="es-419" sz="800" noProof="0" dirty="0"/>
                    </a:p>
                  </a:txBody>
                  <a:tcPr marL="90159" marR="90159" marT="45080" marB="45080" anchor="ctr">
                    <a:solidFill>
                      <a:schemeClr val="bg1"/>
                    </a:solidFill>
                  </a:tcPr>
                </a:tc>
                <a:tc>
                  <a:txBody>
                    <a:bodyPr/>
                    <a:lstStyle/>
                    <a:p>
                      <a:r>
                        <a:rPr lang="es-419" sz="800" noProof="0" dirty="0" smtClean="0"/>
                        <a:t>Hacer preguntas utilizando</a:t>
                      </a:r>
                      <a:r>
                        <a:rPr lang="es-419" sz="800" baseline="0" noProof="0" dirty="0" smtClean="0"/>
                        <a:t> el vocabulario estándar, así como vocabulario de contenido.</a:t>
                      </a:r>
                      <a:endParaRPr lang="es-419" sz="800" noProof="0" dirty="0"/>
                    </a:p>
                  </a:txBody>
                  <a:tcPr marL="90159" marR="90159" marT="45080" marB="45080" anchor="ctr">
                    <a:solidFill>
                      <a:schemeClr val="bg1"/>
                    </a:solidFill>
                  </a:tcPr>
                </a:tc>
              </a:tr>
              <a:tr h="348343">
                <a:tc>
                  <a:txBody>
                    <a:bodyPr/>
                    <a:lstStyle/>
                    <a:p>
                      <a:r>
                        <a:rPr lang="es-419" sz="800" noProof="0" dirty="0" smtClean="0"/>
                        <a:t>Preguntas dependientes del texto</a:t>
                      </a:r>
                      <a:endParaRPr lang="es-419" sz="800" noProof="0" dirty="0"/>
                    </a:p>
                  </a:txBody>
                  <a:tcPr marL="90159" marR="90159" marT="45080" marB="45080">
                    <a:solidFill>
                      <a:schemeClr val="bg1"/>
                    </a:solidFill>
                  </a:tcPr>
                </a:tc>
                <a:tc>
                  <a:txBody>
                    <a:bodyPr/>
                    <a:lstStyle/>
                    <a:p>
                      <a:r>
                        <a:rPr lang="es-419" sz="800" noProof="0" dirty="0" smtClean="0"/>
                        <a:t>Hacer preguntas que</a:t>
                      </a:r>
                      <a:r>
                        <a:rPr lang="es-419" sz="800" baseline="0" noProof="0" dirty="0" smtClean="0"/>
                        <a:t> dependen del texto, utilizando los niveles </a:t>
                      </a:r>
                      <a:r>
                        <a:rPr lang="en-US" sz="800" baseline="0" noProof="0" dirty="0" smtClean="0"/>
                        <a:t>DOK de </a:t>
                      </a:r>
                      <a:r>
                        <a:rPr lang="en-US" sz="800" baseline="0" noProof="0" dirty="0" err="1" smtClean="0"/>
                        <a:t>los</a:t>
                      </a:r>
                      <a:r>
                        <a:rPr lang="en-US" sz="800" baseline="0" noProof="0" dirty="0" smtClean="0"/>
                        <a:t> </a:t>
                      </a:r>
                      <a:r>
                        <a:rPr lang="es-419" sz="800" baseline="0" noProof="0" dirty="0" smtClean="0"/>
                        <a:t>estándares.</a:t>
                      </a:r>
                      <a:endParaRPr lang="es-419" sz="800" noProof="0" dirty="0"/>
                    </a:p>
                  </a:txBody>
                  <a:tcPr marL="90159" marR="90159" marT="45080" marB="45080">
                    <a:solidFill>
                      <a:schemeClr val="bg1"/>
                    </a:solidFill>
                  </a:tcPr>
                </a:tc>
              </a:tr>
              <a:tr h="360637">
                <a:tc>
                  <a:txBody>
                    <a:bodyPr/>
                    <a:lstStyle/>
                    <a:p>
                      <a:r>
                        <a:rPr lang="es-419" sz="800" noProof="0" dirty="0" smtClean="0"/>
                        <a:t>Respuestas de</a:t>
                      </a:r>
                      <a:r>
                        <a:rPr lang="es-419" sz="800" baseline="0" noProof="0" dirty="0" smtClean="0"/>
                        <a:t> selección múltiple y respuestas construidas</a:t>
                      </a:r>
                      <a:endParaRPr lang="es-419" sz="800" noProof="0" dirty="0"/>
                    </a:p>
                  </a:txBody>
                  <a:tcPr marL="90159" marR="90159" marT="45080" marB="45080" anchor="ctr">
                    <a:solidFill>
                      <a:schemeClr val="bg1"/>
                    </a:solidFill>
                  </a:tcPr>
                </a:tc>
                <a:tc>
                  <a:txBody>
                    <a:bodyPr/>
                    <a:lstStyle/>
                    <a:p>
                      <a:r>
                        <a:rPr lang="es-419" sz="800" noProof="0" dirty="0" smtClean="0"/>
                        <a:t>Los</a:t>
                      </a:r>
                      <a:r>
                        <a:rPr lang="es-419" sz="800" baseline="0" noProof="0" dirty="0" smtClean="0"/>
                        <a:t> estudiantes tienen muchas oportunidades para responder preguntas de selección múltiple o de respuesta construida</a:t>
                      </a:r>
                      <a:r>
                        <a:rPr lang="es-419" sz="800" noProof="0" dirty="0" smtClean="0"/>
                        <a:t>.</a:t>
                      </a:r>
                      <a:endParaRPr lang="es-419" sz="800" noProof="0" dirty="0"/>
                    </a:p>
                  </a:txBody>
                  <a:tcPr marL="90159" marR="90159" marT="45080" marB="45080" anchor="ctr">
                    <a:solidFill>
                      <a:schemeClr val="bg1"/>
                    </a:solidFill>
                  </a:tcPr>
                </a:tc>
              </a:tr>
              <a:tr h="495877">
                <a:tc>
                  <a:txBody>
                    <a:bodyPr/>
                    <a:lstStyle/>
                    <a:p>
                      <a:r>
                        <a:rPr lang="es-419" sz="800" noProof="0" dirty="0" smtClean="0"/>
                        <a:t>Lectura con objetivo (con un propósito)</a:t>
                      </a:r>
                      <a:endParaRPr lang="es-419" sz="800" noProof="0" dirty="0"/>
                    </a:p>
                  </a:txBody>
                  <a:tcPr marL="90159" marR="90159" marT="45080" marB="45080" anchor="ctr">
                    <a:solidFill>
                      <a:schemeClr val="bg1"/>
                    </a:solidFill>
                  </a:tcPr>
                </a:tc>
                <a:tc>
                  <a:txBody>
                    <a:bodyPr/>
                    <a:lstStyle/>
                    <a:p>
                      <a:r>
                        <a:rPr lang="es-419" sz="800" noProof="0" dirty="0" smtClean="0"/>
                        <a:t>Evaluar </a:t>
                      </a:r>
                      <a:r>
                        <a:rPr lang="es-419" sz="800" baseline="0" noProof="0" dirty="0" smtClean="0"/>
                        <a:t>la comprensión utilizando textos nunca antes vistos (sin embargo el tema o tópico debe ser a nivel de grado, “agradable” o familiar) y las rúbricas de lectura.</a:t>
                      </a:r>
                      <a:endParaRPr lang="es-419" sz="800" noProof="0" dirty="0"/>
                    </a:p>
                  </a:txBody>
                  <a:tcPr marL="90159" marR="90159" marT="45080" marB="45080" anchor="ctr">
                    <a:solidFill>
                      <a:schemeClr val="bg1"/>
                    </a:solidFill>
                  </a:tcPr>
                </a:tc>
              </a:tr>
              <a:tr h="360637">
                <a:tc>
                  <a:txBody>
                    <a:bodyPr/>
                    <a:lstStyle/>
                    <a:p>
                      <a:r>
                        <a:rPr lang="es-419" sz="800" noProof="0" dirty="0" smtClean="0"/>
                        <a:t>Tomar notas</a:t>
                      </a:r>
                      <a:endParaRPr lang="es-419" sz="800" noProof="0" dirty="0"/>
                    </a:p>
                  </a:txBody>
                  <a:tcPr marL="90159" marR="90159" marT="45080" marB="45080" anchor="ctr">
                    <a:solidFill>
                      <a:schemeClr val="bg1"/>
                    </a:solidFill>
                  </a:tcPr>
                </a:tc>
                <a:tc>
                  <a:txBody>
                    <a:bodyPr/>
                    <a:lstStyle/>
                    <a:p>
                      <a:r>
                        <a:rPr lang="es-419" sz="800" noProof="0" dirty="0" smtClean="0"/>
                        <a:t>Los</a:t>
                      </a:r>
                      <a:r>
                        <a:rPr lang="es-419" sz="800" baseline="0" noProof="0" dirty="0" smtClean="0"/>
                        <a:t> estudiantes “toman notas” a medida que leen para identificar la idea central o principal, y sus detalles de apoyo.  </a:t>
                      </a:r>
                      <a:endParaRPr lang="es-419" sz="800" noProof="0" dirty="0"/>
                    </a:p>
                  </a:txBody>
                  <a:tcPr marL="90159" marR="90159" marT="45080" marB="45080" anchor="ctr">
                    <a:solidFill>
                      <a:schemeClr val="bg1"/>
                    </a:solidFill>
                  </a:tcPr>
                </a:tc>
              </a:tr>
              <a:tr h="225399">
                <a:tc>
                  <a:txBody>
                    <a:bodyPr/>
                    <a:lstStyle/>
                    <a:p>
                      <a:r>
                        <a:rPr lang="es-419" sz="800" noProof="0" dirty="0" smtClean="0"/>
                        <a:t>Rúbricas de SBAC en lectura</a:t>
                      </a:r>
                      <a:r>
                        <a:rPr lang="es-419" sz="800" baseline="0" noProof="0" dirty="0" smtClean="0"/>
                        <a:t>/escritura</a:t>
                      </a:r>
                      <a:endParaRPr lang="es-419" sz="800" noProof="0" dirty="0"/>
                    </a:p>
                  </a:txBody>
                  <a:tcPr marL="90159" marR="90159" marT="45080" marB="45080">
                    <a:solidFill>
                      <a:schemeClr val="bg1"/>
                    </a:solidFill>
                  </a:tcPr>
                </a:tc>
                <a:tc>
                  <a:txBody>
                    <a:bodyPr/>
                    <a:lstStyle/>
                    <a:p>
                      <a:r>
                        <a:rPr lang="es-419" sz="800" noProof="0" dirty="0" smtClean="0"/>
                        <a:t>Utilizar </a:t>
                      </a:r>
                      <a:r>
                        <a:rPr lang="es-419" sz="800" baseline="0" noProof="0" dirty="0" smtClean="0"/>
                        <a:t>las rúbricas de </a:t>
                      </a:r>
                      <a:r>
                        <a:rPr lang="es-419" sz="800" noProof="0" dirty="0" smtClean="0"/>
                        <a:t>SBAC para acceder</a:t>
                      </a:r>
                      <a:r>
                        <a:rPr lang="es-419" sz="800" baseline="0" noProof="0" dirty="0" smtClean="0"/>
                        <a:t> a la lectura/escritura.</a:t>
                      </a:r>
                      <a:endParaRPr lang="es-419" sz="800" noProof="0" dirty="0"/>
                    </a:p>
                  </a:txBody>
                  <a:tcPr marL="90159" marR="90159" marT="45080" marB="45080">
                    <a:solidFill>
                      <a:schemeClr val="bg1"/>
                    </a:solidFill>
                  </a:tcPr>
                </a:tc>
              </a:tr>
              <a:tr h="360637">
                <a:tc>
                  <a:txBody>
                    <a:bodyPr/>
                    <a:lstStyle/>
                    <a:p>
                      <a:r>
                        <a:rPr lang="es-419" sz="800" noProof="0" dirty="0" smtClean="0"/>
                        <a:t>Leer para escribir modelos fundamentados en la</a:t>
                      </a:r>
                      <a:r>
                        <a:rPr lang="es-419" sz="800" baseline="0" noProof="0" dirty="0" smtClean="0"/>
                        <a:t> </a:t>
                      </a:r>
                      <a:r>
                        <a:rPr lang="es-419" sz="800" noProof="0" dirty="0" smtClean="0"/>
                        <a:t>evidencia</a:t>
                      </a:r>
                      <a:endParaRPr lang="es-419" sz="800" noProof="0" dirty="0"/>
                    </a:p>
                  </a:txBody>
                  <a:tcPr marL="90159" marR="90159" marT="45080" marB="45080" anchor="ctr">
                    <a:noFill/>
                  </a:tcPr>
                </a:tc>
                <a:tc>
                  <a:txBody>
                    <a:bodyPr/>
                    <a:lstStyle/>
                    <a:p>
                      <a:r>
                        <a:rPr lang="es-419" sz="800" noProof="0" dirty="0" smtClean="0"/>
                        <a:t>Los estudiantes leen, hablan y escriben sobre un tema utilizando evidencia del texto para apoyar inferencias, conclusiones y generalizaciones.</a:t>
                      </a:r>
                      <a:endParaRPr lang="es-419" sz="800" noProof="0" dirty="0"/>
                    </a:p>
                  </a:txBody>
                  <a:tcPr marL="90159" marR="90159" marT="45080" marB="45080" anchor="ctr">
                    <a:solidFill>
                      <a:schemeClr val="bg1"/>
                    </a:solidFill>
                  </a:tcPr>
                </a:tc>
              </a:tr>
              <a:tr h="495877">
                <a:tc>
                  <a:txBody>
                    <a:bodyPr/>
                    <a:lstStyle/>
                    <a:p>
                      <a:r>
                        <a:rPr lang="es-419" sz="800" noProof="0" dirty="0" smtClean="0"/>
                        <a:t>Escribir y revisar</a:t>
                      </a:r>
                      <a:endParaRPr lang="es-419" sz="800" noProof="0" dirty="0"/>
                    </a:p>
                  </a:txBody>
                  <a:tcPr marL="90159" marR="90159" marT="45080" marB="45080" anchor="ctr">
                    <a:solidFill>
                      <a:schemeClr val="bg1"/>
                    </a:solidFill>
                  </a:tcPr>
                </a:tc>
                <a:tc>
                  <a:txBody>
                    <a:bodyPr/>
                    <a:lstStyle/>
                    <a:p>
                      <a:r>
                        <a:rPr lang="es-419" sz="800" noProof="0" dirty="0" smtClean="0"/>
                        <a:t>Los estudiantes revisan textos breves, corrigen la gramática y el lenguaje/vocabulario en contexto, y escriben textos breves (se debe</a:t>
                      </a:r>
                      <a:r>
                        <a:rPr lang="es-419" sz="800" baseline="0" noProof="0" dirty="0" smtClean="0"/>
                        <a:t> utilizar la rúbrica de escritos breves</a:t>
                      </a:r>
                      <a:r>
                        <a:rPr lang="es-419" sz="800" noProof="0" dirty="0" smtClean="0"/>
                        <a:t>).</a:t>
                      </a:r>
                      <a:endParaRPr lang="es-419" sz="800" noProof="0" dirty="0"/>
                    </a:p>
                  </a:txBody>
                  <a:tcPr marL="90159" marR="90159" marT="45080" marB="45080" anchor="ctr">
                    <a:solidFill>
                      <a:schemeClr val="bg1"/>
                    </a:solidFill>
                  </a:tcPr>
                </a:tc>
              </a:tr>
              <a:tr h="766354">
                <a:tc>
                  <a:txBody>
                    <a:bodyPr/>
                    <a:lstStyle/>
                    <a:p>
                      <a:r>
                        <a:rPr lang="es-419" sz="800" noProof="0" dirty="0" smtClean="0"/>
                        <a:t>Tareas</a:t>
                      </a:r>
                      <a:r>
                        <a:rPr lang="es-419" sz="800" baseline="0" noProof="0" dirty="0" smtClean="0"/>
                        <a:t> de rendimiento</a:t>
                      </a:r>
                      <a:endParaRPr lang="es-419" sz="800" noProof="0" dirty="0"/>
                    </a:p>
                  </a:txBody>
                  <a:tcPr marL="90159" marR="90159" marT="45080" marB="45080" anchor="ctr">
                    <a:solidFill>
                      <a:schemeClr val="bg1"/>
                    </a:solidFill>
                  </a:tcPr>
                </a:tc>
                <a:tc>
                  <a:txBody>
                    <a:bodyPr/>
                    <a:lstStyle/>
                    <a:p>
                      <a:r>
                        <a:rPr lang="es-419" sz="800" noProof="0" dirty="0" smtClean="0"/>
                        <a:t>Los estudiantes leen, escriben, hablan e investigan un tema guiado por una idea central o meta a través de una unidad o unidades de estudio con criterios totalmente definidos, que culmina en un producto final o "tarea de rendimiento." El producto final puede ser una composición completa, un discurso (usando las rúbricas SBAC) u otro medio que reúna</a:t>
                      </a:r>
                      <a:r>
                        <a:rPr lang="es-419" sz="800" baseline="0" noProof="0" dirty="0" smtClean="0"/>
                        <a:t> todos los </a:t>
                      </a:r>
                      <a:r>
                        <a:rPr lang="es-419" sz="800" noProof="0" dirty="0" smtClean="0"/>
                        <a:t>criterios.</a:t>
                      </a:r>
                      <a:endParaRPr lang="es-419" sz="800" noProof="0" dirty="0"/>
                    </a:p>
                  </a:txBody>
                  <a:tcPr marL="90159" marR="90159" marT="45080" marB="45080" anchor="ctr">
                    <a:solidFill>
                      <a:schemeClr val="bg1"/>
                    </a:solidFill>
                  </a:tcPr>
                </a:tc>
              </a:tr>
            </a:tbl>
          </a:graphicData>
        </a:graphic>
      </p:graphicFrame>
      <p:sp>
        <p:nvSpPr>
          <p:cNvPr id="6" name="Slide Number Placeholder 5"/>
          <p:cNvSpPr>
            <a:spLocks noGrp="1"/>
          </p:cNvSpPr>
          <p:nvPr>
            <p:ph type="sldNum" sz="quarter" idx="12"/>
          </p:nvPr>
        </p:nvSpPr>
        <p:spPr/>
        <p:txBody>
          <a:bodyPr/>
          <a:lstStyle/>
          <a:p>
            <a:fld id="{F177B04D-AEB5-43ED-B9BA-B3D1EC9C9067}" type="slidenum">
              <a:rPr lang="en-US" smtClean="0"/>
              <a:pPr/>
              <a:t>4</a:t>
            </a:fld>
            <a:endParaRPr lang="en-US" dirty="0"/>
          </a:p>
        </p:txBody>
      </p:sp>
    </p:spTree>
    <p:extLst>
      <p:ext uri="{BB962C8B-B14F-4D97-AF65-F5344CB8AC3E}">
        <p14:creationId xmlns:p14="http://schemas.microsoft.com/office/powerpoint/2010/main" val="632596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5</a:t>
            </a:fld>
            <a:endParaRPr lang="en-US" dirty="0"/>
          </a:p>
        </p:txBody>
      </p:sp>
      <p:sp>
        <p:nvSpPr>
          <p:cNvPr id="3" name="TextBox 2"/>
          <p:cNvSpPr txBox="1"/>
          <p:nvPr/>
        </p:nvSpPr>
        <p:spPr>
          <a:xfrm>
            <a:off x="286871" y="354106"/>
            <a:ext cx="6662569" cy="7880441"/>
          </a:xfrm>
          <a:prstGeom prst="rect">
            <a:avLst/>
          </a:prstGeom>
          <a:noFill/>
        </p:spPr>
        <p:txBody>
          <a:bodyPr wrap="square" lIns="90248" tIns="45124" rIns="90248" bIns="45124" rtlCol="0">
            <a:spAutoFit/>
          </a:bodyPr>
          <a:lstStyle/>
          <a:p>
            <a:pPr algn="ctr"/>
            <a:r>
              <a:rPr lang="es-419" sz="1417" b="1" dirty="0"/>
              <a:t>Determinando textos a nivel de grado</a:t>
            </a:r>
          </a:p>
          <a:p>
            <a:pPr algn="ctr"/>
            <a:endParaRPr lang="es-419" sz="753" b="1" dirty="0"/>
          </a:p>
          <a:p>
            <a:r>
              <a:rPr lang="es-419" sz="1417" dirty="0"/>
              <a:t>Un texto a nivel de grado se determina utilizando una combinación tanto de las nuevas escalas cuantitativas como de las medidas cualitativas de los CCSS.</a:t>
            </a:r>
          </a:p>
          <a:p>
            <a:endParaRPr lang="es-419" sz="1417" dirty="0"/>
          </a:p>
          <a:p>
            <a:r>
              <a:rPr lang="es-419" sz="1417" b="1" dirty="0"/>
              <a:t>Ejemplo</a:t>
            </a:r>
            <a:r>
              <a:rPr lang="es-419" sz="1417" dirty="0"/>
              <a:t>:  Si el grado equivalente de un texto es </a:t>
            </a:r>
            <a:r>
              <a:rPr lang="es-419" sz="1683" b="1" dirty="0">
                <a:solidFill>
                  <a:srgbClr val="0070C0"/>
                </a:solidFill>
              </a:rPr>
              <a:t>6.8</a:t>
            </a:r>
            <a:r>
              <a:rPr lang="es-419" sz="1417" dirty="0"/>
              <a:t> y tiene una medida </a:t>
            </a:r>
            <a:r>
              <a:rPr lang="es-419" sz="1417" i="1" dirty="0" err="1"/>
              <a:t>lexile</a:t>
            </a:r>
            <a:r>
              <a:rPr lang="es-419" sz="1417" dirty="0"/>
              <a:t> de </a:t>
            </a:r>
            <a:r>
              <a:rPr lang="es-419" sz="1683" b="1" dirty="0">
                <a:solidFill>
                  <a:srgbClr val="0070C0"/>
                </a:solidFill>
              </a:rPr>
              <a:t>970</a:t>
            </a:r>
            <a:r>
              <a:rPr lang="es-419" sz="1417" dirty="0"/>
              <a:t>, los datos cuantitativos muestran que la ubicación debe ser </a:t>
            </a:r>
            <a:r>
              <a:rPr lang="es-419" sz="1417" b="1" dirty="0"/>
              <a:t>entre los grados  4 y 8.</a:t>
            </a:r>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r>
              <a:rPr lang="es-419" sz="1417" b="1" dirty="0"/>
              <a:t>Cuatro medidas </a:t>
            </a:r>
            <a:r>
              <a:rPr lang="es-419" sz="1417" dirty="0"/>
              <a:t>cualitativas pueden examinarse desde la banda inferior de 4</a:t>
            </a:r>
            <a:r>
              <a:rPr lang="es-419" sz="1417" baseline="30000" dirty="0"/>
              <a:t>to</a:t>
            </a:r>
            <a:r>
              <a:rPr lang="es-419" sz="1417" dirty="0"/>
              <a:t> grado  hasta la banda superior de 8</a:t>
            </a:r>
            <a:r>
              <a:rPr lang="es-419" sz="1417" baseline="30000" dirty="0"/>
              <a:t>vo</a:t>
            </a:r>
            <a:r>
              <a:rPr lang="es-419" sz="1417" dirty="0"/>
              <a:t> grado para determinar la legibilidad a nivel de grado.</a:t>
            </a:r>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endParaRPr lang="es-419" sz="1417" dirty="0"/>
          </a:p>
          <a:p>
            <a:r>
              <a:rPr lang="es-419" sz="1417" dirty="0"/>
              <a:t>La combinación de la escala </a:t>
            </a:r>
            <a:r>
              <a:rPr lang="es-419" sz="1417" b="1" dirty="0"/>
              <a:t>cuantitativa</a:t>
            </a:r>
            <a:r>
              <a:rPr lang="es-419" sz="1417" dirty="0"/>
              <a:t> y las medidas </a:t>
            </a:r>
            <a:r>
              <a:rPr lang="es-419" sz="1417" b="1" dirty="0"/>
              <a:t>cualitativas</a:t>
            </a:r>
            <a:r>
              <a:rPr lang="es-419" sz="1417" dirty="0"/>
              <a:t>, para este texto en particular, muestra que el mejor nivel de legibilidad para este texto sería 6</a:t>
            </a:r>
            <a:r>
              <a:rPr lang="es-419" sz="1417" baseline="30000" dirty="0"/>
              <a:t>to </a:t>
            </a:r>
            <a:r>
              <a:rPr lang="es-419" sz="1417" dirty="0"/>
              <a:t>grado.</a:t>
            </a:r>
          </a:p>
          <a:p>
            <a:endParaRPr lang="es-419" sz="1417" dirty="0"/>
          </a:p>
        </p:txBody>
      </p:sp>
      <p:graphicFrame>
        <p:nvGraphicFramePr>
          <p:cNvPr id="10" name="Table 9"/>
          <p:cNvGraphicFramePr>
            <a:graphicFrameLocks noGrp="1"/>
          </p:cNvGraphicFramePr>
          <p:nvPr>
            <p:extLst/>
          </p:nvPr>
        </p:nvGraphicFramePr>
        <p:xfrm>
          <a:off x="502024" y="1890267"/>
          <a:ext cx="5660912" cy="1797444"/>
        </p:xfrm>
        <a:graphic>
          <a:graphicData uri="http://schemas.openxmlformats.org/drawingml/2006/table">
            <a:tbl>
              <a:tblPr/>
              <a:tblGrid>
                <a:gridCol w="1999806"/>
                <a:gridCol w="1830234"/>
                <a:gridCol w="1830872"/>
              </a:tblGrid>
              <a:tr h="452299">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84002">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578">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69153">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728">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684">
                <a:tc>
                  <a:txBody>
                    <a:bodyPr/>
                    <a:lstStyle/>
                    <a:p>
                      <a:pPr marL="0" marR="0" algn="ctr" fontAlgn="ctr">
                        <a:lnSpc>
                          <a:spcPct val="107000"/>
                        </a:lnSpc>
                        <a:spcBef>
                          <a:spcPts val="0"/>
                        </a:spcBef>
                        <a:spcAft>
                          <a:spcPts val="0"/>
                        </a:spcAft>
                      </a:pP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1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1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12" marR="7012" marT="68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2906955" y="2630204"/>
            <a:ext cx="3059953" cy="519742"/>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grpSp>
      <p:graphicFrame>
        <p:nvGraphicFramePr>
          <p:cNvPr id="14" name="Table 13"/>
          <p:cNvGraphicFramePr>
            <a:graphicFrameLocks noGrp="1"/>
          </p:cNvGraphicFramePr>
          <p:nvPr>
            <p:extLst/>
          </p:nvPr>
        </p:nvGraphicFramePr>
        <p:xfrm>
          <a:off x="239059" y="4383203"/>
          <a:ext cx="6502400" cy="2929336"/>
        </p:xfrm>
        <a:graphic>
          <a:graphicData uri="http://schemas.openxmlformats.org/drawingml/2006/table">
            <a:tbl>
              <a:tblPr firstRow="1" bandRow="1">
                <a:tableStyleId>{5940675A-B579-460E-94D1-54222C63F5DA}</a:tableStyleId>
              </a:tblPr>
              <a:tblGrid>
                <a:gridCol w="1300480"/>
                <a:gridCol w="1365729"/>
                <a:gridCol w="1311730"/>
                <a:gridCol w="994485"/>
                <a:gridCol w="812800"/>
                <a:gridCol w="717176"/>
              </a:tblGrid>
              <a:tr h="296996">
                <a:tc rowSpan="2">
                  <a:txBody>
                    <a:bodyPr/>
                    <a:lstStyle/>
                    <a:p>
                      <a:pPr algn="ctr"/>
                      <a:endParaRPr lang="es-419" sz="900" noProof="0" dirty="0" smtClean="0">
                        <a:solidFill>
                          <a:srgbClr val="002060"/>
                        </a:solidFill>
                      </a:endParaRPr>
                    </a:p>
                    <a:p>
                      <a:pPr algn="ctr"/>
                      <a:r>
                        <a:rPr lang="es-419" sz="900" b="1" u="sng" noProof="0" dirty="0" smtClean="0">
                          <a:solidFill>
                            <a:srgbClr val="002060"/>
                          </a:solidFill>
                          <a:effectLst>
                            <a:outerShdw blurRad="38100" dist="38100" dir="2700000" algn="tl">
                              <a:srgbClr val="000000">
                                <a:alpha val="43137"/>
                              </a:srgbClr>
                            </a:outerShdw>
                          </a:effectLst>
                        </a:rPr>
                        <a:t>4 factores cualitativos</a:t>
                      </a:r>
                      <a:endParaRPr lang="es-419" sz="900" b="1" u="sng" noProof="0" dirty="0">
                        <a:solidFill>
                          <a:srgbClr val="002060"/>
                        </a:solidFill>
                        <a:effectLst>
                          <a:outerShdw blurRad="38100" dist="38100" dir="2700000" algn="tl">
                            <a:srgbClr val="000000">
                              <a:alpha val="43137"/>
                            </a:srgbClr>
                          </a:outerShdw>
                        </a:effectLst>
                      </a:endParaRPr>
                    </a:p>
                  </a:txBody>
                  <a:tcPr marL="91799" marR="91799" marT="44550" marB="44550" anchor="ctr"/>
                </a:tc>
                <a:tc gridSpan="5">
                  <a:txBody>
                    <a:bodyPr/>
                    <a:lstStyle/>
                    <a:p>
                      <a:pPr algn="ctr"/>
                      <a:r>
                        <a:rPr lang="es-419" sz="1300" b="1" noProof="0" dirty="0" smtClean="0">
                          <a:solidFill>
                            <a:srgbClr val="002060"/>
                          </a:solidFill>
                        </a:rPr>
                        <a:t>Clasifica el texto desde más</a:t>
                      </a:r>
                      <a:r>
                        <a:rPr lang="es-419" sz="1300" b="1" baseline="0" noProof="0" dirty="0" smtClean="0">
                          <a:solidFill>
                            <a:srgbClr val="002060"/>
                          </a:solidFill>
                        </a:rPr>
                        <a:t> fácil hasta más difícil, </a:t>
                      </a:r>
                      <a:r>
                        <a:rPr lang="es-419" sz="1300" b="1" u="sng" baseline="0" noProof="0" dirty="0" smtClean="0">
                          <a:solidFill>
                            <a:srgbClr val="002060"/>
                          </a:solidFill>
                        </a:rPr>
                        <a:t>entre las bandas</a:t>
                      </a:r>
                      <a:r>
                        <a:rPr lang="es-419" sz="1300" b="1" baseline="0" noProof="0" dirty="0" smtClean="0">
                          <a:solidFill>
                            <a:srgbClr val="002060"/>
                          </a:solidFill>
                        </a:rPr>
                        <a:t>.</a:t>
                      </a:r>
                      <a:endParaRPr lang="es-419" sz="1300" b="1"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2840">
                <a:tc vMerge="1">
                  <a:txBody>
                    <a:bodyPr/>
                    <a:lstStyle/>
                    <a:p>
                      <a:endParaRPr lang="en-US" sz="1400" dirty="0"/>
                    </a:p>
                  </a:txBody>
                  <a:tcPr/>
                </a:tc>
                <a:tc>
                  <a:txBody>
                    <a:bodyPr/>
                    <a:lstStyle/>
                    <a:p>
                      <a:pPr algn="ctr"/>
                      <a:r>
                        <a:rPr lang="es-419" sz="900" b="1" noProof="0" dirty="0" smtClean="0">
                          <a:solidFill>
                            <a:srgbClr val="002060"/>
                          </a:solidFill>
                        </a:rPr>
                        <a:t>Principio del grado inferior  (banda)</a:t>
                      </a:r>
                      <a:endParaRPr lang="es-419" sz="900" b="1" noProof="0" dirty="0">
                        <a:solidFill>
                          <a:srgbClr val="002060"/>
                        </a:solidFill>
                      </a:endParaRPr>
                    </a:p>
                  </a:txBody>
                  <a:tcPr marL="91799" marR="91799" marT="44550" marB="44550" anchor="ctr">
                    <a:solidFill>
                      <a:schemeClr val="bg1">
                        <a:lumMod val="95000"/>
                      </a:schemeClr>
                    </a:solidFill>
                  </a:tcPr>
                </a:tc>
                <a:tc>
                  <a:txBody>
                    <a:bodyPr/>
                    <a:lstStyle/>
                    <a:p>
                      <a:pPr algn="ctr"/>
                      <a:r>
                        <a:rPr lang="es-419" sz="900" b="1" noProof="0" dirty="0" smtClean="0">
                          <a:solidFill>
                            <a:srgbClr val="002060"/>
                          </a:solidFill>
                        </a:rPr>
                        <a:t>Fin del grado inferior (banda) </a:t>
                      </a:r>
                      <a:endParaRPr lang="es-419" sz="900" b="1" noProof="0" dirty="0">
                        <a:solidFill>
                          <a:srgbClr val="002060"/>
                        </a:solidFill>
                      </a:endParaRPr>
                    </a:p>
                  </a:txBody>
                  <a:tcPr marL="91799" marR="91799" marT="44550" marB="44550" anchor="ctr">
                    <a:solidFill>
                      <a:schemeClr val="bg1">
                        <a:lumMod val="85000"/>
                      </a:schemeClr>
                    </a:solidFill>
                  </a:tcPr>
                </a:tc>
                <a:tc>
                  <a:txBody>
                    <a:bodyPr/>
                    <a:lstStyle/>
                    <a:p>
                      <a:pPr algn="ctr"/>
                      <a:r>
                        <a:rPr lang="es-419" sz="900" b="1" noProof="0" dirty="0" smtClean="0">
                          <a:solidFill>
                            <a:srgbClr val="002060"/>
                          </a:solidFill>
                        </a:rPr>
                        <a:t>Principio de un grado</a:t>
                      </a:r>
                      <a:r>
                        <a:rPr lang="es-419" sz="900" b="1" baseline="0" noProof="0" dirty="0" smtClean="0">
                          <a:solidFill>
                            <a:srgbClr val="002060"/>
                          </a:solidFill>
                        </a:rPr>
                        <a:t> </a:t>
                      </a:r>
                      <a:r>
                        <a:rPr lang="es-419" sz="900" b="1" noProof="0" dirty="0" smtClean="0">
                          <a:solidFill>
                            <a:srgbClr val="002060"/>
                          </a:solidFill>
                        </a:rPr>
                        <a:t>más alto (banda) hasta la mitad </a:t>
                      </a:r>
                      <a:endParaRPr lang="es-419" sz="900" b="1" noProof="0" dirty="0">
                        <a:solidFill>
                          <a:srgbClr val="002060"/>
                        </a:solidFill>
                      </a:endParaRPr>
                    </a:p>
                  </a:txBody>
                  <a:tcPr marL="91799" marR="91799" marT="44550" marB="44550" anchor="ctr">
                    <a:solidFill>
                      <a:schemeClr val="accent1">
                        <a:lumMod val="20000"/>
                        <a:lumOff val="80000"/>
                      </a:schemeClr>
                    </a:solidFill>
                  </a:tcPr>
                </a:tc>
                <a:tc>
                  <a:txBody>
                    <a:bodyPr/>
                    <a:lstStyle/>
                    <a:p>
                      <a:pPr algn="ctr"/>
                      <a:r>
                        <a:rPr lang="es-419" sz="900" b="1" noProof="0" dirty="0" smtClean="0">
                          <a:solidFill>
                            <a:srgbClr val="002060"/>
                          </a:solidFill>
                        </a:rPr>
                        <a:t>Fin de un   grado (banda) más alto</a:t>
                      </a:r>
                      <a:endParaRPr lang="es-419" sz="900" b="1" noProof="0" dirty="0">
                        <a:solidFill>
                          <a:srgbClr val="002060"/>
                        </a:solidFill>
                      </a:endParaRPr>
                    </a:p>
                  </a:txBody>
                  <a:tcPr marL="91799" marR="91799" marT="44550" marB="44550" anchor="ctr">
                    <a:solidFill>
                      <a:schemeClr val="accent1">
                        <a:lumMod val="40000"/>
                        <a:lumOff val="60000"/>
                      </a:schemeClr>
                    </a:solidFill>
                  </a:tcPr>
                </a:tc>
                <a:tc>
                  <a:txBody>
                    <a:bodyPr/>
                    <a:lstStyle/>
                    <a:p>
                      <a:pPr algn="ctr"/>
                      <a:r>
                        <a:rPr lang="es-419" sz="900" b="1" noProof="0" dirty="0" smtClean="0">
                          <a:solidFill>
                            <a:srgbClr val="002060"/>
                          </a:solidFill>
                        </a:rPr>
                        <a:t>No es adecuado</a:t>
                      </a:r>
                      <a:r>
                        <a:rPr lang="es-419" sz="900" b="1" baseline="0" noProof="0" dirty="0" smtClean="0">
                          <a:solidFill>
                            <a:srgbClr val="002060"/>
                          </a:solidFill>
                        </a:rPr>
                        <a:t> para banda</a:t>
                      </a:r>
                      <a:endParaRPr lang="es-419" sz="900" b="1" noProof="0" dirty="0">
                        <a:solidFill>
                          <a:srgbClr val="002060"/>
                        </a:solidFill>
                      </a:endParaRPr>
                    </a:p>
                  </a:txBody>
                  <a:tcPr marL="91799" marR="91799" marT="44550" marB="44550" anchor="ctr">
                    <a:solidFill>
                      <a:schemeClr val="accent6">
                        <a:lumMod val="20000"/>
                        <a:lumOff val="80000"/>
                      </a:schemeClr>
                    </a:solidFill>
                  </a:tcPr>
                </a:tc>
              </a:tr>
              <a:tr h="390313">
                <a:tc>
                  <a:txBody>
                    <a:bodyPr/>
                    <a:lstStyle/>
                    <a:p>
                      <a:r>
                        <a:rPr lang="es-419" sz="900" noProof="0" dirty="0" smtClean="0">
                          <a:solidFill>
                            <a:srgbClr val="002060"/>
                          </a:solidFill>
                        </a:rPr>
                        <a:t>Propósito/significado</a:t>
                      </a:r>
                      <a:endParaRPr lang="es-419" sz="900" noProof="0" dirty="0">
                        <a:solidFill>
                          <a:srgbClr val="002060"/>
                        </a:solidFill>
                      </a:endParaRPr>
                    </a:p>
                  </a:txBody>
                  <a:tcPr marL="91799" marR="91799" marT="44550" marB="44550"/>
                </a:tc>
                <a:tc gridSpan="5">
                  <a:txBody>
                    <a:bodyPr/>
                    <a:lstStyle/>
                    <a:p>
                      <a:endParaRPr lang="es-419" sz="2000"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0313">
                <a:tc>
                  <a:txBody>
                    <a:bodyPr/>
                    <a:lstStyle/>
                    <a:p>
                      <a:r>
                        <a:rPr lang="es-419" sz="900" noProof="0" dirty="0" smtClean="0">
                          <a:solidFill>
                            <a:srgbClr val="002060"/>
                          </a:solidFill>
                        </a:rPr>
                        <a:t>Estructura</a:t>
                      </a:r>
                      <a:endParaRPr lang="es-419" sz="900" noProof="0" dirty="0">
                        <a:solidFill>
                          <a:srgbClr val="002060"/>
                        </a:solidFill>
                      </a:endParaRPr>
                    </a:p>
                  </a:txBody>
                  <a:tcPr marL="91799" marR="91799" marT="44550" marB="44550"/>
                </a:tc>
                <a:tc gridSpan="5">
                  <a:txBody>
                    <a:bodyPr/>
                    <a:lstStyle/>
                    <a:p>
                      <a:endParaRPr lang="es-419" sz="2000"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0313">
                <a:tc>
                  <a:txBody>
                    <a:bodyPr/>
                    <a:lstStyle/>
                    <a:p>
                      <a:r>
                        <a:rPr lang="es-419" sz="900" noProof="0" dirty="0" smtClean="0">
                          <a:solidFill>
                            <a:srgbClr val="002060"/>
                          </a:solidFill>
                        </a:rPr>
                        <a:t>Claridad del lenguaje</a:t>
                      </a:r>
                      <a:endParaRPr lang="es-419" sz="900" noProof="0" dirty="0">
                        <a:solidFill>
                          <a:srgbClr val="002060"/>
                        </a:solidFill>
                      </a:endParaRPr>
                    </a:p>
                  </a:txBody>
                  <a:tcPr marL="91799" marR="91799" marT="44550" marB="44550"/>
                </a:tc>
                <a:tc gridSpan="5">
                  <a:txBody>
                    <a:bodyPr/>
                    <a:lstStyle/>
                    <a:p>
                      <a:endParaRPr lang="es-419" sz="2000"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0313">
                <a:tc>
                  <a:txBody>
                    <a:bodyPr/>
                    <a:lstStyle/>
                    <a:p>
                      <a:r>
                        <a:rPr lang="es-419" sz="900" noProof="0" dirty="0" smtClean="0">
                          <a:solidFill>
                            <a:srgbClr val="002060"/>
                          </a:solidFill>
                        </a:rPr>
                        <a:t>Lenguaje </a:t>
                      </a:r>
                      <a:endParaRPr lang="es-419" sz="900" noProof="0" dirty="0">
                        <a:solidFill>
                          <a:srgbClr val="002060"/>
                        </a:solidFill>
                      </a:endParaRPr>
                    </a:p>
                  </a:txBody>
                  <a:tcPr marL="91799" marR="91799" marT="44550" marB="44550"/>
                </a:tc>
                <a:tc gridSpan="5">
                  <a:txBody>
                    <a:bodyPr/>
                    <a:lstStyle/>
                    <a:p>
                      <a:endParaRPr lang="es-419" sz="2000"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0313">
                <a:tc>
                  <a:txBody>
                    <a:bodyPr/>
                    <a:lstStyle/>
                    <a:p>
                      <a:r>
                        <a:rPr lang="es-419" sz="900" noProof="0" dirty="0" smtClean="0">
                          <a:solidFill>
                            <a:srgbClr val="002060"/>
                          </a:solidFill>
                        </a:rPr>
                        <a:t>Ubicación general</a:t>
                      </a:r>
                      <a:endParaRPr lang="es-419" sz="900" noProof="0" dirty="0">
                        <a:solidFill>
                          <a:srgbClr val="002060"/>
                        </a:solidFill>
                      </a:endParaRPr>
                    </a:p>
                  </a:txBody>
                  <a:tcPr marL="91799" marR="91799" marT="44550" marB="44550"/>
                </a:tc>
                <a:tc gridSpan="5">
                  <a:txBody>
                    <a:bodyPr/>
                    <a:lstStyle/>
                    <a:p>
                      <a:endParaRPr lang="es-419" sz="2000" noProof="0" dirty="0">
                        <a:solidFill>
                          <a:srgbClr val="002060"/>
                        </a:solidFill>
                      </a:endParaRPr>
                    </a:p>
                  </a:txBody>
                  <a:tcPr marL="91799" marR="91799" marT="44550" marB="4455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797723" y="5446060"/>
            <a:ext cx="4589929" cy="1711097"/>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83"/>
            </a:p>
          </p:txBody>
        </p:sp>
      </p:grpSp>
      <p:sp>
        <p:nvSpPr>
          <p:cNvPr id="27" name="Rectangle 26"/>
          <p:cNvSpPr/>
          <p:nvPr/>
        </p:nvSpPr>
        <p:spPr>
          <a:xfrm>
            <a:off x="3329286" y="9166224"/>
            <a:ext cx="2817000" cy="222690"/>
          </a:xfrm>
          <a:prstGeom prst="rect">
            <a:avLst/>
          </a:prstGeom>
        </p:spPr>
        <p:txBody>
          <a:bodyPr wrap="square">
            <a:spAutoFit/>
          </a:bodyPr>
          <a:lstStyle/>
          <a:p>
            <a:r>
              <a:rPr lang="en-US" sz="847" dirty="0"/>
              <a:t>Rev. Control:  07/01/15 – OSP and S. Richmond</a:t>
            </a:r>
          </a:p>
        </p:txBody>
      </p:sp>
      <p:sp>
        <p:nvSpPr>
          <p:cNvPr id="28" name="Rectangle 27"/>
          <p:cNvSpPr/>
          <p:nvPr/>
        </p:nvSpPr>
        <p:spPr>
          <a:xfrm>
            <a:off x="128886" y="8321247"/>
            <a:ext cx="6400800" cy="400110"/>
          </a:xfrm>
          <a:prstGeom prst="rect">
            <a:avLst/>
          </a:prstGeom>
        </p:spPr>
        <p:txBody>
          <a:bodyPr wrap="square">
            <a:spAutoFit/>
          </a:bodyPr>
          <a:lstStyle/>
          <a:p>
            <a:pPr algn="ctr"/>
            <a:r>
              <a:rPr lang="es-419" sz="1000" b="1" dirty="0" smtClean="0">
                <a:solidFill>
                  <a:schemeClr val="tx2"/>
                </a:solidFill>
              </a:rPr>
              <a:t>Para ver más detalles sobre cada una de las medidas cualitativas, favor de ir a la diapositiva 6 de:</a:t>
            </a:r>
          </a:p>
          <a:p>
            <a:pPr algn="ctr"/>
            <a:r>
              <a:rPr lang="es-419" sz="1000" dirty="0" smtClean="0"/>
              <a:t> </a:t>
            </a:r>
            <a:r>
              <a:rPr lang="es-419" sz="1000" b="1" dirty="0" smtClean="0">
                <a:solidFill>
                  <a:srgbClr val="002060"/>
                </a:solidFill>
                <a:hlinkClick r:id="rId2"/>
              </a:rPr>
              <a:t>http://www.corestandards.org/assets/Appendix_A.pdf</a:t>
            </a:r>
            <a:endParaRPr lang="es-419" sz="1000" dirty="0"/>
          </a:p>
        </p:txBody>
      </p:sp>
    </p:spTree>
    <p:extLst>
      <p:ext uri="{BB962C8B-B14F-4D97-AF65-F5344CB8AC3E}">
        <p14:creationId xmlns:p14="http://schemas.microsoft.com/office/powerpoint/2010/main" val="657000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2426" y="292634"/>
            <a:ext cx="6553200" cy="8407430"/>
          </a:xfrm>
          <a:prstGeom prst="rect">
            <a:avLst/>
          </a:prstGeom>
          <a:noFill/>
        </p:spPr>
        <p:txBody>
          <a:bodyPr wrap="square" rtlCol="0">
            <a:spAutoFit/>
          </a:bodyPr>
          <a:lstStyle/>
          <a:p>
            <a:pPr algn="ctr"/>
            <a:r>
              <a:rPr lang="es-419" sz="1506" b="1" u="sng" dirty="0" smtClean="0"/>
              <a:t>Pre-evaluación y Progresiones de aprendizaje</a:t>
            </a:r>
          </a:p>
          <a:p>
            <a:pPr algn="ctr"/>
            <a:endParaRPr lang="es-419" sz="1050" b="1" u="sng" dirty="0" smtClean="0"/>
          </a:p>
          <a:p>
            <a:r>
              <a:rPr lang="es-419" sz="1129" dirty="0" smtClean="0"/>
              <a:t>Las </a:t>
            </a:r>
            <a:r>
              <a:rPr lang="es-419" sz="1129" b="1" u="sng" dirty="0" smtClean="0"/>
              <a:t>pre-evaluaciones</a:t>
            </a:r>
            <a:r>
              <a:rPr lang="es-419" sz="1129" dirty="0" smtClean="0"/>
              <a:t> son particularmente únicas.</a:t>
            </a:r>
          </a:p>
          <a:p>
            <a:endParaRPr lang="es-419" sz="753" dirty="0" smtClean="0"/>
          </a:p>
          <a:p>
            <a:r>
              <a:rPr lang="es-419" sz="1129" dirty="0" smtClean="0"/>
              <a:t>Ellas miden el progreso </a:t>
            </a:r>
            <a:r>
              <a:rPr lang="es-419" sz="1129" b="1" i="1" u="sng" dirty="0" smtClean="0">
                <a:effectLst>
                  <a:outerShdw blurRad="38100" dist="38100" dir="2700000" algn="tl">
                    <a:srgbClr val="000000">
                      <a:alpha val="43137"/>
                    </a:srgbClr>
                  </a:outerShdw>
                </a:effectLst>
              </a:rPr>
              <a:t>hacia un estándar. </a:t>
            </a:r>
          </a:p>
          <a:p>
            <a:endParaRPr lang="es-419" sz="753" dirty="0" smtClean="0"/>
          </a:p>
          <a:p>
            <a:r>
              <a:rPr lang="es-419" sz="1129" dirty="0" smtClean="0"/>
              <a:t>Diferentes a los </a:t>
            </a:r>
            <a:r>
              <a:rPr lang="es-419" sz="1129" dirty="0" err="1" smtClean="0"/>
              <a:t>CFAs</a:t>
            </a:r>
            <a:r>
              <a:rPr lang="es-419" sz="1129" dirty="0" smtClean="0"/>
              <a:t> (</a:t>
            </a:r>
            <a:r>
              <a:rPr lang="es-419" sz="1129" b="1" i="1" u="sng" dirty="0" err="1" smtClean="0"/>
              <a:t>C</a:t>
            </a:r>
            <a:r>
              <a:rPr lang="es-419" sz="1129" i="1" dirty="0" err="1" smtClean="0"/>
              <a:t>ommon</a:t>
            </a:r>
            <a:r>
              <a:rPr lang="es-419" sz="1129" i="1" dirty="0" smtClean="0"/>
              <a:t> </a:t>
            </a:r>
            <a:r>
              <a:rPr lang="es-419" sz="1129" b="1" i="1" u="sng" dirty="0" err="1" smtClean="0"/>
              <a:t>F</a:t>
            </a:r>
            <a:r>
              <a:rPr lang="es-419" sz="1129" i="1" dirty="0" err="1" smtClean="0"/>
              <a:t>ormative</a:t>
            </a:r>
            <a:r>
              <a:rPr lang="es-419" sz="1129" i="1" dirty="0" smtClean="0"/>
              <a:t> </a:t>
            </a:r>
            <a:r>
              <a:rPr lang="es-419" sz="1129" b="1" i="1" u="sng" dirty="0" err="1" smtClean="0"/>
              <a:t>A</a:t>
            </a:r>
            <a:r>
              <a:rPr lang="es-419" sz="1129" i="1" dirty="0" err="1" smtClean="0"/>
              <a:t>ssessments</a:t>
            </a:r>
            <a:r>
              <a:rPr lang="es-419" sz="1129" dirty="0" smtClean="0"/>
              <a:t>) que miden el dominio del estándar, las pre-evaluaciones son más como un panorama de las fortalezas  y las deficiencias del estudiante, que miden las destrezas y conceptos que este necesita </a:t>
            </a:r>
            <a:r>
              <a:rPr lang="es-419" sz="1129" b="1" i="1" dirty="0" smtClean="0"/>
              <a:t>a lo largo del camino </a:t>
            </a:r>
            <a:r>
              <a:rPr lang="es-419" sz="1129" dirty="0" smtClean="0"/>
              <a:t>para poder alcanzar el dominio del estándar.</a:t>
            </a:r>
          </a:p>
          <a:p>
            <a:endParaRPr lang="es-419" sz="1129" dirty="0" smtClean="0"/>
          </a:p>
          <a:p>
            <a:endParaRPr lang="es-419" sz="1129" dirty="0" smtClean="0"/>
          </a:p>
          <a:p>
            <a:endParaRPr lang="es-419" sz="1129" dirty="0" smtClean="0"/>
          </a:p>
          <a:p>
            <a:endParaRPr lang="es-419" sz="1412" dirty="0" smtClean="0"/>
          </a:p>
          <a:p>
            <a:endParaRPr lang="es-419" sz="1412" dirty="0" smtClean="0"/>
          </a:p>
          <a:p>
            <a:endParaRPr lang="es-419" sz="1412" dirty="0" smtClean="0"/>
          </a:p>
          <a:p>
            <a:endParaRPr lang="es-419" sz="1412" dirty="0" smtClean="0"/>
          </a:p>
          <a:p>
            <a:endParaRPr lang="es-419" sz="1412" dirty="0" smtClean="0"/>
          </a:p>
          <a:p>
            <a:endParaRPr lang="es-419" sz="1412" dirty="0" smtClean="0"/>
          </a:p>
          <a:p>
            <a:endParaRPr lang="es-419" sz="1412" dirty="0" smtClean="0"/>
          </a:p>
          <a:p>
            <a:endParaRPr lang="es-419" sz="1412" dirty="0" smtClean="0"/>
          </a:p>
          <a:p>
            <a:endParaRPr lang="es-419" sz="1412" dirty="0" smtClean="0"/>
          </a:p>
          <a:p>
            <a:endParaRPr lang="es-419" sz="1129" dirty="0" smtClean="0"/>
          </a:p>
          <a:p>
            <a:endParaRPr lang="es-419" sz="1129" dirty="0" smtClean="0"/>
          </a:p>
          <a:p>
            <a:endParaRPr lang="es-419" sz="1129" dirty="0" smtClean="0"/>
          </a:p>
          <a:p>
            <a:endParaRPr lang="es-419" sz="1129" dirty="0" smtClean="0"/>
          </a:p>
          <a:p>
            <a:r>
              <a:rPr lang="es-419" sz="1129" dirty="0" smtClean="0"/>
              <a:t>¿Qué hay de una post evaluación? No existe una post-evaluación estandarizada.</a:t>
            </a:r>
          </a:p>
          <a:p>
            <a:r>
              <a:rPr lang="es-419" sz="1129" dirty="0" smtClean="0"/>
              <a:t>La verdadera medida de cómo los estudiantes están trabajando </a:t>
            </a:r>
            <a:r>
              <a:rPr lang="es-419" sz="1129" b="1" i="1" dirty="0" smtClean="0"/>
              <a:t>a lo largo del camino</a:t>
            </a:r>
            <a:r>
              <a:rPr lang="es-419" sz="1129" dirty="0" smtClean="0"/>
              <a:t>, se evalúa en el salón de clases durante la instrucción y la evaluación formativa en el salón. Por esta razón los </a:t>
            </a:r>
            <a:r>
              <a:rPr lang="es-419" sz="1129" dirty="0" err="1" smtClean="0"/>
              <a:t>CFAs</a:t>
            </a:r>
            <a:r>
              <a:rPr lang="es-419" sz="1129" dirty="0" smtClean="0"/>
              <a:t> no se llaman post evaluaciones. Los </a:t>
            </a:r>
            <a:r>
              <a:rPr lang="es-419" sz="1129" dirty="0" err="1" smtClean="0"/>
              <a:t>CFAs</a:t>
            </a:r>
            <a:r>
              <a:rPr lang="es-419" sz="1129" dirty="0" smtClean="0"/>
              <a:t> miden el </a:t>
            </a:r>
            <a:r>
              <a:rPr lang="es-419" sz="1129" b="1" i="1" dirty="0" smtClean="0"/>
              <a:t>objetivo final</a:t>
            </a:r>
            <a:r>
              <a:rPr lang="es-419" sz="1129" dirty="0" smtClean="0"/>
              <a:t>, o el dominio del estándar. Sin embargo, sin las pre-evaluaciones, ¿cómo sabríamos en qué enfocar nuestra instrucción a través de cada trimestre?</a:t>
            </a:r>
          </a:p>
          <a:p>
            <a:endParaRPr lang="es-419" sz="753" dirty="0" smtClean="0"/>
          </a:p>
          <a:p>
            <a:r>
              <a:rPr lang="es-419" sz="1129" b="1" u="sng" dirty="0" smtClean="0"/>
              <a:t>Progresiones de aprendizaje: </a:t>
            </a:r>
            <a:r>
              <a:rPr lang="es-419" sz="1129" dirty="0" smtClean="0"/>
              <a:t>son el conjunto predicho de destrezas necesarias para poder completar la demanda de la tarea requerida de cada estándar. Las progresiones de aprendizaje fueron alineadas a la matriz </a:t>
            </a:r>
            <a:r>
              <a:rPr lang="es-419" sz="1129" dirty="0" err="1" smtClean="0"/>
              <a:t>Hess</a:t>
            </a:r>
            <a:r>
              <a:rPr lang="es-419" sz="1129" dirty="0" smtClean="0"/>
              <a:t> </a:t>
            </a:r>
            <a:r>
              <a:rPr lang="es-419" sz="1129" b="1" i="1" u="sng" dirty="0" err="1" smtClean="0"/>
              <a:t>Cognitive</a:t>
            </a:r>
            <a:r>
              <a:rPr lang="es-419" sz="1129" b="1" i="1" u="sng" dirty="0" smtClean="0"/>
              <a:t> Rigor </a:t>
            </a:r>
            <a:r>
              <a:rPr lang="es-419" sz="1129" b="1" i="1" u="sng" dirty="0" err="1" smtClean="0"/>
              <a:t>Matrix</a:t>
            </a:r>
            <a:r>
              <a:rPr lang="es-419" sz="1129" b="1" i="1" u="sng" dirty="0" smtClean="0"/>
              <a:t>.</a:t>
            </a:r>
          </a:p>
          <a:p>
            <a:endParaRPr lang="es-419" sz="753" dirty="0" smtClean="0"/>
          </a:p>
          <a:p>
            <a:r>
              <a:rPr lang="es-419" sz="1129" dirty="0" smtClean="0"/>
              <a:t>Las pre-evaluaciones miden el dominio del estudiante, que se indican en los recuadros morados (puntos de ajuste). Estos puntos son tareas que nos permiten ajustar la instrucción basada en el rendimiento. Por ejemplo, si un estudiante tiene dificultades en el primer punto de ajuste en color morado (DOK-1, Cf), el maestro tendrá que regresar a las tareas previas al DOK-1 Cf y desarrollar estratégicamente la  instrucción  para cerrar la brecha, moviéndose continuamente hacia adelante hasta el final de la progresión de aprendizaje.</a:t>
            </a:r>
          </a:p>
          <a:p>
            <a:endParaRPr lang="es-419" sz="753" dirty="0" smtClean="0"/>
          </a:p>
          <a:p>
            <a:r>
              <a:rPr lang="es-419" sz="1129" dirty="0" smtClean="0"/>
              <a:t>Hay una lista de cotejo de las Progresiones de aprendizaje en lectura para cada estándar en cada grado,  que se puede utilizar para monitorear el progreso. Está disponible en: </a:t>
            </a:r>
          </a:p>
          <a:p>
            <a:endParaRPr lang="es-419" sz="1129" dirty="0">
              <a:hlinkClick r:id="rId3"/>
            </a:endParaRPr>
          </a:p>
          <a:p>
            <a:pPr algn="ctr"/>
            <a:r>
              <a:rPr lang="es-419" sz="1129" dirty="0" smtClean="0">
                <a:hlinkClick r:id="rId3"/>
              </a:rPr>
              <a:t>http://sresource.homestead.com/Grade-2.html</a:t>
            </a:r>
            <a:endParaRPr lang="es-419" sz="1129" dirty="0" smtClean="0"/>
          </a:p>
          <a:p>
            <a:endParaRPr lang="es-419" sz="1129" dirty="0"/>
          </a:p>
        </p:txBody>
      </p:sp>
      <p:graphicFrame>
        <p:nvGraphicFramePr>
          <p:cNvPr id="20" name="Table 19"/>
          <p:cNvGraphicFramePr>
            <a:graphicFrameLocks noGrp="1"/>
          </p:cNvGraphicFramePr>
          <p:nvPr>
            <p:extLst>
              <p:ext uri="{D42A27DB-BD31-4B8C-83A1-F6EECF244321}">
                <p14:modId xmlns:p14="http://schemas.microsoft.com/office/powerpoint/2010/main" val="1992383295"/>
              </p:ext>
            </p:extLst>
          </p:nvPr>
        </p:nvGraphicFramePr>
        <p:xfrm>
          <a:off x="381000" y="2892227"/>
          <a:ext cx="6472238" cy="1962912"/>
        </p:xfrm>
        <a:graphic>
          <a:graphicData uri="http://schemas.openxmlformats.org/drawingml/2006/table">
            <a:tbl>
              <a:tblPr firstRow="1" firstCol="1" bandRow="1"/>
              <a:tblGrid>
                <a:gridCol w="777875"/>
                <a:gridCol w="878762"/>
                <a:gridCol w="850039"/>
                <a:gridCol w="697260"/>
                <a:gridCol w="760580"/>
                <a:gridCol w="674068"/>
                <a:gridCol w="695788"/>
                <a:gridCol w="1137866"/>
              </a:tblGrid>
              <a:tr h="13824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2653" marR="32653"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Dominio</a:t>
                      </a:r>
                      <a:r>
                        <a:rPr lang="en-US" sz="800" b="1" dirty="0" smtClean="0">
                          <a:solidFill>
                            <a:srgbClr val="000000"/>
                          </a:solidFill>
                          <a:effectLst/>
                          <a:latin typeface="Calibri"/>
                          <a:ea typeface="Times New Roman"/>
                          <a:cs typeface="Times New Roman"/>
                        </a:rPr>
                        <a:t> del </a:t>
                      </a:r>
                      <a:r>
                        <a:rPr lang="en-US" sz="800" b="1" dirty="0" err="1" smtClean="0">
                          <a:solidFill>
                            <a:srgbClr val="000000"/>
                          </a:solidFill>
                          <a:effectLst/>
                          <a:latin typeface="Calibri"/>
                          <a:ea typeface="Times New Roman"/>
                          <a:cs typeface="Times New Roman"/>
                        </a:rPr>
                        <a:t>estándar</a:t>
                      </a:r>
                      <a:r>
                        <a:rPr lang="en-US" sz="800" b="1" dirty="0" smtClean="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244199">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Recuerda quién, qué, dónde, cuándo, porqué y cómo, sobre un cuento leído y discutido en clases</a:t>
                      </a:r>
                      <a:endParaRPr lang="en-US" sz="800" dirty="0">
                        <a:effectLst/>
                        <a:latin typeface="Calibri"/>
                        <a:ea typeface="Calibri"/>
                        <a:cs typeface="Times New Roman"/>
                      </a:endParaRPr>
                    </a:p>
                  </a:txBody>
                  <a:tcPr marL="32653" marR="32653"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responder, preguntas, detalles clave</a:t>
                      </a:r>
                      <a:endParaRPr lang="es-419" sz="800" dirty="0">
                        <a:solidFill>
                          <a:srgbClr val="000000"/>
                        </a:solidFill>
                        <a:effectLst/>
                        <a:latin typeface="+mn-lt"/>
                        <a:ea typeface="Times New Roman"/>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es-419" sz="800" u="none" dirty="0" smtClean="0">
                          <a:solidFill>
                            <a:srgbClr val="000000"/>
                          </a:solidFill>
                          <a:effectLst/>
                          <a:latin typeface="+mn-lt"/>
                          <a:ea typeface="Times New Roman"/>
                          <a:cs typeface="Times New Roman"/>
                        </a:rPr>
                        <a:t>Los estudiantes entienden que los detalles clave ayudan a decir:  quién, qué, dónde, cuándo, porqué y cómo</a:t>
                      </a:r>
                      <a:endParaRPr lang="es-419" sz="800" u="none" dirty="0">
                        <a:solidFill>
                          <a:srgbClr val="000000"/>
                        </a:solidFill>
                        <a:effectLst/>
                        <a:latin typeface="+mn-lt"/>
                        <a:ea typeface="Times New Roman"/>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Usa detalles clave para identificar  quién, qué, dónde, cuándo, porqué y cómo, sobre un cuento no leído en clase.</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Encuentra información usando detalles clave para contestar preguntas específicas sobre un cuento nuevo. </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u="sng" dirty="0" smtClean="0">
                          <a:effectLst/>
                          <a:latin typeface="+mn-lt"/>
                          <a:ea typeface="Calibri"/>
                          <a:cs typeface="Helvetica"/>
                        </a:rPr>
                        <a:t>RL.2.1  </a:t>
                      </a:r>
                      <a:r>
                        <a:rPr lang="es-419"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sp>
        <p:nvSpPr>
          <p:cNvPr id="28" name="Rectangle 27"/>
          <p:cNvSpPr/>
          <p:nvPr/>
        </p:nvSpPr>
        <p:spPr>
          <a:xfrm>
            <a:off x="1949336" y="7580514"/>
            <a:ext cx="2667000" cy="251607"/>
          </a:xfrm>
          <a:prstGeom prst="rect">
            <a:avLst/>
          </a:prstGeom>
        </p:spPr>
        <p:txBody>
          <a:bodyPr wrap="square">
            <a:spAutoFit/>
          </a:bodyPr>
          <a:lstStyle/>
          <a:p>
            <a:endParaRPr lang="en-US" sz="1035" dirty="0"/>
          </a:p>
        </p:txBody>
      </p:sp>
      <p:grpSp>
        <p:nvGrpSpPr>
          <p:cNvPr id="3" name="Group 2"/>
          <p:cNvGrpSpPr/>
          <p:nvPr/>
        </p:nvGrpSpPr>
        <p:grpSpPr>
          <a:xfrm>
            <a:off x="218137" y="1849375"/>
            <a:ext cx="6894361" cy="3041142"/>
            <a:chOff x="215458" y="1762005"/>
            <a:chExt cx="6894361" cy="3084340"/>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419" sz="1129" dirty="0" smtClean="0">
                    <a:solidFill>
                      <a:schemeClr val="tx1"/>
                    </a:solidFill>
                  </a:rPr>
                  <a:t>Ejemplo de una </a:t>
                </a:r>
                <a:r>
                  <a:rPr lang="es-419" sz="1129" b="1" i="1" dirty="0" smtClean="0">
                    <a:solidFill>
                      <a:schemeClr val="tx1"/>
                    </a:solidFill>
                  </a:rPr>
                  <a:t>Progresión de aprendizaje  </a:t>
                </a:r>
                <a:r>
                  <a:rPr lang="es-419" sz="1129" dirty="0" smtClean="0">
                    <a:solidFill>
                      <a:schemeClr val="tx1"/>
                    </a:solidFill>
                  </a:rPr>
                  <a:t>para RL.2.1</a:t>
                </a:r>
              </a:p>
              <a:p>
                <a:pPr algn="ctr"/>
                <a:r>
                  <a:rPr lang="es-419" sz="1129" dirty="0" smtClean="0">
                    <a:solidFill>
                      <a:schemeClr val="tx1"/>
                    </a:solidFill>
                  </a:rPr>
                  <a:t>Las pre-evaluaciones miden los </a:t>
                </a:r>
                <a:r>
                  <a:rPr lang="es-419" sz="1129" b="1" i="1" dirty="0" smtClean="0">
                    <a:solidFill>
                      <a:schemeClr val="tx1"/>
                    </a:solidFill>
                  </a:rPr>
                  <a:t>puntos</a:t>
                </a:r>
                <a:r>
                  <a:rPr lang="es-419" sz="1129" dirty="0" smtClean="0">
                    <a:solidFill>
                      <a:schemeClr val="tx1"/>
                    </a:solidFill>
                  </a:rPr>
                  <a:t> </a:t>
                </a:r>
                <a:r>
                  <a:rPr lang="es-419" sz="1129" b="1" i="1" dirty="0" smtClean="0">
                    <a:solidFill>
                      <a:schemeClr val="tx1"/>
                    </a:solidFill>
                  </a:rPr>
                  <a:t>de ajuste </a:t>
                </a:r>
                <a:r>
                  <a:rPr lang="es-419" sz="1129" dirty="0" smtClean="0">
                    <a:solidFill>
                      <a:schemeClr val="tx1"/>
                    </a:solidFill>
                  </a:rPr>
                  <a:t>que aparecen en morado</a:t>
                </a:r>
                <a:endParaRPr lang="es-419" sz="1129" dirty="0">
                  <a:solidFill>
                    <a:schemeClr val="tx1"/>
                  </a:solidFill>
                </a:endParaRPr>
              </a:p>
            </p:txBody>
          </p:sp>
          <p:sp>
            <p:nvSpPr>
              <p:cNvPr id="17" name="Rectangle 16"/>
              <p:cNvSpPr/>
              <p:nvPr/>
            </p:nvSpPr>
            <p:spPr>
              <a:xfrm>
                <a:off x="5943600" y="304800"/>
                <a:ext cx="9144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24" b="1" dirty="0" smtClean="0">
                    <a:solidFill>
                      <a:schemeClr val="tx1"/>
                    </a:solidFill>
                  </a:rPr>
                  <a:t>  CFA</a:t>
                </a:r>
                <a:endParaRPr lang="en-US" sz="1224" b="1" dirty="0">
                  <a:solidFill>
                    <a:schemeClr val="tx1"/>
                  </a:solidFill>
                </a:endParaRPr>
              </a:p>
              <a:p>
                <a:r>
                  <a:rPr lang="en-US" sz="1035" dirty="0">
                    <a:solidFill>
                      <a:schemeClr val="tx1"/>
                    </a:solidFill>
                  </a:rPr>
                  <a:t>RL.2.2.1 </a:t>
                </a:r>
                <a:r>
                  <a:rPr lang="es-419" sz="900" dirty="0" smtClean="0">
                    <a:solidFill>
                      <a:schemeClr val="tx1"/>
                    </a:solidFill>
                  </a:rPr>
                  <a:t>evaluación del estándar a nivel de grado</a:t>
                </a:r>
                <a:endParaRPr lang="es-419" sz="900" dirty="0">
                  <a:solidFill>
                    <a:schemeClr val="tx1"/>
                  </a:solidFill>
                </a:endParaRP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419" sz="1000" dirty="0" smtClean="0">
                    <a:solidFill>
                      <a:schemeClr val="tx1"/>
                    </a:solidFill>
                  </a:rPr>
                  <a:t>Después de haber dado  la pre-evaluación, las progresiones de aprendizaje proporcionan tareas de evaluación </a:t>
                </a:r>
                <a:r>
                  <a:rPr lang="es-419" sz="1000" b="1" i="1" dirty="0" smtClean="0">
                    <a:solidFill>
                      <a:schemeClr val="tx1"/>
                    </a:solidFill>
                  </a:rPr>
                  <a:t>por debajo y cerca del nivel del grado a través de cada trimestre</a:t>
                </a:r>
                <a:r>
                  <a:rPr lang="es-419" sz="1000" dirty="0" smtClean="0">
                    <a:solidFill>
                      <a:schemeClr val="tx1"/>
                    </a:solidFill>
                  </a:rPr>
                  <a:t>.</a:t>
                </a:r>
                <a:endParaRPr lang="es-419" sz="1000" dirty="0">
                  <a:solidFill>
                    <a:schemeClr val="tx1"/>
                  </a:solidFill>
                </a:endParaRP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215458" y="1762005"/>
              <a:ext cx="759321" cy="40521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50" b="1" dirty="0" smtClean="0">
                  <a:solidFill>
                    <a:schemeClr val="tx1"/>
                  </a:solidFill>
                  <a:effectLst>
                    <a:outerShdw blurRad="38100" dist="38100" dir="2700000" algn="tl">
                      <a:srgbClr val="000000">
                        <a:alpha val="43137"/>
                      </a:srgbClr>
                    </a:outerShdw>
                  </a:effectLst>
                </a:rPr>
                <a:t>Comienzo del trimestre</a:t>
              </a:r>
              <a:endParaRPr lang="es-419" sz="850" b="1" dirty="0">
                <a:solidFill>
                  <a:schemeClr val="tx1"/>
                </a:solidFill>
                <a:effectLst>
                  <a:outerShdw blurRad="38100" dist="38100" dir="2700000" algn="tl">
                    <a:srgbClr val="000000">
                      <a:alpha val="43137"/>
                    </a:srgbClr>
                  </a:outerShdw>
                </a:effectLst>
              </a:endParaRPr>
            </a:p>
          </p:txBody>
        </p:sp>
        <p:sp>
          <p:nvSpPr>
            <p:cNvPr id="12" name="Rounded Rectangle 11"/>
            <p:cNvSpPr/>
            <p:nvPr/>
          </p:nvSpPr>
          <p:spPr>
            <a:xfrm>
              <a:off x="3502521" y="4590615"/>
              <a:ext cx="1521322" cy="25573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47" b="1" dirty="0" smtClean="0">
                  <a:solidFill>
                    <a:schemeClr val="tx1"/>
                  </a:solidFill>
                  <a:effectLst>
                    <a:outerShdw blurRad="38100" dist="38100" dir="2700000" algn="tl">
                      <a:srgbClr val="000000">
                        <a:alpha val="43137"/>
                      </a:srgbClr>
                    </a:outerShdw>
                  </a:effectLst>
                </a:rPr>
                <a:t>Durante el trimestre</a:t>
              </a:r>
              <a:endParaRPr lang="es-419" sz="847" b="1" dirty="0">
                <a:solidFill>
                  <a:schemeClr val="tx1"/>
                </a:solidFill>
                <a:effectLst>
                  <a:outerShdw blurRad="38100" dist="38100" dir="2700000" algn="tl">
                    <a:srgbClr val="000000">
                      <a:alpha val="43137"/>
                    </a:srgbClr>
                  </a:outerShdw>
                </a:effectLst>
              </a:endParaRPr>
            </a:p>
          </p:txBody>
        </p:sp>
        <p:sp>
          <p:nvSpPr>
            <p:cNvPr id="13" name="Rounded Rectangle 12"/>
            <p:cNvSpPr/>
            <p:nvPr/>
          </p:nvSpPr>
          <p:spPr>
            <a:xfrm>
              <a:off x="6410325" y="1762005"/>
              <a:ext cx="699494"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47" b="1" dirty="0" smtClean="0">
                  <a:solidFill>
                    <a:schemeClr val="tx1"/>
                  </a:solidFill>
                  <a:effectLst>
                    <a:outerShdw blurRad="38100" dist="38100" dir="2700000" algn="tl">
                      <a:srgbClr val="000000">
                        <a:alpha val="43137"/>
                      </a:srgbClr>
                    </a:outerShdw>
                  </a:effectLst>
                </a:rPr>
                <a:t>Al final del trimestre</a:t>
              </a:r>
              <a:endParaRPr lang="es-419" sz="847" b="1" dirty="0">
                <a:solidFill>
                  <a:schemeClr val="tx1"/>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773952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1" y="163501"/>
            <a:ext cx="6553200" cy="645592"/>
          </a:xfrm>
          <a:prstGeom prst="rect">
            <a:avLst/>
          </a:prstGeom>
          <a:noFill/>
        </p:spPr>
        <p:txBody>
          <a:bodyPr wrap="square" lIns="90709" tIns="45354" rIns="90709" bIns="45354" rtlCol="0">
            <a:spAutoFit/>
          </a:bodyPr>
          <a:lstStyle/>
          <a:p>
            <a:r>
              <a:rPr lang="es-419" sz="1200" b="1" dirty="0"/>
              <a:t>Trimestre uno: </a:t>
            </a:r>
            <a:r>
              <a:rPr lang="es-419" sz="1200" dirty="0"/>
              <a:t>Progresión de aprendizaje de </a:t>
            </a:r>
            <a:r>
              <a:rPr lang="es-419" sz="1200" b="1" u="sng" dirty="0"/>
              <a:t>Lectura de Texto Literario  </a:t>
            </a:r>
          </a:p>
          <a:p>
            <a:r>
              <a:rPr lang="es-419" sz="1200" dirty="0"/>
              <a:t>En esta pre-evaluación se evalúan las casillas indicadas y resaltadas </a:t>
            </a:r>
            <a:r>
              <a:rPr lang="es-419" sz="1200" b="1" dirty="0"/>
              <a:t>antes del estándar</a:t>
            </a:r>
            <a:r>
              <a:rPr lang="es-419" sz="1200" dirty="0"/>
              <a:t>. El estándar como tal se evalúa en el CFA (</a:t>
            </a:r>
            <a:r>
              <a:rPr lang="es-419" sz="1200" i="1" dirty="0" err="1"/>
              <a:t>Common</a:t>
            </a:r>
            <a:r>
              <a:rPr lang="es-419" sz="1200" i="1" dirty="0"/>
              <a:t> </a:t>
            </a:r>
            <a:r>
              <a:rPr lang="es-419" sz="1200" i="1" dirty="0" err="1"/>
              <a:t>Formative</a:t>
            </a:r>
            <a:r>
              <a:rPr lang="es-419" sz="1200" i="1" dirty="0"/>
              <a:t> </a:t>
            </a:r>
            <a:r>
              <a:rPr lang="es-419" sz="1200" i="1" dirty="0" err="1" smtClean="0"/>
              <a:t>Assessment</a:t>
            </a:r>
            <a:r>
              <a:rPr lang="es-419" sz="1200" dirty="0" smtClean="0"/>
              <a:t>) </a:t>
            </a:r>
            <a:r>
              <a:rPr lang="es-419" sz="1200" dirty="0"/>
              <a:t>al final de cada trimestre.</a:t>
            </a:r>
          </a:p>
        </p:txBody>
      </p:sp>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020327215"/>
              </p:ext>
            </p:extLst>
          </p:nvPr>
        </p:nvGraphicFramePr>
        <p:xfrm>
          <a:off x="349250" y="1259030"/>
          <a:ext cx="6615430" cy="1903480"/>
        </p:xfrm>
        <a:graphic>
          <a:graphicData uri="http://schemas.openxmlformats.org/drawingml/2006/table">
            <a:tbl>
              <a:tblPr firstRow="1" firstCol="1" bandRow="1"/>
              <a:tblGrid>
                <a:gridCol w="643980"/>
                <a:gridCol w="907426"/>
                <a:gridCol w="761067"/>
                <a:gridCol w="878155"/>
                <a:gridCol w="936698"/>
                <a:gridCol w="761067"/>
                <a:gridCol w="702524"/>
                <a:gridCol w="1024513"/>
              </a:tblGrid>
              <a:tr h="184471">
                <a:tc>
                  <a:txBody>
                    <a:bodyPr/>
                    <a:lstStyle/>
                    <a:p>
                      <a:pPr marL="0" marR="0" algn="ctr">
                        <a:lnSpc>
                          <a:spcPct val="115000"/>
                        </a:lnSpc>
                        <a:spcBef>
                          <a:spcPts val="0"/>
                        </a:spcBef>
                        <a:spcAft>
                          <a:spcPts val="1000"/>
                        </a:spcAft>
                      </a:pPr>
                      <a:r>
                        <a:rPr lang="es-MX" sz="700" b="1" i="1" dirty="0">
                          <a:effectLst/>
                          <a:latin typeface="Calibri" panose="020F0502020204030204" pitchFamily="34" charset="0"/>
                          <a:ea typeface="Calibri" panose="020F0502020204030204" pitchFamily="34" charset="0"/>
                          <a:cs typeface="Times New Roman" panose="02020603050405020304" pitchFamily="18" charset="0"/>
                        </a:rPr>
                        <a:t>DOK 1 - </a:t>
                      </a:r>
                      <a:r>
                        <a:rPr lang="es-MX" sz="700" b="1" i="1" dirty="0" err="1">
                          <a:effectLst/>
                          <a:latin typeface="Calibri" panose="020F0502020204030204" pitchFamily="34" charset="0"/>
                          <a:ea typeface="Calibri" panose="020F0502020204030204" pitchFamily="34" charset="0"/>
                          <a:cs typeface="Times New Roman" panose="02020603050405020304" pitchFamily="18" charset="0"/>
                        </a:rPr>
                        <a:t>Ka</a:t>
                      </a:r>
                      <a:endParaRPr lang="es-419"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 Kc</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1 - Cd</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1 - Cf</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2 - Ch</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dirty="0">
                          <a:effectLst/>
                          <a:latin typeface="Calibri" panose="020F0502020204030204" pitchFamily="34" charset="0"/>
                          <a:ea typeface="Calibri" panose="020F0502020204030204" pitchFamily="34" charset="0"/>
                          <a:cs typeface="Times New Roman" panose="02020603050405020304" pitchFamily="18" charset="0"/>
                        </a:rPr>
                        <a:t>DOK 2 - </a:t>
                      </a:r>
                      <a:r>
                        <a:rPr lang="es-MX" sz="700" b="1" i="1" dirty="0" err="1">
                          <a:effectLst/>
                          <a:latin typeface="Calibri" panose="020F0502020204030204" pitchFamily="34" charset="0"/>
                          <a:ea typeface="Calibri" panose="020F0502020204030204" pitchFamily="34" charset="0"/>
                          <a:cs typeface="Times New Roman" panose="02020603050405020304" pitchFamily="18" charset="0"/>
                        </a:rPr>
                        <a:t>Ck</a:t>
                      </a:r>
                      <a:endParaRPr lang="es-419"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dirty="0">
                          <a:effectLst/>
                          <a:latin typeface="Calibri" panose="020F0502020204030204" pitchFamily="34" charset="0"/>
                          <a:ea typeface="Calibri" panose="020F0502020204030204" pitchFamily="34" charset="0"/>
                          <a:cs typeface="Times New Roman" panose="02020603050405020304" pitchFamily="18" charset="0"/>
                        </a:rPr>
                        <a:t>DOK 2 -Cl</a:t>
                      </a:r>
                      <a:endParaRPr lang="es-419"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Estándar</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034729">
                <a:tc>
                  <a:txBody>
                    <a:bodyPr/>
                    <a:lstStyle/>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Recuerda quién, qué, dónde, cuándo, porqué y cómo, sobre un cuento leído y discutido en clases.  </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Usa y define el </a:t>
                      </a:r>
                      <a:r>
                        <a:rPr lang="es-MX" sz="7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 </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  quién, qué, dónde, cuándo, porqué y cómo ; preguntar, contestar/responder, preguntas, </a:t>
                      </a:r>
                      <a:r>
                        <a:rPr lang="es-MX" sz="700" i="0" dirty="0" smtClean="0">
                          <a:effectLst/>
                          <a:latin typeface="Calibri" panose="020F0502020204030204" pitchFamily="34" charset="0"/>
                          <a:ea typeface="Calibri" panose="020F0502020204030204" pitchFamily="34" charset="0"/>
                          <a:cs typeface="Times New Roman" panose="02020603050405020304" pitchFamily="18" charset="0"/>
                        </a:rPr>
                        <a:t>detalles clave</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Relaciona los siguientes términos: quién con los personajes; dónde y cuándo con el  escenario/ambiente y qué y cómo con  la secuencia de eventos.</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b="1" i="0" dirty="0">
                          <a:effectLst/>
                          <a:latin typeface="Calibri" panose="020F0502020204030204" pitchFamily="34" charset="0"/>
                          <a:ea typeface="Calibri" panose="020F0502020204030204" pitchFamily="34" charset="0"/>
                          <a:cs typeface="Times New Roman" panose="02020603050405020304" pitchFamily="18" charset="0"/>
                        </a:rPr>
                        <a:t>Relaciona los siguientes términos: quién con los personajes; dónde y cuándo con el  escenario/ambiente y qué y cómo con  la secuencia de </a:t>
                      </a:r>
                      <a:r>
                        <a:rPr lang="es-MX" sz="700" b="1" i="0" dirty="0" smtClean="0">
                          <a:effectLst/>
                          <a:latin typeface="Calibri" panose="020F0502020204030204" pitchFamily="34" charset="0"/>
                          <a:ea typeface="Calibri" panose="020F0502020204030204" pitchFamily="34" charset="0"/>
                          <a:cs typeface="Times New Roman" panose="02020603050405020304" pitchFamily="18" charset="0"/>
                        </a:rPr>
                        <a:t>eventos.</a:t>
                      </a:r>
                    </a:p>
                    <a:p>
                      <a:pPr marL="0" marR="0" indent="0" algn="l" defTabSz="966612" rtl="0" eaLnBrk="1" fontAlgn="auto" latinLnBrk="0" hangingPunct="1">
                        <a:lnSpc>
                          <a:spcPct val="115000"/>
                        </a:lnSpc>
                        <a:spcBef>
                          <a:spcPts val="0"/>
                        </a:spcBef>
                        <a:spcAft>
                          <a:spcPts val="1000"/>
                        </a:spcAft>
                        <a:buClrTx/>
                        <a:buSzTx/>
                        <a:buFontTx/>
                        <a:buNone/>
                        <a:tabLst/>
                        <a:defRPr/>
                      </a:pPr>
                      <a:r>
                        <a:rPr lang="en-US" sz="700" b="1" i="0" dirty="0" smtClean="0">
                          <a:solidFill>
                            <a:srgbClr val="000000"/>
                          </a:solidFill>
                          <a:effectLst/>
                          <a:latin typeface="+mn-lt"/>
                          <a:ea typeface="Calibri"/>
                          <a:cs typeface="Times New Roman"/>
                        </a:rPr>
                        <a:t>NO</a:t>
                      </a:r>
                      <a:r>
                        <a:rPr lang="en-US" sz="700" b="1" i="0" baseline="0" dirty="0" smtClean="0">
                          <a:solidFill>
                            <a:srgbClr val="000000"/>
                          </a:solidFill>
                          <a:effectLst/>
                          <a:latin typeface="+mn-lt"/>
                          <a:ea typeface="Calibri"/>
                          <a:cs typeface="Times New Roman"/>
                        </a:rPr>
                        <a:t> EVALUADO</a:t>
                      </a:r>
                      <a:endParaRPr lang="en-US" sz="700" i="0" dirty="0" smtClean="0">
                        <a:effectLst/>
                        <a:latin typeface="+mn-lt"/>
                        <a:ea typeface="Calibri"/>
                        <a:cs typeface="Times New Roman"/>
                      </a:endParaRPr>
                    </a:p>
                    <a:p>
                      <a:pPr marL="0" marR="0" algn="l">
                        <a:lnSpc>
                          <a:spcPct val="115000"/>
                        </a:lnSpc>
                        <a:spcBef>
                          <a:spcPts val="0"/>
                        </a:spcBef>
                        <a:spcAft>
                          <a:spcPts val="1000"/>
                        </a:spcAft>
                      </a:pP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700" i="0"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Los estudiantes entienden que los </a:t>
                      </a:r>
                      <a:r>
                        <a:rPr lang="es-MX" sz="700" i="0"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700" i="0" dirty="0">
                          <a:effectLst/>
                          <a:latin typeface="Calibri" panose="020F0502020204030204" pitchFamily="34" charset="0"/>
                          <a:ea typeface="Calibri" panose="020F0502020204030204" pitchFamily="34" charset="0"/>
                          <a:cs typeface="Times New Roman" panose="02020603050405020304" pitchFamily="18" charset="0"/>
                        </a:rPr>
                        <a:t>ayudan a decir:  quién, qué, dónde, cuándo, porqué y </a:t>
                      </a:r>
                      <a:r>
                        <a:rPr lang="es-MX" sz="700" i="0" dirty="0" smtClean="0">
                          <a:effectLst/>
                          <a:latin typeface="Calibri" panose="020F0502020204030204" pitchFamily="34" charset="0"/>
                          <a:ea typeface="Calibri" panose="020F0502020204030204" pitchFamily="34" charset="0"/>
                          <a:cs typeface="Times New Roman" panose="02020603050405020304" pitchFamily="18" charset="0"/>
                        </a:rPr>
                        <a:t>cómo</a:t>
                      </a:r>
                    </a:p>
                    <a:p>
                      <a:pPr marL="0" marR="0" indent="0" algn="l" defTabSz="966612" rtl="0" eaLnBrk="1" fontAlgn="auto" latinLnBrk="0" hangingPunct="1">
                        <a:lnSpc>
                          <a:spcPct val="115000"/>
                        </a:lnSpc>
                        <a:spcBef>
                          <a:spcPts val="0"/>
                        </a:spcBef>
                        <a:spcAft>
                          <a:spcPts val="1000"/>
                        </a:spcAft>
                        <a:buClrTx/>
                        <a:buSzTx/>
                        <a:buFontTx/>
                        <a:buNone/>
                        <a:tabLst/>
                        <a:defRPr/>
                      </a:pPr>
                      <a:r>
                        <a:rPr lang="en-US" sz="700" b="1" i="0" dirty="0" smtClean="0">
                          <a:solidFill>
                            <a:srgbClr val="000000"/>
                          </a:solidFill>
                          <a:effectLst/>
                          <a:latin typeface="+mn-lt"/>
                          <a:ea typeface="Calibri"/>
                          <a:cs typeface="Times New Roman"/>
                        </a:rPr>
                        <a:t>SELECCIÓN</a:t>
                      </a:r>
                      <a:r>
                        <a:rPr lang="en-US" sz="700" b="1" i="0" baseline="0" dirty="0" smtClean="0">
                          <a:solidFill>
                            <a:srgbClr val="000000"/>
                          </a:solidFill>
                          <a:effectLst/>
                          <a:latin typeface="+mn-lt"/>
                          <a:ea typeface="Calibri"/>
                          <a:cs typeface="Times New Roman"/>
                        </a:rPr>
                        <a:t> MÚLTIPLE</a:t>
                      </a:r>
                      <a:endParaRPr lang="en-US" sz="700" b="1" i="0" dirty="0" smtClean="0">
                        <a:effectLst/>
                        <a:latin typeface="+mn-lt"/>
                        <a:ea typeface="Calibri"/>
                        <a:cs typeface="Times New Roman"/>
                      </a:endParaRPr>
                    </a:p>
                    <a:p>
                      <a:pPr marL="0" marR="0" algn="l">
                        <a:lnSpc>
                          <a:spcPct val="115000"/>
                        </a:lnSpc>
                        <a:spcBef>
                          <a:spcPts val="0"/>
                        </a:spcBef>
                        <a:spcAft>
                          <a:spcPts val="1000"/>
                        </a:spcAft>
                      </a:pP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b="1" i="0" dirty="0">
                          <a:effectLst/>
                          <a:latin typeface="Calibri" panose="020F0502020204030204" pitchFamily="34" charset="0"/>
                          <a:ea typeface="Calibri" panose="020F0502020204030204" pitchFamily="34" charset="0"/>
                          <a:cs typeface="Times New Roman" panose="02020603050405020304" pitchFamily="18" charset="0"/>
                        </a:rPr>
                        <a:t>Usa </a:t>
                      </a:r>
                      <a:r>
                        <a:rPr lang="es-MX" sz="700" b="1" i="0" dirty="0" smtClean="0">
                          <a:effectLst/>
                          <a:latin typeface="Calibri" panose="020F0502020204030204" pitchFamily="34" charset="0"/>
                          <a:ea typeface="Calibri" panose="020F0502020204030204" pitchFamily="34" charset="0"/>
                          <a:cs typeface="Times New Roman" panose="02020603050405020304" pitchFamily="18" charset="0"/>
                        </a:rPr>
                        <a:t>detalles clave </a:t>
                      </a:r>
                      <a:r>
                        <a:rPr lang="es-MX" sz="700" b="1" i="0" dirty="0">
                          <a:effectLst/>
                          <a:latin typeface="Calibri" panose="020F0502020204030204" pitchFamily="34" charset="0"/>
                          <a:ea typeface="Calibri" panose="020F0502020204030204" pitchFamily="34" charset="0"/>
                          <a:cs typeface="Times New Roman" panose="02020603050405020304" pitchFamily="18" charset="0"/>
                        </a:rPr>
                        <a:t>para identificar </a:t>
                      </a:r>
                      <a:r>
                        <a:rPr lang="es-MX" sz="700" i="0" dirty="0">
                          <a:effectLst/>
                          <a:latin typeface="Calibri" panose="020F0502020204030204" pitchFamily="34" charset="0"/>
                          <a:ea typeface="Calibri" panose="020F0502020204030204" pitchFamily="34" charset="0"/>
                          <a:cs typeface="Times New Roman" panose="02020603050405020304" pitchFamily="18" charset="0"/>
                        </a:rPr>
                        <a:t> </a:t>
                      </a:r>
                      <a:r>
                        <a:rPr lang="es-MX" sz="700" b="1" i="0" dirty="0">
                          <a:effectLst/>
                          <a:latin typeface="Calibri" panose="020F0502020204030204" pitchFamily="34" charset="0"/>
                          <a:ea typeface="Calibri" panose="020F0502020204030204" pitchFamily="34" charset="0"/>
                          <a:cs typeface="Times New Roman" panose="02020603050405020304" pitchFamily="18" charset="0"/>
                        </a:rPr>
                        <a:t>quién, qué, dónde, cuándo, porqué y cómo, sobre un cuento no leído en clase.</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700" b="1" i="0" dirty="0" smtClean="0">
                          <a:effectLst/>
                          <a:latin typeface="Calibri" panose="020F0502020204030204" pitchFamily="34" charset="0"/>
                          <a:ea typeface="Calibri" panose="020F0502020204030204" pitchFamily="34" charset="0"/>
                          <a:cs typeface="Times New Roman" panose="02020603050405020304" pitchFamily="18" charset="0"/>
                        </a:rPr>
                        <a:t>Encuentra información usando detalles clave para contestar preguntas específicas sobre un cuento nuevo.</a:t>
                      </a:r>
                    </a:p>
                    <a:p>
                      <a:pPr marL="0" marR="0" indent="0" algn="l" defTabSz="966612" rtl="0" eaLnBrk="1" fontAlgn="auto" latinLnBrk="0" hangingPunct="1">
                        <a:lnSpc>
                          <a:spcPct val="115000"/>
                        </a:lnSpc>
                        <a:spcBef>
                          <a:spcPts val="0"/>
                        </a:spcBef>
                        <a:spcAft>
                          <a:spcPts val="1000"/>
                        </a:spcAft>
                        <a:buClrTx/>
                        <a:buSzTx/>
                        <a:buFontTx/>
                        <a:buNone/>
                        <a:tabLst/>
                        <a:defRPr/>
                      </a:pPr>
                      <a:r>
                        <a:rPr lang="en-US" sz="700" b="1" i="0" dirty="0" smtClean="0">
                          <a:solidFill>
                            <a:srgbClr val="000000"/>
                          </a:solidFill>
                          <a:effectLst/>
                          <a:latin typeface="+mn-lt"/>
                          <a:ea typeface="Calibri"/>
                          <a:cs typeface="Times New Roman"/>
                        </a:rPr>
                        <a:t>SELECCIÓN</a:t>
                      </a:r>
                      <a:r>
                        <a:rPr lang="en-US" sz="700" b="1" i="0" baseline="0" dirty="0" smtClean="0">
                          <a:solidFill>
                            <a:srgbClr val="000000"/>
                          </a:solidFill>
                          <a:effectLst/>
                          <a:latin typeface="+mn-lt"/>
                          <a:ea typeface="Calibri"/>
                          <a:cs typeface="Times New Roman"/>
                        </a:rPr>
                        <a:t> MÚLTIPLE</a:t>
                      </a:r>
                      <a:endParaRPr lang="en-US" sz="700" b="1" i="0" dirty="0" smtClean="0">
                        <a:effectLst/>
                        <a:latin typeface="+mn-lt"/>
                        <a:ea typeface="Calibri"/>
                        <a:cs typeface="Times New Roman"/>
                      </a:endParaRPr>
                    </a:p>
                    <a:p>
                      <a:pPr marL="0" marR="0" algn="l">
                        <a:lnSpc>
                          <a:spcPct val="115000"/>
                        </a:lnSpc>
                        <a:spcBef>
                          <a:spcPts val="0"/>
                        </a:spcBef>
                        <a:spcAft>
                          <a:spcPts val="1000"/>
                        </a:spcAft>
                      </a:pPr>
                      <a:r>
                        <a:rPr lang="es-MX" sz="700" b="1" i="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700" b="1" i="1" u="sng" dirty="0">
                          <a:effectLst/>
                          <a:latin typeface="Calibri" panose="020F0502020204030204" pitchFamily="34" charset="0"/>
                          <a:ea typeface="Calibri" panose="020F0502020204030204" pitchFamily="34" charset="0"/>
                          <a:cs typeface="Times New Roman" panose="02020603050405020304" pitchFamily="18" charset="0"/>
                        </a:rPr>
                        <a:t>RL.2.1</a:t>
                      </a:r>
                      <a:r>
                        <a:rPr lang="es-MX" sz="700" i="1" dirty="0">
                          <a:effectLst/>
                          <a:latin typeface="Calibri" panose="020F0502020204030204" pitchFamily="34" charset="0"/>
                          <a:ea typeface="Calibri" panose="020F0502020204030204" pitchFamily="34" charset="0"/>
                          <a:cs typeface="Times New Roman" panose="02020603050405020304" pitchFamily="18" charset="0"/>
                        </a:rPr>
                        <a:t> </a:t>
                      </a:r>
                      <a:r>
                        <a:rPr lang="es-MX" sz="700" i="1" dirty="0">
                          <a:solidFill>
                            <a:srgbClr val="000000"/>
                          </a:solidFill>
                          <a:effectLst/>
                          <a:latin typeface="Calibri" panose="020F0502020204030204" pitchFamily="34" charset="0"/>
                          <a:ea typeface="Calibri" panose="020F0502020204030204" pitchFamily="34" charset="0"/>
                          <a:cs typeface="Folio Light"/>
                        </a:rPr>
                        <a:t> Hacen y contestan preguntas tales como: quién, qué, dónde, cuándo, por qué y cómo, para demostrar la comprensión de los detalles clave de un texto.</a:t>
                      </a:r>
                      <a:endParaRPr lang="es-419"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287164965"/>
              </p:ext>
            </p:extLst>
          </p:nvPr>
        </p:nvGraphicFramePr>
        <p:xfrm>
          <a:off x="365124" y="3200400"/>
          <a:ext cx="6599556" cy="2377543"/>
        </p:xfrm>
        <a:graphic>
          <a:graphicData uri="http://schemas.openxmlformats.org/drawingml/2006/table">
            <a:tbl>
              <a:tblPr firstRow="1" firstCol="1" bandRow="1"/>
              <a:tblGrid>
                <a:gridCol w="642435"/>
                <a:gridCol w="905248"/>
                <a:gridCol w="876048"/>
                <a:gridCol w="700837"/>
                <a:gridCol w="876048"/>
                <a:gridCol w="759241"/>
                <a:gridCol w="876048"/>
                <a:gridCol w="963651"/>
              </a:tblGrid>
              <a:tr h="172124">
                <a:tc>
                  <a:txBody>
                    <a:bodyPr/>
                    <a:lstStyle/>
                    <a:p>
                      <a:pPr marL="0" marR="0" algn="ctr">
                        <a:lnSpc>
                          <a:spcPct val="115000"/>
                        </a:lnSpc>
                        <a:spcBef>
                          <a:spcPts val="0"/>
                        </a:spcBef>
                        <a:spcAft>
                          <a:spcPts val="1000"/>
                        </a:spcAft>
                      </a:pPr>
                      <a:r>
                        <a:rPr lang="es-MX" sz="700" b="1" i="1" dirty="0">
                          <a:effectLst/>
                          <a:latin typeface="Calibri" panose="020F0502020204030204" pitchFamily="34" charset="0"/>
                          <a:ea typeface="Calibri" panose="020F0502020204030204" pitchFamily="34" charset="0"/>
                          <a:cs typeface="Times New Roman" panose="02020603050405020304" pitchFamily="18" charset="0"/>
                        </a:rPr>
                        <a:t>DOK 1 -</a:t>
                      </a:r>
                      <a:r>
                        <a:rPr lang="es-MX" sz="700" b="1" i="1" dirty="0" err="1">
                          <a:effectLst/>
                          <a:latin typeface="Calibri" panose="020F0502020204030204" pitchFamily="34" charset="0"/>
                          <a:ea typeface="Calibri" panose="020F0502020204030204" pitchFamily="34" charset="0"/>
                          <a:cs typeface="Times New Roman" panose="02020603050405020304" pitchFamily="18" charset="0"/>
                        </a:rPr>
                        <a:t>Ka</a:t>
                      </a:r>
                      <a:endParaRPr lang="es-419"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1- Kc</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1 -Cd</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1 -Cf</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2 - Ch</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2 - Ck</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2 - Cl</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Estándar</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2037676">
                <a:tc>
                  <a:txBody>
                    <a:bodyPr/>
                    <a:lstStyle/>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Recuerda situaciones  en una fábula o cuento popular leídos y discutidos en clase</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Usa y entiende el </a:t>
                      </a:r>
                      <a:r>
                        <a:rPr lang="es-MX" sz="7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 </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moraleja, mensaje central, lección, fábula, cultura  y recontar.</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Puede definir o explicar lo que es una fábula, cuento popular, el mensaje central, lección o moraleja  (de modo  general).</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b="1" i="0" dirty="0">
                          <a:effectLst/>
                          <a:latin typeface="Calibri" panose="020F0502020204030204" pitchFamily="34" charset="0"/>
                          <a:ea typeface="Calibri" panose="020F0502020204030204" pitchFamily="34" charset="0"/>
                          <a:cs typeface="Times New Roman" panose="02020603050405020304" pitchFamily="18" charset="0"/>
                        </a:rPr>
                        <a:t>Contesta preguntas   sobre situaciones en un cuento (leído y discutido en clase) que ayudan a determinar un mensaje, lección o moraleja, utilizando las interrogantes: quién, qué,  cuándo, dónde,  cómo y por </a:t>
                      </a:r>
                      <a:r>
                        <a:rPr lang="es-MX" sz="700" b="1" i="0" dirty="0" smtClean="0">
                          <a:effectLst/>
                          <a:latin typeface="Calibri" panose="020F0502020204030204" pitchFamily="34" charset="0"/>
                          <a:ea typeface="Calibri" panose="020F0502020204030204" pitchFamily="34" charset="0"/>
                          <a:cs typeface="Times New Roman" panose="02020603050405020304" pitchFamily="18" charset="0"/>
                        </a:rPr>
                        <a:t>qué.</a:t>
                      </a:r>
                    </a:p>
                    <a:p>
                      <a:pPr marL="0" marR="0" algn="l">
                        <a:lnSpc>
                          <a:spcPct val="115000"/>
                        </a:lnSpc>
                        <a:spcBef>
                          <a:spcPts val="0"/>
                        </a:spcBef>
                        <a:spcAft>
                          <a:spcPts val="1000"/>
                        </a:spcAft>
                      </a:pPr>
                      <a:r>
                        <a:rPr lang="en-US" sz="700" b="1" i="0" dirty="0" smtClean="0">
                          <a:solidFill>
                            <a:srgbClr val="000000"/>
                          </a:solidFill>
                          <a:effectLst/>
                          <a:latin typeface="+mn-lt"/>
                          <a:ea typeface="Calibri"/>
                          <a:cs typeface="Times New Roman"/>
                        </a:rPr>
                        <a:t>SELECCIÓN</a:t>
                      </a:r>
                      <a:r>
                        <a:rPr lang="en-US" sz="700" b="1" i="0" baseline="0" dirty="0" smtClean="0">
                          <a:solidFill>
                            <a:srgbClr val="000000"/>
                          </a:solidFill>
                          <a:effectLst/>
                          <a:latin typeface="+mn-lt"/>
                          <a:ea typeface="Calibri"/>
                          <a:cs typeface="Times New Roman"/>
                        </a:rPr>
                        <a:t> MÚLTIPLE</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700" i="0"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Los estudiantes entienden que las fábulas o cuentos populares transmiten un mensaje central, lección o moraleja y dan un ejemplo.  .</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b="1" i="0" dirty="0">
                          <a:effectLst/>
                          <a:latin typeface="Calibri" panose="020F0502020204030204" pitchFamily="34" charset="0"/>
                          <a:ea typeface="Calibri" panose="020F0502020204030204" pitchFamily="34" charset="0"/>
                          <a:cs typeface="Times New Roman" panose="02020603050405020304" pitchFamily="18" charset="0"/>
                        </a:rPr>
                        <a:t>Identifica el mensaje central, lección o moraleja de una fábula o cuento popular de diversas culturas (cuentos nuevos no leídos en clase). </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966612" rtl="0" eaLnBrk="1" fontAlgn="auto" latinLnBrk="0" hangingPunct="1">
                        <a:lnSpc>
                          <a:spcPct val="115000"/>
                        </a:lnSpc>
                        <a:spcBef>
                          <a:spcPts val="0"/>
                        </a:spcBef>
                        <a:spcAft>
                          <a:spcPts val="1000"/>
                        </a:spcAft>
                        <a:buClrTx/>
                        <a:buSzTx/>
                        <a:buFontTx/>
                        <a:buNone/>
                        <a:tabLst/>
                        <a:defRPr/>
                      </a:pPr>
                      <a:r>
                        <a:rPr lang="en-US" sz="700" b="1" i="0" dirty="0" smtClean="0">
                          <a:solidFill>
                            <a:srgbClr val="000000"/>
                          </a:solidFill>
                          <a:effectLst/>
                          <a:latin typeface="+mn-lt"/>
                          <a:ea typeface="Calibri"/>
                          <a:cs typeface="Times New Roman"/>
                        </a:rPr>
                        <a:t>SELECCIÓN</a:t>
                      </a:r>
                      <a:r>
                        <a:rPr lang="en-US" sz="700" b="1" i="0" baseline="0" dirty="0" smtClean="0">
                          <a:solidFill>
                            <a:srgbClr val="000000"/>
                          </a:solidFill>
                          <a:effectLst/>
                          <a:latin typeface="+mn-lt"/>
                          <a:ea typeface="Calibri"/>
                          <a:cs typeface="Times New Roman"/>
                        </a:rPr>
                        <a:t> MÚLTIPLE</a:t>
                      </a:r>
                      <a:endParaRPr lang="en-US" sz="700" b="1" i="0" dirty="0" smtClean="0">
                        <a:effectLst/>
                        <a:latin typeface="+mn-lt"/>
                        <a:ea typeface="Calibri"/>
                        <a:cs typeface="Times New Roman"/>
                      </a:endParaRPr>
                    </a:p>
                    <a:p>
                      <a:pPr marL="0" marR="0" algn="l">
                        <a:lnSpc>
                          <a:spcPct val="115000"/>
                        </a:lnSpc>
                        <a:spcBef>
                          <a:spcPts val="0"/>
                        </a:spcBef>
                        <a:spcAft>
                          <a:spcPts val="1000"/>
                        </a:spcAft>
                      </a:pP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700" b="1" i="0" dirty="0">
                          <a:effectLst/>
                          <a:latin typeface="Calibri" panose="020F0502020204030204" pitchFamily="34" charset="0"/>
                          <a:ea typeface="Calibri" panose="020F0502020204030204" pitchFamily="34" charset="0"/>
                          <a:cs typeface="Times New Roman" panose="02020603050405020304" pitchFamily="18" charset="0"/>
                        </a:rPr>
                        <a:t>Localiza información que apoya el mensaje central, lección o moraleja de una fábula o cuento popular de diversas culturas (texto nuevo).</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700" b="1" i="1" u="sng" dirty="0">
                          <a:effectLst/>
                          <a:latin typeface="Calibri" panose="020F0502020204030204" pitchFamily="34" charset="0"/>
                          <a:ea typeface="Calibri" panose="020F0502020204030204" pitchFamily="34" charset="0"/>
                          <a:cs typeface="Times New Roman" panose="02020603050405020304" pitchFamily="18" charset="0"/>
                        </a:rPr>
                        <a:t>RL.2.2</a:t>
                      </a:r>
                      <a:r>
                        <a:rPr lang="es-MX" sz="700" i="1" dirty="0">
                          <a:effectLst/>
                          <a:latin typeface="Calibri" panose="020F0502020204030204" pitchFamily="34" charset="0"/>
                          <a:ea typeface="Calibri" panose="020F0502020204030204" pitchFamily="34" charset="0"/>
                          <a:cs typeface="Times New Roman" panose="02020603050405020304" pitchFamily="18" charset="0"/>
                        </a:rPr>
                        <a:t> </a:t>
                      </a:r>
                      <a:r>
                        <a:rPr lang="es-MX" sz="700" i="1" dirty="0">
                          <a:solidFill>
                            <a:srgbClr val="000000"/>
                          </a:solidFill>
                          <a:effectLst/>
                          <a:latin typeface="Calibri" panose="020F0502020204030204" pitchFamily="34" charset="0"/>
                          <a:ea typeface="Calibri" panose="020F0502020204030204" pitchFamily="34" charset="0"/>
                          <a:cs typeface="Folio Light"/>
                        </a:rPr>
                        <a:t> Recuentan cuentos, incluyendo fábulas y cuentos populares de diversas culturas, e identifican el mensaje principal, lección o moraleja.</a:t>
                      </a:r>
                      <a:endParaRPr lang="es-419"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141" marR="30141" marT="0" marB="0">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443981408"/>
              </p:ext>
            </p:extLst>
          </p:nvPr>
        </p:nvGraphicFramePr>
        <p:xfrm>
          <a:off x="381001" y="5791200"/>
          <a:ext cx="6591146" cy="1838059"/>
        </p:xfrm>
        <a:graphic>
          <a:graphicData uri="http://schemas.openxmlformats.org/drawingml/2006/table">
            <a:tbl>
              <a:tblPr firstRow="1" firstCol="1" bandRow="1"/>
              <a:tblGrid>
                <a:gridCol w="511524"/>
                <a:gridCol w="782331"/>
                <a:gridCol w="571703"/>
                <a:gridCol w="661972"/>
                <a:gridCol w="55676"/>
                <a:gridCol w="704097"/>
                <a:gridCol w="493470"/>
                <a:gridCol w="559667"/>
                <a:gridCol w="782331"/>
                <a:gridCol w="782331"/>
                <a:gridCol w="686044"/>
              </a:tblGrid>
              <a:tr h="241732">
                <a:tc>
                  <a:txBody>
                    <a:bodyPr/>
                    <a:lstStyle/>
                    <a:p>
                      <a:pPr marL="0" marR="0" algn="ctr">
                        <a:lnSpc>
                          <a:spcPct val="115000"/>
                        </a:lnSpc>
                        <a:spcBef>
                          <a:spcPts val="0"/>
                        </a:spcBef>
                        <a:spcAft>
                          <a:spcPts val="1000"/>
                        </a:spcAft>
                      </a:pPr>
                      <a:r>
                        <a:rPr lang="es-MX" sz="700" b="1" i="1" dirty="0">
                          <a:effectLst/>
                          <a:latin typeface="Calibri" panose="020F0502020204030204" pitchFamily="34" charset="0"/>
                          <a:ea typeface="Calibri" panose="020F0502020204030204" pitchFamily="34" charset="0"/>
                          <a:cs typeface="Times New Roman" panose="02020603050405020304" pitchFamily="18" charset="0"/>
                        </a:rPr>
                        <a:t>DOK 1 - </a:t>
                      </a:r>
                      <a:r>
                        <a:rPr lang="es-MX" sz="700" b="1" i="1" dirty="0" err="1">
                          <a:effectLst/>
                          <a:latin typeface="Calibri" panose="020F0502020204030204" pitchFamily="34" charset="0"/>
                          <a:ea typeface="Calibri" panose="020F0502020204030204" pitchFamily="34" charset="0"/>
                          <a:cs typeface="Times New Roman" panose="02020603050405020304" pitchFamily="18" charset="0"/>
                        </a:rPr>
                        <a:t>Ka</a:t>
                      </a:r>
                      <a:endParaRPr lang="es-419"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nchor="ctr">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1 - Kc</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1 - Cd</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1 - Cf</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s-419"/>
                    </a:p>
                  </a:txBody>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2 - Ch</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2 - Cl</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3 - Cu</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3 - Cv</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DOK 3 - EVE</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1000"/>
                        </a:spcAft>
                      </a:pPr>
                      <a:r>
                        <a:rPr lang="es-MX" sz="700" b="1" i="1">
                          <a:effectLst/>
                          <a:latin typeface="Calibri" panose="020F0502020204030204" pitchFamily="34" charset="0"/>
                          <a:ea typeface="Calibri" panose="020F0502020204030204" pitchFamily="34" charset="0"/>
                          <a:cs typeface="Times New Roman" panose="02020603050405020304" pitchFamily="18" charset="0"/>
                        </a:rPr>
                        <a:t>Estándar</a:t>
                      </a:r>
                      <a:endParaRPr lang="es-419" sz="70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nchor="ctr">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510868">
                <a:tc>
                  <a:txBody>
                    <a:bodyPr/>
                    <a:lstStyle/>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Recuerda los personajes, ambiente y eventos principales en un cuento leído pero no discutido en clase.</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lnL w="12700"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Usa y entiende el </a:t>
                      </a:r>
                      <a:r>
                        <a:rPr lang="es-MX" sz="700" i="0" u="sng" dirty="0">
                          <a:effectLst/>
                          <a:latin typeface="Calibri" panose="020F0502020204030204" pitchFamily="34" charset="0"/>
                          <a:ea typeface="Calibri" panose="020F0502020204030204" pitchFamily="34" charset="0"/>
                          <a:cs typeface="Times New Roman" panose="02020603050405020304" pitchFamily="18" charset="0"/>
                        </a:rPr>
                        <a:t>Lenguaje académico estándar: </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personajes, responder, eventos o acontecimientos principales, describe, retos o desafíos. </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Puede definir o explicar qué es un personaje,  acontecimiento principal  y un  reto o desafío (en  general).</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b="1" i="0" dirty="0">
                          <a:effectLst/>
                          <a:latin typeface="Calibri" panose="020F0502020204030204" pitchFamily="34" charset="0"/>
                          <a:ea typeface="Calibri" panose="020F0502020204030204" pitchFamily="34" charset="0"/>
                          <a:cs typeface="Times New Roman" panose="02020603050405020304" pitchFamily="18" charset="0"/>
                        </a:rPr>
                        <a:t>Contesta preguntas con la interrogante </a:t>
                      </a:r>
                      <a:r>
                        <a:rPr lang="es-MX" sz="700" b="1" i="0" u="sng" dirty="0">
                          <a:effectLst/>
                          <a:latin typeface="Calibri" panose="020F0502020204030204" pitchFamily="34" charset="0"/>
                          <a:ea typeface="Calibri" panose="020F0502020204030204" pitchFamily="34" charset="0"/>
                          <a:cs typeface="Times New Roman" panose="02020603050405020304" pitchFamily="18" charset="0"/>
                        </a:rPr>
                        <a:t>cómo</a:t>
                      </a:r>
                      <a:r>
                        <a:rPr lang="es-MX" sz="700" b="1" i="0" dirty="0">
                          <a:effectLst/>
                          <a:latin typeface="Calibri" panose="020F0502020204030204" pitchFamily="34" charset="0"/>
                          <a:ea typeface="Calibri" panose="020F0502020204030204" pitchFamily="34" charset="0"/>
                          <a:cs typeface="Times New Roman" panose="02020603050405020304" pitchFamily="18" charset="0"/>
                        </a:rPr>
                        <a:t>, relacionadas a las respuestas del personaje.  Entiende el significado de “responder”. </a:t>
                      </a:r>
                      <a:endParaRPr lang="es-MX" sz="700" b="1" i="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700" b="1" i="0" dirty="0" smtClean="0">
                          <a:effectLst/>
                          <a:latin typeface="Calibri" panose="020F0502020204030204" pitchFamily="34" charset="0"/>
                          <a:ea typeface="Calibri" panose="020F0502020204030204" pitchFamily="34" charset="0"/>
                          <a:cs typeface="Times New Roman" panose="02020603050405020304" pitchFamily="18" charset="0"/>
                        </a:rPr>
                        <a:t>NO EVALUADO </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gridSpan="2">
                  <a:txBody>
                    <a:bodyPr/>
                    <a:lstStyle/>
                    <a:p>
                      <a:pPr marL="0" marR="0" algn="l">
                        <a:lnSpc>
                          <a:spcPct val="115000"/>
                        </a:lnSpc>
                        <a:spcBef>
                          <a:spcPts val="0"/>
                        </a:spcBef>
                        <a:spcAft>
                          <a:spcPts val="1000"/>
                        </a:spcAft>
                      </a:pPr>
                      <a:r>
                        <a:rPr lang="es-MX" sz="700" i="0" u="sng" dirty="0">
                          <a:effectLst/>
                          <a:latin typeface="Calibri" panose="020F0502020204030204" pitchFamily="34" charset="0"/>
                          <a:ea typeface="Calibri" panose="020F0502020204030204" pitchFamily="34" charset="0"/>
                          <a:cs typeface="Times New Roman" panose="02020603050405020304" pitchFamily="18" charset="0"/>
                        </a:rPr>
                        <a:t>Desarrollo de concepto:</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El estudiante entiende que los personajes o las personas en general responden o reaccionan a acontecimientos y retos en diferentes maneras.</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419"/>
                    </a:p>
                  </a:txBody>
                  <a:tcPr/>
                </a:tc>
                <a:tc>
                  <a:txBody>
                    <a:bodyPr/>
                    <a:lstStyle/>
                    <a:p>
                      <a:pPr marL="0" marR="0" algn="l">
                        <a:lnSpc>
                          <a:spcPct val="115000"/>
                        </a:lnSpc>
                        <a:spcBef>
                          <a:spcPts val="0"/>
                        </a:spcBef>
                        <a:spcAft>
                          <a:spcPts val="1000"/>
                        </a:spcAft>
                      </a:pPr>
                      <a:r>
                        <a:rPr lang="es-MX" sz="700" b="1" i="0" dirty="0">
                          <a:effectLst/>
                          <a:latin typeface="Calibri" panose="020F0502020204030204" pitchFamily="34" charset="0"/>
                          <a:ea typeface="Calibri" panose="020F0502020204030204" pitchFamily="34" charset="0"/>
                          <a:cs typeface="Times New Roman" panose="02020603050405020304" pitchFamily="18" charset="0"/>
                        </a:rPr>
                        <a:t>Localiza información en un texto que describe la respuesta del personaje</a:t>
                      </a:r>
                      <a:r>
                        <a:rPr lang="es-MX" sz="7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n-US" sz="700" b="1" i="0" dirty="0" smtClean="0">
                          <a:solidFill>
                            <a:srgbClr val="000000"/>
                          </a:solidFill>
                          <a:effectLst/>
                          <a:latin typeface="+mn-lt"/>
                          <a:ea typeface="Calibri"/>
                          <a:cs typeface="Times New Roman"/>
                        </a:rPr>
                        <a:t>SELECCIÓN</a:t>
                      </a:r>
                      <a:r>
                        <a:rPr lang="en-US" sz="700" b="1" i="0" baseline="0" dirty="0" smtClean="0">
                          <a:solidFill>
                            <a:srgbClr val="000000"/>
                          </a:solidFill>
                          <a:effectLst/>
                          <a:latin typeface="+mn-lt"/>
                          <a:ea typeface="Calibri"/>
                          <a:cs typeface="Times New Roman"/>
                        </a:rPr>
                        <a:t> MÚLTIPLE</a:t>
                      </a:r>
                      <a:endParaRPr lang="en-US" sz="700" b="1" i="0" dirty="0" smtClean="0">
                        <a:effectLst/>
                        <a:latin typeface="+mn-lt"/>
                        <a:ea typeface="Calibri"/>
                        <a:cs typeface="Times New Roman"/>
                      </a:endParaRPr>
                    </a:p>
                    <a:p>
                      <a:pPr marL="0" marR="0" algn="l">
                        <a:lnSpc>
                          <a:spcPct val="115000"/>
                        </a:lnSpc>
                        <a:spcBef>
                          <a:spcPts val="0"/>
                        </a:spcBef>
                        <a:spcAft>
                          <a:spcPts val="1000"/>
                        </a:spcAft>
                      </a:pP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700" i="0" dirty="0">
                          <a:effectLst/>
                          <a:latin typeface="Calibri" panose="020F0502020204030204" pitchFamily="34" charset="0"/>
                          <a:ea typeface="Calibri" panose="020F0502020204030204" pitchFamily="34" charset="0"/>
                          <a:cs typeface="Times New Roman" panose="02020603050405020304" pitchFamily="18" charset="0"/>
                        </a:rPr>
                        <a:t>Identifica un acontecimiento específico que provocó que un personaje respondiera.</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s-MX" sz="700" b="1" i="0" dirty="0">
                          <a:effectLst/>
                          <a:latin typeface="Calibri" panose="020F0502020204030204" pitchFamily="34" charset="0"/>
                          <a:ea typeface="Calibri" panose="020F0502020204030204" pitchFamily="34" charset="0"/>
                          <a:cs typeface="Times New Roman" panose="02020603050405020304" pitchFamily="18" charset="0"/>
                        </a:rPr>
                        <a:t>Infiere cómo un personaje puede responder a un acontecimiento o a un desafío basado en el conocimiento previo de la conducta o acciones del personaje</a:t>
                      </a:r>
                      <a:r>
                        <a:rPr lang="es-MX" sz="7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gn="l" defTabSz="966612" rtl="0" eaLnBrk="1" fontAlgn="auto" latinLnBrk="0" hangingPunct="1">
                        <a:lnSpc>
                          <a:spcPct val="115000"/>
                        </a:lnSpc>
                        <a:spcBef>
                          <a:spcPts val="0"/>
                        </a:spcBef>
                        <a:spcAft>
                          <a:spcPts val="1000"/>
                        </a:spcAft>
                        <a:buClrTx/>
                        <a:buSzTx/>
                        <a:buFontTx/>
                        <a:buNone/>
                        <a:tabLst/>
                        <a:defRPr/>
                      </a:pPr>
                      <a:r>
                        <a:rPr lang="en-US" sz="700" b="1" i="0" dirty="0" smtClean="0">
                          <a:solidFill>
                            <a:srgbClr val="000000"/>
                          </a:solidFill>
                          <a:effectLst/>
                          <a:latin typeface="+mn-lt"/>
                          <a:ea typeface="Calibri"/>
                          <a:cs typeface="Times New Roman"/>
                        </a:rPr>
                        <a:t>SELECCIÓN</a:t>
                      </a:r>
                      <a:r>
                        <a:rPr lang="en-US" sz="700" b="1" i="0" baseline="0" dirty="0" smtClean="0">
                          <a:solidFill>
                            <a:srgbClr val="000000"/>
                          </a:solidFill>
                          <a:effectLst/>
                          <a:latin typeface="+mn-lt"/>
                          <a:ea typeface="Calibri"/>
                          <a:cs typeface="Times New Roman"/>
                        </a:rPr>
                        <a:t> MÚLTIPLE</a:t>
                      </a:r>
                      <a:endParaRPr lang="en-US" sz="700" b="1" i="0" dirty="0" smtClean="0">
                        <a:effectLst/>
                        <a:latin typeface="+mn-lt"/>
                        <a:ea typeface="Calibri"/>
                        <a:cs typeface="Times New Roman"/>
                      </a:endParaRPr>
                    </a:p>
                  </a:txBody>
                  <a:tcPr marL="30276" marR="3027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700" b="1" i="0" dirty="0">
                          <a:effectLst/>
                          <a:latin typeface="Calibri" panose="020F0502020204030204" pitchFamily="34" charset="0"/>
                          <a:ea typeface="Calibri" panose="020F0502020204030204" pitchFamily="34" charset="0"/>
                          <a:cs typeface="Times New Roman" panose="02020603050405020304" pitchFamily="18" charset="0"/>
                        </a:rPr>
                        <a:t>Utiliza evidencia del  análisis del personaje para explicar por qué es  razonable suponer que un personaje respondió de cierto modo</a:t>
                      </a:r>
                      <a:r>
                        <a:rPr lang="es-MX" sz="700" b="1" i="0" dirty="0" smtClean="0">
                          <a:effectLst/>
                          <a:latin typeface="Calibri" panose="020F0502020204030204" pitchFamily="34" charset="0"/>
                          <a:ea typeface="Calibri" panose="020F0502020204030204" pitchFamily="34" charset="0"/>
                          <a:cs typeface="Times New Roman" panose="02020603050405020304" pitchFamily="18" charset="0"/>
                        </a:rPr>
                        <a:t>.</a:t>
                      </a:r>
                    </a:p>
                    <a:p>
                      <a:pPr marL="0" marR="0" algn="l">
                        <a:lnSpc>
                          <a:spcPct val="115000"/>
                        </a:lnSpc>
                        <a:spcBef>
                          <a:spcPts val="0"/>
                        </a:spcBef>
                        <a:spcAft>
                          <a:spcPts val="1000"/>
                        </a:spcAft>
                      </a:pPr>
                      <a:r>
                        <a:rPr lang="es-MX" sz="700" b="1" i="0" dirty="0" smtClean="0">
                          <a:effectLst/>
                          <a:latin typeface="Calibri" panose="020F0502020204030204" pitchFamily="34" charset="0"/>
                          <a:ea typeface="Calibri" panose="020F0502020204030204" pitchFamily="34" charset="0"/>
                          <a:cs typeface="Times New Roman" panose="02020603050405020304" pitchFamily="18" charset="0"/>
                        </a:rPr>
                        <a:t>RESPUESTA</a:t>
                      </a:r>
                      <a:r>
                        <a:rPr lang="es-MX" sz="700" b="1" i="0" baseline="0" dirty="0" smtClean="0">
                          <a:effectLst/>
                          <a:latin typeface="Calibri" panose="020F0502020204030204" pitchFamily="34" charset="0"/>
                          <a:ea typeface="Calibri" panose="020F0502020204030204" pitchFamily="34" charset="0"/>
                          <a:cs typeface="Times New Roman" panose="02020603050405020304" pitchFamily="18" charset="0"/>
                        </a:rPr>
                        <a:t> CONSTRUIDA</a:t>
                      </a:r>
                      <a:endParaRPr lang="es-419" sz="700" i="0" dirty="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1000"/>
                        </a:spcAft>
                      </a:pPr>
                      <a:r>
                        <a:rPr lang="es-MX" sz="700" b="1" i="1" u="sng" dirty="0">
                          <a:effectLst/>
                          <a:latin typeface="Calibri" panose="020F0502020204030204" pitchFamily="34" charset="0"/>
                          <a:ea typeface="Calibri" panose="020F0502020204030204" pitchFamily="34" charset="0"/>
                          <a:cs typeface="Times New Roman" panose="02020603050405020304" pitchFamily="18" charset="0"/>
                        </a:rPr>
                        <a:t>RL.2.3</a:t>
                      </a:r>
                      <a:r>
                        <a:rPr lang="es-MX" sz="700" i="1" dirty="0">
                          <a:effectLst/>
                          <a:latin typeface="Calibri" panose="020F0502020204030204" pitchFamily="34" charset="0"/>
                          <a:ea typeface="Calibri" panose="020F0502020204030204" pitchFamily="34" charset="0"/>
                          <a:cs typeface="Times New Roman" panose="02020603050405020304" pitchFamily="18" charset="0"/>
                        </a:rPr>
                        <a:t> </a:t>
                      </a:r>
                      <a:r>
                        <a:rPr lang="es-MX" sz="700" i="1" dirty="0">
                          <a:solidFill>
                            <a:srgbClr val="000000"/>
                          </a:solidFill>
                          <a:effectLst/>
                          <a:latin typeface="Calibri" panose="020F0502020204030204" pitchFamily="34" charset="0"/>
                          <a:ea typeface="Calibri" panose="020F0502020204030204" pitchFamily="34" charset="0"/>
                          <a:cs typeface="Folio Light"/>
                        </a:rPr>
                        <a:t> Describen cómo los personajes de un cuento reaccionan a los acontecimientos y retos más importantes.</a:t>
                      </a:r>
                      <a:endParaRPr lang="es-419" sz="700" dirty="0">
                        <a:effectLst/>
                        <a:latin typeface="Calibri" panose="020F0502020204030204" pitchFamily="34" charset="0"/>
                        <a:ea typeface="Calibri" panose="020F0502020204030204" pitchFamily="34" charset="0"/>
                        <a:cs typeface="Times New Roman" panose="02020603050405020304" pitchFamily="18" charset="0"/>
                      </a:endParaRPr>
                    </a:p>
                  </a:txBody>
                  <a:tcPr marL="30276" marR="30276" marT="0" marB="0">
                    <a:lnL w="12700" cap="flat" cmpd="sng" algn="ctr">
                      <a:solidFill>
                        <a:srgbClr val="A6A6A6"/>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sp>
        <p:nvSpPr>
          <p:cNvPr id="8" name="Rectangle 7"/>
          <p:cNvSpPr/>
          <p:nvPr/>
        </p:nvSpPr>
        <p:spPr>
          <a:xfrm>
            <a:off x="2667000" y="2514600"/>
            <a:ext cx="609600" cy="30053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0709" tIns="45354" rIns="90709" bIns="45354" rtlCol="0" anchor="ctr"/>
          <a:lstStyle/>
          <a:p>
            <a:pPr algn="ctr"/>
            <a:endParaRPr lang="en-US" sz="1788"/>
          </a:p>
        </p:txBody>
      </p:sp>
      <p:sp>
        <p:nvSpPr>
          <p:cNvPr id="6" name="Rectangle 5"/>
          <p:cNvSpPr/>
          <p:nvPr/>
        </p:nvSpPr>
        <p:spPr>
          <a:xfrm>
            <a:off x="2209800" y="7315200"/>
            <a:ext cx="703386" cy="22646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0709" tIns="45354" rIns="90709" bIns="45354" rtlCol="0" anchor="ctr"/>
          <a:lstStyle/>
          <a:p>
            <a:pPr algn="ctr"/>
            <a:endParaRPr lang="en-US" sz="1788"/>
          </a:p>
        </p:txBody>
      </p:sp>
    </p:spTree>
    <p:extLst>
      <p:ext uri="{BB962C8B-B14F-4D97-AF65-F5344CB8AC3E}">
        <p14:creationId xmlns:p14="http://schemas.microsoft.com/office/powerpoint/2010/main" val="14231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6409" y="381000"/>
            <a:ext cx="6553200" cy="645592"/>
          </a:xfrm>
          <a:prstGeom prst="rect">
            <a:avLst/>
          </a:prstGeom>
          <a:noFill/>
        </p:spPr>
        <p:txBody>
          <a:bodyPr wrap="square" lIns="90709" tIns="45354" rIns="90709" bIns="45354" rtlCol="0">
            <a:spAutoFit/>
          </a:bodyPr>
          <a:lstStyle/>
          <a:p>
            <a:r>
              <a:rPr lang="es-419" sz="1200" b="1" dirty="0"/>
              <a:t>Trimestre uno: </a:t>
            </a:r>
            <a:r>
              <a:rPr lang="es-419" sz="1200" dirty="0"/>
              <a:t>Progresión de aprendizaje de </a:t>
            </a:r>
            <a:r>
              <a:rPr lang="es-419" sz="1200" b="1" u="sng" dirty="0"/>
              <a:t>Lectura de Texto Informativo  </a:t>
            </a:r>
          </a:p>
          <a:p>
            <a:r>
              <a:rPr lang="es-419" sz="1200" dirty="0"/>
              <a:t>En esta pre-evaluación se evalúan las casillas indicadas y resaltadas </a:t>
            </a:r>
            <a:r>
              <a:rPr lang="es-419" sz="1200" b="1" dirty="0"/>
              <a:t>antes del estándar</a:t>
            </a:r>
            <a:r>
              <a:rPr lang="es-419" sz="1200" dirty="0"/>
              <a:t>. El estándar como tal se evalúa en el CFA (</a:t>
            </a:r>
            <a:r>
              <a:rPr lang="es-419" sz="1200" i="1" dirty="0" err="1"/>
              <a:t>Common</a:t>
            </a:r>
            <a:r>
              <a:rPr lang="es-419" sz="1200" i="1" dirty="0"/>
              <a:t> </a:t>
            </a:r>
            <a:r>
              <a:rPr lang="es-419" sz="1200" i="1" dirty="0" err="1"/>
              <a:t>Formative</a:t>
            </a:r>
            <a:r>
              <a:rPr lang="es-419" sz="1200" i="1" dirty="0"/>
              <a:t> </a:t>
            </a:r>
            <a:r>
              <a:rPr lang="es-419" sz="1200" i="1" dirty="0" err="1" smtClean="0"/>
              <a:t>Assessment</a:t>
            </a:r>
            <a:r>
              <a:rPr lang="es-419" sz="1200" dirty="0" smtClean="0"/>
              <a:t>) </a:t>
            </a:r>
            <a:r>
              <a:rPr lang="es-419" sz="1200" dirty="0"/>
              <a:t>al final de cada trimestre.</a:t>
            </a:r>
          </a:p>
        </p:txBody>
      </p:sp>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023634884"/>
              </p:ext>
            </p:extLst>
          </p:nvPr>
        </p:nvGraphicFramePr>
        <p:xfrm>
          <a:off x="304800" y="1795291"/>
          <a:ext cx="6705601" cy="1658079"/>
        </p:xfrm>
        <a:graphic>
          <a:graphicData uri="http://schemas.openxmlformats.org/drawingml/2006/table">
            <a:tbl>
              <a:tblPr/>
              <a:tblGrid>
                <a:gridCol w="673929"/>
                <a:gridCol w="707626"/>
                <a:gridCol w="909805"/>
                <a:gridCol w="741322"/>
                <a:gridCol w="701119"/>
                <a:gridCol w="848920"/>
                <a:gridCol w="979880"/>
                <a:gridCol w="1143000"/>
              </a:tblGrid>
              <a:tr h="152862">
                <a:tc gridSpan="4">
                  <a:txBody>
                    <a:bodyPr/>
                    <a:lstStyle/>
                    <a:p>
                      <a:pPr marL="0" marR="0" algn="ctr">
                        <a:lnSpc>
                          <a:spcPct val="115000"/>
                        </a:lnSpc>
                        <a:spcBef>
                          <a:spcPts val="0"/>
                        </a:spcBef>
                        <a:spcAft>
                          <a:spcPts val="0"/>
                        </a:spcAft>
                      </a:pPr>
                      <a:r>
                        <a:rPr lang="en-US" sz="800" b="1" dirty="0" err="1" smtClean="0">
                          <a:solidFill>
                            <a:srgbClr val="000000"/>
                          </a:solidFill>
                          <a:latin typeface="Calibri"/>
                          <a:ea typeface="Times New Roman"/>
                          <a:cs typeface="Times New Roman"/>
                        </a:rPr>
                        <a:t>Trayectoria</a:t>
                      </a:r>
                      <a:r>
                        <a:rPr lang="en-US" sz="800" b="1" dirty="0" smtClean="0">
                          <a:solidFill>
                            <a:srgbClr val="000000"/>
                          </a:solidFill>
                          <a:latin typeface="Calibri"/>
                          <a:ea typeface="Times New Roman"/>
                          <a:cs typeface="Times New Roman"/>
                        </a:rPr>
                        <a:t> al DOK </a:t>
                      </a:r>
                      <a:r>
                        <a:rPr lang="en-US" sz="800" b="1" dirty="0">
                          <a:solidFill>
                            <a:srgbClr val="000000"/>
                          </a:solidFill>
                          <a:latin typeface="Calibri"/>
                          <a:ea typeface="Times New Roman"/>
                          <a:cs typeface="Times New Roman"/>
                        </a:rPr>
                        <a:t>- 1                                       </a:t>
                      </a:r>
                      <a:endParaRPr lang="en-US" sz="800" dirty="0">
                        <a:latin typeface="Calibri"/>
                        <a:ea typeface="Calibri"/>
                        <a:cs typeface="Times New Roman"/>
                      </a:endParaRPr>
                    </a:p>
                  </a:txBody>
                  <a:tcPr marL="24266" marR="24266"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800" b="1" dirty="0" err="1" smtClean="0">
                          <a:solidFill>
                            <a:srgbClr val="000000"/>
                          </a:solidFill>
                          <a:latin typeface="+mn-lt"/>
                          <a:ea typeface="Times New Roman"/>
                          <a:cs typeface="Times New Roman"/>
                        </a:rPr>
                        <a:t>Trayectoria</a:t>
                      </a:r>
                      <a:r>
                        <a:rPr lang="en-US" sz="800" b="1" dirty="0" smtClean="0">
                          <a:solidFill>
                            <a:srgbClr val="000000"/>
                          </a:solidFill>
                          <a:latin typeface="+mn-lt"/>
                          <a:ea typeface="Times New Roman"/>
                          <a:cs typeface="Times New Roman"/>
                        </a:rPr>
                        <a:t> al DOK </a:t>
                      </a:r>
                      <a:r>
                        <a:rPr lang="en-US" sz="800" b="1" dirty="0">
                          <a:solidFill>
                            <a:srgbClr val="000000"/>
                          </a:solidFill>
                          <a:latin typeface="Calibri"/>
                          <a:ea typeface="Times New Roman"/>
                          <a:cs typeface="Times New Roman"/>
                        </a:rPr>
                        <a:t>- 2</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2D69B"/>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38245">
                <a:tc gridSpan="7">
                  <a:txBody>
                    <a:bodyPr/>
                    <a:lstStyle/>
                    <a:p>
                      <a:pPr marL="0" marR="0" algn="l">
                        <a:lnSpc>
                          <a:spcPct val="115000"/>
                        </a:lnSpc>
                        <a:spcBef>
                          <a:spcPts val="0"/>
                        </a:spcBef>
                        <a:spcAft>
                          <a:spcPts val="0"/>
                        </a:spcAft>
                      </a:pPr>
                      <a:endParaRPr lang="en-US" sz="800" dirty="0">
                        <a:latin typeface="Calibri"/>
                        <a:ea typeface="Calibri"/>
                        <a:cs typeface="Times New Roman"/>
                      </a:endParaRPr>
                    </a:p>
                  </a:txBody>
                  <a:tcPr marL="24266" marR="24266" marT="0" marB="0" anchor="ctr">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smtClean="0">
                          <a:latin typeface="Calibri"/>
                          <a:ea typeface="Times New Roman"/>
                          <a:cs typeface="Times New Roman"/>
                        </a:rPr>
                        <a:t>Meta final</a:t>
                      </a:r>
                      <a:endParaRPr lang="en-US" sz="800" dirty="0">
                        <a:latin typeface="Calibri"/>
                        <a:ea typeface="Calibri"/>
                        <a:cs typeface="Times New Roman"/>
                      </a:endParaRPr>
                    </a:p>
                  </a:txBody>
                  <a:tcPr marL="24266" marR="2426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138245">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a:t>
                      </a:r>
                      <a:endParaRPr lang="en-US" sz="800" dirty="0">
                        <a:latin typeface="Calibri"/>
                        <a:ea typeface="Calibri"/>
                        <a:cs typeface="Times New Roman"/>
                      </a:endParaRPr>
                    </a:p>
                  </a:txBody>
                  <a:tcPr marL="24266" marR="24266"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Kc</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Cd</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Ch</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Ck</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no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Cl</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latin typeface="Calibri"/>
                          <a:ea typeface="Times New Roman"/>
                          <a:cs typeface="Times New Roman"/>
                        </a:rPr>
                        <a:t>Estándar</a:t>
                      </a:r>
                      <a:endParaRPr lang="en-US" sz="800" dirty="0">
                        <a:latin typeface="Calibri"/>
                        <a:ea typeface="Calibri"/>
                        <a:cs typeface="Times New Roman"/>
                      </a:endParaRPr>
                    </a:p>
                  </a:txBody>
                  <a:tcPr marL="24266" marR="2426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224801">
                <a:tc>
                  <a:txBody>
                    <a:bodyPr/>
                    <a:lstStyle/>
                    <a:p>
                      <a:pPr marL="0" marR="0" algn="l">
                        <a:lnSpc>
                          <a:spcPct val="115000"/>
                        </a:lnSpc>
                        <a:spcBef>
                          <a:spcPts val="0"/>
                        </a:spcBef>
                        <a:spcAft>
                          <a:spcPts val="0"/>
                        </a:spcAft>
                      </a:pPr>
                      <a:r>
                        <a:rPr lang="es-419" sz="800" dirty="0" smtClean="0">
                          <a:latin typeface="+mn-lt"/>
                          <a:ea typeface="Times New Roman"/>
                          <a:cs typeface="Times New Roman"/>
                        </a:rPr>
                        <a:t>Recuerda   quién, qué,  dónde, cuándo, por qué y cómo.</a:t>
                      </a:r>
                      <a:endParaRPr lang="en-US" sz="800" dirty="0">
                        <a:latin typeface="Calibri"/>
                        <a:ea typeface="Calibri"/>
                        <a:cs typeface="Times New Roman"/>
                      </a:endParaRPr>
                    </a:p>
                  </a:txBody>
                  <a:tcPr marL="24266" marR="24266" marT="0" marB="0">
                    <a:lnL w="1270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s-419" sz="800" dirty="0" smtClean="0">
                          <a:latin typeface="+mn-lt"/>
                          <a:ea typeface="Times New Roman"/>
                          <a:cs typeface="Times New Roman"/>
                        </a:rPr>
                        <a:t>Define  quién, qué,  dónde, cuándo, por qué y cómo.</a:t>
                      </a:r>
                      <a:endParaRPr lang="en-US" sz="800" dirty="0">
                        <a:latin typeface="Calibri"/>
                        <a:ea typeface="Calibri"/>
                        <a:cs typeface="Times New Roman"/>
                      </a:endParaRPr>
                    </a:p>
                  </a:txBody>
                  <a:tcPr marL="24266" marR="24266"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l">
                        <a:lnSpc>
                          <a:spcPct val="115000"/>
                        </a:lnSpc>
                        <a:spcBef>
                          <a:spcPts val="0"/>
                        </a:spcBef>
                        <a:spcAft>
                          <a:spcPts val="0"/>
                        </a:spcAft>
                      </a:pPr>
                      <a:r>
                        <a:rPr lang="es-419" sz="800" dirty="0" smtClean="0">
                          <a:latin typeface="+mn-lt"/>
                          <a:ea typeface="Times New Roman"/>
                          <a:cs typeface="Times New Roman"/>
                        </a:rPr>
                        <a:t>Conecta los términos quién o qué a temas/eventos; cuándo y dónde a localización;  por qué y cómo a ideas y conceptos.</a:t>
                      </a:r>
                      <a:endParaRPr lang="en-US" sz="800" dirty="0">
                        <a:latin typeface="Calibri"/>
                        <a:ea typeface="Calibri"/>
                        <a:cs typeface="Times New Roman"/>
                      </a:endParaRPr>
                    </a:p>
                  </a:txBody>
                  <a:tcPr marL="24266" marR="24266" marT="0" marB="0">
                    <a:lnL w="12700" cap="flat" cmpd="sng" algn="ctr">
                      <a:solidFill>
                        <a:schemeClr val="bg1">
                          <a:lumMod val="7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s-419" sz="800" b="1" dirty="0" smtClean="0">
                          <a:latin typeface="+mn-lt"/>
                          <a:ea typeface="Times New Roman"/>
                          <a:cs typeface="Times New Roman"/>
                        </a:rPr>
                        <a:t>Explica  quién, qué,  dónde, cuándo, por qué y cómo.</a:t>
                      </a:r>
                    </a:p>
                    <a:p>
                      <a:pPr marL="0" marR="0" algn="l">
                        <a:lnSpc>
                          <a:spcPct val="115000"/>
                        </a:lnSpc>
                        <a:spcBef>
                          <a:spcPts val="0"/>
                        </a:spcBef>
                        <a:spcAft>
                          <a:spcPts val="1200"/>
                        </a:spcAft>
                      </a:pPr>
                      <a:r>
                        <a:rPr lang="en-US" sz="800" b="1" dirty="0" smtClean="0">
                          <a:latin typeface="Calibri"/>
                          <a:ea typeface="Times New Roman"/>
                          <a:cs typeface="Times New Roman"/>
                        </a:rPr>
                        <a:t>NO EVALUADO</a:t>
                      </a:r>
                    </a:p>
                    <a:p>
                      <a:pPr marL="0" marR="0" algn="l">
                        <a:lnSpc>
                          <a:spcPct val="115000"/>
                        </a:lnSpc>
                        <a:spcBef>
                          <a:spcPts val="0"/>
                        </a:spcBef>
                        <a:spcAft>
                          <a:spcPts val="1200"/>
                        </a:spcAft>
                      </a:pPr>
                      <a:endParaRPr lang="en-US" sz="800" b="1" dirty="0" smtClean="0">
                        <a:latin typeface="Calibri"/>
                        <a:ea typeface="Calibri"/>
                        <a:cs typeface="Times New Roman"/>
                      </a:endParaRPr>
                    </a:p>
                  </a:txBody>
                  <a:tcPr marL="24266" marR="2426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s-419" sz="800" dirty="0" smtClean="0">
                          <a:latin typeface="+mn-lt"/>
                          <a:ea typeface="Times New Roman"/>
                          <a:cs typeface="Times New Roman"/>
                        </a:rPr>
                        <a:t>Muestra la relación entre detalles clave y contestar preguntas.</a:t>
                      </a:r>
                      <a:endParaRPr lang="en-US" sz="800" dirty="0">
                        <a:latin typeface="Calibri"/>
                        <a:ea typeface="Calibri"/>
                        <a:cs typeface="Times New Roman"/>
                      </a:endParaRPr>
                    </a:p>
                  </a:txBody>
                  <a:tcPr marL="24266" marR="24266" marT="0" marB="0">
                    <a:lnL w="12700" cap="flat" cmpd="sng" algn="ctr">
                      <a:solidFill>
                        <a:srgbClr val="A6A6A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s-419" sz="800" b="1" dirty="0" smtClean="0">
                          <a:latin typeface="+mn-lt"/>
                          <a:ea typeface="Times New Roman"/>
                          <a:cs typeface="Times New Roman"/>
                        </a:rPr>
                        <a:t>Identifica  quién, qué,  dónde, cuándo, por qué y cómo.</a:t>
                      </a:r>
                    </a:p>
                    <a:p>
                      <a:pPr marL="0" marR="0" algn="l">
                        <a:lnSpc>
                          <a:spcPct val="115000"/>
                        </a:lnSpc>
                        <a:spcBef>
                          <a:spcPts val="0"/>
                        </a:spcBef>
                        <a:spcAft>
                          <a:spcPts val="0"/>
                        </a:spcAft>
                      </a:pPr>
                      <a:endParaRPr lang="es-419" sz="800" b="1" dirty="0" smtClean="0">
                        <a:latin typeface="+mn-lt"/>
                        <a:ea typeface="Times New Roman"/>
                        <a:cs typeface="Times New Roman"/>
                      </a:endParaRPr>
                    </a:p>
                    <a:p>
                      <a:pPr marL="0" marR="0" algn="l">
                        <a:lnSpc>
                          <a:spcPct val="115000"/>
                        </a:lnSpc>
                        <a:spcBef>
                          <a:spcPts val="0"/>
                        </a:spcBef>
                        <a:spcAft>
                          <a:spcPts val="0"/>
                        </a:spcAft>
                      </a:pPr>
                      <a:r>
                        <a:rPr lang="en-US" sz="800" b="1" dirty="0" smtClean="0">
                          <a:latin typeface="Calibri"/>
                          <a:ea typeface="Calibri"/>
                          <a:cs typeface="Times New Roman"/>
                        </a:rPr>
                        <a:t>SELECCIÓN MÚLTIPLE</a:t>
                      </a:r>
                      <a:endParaRPr lang="en-US" sz="800" b="1" dirty="0">
                        <a:latin typeface="Calibri"/>
                        <a:ea typeface="Calibri"/>
                        <a:cs typeface="Times New Roman"/>
                      </a:endParaRPr>
                    </a:p>
                  </a:txBody>
                  <a:tcPr marL="24266" marR="24266" marT="0" marB="0">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marL="0" marR="0" algn="l">
                        <a:lnSpc>
                          <a:spcPct val="115000"/>
                        </a:lnSpc>
                        <a:spcBef>
                          <a:spcPts val="0"/>
                        </a:spcBef>
                        <a:spcAft>
                          <a:spcPts val="0"/>
                        </a:spcAft>
                      </a:pPr>
                      <a:r>
                        <a:rPr lang="es-419" sz="800" b="1" dirty="0" smtClean="0">
                          <a:latin typeface="+mn-lt"/>
                          <a:ea typeface="Times New Roman"/>
                          <a:cs typeface="Times New Roman"/>
                        </a:rPr>
                        <a:t>Localiza información usando detalles clave en un texto.</a:t>
                      </a:r>
                    </a:p>
                    <a:p>
                      <a:pPr marL="0" marR="0" algn="l">
                        <a:lnSpc>
                          <a:spcPct val="115000"/>
                        </a:lnSpc>
                        <a:spcBef>
                          <a:spcPts val="0"/>
                        </a:spcBef>
                        <a:spcAft>
                          <a:spcPts val="0"/>
                        </a:spcAft>
                      </a:pPr>
                      <a:endParaRPr lang="en-US" sz="800" b="1" dirty="0" smtClean="0">
                        <a:latin typeface="Calibri"/>
                        <a:ea typeface="Calibri"/>
                        <a:cs typeface="Times New Roman"/>
                      </a:endParaRPr>
                    </a:p>
                    <a:p>
                      <a:pPr marL="0" marR="0" algn="l">
                        <a:lnSpc>
                          <a:spcPct val="115000"/>
                        </a:lnSpc>
                        <a:spcBef>
                          <a:spcPts val="0"/>
                        </a:spcBef>
                        <a:spcAft>
                          <a:spcPts val="0"/>
                        </a:spcAft>
                      </a:pPr>
                      <a:r>
                        <a:rPr lang="en-US" sz="800" b="1" dirty="0" smtClean="0">
                          <a:latin typeface="Calibri"/>
                          <a:ea typeface="Calibri"/>
                          <a:cs typeface="Times New Roman"/>
                        </a:rPr>
                        <a:t>SELECCIÓN MÚLTIPLE</a:t>
                      </a:r>
                      <a:endParaRPr lang="en-US" sz="800" b="1" dirty="0">
                        <a:latin typeface="Calibri"/>
                        <a:ea typeface="Calibri"/>
                        <a:cs typeface="Times New Roman"/>
                      </a:endParaRPr>
                    </a:p>
                  </a:txBody>
                  <a:tcPr marL="24266" marR="24266"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n-US" sz="800" b="1" u="sng" dirty="0">
                          <a:latin typeface="Calibri"/>
                          <a:ea typeface="Calibri"/>
                          <a:cs typeface="Helvetica"/>
                        </a:rPr>
                        <a:t>RI.2.1</a:t>
                      </a:r>
                      <a:r>
                        <a:rPr lang="en-US" sz="800" dirty="0">
                          <a:latin typeface="Calibri"/>
                          <a:ea typeface="Calibri"/>
                          <a:cs typeface="Helvetica"/>
                        </a:rPr>
                        <a:t> </a:t>
                      </a:r>
                      <a:r>
                        <a:rPr lang="es-419" sz="800" dirty="0" smtClean="0">
                          <a:latin typeface="+mn-lt"/>
                          <a:ea typeface="Calibri"/>
                          <a:cs typeface="Helvetica"/>
                        </a:rPr>
                        <a:t>Hacen y contestan preguntas tales como: quién, qué, dónde, cuándo, por qué y cómo, para demostrar la comprensión de los detalles clave en un texto.</a:t>
                      </a:r>
                      <a:endParaRPr lang="en-US" sz="800" dirty="0">
                        <a:latin typeface="Calibri"/>
                        <a:ea typeface="Calibri"/>
                        <a:cs typeface="Times New Roman"/>
                      </a:endParaRPr>
                    </a:p>
                  </a:txBody>
                  <a:tcPr marL="24266" marR="24266" marT="0" marB="0">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3108200"/>
              </p:ext>
            </p:extLst>
          </p:nvPr>
        </p:nvGraphicFramePr>
        <p:xfrm>
          <a:off x="304802" y="3529764"/>
          <a:ext cx="6705598" cy="1372062"/>
        </p:xfrm>
        <a:graphic>
          <a:graphicData uri="http://schemas.openxmlformats.org/drawingml/2006/table">
            <a:tbl>
              <a:tblPr/>
              <a:tblGrid>
                <a:gridCol w="828756"/>
                <a:gridCol w="695242"/>
                <a:gridCol w="978975"/>
                <a:gridCol w="888360"/>
                <a:gridCol w="1028265"/>
                <a:gridCol w="1143000"/>
                <a:gridCol w="1143000"/>
              </a:tblGrid>
              <a:tr h="152862">
                <a:tc gridSpan="3">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  </a:t>
                      </a:r>
                      <a:r>
                        <a:rPr lang="en-US" sz="800" b="1" dirty="0" err="1" smtClean="0">
                          <a:solidFill>
                            <a:srgbClr val="000000"/>
                          </a:solidFill>
                          <a:latin typeface="+mn-lt"/>
                          <a:ea typeface="Times New Roman"/>
                          <a:cs typeface="Times New Roman"/>
                        </a:rPr>
                        <a:t>Trayectoria</a:t>
                      </a:r>
                      <a:r>
                        <a:rPr lang="en-US" sz="800" b="1" dirty="0" smtClean="0">
                          <a:solidFill>
                            <a:srgbClr val="000000"/>
                          </a:solidFill>
                          <a:latin typeface="+mn-lt"/>
                          <a:ea typeface="Times New Roman"/>
                          <a:cs typeface="Times New Roman"/>
                        </a:rPr>
                        <a:t> al DOK- </a:t>
                      </a:r>
                      <a:r>
                        <a:rPr lang="en-US" sz="800" b="1" dirty="0">
                          <a:solidFill>
                            <a:srgbClr val="000000"/>
                          </a:solidFill>
                          <a:latin typeface="Calibri"/>
                          <a:ea typeface="Times New Roman"/>
                          <a:cs typeface="Times New Roman"/>
                        </a:rPr>
                        <a:t>1                                       </a:t>
                      </a:r>
                      <a:endParaRPr lang="en-US" sz="800" dirty="0">
                        <a:latin typeface="Calibri"/>
                        <a:ea typeface="Calibri"/>
                        <a:cs typeface="Times New Roman"/>
                      </a:endParaRPr>
                    </a:p>
                  </a:txBody>
                  <a:tcPr marL="24266" marR="24266"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gridSpan="4">
                  <a:txBody>
                    <a:bodyPr/>
                    <a:lstStyle/>
                    <a:p>
                      <a:pPr marL="0" marR="0" algn="ctr">
                        <a:lnSpc>
                          <a:spcPct val="100000"/>
                        </a:lnSpc>
                        <a:spcBef>
                          <a:spcPts val="0"/>
                        </a:spcBef>
                        <a:spcAft>
                          <a:spcPts val="0"/>
                        </a:spcAft>
                      </a:pPr>
                      <a:r>
                        <a:rPr lang="en-US" sz="800" b="1" dirty="0" err="1" smtClean="0">
                          <a:solidFill>
                            <a:srgbClr val="000000"/>
                          </a:solidFill>
                          <a:latin typeface="+mn-lt"/>
                          <a:ea typeface="Times New Roman"/>
                          <a:cs typeface="Times New Roman"/>
                        </a:rPr>
                        <a:t>Trayectoria</a:t>
                      </a:r>
                      <a:r>
                        <a:rPr lang="en-US" sz="800" b="1" dirty="0" smtClean="0">
                          <a:solidFill>
                            <a:srgbClr val="000000"/>
                          </a:solidFill>
                          <a:latin typeface="+mn-lt"/>
                          <a:ea typeface="Times New Roman"/>
                          <a:cs typeface="Times New Roman"/>
                        </a:rPr>
                        <a:t> al DOK </a:t>
                      </a:r>
                      <a:r>
                        <a:rPr lang="en-US" sz="800" b="1" dirty="0">
                          <a:solidFill>
                            <a:srgbClr val="000000"/>
                          </a:solidFill>
                          <a:latin typeface="Calibri"/>
                          <a:ea typeface="Times New Roman"/>
                          <a:cs typeface="Times New Roman"/>
                        </a:rPr>
                        <a:t>- 2</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2D69B"/>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20213">
                <a:tc gridSpan="6">
                  <a:txBody>
                    <a:bodyPr/>
                    <a:lstStyle/>
                    <a:p>
                      <a:pPr marL="0" marR="0" algn="l">
                        <a:lnSpc>
                          <a:spcPct val="100000"/>
                        </a:lnSpc>
                        <a:spcBef>
                          <a:spcPts val="0"/>
                        </a:spcBef>
                        <a:spcAft>
                          <a:spcPts val="0"/>
                        </a:spcAft>
                      </a:pPr>
                      <a:endParaRPr lang="en-US" sz="800" dirty="0">
                        <a:latin typeface="Calibri"/>
                        <a:ea typeface="Calibri"/>
                        <a:cs typeface="Times New Roman"/>
                      </a:endParaRPr>
                    </a:p>
                  </a:txBody>
                  <a:tcPr marL="24266" marR="24266" marT="0" marB="0" anchor="ctr">
                    <a:lnL w="12700" cap="flat" cmpd="sng" algn="ctr">
                      <a:solidFill>
                        <a:schemeClr val="tx1"/>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00000"/>
                        </a:lnSpc>
                        <a:spcBef>
                          <a:spcPts val="0"/>
                        </a:spcBef>
                        <a:spcAft>
                          <a:spcPts val="0"/>
                        </a:spcAft>
                      </a:pPr>
                      <a:r>
                        <a:rPr lang="en-US" sz="800" b="1" dirty="0" smtClean="0">
                          <a:latin typeface="Calibri"/>
                          <a:ea typeface="Times New Roman"/>
                          <a:cs typeface="Times New Roman"/>
                        </a:rPr>
                        <a:t>Meta final</a:t>
                      </a:r>
                      <a:endParaRPr lang="en-US" sz="800" dirty="0">
                        <a:latin typeface="Calibri"/>
                        <a:ea typeface="Calibri"/>
                        <a:cs typeface="Times New Roman"/>
                      </a:endParaRPr>
                    </a:p>
                  </a:txBody>
                  <a:tcPr marL="24266" marR="24266" marT="0" marB="0" anchor="ctr">
                    <a:lnL>
                      <a:noFill/>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120213">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1 - Ka</a:t>
                      </a:r>
                      <a:endParaRPr lang="en-US" sz="800" dirty="0">
                        <a:latin typeface="Calibri"/>
                        <a:ea typeface="Calibri"/>
                        <a:cs typeface="Times New Roman"/>
                      </a:endParaRPr>
                    </a:p>
                  </a:txBody>
                  <a:tcPr marL="24266" marR="24266"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1 - Kc</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2 - Ch</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2 </a:t>
                      </a:r>
                      <a:r>
                        <a:rPr lang="en-US" sz="800" b="1" dirty="0" smtClean="0">
                          <a:solidFill>
                            <a:srgbClr val="000000"/>
                          </a:solidFill>
                          <a:latin typeface="Calibri"/>
                          <a:ea typeface="Times New Roman"/>
                          <a:cs typeface="Times New Roman"/>
                        </a:rPr>
                        <a:t>- </a:t>
                      </a:r>
                      <a:r>
                        <a:rPr lang="en-US" sz="800" b="1" dirty="0" err="1" smtClean="0">
                          <a:solidFill>
                            <a:srgbClr val="000000"/>
                          </a:solidFill>
                          <a:latin typeface="Calibri"/>
                          <a:ea typeface="Times New Roman"/>
                          <a:cs typeface="Times New Roman"/>
                        </a:rPr>
                        <a:t>Ck</a:t>
                      </a:r>
                      <a:endParaRPr lang="en-US" sz="800" dirty="0" smtClean="0">
                        <a:latin typeface="Calibri"/>
                        <a:ea typeface="Calibri"/>
                        <a:cs typeface="Times New Roman"/>
                      </a:endParaRPr>
                    </a:p>
                  </a:txBody>
                  <a:tcPr marL="24266" marR="2426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0000"/>
                        </a:lnSpc>
                        <a:spcBef>
                          <a:spcPts val="0"/>
                        </a:spcBef>
                        <a:spcAft>
                          <a:spcPts val="0"/>
                        </a:spcAft>
                      </a:pPr>
                      <a:r>
                        <a:rPr lang="en-US" sz="800" b="1" dirty="0">
                          <a:solidFill>
                            <a:srgbClr val="000000"/>
                          </a:solidFill>
                          <a:latin typeface="Calibri"/>
                          <a:ea typeface="Times New Roman"/>
                          <a:cs typeface="Times New Roman"/>
                        </a:rPr>
                        <a:t>DOK 2 - Cl</a:t>
                      </a:r>
                      <a:endParaRPr lang="en-US" sz="800" dirty="0">
                        <a:latin typeface="Calibri"/>
                        <a:ea typeface="Calibri"/>
                        <a:cs typeface="Times New Roman"/>
                      </a:endParaRPr>
                    </a:p>
                  </a:txBody>
                  <a:tcPr marL="24266" marR="24266" marT="0" marB="0" anchor="ctr">
                    <a:lnL w="12700" cap="flat" cmpd="sng" algn="ctr">
                      <a:solidFill>
                        <a:schemeClr val="bg1">
                          <a:lumMod val="7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err="1" smtClean="0">
                          <a:solidFill>
                            <a:srgbClr val="000000"/>
                          </a:solidFill>
                          <a:latin typeface="Calibri"/>
                          <a:ea typeface="Times New Roman"/>
                          <a:cs typeface="Times New Roman"/>
                        </a:rPr>
                        <a:t>Estándar</a:t>
                      </a:r>
                      <a:endParaRPr lang="en-US" sz="800" dirty="0">
                        <a:latin typeface="Calibri"/>
                        <a:ea typeface="Calibri"/>
                        <a:cs typeface="Times New Roman"/>
                      </a:endParaRPr>
                    </a:p>
                  </a:txBody>
                  <a:tcPr marL="24266" marR="24266"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609600">
                <a:tc>
                  <a:txBody>
                    <a:bodyPr/>
                    <a:lstStyle/>
                    <a:p>
                      <a:pPr marL="0" marR="0" algn="l">
                        <a:lnSpc>
                          <a:spcPct val="100000"/>
                        </a:lnSpc>
                        <a:spcBef>
                          <a:spcPts val="0"/>
                        </a:spcBef>
                        <a:spcAft>
                          <a:spcPts val="0"/>
                        </a:spcAft>
                      </a:pPr>
                      <a:r>
                        <a:rPr lang="es-419" sz="800" dirty="0" smtClean="0">
                          <a:latin typeface="+mn-lt"/>
                          <a:ea typeface="Times New Roman"/>
                          <a:cs typeface="Times New Roman"/>
                        </a:rPr>
                        <a:t>Recuerda o localiza datos básicos dentro de un texto de múltiples párrafos y párrafos específicos.</a:t>
                      </a:r>
                      <a:endParaRPr lang="en-US" sz="800" dirty="0">
                        <a:latin typeface="Calibri"/>
                        <a:ea typeface="Calibri"/>
                        <a:cs typeface="Times New Roman"/>
                      </a:endParaRPr>
                    </a:p>
                  </a:txBody>
                  <a:tcPr marL="24266" marR="24266"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smtClean="0">
                          <a:latin typeface="+mn-lt"/>
                          <a:ea typeface="Times New Roman"/>
                          <a:cs typeface="Times New Roman"/>
                        </a:rPr>
                        <a:t>Define:  </a:t>
                      </a:r>
                      <a:r>
                        <a:rPr lang="en-US" sz="800" dirty="0" err="1" smtClean="0">
                          <a:latin typeface="+mn-lt"/>
                          <a:ea typeface="Times New Roman"/>
                          <a:cs typeface="Times New Roman"/>
                        </a:rPr>
                        <a:t>identifica</a:t>
                      </a:r>
                      <a:r>
                        <a:rPr lang="en-US" sz="800" dirty="0" smtClean="0">
                          <a:latin typeface="+mn-lt"/>
                          <a:ea typeface="Times New Roman"/>
                          <a:cs typeface="Times New Roman"/>
                        </a:rPr>
                        <a:t>, </a:t>
                      </a:r>
                      <a:r>
                        <a:rPr lang="en-US" sz="800" dirty="0" err="1" smtClean="0">
                          <a:latin typeface="+mn-lt"/>
                          <a:ea typeface="Times New Roman"/>
                          <a:cs typeface="Times New Roman"/>
                        </a:rPr>
                        <a:t>tema</a:t>
                      </a:r>
                      <a:r>
                        <a:rPr lang="en-US" sz="800" dirty="0" smtClean="0">
                          <a:latin typeface="+mn-lt"/>
                          <a:ea typeface="Times New Roman"/>
                          <a:cs typeface="Times New Roman"/>
                        </a:rPr>
                        <a:t> principal, </a:t>
                      </a:r>
                      <a:r>
                        <a:rPr lang="en-US" sz="800" dirty="0" err="1" smtClean="0">
                          <a:latin typeface="+mn-lt"/>
                          <a:ea typeface="Times New Roman"/>
                          <a:cs typeface="Times New Roman"/>
                        </a:rPr>
                        <a:t>párrafo</a:t>
                      </a:r>
                      <a:r>
                        <a:rPr lang="en-US" sz="800" dirty="0" smtClean="0">
                          <a:latin typeface="+mn-lt"/>
                          <a:ea typeface="Times New Roman"/>
                          <a:cs typeface="Times New Roman"/>
                        </a:rPr>
                        <a:t>, </a:t>
                      </a:r>
                      <a:r>
                        <a:rPr lang="en-US" sz="800" dirty="0" err="1" smtClean="0">
                          <a:latin typeface="+mn-lt"/>
                          <a:ea typeface="Times New Roman"/>
                          <a:cs typeface="Times New Roman"/>
                        </a:rPr>
                        <a:t>texto</a:t>
                      </a:r>
                      <a:endParaRPr lang="en-US" sz="800" dirty="0">
                        <a:latin typeface="Calibri"/>
                        <a:ea typeface="Calibri"/>
                        <a:cs typeface="Times New Roman"/>
                      </a:endParaRPr>
                    </a:p>
                  </a:txBody>
                  <a:tcPr marL="24266" marR="24266" marT="0" marB="0">
                    <a:lnL w="12700" cap="flat" cmpd="sng" algn="ctr">
                      <a:solidFill>
                        <a:srgbClr val="A6A6A6"/>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s-419" sz="800" b="1" dirty="0" smtClean="0">
                          <a:latin typeface="+mn-lt"/>
                          <a:ea typeface="Times New Roman"/>
                          <a:cs typeface="Times New Roman"/>
                        </a:rPr>
                        <a:t>Describe datos en un texto de múltiples párrafos y dentro de párrafos específicos.</a:t>
                      </a:r>
                    </a:p>
                    <a:p>
                      <a:pPr marL="0" marR="0" algn="l">
                        <a:lnSpc>
                          <a:spcPct val="100000"/>
                        </a:lnSpc>
                        <a:spcBef>
                          <a:spcPts val="0"/>
                        </a:spcBef>
                        <a:spcAft>
                          <a:spcPts val="0"/>
                        </a:spcAft>
                      </a:pPr>
                      <a:endParaRPr lang="es-419" sz="800" b="1" dirty="0" smtClean="0">
                        <a:latin typeface="+mn-lt"/>
                        <a:ea typeface="Calibri"/>
                        <a:cs typeface="Times New Roman"/>
                      </a:endParaRPr>
                    </a:p>
                    <a:p>
                      <a:pPr marL="0" marR="0" algn="l">
                        <a:lnSpc>
                          <a:spcPct val="100000"/>
                        </a:lnSpc>
                        <a:spcBef>
                          <a:spcPts val="0"/>
                        </a:spcBef>
                        <a:spcAft>
                          <a:spcPts val="0"/>
                        </a:spcAft>
                      </a:pPr>
                      <a:r>
                        <a:rPr lang="en-US" sz="800" b="1" dirty="0" smtClean="0">
                          <a:latin typeface="Calibri"/>
                          <a:ea typeface="Calibri"/>
                          <a:cs typeface="Times New Roman"/>
                        </a:rPr>
                        <a:t>SELECCIÓN MÚLTIPLE</a:t>
                      </a:r>
                      <a:endParaRPr lang="en-US" sz="800" b="1" dirty="0">
                        <a:latin typeface="Calibri"/>
                        <a:ea typeface="Calibri"/>
                        <a:cs typeface="Times New Roman"/>
                      </a:endParaRPr>
                    </a:p>
                  </a:txBody>
                  <a:tcPr marL="24266" marR="24266"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gn="l">
                        <a:lnSpc>
                          <a:spcPct val="100000"/>
                        </a:lnSpc>
                        <a:spcBef>
                          <a:spcPts val="0"/>
                        </a:spcBef>
                        <a:spcAft>
                          <a:spcPts val="0"/>
                        </a:spcAft>
                      </a:pPr>
                      <a:r>
                        <a:rPr lang="es-419" sz="800" dirty="0" smtClean="0">
                          <a:latin typeface="+mn-lt"/>
                          <a:ea typeface="Times New Roman"/>
                          <a:cs typeface="Times New Roman"/>
                        </a:rPr>
                        <a:t>Muestra relaciones entre el tema principal y los datos dentro de los párrafos (comprensión de conceptual).</a:t>
                      </a:r>
                    </a:p>
                    <a:p>
                      <a:pPr marL="0" marR="0" algn="l">
                        <a:lnSpc>
                          <a:spcPct val="100000"/>
                        </a:lnSpc>
                        <a:spcBef>
                          <a:spcPts val="0"/>
                        </a:spcBef>
                        <a:spcAft>
                          <a:spcPts val="0"/>
                        </a:spcAft>
                      </a:pPr>
                      <a:endParaRPr lang="en-US" sz="800" dirty="0">
                        <a:latin typeface="Calibri"/>
                        <a:ea typeface="Calibri"/>
                        <a:cs typeface="Times New Roman"/>
                      </a:endParaRPr>
                    </a:p>
                  </a:txBody>
                  <a:tcPr marL="24266" marR="24266" marT="0" marB="0">
                    <a:lnL w="952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s-419" sz="800" b="1" dirty="0" smtClean="0">
                          <a:latin typeface="+mn-lt"/>
                          <a:ea typeface="Times New Roman"/>
                          <a:cs typeface="Times New Roman"/>
                        </a:rPr>
                        <a:t>Identifica el tema principal de un texto con múltiples párrafos.</a:t>
                      </a:r>
                    </a:p>
                    <a:p>
                      <a:pPr marL="0" marR="0" algn="l">
                        <a:lnSpc>
                          <a:spcPct val="100000"/>
                        </a:lnSpc>
                        <a:spcBef>
                          <a:spcPts val="0"/>
                        </a:spcBef>
                        <a:spcAft>
                          <a:spcPts val="0"/>
                        </a:spcAft>
                      </a:pPr>
                      <a:endParaRPr lang="en-US" sz="800" b="1" dirty="0" smtClean="0">
                        <a:latin typeface="+mn-lt"/>
                        <a:ea typeface="Times New Roman"/>
                        <a:cs typeface="Times New Roman"/>
                      </a:endParaRPr>
                    </a:p>
                    <a:p>
                      <a:pPr marL="0" marR="0" algn="l">
                        <a:lnSpc>
                          <a:spcPct val="100000"/>
                        </a:lnSpc>
                        <a:spcBef>
                          <a:spcPts val="0"/>
                        </a:spcBef>
                        <a:spcAft>
                          <a:spcPts val="0"/>
                        </a:spcAft>
                      </a:pPr>
                      <a:r>
                        <a:rPr lang="en-US" sz="800" b="1" dirty="0" smtClean="0">
                          <a:latin typeface="+mn-lt"/>
                          <a:ea typeface="Times New Roman"/>
                          <a:cs typeface="Times New Roman"/>
                        </a:rPr>
                        <a:t>SELECCIÓN MÚLTIPLE</a:t>
                      </a:r>
                    </a:p>
                    <a:p>
                      <a:pPr marL="0" marR="0" algn="l">
                        <a:lnSpc>
                          <a:spcPct val="100000"/>
                        </a:lnSpc>
                        <a:spcBef>
                          <a:spcPts val="0"/>
                        </a:spcBef>
                        <a:spcAft>
                          <a:spcPts val="0"/>
                        </a:spcAft>
                      </a:pPr>
                      <a:endParaRPr lang="en-US" sz="800" b="1" dirty="0" smtClean="0">
                        <a:latin typeface="Calibri"/>
                        <a:ea typeface="Times New Roman"/>
                        <a:cs typeface="Times New Roman"/>
                      </a:endParaRPr>
                    </a:p>
                  </a:txBody>
                  <a:tcPr marL="24266" marR="24266"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gn="l">
                        <a:lnSpc>
                          <a:spcPct val="100000"/>
                        </a:lnSpc>
                        <a:spcBef>
                          <a:spcPts val="0"/>
                        </a:spcBef>
                        <a:spcAft>
                          <a:spcPts val="0"/>
                        </a:spcAft>
                      </a:pPr>
                      <a:r>
                        <a:rPr lang="es-419" sz="800" b="1" dirty="0" smtClean="0">
                          <a:latin typeface="+mn-lt"/>
                          <a:ea typeface="Times New Roman"/>
                          <a:cs typeface="Times New Roman"/>
                        </a:rPr>
                        <a:t>Localiza información para apoyar el tema principal en párrafos específicos. </a:t>
                      </a:r>
                    </a:p>
                    <a:p>
                      <a:pPr marL="0" marR="0" algn="l">
                        <a:lnSpc>
                          <a:spcPct val="100000"/>
                        </a:lnSpc>
                        <a:spcBef>
                          <a:spcPts val="0"/>
                        </a:spcBef>
                        <a:spcAft>
                          <a:spcPts val="0"/>
                        </a:spcAft>
                      </a:pPr>
                      <a:endParaRPr lang="en-US" sz="800" b="1" dirty="0" smtClean="0">
                        <a:latin typeface="Calibri"/>
                        <a:ea typeface="Calibri"/>
                        <a:cs typeface="Times New Roman"/>
                      </a:endParaRPr>
                    </a:p>
                    <a:p>
                      <a:pPr marL="0" marR="0" algn="l">
                        <a:lnSpc>
                          <a:spcPct val="100000"/>
                        </a:lnSpc>
                        <a:spcBef>
                          <a:spcPts val="0"/>
                        </a:spcBef>
                        <a:spcAft>
                          <a:spcPts val="0"/>
                        </a:spcAft>
                      </a:pPr>
                      <a:r>
                        <a:rPr lang="en-US" sz="800" b="1" dirty="0" smtClean="0">
                          <a:latin typeface="Calibri"/>
                          <a:ea typeface="Calibri"/>
                          <a:cs typeface="Times New Roman"/>
                        </a:rPr>
                        <a:t>RESPUESTA</a:t>
                      </a:r>
                      <a:r>
                        <a:rPr lang="en-US" sz="800" b="1" baseline="0" dirty="0" smtClean="0">
                          <a:latin typeface="Calibri"/>
                          <a:ea typeface="Calibri"/>
                          <a:cs typeface="Times New Roman"/>
                        </a:rPr>
                        <a:t> CONSTRUIDA</a:t>
                      </a:r>
                      <a:endParaRPr lang="en-US" sz="800" b="1" dirty="0">
                        <a:latin typeface="Calibri"/>
                        <a:ea typeface="Calibri"/>
                        <a:cs typeface="Times New Roman"/>
                      </a:endParaRPr>
                    </a:p>
                  </a:txBody>
                  <a:tcPr marL="24266" marR="24266" marT="0" marB="0">
                    <a:lnL w="12700" cap="flat" cmpd="sng" algn="ctr">
                      <a:solidFill>
                        <a:schemeClr val="bg1">
                          <a:lumMod val="7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gn="l">
                        <a:lnSpc>
                          <a:spcPct val="100000"/>
                        </a:lnSpc>
                        <a:spcBef>
                          <a:spcPts val="0"/>
                        </a:spcBef>
                        <a:spcAft>
                          <a:spcPts val="0"/>
                        </a:spcAft>
                      </a:pPr>
                      <a:r>
                        <a:rPr lang="en-US" sz="800" b="1" u="sng" dirty="0">
                          <a:latin typeface="Calibri"/>
                          <a:ea typeface="Calibri"/>
                          <a:cs typeface="Helvetica"/>
                        </a:rPr>
                        <a:t>RI.2.2 </a:t>
                      </a:r>
                      <a:r>
                        <a:rPr lang="es-419" sz="800" dirty="0" smtClean="0">
                          <a:latin typeface="+mn-lt"/>
                          <a:ea typeface="Calibri"/>
                          <a:cs typeface="Helvetica"/>
                        </a:rPr>
                        <a:t>Identifican el tema principal de un texto de varios párrafos, así como el enfoque de párrafos específicos en el texto.</a:t>
                      </a:r>
                      <a:endParaRPr lang="en-US" sz="800" dirty="0">
                        <a:latin typeface="Calibri"/>
                        <a:ea typeface="Calibri"/>
                        <a:cs typeface="Times New Roman"/>
                      </a:endParaRPr>
                    </a:p>
                  </a:txBody>
                  <a:tcPr marL="24266" marR="24266"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63366163"/>
              </p:ext>
            </p:extLst>
          </p:nvPr>
        </p:nvGraphicFramePr>
        <p:xfrm>
          <a:off x="233293" y="5029200"/>
          <a:ext cx="6929508" cy="2895600"/>
        </p:xfrm>
        <a:graphic>
          <a:graphicData uri="http://schemas.openxmlformats.org/drawingml/2006/table">
            <a:tbl>
              <a:tblPr/>
              <a:tblGrid>
                <a:gridCol w="532556"/>
                <a:gridCol w="529551"/>
                <a:gridCol w="533400"/>
                <a:gridCol w="347350"/>
                <a:gridCol w="109850"/>
                <a:gridCol w="533400"/>
                <a:gridCol w="609600"/>
                <a:gridCol w="609600"/>
                <a:gridCol w="326041"/>
                <a:gridCol w="283559"/>
                <a:gridCol w="609600"/>
                <a:gridCol w="533400"/>
                <a:gridCol w="654495"/>
                <a:gridCol w="717106"/>
              </a:tblGrid>
              <a:tr h="159337">
                <a:tc gridSpan="4">
                  <a:txBody>
                    <a:bodyPr/>
                    <a:lstStyle/>
                    <a:p>
                      <a:pPr marL="0" marR="0" algn="ctr">
                        <a:lnSpc>
                          <a:spcPct val="115000"/>
                        </a:lnSpc>
                        <a:spcBef>
                          <a:spcPts val="0"/>
                        </a:spcBef>
                        <a:spcAft>
                          <a:spcPts val="0"/>
                        </a:spcAft>
                      </a:pPr>
                      <a:r>
                        <a:rPr lang="en-US" sz="750" b="1" dirty="0" err="1" smtClean="0">
                          <a:solidFill>
                            <a:srgbClr val="000000"/>
                          </a:solidFill>
                          <a:latin typeface="+mn-lt"/>
                          <a:ea typeface="Times New Roman"/>
                          <a:cs typeface="Times New Roman"/>
                        </a:rPr>
                        <a:t>Trayectoria</a:t>
                      </a:r>
                      <a:r>
                        <a:rPr lang="en-US" sz="750" b="1" dirty="0" smtClean="0">
                          <a:solidFill>
                            <a:srgbClr val="000000"/>
                          </a:solidFill>
                          <a:latin typeface="+mn-lt"/>
                          <a:ea typeface="Times New Roman"/>
                          <a:cs typeface="Times New Roman"/>
                        </a:rPr>
                        <a:t> al DOK </a:t>
                      </a:r>
                      <a:r>
                        <a:rPr lang="en-US" sz="750" b="1" dirty="0">
                          <a:solidFill>
                            <a:srgbClr val="000000"/>
                          </a:solidFill>
                          <a:latin typeface="+mn-lt"/>
                          <a:ea typeface="Times New Roman"/>
                          <a:cs typeface="Times New Roman"/>
                        </a:rPr>
                        <a:t>- 1                                       </a:t>
                      </a:r>
                      <a:endParaRPr lang="en-US" sz="750" dirty="0">
                        <a:latin typeface="+mn-lt"/>
                        <a:ea typeface="Calibri"/>
                        <a:cs typeface="Times New Roman"/>
                      </a:endParaRPr>
                    </a:p>
                  </a:txBody>
                  <a:tcPr marL="23254" marR="2325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8DB3E2"/>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ctr">
                        <a:lnSpc>
                          <a:spcPct val="115000"/>
                        </a:lnSpc>
                        <a:spcBef>
                          <a:spcPts val="0"/>
                        </a:spcBef>
                        <a:spcAft>
                          <a:spcPts val="0"/>
                        </a:spcAft>
                      </a:pPr>
                      <a:r>
                        <a:rPr lang="en-US" sz="750" b="1" dirty="0" err="1" smtClean="0">
                          <a:solidFill>
                            <a:srgbClr val="000000"/>
                          </a:solidFill>
                          <a:latin typeface="+mn-lt"/>
                          <a:ea typeface="Times New Roman"/>
                          <a:cs typeface="Times New Roman"/>
                        </a:rPr>
                        <a:t>Trayectoria</a:t>
                      </a:r>
                      <a:r>
                        <a:rPr lang="en-US" sz="750" b="1" dirty="0" smtClean="0">
                          <a:solidFill>
                            <a:srgbClr val="000000"/>
                          </a:solidFill>
                          <a:latin typeface="+mn-lt"/>
                          <a:ea typeface="Times New Roman"/>
                          <a:cs typeface="Times New Roman"/>
                        </a:rPr>
                        <a:t> al  </a:t>
                      </a:r>
                      <a:r>
                        <a:rPr lang="en-US" sz="750" b="1" dirty="0">
                          <a:solidFill>
                            <a:srgbClr val="000000"/>
                          </a:solidFill>
                          <a:latin typeface="+mn-lt"/>
                          <a:ea typeface="Times New Roman"/>
                          <a:cs typeface="Times New Roman"/>
                        </a:rPr>
                        <a:t>DOK - 2</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2D69B"/>
                    </a:solidFill>
                  </a:tcPr>
                </a:tc>
                <a:tc hMerge="1">
                  <a:txBody>
                    <a:bodyPr/>
                    <a:lstStyle/>
                    <a:p>
                      <a:endParaRPr lang="es-419"/>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gn="ctr">
                        <a:lnSpc>
                          <a:spcPct val="115000"/>
                        </a:lnSpc>
                        <a:spcBef>
                          <a:spcPts val="0"/>
                        </a:spcBef>
                        <a:spcAft>
                          <a:spcPts val="0"/>
                        </a:spcAft>
                      </a:pPr>
                      <a:r>
                        <a:rPr lang="en-US" sz="750" b="1" dirty="0" err="1" smtClean="0">
                          <a:solidFill>
                            <a:srgbClr val="000000"/>
                          </a:solidFill>
                          <a:latin typeface="+mn-lt"/>
                          <a:ea typeface="Times New Roman"/>
                          <a:cs typeface="Times New Roman"/>
                        </a:rPr>
                        <a:t>Trayectoria</a:t>
                      </a:r>
                      <a:r>
                        <a:rPr lang="en-US" sz="750" b="1" dirty="0" smtClean="0">
                          <a:solidFill>
                            <a:srgbClr val="000000"/>
                          </a:solidFill>
                          <a:latin typeface="+mn-lt"/>
                          <a:ea typeface="Times New Roman"/>
                          <a:cs typeface="Times New Roman"/>
                        </a:rPr>
                        <a:t> al DOK </a:t>
                      </a:r>
                      <a:r>
                        <a:rPr lang="en-US" sz="750" b="1" dirty="0">
                          <a:solidFill>
                            <a:srgbClr val="000000"/>
                          </a:solidFill>
                          <a:latin typeface="+mn-lt"/>
                          <a:ea typeface="Times New Roman"/>
                          <a:cs typeface="Times New Roman"/>
                        </a:rPr>
                        <a:t>- 3</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hMerge="1">
                  <a:txBody>
                    <a:bodyPr/>
                    <a:lstStyle/>
                    <a:p>
                      <a:endParaRPr lang="es-419"/>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510">
                <a:tc gridSpan="13">
                  <a:txBody>
                    <a:bodyPr/>
                    <a:lstStyle/>
                    <a:p>
                      <a:pPr marL="0" marR="0" algn="ctr">
                        <a:lnSpc>
                          <a:spcPct val="115000"/>
                        </a:lnSpc>
                        <a:spcBef>
                          <a:spcPts val="0"/>
                        </a:spcBef>
                        <a:spcAft>
                          <a:spcPts val="0"/>
                        </a:spcAft>
                      </a:pPr>
                      <a:endParaRPr lang="en-US" sz="750" dirty="0">
                        <a:latin typeface="+mn-lt"/>
                        <a:ea typeface="Calibri"/>
                        <a:cs typeface="Times New Roman"/>
                      </a:endParaRPr>
                    </a:p>
                  </a:txBody>
                  <a:tcPr marL="23254" marR="23254" marT="0" marB="0" anchor="ctr">
                    <a:lnL w="12700" cap="flat" cmpd="sng" algn="ctr">
                      <a:solidFill>
                        <a:schemeClr val="tx1"/>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s-419"/>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s-419"/>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750" b="1" dirty="0" smtClean="0">
                          <a:latin typeface="+mn-lt"/>
                          <a:ea typeface="Times New Roman"/>
                          <a:cs typeface="Times New Roman"/>
                        </a:rPr>
                        <a:t>Meta final</a:t>
                      </a:r>
                      <a:endParaRPr lang="en-US" sz="750" dirty="0">
                        <a:latin typeface="+mn-lt"/>
                        <a:ea typeface="Calibri"/>
                        <a:cs typeface="Times New Roman"/>
                      </a:endParaRPr>
                    </a:p>
                  </a:txBody>
                  <a:tcPr marL="23254" marR="23254" marT="0" marB="0" anchor="ctr">
                    <a:lnL>
                      <a:noFill/>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305019">
                <a:tc>
                  <a:txBody>
                    <a:bodyPr/>
                    <a:lstStyle/>
                    <a:p>
                      <a:pPr marL="0" marR="0" algn="ctr">
                        <a:lnSpc>
                          <a:spcPct val="115000"/>
                        </a:lnSpc>
                        <a:spcBef>
                          <a:spcPts val="0"/>
                        </a:spcBef>
                        <a:spcAft>
                          <a:spcPts val="0"/>
                        </a:spcAft>
                      </a:pPr>
                      <a:r>
                        <a:rPr lang="en-US" sz="750" b="1" dirty="0">
                          <a:solidFill>
                            <a:srgbClr val="000000"/>
                          </a:solidFill>
                          <a:latin typeface="+mn-lt"/>
                          <a:ea typeface="Times New Roman"/>
                          <a:cs typeface="Times New Roman"/>
                        </a:rPr>
                        <a:t>DOK 1 -Ka</a:t>
                      </a:r>
                      <a:endParaRPr lang="en-US" sz="750" dirty="0">
                        <a:latin typeface="+mn-lt"/>
                        <a:ea typeface="Calibri"/>
                        <a:cs typeface="Times New Roman"/>
                      </a:endParaRPr>
                    </a:p>
                  </a:txBody>
                  <a:tcPr marL="23254" marR="2325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750" b="1" dirty="0">
                          <a:solidFill>
                            <a:srgbClr val="000000"/>
                          </a:solidFill>
                          <a:latin typeface="+mn-lt"/>
                          <a:ea typeface="Times New Roman"/>
                          <a:cs typeface="Times New Roman"/>
                        </a:rPr>
                        <a:t>DOK 1 - Kc</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750" b="1" dirty="0">
                          <a:solidFill>
                            <a:srgbClr val="000000"/>
                          </a:solidFill>
                          <a:latin typeface="+mn-lt"/>
                          <a:ea typeface="Times New Roman"/>
                          <a:cs typeface="Times New Roman"/>
                        </a:rPr>
                        <a:t>DOK 1 - Ce</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750" b="1" dirty="0">
                          <a:solidFill>
                            <a:srgbClr val="000000"/>
                          </a:solidFill>
                          <a:latin typeface="+mn-lt"/>
                          <a:ea typeface="Times New Roman"/>
                          <a:cs typeface="Times New Roman"/>
                        </a:rPr>
                        <a:t>DOK 1 - Cf</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pPr marL="0" marR="0" algn="ctr">
                        <a:lnSpc>
                          <a:spcPct val="115000"/>
                        </a:lnSpc>
                        <a:spcBef>
                          <a:spcPts val="0"/>
                        </a:spcBef>
                        <a:spcAft>
                          <a:spcPts val="0"/>
                        </a:spcAft>
                      </a:pP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750" b="1" dirty="0">
                          <a:solidFill>
                            <a:srgbClr val="000000"/>
                          </a:solidFill>
                          <a:latin typeface="+mn-lt"/>
                          <a:ea typeface="Times New Roman"/>
                          <a:cs typeface="Times New Roman"/>
                        </a:rPr>
                        <a:t>DOK 2 - Cf</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750" b="1" dirty="0">
                          <a:solidFill>
                            <a:srgbClr val="000000"/>
                          </a:solidFill>
                          <a:latin typeface="+mn-lt"/>
                          <a:ea typeface="Times New Roman"/>
                          <a:cs typeface="Times New Roman"/>
                        </a:rPr>
                        <a:t>DOK 2-  Ck</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750" b="1" dirty="0">
                          <a:solidFill>
                            <a:srgbClr val="000000"/>
                          </a:solidFill>
                          <a:latin typeface="+mn-lt"/>
                          <a:ea typeface="Times New Roman"/>
                          <a:cs typeface="Times New Roman"/>
                        </a:rPr>
                        <a:t>DOK 2 - APn</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hMerge="1">
                  <a:txBody>
                    <a:bodyPr/>
                    <a:lstStyle/>
                    <a:p>
                      <a:pPr marL="0" marR="0" algn="ctr">
                        <a:lnSpc>
                          <a:spcPct val="115000"/>
                        </a:lnSpc>
                        <a:spcBef>
                          <a:spcPts val="0"/>
                        </a:spcBef>
                        <a:spcAft>
                          <a:spcPts val="0"/>
                        </a:spcAft>
                      </a:pP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750" b="1" dirty="0">
                          <a:solidFill>
                            <a:srgbClr val="000000"/>
                          </a:solidFill>
                          <a:latin typeface="+mn-lt"/>
                          <a:ea typeface="Times New Roman"/>
                          <a:cs typeface="Times New Roman"/>
                        </a:rPr>
                        <a:t>DOK 1 - ANo</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750" b="1" dirty="0">
                          <a:solidFill>
                            <a:srgbClr val="000000"/>
                          </a:solidFill>
                          <a:latin typeface="+mn-lt"/>
                          <a:ea typeface="Times New Roman"/>
                          <a:cs typeface="Times New Roman"/>
                        </a:rPr>
                        <a:t>DOK 2 - ANr</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750" b="1" dirty="0">
                          <a:solidFill>
                            <a:srgbClr val="000000"/>
                          </a:solidFill>
                          <a:latin typeface="+mn-lt"/>
                          <a:ea typeface="Times New Roman"/>
                          <a:cs typeface="Times New Roman"/>
                        </a:rPr>
                        <a:t>DOK 3 -Cu</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l">
                        <a:lnSpc>
                          <a:spcPct val="115000"/>
                        </a:lnSpc>
                        <a:spcBef>
                          <a:spcPts val="0"/>
                        </a:spcBef>
                        <a:spcAft>
                          <a:spcPts val="0"/>
                        </a:spcAft>
                      </a:pPr>
                      <a:r>
                        <a:rPr lang="en-US" sz="750" b="1" dirty="0" err="1" smtClean="0">
                          <a:solidFill>
                            <a:srgbClr val="000000"/>
                          </a:solidFill>
                          <a:latin typeface="+mn-lt"/>
                          <a:ea typeface="Times New Roman"/>
                          <a:cs typeface="Times New Roman"/>
                        </a:rPr>
                        <a:t>Estándar</a:t>
                      </a:r>
                      <a:endParaRPr lang="en-US" sz="750" dirty="0">
                        <a:latin typeface="+mn-lt"/>
                        <a:ea typeface="Calibri"/>
                        <a:cs typeface="Times New Roman"/>
                      </a:endParaRPr>
                    </a:p>
                  </a:txBody>
                  <a:tcPr marL="23254" marR="2325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2278734">
                <a:tc>
                  <a:txBody>
                    <a:bodyPr/>
                    <a:lstStyle/>
                    <a:p>
                      <a:pPr marL="0" marR="0" algn="l">
                        <a:lnSpc>
                          <a:spcPct val="115000"/>
                        </a:lnSpc>
                        <a:spcBef>
                          <a:spcPts val="0"/>
                        </a:spcBef>
                        <a:spcAft>
                          <a:spcPts val="0"/>
                        </a:spcAft>
                      </a:pPr>
                      <a:r>
                        <a:rPr lang="es-419" sz="750" dirty="0" smtClean="0">
                          <a:latin typeface="+mn-lt"/>
                          <a:ea typeface="Times New Roman"/>
                          <a:cs typeface="Times New Roman"/>
                        </a:rPr>
                        <a:t>Recuerda una serie de </a:t>
                      </a:r>
                      <a:r>
                        <a:rPr lang="es-419" sz="750" dirty="0" err="1" smtClean="0">
                          <a:latin typeface="+mn-lt"/>
                          <a:ea typeface="Times New Roman"/>
                          <a:cs typeface="Times New Roman"/>
                        </a:rPr>
                        <a:t>aconteci-mientos</a:t>
                      </a:r>
                      <a:r>
                        <a:rPr lang="es-419" sz="750" dirty="0" smtClean="0">
                          <a:latin typeface="+mn-lt"/>
                          <a:ea typeface="Times New Roman"/>
                          <a:cs typeface="Times New Roman"/>
                        </a:rPr>
                        <a:t> históricos, ideas científicas, conceptos  o pasos.</a:t>
                      </a:r>
                      <a:endParaRPr lang="en-US" sz="750" dirty="0">
                        <a:latin typeface="+mn-lt"/>
                        <a:ea typeface="Calibri"/>
                        <a:cs typeface="Times New Roman"/>
                      </a:endParaRPr>
                    </a:p>
                  </a:txBody>
                  <a:tcPr marL="23254" marR="2325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s-419" sz="750" dirty="0" smtClean="0">
                          <a:latin typeface="+mn-lt"/>
                          <a:ea typeface="Times New Roman"/>
                          <a:cs typeface="Times New Roman"/>
                        </a:rPr>
                        <a:t>Define histórico,  científico, pasos en un </a:t>
                      </a:r>
                      <a:r>
                        <a:rPr lang="es-419" sz="750" dirty="0" err="1" smtClean="0">
                          <a:latin typeface="+mn-lt"/>
                          <a:ea typeface="Times New Roman"/>
                          <a:cs typeface="Times New Roman"/>
                        </a:rPr>
                        <a:t>procedi</a:t>
                      </a:r>
                      <a:r>
                        <a:rPr lang="es-419" sz="750" dirty="0" smtClean="0">
                          <a:latin typeface="+mn-lt"/>
                          <a:ea typeface="Times New Roman"/>
                          <a:cs typeface="Times New Roman"/>
                        </a:rPr>
                        <a:t>-miento técnico, ideas y conceptos.</a:t>
                      </a:r>
                      <a:endParaRPr lang="en-US" sz="750" dirty="0">
                        <a:latin typeface="+mn-lt"/>
                        <a:ea typeface="Calibri"/>
                        <a:cs typeface="Times New Roman"/>
                      </a:endParaRPr>
                    </a:p>
                  </a:txBody>
                  <a:tcPr marL="23254" marR="2325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s-419" sz="750" dirty="0" smtClean="0">
                          <a:latin typeface="+mn-lt"/>
                          <a:ea typeface="Times New Roman"/>
                          <a:cs typeface="Times New Roman"/>
                        </a:rPr>
                        <a:t>Selecciona palabras apropiadas para </a:t>
                      </a:r>
                      <a:r>
                        <a:rPr lang="es-419" sz="750" dirty="0" err="1" smtClean="0">
                          <a:latin typeface="+mn-lt"/>
                          <a:ea typeface="Times New Roman"/>
                          <a:cs typeface="Times New Roman"/>
                        </a:rPr>
                        <a:t>deter</a:t>
                      </a:r>
                      <a:r>
                        <a:rPr lang="es-419" sz="750" dirty="0" smtClean="0">
                          <a:latin typeface="+mn-lt"/>
                          <a:ea typeface="Times New Roman"/>
                          <a:cs typeface="Times New Roman"/>
                        </a:rPr>
                        <a:t>-minar el significado de ideas o conceptos.</a:t>
                      </a:r>
                      <a:endParaRPr lang="en-US" sz="750" dirty="0">
                        <a:latin typeface="+mn-lt"/>
                        <a:ea typeface="Calibri"/>
                        <a:cs typeface="Times New Roman"/>
                      </a:endParaRPr>
                    </a:p>
                  </a:txBody>
                  <a:tcPr marL="23254" marR="2325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l">
                        <a:lnSpc>
                          <a:spcPct val="115000"/>
                        </a:lnSpc>
                        <a:spcBef>
                          <a:spcPts val="0"/>
                        </a:spcBef>
                        <a:spcAft>
                          <a:spcPts val="1200"/>
                        </a:spcAft>
                      </a:pPr>
                      <a:r>
                        <a:rPr lang="es-419" sz="750" b="0" dirty="0" smtClean="0">
                          <a:latin typeface="+mn-lt"/>
                          <a:ea typeface="Times New Roman"/>
                          <a:cs typeface="Times New Roman"/>
                        </a:rPr>
                        <a:t>Describe o explica una idea específica o concepto de un texto.</a:t>
                      </a:r>
                      <a:endParaRPr lang="en-US" sz="750" b="0" dirty="0">
                        <a:latin typeface="+mn-lt"/>
                        <a:ea typeface="Calibri"/>
                        <a:cs typeface="Times New Roman"/>
                      </a:endParaRPr>
                    </a:p>
                  </a:txBody>
                  <a:tcPr marL="23254" marR="2325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algn="l">
                        <a:lnSpc>
                          <a:spcPct val="115000"/>
                        </a:lnSpc>
                        <a:spcBef>
                          <a:spcPts val="0"/>
                        </a:spcBef>
                        <a:spcAft>
                          <a:spcPts val="1200"/>
                        </a:spcAft>
                      </a:pPr>
                      <a:endParaRPr lang="en-US" sz="750" b="1" dirty="0">
                        <a:latin typeface="+mn-lt"/>
                        <a:ea typeface="Calibri"/>
                        <a:cs typeface="Times New Roman"/>
                      </a:endParaRPr>
                    </a:p>
                  </a:txBody>
                  <a:tcPr marL="23254" marR="2325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s-419" sz="750" b="1" kern="1200" dirty="0" smtClean="0">
                          <a:solidFill>
                            <a:schemeClr val="tx1"/>
                          </a:solidFill>
                          <a:latin typeface="+mn-lt"/>
                          <a:ea typeface="+mn-ea"/>
                          <a:cs typeface="+mn-cs"/>
                        </a:rPr>
                        <a:t>Explica por qué los eventos se pueden conectar a otros eventos (desarrollo de concepto).</a:t>
                      </a:r>
                      <a:endParaRPr lang="en-US" sz="750" b="1" dirty="0">
                        <a:latin typeface="+mn-lt"/>
                        <a:ea typeface="Calibri"/>
                        <a:cs typeface="Times New Roman"/>
                      </a:endParaRPr>
                    </a:p>
                  </a:txBody>
                  <a:tcPr marL="23254" marR="2325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indent="0" algn="l">
                        <a:lnSpc>
                          <a:spcPct val="115000"/>
                        </a:lnSpc>
                        <a:spcBef>
                          <a:spcPts val="0"/>
                        </a:spcBef>
                        <a:spcAft>
                          <a:spcPts val="0"/>
                        </a:spcAft>
                        <a:tabLst/>
                      </a:pPr>
                      <a:r>
                        <a:rPr lang="es-419" sz="750" b="1" dirty="0" smtClean="0">
                          <a:latin typeface="+mn-lt"/>
                          <a:ea typeface="Times New Roman"/>
                          <a:cs typeface="Times New Roman"/>
                        </a:rPr>
                        <a:t>Describe la conexión entre dos </a:t>
                      </a:r>
                      <a:r>
                        <a:rPr lang="es-419" sz="750" b="1" dirty="0" err="1" smtClean="0">
                          <a:latin typeface="+mn-lt"/>
                          <a:ea typeface="Times New Roman"/>
                          <a:cs typeface="Times New Roman"/>
                        </a:rPr>
                        <a:t>aconteci-mientos</a:t>
                      </a:r>
                      <a:r>
                        <a:rPr lang="es-419" sz="750" b="1" dirty="0" smtClean="0">
                          <a:latin typeface="+mn-lt"/>
                          <a:ea typeface="Times New Roman"/>
                          <a:cs typeface="Times New Roman"/>
                        </a:rPr>
                        <a:t> históricos.</a:t>
                      </a:r>
                    </a:p>
                    <a:p>
                      <a:pPr marL="0" marR="0" algn="l">
                        <a:lnSpc>
                          <a:spcPct val="115000"/>
                        </a:lnSpc>
                        <a:spcBef>
                          <a:spcPts val="0"/>
                        </a:spcBef>
                        <a:spcAft>
                          <a:spcPts val="0"/>
                        </a:spcAft>
                      </a:pPr>
                      <a:endParaRPr lang="es-419" sz="750" b="1" dirty="0" smtClean="0">
                        <a:latin typeface="+mn-lt"/>
                        <a:ea typeface="Times New Roman"/>
                        <a:cs typeface="Times New Roman"/>
                      </a:endParaRPr>
                    </a:p>
                    <a:p>
                      <a:pPr marL="0" marR="0" algn="l">
                        <a:lnSpc>
                          <a:spcPct val="115000"/>
                        </a:lnSpc>
                        <a:spcBef>
                          <a:spcPts val="0"/>
                        </a:spcBef>
                        <a:spcAft>
                          <a:spcPts val="0"/>
                        </a:spcAft>
                      </a:pPr>
                      <a:r>
                        <a:rPr lang="en-US" sz="750" b="1" baseline="0" dirty="0" smtClean="0">
                          <a:latin typeface="+mn-lt"/>
                          <a:ea typeface="Times New Roman"/>
                          <a:cs typeface="Times New Roman"/>
                        </a:rPr>
                        <a:t>SELECCIÓN MÚLTIPLE</a:t>
                      </a:r>
                    </a:p>
                  </a:txBody>
                  <a:tcPr marL="68580" marR="68580" marT="0" marB="0">
                    <a:lnL w="12700" cap="flat" cmpd="sng" algn="ctr">
                      <a:solidFill>
                        <a:srgbClr val="A6A6A6"/>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s-419" sz="750" b="1" dirty="0" smtClean="0">
                          <a:latin typeface="+mn-lt"/>
                          <a:ea typeface="Times New Roman"/>
                          <a:cs typeface="Times New Roman"/>
                        </a:rPr>
                        <a:t>Describe la conexión entre dos ideas o conceptos científicos.</a:t>
                      </a:r>
                      <a:endParaRPr lang="en-US" sz="750" b="1" dirty="0">
                        <a:latin typeface="+mn-lt"/>
                        <a:ea typeface="Calibri"/>
                        <a:cs typeface="Times New Roman"/>
                      </a:endParaRPr>
                    </a:p>
                  </a:txBody>
                  <a:tcPr marL="68580" marR="6858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gridSpan="2">
                  <a:txBody>
                    <a:bodyPr/>
                    <a:lstStyle/>
                    <a:p>
                      <a:pPr marL="0" marR="0" algn="l">
                        <a:lnSpc>
                          <a:spcPct val="115000"/>
                        </a:lnSpc>
                        <a:spcBef>
                          <a:spcPts val="0"/>
                        </a:spcBef>
                        <a:spcAft>
                          <a:spcPts val="0"/>
                        </a:spcAft>
                      </a:pPr>
                      <a:r>
                        <a:rPr lang="es-419" sz="750" b="1" dirty="0" smtClean="0">
                          <a:latin typeface="+mn-lt"/>
                          <a:ea typeface="Times New Roman"/>
                          <a:cs typeface="Times New Roman"/>
                        </a:rPr>
                        <a:t>Interpreta información presentada en el texto, sobre eventos históricos; ideas o conceptos científicos; o pasos en un </a:t>
                      </a:r>
                      <a:r>
                        <a:rPr lang="es-419" sz="750" b="1" dirty="0" err="1" smtClean="0">
                          <a:latin typeface="+mn-lt"/>
                          <a:ea typeface="Times New Roman"/>
                          <a:cs typeface="Times New Roman"/>
                        </a:rPr>
                        <a:t>procedi</a:t>
                      </a:r>
                      <a:r>
                        <a:rPr lang="es-419" sz="750" b="1" dirty="0" smtClean="0">
                          <a:latin typeface="+mn-lt"/>
                          <a:ea typeface="Times New Roman"/>
                          <a:cs typeface="Times New Roman"/>
                        </a:rPr>
                        <a:t>-miento técnico.</a:t>
                      </a:r>
                    </a:p>
                    <a:p>
                      <a:pPr marL="0" marR="0" algn="l">
                        <a:lnSpc>
                          <a:spcPct val="115000"/>
                        </a:lnSpc>
                        <a:spcBef>
                          <a:spcPts val="0"/>
                        </a:spcBef>
                        <a:spcAft>
                          <a:spcPts val="0"/>
                        </a:spcAft>
                      </a:pPr>
                      <a:endParaRPr lang="es-419" sz="750" b="1" dirty="0" smtClean="0">
                        <a:latin typeface="+mn-lt"/>
                        <a:ea typeface="Times New Roman"/>
                        <a:cs typeface="Times New Roman"/>
                      </a:endParaRPr>
                    </a:p>
                    <a:p>
                      <a:pPr marL="0" marR="0" algn="l">
                        <a:lnSpc>
                          <a:spcPct val="115000"/>
                        </a:lnSpc>
                        <a:spcBef>
                          <a:spcPts val="0"/>
                        </a:spcBef>
                        <a:spcAft>
                          <a:spcPts val="0"/>
                        </a:spcAft>
                      </a:pPr>
                      <a:r>
                        <a:rPr lang="en-US" sz="750" b="1" dirty="0" smtClean="0">
                          <a:latin typeface="+mn-lt"/>
                          <a:ea typeface="Times New Roman"/>
                          <a:cs typeface="Times New Roman"/>
                        </a:rPr>
                        <a:t>SELECCIÓN MÚLTIPLE</a:t>
                      </a:r>
                      <a:endParaRPr lang="en-US" sz="750" b="1" dirty="0">
                        <a:latin typeface="+mn-lt"/>
                        <a:ea typeface="Calibri"/>
                        <a:cs typeface="Times New Roman"/>
                      </a:endParaRPr>
                    </a:p>
                  </a:txBody>
                  <a:tcPr marL="23254" marR="23254" marT="0" marB="0">
                    <a:lnL w="12700" cap="flat" cmpd="sng" algn="ctr">
                      <a:solidFill>
                        <a:schemeClr val="bg1">
                          <a:lumMod val="7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pPr marL="0" marR="0" algn="l">
                        <a:lnSpc>
                          <a:spcPct val="115000"/>
                        </a:lnSpc>
                        <a:spcBef>
                          <a:spcPts val="0"/>
                        </a:spcBef>
                        <a:spcAft>
                          <a:spcPts val="0"/>
                        </a:spcAft>
                      </a:pPr>
                      <a:endParaRPr lang="es-419" sz="750" noProof="0" dirty="0">
                        <a:latin typeface="+mn-lt"/>
                        <a:ea typeface="Calibri"/>
                        <a:cs typeface="Times New Roman"/>
                      </a:endParaRPr>
                    </a:p>
                  </a:txBody>
                  <a:tcPr marL="23254" marR="23254" marT="0" marB="0">
                    <a:lnL w="12700" cap="flat" cmpd="sng" algn="ctr">
                      <a:solidFill>
                        <a:srgbClr val="A6A6A6"/>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s-419" sz="750" noProof="0" dirty="0" smtClean="0">
                          <a:latin typeface="+mn-lt"/>
                          <a:ea typeface="Times New Roman"/>
                          <a:cs typeface="Times New Roman"/>
                        </a:rPr>
                        <a:t>Identifica </a:t>
                      </a:r>
                      <a:r>
                        <a:rPr lang="es-419" sz="750" noProof="0" dirty="0" err="1" smtClean="0">
                          <a:latin typeface="+mn-lt"/>
                          <a:ea typeface="Times New Roman"/>
                          <a:cs typeface="Times New Roman"/>
                        </a:rPr>
                        <a:t>caracte-rísticas</a:t>
                      </a:r>
                      <a:r>
                        <a:rPr lang="es-419" sz="750" noProof="0" dirty="0" smtClean="0">
                          <a:latin typeface="+mn-lt"/>
                          <a:ea typeface="Times New Roman"/>
                          <a:cs typeface="Times New Roman"/>
                        </a:rPr>
                        <a:t> gráficas del texto, tales como: cronogramas históricos, formato de </a:t>
                      </a:r>
                      <a:r>
                        <a:rPr lang="es-419" sz="750" noProof="0" dirty="0" err="1" smtClean="0">
                          <a:latin typeface="+mn-lt"/>
                          <a:ea typeface="Times New Roman"/>
                          <a:cs typeface="Times New Roman"/>
                        </a:rPr>
                        <a:t>procedi-mientos</a:t>
                      </a:r>
                      <a:r>
                        <a:rPr lang="es-419" sz="750" noProof="0" dirty="0" smtClean="0">
                          <a:latin typeface="+mn-lt"/>
                          <a:ea typeface="Times New Roman"/>
                          <a:cs typeface="Times New Roman"/>
                        </a:rPr>
                        <a:t> técnicos, encabezados, leyendas, diagramas  y pasos enumerados.</a:t>
                      </a:r>
                      <a:endParaRPr lang="es-419" sz="750" noProof="0" dirty="0">
                        <a:latin typeface="+mn-lt"/>
                        <a:ea typeface="Calibri"/>
                        <a:cs typeface="Times New Roman"/>
                      </a:endParaRPr>
                    </a:p>
                  </a:txBody>
                  <a:tcPr marL="23254" marR="23254" marT="0" marB="0">
                    <a:lnL w="12700" cap="flat" cmpd="sng" algn="ctr">
                      <a:solidFill>
                        <a:srgbClr val="A6A6A6"/>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s-419" sz="750" noProof="0" dirty="0" smtClean="0">
                          <a:latin typeface="+mn-lt"/>
                          <a:ea typeface="Times New Roman"/>
                          <a:cs typeface="Times New Roman"/>
                        </a:rPr>
                        <a:t>Analiza la estructura única del texto en los pasos de </a:t>
                      </a:r>
                      <a:r>
                        <a:rPr lang="es-419" sz="750" noProof="0" dirty="0" err="1" smtClean="0">
                          <a:latin typeface="+mn-lt"/>
                          <a:ea typeface="Times New Roman"/>
                          <a:cs typeface="Times New Roman"/>
                        </a:rPr>
                        <a:t>procedi-mientos</a:t>
                      </a:r>
                      <a:r>
                        <a:rPr lang="es-419" sz="750" noProof="0" dirty="0" smtClean="0">
                          <a:latin typeface="+mn-lt"/>
                          <a:ea typeface="Times New Roman"/>
                          <a:cs typeface="Times New Roman"/>
                        </a:rPr>
                        <a:t> técnicos.</a:t>
                      </a:r>
                      <a:endParaRPr lang="es-419" sz="750" noProof="0" dirty="0">
                        <a:latin typeface="+mn-lt"/>
                        <a:ea typeface="Calibri"/>
                        <a:cs typeface="Times New Roman"/>
                      </a:endParaRPr>
                    </a:p>
                  </a:txBody>
                  <a:tcPr marL="23254" marR="23254" marT="0" marB="0">
                    <a:lnL w="12700" cap="flat" cmpd="sng" algn="ctr">
                      <a:solidFill>
                        <a:schemeClr val="bg1">
                          <a:lumMod val="7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s-419" sz="750" b="1" noProof="0" dirty="0" smtClean="0">
                          <a:latin typeface="+mn-lt"/>
                          <a:ea typeface="Times New Roman"/>
                          <a:cs typeface="Times New Roman"/>
                        </a:rPr>
                        <a:t>Explica la conexión de ideas dentro de un contexto dado (</a:t>
                      </a:r>
                      <a:r>
                        <a:rPr lang="es-419" sz="750" b="1" noProof="0" dirty="0" err="1" smtClean="0">
                          <a:latin typeface="+mn-lt"/>
                          <a:ea typeface="Times New Roman"/>
                          <a:cs typeface="Times New Roman"/>
                        </a:rPr>
                        <a:t>aconteci-mientos</a:t>
                      </a:r>
                      <a:r>
                        <a:rPr lang="es-419" sz="750" b="1" noProof="0" dirty="0" smtClean="0">
                          <a:latin typeface="+mn-lt"/>
                          <a:ea typeface="Times New Roman"/>
                          <a:cs typeface="Times New Roman"/>
                        </a:rPr>
                        <a:t> históricos, ideas científicas o conceptos, o pasos en </a:t>
                      </a:r>
                      <a:r>
                        <a:rPr lang="es-419" sz="750" b="1" noProof="0" dirty="0" err="1" smtClean="0">
                          <a:latin typeface="+mn-lt"/>
                          <a:ea typeface="Times New Roman"/>
                          <a:cs typeface="Times New Roman"/>
                        </a:rPr>
                        <a:t>procedi-mientos</a:t>
                      </a:r>
                      <a:r>
                        <a:rPr lang="es-419" sz="750" b="1" noProof="0" dirty="0" smtClean="0">
                          <a:latin typeface="+mn-lt"/>
                          <a:ea typeface="Times New Roman"/>
                          <a:cs typeface="Times New Roman"/>
                        </a:rPr>
                        <a:t> técnicos).</a:t>
                      </a:r>
                    </a:p>
                    <a:p>
                      <a:pPr marL="0" marR="0" algn="l">
                        <a:lnSpc>
                          <a:spcPct val="100000"/>
                        </a:lnSpc>
                        <a:spcBef>
                          <a:spcPts val="0"/>
                        </a:spcBef>
                        <a:spcAft>
                          <a:spcPts val="0"/>
                        </a:spcAft>
                      </a:pPr>
                      <a:endParaRPr lang="es-419" sz="750" b="1" noProof="0" dirty="0" smtClean="0">
                        <a:latin typeface="+mn-lt"/>
                        <a:ea typeface="Calibri"/>
                        <a:cs typeface="Times New Roman"/>
                      </a:endParaRPr>
                    </a:p>
                    <a:p>
                      <a:pPr marL="0" marR="0" algn="l">
                        <a:lnSpc>
                          <a:spcPct val="100000"/>
                        </a:lnSpc>
                        <a:spcBef>
                          <a:spcPts val="0"/>
                        </a:spcBef>
                        <a:spcAft>
                          <a:spcPts val="0"/>
                        </a:spcAft>
                      </a:pPr>
                      <a:r>
                        <a:rPr lang="es-419" sz="750" b="1" noProof="0" dirty="0" smtClean="0">
                          <a:latin typeface="+mn-lt"/>
                          <a:ea typeface="Calibri"/>
                          <a:cs typeface="Times New Roman"/>
                        </a:rPr>
                        <a:t>RESPUESTA</a:t>
                      </a:r>
                      <a:r>
                        <a:rPr lang="es-419" sz="750" b="1" baseline="0" noProof="0" dirty="0" smtClean="0">
                          <a:latin typeface="+mn-lt"/>
                          <a:ea typeface="Calibri"/>
                          <a:cs typeface="Times New Roman"/>
                        </a:rPr>
                        <a:t> CONSTRUIDA</a:t>
                      </a:r>
                      <a:endParaRPr lang="es-419" sz="750" b="1" noProof="0" dirty="0">
                        <a:latin typeface="+mn-lt"/>
                        <a:ea typeface="Calibri"/>
                        <a:cs typeface="Times New Roman"/>
                      </a:endParaRPr>
                    </a:p>
                  </a:txBody>
                  <a:tcPr marL="23254" marR="2325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algn="l">
                        <a:lnSpc>
                          <a:spcPct val="115000"/>
                        </a:lnSpc>
                        <a:spcBef>
                          <a:spcPts val="0"/>
                        </a:spcBef>
                        <a:spcAft>
                          <a:spcPts val="0"/>
                        </a:spcAft>
                      </a:pPr>
                      <a:r>
                        <a:rPr lang="es-419" sz="750" b="1" u="sng" noProof="0" dirty="0" smtClean="0">
                          <a:latin typeface="+mn-lt"/>
                          <a:ea typeface="Calibri"/>
                          <a:cs typeface="Helvetica"/>
                        </a:rPr>
                        <a:t>RI.2.3</a:t>
                      </a:r>
                      <a:r>
                        <a:rPr lang="es-419" sz="750" noProof="0" dirty="0" smtClean="0">
                          <a:latin typeface="+mn-lt"/>
                          <a:ea typeface="Calibri"/>
                          <a:cs typeface="Helvetica"/>
                        </a:rPr>
                        <a:t> Describen la relación entre una serie de </a:t>
                      </a:r>
                      <a:r>
                        <a:rPr lang="es-419" sz="750" noProof="0" dirty="0" err="1" smtClean="0">
                          <a:latin typeface="+mn-lt"/>
                          <a:ea typeface="Calibri"/>
                          <a:cs typeface="Helvetica"/>
                        </a:rPr>
                        <a:t>aconteci-mientos</a:t>
                      </a:r>
                      <a:r>
                        <a:rPr lang="es-419" sz="750" noProof="0" dirty="0" smtClean="0">
                          <a:latin typeface="+mn-lt"/>
                          <a:ea typeface="Calibri"/>
                          <a:cs typeface="Helvetica"/>
                        </a:rPr>
                        <a:t> históricos, ideas o conceptos científicos, o pasos en los procedimientos técnicos en un texto.</a:t>
                      </a:r>
                      <a:endParaRPr lang="es-419" sz="750" noProof="0" dirty="0">
                        <a:latin typeface="+mn-lt"/>
                        <a:ea typeface="Calibri"/>
                        <a:cs typeface="Times New Roman"/>
                      </a:endParaRPr>
                    </a:p>
                  </a:txBody>
                  <a:tcPr marL="23254" marR="2325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8" name="Rectangle 7"/>
          <p:cNvSpPr/>
          <p:nvPr/>
        </p:nvSpPr>
        <p:spPr>
          <a:xfrm>
            <a:off x="2590800" y="2847148"/>
            <a:ext cx="703386" cy="30053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0709" tIns="45354" rIns="90709" bIns="45354" rtlCol="0" anchor="ctr"/>
          <a:lstStyle/>
          <a:p>
            <a:pPr algn="ctr"/>
            <a:endParaRPr lang="en-US" sz="1788"/>
          </a:p>
        </p:txBody>
      </p:sp>
    </p:spTree>
    <p:extLst>
      <p:ext uri="{BB962C8B-B14F-4D97-AF65-F5344CB8AC3E}">
        <p14:creationId xmlns:p14="http://schemas.microsoft.com/office/powerpoint/2010/main" val="333039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6761587"/>
              </p:ext>
            </p:extLst>
          </p:nvPr>
        </p:nvGraphicFramePr>
        <p:xfrm>
          <a:off x="381000" y="986191"/>
          <a:ext cx="6625507" cy="5928983"/>
        </p:xfrm>
        <a:graphic>
          <a:graphicData uri="http://schemas.openxmlformats.org/drawingml/2006/table">
            <a:tbl>
              <a:tblPr firstRow="1" firstCol="1" bandRow="1"/>
              <a:tblGrid>
                <a:gridCol w="568961"/>
                <a:gridCol w="6056546"/>
              </a:tblGrid>
              <a:tr h="690209">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i="1" noProof="0" dirty="0" smtClean="0">
                          <a:effectLst/>
                        </a:rPr>
                        <a:t>Una</a:t>
                      </a:r>
                      <a:r>
                        <a:rPr lang="es-ES" sz="1000" b="0" i="1" baseline="0" noProof="0" dirty="0" smtClean="0">
                          <a:effectLst/>
                        </a:rPr>
                        <a:t> nota sobre las respuestas construidas</a:t>
                      </a:r>
                      <a:r>
                        <a:rPr lang="es-ES" sz="1000" b="0" i="1" noProof="0" dirty="0" smtClean="0">
                          <a:effectLst/>
                        </a:rPr>
                        <a:t>:  Las</a:t>
                      </a:r>
                      <a:r>
                        <a:rPr lang="es-ES" sz="1000" b="0" i="1" baseline="0" noProof="0" dirty="0" smtClean="0">
                          <a:effectLst/>
                        </a:rPr>
                        <a:t> respuestas construidas no están escritas “en piedra.” No hay una manera perfecta en la que el estudiante debe responder. Busque el intención general de </a:t>
                      </a:r>
                      <a:r>
                        <a:rPr lang="es-ES" sz="1000" b="0" i="1" baseline="0" noProof="0" dirty="0" smtClean="0">
                          <a:solidFill>
                            <a:schemeClr val="tx1"/>
                          </a:solidFill>
                          <a:effectLst/>
                        </a:rPr>
                        <a:t>la pregunta y  la respuesta del estudiante y siga la rúbrica a continuación tanto como sea posible</a:t>
                      </a:r>
                      <a:r>
                        <a:rPr lang="es-ES" sz="1000" b="0" i="1" baseline="0" noProof="0" dirty="0" smtClean="0">
                          <a:effectLst/>
                        </a:rPr>
                        <a:t>.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lang="en-US"/>
                    </a:p>
                  </a:txBody>
                  <a:tcPr/>
                </a:tc>
              </a:tr>
              <a:tr h="263359">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s-ES" sz="800" b="1" noProof="0" dirty="0" smtClean="0">
                        <a:effectLst>
                          <a:outerShdw blurRad="38100" dist="38100" dir="2700000" algn="tl">
                            <a:srgbClr val="000000">
                              <a:alpha val="43137"/>
                            </a:srgbClr>
                          </a:outerShdw>
                        </a:effectLst>
                      </a:endParaRPr>
                    </a:p>
                    <a:p>
                      <a:pPr marL="0" marR="0" indent="0" algn="ctr" defTabSz="966612" rtl="0" eaLnBrk="1" fontAlgn="auto" latinLnBrk="0" hangingPunct="1">
                        <a:lnSpc>
                          <a:spcPct val="100000"/>
                        </a:lnSpc>
                        <a:spcBef>
                          <a:spcPts val="0"/>
                        </a:spcBef>
                        <a:spcAft>
                          <a:spcPts val="0"/>
                        </a:spcAft>
                        <a:buClrTx/>
                        <a:buSzTx/>
                        <a:buFontTx/>
                        <a:buNone/>
                        <a:tabLst/>
                        <a:defRPr/>
                      </a:pPr>
                      <a:r>
                        <a:rPr lang="es-ES" sz="1600" b="1" noProof="0" dirty="0" smtClean="0">
                          <a:effectLst>
                            <a:outerShdw blurRad="38100" dist="38100" dir="2700000" algn="tl">
                              <a:srgbClr val="000000">
                                <a:alpha val="43137"/>
                              </a:srgbClr>
                            </a:outerShdw>
                          </a:effectLst>
                        </a:rPr>
                        <a:t>Pre-evaluación Trimestre 1: Clave para la </a:t>
                      </a:r>
                      <a:r>
                        <a:rPr lang="es-ES" sz="1600" b="1" u="sng" noProof="0" dirty="0" smtClean="0">
                          <a:effectLst>
                            <a:outerShdw blurRad="38100" dist="38100" dir="2700000" algn="tl">
                              <a:srgbClr val="000000">
                                <a:alpha val="43137"/>
                              </a:srgbClr>
                            </a:outerShdw>
                          </a:effectLst>
                        </a:rPr>
                        <a:t>Respuesta</a:t>
                      </a:r>
                      <a:r>
                        <a:rPr lang="es-ES" sz="1600" b="1" u="sng" baseline="0" noProof="0" dirty="0" smtClean="0">
                          <a:effectLst>
                            <a:outerShdw blurRad="38100" dist="38100" dir="2700000" algn="tl">
                              <a:srgbClr val="000000">
                                <a:alpha val="43137"/>
                              </a:srgbClr>
                            </a:outerShdw>
                          </a:effectLst>
                        </a:rPr>
                        <a:t> construida</a:t>
                      </a:r>
                    </a:p>
                    <a:p>
                      <a:pPr marL="0" marR="0" indent="0" algn="ctr" defTabSz="966612" rtl="0" eaLnBrk="1" fontAlgn="auto" latinLnBrk="0" hangingPunct="1">
                        <a:lnSpc>
                          <a:spcPct val="100000"/>
                        </a:lnSpc>
                        <a:spcBef>
                          <a:spcPts val="0"/>
                        </a:spcBef>
                        <a:spcAft>
                          <a:spcPts val="0"/>
                        </a:spcAft>
                        <a:buClrTx/>
                        <a:buSzTx/>
                        <a:buFontTx/>
                        <a:buNone/>
                        <a:tabLst/>
                        <a:defRPr/>
                      </a:pPr>
                      <a:endParaRPr lang="es-ES" sz="1600" b="1" noProof="0" dirty="0" smtClean="0">
                        <a:effectLst>
                          <a:outerShdw blurRad="38100" dist="38100" dir="2700000" algn="tl">
                            <a:srgbClr val="000000">
                              <a:alpha val="43137"/>
                            </a:srgbClr>
                          </a:outerShdw>
                        </a:effectLst>
                      </a:endParaRPr>
                    </a:p>
                  </a:txBody>
                  <a:tcPr marL="41888" marR="41888" marT="572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63359">
                <a:tc gridSpan="2">
                  <a:txBody>
                    <a:bodyPr/>
                    <a:lstStyle/>
                    <a:p>
                      <a:pPr marL="0" marR="0" algn="l">
                        <a:lnSpc>
                          <a:spcPct val="100000"/>
                        </a:lnSpc>
                        <a:spcBef>
                          <a:spcPts val="0"/>
                        </a:spcBef>
                        <a:spcAft>
                          <a:spcPts val="0"/>
                        </a:spcAft>
                      </a:pPr>
                      <a:r>
                        <a:rPr lang="es-ES" sz="1500" b="1" kern="1200" noProof="0" dirty="0" smtClean="0">
                          <a:solidFill>
                            <a:srgbClr val="000000"/>
                          </a:solidFill>
                          <a:effectLst/>
                          <a:latin typeface="Calibri"/>
                          <a:ea typeface="Times New Roman"/>
                          <a:cs typeface="Arial"/>
                        </a:rPr>
                        <a:t>Estándar</a:t>
                      </a:r>
                      <a:r>
                        <a:rPr lang="es-ES" sz="1400" b="1" kern="1200" noProof="0" dirty="0" smtClean="0">
                          <a:solidFill>
                            <a:srgbClr val="000000"/>
                          </a:solidFill>
                          <a:effectLst/>
                          <a:latin typeface="Calibri"/>
                          <a:ea typeface="Times New Roman"/>
                          <a:cs typeface="Arial"/>
                        </a:rPr>
                        <a:t> RL.2.2:  Rúbrica de 2 puntos:</a:t>
                      </a:r>
                      <a:r>
                        <a:rPr lang="es-ES" sz="1400" b="1" kern="1200" baseline="0" noProof="0" dirty="0" smtClean="0">
                          <a:solidFill>
                            <a:srgbClr val="000000"/>
                          </a:solidFill>
                          <a:effectLst/>
                          <a:latin typeface="Calibri"/>
                          <a:ea typeface="Times New Roman"/>
                          <a:cs typeface="Arial"/>
                        </a:rPr>
                        <a:t> Respuesta Construida – </a:t>
                      </a:r>
                      <a:r>
                        <a:rPr lang="es-ES" sz="1400" b="1" kern="1200" noProof="0" dirty="0" smtClean="0">
                          <a:solidFill>
                            <a:srgbClr val="000000"/>
                          </a:solidFill>
                          <a:effectLst/>
                          <a:latin typeface="+mn-lt"/>
                          <a:ea typeface="Times New Roman"/>
                          <a:cs typeface="Arial"/>
                        </a:rPr>
                        <a:t>Lectura</a:t>
                      </a:r>
                      <a:r>
                        <a:rPr lang="es-ES" sz="1400" b="1" kern="1200" baseline="0" noProof="0" dirty="0" smtClean="0">
                          <a:solidFill>
                            <a:srgbClr val="000000"/>
                          </a:solidFill>
                          <a:effectLst/>
                          <a:latin typeface="+mn-lt"/>
                          <a:ea typeface="Times New Roman"/>
                          <a:cs typeface="Arial"/>
                        </a:rPr>
                        <a:t> corta </a:t>
                      </a:r>
                      <a:endParaRPr lang="es-ES" sz="1400" b="1" noProof="0" dirty="0">
                        <a:effectLst/>
                        <a:latin typeface="Calibri"/>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ctr">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63359">
                <a:tc gridSpan="2">
                  <a:txBody>
                    <a:bodyPr/>
                    <a:lstStyle/>
                    <a:p>
                      <a:pPr lvl="0" algn="l">
                        <a:lnSpc>
                          <a:spcPct val="100000"/>
                        </a:lnSpc>
                        <a:defRPr sz="1800" b="0" i="0"/>
                      </a:pPr>
                      <a:r>
                        <a:rPr lang="es-ES" sz="1400" b="1" kern="1200" noProof="0" dirty="0" smtClean="0">
                          <a:solidFill>
                            <a:srgbClr val="000000"/>
                          </a:solidFill>
                          <a:effectLst/>
                          <a:latin typeface="+mn-lt"/>
                          <a:ea typeface="Times New Roman"/>
                          <a:cs typeface="Arial"/>
                        </a:rPr>
                        <a:t>Pregunta #7: </a:t>
                      </a:r>
                      <a:r>
                        <a:rPr lang="es-ES" sz="1400" b="0" i="0" kern="1200" noProof="0" dirty="0" smtClean="0">
                          <a:solidFill>
                            <a:schemeClr val="tx1"/>
                          </a:solidFill>
                          <a:effectLst/>
                          <a:latin typeface="+mn-lt"/>
                          <a:ea typeface="+mn-ea"/>
                          <a:cs typeface="+mn-cs"/>
                        </a:rPr>
                        <a:t>¿Cuál es el mensaje central de  </a:t>
                      </a:r>
                      <a:r>
                        <a:rPr lang="es-ES" sz="1400" b="0" i="1" u="sng" kern="1200" noProof="0" dirty="0" smtClean="0">
                          <a:solidFill>
                            <a:schemeClr val="tx1"/>
                          </a:solidFill>
                          <a:effectLst/>
                          <a:latin typeface="+mn-lt"/>
                          <a:ea typeface="+mn-ea"/>
                          <a:cs typeface="+mn-cs"/>
                        </a:rPr>
                        <a:t>La hormiga y el saltamontes</a:t>
                      </a:r>
                      <a:r>
                        <a:rPr lang="es-ES" sz="1400" b="0" i="0" kern="1200" noProof="0" dirty="0" smtClean="0">
                          <a:solidFill>
                            <a:schemeClr val="tx1"/>
                          </a:solidFill>
                          <a:effectLst/>
                          <a:latin typeface="+mn-lt"/>
                          <a:ea typeface="+mn-ea"/>
                          <a:cs typeface="+mn-cs"/>
                        </a:rPr>
                        <a:t>?</a:t>
                      </a:r>
                    </a:p>
                    <a:p>
                      <a:pPr lvl="0" algn="l">
                        <a:lnSpc>
                          <a:spcPct val="100000"/>
                        </a:lnSpc>
                        <a:defRPr sz="1800" b="0" i="0"/>
                      </a:pPr>
                      <a:r>
                        <a:rPr lang="es-ES" sz="1400" b="0" i="0" kern="1200" noProof="0" dirty="0" smtClean="0">
                          <a:solidFill>
                            <a:schemeClr val="tx1"/>
                          </a:solidFill>
                          <a:effectLst/>
                          <a:latin typeface="+mn-lt"/>
                          <a:ea typeface="+mn-ea"/>
                          <a:cs typeface="+mn-cs"/>
                        </a:rPr>
                        <a:t>                        ¿Qué detalles del texto apoyan tu respuesta?</a:t>
                      </a:r>
                      <a:endParaRPr lang="es-ES" sz="1400" noProof="0" dirty="0" smtClean="0">
                        <a:latin typeface="+mn-lt"/>
                        <a:cs typeface="Helvetica" panose="020B0604020202020204" pitchFamily="34" charset="0"/>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49732">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MX" sz="1000" u="sng" kern="1200" baseline="0" noProof="0" dirty="0" smtClean="0">
                          <a:solidFill>
                            <a:schemeClr val="tx1"/>
                          </a:solidFill>
                          <a:effectLst/>
                          <a:latin typeface="+mn-lt"/>
                          <a:cs typeface="Arial"/>
                        </a:rPr>
                        <a:t>L</a:t>
                      </a:r>
                      <a:r>
                        <a:rPr lang="es-MX" sz="1000" u="sng" noProof="0" dirty="0" smtClean="0"/>
                        <a:t>enguaje del</a:t>
                      </a:r>
                      <a:r>
                        <a:rPr lang="es-MX" sz="1000" u="sng" baseline="0" noProof="0" dirty="0" smtClean="0"/>
                        <a:t> maestro y </a:t>
                      </a:r>
                      <a:r>
                        <a:rPr lang="es-MX" sz="1000" u="sng" kern="1200" baseline="0" noProof="0" dirty="0" smtClean="0">
                          <a:solidFill>
                            <a:schemeClr val="tx1"/>
                          </a:solidFill>
                          <a:effectLst/>
                          <a:latin typeface="+mn-lt"/>
                          <a:cs typeface="Arial"/>
                        </a:rPr>
                        <a:t>n</a:t>
                      </a:r>
                      <a:r>
                        <a:rPr lang="es-MX" sz="1000" u="sng" kern="1200" dirty="0" err="1" smtClean="0">
                          <a:solidFill>
                            <a:schemeClr val="tx1"/>
                          </a:solidFill>
                          <a:effectLst/>
                          <a:latin typeface="+mn-lt"/>
                          <a:ea typeface="Times New Roman"/>
                          <a:cs typeface="Arial"/>
                        </a:rPr>
                        <a:t>otas</a:t>
                      </a:r>
                      <a:r>
                        <a:rPr lang="es-MX" sz="1000" u="sng" kern="1200" baseline="0" dirty="0" smtClean="0">
                          <a:solidFill>
                            <a:schemeClr val="tx1"/>
                          </a:solidFill>
                          <a:effectLst/>
                          <a:latin typeface="+mn-lt"/>
                          <a:ea typeface="Times New Roman"/>
                          <a:cs typeface="Arial"/>
                        </a:rPr>
                        <a:t> para calificar:</a:t>
                      </a:r>
                    </a:p>
                    <a:p>
                      <a:pPr marL="0" marR="0" lvl="0" indent="0" algn="l" defTabSz="966612" rtl="0" eaLnBrk="1" fontAlgn="auto" latinLnBrk="0" hangingPunct="1">
                        <a:lnSpc>
                          <a:spcPct val="100000"/>
                        </a:lnSpc>
                        <a:spcBef>
                          <a:spcPts val="0"/>
                        </a:spcBef>
                        <a:spcAft>
                          <a:spcPts val="0"/>
                        </a:spcAft>
                        <a:buClrTx/>
                        <a:buSzTx/>
                        <a:buFontTx/>
                        <a:buNone/>
                        <a:tabLst/>
                        <a:defRPr sz="1800" b="0" i="0"/>
                      </a:pPr>
                      <a:r>
                        <a:rPr lang="es-ES" sz="1000" b="1" dirty="0" smtClean="0"/>
                        <a:t>Suficiente evidencia </a:t>
                      </a:r>
                      <a:r>
                        <a:rPr lang="es-ES" sz="1000" noProof="0" dirty="0" smtClean="0"/>
                        <a:t>incluiría que es mejor planificar para el futuro y trabajar duro. Las respuestas podrían incluir: (1) el saltamontes no debió haber jugado todo el verano, sino que debió haber trabajado para prepararse para el invierno, (2) hay un tiempo para trabajar y jugar, y (3) es mejor planificar con anticipación y estar preparados.</a:t>
                      </a:r>
                    </a:p>
                    <a:p>
                      <a:pPr lvl="0" algn="l">
                        <a:defRPr sz="1800" b="0" i="0"/>
                      </a:pPr>
                      <a:r>
                        <a:rPr lang="es-ES" sz="1000" b="1" noProof="0" dirty="0" smtClean="0"/>
                        <a:t>Las identificaciones</a:t>
                      </a:r>
                      <a:r>
                        <a:rPr lang="es-ES" sz="1000" b="1" baseline="0" noProof="0" dirty="0" smtClean="0"/>
                        <a:t> específicas </a:t>
                      </a:r>
                      <a:r>
                        <a:rPr lang="es-ES" sz="1000" noProof="0" dirty="0" smtClean="0">
                          <a:uFill>
                            <a:solidFill/>
                          </a:uFill>
                        </a:rPr>
                        <a:t>del texto podrían incluir: (1) el saltamontes jugando, (2) la</a:t>
                      </a:r>
                      <a:r>
                        <a:rPr lang="es-ES" sz="1000" baseline="0" noProof="0" dirty="0" smtClean="0">
                          <a:uFill>
                            <a:solidFill/>
                          </a:uFill>
                        </a:rPr>
                        <a:t> hormiga</a:t>
                      </a:r>
                      <a:r>
                        <a:rPr lang="es-ES" sz="1000" noProof="0" dirty="0" smtClean="0">
                          <a:uFill>
                            <a:solidFill/>
                          </a:uFill>
                        </a:rPr>
                        <a:t> consiguiendo comida para el invierno, (3) la</a:t>
                      </a:r>
                      <a:r>
                        <a:rPr lang="es-ES" sz="1000" baseline="0" noProof="0" dirty="0" smtClean="0">
                          <a:uFill>
                            <a:solidFill/>
                          </a:uFill>
                        </a:rPr>
                        <a:t> </a:t>
                      </a:r>
                      <a:r>
                        <a:rPr lang="es-ES" sz="1000" noProof="0" dirty="0" smtClean="0">
                          <a:uFill>
                            <a:solidFill/>
                          </a:uFill>
                        </a:rPr>
                        <a:t>hormiga planificando con</a:t>
                      </a:r>
                      <a:r>
                        <a:rPr lang="es-ES" sz="1000" baseline="0" noProof="0" dirty="0" smtClean="0">
                          <a:uFill>
                            <a:solidFill/>
                          </a:uFill>
                        </a:rPr>
                        <a:t> tiempo </a:t>
                      </a:r>
                      <a:r>
                        <a:rPr lang="es-ES" sz="1000" noProof="0" dirty="0" smtClean="0">
                          <a:uFill>
                            <a:solidFill/>
                          </a:uFill>
                        </a:rPr>
                        <a:t>para el invierno, (4) el saltamontes con hambre en el invierno porque no reunió</a:t>
                      </a:r>
                      <a:r>
                        <a:rPr lang="es-ES" sz="1000" baseline="0" noProof="0" dirty="0" smtClean="0">
                          <a:uFill>
                            <a:solidFill/>
                          </a:uFill>
                        </a:rPr>
                        <a:t> </a:t>
                      </a:r>
                      <a:r>
                        <a:rPr lang="es-ES" sz="1000" noProof="0" dirty="0" smtClean="0">
                          <a:uFill>
                            <a:solidFill/>
                          </a:uFill>
                        </a:rPr>
                        <a:t>los alimentos en el verano, y (5) la hormiga teniendo comida todos los días.</a:t>
                      </a:r>
                    </a:p>
                    <a:p>
                      <a:pPr lvl="0" algn="l" defTabSz="457200">
                        <a:defRPr sz="1800" b="0" i="0"/>
                      </a:pPr>
                      <a:r>
                        <a:rPr lang="es-ES" sz="1000" b="1" u="none" noProof="0" dirty="0" smtClean="0">
                          <a:uFill>
                            <a:solidFill/>
                          </a:uFill>
                        </a:rPr>
                        <a:t>Pleno apoyo </a:t>
                      </a:r>
                      <a:r>
                        <a:rPr lang="es-ES" sz="1000" b="0" u="none" baseline="0" noProof="0" dirty="0" smtClean="0">
                          <a:uFill>
                            <a:solidFill/>
                          </a:uFill>
                        </a:rPr>
                        <a:t>del texto incluye </a:t>
                      </a:r>
                      <a:r>
                        <a:rPr lang="es-ES" sz="1000" b="0" u="none" noProof="0" dirty="0" smtClean="0">
                          <a:uFill>
                            <a:solidFill/>
                          </a:uFill>
                        </a:rPr>
                        <a:t>otros detalles o ejemplos relevantes </a:t>
                      </a:r>
                      <a:r>
                        <a:rPr lang="es-ES" sz="1000" b="0" u="sng" noProof="0" dirty="0" smtClean="0">
                          <a:uFill>
                            <a:solidFill/>
                          </a:uFill>
                        </a:rPr>
                        <a:t>del texto</a:t>
                      </a:r>
                      <a:r>
                        <a:rPr lang="es-ES" sz="1000" b="0" u="none" noProof="0" dirty="0" smtClean="0">
                          <a:uFill>
                            <a:solidFill/>
                          </a:uFill>
                        </a:rPr>
                        <a:t> que respaldan la idea principal, tales como: (1) el saltamontes deseaba haber escuchado a la hormiga, (2) el saltamontes vio que la hormiga tenía comida durante el invierno, (3) la hormiga le dijo al saltamontes que debería estar haciendo lo mismo que ella estaba haciendo, (4 ) la hormiga no jugó con el saltamontes cuando éste le preguntó, en cambio ella estaba trabajando.</a:t>
                      </a:r>
                      <a:endParaRPr lang="es-ES" sz="1000" b="0" noProof="0" dirty="0" smtClean="0">
                        <a:uFill>
                          <a:solidFill/>
                        </a:uFill>
                      </a:endParaRPr>
                    </a:p>
                  </a:txBody>
                  <a:tcPr marL="41888" marR="41888" marT="572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gn="l">
                        <a:lnSpc>
                          <a:spcPct val="115000"/>
                        </a:lnSpc>
                        <a:spcBef>
                          <a:spcPts val="0"/>
                        </a:spcBef>
                        <a:spcAft>
                          <a:spcPts val="0"/>
                        </a:spcAft>
                      </a:pPr>
                      <a:endParaRPr lang="en-US" sz="600" dirty="0">
                        <a:effectLst/>
                        <a:latin typeface="Calibri"/>
                        <a:ea typeface="Calibri"/>
                        <a:cs typeface="Times New Roman"/>
                      </a:endParaRPr>
                    </a:p>
                  </a:txBody>
                  <a:tcPr marL="39270" marR="39270" marT="54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44854">
                <a:tc>
                  <a:txBody>
                    <a:bodyPr/>
                    <a:lstStyle/>
                    <a:p>
                      <a:pPr marL="0" marR="0" algn="ctr">
                        <a:lnSpc>
                          <a:spcPct val="100000"/>
                        </a:lnSpc>
                        <a:spcBef>
                          <a:spcPts val="0"/>
                        </a:spcBef>
                        <a:spcAft>
                          <a:spcPts val="0"/>
                        </a:spcAft>
                      </a:pPr>
                      <a:r>
                        <a:rPr lang="en-US" sz="2500" b="1" dirty="0" smtClean="0">
                          <a:effectLst/>
                          <a:latin typeface="+mn-lt"/>
                          <a:ea typeface="Calibri"/>
                          <a:cs typeface="Times New Roman"/>
                        </a:rPr>
                        <a:t>2</a:t>
                      </a:r>
                      <a:endParaRPr lang="en-US" sz="2500" b="1" dirty="0">
                        <a:effectLst/>
                        <a:latin typeface="+mn-lt"/>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55563" lvl="0" indent="0" algn="l" defTabSz="914400">
                        <a:defRPr sz="1800" b="0" i="0"/>
                      </a:pPr>
                      <a:r>
                        <a:rPr lang="es-ES" sz="1000" i="1" noProof="0" dirty="0" smtClean="0"/>
                        <a:t>El estudiante da una respuesta competente, proporcionando evidencia de la idea principal de </a:t>
                      </a:r>
                      <a:r>
                        <a:rPr lang="es-ES" sz="1000" i="1" u="sng" noProof="0" dirty="0" smtClean="0"/>
                        <a:t>La hormiga y el saltamontes</a:t>
                      </a:r>
                      <a:r>
                        <a:rPr lang="es-ES" sz="1000" i="1" u="none" noProof="0" dirty="0" smtClean="0"/>
                        <a:t> y </a:t>
                      </a:r>
                      <a:r>
                        <a:rPr lang="es-ES" sz="1000" i="1" noProof="0" dirty="0" smtClean="0"/>
                        <a:t>utiliza ejemplos específicos del texto, así como detalles (apoyos) de cada ejemplo.</a:t>
                      </a:r>
                    </a:p>
                    <a:p>
                      <a:pPr marL="55563" lvl="0" indent="0" algn="l" defTabSz="457200">
                        <a:defRPr sz="1800" b="0" i="0"/>
                      </a:pPr>
                      <a:r>
                        <a:rPr lang="es-ES" sz="1100" noProof="0" dirty="0" smtClean="0">
                          <a:uFill>
                            <a:solidFill/>
                          </a:uFill>
                        </a:rPr>
                        <a:t>El</a:t>
                      </a:r>
                      <a:r>
                        <a:rPr lang="es-ES" sz="1100" baseline="0" noProof="0" dirty="0" smtClean="0">
                          <a:uFill>
                            <a:solidFill/>
                          </a:uFill>
                        </a:rPr>
                        <a:t> mensaje central </a:t>
                      </a:r>
                      <a:r>
                        <a:rPr lang="es-ES" sz="1100" noProof="0" dirty="0" smtClean="0">
                          <a:uFill>
                            <a:solidFill/>
                          </a:uFill>
                        </a:rPr>
                        <a:t>de esta fábula es que el saltamontes aprende de la hormiga que jugar siempre no te preparará para lo que viene más adelante. Es mejor trabajar duro y planificar para</a:t>
                      </a:r>
                      <a:r>
                        <a:rPr lang="es-ES" sz="1100" baseline="0" noProof="0" dirty="0" smtClean="0">
                          <a:uFill>
                            <a:solidFill/>
                          </a:uFill>
                        </a:rPr>
                        <a:t> el</a:t>
                      </a:r>
                      <a:r>
                        <a:rPr lang="es-ES" sz="1100" noProof="0" dirty="0" smtClean="0">
                          <a:uFill>
                            <a:solidFill/>
                          </a:uFill>
                        </a:rPr>
                        <a:t> futuro. El saltamontes aprendió esta lección cuando vio que la hormiga tenía comida durante el invierno. Él deseó haber escuchado a la hormiga y haber recolectado alimentos para el invierno. </a:t>
                      </a:r>
                      <a:endParaRPr lang="es-ES" sz="1100" noProof="0" dirty="0">
                        <a:uFill>
                          <a:solidFill/>
                        </a:uFill>
                      </a:endParaRPr>
                    </a:p>
                  </a:txBody>
                  <a:tcPr marL="8697" marR="8697" marT="8697" marB="8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85408">
                <a:tc>
                  <a:txBody>
                    <a:bodyPr/>
                    <a:lstStyle/>
                    <a:p>
                      <a:pPr marL="0" marR="0" algn="ctr">
                        <a:lnSpc>
                          <a:spcPct val="100000"/>
                        </a:lnSpc>
                        <a:spcBef>
                          <a:spcPts val="0"/>
                        </a:spcBef>
                        <a:spcAft>
                          <a:spcPts val="0"/>
                        </a:spcAft>
                      </a:pPr>
                      <a:r>
                        <a:rPr lang="en-US" sz="2500" b="1" dirty="0" smtClean="0">
                          <a:effectLst/>
                          <a:latin typeface="+mn-lt"/>
                          <a:ea typeface="Calibri"/>
                          <a:cs typeface="Times New Roman"/>
                        </a:rPr>
                        <a:t>1</a:t>
                      </a:r>
                      <a:endParaRPr lang="en-US" sz="2500" b="1" dirty="0">
                        <a:effectLst/>
                        <a:latin typeface="+mn-lt"/>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55563" lvl="0" indent="0" algn="l" defTabSz="914400">
                        <a:defRPr sz="1800" b="0" i="0"/>
                      </a:pPr>
                      <a:r>
                        <a:rPr lang="es-ES" sz="1000" i="1" noProof="0" dirty="0" smtClean="0"/>
                        <a:t>El estudiante da una respuesta parcial , proporcionando </a:t>
                      </a:r>
                      <a:r>
                        <a:rPr lang="es-ES" sz="1000" i="1" u="sng" noProof="0" dirty="0" smtClean="0"/>
                        <a:t>alguna</a:t>
                      </a:r>
                      <a:r>
                        <a:rPr lang="es-ES" sz="1000" i="1" noProof="0" dirty="0" smtClean="0"/>
                        <a:t> evidencia de la idea principal de </a:t>
                      </a:r>
                      <a:r>
                        <a:rPr lang="es-ES" sz="1000" i="1" u="sng" noProof="0" dirty="0" smtClean="0"/>
                        <a:t>La hormiga y el saltamontes</a:t>
                      </a:r>
                      <a:r>
                        <a:rPr lang="es-ES" sz="1000" i="1" noProof="0" dirty="0" smtClean="0"/>
                        <a:t>, y </a:t>
                      </a:r>
                      <a:r>
                        <a:rPr lang="es-ES" sz="1000" i="1" u="none" noProof="0" dirty="0" smtClean="0"/>
                        <a:t>algunos </a:t>
                      </a:r>
                      <a:r>
                        <a:rPr lang="es-ES" sz="1000" i="1" noProof="0" dirty="0" smtClean="0"/>
                        <a:t>ejemplos específicos que hacen referencia al texto, así como detalles acerca de cada ejemplo.</a:t>
                      </a:r>
                      <a:endParaRPr lang="es-ES" sz="625" i="1" noProof="0" dirty="0" smtClean="0"/>
                    </a:p>
                    <a:p>
                      <a:pPr marL="55563" lvl="0" indent="0" algn="l" defTabSz="457200">
                        <a:defRPr sz="1800" b="0" i="0"/>
                      </a:pPr>
                      <a:r>
                        <a:rPr lang="es-ES" sz="1100" noProof="0" dirty="0" smtClean="0">
                          <a:uFill>
                            <a:solidFill/>
                          </a:uFill>
                        </a:rPr>
                        <a:t>El</a:t>
                      </a:r>
                      <a:r>
                        <a:rPr lang="es-ES" sz="1100" baseline="0" noProof="0" dirty="0" smtClean="0">
                          <a:uFill>
                            <a:solidFill/>
                          </a:uFill>
                        </a:rPr>
                        <a:t> mensaje central</a:t>
                      </a:r>
                      <a:r>
                        <a:rPr lang="es-ES" sz="1100" noProof="0" dirty="0" smtClean="0">
                          <a:uFill>
                            <a:solidFill/>
                          </a:uFill>
                        </a:rPr>
                        <a:t> es que es mejor trabajar duro y planificar para el futuro. La hormiga estaba lista para el invierno y tenía comida todos los días. El saltamontes no estaba listo porque él jugó todo el verano. </a:t>
                      </a:r>
                      <a:endParaRPr lang="es-ES" sz="1100" i="1" noProof="0" dirty="0"/>
                    </a:p>
                  </a:txBody>
                  <a:tcPr marL="8697" marR="8697" marT="8697" marB="8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4800">
                <a:tc>
                  <a:txBody>
                    <a:bodyPr/>
                    <a:lstStyle/>
                    <a:p>
                      <a:pPr marL="0" marR="0" algn="ctr">
                        <a:lnSpc>
                          <a:spcPct val="100000"/>
                        </a:lnSpc>
                        <a:spcBef>
                          <a:spcPts val="0"/>
                        </a:spcBef>
                        <a:spcAft>
                          <a:spcPts val="0"/>
                        </a:spcAft>
                      </a:pPr>
                      <a:r>
                        <a:rPr lang="en-US" sz="2500" b="1" dirty="0" smtClean="0">
                          <a:effectLst/>
                          <a:latin typeface="+mn-lt"/>
                          <a:ea typeface="Calibri"/>
                          <a:cs typeface="Times New Roman"/>
                        </a:rPr>
                        <a:t>0</a:t>
                      </a:r>
                      <a:endParaRPr lang="en-US" sz="2500" b="1" dirty="0">
                        <a:effectLst/>
                        <a:latin typeface="+mn-lt"/>
                        <a:ea typeface="Calibri"/>
                        <a:cs typeface="Times New Roman"/>
                      </a:endParaRPr>
                    </a:p>
                  </a:txBody>
                  <a:tcPr marL="41888" marR="41888" marT="57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55563" lvl="0" indent="0" algn="l" defTabSz="914400">
                        <a:defRPr sz="1800" b="0" i="0"/>
                      </a:pPr>
                      <a:r>
                        <a:rPr lang="es-ES" sz="1000" i="1" noProof="0" dirty="0" smtClean="0"/>
                        <a:t>El estudiante no proporciona evidencia alguna acerca de la idea principal de </a:t>
                      </a:r>
                      <a:r>
                        <a:rPr lang="es-ES" sz="1000" i="1" u="sng" noProof="0" dirty="0" smtClean="0"/>
                        <a:t>La hormiga y el saltamontes </a:t>
                      </a:r>
                      <a:r>
                        <a:rPr lang="es-ES" sz="1000" i="1" noProof="0" dirty="0" smtClean="0"/>
                        <a:t>y no existe información o ejemplos relevantes del texto.</a:t>
                      </a:r>
                    </a:p>
                    <a:p>
                      <a:pPr marL="55563" lvl="0" indent="0" algn="l" defTabSz="914400">
                        <a:defRPr sz="1800" b="0" i="0"/>
                      </a:pPr>
                      <a:r>
                        <a:rPr lang="es-ES" sz="1100" baseline="0" noProof="0" dirty="0" smtClean="0"/>
                        <a:t>El saltamontes juega y la hormiga trabaja. </a:t>
                      </a:r>
                      <a:r>
                        <a:rPr lang="es-ES" sz="1100" noProof="0" dirty="0" smtClean="0"/>
                        <a:t> </a:t>
                      </a:r>
                      <a:endParaRPr lang="es-ES" sz="1100" noProof="0" dirty="0"/>
                    </a:p>
                  </a:txBody>
                  <a:tcPr marL="8697" marR="8697" marT="8697" marB="8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4" name="Table 137"/>
          <p:cNvGraphicFramePr/>
          <p:nvPr>
            <p:extLst>
              <p:ext uri="{D42A27DB-BD31-4B8C-83A1-F6EECF244321}">
                <p14:modId xmlns:p14="http://schemas.microsoft.com/office/powerpoint/2010/main" val="217026143"/>
              </p:ext>
            </p:extLst>
          </p:nvPr>
        </p:nvGraphicFramePr>
        <p:xfrm>
          <a:off x="4419600" y="7620000"/>
          <a:ext cx="2667000" cy="560832"/>
        </p:xfrm>
        <a:graphic>
          <a:graphicData uri="http://schemas.openxmlformats.org/drawingml/2006/table">
            <a:tbl>
              <a:tblPr firstRow="1"/>
              <a:tblGrid>
                <a:gridCol w="2667000"/>
              </a:tblGrid>
              <a:tr h="55817">
                <a:tc>
                  <a:txBody>
                    <a:bodyPr/>
                    <a:lstStyle/>
                    <a:p>
                      <a:pPr lvl="0" algn="ctr">
                        <a:lnSpc>
                          <a:spcPct val="115000"/>
                        </a:lnSpc>
                        <a:defRPr sz="1800" b="0" i="0"/>
                      </a:pPr>
                      <a:r>
                        <a:rPr lang="en-US" sz="800" b="1" i="1" dirty="0" err="1" smtClean="0"/>
                        <a:t>Hacia</a:t>
                      </a:r>
                      <a:r>
                        <a:rPr lang="en-US" sz="800" b="1" i="1" dirty="0" smtClean="0"/>
                        <a:t> RL.2.2      </a:t>
                      </a:r>
                      <a:r>
                        <a:rPr sz="800" b="1" i="1" dirty="0" smtClean="0"/>
                        <a:t>DOK </a:t>
                      </a:r>
                      <a:r>
                        <a:rPr sz="800" b="1" i="1" dirty="0"/>
                        <a:t>2 – Cl  </a:t>
                      </a:r>
                    </a:p>
                  </a:txBody>
                  <a:tcPr marL="0" marR="0" marT="0" marB="0" anchor="ctr"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a:solidFill>
                        <a:srgbClr val="A6A6A6"/>
                      </a:solidFill>
                      <a:round/>
                    </a:lnB>
                    <a:solidFill>
                      <a:srgbClr val="C6D9F1"/>
                    </a:solidFill>
                  </a:tcPr>
                </a:tc>
              </a:tr>
              <a:tr h="316992">
                <a:tc>
                  <a:txBody>
                    <a:bodyPr/>
                    <a:lstStyle/>
                    <a:p>
                      <a:pPr lvl="0" algn="l">
                        <a:lnSpc>
                          <a:spcPct val="115000"/>
                        </a:lnSpc>
                        <a:defRPr sz="1800" b="0" i="0"/>
                      </a:pPr>
                      <a:r>
                        <a:rPr lang="es-ES" sz="800" b="0" dirty="0" smtClean="0"/>
                        <a:t>Localiza información que apoya el mensaje central, lección o moraleja de una fábula o cuento popular de diversas culturas (texto nuevo).</a:t>
                      </a:r>
                      <a:endParaRPr lang="es-ES" sz="800" b="0" dirty="0"/>
                    </a:p>
                  </a:txBody>
                  <a:tcPr marR="0" marT="0" marB="0" horzOverflow="overflow">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a:solidFill>
                        <a:srgbClr val="A6A6A6"/>
                      </a:solidFill>
                      <a:round/>
                    </a:lnT>
                    <a:lnB w="12700" cap="flat" cmpd="sng" algn="ctr">
                      <a:solidFill>
                        <a:schemeClr val="bg1">
                          <a:lumMod val="65000"/>
                        </a:schemeClr>
                      </a:solidFill>
                      <a:prstDash val="solid"/>
                      <a:round/>
                      <a:headEnd type="none" w="med" len="med"/>
                      <a:tailEnd type="none" w="med" len="med"/>
                    </a:lnB>
                    <a:solidFill>
                      <a:srgbClr val="CCC0D9"/>
                    </a:solidFill>
                  </a:tcPr>
                </a:tc>
              </a:tr>
            </a:tbl>
          </a:graphicData>
        </a:graphic>
      </p:graphicFrame>
      <p:sp>
        <p:nvSpPr>
          <p:cNvPr id="5" name="Slide Number Placeholder 4"/>
          <p:cNvSpPr>
            <a:spLocks noGrp="1"/>
          </p:cNvSpPr>
          <p:nvPr>
            <p:ph type="sldNum" sz="quarter" idx="12"/>
          </p:nvPr>
        </p:nvSpPr>
        <p:spPr/>
        <p:txBody>
          <a:bodyPr/>
          <a:lstStyle/>
          <a:p>
            <a:fld id="{F177B04D-AEB5-43ED-B9BA-B3D1EC9C9067}" type="slidenum">
              <a:rPr lang="en-US" smtClean="0"/>
              <a:pPr/>
              <a:t>9</a:t>
            </a:fld>
            <a:endParaRPr lang="en-US" dirty="0"/>
          </a:p>
        </p:txBody>
      </p:sp>
    </p:spTree>
    <p:extLst>
      <p:ext uri="{BB962C8B-B14F-4D97-AF65-F5344CB8AC3E}">
        <p14:creationId xmlns:p14="http://schemas.microsoft.com/office/powerpoint/2010/main" val="1499722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16751</TotalTime>
  <Words>8710</Words>
  <Application>Microsoft Office PowerPoint</Application>
  <PresentationFormat>Custom</PresentationFormat>
  <Paragraphs>921</Paragraphs>
  <Slides>31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BookAntiqua-Italic</vt:lpstr>
      <vt:lpstr>Bookman Old Style</vt:lpstr>
      <vt:lpstr>Calibri</vt:lpstr>
      <vt:lpstr>Folio Light</vt:lpstr>
      <vt:lpstr>Helvetica</vt:lpstr>
      <vt:lpstr>Lucida Handwriting</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L. Richmond</dc:creator>
  <cp:lastModifiedBy>Rosa, Zaida</cp:lastModifiedBy>
  <cp:revision>516</cp:revision>
  <cp:lastPrinted>2015-08-10T21:52:33Z</cp:lastPrinted>
  <dcterms:created xsi:type="dcterms:W3CDTF">2013-06-13T16:49:22Z</dcterms:created>
  <dcterms:modified xsi:type="dcterms:W3CDTF">2015-08-11T21:24:16Z</dcterms:modified>
</cp:coreProperties>
</file>